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95" r:id="rId3"/>
    <p:sldId id="296" r:id="rId4"/>
    <p:sldId id="297" r:id="rId5"/>
    <p:sldId id="298" r:id="rId6"/>
    <p:sldId id="299" r:id="rId7"/>
    <p:sldId id="271" r:id="rId8"/>
    <p:sldId id="274" r:id="rId9"/>
    <p:sldId id="261" r:id="rId10"/>
    <p:sldId id="320" r:id="rId11"/>
    <p:sldId id="321" r:id="rId12"/>
    <p:sldId id="322" r:id="rId13"/>
    <p:sldId id="329" r:id="rId14"/>
    <p:sldId id="303" r:id="rId15"/>
    <p:sldId id="304" r:id="rId16"/>
    <p:sldId id="305" r:id="rId17"/>
    <p:sldId id="306" r:id="rId18"/>
    <p:sldId id="307" r:id="rId19"/>
    <p:sldId id="309" r:id="rId20"/>
    <p:sldId id="312" r:id="rId21"/>
    <p:sldId id="315" r:id="rId22"/>
    <p:sldId id="314" r:id="rId23"/>
    <p:sldId id="316" r:id="rId24"/>
    <p:sldId id="317" r:id="rId25"/>
    <p:sldId id="318" r:id="rId26"/>
    <p:sldId id="288" r:id="rId27"/>
    <p:sldId id="323" r:id="rId28"/>
    <p:sldId id="325" r:id="rId29"/>
    <p:sldId id="326" r:id="rId30"/>
    <p:sldId id="327" r:id="rId31"/>
    <p:sldId id="328" r:id="rId32"/>
    <p:sldId id="284" r:id="rId33"/>
    <p:sldId id="290" r:id="rId34"/>
    <p:sldId id="311" r:id="rId35"/>
    <p:sldId id="324" r:id="rId36"/>
    <p:sldId id="294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38" autoAdjust="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%20Documents\0-%20Boulot\0-%20Grands%20dossiers\4-%20DPR\DPR_calculatio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-%20Documents\0-%20Boulot\0-%20Grands%20dossiers\3-%20240,242Pu%20direct\DPR\Analyse_quick_and_very_dirt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0-%20Documents\0-%20Boulot\0-%20Grands%20dossiers\3-%20240,242Pu%20direct\DPR\Analyse_quick_and_very_dirty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%20Documents\0-%20Boulot\0-%20Grands%20dossiers\4-%20DPR\DPR_calcula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-%20Documents\0-%20Boulot\0-%20Grands%20dossiers\4-%20DPR\Analyse_2018_quick_and_very_dir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4585973011172E-2"/>
          <c:y val="3.2113594764470232E-2"/>
          <c:w val="0.74206667107428659"/>
          <c:h val="0.80467833012509982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'Energy loss'!$B$10:$B$130</c:f>
              <c:numCache>
                <c:formatCode>General</c:formatCode>
                <c:ptCount val="12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9.3000000000000096</c:v>
                </c:pt>
                <c:pt idx="94">
                  <c:v>9.4</c:v>
                </c:pt>
                <c:pt idx="95">
                  <c:v>9.5</c:v>
                </c:pt>
                <c:pt idx="96">
                  <c:v>9.6000000000000103</c:v>
                </c:pt>
                <c:pt idx="97">
                  <c:v>9.7000000000000099</c:v>
                </c:pt>
                <c:pt idx="98">
                  <c:v>9.8000000000000096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</c:numCache>
            </c:numRef>
          </c:xVal>
          <c:yVal>
            <c:numRef>
              <c:f>'Energy loss'!$F$10:$F$130</c:f>
              <c:numCache>
                <c:formatCode>0.0000</c:formatCode>
                <c:ptCount val="121"/>
                <c:pt idx="0">
                  <c:v>3.8282745465949226</c:v>
                </c:pt>
                <c:pt idx="1">
                  <c:v>3.8498902983925829</c:v>
                </c:pt>
                <c:pt idx="2">
                  <c:v>3.8716281001425341</c:v>
                </c:pt>
                <c:pt idx="3">
                  <c:v>3.8934886409806961</c:v>
                </c:pt>
                <c:pt idx="4">
                  <c:v>3.9154726139340719</c:v>
                </c:pt>
                <c:pt idx="5">
                  <c:v>3.9375807159427465</c:v>
                </c:pt>
                <c:pt idx="6">
                  <c:v>3.9598136478819601</c:v>
                </c:pt>
                <c:pt idx="7">
                  <c:v>3.9821721145843418</c:v>
                </c:pt>
                <c:pt idx="8">
                  <c:v>4.0046568248622298</c:v>
                </c:pt>
                <c:pt idx="9">
                  <c:v>4.0272684915301857</c:v>
                </c:pt>
                <c:pt idx="10">
                  <c:v>4.050007831427556</c:v>
                </c:pt>
                <c:pt idx="11">
                  <c:v>4.0728755654411861</c:v>
                </c:pt>
                <c:pt idx="12">
                  <c:v>4.095872418528347</c:v>
                </c:pt>
                <c:pt idx="13">
                  <c:v>4.1189991197396028</c:v>
                </c:pt>
                <c:pt idx="14">
                  <c:v>4.1422564022420554</c:v>
                </c:pt>
                <c:pt idx="15">
                  <c:v>4.1656450033424566</c:v>
                </c:pt>
                <c:pt idx="16">
                  <c:v>4.1891656645106758</c:v>
                </c:pt>
                <c:pt idx="17">
                  <c:v>4.2128191314032009</c:v>
                </c:pt>
                <c:pt idx="18">
                  <c:v>4.2366061538866857</c:v>
                </c:pt>
                <c:pt idx="19">
                  <c:v>4.2605274860618678</c:v>
                </c:pt>
                <c:pt idx="20">
                  <c:v>4.2845838862873249</c:v>
                </c:pt>
                <c:pt idx="21">
                  <c:v>4.3087761172036307</c:v>
                </c:pt>
                <c:pt idx="22">
                  <c:v>4.3331049457574569</c:v>
                </c:pt>
                <c:pt idx="23">
                  <c:v>4.3575711432259974</c:v>
                </c:pt>
                <c:pt idx="24">
                  <c:v>4.3821754852412269</c:v>
                </c:pt>
                <c:pt idx="25">
                  <c:v>4.4133841199515205</c:v>
                </c:pt>
                <c:pt idx="26">
                  <c:v>4.4498035935485829</c:v>
                </c:pt>
                <c:pt idx="27">
                  <c:v>4.4865236025218902</c:v>
                </c:pt>
                <c:pt idx="28">
                  <c:v>4.5235466269049391</c:v>
                </c:pt>
                <c:pt idx="29">
                  <c:v>4.5608751671964782</c:v>
                </c:pt>
                <c:pt idx="30">
                  <c:v>4.5985117445295742</c:v>
                </c:pt>
                <c:pt idx="31">
                  <c:v>4.6364589008417951</c:v>
                </c:pt>
                <c:pt idx="32">
                  <c:v>4.6747191990468915</c:v>
                </c:pt>
                <c:pt idx="33">
                  <c:v>4.7132952232079903</c:v>
                </c:pt>
                <c:pt idx="34">
                  <c:v>4.7521895787119179</c:v>
                </c:pt>
                <c:pt idx="35">
                  <c:v>4.79140489244537</c:v>
                </c:pt>
                <c:pt idx="36">
                  <c:v>4.8309438129722269</c:v>
                </c:pt>
                <c:pt idx="37">
                  <c:v>4.8708090107124296</c:v>
                </c:pt>
                <c:pt idx="38">
                  <c:v>4.9110031781224519</c:v>
                </c:pt>
                <c:pt idx="39">
                  <c:v>4.9515290298769292</c:v>
                </c:pt>
                <c:pt idx="40">
                  <c:v>4.9923893030521951</c:v>
                </c:pt>
                <c:pt idx="41">
                  <c:v>5.0335867573111637</c:v>
                </c:pt>
                <c:pt idx="42">
                  <c:v>5.0751241750893907</c:v>
                </c:pt>
                <c:pt idx="43">
                  <c:v>5.1170043617835663</c:v>
                </c:pt>
                <c:pt idx="44">
                  <c:v>5.1592301459402998</c:v>
                </c:pt>
                <c:pt idx="45">
                  <c:v>5.2018043794478297</c:v>
                </c:pt>
                <c:pt idx="46">
                  <c:v>5.2598404270023495</c:v>
                </c:pt>
                <c:pt idx="47">
                  <c:v>5.3278866585782563</c:v>
                </c:pt>
                <c:pt idx="48">
                  <c:v>5.3968132000602242</c:v>
                </c:pt>
                <c:pt idx="49">
                  <c:v>5.4666314399630842</c:v>
                </c:pt>
                <c:pt idx="50">
                  <c:v>5.5373529141345186</c:v>
                </c:pt>
                <c:pt idx="51">
                  <c:v>5.6089893076606216</c:v>
                </c:pt>
                <c:pt idx="52">
                  <c:v>5.6815524567965703</c:v>
                </c:pt>
                <c:pt idx="53">
                  <c:v>5.7550543509227978</c:v>
                </c:pt>
                <c:pt idx="54">
                  <c:v>5.8295071345252101</c:v>
                </c:pt>
                <c:pt idx="55">
                  <c:v>5.9049231092025352</c:v>
                </c:pt>
                <c:pt idx="56">
                  <c:v>5.9813147356983745</c:v>
                </c:pt>
                <c:pt idx="57">
                  <c:v>6.0586946359600393</c:v>
                </c:pt>
                <c:pt idx="58">
                  <c:v>6.1370755952245712</c:v>
                </c:pt>
                <c:pt idx="59">
                  <c:v>6.2164705641304066</c:v>
                </c:pt>
                <c:pt idx="60">
                  <c:v>6.2968926608579681</c:v>
                </c:pt>
                <c:pt idx="61">
                  <c:v>6.3783551732966117</c:v>
                </c:pt>
                <c:pt idx="62">
                  <c:v>6.46087156124013</c:v>
                </c:pt>
                <c:pt idx="63">
                  <c:v>6.5505630413619915</c:v>
                </c:pt>
                <c:pt idx="64">
                  <c:v>6.6511608873070731</c:v>
                </c:pt>
                <c:pt idx="65">
                  <c:v>6.7533036274154936</c:v>
                </c:pt>
                <c:pt idx="66">
                  <c:v>6.8570149868272248</c:v>
                </c:pt>
                <c:pt idx="67">
                  <c:v>6.9623190550321068</c:v>
                </c:pt>
                <c:pt idx="68">
                  <c:v>7.0692402914658272</c:v>
                </c:pt>
                <c:pt idx="69">
                  <c:v>7.1778035311902988</c:v>
                </c:pt>
                <c:pt idx="70">
                  <c:v>7.2880339906631431</c:v>
                </c:pt>
                <c:pt idx="71">
                  <c:v>7.3999572735942047</c:v>
                </c:pt>
                <c:pt idx="72">
                  <c:v>7.5135993768926177</c:v>
                </c:pt>
                <c:pt idx="73">
                  <c:v>7.6289866967058826</c:v>
                </c:pt>
                <c:pt idx="74">
                  <c:v>7.7461460345500273</c:v>
                </c:pt>
                <c:pt idx="75">
                  <c:v>7.865104603535908</c:v>
                </c:pt>
                <c:pt idx="76">
                  <c:v>7.9858900346894552</c:v>
                </c:pt>
                <c:pt idx="77">
                  <c:v>8.0593710566469152</c:v>
                </c:pt>
                <c:pt idx="78">
                  <c:v>8.0834113636276381</c:v>
                </c:pt>
                <c:pt idx="79">
                  <c:v>8.105850531042055</c:v>
                </c:pt>
                <c:pt idx="80">
                  <c:v>8.0126289767668659</c:v>
                </c:pt>
                <c:pt idx="81">
                  <c:v>7.9204795195095272</c:v>
                </c:pt>
                <c:pt idx="82">
                  <c:v>7.7293076663113389</c:v>
                </c:pt>
                <c:pt idx="83">
                  <c:v>7.4542152565642628</c:v>
                </c:pt>
                <c:pt idx="84">
                  <c:v>7.1889136116784851</c:v>
                </c:pt>
                <c:pt idx="85">
                  <c:v>6.6603363255989025</c:v>
                </c:pt>
                <c:pt idx="86">
                  <c:v>6.1449959281366828</c:v>
                </c:pt>
                <c:pt idx="87">
                  <c:v>5.6695297520762358</c:v>
                </c:pt>
                <c:pt idx="88">
                  <c:v>4.9258543344031311</c:v>
                </c:pt>
                <c:pt idx="89">
                  <c:v>4.244348952112893</c:v>
                </c:pt>
                <c:pt idx="90">
                  <c:v>3.2484687504401228</c:v>
                </c:pt>
                <c:pt idx="91">
                  <c:v>1.5749805055374448</c:v>
                </c:pt>
                <c:pt idx="92">
                  <c:v>0.61336127981452782</c:v>
                </c:pt>
                <c:pt idx="93">
                  <c:v>0.23886775630099652</c:v>
                </c:pt>
                <c:pt idx="94">
                  <c:v>9.3024791225099018E-2</c:v>
                </c:pt>
                <c:pt idx="95">
                  <c:v>3.6227626183116229E-2</c:v>
                </c:pt>
                <c:pt idx="96">
                  <c:v>1.4108506792423732E-2</c:v>
                </c:pt>
                <c:pt idx="97">
                  <c:v>5.4944246941768336E-3</c:v>
                </c:pt>
                <c:pt idx="98">
                  <c:v>2.1397517940161359E-3</c:v>
                </c:pt>
                <c:pt idx="99">
                  <c:v>8.3330612299577136E-4</c:v>
                </c:pt>
                <c:pt idx="100">
                  <c:v>3.2452319776713731E-4</c:v>
                </c:pt>
                <c:pt idx="101">
                  <c:v>1.2638249375919076E-4</c:v>
                </c:pt>
                <c:pt idx="102">
                  <c:v>4.9218468321187042E-5</c:v>
                </c:pt>
                <c:pt idx="103">
                  <c:v>1.916766754499474E-5</c:v>
                </c:pt>
                <c:pt idx="104">
                  <c:v>7.4646670578593955E-6</c:v>
                </c:pt>
                <c:pt idx="105">
                  <c:v>2.9070440706408112E-6</c:v>
                </c:pt>
                <c:pt idx="106">
                  <c:v>1.1321208518938708E-6</c:v>
                </c:pt>
                <c:pt idx="107">
                  <c:v>4.4089377118056455E-7</c:v>
                </c:pt>
                <c:pt idx="108">
                  <c:v>1.7170191427940448E-7</c:v>
                </c:pt>
                <c:pt idx="109">
                  <c:v>6.6867688532481816E-8</c:v>
                </c:pt>
                <c:pt idx="110">
                  <c:v>2.6040989632771541E-8</c:v>
                </c:pt>
                <c:pt idx="111">
                  <c:v>1.0141417416046962E-8</c:v>
                </c:pt>
                <c:pt idx="112">
                  <c:v>3.9494792116914023E-9</c:v>
                </c:pt>
                <c:pt idx="113">
                  <c:v>1.5380873702032932E-9</c:v>
                </c:pt>
                <c:pt idx="114">
                  <c:v>5.9899359676990182E-10</c:v>
                </c:pt>
                <c:pt idx="115">
                  <c:v>2.3327239786379697E-10</c:v>
                </c:pt>
                <c:pt idx="116">
                  <c:v>9.0845731738312734E-11</c:v>
                </c:pt>
                <c:pt idx="117">
                  <c:v>3.5379012050488549E-11</c:v>
                </c:pt>
                <c:pt idx="118">
                  <c:v>1.3778022034915932E-11</c:v>
                </c:pt>
                <c:pt idx="119">
                  <c:v>5.3657205272925688E-12</c:v>
                </c:pt>
                <c:pt idx="120">
                  <c:v>2.0896291720282844E-12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242-4CD7-8214-A5AFA1D87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67519"/>
        <c:axId val="43773343"/>
      </c:scatterChart>
      <c:scatterChart>
        <c:scatterStyle val="lineMarker"/>
        <c:varyColors val="0"/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'Energy loss'!$B$10:$B$131</c:f>
              <c:numCache>
                <c:formatCode>General</c:formatCode>
                <c:ptCount val="12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0.8</c:v>
                </c:pt>
                <c:pt idx="9">
                  <c:v>0.9</c:v>
                </c:pt>
                <c:pt idx="10">
                  <c:v>1</c:v>
                </c:pt>
                <c:pt idx="11">
                  <c:v>1.1000000000000001</c:v>
                </c:pt>
                <c:pt idx="12">
                  <c:v>1.2</c:v>
                </c:pt>
                <c:pt idx="13">
                  <c:v>1.3</c:v>
                </c:pt>
                <c:pt idx="14">
                  <c:v>1.4</c:v>
                </c:pt>
                <c:pt idx="15">
                  <c:v>1.5</c:v>
                </c:pt>
                <c:pt idx="16">
                  <c:v>1.6</c:v>
                </c:pt>
                <c:pt idx="17">
                  <c:v>1.7</c:v>
                </c:pt>
                <c:pt idx="18">
                  <c:v>1.8</c:v>
                </c:pt>
                <c:pt idx="19">
                  <c:v>1.9</c:v>
                </c:pt>
                <c:pt idx="20">
                  <c:v>2</c:v>
                </c:pt>
                <c:pt idx="21">
                  <c:v>2.1</c:v>
                </c:pt>
                <c:pt idx="22">
                  <c:v>2.2000000000000002</c:v>
                </c:pt>
                <c:pt idx="23">
                  <c:v>2.2999999999999998</c:v>
                </c:pt>
                <c:pt idx="24">
                  <c:v>2.4</c:v>
                </c:pt>
                <c:pt idx="25">
                  <c:v>2.5</c:v>
                </c:pt>
                <c:pt idx="26">
                  <c:v>2.6</c:v>
                </c:pt>
                <c:pt idx="27">
                  <c:v>2.7</c:v>
                </c:pt>
                <c:pt idx="28">
                  <c:v>2.8</c:v>
                </c:pt>
                <c:pt idx="29">
                  <c:v>2.9</c:v>
                </c:pt>
                <c:pt idx="30">
                  <c:v>3</c:v>
                </c:pt>
                <c:pt idx="31">
                  <c:v>3.1</c:v>
                </c:pt>
                <c:pt idx="32">
                  <c:v>3.2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3.6</c:v>
                </c:pt>
                <c:pt idx="37">
                  <c:v>3.7</c:v>
                </c:pt>
                <c:pt idx="38">
                  <c:v>3.8</c:v>
                </c:pt>
                <c:pt idx="39">
                  <c:v>3.9</c:v>
                </c:pt>
                <c:pt idx="40">
                  <c:v>4</c:v>
                </c:pt>
                <c:pt idx="41">
                  <c:v>4.0999999999999996</c:v>
                </c:pt>
                <c:pt idx="42">
                  <c:v>4.2</c:v>
                </c:pt>
                <c:pt idx="43">
                  <c:v>4.3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4.7</c:v>
                </c:pt>
                <c:pt idx="48">
                  <c:v>4.8</c:v>
                </c:pt>
                <c:pt idx="49">
                  <c:v>4.9000000000000004</c:v>
                </c:pt>
                <c:pt idx="50">
                  <c:v>5</c:v>
                </c:pt>
                <c:pt idx="51">
                  <c:v>5.0999999999999996</c:v>
                </c:pt>
                <c:pt idx="52">
                  <c:v>5.2</c:v>
                </c:pt>
                <c:pt idx="53">
                  <c:v>5.3</c:v>
                </c:pt>
                <c:pt idx="54">
                  <c:v>5.4</c:v>
                </c:pt>
                <c:pt idx="55">
                  <c:v>5.5</c:v>
                </c:pt>
                <c:pt idx="56">
                  <c:v>5.6</c:v>
                </c:pt>
                <c:pt idx="57">
                  <c:v>5.7</c:v>
                </c:pt>
                <c:pt idx="58">
                  <c:v>5.8</c:v>
                </c:pt>
                <c:pt idx="59">
                  <c:v>5.9</c:v>
                </c:pt>
                <c:pt idx="60">
                  <c:v>6</c:v>
                </c:pt>
                <c:pt idx="61">
                  <c:v>6.1</c:v>
                </c:pt>
                <c:pt idx="62">
                  <c:v>6.2</c:v>
                </c:pt>
                <c:pt idx="63">
                  <c:v>6.3</c:v>
                </c:pt>
                <c:pt idx="64">
                  <c:v>6.4</c:v>
                </c:pt>
                <c:pt idx="65">
                  <c:v>6.5</c:v>
                </c:pt>
                <c:pt idx="66">
                  <c:v>6.6</c:v>
                </c:pt>
                <c:pt idx="67">
                  <c:v>6.7</c:v>
                </c:pt>
                <c:pt idx="68">
                  <c:v>6.8</c:v>
                </c:pt>
                <c:pt idx="69">
                  <c:v>6.9</c:v>
                </c:pt>
                <c:pt idx="70">
                  <c:v>7</c:v>
                </c:pt>
                <c:pt idx="71">
                  <c:v>7.1</c:v>
                </c:pt>
                <c:pt idx="72">
                  <c:v>7.2</c:v>
                </c:pt>
                <c:pt idx="73">
                  <c:v>7.3</c:v>
                </c:pt>
                <c:pt idx="74">
                  <c:v>7.4</c:v>
                </c:pt>
                <c:pt idx="75">
                  <c:v>7.5</c:v>
                </c:pt>
                <c:pt idx="76">
                  <c:v>7.6</c:v>
                </c:pt>
                <c:pt idx="77">
                  <c:v>7.7</c:v>
                </c:pt>
                <c:pt idx="78">
                  <c:v>7.8</c:v>
                </c:pt>
                <c:pt idx="79">
                  <c:v>7.9</c:v>
                </c:pt>
                <c:pt idx="80">
                  <c:v>8</c:v>
                </c:pt>
                <c:pt idx="81">
                  <c:v>8.1</c:v>
                </c:pt>
                <c:pt idx="82">
                  <c:v>8.1999999999999993</c:v>
                </c:pt>
                <c:pt idx="83">
                  <c:v>8.3000000000000007</c:v>
                </c:pt>
                <c:pt idx="84">
                  <c:v>8.4</c:v>
                </c:pt>
                <c:pt idx="85">
                  <c:v>8.5</c:v>
                </c:pt>
                <c:pt idx="86">
                  <c:v>8.6</c:v>
                </c:pt>
                <c:pt idx="87">
                  <c:v>8.6999999999999993</c:v>
                </c:pt>
                <c:pt idx="88">
                  <c:v>8.8000000000000007</c:v>
                </c:pt>
                <c:pt idx="89">
                  <c:v>8.9</c:v>
                </c:pt>
                <c:pt idx="90">
                  <c:v>9</c:v>
                </c:pt>
                <c:pt idx="91">
                  <c:v>9.1</c:v>
                </c:pt>
                <c:pt idx="92">
                  <c:v>9.1999999999999993</c:v>
                </c:pt>
                <c:pt idx="93">
                  <c:v>9.3000000000000096</c:v>
                </c:pt>
                <c:pt idx="94">
                  <c:v>9.4</c:v>
                </c:pt>
                <c:pt idx="95">
                  <c:v>9.5</c:v>
                </c:pt>
                <c:pt idx="96">
                  <c:v>9.6000000000000103</c:v>
                </c:pt>
                <c:pt idx="97">
                  <c:v>9.7000000000000099</c:v>
                </c:pt>
                <c:pt idx="98">
                  <c:v>9.8000000000000096</c:v>
                </c:pt>
                <c:pt idx="99">
                  <c:v>9.9</c:v>
                </c:pt>
                <c:pt idx="100">
                  <c:v>10</c:v>
                </c:pt>
                <c:pt idx="101">
                  <c:v>10.1</c:v>
                </c:pt>
                <c:pt idx="102">
                  <c:v>10.199999999999999</c:v>
                </c:pt>
                <c:pt idx="103">
                  <c:v>10.3</c:v>
                </c:pt>
                <c:pt idx="104">
                  <c:v>10.4</c:v>
                </c:pt>
                <c:pt idx="105">
                  <c:v>10.5</c:v>
                </c:pt>
                <c:pt idx="106">
                  <c:v>10.6</c:v>
                </c:pt>
                <c:pt idx="107">
                  <c:v>10.7</c:v>
                </c:pt>
                <c:pt idx="108">
                  <c:v>10.8</c:v>
                </c:pt>
                <c:pt idx="109">
                  <c:v>10.9</c:v>
                </c:pt>
                <c:pt idx="110">
                  <c:v>11</c:v>
                </c:pt>
                <c:pt idx="111">
                  <c:v>11.1</c:v>
                </c:pt>
                <c:pt idx="112">
                  <c:v>11.2</c:v>
                </c:pt>
                <c:pt idx="113">
                  <c:v>11.3</c:v>
                </c:pt>
                <c:pt idx="114">
                  <c:v>11.4</c:v>
                </c:pt>
                <c:pt idx="115">
                  <c:v>11.5</c:v>
                </c:pt>
                <c:pt idx="116">
                  <c:v>11.6</c:v>
                </c:pt>
                <c:pt idx="117">
                  <c:v>11.7</c:v>
                </c:pt>
                <c:pt idx="118">
                  <c:v>11.8</c:v>
                </c:pt>
                <c:pt idx="119">
                  <c:v>11.9</c:v>
                </c:pt>
                <c:pt idx="120">
                  <c:v>12</c:v>
                </c:pt>
                <c:pt idx="121">
                  <c:v>12.1</c:v>
                </c:pt>
              </c:numCache>
            </c:numRef>
          </c:xVal>
          <c:yVal>
            <c:numRef>
              <c:f>'Energy loss'!$G$10:$G$131</c:f>
              <c:numCache>
                <c:formatCode>0.0</c:formatCode>
                <c:ptCount val="122"/>
                <c:pt idx="0">
                  <c:v>19.358754200044807</c:v>
                </c:pt>
                <c:pt idx="1">
                  <c:v>19.358754200044807</c:v>
                </c:pt>
                <c:pt idx="2">
                  <c:v>19.358754200044807</c:v>
                </c:pt>
                <c:pt idx="3">
                  <c:v>19.358754200044807</c:v>
                </c:pt>
                <c:pt idx="4">
                  <c:v>19.358754200044807</c:v>
                </c:pt>
                <c:pt idx="5">
                  <c:v>19.911491794801464</c:v>
                </c:pt>
                <c:pt idx="6">
                  <c:v>19.911491794801464</c:v>
                </c:pt>
                <c:pt idx="7">
                  <c:v>19.911491794801464</c:v>
                </c:pt>
                <c:pt idx="8">
                  <c:v>19.911491794801464</c:v>
                </c:pt>
                <c:pt idx="9">
                  <c:v>19.911491794801464</c:v>
                </c:pt>
                <c:pt idx="10">
                  <c:v>20.480011337378745</c:v>
                </c:pt>
                <c:pt idx="11">
                  <c:v>20.480011337378745</c:v>
                </c:pt>
                <c:pt idx="12">
                  <c:v>20.480011337378745</c:v>
                </c:pt>
                <c:pt idx="13">
                  <c:v>20.480011337378745</c:v>
                </c:pt>
                <c:pt idx="14">
                  <c:v>20.480011337378745</c:v>
                </c:pt>
                <c:pt idx="15">
                  <c:v>21.064763439204889</c:v>
                </c:pt>
                <c:pt idx="16">
                  <c:v>21.064763439204889</c:v>
                </c:pt>
                <c:pt idx="17">
                  <c:v>21.064763439204889</c:v>
                </c:pt>
                <c:pt idx="18">
                  <c:v>21.064763439204889</c:v>
                </c:pt>
                <c:pt idx="19">
                  <c:v>21.064763439204889</c:v>
                </c:pt>
                <c:pt idx="20">
                  <c:v>44.100344687839048</c:v>
                </c:pt>
                <c:pt idx="21">
                  <c:v>44.100344687839048</c:v>
                </c:pt>
                <c:pt idx="22">
                  <c:v>44.100344687839048</c:v>
                </c:pt>
                <c:pt idx="23">
                  <c:v>44.100344687839048</c:v>
                </c:pt>
                <c:pt idx="24">
                  <c:v>44.100344687839048</c:v>
                </c:pt>
                <c:pt idx="25">
                  <c:v>44.100344687839048</c:v>
                </c:pt>
                <c:pt idx="26">
                  <c:v>44.100344687839048</c:v>
                </c:pt>
                <c:pt idx="27">
                  <c:v>44.100344687839048</c:v>
                </c:pt>
                <c:pt idx="28">
                  <c:v>44.100344687839048</c:v>
                </c:pt>
                <c:pt idx="29">
                  <c:v>44.100344687839048</c:v>
                </c:pt>
                <c:pt idx="30">
                  <c:v>47.730864570467574</c:v>
                </c:pt>
                <c:pt idx="31">
                  <c:v>47.730864570467574</c:v>
                </c:pt>
                <c:pt idx="32">
                  <c:v>47.730864570467574</c:v>
                </c:pt>
                <c:pt idx="33">
                  <c:v>47.730864570467574</c:v>
                </c:pt>
                <c:pt idx="34">
                  <c:v>47.730864570467574</c:v>
                </c:pt>
                <c:pt idx="35">
                  <c:v>47.730864570467574</c:v>
                </c:pt>
                <c:pt idx="36">
                  <c:v>47.730864570467574</c:v>
                </c:pt>
                <c:pt idx="37">
                  <c:v>47.730864570467574</c:v>
                </c:pt>
                <c:pt idx="38">
                  <c:v>47.730864570467574</c:v>
                </c:pt>
                <c:pt idx="39">
                  <c:v>47.730864570467574</c:v>
                </c:pt>
                <c:pt idx="40">
                  <c:v>52.030310848228353</c:v>
                </c:pt>
                <c:pt idx="41">
                  <c:v>52.030310848228353</c:v>
                </c:pt>
                <c:pt idx="42">
                  <c:v>52.030310848228353</c:v>
                </c:pt>
                <c:pt idx="43">
                  <c:v>52.030310848228353</c:v>
                </c:pt>
                <c:pt idx="44">
                  <c:v>52.030310848228353</c:v>
                </c:pt>
                <c:pt idx="45">
                  <c:v>52.030310848228353</c:v>
                </c:pt>
                <c:pt idx="46">
                  <c:v>52.030310848228353</c:v>
                </c:pt>
                <c:pt idx="47">
                  <c:v>52.030310848228353</c:v>
                </c:pt>
                <c:pt idx="48">
                  <c:v>52.030310848228353</c:v>
                </c:pt>
                <c:pt idx="49">
                  <c:v>52.030310848228353</c:v>
                </c:pt>
                <c:pt idx="50">
                  <c:v>58.710934804255643</c:v>
                </c:pt>
                <c:pt idx="51">
                  <c:v>58.710934804255643</c:v>
                </c:pt>
                <c:pt idx="52">
                  <c:v>58.710934804255643</c:v>
                </c:pt>
                <c:pt idx="53">
                  <c:v>58.710934804255643</c:v>
                </c:pt>
                <c:pt idx="54">
                  <c:v>58.710934804255643</c:v>
                </c:pt>
                <c:pt idx="55">
                  <c:v>58.710934804255643</c:v>
                </c:pt>
                <c:pt idx="56">
                  <c:v>58.710934804255643</c:v>
                </c:pt>
                <c:pt idx="57">
                  <c:v>58.710934804255643</c:v>
                </c:pt>
                <c:pt idx="58">
                  <c:v>58.710934804255643</c:v>
                </c:pt>
                <c:pt idx="59">
                  <c:v>58.710934804255643</c:v>
                </c:pt>
                <c:pt idx="60">
                  <c:v>67.157524815994705</c:v>
                </c:pt>
                <c:pt idx="61">
                  <c:v>67.157524815994705</c:v>
                </c:pt>
                <c:pt idx="62">
                  <c:v>67.157524815994705</c:v>
                </c:pt>
                <c:pt idx="63">
                  <c:v>67.157524815994705</c:v>
                </c:pt>
                <c:pt idx="64">
                  <c:v>67.157524815994705</c:v>
                </c:pt>
                <c:pt idx="65">
                  <c:v>67.157524815994705</c:v>
                </c:pt>
                <c:pt idx="66">
                  <c:v>67.157524815994705</c:v>
                </c:pt>
                <c:pt idx="67">
                  <c:v>67.157524815994705</c:v>
                </c:pt>
                <c:pt idx="68">
                  <c:v>67.157524815994705</c:v>
                </c:pt>
                <c:pt idx="69">
                  <c:v>67.157524815994705</c:v>
                </c:pt>
                <c:pt idx="70">
                  <c:v>77.676350961947847</c:v>
                </c:pt>
                <c:pt idx="71">
                  <c:v>77.676350961947847</c:v>
                </c:pt>
                <c:pt idx="72">
                  <c:v>77.676350961947847</c:v>
                </c:pt>
                <c:pt idx="73">
                  <c:v>77.676350961947847</c:v>
                </c:pt>
                <c:pt idx="74">
                  <c:v>77.676350961947847</c:v>
                </c:pt>
                <c:pt idx="75">
                  <c:v>77.676350961947847</c:v>
                </c:pt>
                <c:pt idx="76">
                  <c:v>77.676350961947847</c:v>
                </c:pt>
                <c:pt idx="77">
                  <c:v>77.676350961947847</c:v>
                </c:pt>
                <c:pt idx="78">
                  <c:v>77.676350961947847</c:v>
                </c:pt>
                <c:pt idx="79">
                  <c:v>77.676350961947847</c:v>
                </c:pt>
                <c:pt idx="80">
                  <c:v>65.95061032315833</c:v>
                </c:pt>
                <c:pt idx="81">
                  <c:v>65.95061032315833</c:v>
                </c:pt>
                <c:pt idx="82">
                  <c:v>65.95061032315833</c:v>
                </c:pt>
                <c:pt idx="83">
                  <c:v>65.95061032315833</c:v>
                </c:pt>
                <c:pt idx="84">
                  <c:v>65.95061032315833</c:v>
                </c:pt>
                <c:pt idx="85">
                  <c:v>65.95061032315833</c:v>
                </c:pt>
                <c:pt idx="86">
                  <c:v>65.95061032315833</c:v>
                </c:pt>
                <c:pt idx="87">
                  <c:v>65.95061032315833</c:v>
                </c:pt>
                <c:pt idx="88">
                  <c:v>65.95061032315833</c:v>
                </c:pt>
                <c:pt idx="89">
                  <c:v>65.95061032315833</c:v>
                </c:pt>
                <c:pt idx="90">
                  <c:v>5.8275066989049211</c:v>
                </c:pt>
                <c:pt idx="91">
                  <c:v>5.8275066989049211</c:v>
                </c:pt>
                <c:pt idx="92">
                  <c:v>5.8275066989049211</c:v>
                </c:pt>
                <c:pt idx="93">
                  <c:v>5.8275066989049211</c:v>
                </c:pt>
                <c:pt idx="94">
                  <c:v>5.8275066989049211</c:v>
                </c:pt>
                <c:pt idx="95">
                  <c:v>5.8275066989049211</c:v>
                </c:pt>
                <c:pt idx="96">
                  <c:v>5.8275066989049211</c:v>
                </c:pt>
                <c:pt idx="97">
                  <c:v>5.8275066989049211</c:v>
                </c:pt>
                <c:pt idx="98">
                  <c:v>5.8275066989049211</c:v>
                </c:pt>
                <c:pt idx="99">
                  <c:v>5.8275066989049211</c:v>
                </c:pt>
                <c:pt idx="100">
                  <c:v>5.3147512274689631E-4</c:v>
                </c:pt>
                <c:pt idx="101">
                  <c:v>5.3147512274689631E-4</c:v>
                </c:pt>
                <c:pt idx="102">
                  <c:v>5.3147512274689631E-4</c:v>
                </c:pt>
                <c:pt idx="103">
                  <c:v>5.3147512274689631E-4</c:v>
                </c:pt>
                <c:pt idx="104">
                  <c:v>5.3147512274689631E-4</c:v>
                </c:pt>
                <c:pt idx="105">
                  <c:v>5.3147512274689631E-4</c:v>
                </c:pt>
                <c:pt idx="106">
                  <c:v>5.3147512274689631E-4</c:v>
                </c:pt>
                <c:pt idx="107">
                  <c:v>5.3147512274689631E-4</c:v>
                </c:pt>
                <c:pt idx="108">
                  <c:v>5.3147512274689631E-4</c:v>
                </c:pt>
                <c:pt idx="109">
                  <c:v>5.3147512274689631E-4</c:v>
                </c:pt>
                <c:pt idx="110">
                  <c:v>4.264760811169791E-8</c:v>
                </c:pt>
                <c:pt idx="111">
                  <c:v>4.264760811169791E-8</c:v>
                </c:pt>
                <c:pt idx="112">
                  <c:v>4.264760811169791E-8</c:v>
                </c:pt>
                <c:pt idx="113">
                  <c:v>4.264760811169791E-8</c:v>
                </c:pt>
                <c:pt idx="114">
                  <c:v>4.264760811169791E-8</c:v>
                </c:pt>
                <c:pt idx="115">
                  <c:v>4.264760811169791E-8</c:v>
                </c:pt>
                <c:pt idx="116">
                  <c:v>4.264760811169791E-8</c:v>
                </c:pt>
                <c:pt idx="117">
                  <c:v>4.264760811169791E-8</c:v>
                </c:pt>
                <c:pt idx="118">
                  <c:v>4.264760811169791E-8</c:v>
                </c:pt>
                <c:pt idx="119">
                  <c:v>4.264760811169791E-8</c:v>
                </c:pt>
                <c:pt idx="121" formatCode="General">
                  <c:v>81.058505310420543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42-4CD7-8214-A5AFA1D87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1447983"/>
        <c:axId val="1921454639"/>
      </c:scatterChart>
      <c:valAx>
        <c:axId val="43767519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Range (cm)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773343"/>
        <c:crosses val="autoZero"/>
        <c:crossBetween val="midCat"/>
        <c:majorUnit val="1"/>
      </c:valAx>
      <c:valAx>
        <c:axId val="4377334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B0F0"/>
                    </a:solidFill>
                  </a:rPr>
                  <a:t>Energy deposition (keV/mm)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B0F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3767519"/>
        <c:crosses val="autoZero"/>
        <c:crossBetween val="midCat"/>
      </c:valAx>
      <c:valAx>
        <c:axId val="1921454639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FFC000"/>
                    </a:solidFill>
                  </a:rPr>
                  <a:t>Mean energy deposition (keV /pad)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FFC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1447983"/>
        <c:crosses val="max"/>
        <c:crossBetween val="midCat"/>
      </c:valAx>
      <c:valAx>
        <c:axId val="192144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1454639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6402621930899"/>
          <c:y val="3.2606518898794103E-2"/>
          <c:w val="0.84370322773125084"/>
          <c:h val="0.84976747950559228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Data!$B$31</c:f>
              <c:strCache>
                <c:ptCount val="1"/>
                <c:pt idx="0">
                  <c:v>colimateur d'entrée</c:v>
                </c:pt>
              </c:strCache>
            </c:strRef>
          </c:tx>
          <c:marker>
            <c:symbol val="square"/>
            <c:size val="4"/>
          </c:marker>
          <c:xVal>
            <c:numRef>
              <c:f>Data!$C$33:$C$54</c:f>
              <c:numCache>
                <c:formatCode>General</c:formatCode>
                <c:ptCount val="22"/>
                <c:pt idx="0">
                  <c:v>0</c:v>
                </c:pt>
                <c:pt idx="1">
                  <c:v>0.34401709401709413</c:v>
                </c:pt>
                <c:pt idx="2">
                  <c:v>0.58974358974358998</c:v>
                </c:pt>
                <c:pt idx="3">
                  <c:v>0.98290598290598297</c:v>
                </c:pt>
                <c:pt idx="4">
                  <c:v>1.2286324786324778</c:v>
                </c:pt>
                <c:pt idx="5">
                  <c:v>1.4743589743589753</c:v>
                </c:pt>
                <c:pt idx="6">
                  <c:v>1.7200854700854704</c:v>
                </c:pt>
                <c:pt idx="7">
                  <c:v>1.9658119658119666</c:v>
                </c:pt>
                <c:pt idx="8">
                  <c:v>2.4572649572649592</c:v>
                </c:pt>
                <c:pt idx="9">
                  <c:v>2.9487179487179533</c:v>
                </c:pt>
                <c:pt idx="10">
                  <c:v>3.4401709401709422</c:v>
                </c:pt>
                <c:pt idx="11">
                  <c:v>3.9316239316239296</c:v>
                </c:pt>
                <c:pt idx="12">
                  <c:v>4.4230769230769225</c:v>
                </c:pt>
                <c:pt idx="13">
                  <c:v>4.9145299145299095</c:v>
                </c:pt>
                <c:pt idx="14">
                  <c:v>5.4059829059829063</c:v>
                </c:pt>
                <c:pt idx="15">
                  <c:v>5.8974358974358871</c:v>
                </c:pt>
                <c:pt idx="16">
                  <c:v>6.3888888888888875</c:v>
                </c:pt>
                <c:pt idx="17">
                  <c:v>7.3717948717948723</c:v>
                </c:pt>
                <c:pt idx="18">
                  <c:v>8.3547008547008641</c:v>
                </c:pt>
                <c:pt idx="19">
                  <c:v>9.8290598290598297</c:v>
                </c:pt>
                <c:pt idx="20">
                  <c:v>10.811965811965814</c:v>
                </c:pt>
                <c:pt idx="21">
                  <c:v>11.5</c:v>
                </c:pt>
              </c:numCache>
            </c:numRef>
          </c:xVal>
          <c:yVal>
            <c:numRef>
              <c:f>Data!$D$33:$D$54</c:f>
              <c:numCache>
                <c:formatCode>General</c:formatCode>
                <c:ptCount val="22"/>
                <c:pt idx="0">
                  <c:v>2600</c:v>
                </c:pt>
                <c:pt idx="1">
                  <c:v>2300</c:v>
                </c:pt>
                <c:pt idx="2">
                  <c:v>2100</c:v>
                </c:pt>
                <c:pt idx="3">
                  <c:v>1800</c:v>
                </c:pt>
                <c:pt idx="4">
                  <c:v>1600</c:v>
                </c:pt>
                <c:pt idx="5">
                  <c:v>1300</c:v>
                </c:pt>
                <c:pt idx="6">
                  <c:v>1200</c:v>
                </c:pt>
                <c:pt idx="7">
                  <c:v>1100</c:v>
                </c:pt>
                <c:pt idx="8">
                  <c:v>1000</c:v>
                </c:pt>
                <c:pt idx="9">
                  <c:v>800</c:v>
                </c:pt>
                <c:pt idx="10">
                  <c:v>600</c:v>
                </c:pt>
                <c:pt idx="11">
                  <c:v>500</c:v>
                </c:pt>
                <c:pt idx="12">
                  <c:v>350</c:v>
                </c:pt>
                <c:pt idx="13">
                  <c:v>300</c:v>
                </c:pt>
                <c:pt idx="14">
                  <c:v>250</c:v>
                </c:pt>
                <c:pt idx="15">
                  <c:v>200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150</c:v>
                </c:pt>
                <c:pt idx="21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64-4DEC-9E08-A41818CD4B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303744"/>
        <c:axId val="94305664"/>
      </c:scatterChart>
      <c:valAx>
        <c:axId val="94303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305664"/>
        <c:crosses val="autoZero"/>
        <c:crossBetween val="midCat"/>
      </c:valAx>
      <c:valAx>
        <c:axId val="943056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Max </a:t>
                </a:r>
                <a:r>
                  <a:rPr lang="en-US" sz="1200" dirty="0" err="1" smtClean="0"/>
                  <a:t>ampl</a:t>
                </a:r>
                <a:r>
                  <a:rPr lang="en-US" sz="1200" dirty="0" smtClean="0"/>
                  <a:t>. </a:t>
                </a:r>
                <a:r>
                  <a:rPr lang="en-US" sz="1200" dirty="0"/>
                  <a:t>pad #16,27 (</a:t>
                </a:r>
                <a:r>
                  <a:rPr lang="en-US" sz="1200" dirty="0" err="1"/>
                  <a:t>a.u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1.6528256119690405E-2"/>
              <c:y val="0.1626699157711890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3037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76402621930899"/>
          <c:y val="3.2606518898794096E-2"/>
          <c:w val="0.84370322773125084"/>
          <c:h val="0.84976747950559273"/>
        </c:manualLayout>
      </c:layout>
      <c:scatterChart>
        <c:scatterStyle val="lineMarker"/>
        <c:varyColors val="0"/>
        <c:ser>
          <c:idx val="1"/>
          <c:order val="0"/>
          <c:tx>
            <c:strRef>
              <c:f>Data!$B$31</c:f>
              <c:strCache>
                <c:ptCount val="1"/>
                <c:pt idx="0">
                  <c:v>colimateur d'entrée</c:v>
                </c:pt>
              </c:strCache>
            </c:strRef>
          </c:tx>
          <c:marker>
            <c:symbol val="square"/>
            <c:size val="4"/>
          </c:marker>
          <c:xVal>
            <c:numRef>
              <c:f>Data!$C$33:$C$54</c:f>
              <c:numCache>
                <c:formatCode>General</c:formatCode>
                <c:ptCount val="22"/>
                <c:pt idx="0">
                  <c:v>0</c:v>
                </c:pt>
                <c:pt idx="1">
                  <c:v>0.34401709401709407</c:v>
                </c:pt>
                <c:pt idx="2">
                  <c:v>0.58974358974358987</c:v>
                </c:pt>
                <c:pt idx="3">
                  <c:v>0.98290598290598297</c:v>
                </c:pt>
                <c:pt idx="4">
                  <c:v>1.2286324786324778</c:v>
                </c:pt>
                <c:pt idx="5">
                  <c:v>1.474358974358976</c:v>
                </c:pt>
                <c:pt idx="6">
                  <c:v>1.7200854700854702</c:v>
                </c:pt>
                <c:pt idx="7">
                  <c:v>1.9658119658119673</c:v>
                </c:pt>
                <c:pt idx="8">
                  <c:v>2.4572649572649592</c:v>
                </c:pt>
                <c:pt idx="9">
                  <c:v>2.948717948717956</c:v>
                </c:pt>
                <c:pt idx="10">
                  <c:v>3.440170940170943</c:v>
                </c:pt>
                <c:pt idx="11">
                  <c:v>3.9316239316239283</c:v>
                </c:pt>
                <c:pt idx="12">
                  <c:v>4.4230769230769225</c:v>
                </c:pt>
                <c:pt idx="13">
                  <c:v>4.9145299145299095</c:v>
                </c:pt>
                <c:pt idx="14">
                  <c:v>5.4059829059829063</c:v>
                </c:pt>
                <c:pt idx="15">
                  <c:v>5.8974358974358836</c:v>
                </c:pt>
                <c:pt idx="16">
                  <c:v>6.3888888888888875</c:v>
                </c:pt>
                <c:pt idx="17">
                  <c:v>7.3717948717948723</c:v>
                </c:pt>
                <c:pt idx="18">
                  <c:v>8.3547008547008694</c:v>
                </c:pt>
                <c:pt idx="19">
                  <c:v>9.8290598290598297</c:v>
                </c:pt>
                <c:pt idx="20">
                  <c:v>10.811965811965814</c:v>
                </c:pt>
                <c:pt idx="21">
                  <c:v>11.5</c:v>
                </c:pt>
              </c:numCache>
            </c:numRef>
          </c:xVal>
          <c:yVal>
            <c:numRef>
              <c:f>Data!$D$33:$D$54</c:f>
              <c:numCache>
                <c:formatCode>General</c:formatCode>
                <c:ptCount val="22"/>
                <c:pt idx="0">
                  <c:v>2600</c:v>
                </c:pt>
                <c:pt idx="1">
                  <c:v>2300</c:v>
                </c:pt>
                <c:pt idx="2">
                  <c:v>2100</c:v>
                </c:pt>
                <c:pt idx="3">
                  <c:v>1800</c:v>
                </c:pt>
                <c:pt idx="4">
                  <c:v>1600</c:v>
                </c:pt>
                <c:pt idx="5">
                  <c:v>1300</c:v>
                </c:pt>
                <c:pt idx="6">
                  <c:v>1200</c:v>
                </c:pt>
                <c:pt idx="7">
                  <c:v>1100</c:v>
                </c:pt>
                <c:pt idx="8">
                  <c:v>1000</c:v>
                </c:pt>
                <c:pt idx="9">
                  <c:v>800</c:v>
                </c:pt>
                <c:pt idx="10">
                  <c:v>600</c:v>
                </c:pt>
                <c:pt idx="11">
                  <c:v>500</c:v>
                </c:pt>
                <c:pt idx="12">
                  <c:v>350</c:v>
                </c:pt>
                <c:pt idx="13">
                  <c:v>300</c:v>
                </c:pt>
                <c:pt idx="14">
                  <c:v>250</c:v>
                </c:pt>
                <c:pt idx="15">
                  <c:v>200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150</c:v>
                </c:pt>
                <c:pt idx="21">
                  <c:v>200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A50-4DBC-AB61-9F412EDD9102}"/>
            </c:ext>
          </c:extLst>
        </c:ser>
        <c:ser>
          <c:idx val="3"/>
          <c:order val="1"/>
          <c:tx>
            <c:strRef>
              <c:f>Data!$B$76</c:f>
              <c:strCache>
                <c:ptCount val="1"/>
                <c:pt idx="0">
                  <c:v>colimateur d'entrée relié cathode et masse</c:v>
                </c:pt>
              </c:strCache>
            </c:strRef>
          </c:tx>
          <c:marker>
            <c:symbol val="circle"/>
            <c:size val="5"/>
          </c:marker>
          <c:xVal>
            <c:numRef>
              <c:f>Data!$C$78:$C$92</c:f>
              <c:numCache>
                <c:formatCode>General</c:formatCode>
                <c:ptCount val="15"/>
                <c:pt idx="0">
                  <c:v>0</c:v>
                </c:pt>
                <c:pt idx="1">
                  <c:v>0.45</c:v>
                </c:pt>
                <c:pt idx="2">
                  <c:v>0.9</c:v>
                </c:pt>
                <c:pt idx="3">
                  <c:v>1.3499999999999981</c:v>
                </c:pt>
                <c:pt idx="4">
                  <c:v>1.8</c:v>
                </c:pt>
                <c:pt idx="5">
                  <c:v>2.25</c:v>
                </c:pt>
                <c:pt idx="6">
                  <c:v>2.6999999999999997</c:v>
                </c:pt>
                <c:pt idx="7">
                  <c:v>3.15</c:v>
                </c:pt>
                <c:pt idx="8">
                  <c:v>3.6</c:v>
                </c:pt>
                <c:pt idx="9">
                  <c:v>4.5</c:v>
                </c:pt>
                <c:pt idx="10">
                  <c:v>5.3999999999999995</c:v>
                </c:pt>
                <c:pt idx="11">
                  <c:v>6.3</c:v>
                </c:pt>
                <c:pt idx="12">
                  <c:v>7.2</c:v>
                </c:pt>
                <c:pt idx="13">
                  <c:v>8.1</c:v>
                </c:pt>
                <c:pt idx="14">
                  <c:v>9</c:v>
                </c:pt>
              </c:numCache>
            </c:numRef>
          </c:xVal>
          <c:yVal>
            <c:numRef>
              <c:f>Data!$D$78:$D$92</c:f>
              <c:numCache>
                <c:formatCode>General</c:formatCode>
                <c:ptCount val="15"/>
                <c:pt idx="0">
                  <c:v>2200</c:v>
                </c:pt>
                <c:pt idx="1">
                  <c:v>2000</c:v>
                </c:pt>
                <c:pt idx="2">
                  <c:v>1800</c:v>
                </c:pt>
                <c:pt idx="3">
                  <c:v>1500</c:v>
                </c:pt>
                <c:pt idx="4">
                  <c:v>1400</c:v>
                </c:pt>
                <c:pt idx="5">
                  <c:v>1300</c:v>
                </c:pt>
                <c:pt idx="6">
                  <c:v>1200</c:v>
                </c:pt>
                <c:pt idx="7">
                  <c:v>1200</c:v>
                </c:pt>
                <c:pt idx="8">
                  <c:v>1100</c:v>
                </c:pt>
                <c:pt idx="9">
                  <c:v>1000</c:v>
                </c:pt>
                <c:pt idx="10">
                  <c:v>900</c:v>
                </c:pt>
                <c:pt idx="11">
                  <c:v>800</c:v>
                </c:pt>
                <c:pt idx="12">
                  <c:v>700</c:v>
                </c:pt>
                <c:pt idx="13">
                  <c:v>700</c:v>
                </c:pt>
                <c:pt idx="14">
                  <c:v>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A50-4DBC-AB61-9F412EDD9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811264"/>
        <c:axId val="94813184"/>
      </c:scatterChart>
      <c:valAx>
        <c:axId val="94811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Time (min)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813184"/>
        <c:crosses val="autoZero"/>
        <c:crossBetween val="midCat"/>
      </c:valAx>
      <c:valAx>
        <c:axId val="94813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Max </a:t>
                </a:r>
                <a:r>
                  <a:rPr lang="en-US" sz="1200" dirty="0" err="1" smtClean="0"/>
                  <a:t>ampl</a:t>
                </a:r>
                <a:r>
                  <a:rPr lang="en-US" sz="1200" dirty="0" smtClean="0"/>
                  <a:t>. </a:t>
                </a:r>
                <a:r>
                  <a:rPr lang="en-US" sz="1200" dirty="0"/>
                  <a:t>pad #16,27 (</a:t>
                </a:r>
                <a:r>
                  <a:rPr lang="en-US" sz="1200" dirty="0" err="1"/>
                  <a:t>a.u</a:t>
                </a:r>
                <a:r>
                  <a:rPr lang="en-US" sz="1200" dirty="0"/>
                  <a:t>)</a:t>
                </a:r>
              </a:p>
            </c:rich>
          </c:tx>
          <c:layout>
            <c:manualLayout>
              <c:xMode val="edge"/>
              <c:yMode val="edge"/>
              <c:x val="1.6528256119690405E-2"/>
              <c:y val="0.1626699157711890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48112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2568612850756891"/>
          <c:y val="8.383645637187212E-2"/>
          <c:w val="0.42246460755296861"/>
          <c:h val="0.22168563060894469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9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68743286616839"/>
          <c:y val="6.675294557695903E-2"/>
          <c:w val="0.82468236962759645"/>
          <c:h val="0.77705180475032731"/>
        </c:manualLayout>
      </c:layout>
      <c:scatterChart>
        <c:scatterStyle val="lineMarker"/>
        <c:varyColors val="0"/>
        <c:ser>
          <c:idx val="0"/>
          <c:order val="0"/>
          <c:tx>
            <c:strRef>
              <c:f>'Gas calculation'!$J$3:$J$4</c:f>
              <c:strCache>
                <c:ptCount val="2"/>
                <c:pt idx="0">
                  <c:v>P10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'Gas calculation'!$I$5:$I$17</c:f>
              <c:numCache>
                <c:formatCode>General</c:formatCode>
                <c:ptCount val="13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0.3</c:v>
                </c:pt>
                <c:pt idx="5">
                  <c:v>0.4</c:v>
                </c:pt>
                <c:pt idx="6">
                  <c:v>0.5</c:v>
                </c:pt>
                <c:pt idx="7">
                  <c:v>0.75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</c:numCache>
            </c:numRef>
          </c:xVal>
          <c:yVal>
            <c:numRef>
              <c:f>'Gas calculation'!$J$5:$J$17</c:f>
              <c:numCache>
                <c:formatCode>General</c:formatCode>
                <c:ptCount val="13"/>
                <c:pt idx="0">
                  <c:v>2.5</c:v>
                </c:pt>
                <c:pt idx="1">
                  <c:v>4.8</c:v>
                </c:pt>
                <c:pt idx="2">
                  <c:v>5.5</c:v>
                </c:pt>
                <c:pt idx="3">
                  <c:v>5.5</c:v>
                </c:pt>
                <c:pt idx="4">
                  <c:v>5</c:v>
                </c:pt>
                <c:pt idx="5">
                  <c:v>4.4000000000000004</c:v>
                </c:pt>
                <c:pt idx="6">
                  <c:v>4</c:v>
                </c:pt>
                <c:pt idx="7">
                  <c:v>3.2</c:v>
                </c:pt>
                <c:pt idx="8">
                  <c:v>2.9</c:v>
                </c:pt>
                <c:pt idx="9">
                  <c:v>2.6</c:v>
                </c:pt>
                <c:pt idx="10">
                  <c:v>2.6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25-49FF-9BEE-71F700934362}"/>
            </c:ext>
          </c:extLst>
        </c:ser>
        <c:ser>
          <c:idx val="3"/>
          <c:order val="1"/>
          <c:tx>
            <c:strRef>
              <c:f>'Gas calculation'!$H$3:$H$4</c:f>
              <c:strCache>
                <c:ptCount val="2"/>
                <c:pt idx="0">
                  <c:v>CF4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'Gas calculation'!$G$5:$G$36</c:f>
              <c:numCache>
                <c:formatCode>General</c:formatCode>
                <c:ptCount val="32"/>
                <c:pt idx="0">
                  <c:v>9.531979792202841E-3</c:v>
                </c:pt>
                <c:pt idx="1">
                  <c:v>3.1773265974009472E-2</c:v>
                </c:pt>
                <c:pt idx="2">
                  <c:v>9.5319797922028396E-2</c:v>
                </c:pt>
                <c:pt idx="3">
                  <c:v>0.15886632987004734</c:v>
                </c:pt>
                <c:pt idx="4">
                  <c:v>0.31773265974009468</c:v>
                </c:pt>
                <c:pt idx="5">
                  <c:v>0.47659898961014202</c:v>
                </c:pt>
                <c:pt idx="6">
                  <c:v>0.63546531948018936</c:v>
                </c:pt>
                <c:pt idx="7">
                  <c:v>0.95319797922028404</c:v>
                </c:pt>
                <c:pt idx="8">
                  <c:v>1.5886632987004734</c:v>
                </c:pt>
                <c:pt idx="9">
                  <c:v>2.5418612779207574</c:v>
                </c:pt>
                <c:pt idx="10">
                  <c:v>3.1773265974009468</c:v>
                </c:pt>
                <c:pt idx="11">
                  <c:v>3.8127919168811362</c:v>
                </c:pt>
                <c:pt idx="12">
                  <c:v>4.76598989610142</c:v>
                </c:pt>
                <c:pt idx="13">
                  <c:v>5.4014552155816098</c:v>
                </c:pt>
                <c:pt idx="14">
                  <c:v>6.3546531948018936</c:v>
                </c:pt>
                <c:pt idx="15">
                  <c:v>7.9433164935023672</c:v>
                </c:pt>
                <c:pt idx="16">
                  <c:v>9.53197979220284</c:v>
                </c:pt>
                <c:pt idx="17">
                  <c:v>11.120643090903314</c:v>
                </c:pt>
                <c:pt idx="18">
                  <c:v>12.709306389603787</c:v>
                </c:pt>
                <c:pt idx="19">
                  <c:v>15.886632987004734</c:v>
                </c:pt>
                <c:pt idx="20">
                  <c:v>19.06395958440568</c:v>
                </c:pt>
                <c:pt idx="21">
                  <c:v>22.241286181806629</c:v>
                </c:pt>
                <c:pt idx="22">
                  <c:v>25.418612779207574</c:v>
                </c:pt>
                <c:pt idx="23">
                  <c:v>28.595939376608523</c:v>
                </c:pt>
                <c:pt idx="24">
                  <c:v>31.773265974009469</c:v>
                </c:pt>
                <c:pt idx="25">
                  <c:v>38.12791916881136</c:v>
                </c:pt>
                <c:pt idx="26">
                  <c:v>44.482572363613258</c:v>
                </c:pt>
                <c:pt idx="27">
                  <c:v>50.837225558415149</c:v>
                </c:pt>
                <c:pt idx="28">
                  <c:v>57.191878753217047</c:v>
                </c:pt>
                <c:pt idx="29">
                  <c:v>69.901185142820836</c:v>
                </c:pt>
                <c:pt idx="30">
                  <c:v>82.610491532424618</c:v>
                </c:pt>
                <c:pt idx="31">
                  <c:v>95.3197979220284</c:v>
                </c:pt>
              </c:numCache>
            </c:numRef>
          </c:xVal>
          <c:yVal>
            <c:numRef>
              <c:f>'Gas calculation'!$H$5:$H$36</c:f>
              <c:numCache>
                <c:formatCode>General</c:formatCode>
                <c:ptCount val="32"/>
                <c:pt idx="0">
                  <c:v>0.27500000000000002</c:v>
                </c:pt>
                <c:pt idx="1">
                  <c:v>0.93</c:v>
                </c:pt>
                <c:pt idx="2">
                  <c:v>2.61</c:v>
                </c:pt>
                <c:pt idx="3">
                  <c:v>3.85</c:v>
                </c:pt>
                <c:pt idx="4">
                  <c:v>5.95</c:v>
                </c:pt>
                <c:pt idx="5">
                  <c:v>7.2</c:v>
                </c:pt>
                <c:pt idx="6">
                  <c:v>8.0500000000000007</c:v>
                </c:pt>
                <c:pt idx="7">
                  <c:v>9.1</c:v>
                </c:pt>
                <c:pt idx="8">
                  <c:v>10.5</c:v>
                </c:pt>
                <c:pt idx="9">
                  <c:v>11.6</c:v>
                </c:pt>
                <c:pt idx="10">
                  <c:v>12</c:v>
                </c:pt>
                <c:pt idx="11">
                  <c:v>12.6</c:v>
                </c:pt>
                <c:pt idx="12">
                  <c:v>13</c:v>
                </c:pt>
                <c:pt idx="13">
                  <c:v>13.2</c:v>
                </c:pt>
                <c:pt idx="14">
                  <c:v>13.1</c:v>
                </c:pt>
                <c:pt idx="15">
                  <c:v>12.5</c:v>
                </c:pt>
                <c:pt idx="16">
                  <c:v>11.3</c:v>
                </c:pt>
                <c:pt idx="17">
                  <c:v>10.7</c:v>
                </c:pt>
                <c:pt idx="18">
                  <c:v>10.199999999999999</c:v>
                </c:pt>
                <c:pt idx="19">
                  <c:v>9.6</c:v>
                </c:pt>
                <c:pt idx="20">
                  <c:v>9.5</c:v>
                </c:pt>
                <c:pt idx="21">
                  <c:v>9.6</c:v>
                </c:pt>
                <c:pt idx="22">
                  <c:v>9.8000000000000007</c:v>
                </c:pt>
                <c:pt idx="23">
                  <c:v>10</c:v>
                </c:pt>
                <c:pt idx="24">
                  <c:v>10.4</c:v>
                </c:pt>
                <c:pt idx="25">
                  <c:v>11.3</c:v>
                </c:pt>
                <c:pt idx="26">
                  <c:v>11.9</c:v>
                </c:pt>
                <c:pt idx="27">
                  <c:v>12.8</c:v>
                </c:pt>
                <c:pt idx="28">
                  <c:v>13.9</c:v>
                </c:pt>
                <c:pt idx="29">
                  <c:v>15.9</c:v>
                </c:pt>
                <c:pt idx="30">
                  <c:v>18.100000000000001</c:v>
                </c:pt>
                <c:pt idx="31">
                  <c:v>20.3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25-49FF-9BEE-71F700934362}"/>
            </c:ext>
          </c:extLst>
        </c:ser>
        <c:ser>
          <c:idx val="2"/>
          <c:order val="2"/>
          <c:tx>
            <c:strRef>
              <c:f>'Gas calculation'!$M$3:$M$4</c:f>
              <c:strCache>
                <c:ptCount val="2"/>
                <c:pt idx="0">
                  <c:v>Aligal12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'Gas calculation'!$L$5:$L$15</c:f>
              <c:numCache>
                <c:formatCode>0.0</c:formatCode>
                <c:ptCount val="11"/>
                <c:pt idx="0">
                  <c:v>0.31773265974009468</c:v>
                </c:pt>
                <c:pt idx="1">
                  <c:v>0.95319797922028404</c:v>
                </c:pt>
                <c:pt idx="2">
                  <c:v>1.9063959584405681</c:v>
                </c:pt>
                <c:pt idx="3">
                  <c:v>3.1773265974009468</c:v>
                </c:pt>
                <c:pt idx="4">
                  <c:v>6.3546531948018936</c:v>
                </c:pt>
                <c:pt idx="5">
                  <c:v>9.53197979220284</c:v>
                </c:pt>
                <c:pt idx="6">
                  <c:v>12.709306389603787</c:v>
                </c:pt>
                <c:pt idx="7">
                  <c:v>19.06395958440568</c:v>
                </c:pt>
                <c:pt idx="8">
                  <c:v>31.773265974009469</c:v>
                </c:pt>
                <c:pt idx="9">
                  <c:v>63.546531948018938</c:v>
                </c:pt>
                <c:pt idx="10">
                  <c:v>95.3197979220284</c:v>
                </c:pt>
              </c:numCache>
            </c:numRef>
          </c:xVal>
          <c:yVal>
            <c:numRef>
              <c:f>'Gas calculation'!$M$5:$M$15</c:f>
              <c:numCache>
                <c:formatCode>General</c:formatCode>
                <c:ptCount val="11"/>
                <c:pt idx="0">
                  <c:v>0.7</c:v>
                </c:pt>
                <c:pt idx="1">
                  <c:v>1.6</c:v>
                </c:pt>
                <c:pt idx="2">
                  <c:v>3</c:v>
                </c:pt>
                <c:pt idx="3">
                  <c:v>3.6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8</c:v>
                </c:pt>
                <c:pt idx="8">
                  <c:v>12</c:v>
                </c:pt>
                <c:pt idx="9">
                  <c:v>20</c:v>
                </c:pt>
                <c:pt idx="10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25-49FF-9BEE-71F700934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2918144"/>
        <c:axId val="1152919808"/>
      </c:scatterChart>
      <c:valAx>
        <c:axId val="1152918144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 dirty="0"/>
                  <a:t>E/P</a:t>
                </a:r>
                <a:r>
                  <a:rPr lang="fr-FR" sz="1400" b="1" baseline="0" dirty="0"/>
                  <a:t> (V/cm/torr)</a:t>
                </a:r>
                <a:endParaRPr lang="fr-FR" sz="1400" b="1" dirty="0"/>
              </a:p>
            </c:rich>
          </c:tx>
          <c:layout>
            <c:manualLayout>
              <c:xMode val="edge"/>
              <c:yMode val="edge"/>
              <c:x val="0.41891371171325137"/>
              <c:y val="0.908451692537871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2919808"/>
        <c:crosses val="autoZero"/>
        <c:crossBetween val="midCat"/>
      </c:valAx>
      <c:valAx>
        <c:axId val="1152919808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b="1"/>
                  <a:t>Drift velocity (cm/µs)</a:t>
                </a:r>
              </a:p>
            </c:rich>
          </c:tx>
          <c:layout>
            <c:manualLayout>
              <c:xMode val="edge"/>
              <c:yMode val="edge"/>
              <c:x val="2.2548581933821712E-2"/>
              <c:y val="0.26010218814288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2918144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8317005658724326"/>
          <c:y val="8.4811727137162493E-2"/>
          <c:w val="0.15972158540215597"/>
          <c:h val="0.23042803247153823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2372335855185"/>
          <c:y val="6.479309420067135E-2"/>
          <c:w val="0.82070205267488516"/>
          <c:h val="0.74115418572556402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Data!$C$5:$C$1199</c:f>
              <c:numCache>
                <c:formatCode>General</c:formatCode>
                <c:ptCount val="1195"/>
                <c:pt idx="0">
                  <c:v>0</c:v>
                </c:pt>
                <c:pt idx="1">
                  <c:v>3.5714285714285712E-2</c:v>
                </c:pt>
                <c:pt idx="2">
                  <c:v>7.1428571428571425E-2</c:v>
                </c:pt>
                <c:pt idx="3">
                  <c:v>0.10714285714285715</c:v>
                </c:pt>
                <c:pt idx="4">
                  <c:v>0.17857142857142855</c:v>
                </c:pt>
                <c:pt idx="5">
                  <c:v>0.25</c:v>
                </c:pt>
                <c:pt idx="6">
                  <c:v>0.2857142857142857</c:v>
                </c:pt>
                <c:pt idx="7">
                  <c:v>0.3214285714285714</c:v>
                </c:pt>
                <c:pt idx="8">
                  <c:v>0.3571428571428571</c:v>
                </c:pt>
                <c:pt idx="9">
                  <c:v>0.39285714285714285</c:v>
                </c:pt>
                <c:pt idx="10">
                  <c:v>0.4285714285714286</c:v>
                </c:pt>
                <c:pt idx="11">
                  <c:v>0.4642857142857143</c:v>
                </c:pt>
                <c:pt idx="12">
                  <c:v>0.5</c:v>
                </c:pt>
                <c:pt idx="13">
                  <c:v>0.5357142857142857</c:v>
                </c:pt>
                <c:pt idx="14">
                  <c:v>0.5714285714285714</c:v>
                </c:pt>
                <c:pt idx="15">
                  <c:v>0.6071428571428571</c:v>
                </c:pt>
                <c:pt idx="16">
                  <c:v>0.71428571428571419</c:v>
                </c:pt>
                <c:pt idx="17">
                  <c:v>0.8214285714285714</c:v>
                </c:pt>
                <c:pt idx="18">
                  <c:v>0.8928571428571429</c:v>
                </c:pt>
                <c:pt idx="19">
                  <c:v>0.9285714285714286</c:v>
                </c:pt>
                <c:pt idx="20">
                  <c:v>0.9642857142857143</c:v>
                </c:pt>
                <c:pt idx="21">
                  <c:v>1.0357142857142858</c:v>
                </c:pt>
                <c:pt idx="22">
                  <c:v>1.0714285714285714</c:v>
                </c:pt>
                <c:pt idx="23">
                  <c:v>1.1071428571428572</c:v>
                </c:pt>
                <c:pt idx="24">
                  <c:v>1.2142857142857142</c:v>
                </c:pt>
                <c:pt idx="25">
                  <c:v>1.25</c:v>
                </c:pt>
                <c:pt idx="26">
                  <c:v>1.2857142857142856</c:v>
                </c:pt>
                <c:pt idx="27">
                  <c:v>1.357142857142857</c:v>
                </c:pt>
                <c:pt idx="28">
                  <c:v>1.3928571428571428</c:v>
                </c:pt>
                <c:pt idx="29">
                  <c:v>1.4285714285714284</c:v>
                </c:pt>
                <c:pt idx="30">
                  <c:v>1.4642857142857144</c:v>
                </c:pt>
                <c:pt idx="31">
                  <c:v>1.5</c:v>
                </c:pt>
                <c:pt idx="32">
                  <c:v>1.5357142857142858</c:v>
                </c:pt>
                <c:pt idx="33">
                  <c:v>1.5714285714285714</c:v>
                </c:pt>
                <c:pt idx="34">
                  <c:v>1.6071428571428572</c:v>
                </c:pt>
                <c:pt idx="35">
                  <c:v>1.6428571428571428</c:v>
                </c:pt>
                <c:pt idx="36">
                  <c:v>1.6785714285714284</c:v>
                </c:pt>
                <c:pt idx="37">
                  <c:v>1.7142857142857144</c:v>
                </c:pt>
                <c:pt idx="38">
                  <c:v>1.9285714285714286</c:v>
                </c:pt>
                <c:pt idx="39">
                  <c:v>2.0714285714285716</c:v>
                </c:pt>
                <c:pt idx="40">
                  <c:v>2.1428571428571428</c:v>
                </c:pt>
                <c:pt idx="41">
                  <c:v>2.1785714285714288</c:v>
                </c:pt>
                <c:pt idx="42">
                  <c:v>2.2142857142857144</c:v>
                </c:pt>
                <c:pt idx="43">
                  <c:v>2.2857142857142856</c:v>
                </c:pt>
                <c:pt idx="44">
                  <c:v>2.3214285714285716</c:v>
                </c:pt>
                <c:pt idx="45">
                  <c:v>2.3571428571428572</c:v>
                </c:pt>
                <c:pt idx="46">
                  <c:v>2.3928571428571428</c:v>
                </c:pt>
                <c:pt idx="47">
                  <c:v>2.4642857142857144</c:v>
                </c:pt>
                <c:pt idx="48">
                  <c:v>2.5</c:v>
                </c:pt>
                <c:pt idx="49">
                  <c:v>2.5357142857142856</c:v>
                </c:pt>
                <c:pt idx="50">
                  <c:v>2.5714285714285712</c:v>
                </c:pt>
                <c:pt idx="51">
                  <c:v>2.6428571428571428</c:v>
                </c:pt>
                <c:pt idx="52">
                  <c:v>2.6785714285714284</c:v>
                </c:pt>
                <c:pt idx="53">
                  <c:v>2.714285714285714</c:v>
                </c:pt>
                <c:pt idx="54">
                  <c:v>2.75</c:v>
                </c:pt>
                <c:pt idx="55">
                  <c:v>2.8214285714285712</c:v>
                </c:pt>
                <c:pt idx="56">
                  <c:v>2.8928571428571432</c:v>
                </c:pt>
                <c:pt idx="57">
                  <c:v>3.1428571428571428</c:v>
                </c:pt>
                <c:pt idx="58">
                  <c:v>3.3214285714285712</c:v>
                </c:pt>
                <c:pt idx="59">
                  <c:v>3.3928571428571432</c:v>
                </c:pt>
                <c:pt idx="60">
                  <c:v>3.4285714285714288</c:v>
                </c:pt>
                <c:pt idx="61">
                  <c:v>3.4642857142857144</c:v>
                </c:pt>
                <c:pt idx="62">
                  <c:v>3.5</c:v>
                </c:pt>
                <c:pt idx="63">
                  <c:v>3.535714285714286</c:v>
                </c:pt>
                <c:pt idx="64">
                  <c:v>3.5714285714285716</c:v>
                </c:pt>
                <c:pt idx="65">
                  <c:v>3.6428571428571428</c:v>
                </c:pt>
                <c:pt idx="66">
                  <c:v>3.75</c:v>
                </c:pt>
                <c:pt idx="67">
                  <c:v>3.7857142857142856</c:v>
                </c:pt>
                <c:pt idx="68">
                  <c:v>3.8214285714285712</c:v>
                </c:pt>
                <c:pt idx="69">
                  <c:v>3.8571428571428572</c:v>
                </c:pt>
                <c:pt idx="70">
                  <c:v>3.8928571428571428</c:v>
                </c:pt>
                <c:pt idx="71">
                  <c:v>3.964285714285714</c:v>
                </c:pt>
                <c:pt idx="72">
                  <c:v>4.0357142857142856</c:v>
                </c:pt>
                <c:pt idx="73">
                  <c:v>4.1071428571428568</c:v>
                </c:pt>
                <c:pt idx="74">
                  <c:v>4.1428571428571432</c:v>
                </c:pt>
                <c:pt idx="75">
                  <c:v>4.1785714285714288</c:v>
                </c:pt>
                <c:pt idx="76">
                  <c:v>4.2142857142857144</c:v>
                </c:pt>
                <c:pt idx="77">
                  <c:v>4.25</c:v>
                </c:pt>
                <c:pt idx="78">
                  <c:v>4.3214285714285712</c:v>
                </c:pt>
                <c:pt idx="79">
                  <c:v>4.3928571428571423</c:v>
                </c:pt>
                <c:pt idx="80">
                  <c:v>4.4285714285714288</c:v>
                </c:pt>
                <c:pt idx="81">
                  <c:v>4.4642857142857144</c:v>
                </c:pt>
                <c:pt idx="82">
                  <c:v>4.5357142857142856</c:v>
                </c:pt>
                <c:pt idx="83">
                  <c:v>4.5714285714285712</c:v>
                </c:pt>
                <c:pt idx="84">
                  <c:v>4.6071428571428568</c:v>
                </c:pt>
                <c:pt idx="85">
                  <c:v>4.6428571428571432</c:v>
                </c:pt>
                <c:pt idx="86">
                  <c:v>4.6785714285714288</c:v>
                </c:pt>
                <c:pt idx="87">
                  <c:v>4.7857142857142856</c:v>
                </c:pt>
                <c:pt idx="88">
                  <c:v>4.8214285714285712</c:v>
                </c:pt>
                <c:pt idx="89">
                  <c:v>4.8571428571428568</c:v>
                </c:pt>
                <c:pt idx="90">
                  <c:v>4.8928571428571423</c:v>
                </c:pt>
                <c:pt idx="91">
                  <c:v>5</c:v>
                </c:pt>
                <c:pt idx="92">
                  <c:v>5.0357142857142856</c:v>
                </c:pt>
                <c:pt idx="93">
                  <c:v>5.0714285714285712</c:v>
                </c:pt>
                <c:pt idx="94">
                  <c:v>5.1071428571428568</c:v>
                </c:pt>
                <c:pt idx="95">
                  <c:v>5.1428571428571423</c:v>
                </c:pt>
                <c:pt idx="96">
                  <c:v>5.2142857142857144</c:v>
                </c:pt>
                <c:pt idx="97">
                  <c:v>5.3214285714285712</c:v>
                </c:pt>
                <c:pt idx="98">
                  <c:v>5.5357142857142865</c:v>
                </c:pt>
                <c:pt idx="99">
                  <c:v>5.5714285714285712</c:v>
                </c:pt>
                <c:pt idx="100">
                  <c:v>5.6428571428571423</c:v>
                </c:pt>
                <c:pt idx="101">
                  <c:v>5.6785714285714288</c:v>
                </c:pt>
                <c:pt idx="102">
                  <c:v>5.7142857142857135</c:v>
                </c:pt>
                <c:pt idx="103">
                  <c:v>5.75</c:v>
                </c:pt>
                <c:pt idx="104">
                  <c:v>5.8571428571428577</c:v>
                </c:pt>
                <c:pt idx="105">
                  <c:v>5.9642857142857144</c:v>
                </c:pt>
                <c:pt idx="106">
                  <c:v>6</c:v>
                </c:pt>
                <c:pt idx="107">
                  <c:v>6.0714285714285712</c:v>
                </c:pt>
                <c:pt idx="108">
                  <c:v>6.1071428571428577</c:v>
                </c:pt>
                <c:pt idx="109">
                  <c:v>6.1785714285714288</c:v>
                </c:pt>
                <c:pt idx="110">
                  <c:v>6.2142857142857144</c:v>
                </c:pt>
                <c:pt idx="111">
                  <c:v>6.3214285714285712</c:v>
                </c:pt>
                <c:pt idx="112">
                  <c:v>6.3571428571428568</c:v>
                </c:pt>
                <c:pt idx="113">
                  <c:v>6.4642857142857144</c:v>
                </c:pt>
                <c:pt idx="114">
                  <c:v>6.5</c:v>
                </c:pt>
                <c:pt idx="115">
                  <c:v>6.6071428571428568</c:v>
                </c:pt>
                <c:pt idx="116">
                  <c:v>6.6428571428571423</c:v>
                </c:pt>
                <c:pt idx="117">
                  <c:v>6.7142857142857135</c:v>
                </c:pt>
                <c:pt idx="118">
                  <c:v>6.75</c:v>
                </c:pt>
                <c:pt idx="119">
                  <c:v>6.8571428571428577</c:v>
                </c:pt>
                <c:pt idx="120">
                  <c:v>6.8928571428571423</c:v>
                </c:pt>
                <c:pt idx="121">
                  <c:v>7.0357142857142865</c:v>
                </c:pt>
                <c:pt idx="122">
                  <c:v>7.0714285714285721</c:v>
                </c:pt>
                <c:pt idx="123">
                  <c:v>7.1785714285714288</c:v>
                </c:pt>
                <c:pt idx="124">
                  <c:v>7.3214285714285712</c:v>
                </c:pt>
                <c:pt idx="125">
                  <c:v>7.3571428571428577</c:v>
                </c:pt>
                <c:pt idx="126">
                  <c:v>7.5</c:v>
                </c:pt>
                <c:pt idx="127">
                  <c:v>7.5357142857142856</c:v>
                </c:pt>
                <c:pt idx="128">
                  <c:v>7.6428571428571423</c:v>
                </c:pt>
                <c:pt idx="129">
                  <c:v>7.6785714285714288</c:v>
                </c:pt>
                <c:pt idx="130">
                  <c:v>7.75</c:v>
                </c:pt>
                <c:pt idx="131">
                  <c:v>7.7857142857142856</c:v>
                </c:pt>
                <c:pt idx="132">
                  <c:v>7.8214285714285712</c:v>
                </c:pt>
                <c:pt idx="133">
                  <c:v>7.8571428571428568</c:v>
                </c:pt>
                <c:pt idx="134">
                  <c:v>7.8928571428571423</c:v>
                </c:pt>
                <c:pt idx="135">
                  <c:v>7.9285714285714279</c:v>
                </c:pt>
                <c:pt idx="136">
                  <c:v>7.9642857142857135</c:v>
                </c:pt>
                <c:pt idx="137">
                  <c:v>8.0357142857142865</c:v>
                </c:pt>
                <c:pt idx="138">
                  <c:v>8.0714285714285712</c:v>
                </c:pt>
                <c:pt idx="139">
                  <c:v>8.1071428571428577</c:v>
                </c:pt>
                <c:pt idx="140">
                  <c:v>8.1428571428571423</c:v>
                </c:pt>
                <c:pt idx="141">
                  <c:v>8.2142857142857135</c:v>
                </c:pt>
                <c:pt idx="142">
                  <c:v>8.25</c:v>
                </c:pt>
                <c:pt idx="143">
                  <c:v>8.3214285714285712</c:v>
                </c:pt>
                <c:pt idx="144">
                  <c:v>8.3571428571428577</c:v>
                </c:pt>
                <c:pt idx="145">
                  <c:v>8.4285714285714288</c:v>
                </c:pt>
                <c:pt idx="146">
                  <c:v>8.4642857142857135</c:v>
                </c:pt>
                <c:pt idx="147">
                  <c:v>8.5</c:v>
                </c:pt>
                <c:pt idx="148">
                  <c:v>8.5357142857142847</c:v>
                </c:pt>
                <c:pt idx="149">
                  <c:v>8.5714285714285712</c:v>
                </c:pt>
                <c:pt idx="150">
                  <c:v>8.6071428571428577</c:v>
                </c:pt>
                <c:pt idx="151">
                  <c:v>8.6428571428571423</c:v>
                </c:pt>
                <c:pt idx="152">
                  <c:v>8.6785714285714288</c:v>
                </c:pt>
                <c:pt idx="153">
                  <c:v>8.7142857142857153</c:v>
                </c:pt>
                <c:pt idx="154">
                  <c:v>8.75</c:v>
                </c:pt>
                <c:pt idx="155">
                  <c:v>8.7857142857142847</c:v>
                </c:pt>
                <c:pt idx="156">
                  <c:v>8.8214285714285712</c:v>
                </c:pt>
                <c:pt idx="157">
                  <c:v>8.8571428571428577</c:v>
                </c:pt>
                <c:pt idx="158">
                  <c:v>8.9285714285714288</c:v>
                </c:pt>
                <c:pt idx="159">
                  <c:v>8.9642857142857153</c:v>
                </c:pt>
                <c:pt idx="160">
                  <c:v>9</c:v>
                </c:pt>
                <c:pt idx="161">
                  <c:v>9.0357142857142865</c:v>
                </c:pt>
                <c:pt idx="162">
                  <c:v>9.0714285714285712</c:v>
                </c:pt>
                <c:pt idx="163">
                  <c:v>9.1071428571428577</c:v>
                </c:pt>
                <c:pt idx="164">
                  <c:v>9.1785714285714288</c:v>
                </c:pt>
                <c:pt idx="165">
                  <c:v>9.2142857142857135</c:v>
                </c:pt>
                <c:pt idx="166">
                  <c:v>9.25</c:v>
                </c:pt>
                <c:pt idx="167">
                  <c:v>9.3571428571428577</c:v>
                </c:pt>
                <c:pt idx="168">
                  <c:v>9.3928571428571423</c:v>
                </c:pt>
                <c:pt idx="169">
                  <c:v>9.4285714285714288</c:v>
                </c:pt>
                <c:pt idx="170">
                  <c:v>9.4642857142857135</c:v>
                </c:pt>
                <c:pt idx="171">
                  <c:v>9.5714285714285712</c:v>
                </c:pt>
                <c:pt idx="172">
                  <c:v>9.6071428571428577</c:v>
                </c:pt>
                <c:pt idx="173">
                  <c:v>9.6428571428571423</c:v>
                </c:pt>
                <c:pt idx="174">
                  <c:v>9.6785714285714288</c:v>
                </c:pt>
                <c:pt idx="175">
                  <c:v>9.75</c:v>
                </c:pt>
                <c:pt idx="176">
                  <c:v>9.8214285714285712</c:v>
                </c:pt>
                <c:pt idx="177">
                  <c:v>9.8571428571428577</c:v>
                </c:pt>
                <c:pt idx="178">
                  <c:v>9.9285714285714288</c:v>
                </c:pt>
                <c:pt idx="179">
                  <c:v>9.9642857142857153</c:v>
                </c:pt>
                <c:pt idx="180">
                  <c:v>10</c:v>
                </c:pt>
                <c:pt idx="181">
                  <c:v>10.035714285714285</c:v>
                </c:pt>
                <c:pt idx="182">
                  <c:v>10.071428571428571</c:v>
                </c:pt>
                <c:pt idx="183">
                  <c:v>10.107142857142858</c:v>
                </c:pt>
                <c:pt idx="184">
                  <c:v>10.142857142857142</c:v>
                </c:pt>
                <c:pt idx="185">
                  <c:v>10.178571428571427</c:v>
                </c:pt>
                <c:pt idx="186">
                  <c:v>10.214285714285714</c:v>
                </c:pt>
                <c:pt idx="187">
                  <c:v>10.25</c:v>
                </c:pt>
                <c:pt idx="188">
                  <c:v>10.285714285714285</c:v>
                </c:pt>
                <c:pt idx="189">
                  <c:v>10.321428571428573</c:v>
                </c:pt>
                <c:pt idx="190">
                  <c:v>10.464285714285715</c:v>
                </c:pt>
                <c:pt idx="191">
                  <c:v>10.5</c:v>
                </c:pt>
                <c:pt idx="192">
                  <c:v>10.535714285714286</c:v>
                </c:pt>
                <c:pt idx="193">
                  <c:v>10.571428571428571</c:v>
                </c:pt>
                <c:pt idx="194">
                  <c:v>10.678571428571429</c:v>
                </c:pt>
                <c:pt idx="195">
                  <c:v>10.714285714285714</c:v>
                </c:pt>
                <c:pt idx="196">
                  <c:v>10.75</c:v>
                </c:pt>
                <c:pt idx="197">
                  <c:v>10.785714285714285</c:v>
                </c:pt>
                <c:pt idx="198">
                  <c:v>10.821428571428571</c:v>
                </c:pt>
                <c:pt idx="199">
                  <c:v>10.857142857142856</c:v>
                </c:pt>
                <c:pt idx="200">
                  <c:v>10.892857142857142</c:v>
                </c:pt>
                <c:pt idx="201">
                  <c:v>10.928571428571427</c:v>
                </c:pt>
                <c:pt idx="202">
                  <c:v>10.964285714285715</c:v>
                </c:pt>
                <c:pt idx="203">
                  <c:v>11.035714285714286</c:v>
                </c:pt>
                <c:pt idx="204">
                  <c:v>11.071428571428573</c:v>
                </c:pt>
                <c:pt idx="205">
                  <c:v>11.178571428571429</c:v>
                </c:pt>
                <c:pt idx="206">
                  <c:v>11.25</c:v>
                </c:pt>
                <c:pt idx="207">
                  <c:v>11.357142857142858</c:v>
                </c:pt>
                <c:pt idx="208">
                  <c:v>11.392857142857142</c:v>
                </c:pt>
                <c:pt idx="209">
                  <c:v>11.428571428571427</c:v>
                </c:pt>
                <c:pt idx="210">
                  <c:v>11.464285714285714</c:v>
                </c:pt>
                <c:pt idx="211">
                  <c:v>11.535714285714285</c:v>
                </c:pt>
                <c:pt idx="212">
                  <c:v>11.571428571428573</c:v>
                </c:pt>
                <c:pt idx="213">
                  <c:v>11.607142857142858</c:v>
                </c:pt>
                <c:pt idx="214">
                  <c:v>11.642857142857144</c:v>
                </c:pt>
                <c:pt idx="215">
                  <c:v>11.678571428571429</c:v>
                </c:pt>
                <c:pt idx="216">
                  <c:v>11.714285714285715</c:v>
                </c:pt>
                <c:pt idx="217">
                  <c:v>11.75</c:v>
                </c:pt>
                <c:pt idx="218">
                  <c:v>11.785714285714286</c:v>
                </c:pt>
                <c:pt idx="219">
                  <c:v>11.821428571428571</c:v>
                </c:pt>
                <c:pt idx="220">
                  <c:v>11.857142857142858</c:v>
                </c:pt>
                <c:pt idx="221">
                  <c:v>11.892857142857142</c:v>
                </c:pt>
                <c:pt idx="222">
                  <c:v>11.964285714285714</c:v>
                </c:pt>
                <c:pt idx="223">
                  <c:v>12</c:v>
                </c:pt>
                <c:pt idx="224">
                  <c:v>12.071428571428571</c:v>
                </c:pt>
                <c:pt idx="225">
                  <c:v>12.107142857142856</c:v>
                </c:pt>
                <c:pt idx="226">
                  <c:v>12.142857142857142</c:v>
                </c:pt>
                <c:pt idx="227">
                  <c:v>12.178571428571427</c:v>
                </c:pt>
                <c:pt idx="228">
                  <c:v>12.214285714285715</c:v>
                </c:pt>
                <c:pt idx="229">
                  <c:v>12.25</c:v>
                </c:pt>
                <c:pt idx="230">
                  <c:v>12.321428571428573</c:v>
                </c:pt>
                <c:pt idx="231">
                  <c:v>12.357142857142858</c:v>
                </c:pt>
                <c:pt idx="232">
                  <c:v>12.392857142857142</c:v>
                </c:pt>
                <c:pt idx="233">
                  <c:v>12.428571428571429</c:v>
                </c:pt>
                <c:pt idx="234">
                  <c:v>12.535714285714285</c:v>
                </c:pt>
                <c:pt idx="235">
                  <c:v>12.571428571428571</c:v>
                </c:pt>
                <c:pt idx="236">
                  <c:v>12.642857142857142</c:v>
                </c:pt>
                <c:pt idx="237">
                  <c:v>12.678571428571427</c:v>
                </c:pt>
                <c:pt idx="238">
                  <c:v>12.714285714285714</c:v>
                </c:pt>
                <c:pt idx="239">
                  <c:v>12.75</c:v>
                </c:pt>
                <c:pt idx="240">
                  <c:v>12.785714285714285</c:v>
                </c:pt>
                <c:pt idx="241">
                  <c:v>12.821428571428573</c:v>
                </c:pt>
                <c:pt idx="242">
                  <c:v>12.892857142857144</c:v>
                </c:pt>
                <c:pt idx="243">
                  <c:v>12.928571428571429</c:v>
                </c:pt>
                <c:pt idx="244">
                  <c:v>13.035714285714286</c:v>
                </c:pt>
                <c:pt idx="245">
                  <c:v>13.071428571428571</c:v>
                </c:pt>
                <c:pt idx="246">
                  <c:v>13.107142857142858</c:v>
                </c:pt>
                <c:pt idx="247">
                  <c:v>13.142857142857142</c:v>
                </c:pt>
                <c:pt idx="248">
                  <c:v>13.178571428571429</c:v>
                </c:pt>
                <c:pt idx="249">
                  <c:v>13.214285714285714</c:v>
                </c:pt>
                <c:pt idx="250">
                  <c:v>13.25</c:v>
                </c:pt>
                <c:pt idx="251">
                  <c:v>13.285714285714285</c:v>
                </c:pt>
                <c:pt idx="252">
                  <c:v>13.321428571428571</c:v>
                </c:pt>
                <c:pt idx="253">
                  <c:v>13.357142857142856</c:v>
                </c:pt>
                <c:pt idx="254">
                  <c:v>13.392857142857142</c:v>
                </c:pt>
                <c:pt idx="255">
                  <c:v>13.428571428571427</c:v>
                </c:pt>
                <c:pt idx="256">
                  <c:v>13.464285714285715</c:v>
                </c:pt>
                <c:pt idx="257">
                  <c:v>13.5</c:v>
                </c:pt>
                <c:pt idx="258">
                  <c:v>13.535714285714286</c:v>
                </c:pt>
                <c:pt idx="259">
                  <c:v>13.607142857142858</c:v>
                </c:pt>
                <c:pt idx="260">
                  <c:v>13.642857142857142</c:v>
                </c:pt>
                <c:pt idx="261">
                  <c:v>13.678571428571429</c:v>
                </c:pt>
                <c:pt idx="262">
                  <c:v>13.714285714285715</c:v>
                </c:pt>
                <c:pt idx="263">
                  <c:v>13.75</c:v>
                </c:pt>
                <c:pt idx="264">
                  <c:v>13.785714285714285</c:v>
                </c:pt>
                <c:pt idx="265">
                  <c:v>13.821428571428571</c:v>
                </c:pt>
                <c:pt idx="266">
                  <c:v>13.857142857142858</c:v>
                </c:pt>
                <c:pt idx="267">
                  <c:v>13.928571428571427</c:v>
                </c:pt>
                <c:pt idx="268">
                  <c:v>14</c:v>
                </c:pt>
                <c:pt idx="269">
                  <c:v>14.035714285714285</c:v>
                </c:pt>
                <c:pt idx="270">
                  <c:v>14.071428571428573</c:v>
                </c:pt>
                <c:pt idx="271">
                  <c:v>14.142857142857144</c:v>
                </c:pt>
                <c:pt idx="272">
                  <c:v>14.178571428571429</c:v>
                </c:pt>
                <c:pt idx="273">
                  <c:v>14.214285714285715</c:v>
                </c:pt>
                <c:pt idx="274">
                  <c:v>14.25</c:v>
                </c:pt>
                <c:pt idx="275">
                  <c:v>14.285714285714286</c:v>
                </c:pt>
                <c:pt idx="276">
                  <c:v>14.321428571428571</c:v>
                </c:pt>
                <c:pt idx="277">
                  <c:v>14.357142857142858</c:v>
                </c:pt>
                <c:pt idx="278">
                  <c:v>14.392857142857142</c:v>
                </c:pt>
                <c:pt idx="279">
                  <c:v>14.428571428571429</c:v>
                </c:pt>
                <c:pt idx="280">
                  <c:v>14.464285714285714</c:v>
                </c:pt>
                <c:pt idx="281">
                  <c:v>14.535714285714285</c:v>
                </c:pt>
                <c:pt idx="282">
                  <c:v>14.571428571428571</c:v>
                </c:pt>
                <c:pt idx="283">
                  <c:v>14.642857142857142</c:v>
                </c:pt>
                <c:pt idx="284">
                  <c:v>14.678571428571427</c:v>
                </c:pt>
                <c:pt idx="285">
                  <c:v>14.821428571428573</c:v>
                </c:pt>
                <c:pt idx="286">
                  <c:v>14.928571428571429</c:v>
                </c:pt>
                <c:pt idx="287">
                  <c:v>14.964285714285715</c:v>
                </c:pt>
                <c:pt idx="288">
                  <c:v>15.035714285714285</c:v>
                </c:pt>
                <c:pt idx="289">
                  <c:v>15.071428571428571</c:v>
                </c:pt>
                <c:pt idx="290">
                  <c:v>15.107142857142858</c:v>
                </c:pt>
                <c:pt idx="291">
                  <c:v>15.142857142857142</c:v>
                </c:pt>
                <c:pt idx="292">
                  <c:v>15.285714285714285</c:v>
                </c:pt>
                <c:pt idx="293">
                  <c:v>15.321428571428573</c:v>
                </c:pt>
                <c:pt idx="294">
                  <c:v>15.357142857142858</c:v>
                </c:pt>
                <c:pt idx="295">
                  <c:v>15.464285714285715</c:v>
                </c:pt>
                <c:pt idx="296">
                  <c:v>15.535714285714286</c:v>
                </c:pt>
                <c:pt idx="297">
                  <c:v>15.571428571428571</c:v>
                </c:pt>
                <c:pt idx="298">
                  <c:v>15.607142857142858</c:v>
                </c:pt>
                <c:pt idx="299">
                  <c:v>15.642857142857142</c:v>
                </c:pt>
                <c:pt idx="300">
                  <c:v>15.678571428571429</c:v>
                </c:pt>
                <c:pt idx="301">
                  <c:v>15.714285714285714</c:v>
                </c:pt>
                <c:pt idx="302">
                  <c:v>15.75</c:v>
                </c:pt>
                <c:pt idx="303">
                  <c:v>15.821428571428571</c:v>
                </c:pt>
                <c:pt idx="304">
                  <c:v>15.892857142857142</c:v>
                </c:pt>
                <c:pt idx="305">
                  <c:v>15.928571428571427</c:v>
                </c:pt>
                <c:pt idx="306">
                  <c:v>15.964285714285715</c:v>
                </c:pt>
                <c:pt idx="307">
                  <c:v>16</c:v>
                </c:pt>
                <c:pt idx="308">
                  <c:v>16.035714285714285</c:v>
                </c:pt>
                <c:pt idx="309">
                  <c:v>16.107142857142858</c:v>
                </c:pt>
                <c:pt idx="310">
                  <c:v>16.142857142857142</c:v>
                </c:pt>
                <c:pt idx="311">
                  <c:v>16.214285714285715</c:v>
                </c:pt>
                <c:pt idx="312">
                  <c:v>16.25</c:v>
                </c:pt>
                <c:pt idx="313">
                  <c:v>16.357142857142858</c:v>
                </c:pt>
                <c:pt idx="314">
                  <c:v>16.5</c:v>
                </c:pt>
                <c:pt idx="315">
                  <c:v>16.642857142857142</c:v>
                </c:pt>
                <c:pt idx="316">
                  <c:v>16.714285714285715</c:v>
                </c:pt>
                <c:pt idx="317">
                  <c:v>16.785714285714285</c:v>
                </c:pt>
                <c:pt idx="318">
                  <c:v>5.0357142857142856</c:v>
                </c:pt>
                <c:pt idx="319">
                  <c:v>16.964285714285715</c:v>
                </c:pt>
                <c:pt idx="320">
                  <c:v>17</c:v>
                </c:pt>
                <c:pt idx="321">
                  <c:v>17.035714285714285</c:v>
                </c:pt>
                <c:pt idx="322">
                  <c:v>17.071428571428569</c:v>
                </c:pt>
                <c:pt idx="323">
                  <c:v>17.107142857142858</c:v>
                </c:pt>
                <c:pt idx="324">
                  <c:v>17.142857142857142</c:v>
                </c:pt>
                <c:pt idx="325">
                  <c:v>17.178571428571427</c:v>
                </c:pt>
                <c:pt idx="326">
                  <c:v>17.214285714285715</c:v>
                </c:pt>
                <c:pt idx="327">
                  <c:v>17.285714285714285</c:v>
                </c:pt>
                <c:pt idx="328">
                  <c:v>17.357142857142858</c:v>
                </c:pt>
                <c:pt idx="329">
                  <c:v>17.392857142857142</c:v>
                </c:pt>
                <c:pt idx="330">
                  <c:v>17.428571428571431</c:v>
                </c:pt>
                <c:pt idx="331">
                  <c:v>17.464285714285715</c:v>
                </c:pt>
                <c:pt idx="332">
                  <c:v>17.5</c:v>
                </c:pt>
                <c:pt idx="333">
                  <c:v>17.535714285714285</c:v>
                </c:pt>
                <c:pt idx="334">
                  <c:v>17.571428571428569</c:v>
                </c:pt>
                <c:pt idx="335">
                  <c:v>17.678571428571427</c:v>
                </c:pt>
                <c:pt idx="336">
                  <c:v>17.714285714285715</c:v>
                </c:pt>
                <c:pt idx="337">
                  <c:v>17.75</c:v>
                </c:pt>
                <c:pt idx="338">
                  <c:v>17.785714285714285</c:v>
                </c:pt>
                <c:pt idx="339">
                  <c:v>17.821428571428573</c:v>
                </c:pt>
                <c:pt idx="340">
                  <c:v>17.857142857142858</c:v>
                </c:pt>
              </c:numCache>
            </c:numRef>
          </c:xVal>
          <c:yVal>
            <c:numRef>
              <c:f>Data!$E$5:$E$1199</c:f>
              <c:numCache>
                <c:formatCode>General</c:formatCode>
                <c:ptCount val="1195"/>
                <c:pt idx="0">
                  <c:v>190</c:v>
                </c:pt>
                <c:pt idx="1">
                  <c:v>170</c:v>
                </c:pt>
                <c:pt idx="2">
                  <c:v>260</c:v>
                </c:pt>
                <c:pt idx="3">
                  <c:v>290</c:v>
                </c:pt>
                <c:pt idx="4">
                  <c:v>230</c:v>
                </c:pt>
                <c:pt idx="5">
                  <c:v>230</c:v>
                </c:pt>
                <c:pt idx="6">
                  <c:v>225</c:v>
                </c:pt>
                <c:pt idx="7">
                  <c:v>90</c:v>
                </c:pt>
                <c:pt idx="8">
                  <c:v>330</c:v>
                </c:pt>
                <c:pt idx="9">
                  <c:v>155</c:v>
                </c:pt>
                <c:pt idx="10">
                  <c:v>290</c:v>
                </c:pt>
                <c:pt idx="11">
                  <c:v>260</c:v>
                </c:pt>
                <c:pt idx="12">
                  <c:v>90</c:v>
                </c:pt>
                <c:pt idx="13">
                  <c:v>160</c:v>
                </c:pt>
                <c:pt idx="14">
                  <c:v>310</c:v>
                </c:pt>
                <c:pt idx="15">
                  <c:v>130</c:v>
                </c:pt>
                <c:pt idx="16">
                  <c:v>450</c:v>
                </c:pt>
                <c:pt idx="17">
                  <c:v>270</c:v>
                </c:pt>
                <c:pt idx="18">
                  <c:v>270</c:v>
                </c:pt>
                <c:pt idx="19">
                  <c:v>270</c:v>
                </c:pt>
                <c:pt idx="20">
                  <c:v>170</c:v>
                </c:pt>
                <c:pt idx="21">
                  <c:v>170</c:v>
                </c:pt>
                <c:pt idx="22">
                  <c:v>265</c:v>
                </c:pt>
                <c:pt idx="23">
                  <c:v>65</c:v>
                </c:pt>
                <c:pt idx="24">
                  <c:v>90</c:v>
                </c:pt>
                <c:pt idx="25">
                  <c:v>310</c:v>
                </c:pt>
                <c:pt idx="26">
                  <c:v>95</c:v>
                </c:pt>
                <c:pt idx="27">
                  <c:v>90</c:v>
                </c:pt>
                <c:pt idx="28">
                  <c:v>290</c:v>
                </c:pt>
                <c:pt idx="29">
                  <c:v>135</c:v>
                </c:pt>
                <c:pt idx="30">
                  <c:v>130</c:v>
                </c:pt>
                <c:pt idx="31">
                  <c:v>290</c:v>
                </c:pt>
                <c:pt idx="32">
                  <c:v>800</c:v>
                </c:pt>
                <c:pt idx="33">
                  <c:v>110</c:v>
                </c:pt>
                <c:pt idx="34">
                  <c:v>180</c:v>
                </c:pt>
                <c:pt idx="35">
                  <c:v>190</c:v>
                </c:pt>
                <c:pt idx="36">
                  <c:v>150</c:v>
                </c:pt>
                <c:pt idx="37">
                  <c:v>165</c:v>
                </c:pt>
                <c:pt idx="38">
                  <c:v>255</c:v>
                </c:pt>
                <c:pt idx="39">
                  <c:v>155</c:v>
                </c:pt>
                <c:pt idx="40">
                  <c:v>225</c:v>
                </c:pt>
                <c:pt idx="41">
                  <c:v>200</c:v>
                </c:pt>
                <c:pt idx="42">
                  <c:v>90</c:v>
                </c:pt>
                <c:pt idx="43">
                  <c:v>100</c:v>
                </c:pt>
                <c:pt idx="44">
                  <c:v>75</c:v>
                </c:pt>
                <c:pt idx="45">
                  <c:v>290</c:v>
                </c:pt>
                <c:pt idx="46">
                  <c:v>270</c:v>
                </c:pt>
                <c:pt idx="47">
                  <c:v>320</c:v>
                </c:pt>
                <c:pt idx="48">
                  <c:v>220</c:v>
                </c:pt>
                <c:pt idx="49">
                  <c:v>225</c:v>
                </c:pt>
                <c:pt idx="50">
                  <c:v>245</c:v>
                </c:pt>
                <c:pt idx="51">
                  <c:v>190</c:v>
                </c:pt>
                <c:pt idx="52">
                  <c:v>210</c:v>
                </c:pt>
                <c:pt idx="53">
                  <c:v>125</c:v>
                </c:pt>
                <c:pt idx="54">
                  <c:v>170</c:v>
                </c:pt>
                <c:pt idx="55">
                  <c:v>270</c:v>
                </c:pt>
                <c:pt idx="56">
                  <c:v>130</c:v>
                </c:pt>
                <c:pt idx="57">
                  <c:v>170</c:v>
                </c:pt>
                <c:pt idx="58">
                  <c:v>310</c:v>
                </c:pt>
                <c:pt idx="59">
                  <c:v>230</c:v>
                </c:pt>
                <c:pt idx="60">
                  <c:v>140</c:v>
                </c:pt>
                <c:pt idx="61">
                  <c:v>270</c:v>
                </c:pt>
                <c:pt idx="62">
                  <c:v>250</c:v>
                </c:pt>
                <c:pt idx="63">
                  <c:v>240</c:v>
                </c:pt>
                <c:pt idx="64">
                  <c:v>230</c:v>
                </c:pt>
                <c:pt idx="65">
                  <c:v>250</c:v>
                </c:pt>
                <c:pt idx="66">
                  <c:v>240</c:v>
                </c:pt>
                <c:pt idx="67">
                  <c:v>70</c:v>
                </c:pt>
                <c:pt idx="68">
                  <c:v>220</c:v>
                </c:pt>
                <c:pt idx="69">
                  <c:v>310</c:v>
                </c:pt>
                <c:pt idx="70">
                  <c:v>240</c:v>
                </c:pt>
                <c:pt idx="71">
                  <c:v>140</c:v>
                </c:pt>
                <c:pt idx="72">
                  <c:v>170</c:v>
                </c:pt>
                <c:pt idx="73">
                  <c:v>180</c:v>
                </c:pt>
                <c:pt idx="74">
                  <c:v>230</c:v>
                </c:pt>
                <c:pt idx="75">
                  <c:v>225</c:v>
                </c:pt>
                <c:pt idx="76">
                  <c:v>225</c:v>
                </c:pt>
                <c:pt idx="77">
                  <c:v>125</c:v>
                </c:pt>
                <c:pt idx="78">
                  <c:v>185</c:v>
                </c:pt>
                <c:pt idx="79">
                  <c:v>190</c:v>
                </c:pt>
                <c:pt idx="80">
                  <c:v>325</c:v>
                </c:pt>
                <c:pt idx="81">
                  <c:v>180</c:v>
                </c:pt>
                <c:pt idx="82">
                  <c:v>120</c:v>
                </c:pt>
                <c:pt idx="83">
                  <c:v>210</c:v>
                </c:pt>
                <c:pt idx="84">
                  <c:v>150</c:v>
                </c:pt>
                <c:pt idx="85">
                  <c:v>285</c:v>
                </c:pt>
                <c:pt idx="86">
                  <c:v>230</c:v>
                </c:pt>
                <c:pt idx="87">
                  <c:v>130</c:v>
                </c:pt>
                <c:pt idx="88">
                  <c:v>220</c:v>
                </c:pt>
                <c:pt idx="89">
                  <c:v>130</c:v>
                </c:pt>
                <c:pt idx="90">
                  <c:v>65</c:v>
                </c:pt>
                <c:pt idx="91">
                  <c:v>180</c:v>
                </c:pt>
                <c:pt idx="92">
                  <c:v>220</c:v>
                </c:pt>
                <c:pt idx="93">
                  <c:v>290</c:v>
                </c:pt>
                <c:pt idx="94">
                  <c:v>90</c:v>
                </c:pt>
                <c:pt idx="95">
                  <c:v>235</c:v>
                </c:pt>
                <c:pt idx="96">
                  <c:v>280</c:v>
                </c:pt>
                <c:pt idx="97">
                  <c:v>130</c:v>
                </c:pt>
                <c:pt idx="98">
                  <c:v>270</c:v>
                </c:pt>
                <c:pt idx="99">
                  <c:v>120</c:v>
                </c:pt>
                <c:pt idx="100">
                  <c:v>220</c:v>
                </c:pt>
                <c:pt idx="101">
                  <c:v>220</c:v>
                </c:pt>
                <c:pt idx="102">
                  <c:v>235</c:v>
                </c:pt>
                <c:pt idx="103">
                  <c:v>310</c:v>
                </c:pt>
                <c:pt idx="104">
                  <c:v>115</c:v>
                </c:pt>
                <c:pt idx="105">
                  <c:v>220</c:v>
                </c:pt>
                <c:pt idx="106">
                  <c:v>315</c:v>
                </c:pt>
                <c:pt idx="107">
                  <c:v>170</c:v>
                </c:pt>
                <c:pt idx="108">
                  <c:v>120</c:v>
                </c:pt>
                <c:pt idx="109">
                  <c:v>120</c:v>
                </c:pt>
                <c:pt idx="110">
                  <c:v>90</c:v>
                </c:pt>
                <c:pt idx="111">
                  <c:v>210</c:v>
                </c:pt>
                <c:pt idx="112">
                  <c:v>270</c:v>
                </c:pt>
                <c:pt idx="113">
                  <c:v>250</c:v>
                </c:pt>
                <c:pt idx="114">
                  <c:v>230</c:v>
                </c:pt>
                <c:pt idx="115">
                  <c:v>230</c:v>
                </c:pt>
                <c:pt idx="116">
                  <c:v>275</c:v>
                </c:pt>
                <c:pt idx="117">
                  <c:v>265</c:v>
                </c:pt>
                <c:pt idx="118">
                  <c:v>230</c:v>
                </c:pt>
                <c:pt idx="119">
                  <c:v>190</c:v>
                </c:pt>
                <c:pt idx="120">
                  <c:v>190</c:v>
                </c:pt>
                <c:pt idx="121">
                  <c:v>230</c:v>
                </c:pt>
                <c:pt idx="122">
                  <c:v>90</c:v>
                </c:pt>
                <c:pt idx="123">
                  <c:v>190</c:v>
                </c:pt>
                <c:pt idx="124">
                  <c:v>235</c:v>
                </c:pt>
                <c:pt idx="125">
                  <c:v>160</c:v>
                </c:pt>
                <c:pt idx="126">
                  <c:v>235</c:v>
                </c:pt>
                <c:pt idx="127">
                  <c:v>205</c:v>
                </c:pt>
                <c:pt idx="128">
                  <c:v>250</c:v>
                </c:pt>
                <c:pt idx="129">
                  <c:v>255</c:v>
                </c:pt>
                <c:pt idx="130">
                  <c:v>-140</c:v>
                </c:pt>
                <c:pt idx="131">
                  <c:v>290</c:v>
                </c:pt>
                <c:pt idx="132">
                  <c:v>300</c:v>
                </c:pt>
                <c:pt idx="133">
                  <c:v>260</c:v>
                </c:pt>
                <c:pt idx="134">
                  <c:v>300</c:v>
                </c:pt>
                <c:pt idx="135">
                  <c:v>100</c:v>
                </c:pt>
                <c:pt idx="136">
                  <c:v>220</c:v>
                </c:pt>
                <c:pt idx="137">
                  <c:v>110</c:v>
                </c:pt>
                <c:pt idx="138">
                  <c:v>470</c:v>
                </c:pt>
                <c:pt idx="139">
                  <c:v>140</c:v>
                </c:pt>
                <c:pt idx="140">
                  <c:v>270</c:v>
                </c:pt>
                <c:pt idx="141">
                  <c:v>670</c:v>
                </c:pt>
                <c:pt idx="142">
                  <c:v>80</c:v>
                </c:pt>
                <c:pt idx="143">
                  <c:v>150</c:v>
                </c:pt>
                <c:pt idx="144">
                  <c:v>95</c:v>
                </c:pt>
                <c:pt idx="145">
                  <c:v>195</c:v>
                </c:pt>
                <c:pt idx="146">
                  <c:v>285</c:v>
                </c:pt>
                <c:pt idx="147">
                  <c:v>190</c:v>
                </c:pt>
                <c:pt idx="148">
                  <c:v>155</c:v>
                </c:pt>
                <c:pt idx="149">
                  <c:v>320</c:v>
                </c:pt>
                <c:pt idx="150">
                  <c:v>215</c:v>
                </c:pt>
                <c:pt idx="151">
                  <c:v>230</c:v>
                </c:pt>
                <c:pt idx="152">
                  <c:v>200</c:v>
                </c:pt>
                <c:pt idx="153">
                  <c:v>210</c:v>
                </c:pt>
                <c:pt idx="154">
                  <c:v>210</c:v>
                </c:pt>
                <c:pt idx="155">
                  <c:v>190</c:v>
                </c:pt>
                <c:pt idx="156">
                  <c:v>175</c:v>
                </c:pt>
                <c:pt idx="157">
                  <c:v>45</c:v>
                </c:pt>
                <c:pt idx="158">
                  <c:v>255</c:v>
                </c:pt>
                <c:pt idx="159">
                  <c:v>210</c:v>
                </c:pt>
                <c:pt idx="160">
                  <c:v>190</c:v>
                </c:pt>
                <c:pt idx="161">
                  <c:v>255</c:v>
                </c:pt>
                <c:pt idx="162">
                  <c:v>390</c:v>
                </c:pt>
                <c:pt idx="163">
                  <c:v>85</c:v>
                </c:pt>
                <c:pt idx="164">
                  <c:v>260</c:v>
                </c:pt>
                <c:pt idx="165">
                  <c:v>235</c:v>
                </c:pt>
                <c:pt idx="166">
                  <c:v>200</c:v>
                </c:pt>
                <c:pt idx="167">
                  <c:v>380</c:v>
                </c:pt>
                <c:pt idx="168">
                  <c:v>240</c:v>
                </c:pt>
                <c:pt idx="169">
                  <c:v>750</c:v>
                </c:pt>
                <c:pt idx="170">
                  <c:v>75</c:v>
                </c:pt>
                <c:pt idx="171">
                  <c:v>240</c:v>
                </c:pt>
                <c:pt idx="172">
                  <c:v>160</c:v>
                </c:pt>
                <c:pt idx="173">
                  <c:v>150</c:v>
                </c:pt>
                <c:pt idx="174">
                  <c:v>310</c:v>
                </c:pt>
                <c:pt idx="175">
                  <c:v>260</c:v>
                </c:pt>
                <c:pt idx="176">
                  <c:v>245</c:v>
                </c:pt>
                <c:pt idx="177">
                  <c:v>105</c:v>
                </c:pt>
                <c:pt idx="178">
                  <c:v>320</c:v>
                </c:pt>
                <c:pt idx="179">
                  <c:v>165</c:v>
                </c:pt>
                <c:pt idx="180">
                  <c:v>220</c:v>
                </c:pt>
                <c:pt idx="181">
                  <c:v>65</c:v>
                </c:pt>
                <c:pt idx="182">
                  <c:v>105</c:v>
                </c:pt>
                <c:pt idx="183">
                  <c:v>95</c:v>
                </c:pt>
                <c:pt idx="184">
                  <c:v>70</c:v>
                </c:pt>
                <c:pt idx="185">
                  <c:v>140</c:v>
                </c:pt>
                <c:pt idx="186">
                  <c:v>170</c:v>
                </c:pt>
                <c:pt idx="187">
                  <c:v>275</c:v>
                </c:pt>
                <c:pt idx="188">
                  <c:v>65</c:v>
                </c:pt>
                <c:pt idx="189">
                  <c:v>125</c:v>
                </c:pt>
                <c:pt idx="190">
                  <c:v>185</c:v>
                </c:pt>
                <c:pt idx="191">
                  <c:v>180</c:v>
                </c:pt>
                <c:pt idx="192">
                  <c:v>245</c:v>
                </c:pt>
                <c:pt idx="193">
                  <c:v>265</c:v>
                </c:pt>
                <c:pt idx="194">
                  <c:v>205</c:v>
                </c:pt>
                <c:pt idx="195">
                  <c:v>95</c:v>
                </c:pt>
                <c:pt idx="196">
                  <c:v>150</c:v>
                </c:pt>
                <c:pt idx="197">
                  <c:v>270</c:v>
                </c:pt>
                <c:pt idx="198">
                  <c:v>190</c:v>
                </c:pt>
                <c:pt idx="199">
                  <c:v>110</c:v>
                </c:pt>
                <c:pt idx="200">
                  <c:v>190</c:v>
                </c:pt>
                <c:pt idx="201">
                  <c:v>250</c:v>
                </c:pt>
                <c:pt idx="202">
                  <c:v>210</c:v>
                </c:pt>
                <c:pt idx="203">
                  <c:v>300</c:v>
                </c:pt>
                <c:pt idx="204">
                  <c:v>245</c:v>
                </c:pt>
                <c:pt idx="205">
                  <c:v>125</c:v>
                </c:pt>
                <c:pt idx="206">
                  <c:v>165</c:v>
                </c:pt>
                <c:pt idx="207">
                  <c:v>210</c:v>
                </c:pt>
                <c:pt idx="208">
                  <c:v>280</c:v>
                </c:pt>
                <c:pt idx="209">
                  <c:v>125</c:v>
                </c:pt>
                <c:pt idx="210">
                  <c:v>215</c:v>
                </c:pt>
                <c:pt idx="211">
                  <c:v>235</c:v>
                </c:pt>
                <c:pt idx="212">
                  <c:v>265</c:v>
                </c:pt>
                <c:pt idx="213">
                  <c:v>265</c:v>
                </c:pt>
                <c:pt idx="214">
                  <c:v>315</c:v>
                </c:pt>
                <c:pt idx="215">
                  <c:v>290</c:v>
                </c:pt>
                <c:pt idx="216">
                  <c:v>150</c:v>
                </c:pt>
                <c:pt idx="217">
                  <c:v>220</c:v>
                </c:pt>
                <c:pt idx="218">
                  <c:v>280</c:v>
                </c:pt>
                <c:pt idx="219">
                  <c:v>270</c:v>
                </c:pt>
                <c:pt idx="220">
                  <c:v>205</c:v>
                </c:pt>
                <c:pt idx="221">
                  <c:v>315</c:v>
                </c:pt>
                <c:pt idx="222">
                  <c:v>200</c:v>
                </c:pt>
                <c:pt idx="223">
                  <c:v>160</c:v>
                </c:pt>
                <c:pt idx="224">
                  <c:v>295</c:v>
                </c:pt>
                <c:pt idx="225">
                  <c:v>210</c:v>
                </c:pt>
                <c:pt idx="226">
                  <c:v>225</c:v>
                </c:pt>
                <c:pt idx="227">
                  <c:v>165</c:v>
                </c:pt>
                <c:pt idx="228">
                  <c:v>310</c:v>
                </c:pt>
                <c:pt idx="229">
                  <c:v>130</c:v>
                </c:pt>
                <c:pt idx="230">
                  <c:v>190</c:v>
                </c:pt>
                <c:pt idx="231">
                  <c:v>150</c:v>
                </c:pt>
                <c:pt idx="232">
                  <c:v>340</c:v>
                </c:pt>
                <c:pt idx="233">
                  <c:v>200</c:v>
                </c:pt>
                <c:pt idx="234">
                  <c:v>45</c:v>
                </c:pt>
                <c:pt idx="235">
                  <c:v>280</c:v>
                </c:pt>
                <c:pt idx="236">
                  <c:v>235</c:v>
                </c:pt>
                <c:pt idx="237">
                  <c:v>260</c:v>
                </c:pt>
                <c:pt idx="238">
                  <c:v>240</c:v>
                </c:pt>
                <c:pt idx="239">
                  <c:v>115</c:v>
                </c:pt>
                <c:pt idx="240">
                  <c:v>280</c:v>
                </c:pt>
                <c:pt idx="241">
                  <c:v>260</c:v>
                </c:pt>
                <c:pt idx="242">
                  <c:v>250</c:v>
                </c:pt>
                <c:pt idx="243">
                  <c:v>240</c:v>
                </c:pt>
                <c:pt idx="244">
                  <c:v>200</c:v>
                </c:pt>
                <c:pt idx="245">
                  <c:v>160</c:v>
                </c:pt>
                <c:pt idx="246">
                  <c:v>175</c:v>
                </c:pt>
                <c:pt idx="247">
                  <c:v>85</c:v>
                </c:pt>
                <c:pt idx="248">
                  <c:v>210</c:v>
                </c:pt>
                <c:pt idx="249">
                  <c:v>210</c:v>
                </c:pt>
                <c:pt idx="250">
                  <c:v>235</c:v>
                </c:pt>
                <c:pt idx="251">
                  <c:v>65</c:v>
                </c:pt>
                <c:pt idx="252">
                  <c:v>200</c:v>
                </c:pt>
                <c:pt idx="253">
                  <c:v>50</c:v>
                </c:pt>
                <c:pt idx="254">
                  <c:v>155</c:v>
                </c:pt>
                <c:pt idx="255">
                  <c:v>95</c:v>
                </c:pt>
                <c:pt idx="256">
                  <c:v>300</c:v>
                </c:pt>
                <c:pt idx="257">
                  <c:v>315</c:v>
                </c:pt>
                <c:pt idx="258">
                  <c:v>190</c:v>
                </c:pt>
                <c:pt idx="259">
                  <c:v>260</c:v>
                </c:pt>
                <c:pt idx="260">
                  <c:v>250</c:v>
                </c:pt>
                <c:pt idx="261">
                  <c:v>220</c:v>
                </c:pt>
                <c:pt idx="262">
                  <c:v>220</c:v>
                </c:pt>
                <c:pt idx="263">
                  <c:v>310</c:v>
                </c:pt>
                <c:pt idx="264">
                  <c:v>220</c:v>
                </c:pt>
                <c:pt idx="265">
                  <c:v>205</c:v>
                </c:pt>
                <c:pt idx="266">
                  <c:v>120</c:v>
                </c:pt>
                <c:pt idx="267">
                  <c:v>195</c:v>
                </c:pt>
                <c:pt idx="268">
                  <c:v>70</c:v>
                </c:pt>
                <c:pt idx="269">
                  <c:v>95</c:v>
                </c:pt>
                <c:pt idx="270">
                  <c:v>250</c:v>
                </c:pt>
                <c:pt idx="271">
                  <c:v>260</c:v>
                </c:pt>
                <c:pt idx="272">
                  <c:v>255</c:v>
                </c:pt>
                <c:pt idx="273">
                  <c:v>250</c:v>
                </c:pt>
                <c:pt idx="274">
                  <c:v>260</c:v>
                </c:pt>
                <c:pt idx="275">
                  <c:v>350</c:v>
                </c:pt>
                <c:pt idx="276">
                  <c:v>240</c:v>
                </c:pt>
                <c:pt idx="277">
                  <c:v>230</c:v>
                </c:pt>
                <c:pt idx="278">
                  <c:v>235</c:v>
                </c:pt>
                <c:pt idx="279">
                  <c:v>160</c:v>
                </c:pt>
                <c:pt idx="280">
                  <c:v>750</c:v>
                </c:pt>
                <c:pt idx="281">
                  <c:v>120</c:v>
                </c:pt>
                <c:pt idx="282">
                  <c:v>290</c:v>
                </c:pt>
                <c:pt idx="283">
                  <c:v>240</c:v>
                </c:pt>
                <c:pt idx="284">
                  <c:v>85</c:v>
                </c:pt>
                <c:pt idx="285">
                  <c:v>195</c:v>
                </c:pt>
                <c:pt idx="286">
                  <c:v>55</c:v>
                </c:pt>
                <c:pt idx="287">
                  <c:v>70</c:v>
                </c:pt>
                <c:pt idx="288">
                  <c:v>205</c:v>
                </c:pt>
                <c:pt idx="289">
                  <c:v>275</c:v>
                </c:pt>
                <c:pt idx="290">
                  <c:v>210</c:v>
                </c:pt>
                <c:pt idx="291">
                  <c:v>200</c:v>
                </c:pt>
                <c:pt idx="292">
                  <c:v>60</c:v>
                </c:pt>
                <c:pt idx="293">
                  <c:v>100</c:v>
                </c:pt>
                <c:pt idx="294">
                  <c:v>180</c:v>
                </c:pt>
                <c:pt idx="295">
                  <c:v>115</c:v>
                </c:pt>
                <c:pt idx="296">
                  <c:v>55</c:v>
                </c:pt>
                <c:pt idx="297">
                  <c:v>45</c:v>
                </c:pt>
                <c:pt idx="298">
                  <c:v>200</c:v>
                </c:pt>
                <c:pt idx="299">
                  <c:v>260</c:v>
                </c:pt>
                <c:pt idx="300">
                  <c:v>85</c:v>
                </c:pt>
                <c:pt idx="301">
                  <c:v>140</c:v>
                </c:pt>
                <c:pt idx="302">
                  <c:v>55</c:v>
                </c:pt>
                <c:pt idx="303">
                  <c:v>160</c:v>
                </c:pt>
                <c:pt idx="304">
                  <c:v>230</c:v>
                </c:pt>
                <c:pt idx="305">
                  <c:v>315</c:v>
                </c:pt>
                <c:pt idx="306">
                  <c:v>345</c:v>
                </c:pt>
                <c:pt idx="307">
                  <c:v>150</c:v>
                </c:pt>
                <c:pt idx="308">
                  <c:v>295</c:v>
                </c:pt>
                <c:pt idx="309">
                  <c:v>210</c:v>
                </c:pt>
                <c:pt idx="310">
                  <c:v>190</c:v>
                </c:pt>
                <c:pt idx="311">
                  <c:v>240</c:v>
                </c:pt>
                <c:pt idx="312">
                  <c:v>175</c:v>
                </c:pt>
                <c:pt idx="313">
                  <c:v>310</c:v>
                </c:pt>
                <c:pt idx="314">
                  <c:v>90</c:v>
                </c:pt>
                <c:pt idx="315">
                  <c:v>125</c:v>
                </c:pt>
                <c:pt idx="316">
                  <c:v>300</c:v>
                </c:pt>
                <c:pt idx="317">
                  <c:v>245</c:v>
                </c:pt>
                <c:pt idx="318">
                  <c:v>170</c:v>
                </c:pt>
                <c:pt idx="319">
                  <c:v>210</c:v>
                </c:pt>
                <c:pt idx="320">
                  <c:v>190</c:v>
                </c:pt>
                <c:pt idx="321">
                  <c:v>360</c:v>
                </c:pt>
                <c:pt idx="322">
                  <c:v>205</c:v>
                </c:pt>
                <c:pt idx="323">
                  <c:v>260</c:v>
                </c:pt>
                <c:pt idx="324">
                  <c:v>100</c:v>
                </c:pt>
                <c:pt idx="325">
                  <c:v>310</c:v>
                </c:pt>
                <c:pt idx="326">
                  <c:v>260</c:v>
                </c:pt>
                <c:pt idx="327">
                  <c:v>250</c:v>
                </c:pt>
                <c:pt idx="328">
                  <c:v>80</c:v>
                </c:pt>
                <c:pt idx="329">
                  <c:v>95</c:v>
                </c:pt>
                <c:pt idx="330">
                  <c:v>150</c:v>
                </c:pt>
                <c:pt idx="331">
                  <c:v>210</c:v>
                </c:pt>
                <c:pt idx="332">
                  <c:v>280</c:v>
                </c:pt>
                <c:pt idx="333">
                  <c:v>145</c:v>
                </c:pt>
                <c:pt idx="334">
                  <c:v>230</c:v>
                </c:pt>
                <c:pt idx="335">
                  <c:v>260</c:v>
                </c:pt>
                <c:pt idx="336">
                  <c:v>135</c:v>
                </c:pt>
                <c:pt idx="337">
                  <c:v>245</c:v>
                </c:pt>
                <c:pt idx="338">
                  <c:v>90</c:v>
                </c:pt>
                <c:pt idx="339">
                  <c:v>285</c:v>
                </c:pt>
                <c:pt idx="340">
                  <c:v>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77-485B-9D91-7B28BADAF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5491407"/>
        <c:axId val="245490575"/>
      </c:scatterChart>
      <c:valAx>
        <c:axId val="24549140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Irradiation time (min)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5490575"/>
        <c:crosses val="autoZero"/>
        <c:crossBetween val="midCat"/>
      </c:valAx>
      <c:valAx>
        <c:axId val="245490575"/>
        <c:scaling>
          <c:orientation val="minMax"/>
          <c:max val="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400" dirty="0"/>
                  <a:t>Pad</a:t>
                </a:r>
                <a:r>
                  <a:rPr lang="fr-FR" sz="1400" baseline="0" dirty="0"/>
                  <a:t> #16 amplitude (</a:t>
                </a:r>
                <a:r>
                  <a:rPr lang="fr-FR" sz="1400" baseline="0" dirty="0" err="1"/>
                  <a:t>a.u</a:t>
                </a:r>
                <a:r>
                  <a:rPr lang="fr-FR" sz="1400" baseline="0" dirty="0"/>
                  <a:t>)</a:t>
                </a:r>
                <a:endParaRPr lang="fr-FR" sz="1400" dirty="0"/>
              </a:p>
            </c:rich>
          </c:tx>
          <c:layout>
            <c:manualLayout>
              <c:xMode val="edge"/>
              <c:yMode val="edge"/>
              <c:x val="1.3695178871793378E-2"/>
              <c:y val="0.129036267650196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549140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A608C7-131D-4B34-8EA3-23DCF5E6346A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3B1AD6-8794-4EA7-B8EA-773BA241B2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noProof="0" dirty="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GB" noProof="0" dirty="0"/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144016" y="6513513"/>
            <a:ext cx="161967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 smtClean="0">
                <a:latin typeface="Comic Sans MS" pitchFamily="66" charset="0"/>
              </a:rPr>
              <a:t>Ludovic MATHIEU</a:t>
            </a:r>
            <a:endParaRPr lang="en-GB" sz="1200" noProof="0" dirty="0">
              <a:latin typeface="Comic Sans MS" pitchFamily="66" charset="0"/>
            </a:endParaRPr>
          </a:p>
        </p:txBody>
      </p:sp>
      <p:pic>
        <p:nvPicPr>
          <p:cNvPr id="12" name="Image 6" descr="logo-cnrs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0238" y="20638"/>
            <a:ext cx="8334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7" descr="logo-cenbg-petit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9725" y="20638"/>
            <a:ext cx="15097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noProof="0" dirty="0">
              <a:latin typeface="+mn-lt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7380313" y="6515100"/>
            <a:ext cx="1656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noProof="0" dirty="0" smtClean="0">
                <a:latin typeface="Comic Sans MS" pitchFamily="66" charset="0"/>
              </a:rPr>
              <a:t>October 8-9</a:t>
            </a:r>
            <a:r>
              <a:rPr lang="en-GB" sz="1200" baseline="30000" noProof="0" dirty="0" smtClean="0">
                <a:latin typeface="Comic Sans MS" pitchFamily="66" charset="0"/>
              </a:rPr>
              <a:t>th</a:t>
            </a:r>
            <a:r>
              <a:rPr lang="en-GB" sz="1200" noProof="0" dirty="0" smtClean="0">
                <a:latin typeface="Comic Sans MS" pitchFamily="66" charset="0"/>
              </a:rPr>
              <a:t> 2018</a:t>
            </a:r>
            <a:endParaRPr lang="en-GB" sz="1200" noProof="0" dirty="0">
              <a:latin typeface="Comic Sans MS" pitchFamily="66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 userDrawn="1"/>
        </p:nvSpPr>
        <p:spPr bwMode="auto">
          <a:xfrm>
            <a:off x="2483768" y="6515100"/>
            <a:ext cx="4176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noProof="0" dirty="0" smtClean="0">
                <a:latin typeface="Comic Sans MS" pitchFamily="66" charset="0"/>
              </a:rPr>
              <a:t>Instrumentation Days on gaseous detectors</a:t>
            </a:r>
            <a:endParaRPr lang="en-GB" sz="1200" b="1" noProof="0" dirty="0">
              <a:latin typeface="Comic Sans MS" pitchFamily="66" charset="0"/>
            </a:endParaRPr>
          </a:p>
        </p:txBody>
      </p:sp>
      <p:pic>
        <p:nvPicPr>
          <p:cNvPr id="17" name="Image 16" descr="European Commission logo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769" y="20782"/>
            <a:ext cx="689653" cy="476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503549" y="1196752"/>
            <a:ext cx="8136903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  <a:latin typeface="Comic Sans MS" pitchFamily="66" charset="0"/>
              </a:rPr>
              <a:t>Development of a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Comic Sans MS" pitchFamily="66" charset="0"/>
              </a:rPr>
              <a:t>Gaseous Proton-Recoil Detector</a:t>
            </a:r>
          </a:p>
          <a:p>
            <a:pPr algn="ctr"/>
            <a:r>
              <a:rPr lang="en-US" sz="2800" dirty="0" smtClean="0">
                <a:solidFill>
                  <a:srgbClr val="000066"/>
                </a:solidFill>
                <a:latin typeface="Comic Sans MS" pitchFamily="66" charset="0"/>
              </a:rPr>
              <a:t>for neutron flux measurements between</a:t>
            </a:r>
          </a:p>
          <a:p>
            <a:pPr algn="ctr"/>
            <a:r>
              <a:rPr lang="en-US" sz="2800" dirty="0" smtClean="0">
                <a:solidFill>
                  <a:srgbClr val="000066"/>
                </a:solidFill>
                <a:latin typeface="Comic Sans MS" pitchFamily="66" charset="0"/>
              </a:rPr>
              <a:t>0.2 and 2 MeV neutron energy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3569" y="4728046"/>
            <a:ext cx="7908925" cy="58477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 type="triangle" w="lg" len="lg"/>
          </a:ln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Centre </a:t>
            </a:r>
            <a:r>
              <a:rPr lang="en-US" sz="1600" b="1" dirty="0" err="1" smtClean="0">
                <a:solidFill>
                  <a:srgbClr val="000066"/>
                </a:solidFill>
                <a:latin typeface="Comic Sans MS" pitchFamily="66" charset="0"/>
              </a:rPr>
              <a:t>d’Etudes</a:t>
            </a:r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1600" b="1" dirty="0" err="1" smtClean="0">
                <a:solidFill>
                  <a:srgbClr val="000066"/>
                </a:solidFill>
                <a:latin typeface="Comic Sans MS" pitchFamily="66" charset="0"/>
              </a:rPr>
              <a:t>Nucléaires</a:t>
            </a:r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 de Bordeaux </a:t>
            </a:r>
            <a:r>
              <a:rPr lang="en-US" sz="1600" b="1" dirty="0" err="1" smtClean="0">
                <a:solidFill>
                  <a:srgbClr val="000066"/>
                </a:solidFill>
                <a:latin typeface="Comic Sans MS" pitchFamily="66" charset="0"/>
              </a:rPr>
              <a:t>Gradignan</a:t>
            </a:r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,</a:t>
            </a:r>
          </a:p>
          <a:p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	CNRS/IN2P3, </a:t>
            </a:r>
            <a:r>
              <a:rPr lang="en-US" sz="1600" b="1" dirty="0" err="1" smtClean="0">
                <a:solidFill>
                  <a:srgbClr val="000066"/>
                </a:solidFill>
                <a:latin typeface="Comic Sans MS" pitchFamily="66" charset="0"/>
              </a:rPr>
              <a:t>Université</a:t>
            </a:r>
            <a:r>
              <a:rPr lang="en-US" sz="1600" b="1" dirty="0" smtClean="0">
                <a:solidFill>
                  <a:srgbClr val="000066"/>
                </a:solidFill>
                <a:latin typeface="Comic Sans MS" pitchFamily="66" charset="0"/>
              </a:rPr>
              <a:t> de Bordeaux, FRANCE</a:t>
            </a:r>
            <a:endParaRPr lang="en-US" sz="16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683568" y="3923764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P. Marini,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L. Mathieu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, M.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Aïche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, S.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Czajkowski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, B.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Jurado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, I.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Tsekhanovich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Energy calibration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326379" y="1813170"/>
                <a:ext cx="2987293" cy="1384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𝑝𝑟𝑜𝑡𝑜𝑛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𝑑𝑒𝑝𝑜𝑠𝑖𝑡𝑒𝑑</m:t>
                              </m:r>
                            </m:sub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fr-F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𝑒𝑝𝑜𝑠𝑖𝑡𝑒𝑑</m:t>
                          </m:r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𝑐𝑜𝑙𝑙𝑒𝑐𝑡𝑖𝑜𝑛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  <m:sSubSup>
                            <m:sSub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𝑔𝑎𝑖𝑛</m:t>
                              </m:r>
                            </m:sub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379" y="1813170"/>
                <a:ext cx="2987293" cy="1384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755576" y="1268760"/>
            <a:ext cx="2699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signal amplitude:</a:t>
            </a:r>
          </a:p>
        </p:txBody>
      </p:sp>
      <p:sp>
        <p:nvSpPr>
          <p:cNvPr id="3" name="Ellipse 2"/>
          <p:cNvSpPr/>
          <p:nvPr/>
        </p:nvSpPr>
        <p:spPr>
          <a:xfrm>
            <a:off x="3208959" y="2430252"/>
            <a:ext cx="426937" cy="42693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635896" y="2227405"/>
            <a:ext cx="1008112" cy="36004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24606" y="1939373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Signal amplitude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2443280" y="2811136"/>
            <a:ext cx="1157779" cy="426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3589438" y="2827544"/>
            <a:ext cx="757000" cy="4269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2627784" y="3254481"/>
            <a:ext cx="144016" cy="269068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416389" y="3522494"/>
            <a:ext cx="21964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f(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</a:rPr>
              <a:t>exp.conditions,xyz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)</a:t>
            </a:r>
            <a:endParaRPr lang="fr-FR" sz="1600" dirty="0">
              <a:solidFill>
                <a:srgbClr val="FF0000"/>
              </a:solidFill>
            </a:endParaRPr>
          </a:p>
        </p:txBody>
      </p:sp>
      <p:cxnSp>
        <p:nvCxnSpPr>
          <p:cNvPr id="33" name="Connecteur droit avec flèche 32"/>
          <p:cNvCxnSpPr>
            <a:stCxn id="27" idx="5"/>
          </p:cNvCxnSpPr>
          <p:nvPr/>
        </p:nvCxnSpPr>
        <p:spPr>
          <a:xfrm>
            <a:off x="4235578" y="3191958"/>
            <a:ext cx="326884" cy="213907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529570" y="3395591"/>
            <a:ext cx="1194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itchFamily="66" charset="0"/>
              </a:rPr>
              <a:t>f(gap, gas)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218504" y="5457418"/>
            <a:ext cx="73139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Nevertheless, due to 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collection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, it is 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very hard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to determine the proton energy via the signal amplitude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218504" y="4077072"/>
            <a:ext cx="7025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Test on constant energy deposition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(very long alpha track)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showed a very constant gap</a:t>
            </a:r>
          </a:p>
        </p:txBody>
      </p:sp>
      <p:sp>
        <p:nvSpPr>
          <p:cNvPr id="49" name="Flèche droite 48"/>
          <p:cNvSpPr/>
          <p:nvPr/>
        </p:nvSpPr>
        <p:spPr>
          <a:xfrm>
            <a:off x="1359507" y="4938039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23657" y="4861272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h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gain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dirty="0">
                <a:solidFill>
                  <a:srgbClr val="000066"/>
                </a:solidFill>
                <a:latin typeface="Comic Sans MS" pitchFamily="66" charset="0"/>
              </a:rPr>
              <a:t>= f(gas)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10419" y="4868960"/>
            <a:ext cx="2066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same for all pads!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3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 animBg="1"/>
      <p:bldP spid="9" grpId="0"/>
      <p:bldP spid="26" grpId="0" animBg="1"/>
      <p:bldP spid="27" grpId="0" animBg="1"/>
      <p:bldP spid="32" grpId="0"/>
      <p:bldP spid="35" grpId="0"/>
      <p:bldP spid="36" grpId="0"/>
      <p:bldP spid="48" grpId="0"/>
      <p:bldP spid="49" grpId="0" animBg="1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Energy calibration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49587" y="1268760"/>
            <a:ext cx="2183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track length: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935138" y="1758587"/>
            <a:ext cx="46122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obtained thanks to the segmentation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99593" y="5760986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Issue: no information on the z-axis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7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5292080" y="5853029"/>
            <a:ext cx="378042" cy="216024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24128" y="5760986"/>
            <a:ext cx="3492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very poor energy resolution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33544" y="1758587"/>
            <a:ext cx="20625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proton energy</a:t>
            </a:r>
          </a:p>
        </p:txBody>
      </p:sp>
      <p:sp>
        <p:nvSpPr>
          <p:cNvPr id="46" name="Flèche droite 45"/>
          <p:cNvSpPr/>
          <p:nvPr/>
        </p:nvSpPr>
        <p:spPr>
          <a:xfrm>
            <a:off x="5651443" y="1850630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16857" y="2256785"/>
            <a:ext cx="39081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Issue: smooth end-of-track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graphicFrame>
        <p:nvGraphicFramePr>
          <p:cNvPr id="24" name="Graphique 23"/>
          <p:cNvGraphicFramePr>
            <a:graphicFrameLocks/>
          </p:cNvGraphicFramePr>
          <p:nvPr/>
        </p:nvGraphicFramePr>
        <p:xfrm>
          <a:off x="1719048" y="2849732"/>
          <a:ext cx="4824536" cy="2811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Flèche droite 24"/>
          <p:cNvSpPr/>
          <p:nvPr/>
        </p:nvSpPr>
        <p:spPr>
          <a:xfrm>
            <a:off x="4473687" y="2348828"/>
            <a:ext cx="378042" cy="216024"/>
          </a:xfrm>
          <a:prstGeom prst="rightArrow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05736" y="2256785"/>
            <a:ext cx="413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energy deposition reconstruction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	(thanks to constant </a:t>
            </a:r>
            <a:r>
              <a:rPr lang="en-US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h</a:t>
            </a:r>
            <a:r>
              <a:rPr lang="en-US" baseline="-25000" dirty="0" err="1" smtClean="0">
                <a:solidFill>
                  <a:srgbClr val="FFC000"/>
                </a:solidFill>
                <a:latin typeface="Comic Sans MS" pitchFamily="66" charset="0"/>
              </a:rPr>
              <a:t>gain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, despite </a:t>
            </a:r>
            <a:r>
              <a:rPr lang="en-US" dirty="0" err="1" smtClean="0">
                <a:solidFill>
                  <a:srgbClr val="FFC000"/>
                </a:solidFill>
                <a:latin typeface="Symbol" panose="05050102010706020507" pitchFamily="18" charset="2"/>
              </a:rPr>
              <a:t>e</a:t>
            </a:r>
            <a:r>
              <a:rPr lang="en-US" baseline="-25000" dirty="0" err="1" smtClean="0">
                <a:solidFill>
                  <a:srgbClr val="FFC000"/>
                </a:solidFill>
                <a:latin typeface="Comic Sans MS" pitchFamily="66" charset="0"/>
              </a:rPr>
              <a:t>collection</a:t>
            </a:r>
            <a:r>
              <a:rPr lang="en-US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4751927" y="4883742"/>
            <a:ext cx="567521" cy="42693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>
            <a:off x="5289909" y="5206870"/>
            <a:ext cx="326884" cy="213907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648621" y="5322694"/>
            <a:ext cx="18036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C000"/>
                </a:solidFill>
                <a:latin typeface="Comic Sans MS" pitchFamily="66" charset="0"/>
              </a:rPr>
              <a:t>can we see this ?</a:t>
            </a:r>
            <a:endParaRPr lang="fr-F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39" grpId="0" animBg="1"/>
      <p:bldP spid="40" grpId="0"/>
      <p:bldP spid="45" grpId="0"/>
      <p:bldP spid="46" grpId="0" animBg="1"/>
      <p:bldP spid="47" grpId="0"/>
      <p:bldGraphic spid="24" grpId="0">
        <p:bldAsOne/>
      </p:bldGraphic>
      <p:bldP spid="25" grpId="0" animBg="1"/>
      <p:bldP spid="29" grpId="0"/>
      <p:bldP spid="30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Efficiency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" name="Picture 2" descr="D:\0- Documents\0- Boulot\3- Presentations_et_posters\2017_02_DPR_Revue_Technique\Figures\Plan_detection_redress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02465" y="470157"/>
            <a:ext cx="2468561" cy="4393708"/>
          </a:xfrm>
          <a:prstGeom prst="rect">
            <a:avLst/>
          </a:prstGeom>
          <a:noFill/>
        </p:spPr>
      </p:pic>
      <p:grpSp>
        <p:nvGrpSpPr>
          <p:cNvPr id="19" name="Groupe 18"/>
          <p:cNvGrpSpPr/>
          <p:nvPr/>
        </p:nvGrpSpPr>
        <p:grpSpPr>
          <a:xfrm>
            <a:off x="920679" y="1942647"/>
            <a:ext cx="0" cy="1244096"/>
            <a:chOff x="842001" y="2314837"/>
            <a:chExt cx="0" cy="1244096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842001" y="2314837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842001" y="3031688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1534093" y="1941058"/>
            <a:ext cx="0" cy="1250448"/>
            <a:chOff x="1455415" y="2260855"/>
            <a:chExt cx="0" cy="1250448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1455415" y="2260855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455415" y="2984058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/>
          <p:nvPr/>
        </p:nvCxnSpPr>
        <p:spPr>
          <a:xfrm flipV="1">
            <a:off x="912116" y="1970966"/>
            <a:ext cx="2433637" cy="6905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866004" y="2317115"/>
            <a:ext cx="0" cy="527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12576" y="2662409"/>
            <a:ext cx="881973" cy="662818"/>
            <a:chOff x="-66102" y="2982206"/>
            <a:chExt cx="881973" cy="662818"/>
          </a:xfrm>
        </p:grpSpPr>
        <p:sp>
          <p:nvSpPr>
            <p:cNvPr id="35" name="Rectangle 34"/>
            <p:cNvSpPr/>
            <p:nvPr/>
          </p:nvSpPr>
          <p:spPr>
            <a:xfrm>
              <a:off x="-66102" y="3275692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H-film</a:t>
              </a:r>
              <a:endParaRPr lang="en-US" dirty="0"/>
            </a:p>
          </p:txBody>
        </p:sp>
        <p:cxnSp>
          <p:nvCxnSpPr>
            <p:cNvPr id="36" name="Connecteur droit avec flèche 35"/>
            <p:cNvCxnSpPr/>
            <p:nvPr/>
          </p:nvCxnSpPr>
          <p:spPr>
            <a:xfrm flipV="1">
              <a:off x="534441" y="2982206"/>
              <a:ext cx="180061" cy="2307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/>
          <p:nvPr/>
        </p:nvCxnSpPr>
        <p:spPr>
          <a:xfrm>
            <a:off x="897828" y="2461503"/>
            <a:ext cx="2419350" cy="7477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e 37"/>
          <p:cNvGrpSpPr/>
          <p:nvPr/>
        </p:nvGrpSpPr>
        <p:grpSpPr>
          <a:xfrm>
            <a:off x="402207" y="1309003"/>
            <a:ext cx="1440159" cy="624704"/>
            <a:chOff x="323529" y="1628800"/>
            <a:chExt cx="1440159" cy="624704"/>
          </a:xfrm>
        </p:grpSpPr>
        <p:sp>
          <p:nvSpPr>
            <p:cNvPr id="43" name="Rectangle 42"/>
            <p:cNvSpPr/>
            <p:nvPr/>
          </p:nvSpPr>
          <p:spPr>
            <a:xfrm>
              <a:off x="323529" y="1628800"/>
              <a:ext cx="14401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collimators</a:t>
              </a:r>
              <a:endParaRPr lang="en-US" dirty="0"/>
            </a:p>
          </p:txBody>
        </p:sp>
        <p:cxnSp>
          <p:nvCxnSpPr>
            <p:cNvPr id="48" name="Connecteur droit avec flèche 47"/>
            <p:cNvCxnSpPr>
              <a:stCxn id="43" idx="2"/>
            </p:cNvCxnSpPr>
            <p:nvPr/>
          </p:nvCxnSpPr>
          <p:spPr>
            <a:xfrm>
              <a:off x="1043609" y="1998132"/>
              <a:ext cx="359656" cy="255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cteur droit avec flèche 48"/>
          <p:cNvCxnSpPr>
            <a:stCxn id="43" idx="2"/>
          </p:cNvCxnSpPr>
          <p:nvPr/>
        </p:nvCxnSpPr>
        <p:spPr>
          <a:xfrm flipH="1">
            <a:off x="971044" y="1678335"/>
            <a:ext cx="151243" cy="271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778470" y="2411157"/>
            <a:ext cx="11320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E region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601086" y="3531959"/>
            <a:ext cx="12987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Comic Sans MS" pitchFamily="66" charset="0"/>
              </a:rPr>
              <a:t>E region</a:t>
            </a:r>
            <a:endParaRPr lang="fr-FR" dirty="0"/>
          </a:p>
        </p:txBody>
      </p:sp>
      <p:sp>
        <p:nvSpPr>
          <p:cNvPr id="52" name="Flèche vers le bas 51"/>
          <p:cNvSpPr/>
          <p:nvPr/>
        </p:nvSpPr>
        <p:spPr>
          <a:xfrm flipV="1">
            <a:off x="1142450" y="2821171"/>
            <a:ext cx="216024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5439053" y="1806021"/>
                <a:ext cx="2173608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𝑔𝑒𝑜𝑚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𝑖𝑛𝑡𝑟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53" y="1806021"/>
                <a:ext cx="2173608" cy="299569"/>
              </a:xfrm>
              <a:prstGeom prst="rect">
                <a:avLst/>
              </a:prstGeom>
              <a:blipFill>
                <a:blip r:embed="rId3"/>
                <a:stretch>
                  <a:fillRect l="-2801" b="-244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Ellipse 53"/>
          <p:cNvSpPr/>
          <p:nvPr/>
        </p:nvSpPr>
        <p:spPr>
          <a:xfrm>
            <a:off x="5786502" y="1696623"/>
            <a:ext cx="1139314" cy="52652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5" name="Connecteur droit avec flèche 54"/>
          <p:cNvCxnSpPr/>
          <p:nvPr/>
        </p:nvCxnSpPr>
        <p:spPr>
          <a:xfrm flipH="1">
            <a:off x="6012160" y="2203678"/>
            <a:ext cx="144017" cy="455820"/>
          </a:xfrm>
          <a:prstGeom prst="straightConnector1">
            <a:avLst/>
          </a:prstGeom>
          <a:ln w="19050">
            <a:solidFill>
              <a:srgbClr val="00B05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220072" y="2708920"/>
            <a:ext cx="1289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Calculation</a:t>
            </a:r>
          </a:p>
          <a:p>
            <a:pPr algn="ctr"/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(simulation)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6823780" y="1707701"/>
            <a:ext cx="788881" cy="52652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8" name="Connecteur droit avec flèche 57"/>
          <p:cNvCxnSpPr/>
          <p:nvPr/>
        </p:nvCxnSpPr>
        <p:spPr>
          <a:xfrm>
            <a:off x="7362109" y="2234230"/>
            <a:ext cx="231310" cy="610130"/>
          </a:xfrm>
          <a:prstGeom prst="straightConnector1">
            <a:avLst/>
          </a:prstGeom>
          <a:ln w="1905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031453" y="2852936"/>
            <a:ext cx="16555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C000"/>
                </a:solidFill>
                <a:latin typeface="Comic Sans MS" pitchFamily="66" charset="0"/>
              </a:rPr>
              <a:t>100 % ?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latin typeface="Comic Sans MS" pitchFamily="66" charset="0"/>
              </a:rPr>
              <a:t>not yet proven</a:t>
            </a:r>
            <a:endParaRPr lang="fr-FR" sz="1600" dirty="0">
              <a:solidFill>
                <a:srgbClr val="FFC000"/>
              </a:solidFill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750615" y="4234003"/>
            <a:ext cx="3159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detector dead time: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056984" y="4634113"/>
            <a:ext cx="6035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high counting rate could lead to missed events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409835" y="5048802"/>
            <a:ext cx="65465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. the </a:t>
            </a:r>
            <a:r>
              <a:rPr lang="en-US" dirty="0"/>
              <a:t>recoil proton counting rate is usually quite low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409835" y="5463491"/>
            <a:ext cx="60424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66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. OK </a:t>
            </a:r>
            <a:r>
              <a:rPr lang="en-US" dirty="0"/>
              <a:t>if there is not a lot of background events</a:t>
            </a:r>
          </a:p>
        </p:txBody>
      </p:sp>
    </p:spTree>
    <p:extLst>
      <p:ext uri="{BB962C8B-B14F-4D97-AF65-F5344CB8AC3E}">
        <p14:creationId xmlns:p14="http://schemas.microsoft.com/office/powerpoint/2010/main" val="2970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 animBg="1"/>
      <p:bldP spid="56" grpId="0"/>
      <p:bldP spid="57" grpId="0" animBg="1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6408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 on the AIFIRA facility in 2016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(E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previous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track measurement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19937"/>
            <a:ext cx="470927" cy="436469"/>
          </a:xfrm>
          <a:prstGeom prst="rect">
            <a:avLst/>
          </a:prstGeom>
        </p:spPr>
      </p:pic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377752"/>
              </p:ext>
            </p:extLst>
          </p:nvPr>
        </p:nvGraphicFramePr>
        <p:xfrm>
          <a:off x="323528" y="3297909"/>
          <a:ext cx="4248472" cy="3002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4" imgW="6415686" imgH="4533492" progId="AcroExch.Document.DC">
                  <p:embed/>
                </p:oleObj>
              </mc:Choice>
              <mc:Fallback>
                <p:oleObj name="Acrobat Document" r:id="rId4" imgW="6415686" imgH="453349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3297909"/>
                        <a:ext cx="4248472" cy="30026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Image 12" descr="tracks_1Me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9212" y="4509120"/>
            <a:ext cx="3688595" cy="124223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16016" y="4077072"/>
            <a:ext cx="22322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track for E</a:t>
            </a:r>
            <a:r>
              <a:rPr lang="en-US" sz="1600" b="1" baseline="-25000" dirty="0" smtClean="0"/>
              <a:t>n</a:t>
            </a:r>
            <a:r>
              <a:rPr lang="en-US" sz="1600" b="1" dirty="0" smtClean="0"/>
              <a:t> = 1 MeV</a:t>
            </a:r>
            <a:endParaRPr lang="fr-FR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4744047" y="3430741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« straight »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tracks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using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the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whole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length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of the GPRD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1207770" y="4077072"/>
            <a:ext cx="771942" cy="39586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87600" y="3753906"/>
            <a:ext cx="1936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pads amplitudes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1249680" y="4123238"/>
            <a:ext cx="737920" cy="62021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1267220" y="4221088"/>
            <a:ext cx="727968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123204" y="4005064"/>
            <a:ext cx="864396" cy="118174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8" grpId="0"/>
      <p:bldP spid="21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 on the AIFIRA facility in 2016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043608" y="3236550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very low sensitivity to e- or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g</a:t>
            </a:r>
          </a:p>
        </p:txBody>
      </p:sp>
      <p:pic>
        <p:nvPicPr>
          <p:cNvPr id="36" name="Image 3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12976"/>
            <a:ext cx="470927" cy="43646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43608" y="28088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track measurement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19937"/>
            <a:ext cx="470927" cy="43646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64639" y="3729806"/>
            <a:ext cx="49795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test without H-film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gives no signal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(each pad is not sensitive enough to see signal from background electrons)</a:t>
            </a:r>
            <a:endParaRPr lang="fr-FR" dirty="0"/>
          </a:p>
        </p:txBody>
      </p:sp>
      <p:pic>
        <p:nvPicPr>
          <p:cNvPr id="18" name="Image 17" descr="tracks_cosm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851062"/>
            <a:ext cx="3680974" cy="124223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64639" y="4941168"/>
            <a:ext cx="3107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only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few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cosmic</a:t>
            </a:r>
            <a:r>
              <a:rPr lang="fr-FR" dirty="0" smtClean="0">
                <a:solidFill>
                  <a:srgbClr val="000066"/>
                </a:solidFill>
                <a:latin typeface="Comic Sans MS" pitchFamily="66" charset="0"/>
              </a:rPr>
              <a:t> rays </a:t>
            </a:r>
            <a:r>
              <a:rPr lang="fr-FR" dirty="0" err="1" smtClean="0">
                <a:solidFill>
                  <a:srgbClr val="000066"/>
                </a:solidFill>
                <a:latin typeface="Comic Sans MS" pitchFamily="66" charset="0"/>
              </a:rPr>
              <a:t>seen</a:t>
            </a:r>
            <a:endParaRPr lang="fr-FR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(E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previous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43608" y="3664232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discrimination between direct and scattered neutrons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043608" y="3236550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very low sensitivity to e- or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g</a:t>
            </a:r>
          </a:p>
        </p:txBody>
      </p:sp>
      <p:pic>
        <p:nvPicPr>
          <p:cNvPr id="36" name="Image 3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12976"/>
            <a:ext cx="470927" cy="436469"/>
          </a:xfrm>
          <a:prstGeom prst="rect">
            <a:avLst/>
          </a:prstGeom>
        </p:spPr>
      </p:pic>
      <p:pic>
        <p:nvPicPr>
          <p:cNvPr id="38" name="Image 37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7497" y="3645024"/>
            <a:ext cx="470927" cy="43646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43608" y="28088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track measurement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19937"/>
            <a:ext cx="470927" cy="4364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64639" y="4078813"/>
            <a:ext cx="735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shorter “</a:t>
            </a:r>
            <a:r>
              <a:rPr lang="en-US" dirty="0" smtClean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E-E” tracks rejected</a:t>
            </a:r>
          </a:p>
          <a:p>
            <a:pPr algn="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(protons from neutrons with lower energy / higher angle)</a:t>
            </a:r>
            <a:endParaRPr lang="fr-FR" dirty="0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(E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previous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755576" y="724634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 on the AIFIRA facility in 2016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1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43608" y="3664232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discrimination between direct and scattered neutrons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043608" y="3236550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very low sensitivity to e- or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43608" y="4091914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low detection energy limit: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(at least)</a:t>
            </a:r>
          </a:p>
        </p:txBody>
      </p:sp>
      <p:pic>
        <p:nvPicPr>
          <p:cNvPr id="35" name="Image 34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050617"/>
            <a:ext cx="470927" cy="436469"/>
          </a:xfrm>
          <a:prstGeom prst="rect">
            <a:avLst/>
          </a:prstGeom>
        </p:spPr>
      </p:pic>
      <p:pic>
        <p:nvPicPr>
          <p:cNvPr id="36" name="Image 3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12976"/>
            <a:ext cx="470927" cy="436469"/>
          </a:xfrm>
          <a:prstGeom prst="rect">
            <a:avLst/>
          </a:prstGeom>
        </p:spPr>
      </p:pic>
      <p:pic>
        <p:nvPicPr>
          <p:cNvPr id="38" name="Image 37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7497" y="3645024"/>
            <a:ext cx="470927" cy="436469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043608" y="28088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track measurement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19937"/>
            <a:ext cx="470927" cy="43646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79712" y="5157192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no test carried out below 300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endParaRPr lang="fr-FR" dirty="0"/>
          </a:p>
        </p:txBody>
      </p:sp>
      <p:pic>
        <p:nvPicPr>
          <p:cNvPr id="25" name="Image 24" descr="tracks_300k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653136"/>
            <a:ext cx="3688595" cy="1249854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763688" y="471585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track for E</a:t>
            </a:r>
            <a:r>
              <a:rPr lang="en-US" sz="1600" b="1" baseline="-25000" dirty="0" smtClean="0"/>
              <a:t>n</a:t>
            </a:r>
            <a:r>
              <a:rPr lang="en-US" sz="1600" b="1" dirty="0" smtClean="0"/>
              <a:t> = 300 </a:t>
            </a:r>
            <a:r>
              <a:rPr lang="en-US" sz="1600" b="1" dirty="0" err="1" smtClean="0"/>
              <a:t>keV</a:t>
            </a:r>
            <a:endParaRPr lang="fr-FR" sz="1600" b="1" dirty="0"/>
          </a:p>
        </p:txBody>
      </p:sp>
      <p:sp>
        <p:nvSpPr>
          <p:cNvPr id="17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(E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previous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55576" y="724634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 on the AIFIRA facility in 2016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043608" y="3664232"/>
            <a:ext cx="71287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discrimination between direct and scattered neutrons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043608" y="3236550"/>
            <a:ext cx="49360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very low sensitivity to e- or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43608" y="4091914"/>
            <a:ext cx="71078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low detection energy limit: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(at least)</a:t>
            </a:r>
          </a:p>
        </p:txBody>
      </p:sp>
      <p:pic>
        <p:nvPicPr>
          <p:cNvPr id="35" name="Image 34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050617"/>
            <a:ext cx="470927" cy="436469"/>
          </a:xfrm>
          <a:prstGeom prst="rect">
            <a:avLst/>
          </a:prstGeom>
        </p:spPr>
      </p:pic>
      <p:pic>
        <p:nvPicPr>
          <p:cNvPr id="36" name="Image 3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12976"/>
            <a:ext cx="470927" cy="436469"/>
          </a:xfrm>
          <a:prstGeom prst="rect">
            <a:avLst/>
          </a:prstGeom>
        </p:spPr>
      </p:pic>
      <p:pic>
        <p:nvPicPr>
          <p:cNvPr id="38" name="Image 37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7497" y="3645024"/>
            <a:ext cx="470927" cy="4364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4519596"/>
            <a:ext cx="71078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general functioning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(electronics, acquisition, gas regulation, rotating disk…)</a:t>
            </a: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5" name="Image 14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1513" y="4459146"/>
            <a:ext cx="470927" cy="4364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043608" y="5224276"/>
            <a:ext cx="327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US" sz="2000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intr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= 100% not proven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427984" y="5207945"/>
            <a:ext cx="360040" cy="360040"/>
            <a:chOff x="8104584" y="4369296"/>
            <a:chExt cx="360040" cy="360040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8104584" y="4369296"/>
              <a:ext cx="360040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H="1">
              <a:off x="8104584" y="4369296"/>
              <a:ext cx="360040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896687" y="5651956"/>
            <a:ext cx="5123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need a quantitative and accurate experiment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288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track measurement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719937"/>
            <a:ext cx="470927" cy="436469"/>
          </a:xfrm>
          <a:prstGeom prst="rect">
            <a:avLst/>
          </a:prstGeom>
        </p:spPr>
      </p:pic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(E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300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previous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5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755576" y="724634"/>
            <a:ext cx="62646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 on the AIFIRA facility in 2016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Issues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21114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Static sparks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84340" y="1670030"/>
            <a:ext cx="5387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CF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4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gas at few 10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mbars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=&gt;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Paschen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regime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24909" y="2020778"/>
            <a:ext cx="42712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=&gt; drop of the breakdown voltage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948337" y="2658946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416389" y="2564904"/>
            <a:ext cx="43077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66"/>
                </a:solidFill>
                <a:latin typeface="Comic Sans MS" pitchFamily="66" charset="0"/>
              </a:rPr>
              <a:t>removal of some conductive pieces</a:t>
            </a:r>
            <a:endParaRPr lang="en-US" sz="200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 t="11796" r="14893"/>
          <a:stretch>
            <a:fillRect/>
          </a:stretch>
        </p:blipFill>
        <p:spPr bwMode="auto">
          <a:xfrm>
            <a:off x="6012160" y="2564903"/>
            <a:ext cx="2826306" cy="222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4067944" y="3140968"/>
            <a:ext cx="1396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hence the adhesive !</a:t>
            </a:r>
            <a:endParaRPr lang="en-US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5652120" y="3068960"/>
            <a:ext cx="2448272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588297" y="4293096"/>
            <a:ext cx="47037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Non homogeneous electric field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07604" y="4901098"/>
            <a:ext cx="5580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66"/>
                </a:solidFill>
                <a:latin typeface="Comic Sans MS" pitchFamily="66" charset="0"/>
              </a:rPr>
              <a:t>Weak signal on the side pads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66"/>
                </a:solidFill>
                <a:latin typeface="Comic Sans MS" pitchFamily="66" charset="0"/>
              </a:rPr>
              <a:t>+ perturbation due to the collimator</a:t>
            </a:r>
          </a:p>
        </p:txBody>
      </p:sp>
      <p:sp>
        <p:nvSpPr>
          <p:cNvPr id="43" name="Flèche droite 42"/>
          <p:cNvSpPr/>
          <p:nvPr/>
        </p:nvSpPr>
        <p:spPr>
          <a:xfrm>
            <a:off x="948337" y="5859236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416389" y="5765194"/>
            <a:ext cx="7620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future addition of a field cage to constraint the electric field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9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34" grpId="0"/>
      <p:bldP spid="41" grpId="0"/>
      <p:bldP spid="42" grpId="0"/>
      <p:bldP spid="43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phiqu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576332"/>
              </p:ext>
            </p:extLst>
          </p:nvPr>
        </p:nvGraphicFramePr>
        <p:xfrm>
          <a:off x="395536" y="1988840"/>
          <a:ext cx="64087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phiqu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307275"/>
              </p:ext>
            </p:extLst>
          </p:nvPr>
        </p:nvGraphicFramePr>
        <p:xfrm>
          <a:off x="395536" y="1988840"/>
          <a:ext cx="640871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1368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66"/>
                </a:solidFill>
                <a:latin typeface="Comic Sans MS" pitchFamily="66" charset="0"/>
              </a:rPr>
              <a:t>Issues</a:t>
            </a:r>
            <a:endParaRPr lang="en-US" sz="28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6287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- Signal loss after few minutes of irradiation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9553" y="4757082"/>
            <a:ext cx="8064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Charge accumulation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on insulators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(from e- coming « from » the beam) =&gt; electric field distortion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948337" y="5683282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16389" y="5589240"/>
            <a:ext cx="7620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future addition of a field cage to constraint the electric field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04248" y="2636912"/>
            <a:ext cx="215386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grounding some mechanical elements reduce the issue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2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7" grpId="0">
        <p:bldAsOne/>
      </p:bldGraphic>
      <p:bldP spid="21" grpId="0"/>
      <p:bldP spid="18" grpId="0"/>
      <p:bldP spid="28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4234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I- Context and motivations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95536" y="620688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Neutron flux measurement</a:t>
            </a:r>
            <a:endParaRPr lang="en-US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395536" y="3276606"/>
            <a:ext cx="46085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66"/>
                </a:solidFill>
                <a:latin typeface="Comic Sans MS" pitchFamily="66" charset="0"/>
              </a:rPr>
              <a:t>An independent measurement</a:t>
            </a:r>
            <a:endParaRPr lang="en-US" sz="2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55576" y="1196752"/>
            <a:ext cx="7560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Useful to normalize cross section measurements, for neutron beam line characterization, for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dosimetry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investigations…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755576" y="1935754"/>
            <a:ext cx="8388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Usually, standard reactions are used : </a:t>
            </a:r>
            <a:r>
              <a:rPr lang="en-US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235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U(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US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238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U(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), </a:t>
            </a:r>
            <a:r>
              <a:rPr lang="en-US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237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Np(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n,f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55576" y="2366980"/>
            <a:ext cx="5472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These standards are known with an accuracy of few %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(from 0.5% to 10%)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755576" y="4191225"/>
            <a:ext cx="66247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aseline="30000" dirty="0" smtClean="0">
                <a:solidFill>
                  <a:srgbClr val="000066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H(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n,p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 reaction is a primary standard known with an accuracy around 0.2% in the MeV region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755576" y="4920016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Especially, its application and detection are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completely different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from the other standards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(e.g. recoil proton detection VS fission fragments detection)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" name="Flèche droite 10"/>
          <p:cNvSpPr/>
          <p:nvPr/>
        </p:nvSpPr>
        <p:spPr>
          <a:xfrm>
            <a:off x="960583" y="602528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74757" y="5953278"/>
            <a:ext cx="5484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real improvement in term of independence</a:t>
            </a:r>
            <a:endParaRPr lang="fr-FR" sz="2000" dirty="0"/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755576" y="3770209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Evaluators require independent measurements</a:t>
            </a:r>
          </a:p>
        </p:txBody>
      </p:sp>
    </p:spTree>
    <p:extLst>
      <p:ext uri="{BB962C8B-B14F-4D97-AF65-F5344CB8AC3E}">
        <p14:creationId xmlns:p14="http://schemas.microsoft.com/office/powerpoint/2010/main" val="173388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Electric field simulations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4559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the OPERA code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(ex-Tosca)</a:t>
            </a:r>
            <a:endParaRPr lang="en-US" sz="2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2"/>
          <a:srcRect l="22500" t="15014" r="31667" b="24370"/>
          <a:stretch/>
        </p:blipFill>
        <p:spPr>
          <a:xfrm>
            <a:off x="2423934" y="1988840"/>
            <a:ext cx="5448260" cy="4053125"/>
          </a:xfrm>
          <a:prstGeom prst="rect">
            <a:avLst/>
          </a:prstGeom>
        </p:spPr>
      </p:pic>
      <p:grpSp>
        <p:nvGrpSpPr>
          <p:cNvPr id="91" name="Groupe 90"/>
          <p:cNvGrpSpPr/>
          <p:nvPr/>
        </p:nvGrpSpPr>
        <p:grpSpPr>
          <a:xfrm>
            <a:off x="1164361" y="5325346"/>
            <a:ext cx="1947215" cy="810188"/>
            <a:chOff x="4089957" y="6510695"/>
            <a:chExt cx="1947215" cy="810188"/>
          </a:xfrm>
        </p:grpSpPr>
        <p:sp>
          <p:nvSpPr>
            <p:cNvPr id="92" name="Rectangle 91"/>
            <p:cNvSpPr/>
            <p:nvPr/>
          </p:nvSpPr>
          <p:spPr>
            <a:xfrm>
              <a:off x="4089957" y="6951551"/>
              <a:ext cx="14401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Comic Sans MS" pitchFamily="66" charset="0"/>
                </a:rPr>
                <a:t>sample disk</a:t>
              </a:r>
              <a:endParaRPr lang="en-US" dirty="0"/>
            </a:p>
          </p:txBody>
        </p:sp>
        <p:cxnSp>
          <p:nvCxnSpPr>
            <p:cNvPr id="93" name="Connecteur droit avec flèche 92"/>
            <p:cNvCxnSpPr/>
            <p:nvPr/>
          </p:nvCxnSpPr>
          <p:spPr>
            <a:xfrm flipV="1">
              <a:off x="5389100" y="6510695"/>
              <a:ext cx="648072" cy="4408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93"/>
          <p:cNvGrpSpPr/>
          <p:nvPr/>
        </p:nvGrpSpPr>
        <p:grpSpPr>
          <a:xfrm>
            <a:off x="478188" y="2080831"/>
            <a:ext cx="2869676" cy="1444315"/>
            <a:chOff x="-97876" y="2200709"/>
            <a:chExt cx="2869676" cy="1444315"/>
          </a:xfrm>
        </p:grpSpPr>
        <p:sp>
          <p:nvSpPr>
            <p:cNvPr id="95" name="Rectangle 94"/>
            <p:cNvSpPr/>
            <p:nvPr/>
          </p:nvSpPr>
          <p:spPr>
            <a:xfrm>
              <a:off x="-97876" y="2200709"/>
              <a:ext cx="160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Comic Sans MS" pitchFamily="66" charset="0"/>
                </a:rPr>
                <a:t>collimators</a:t>
              </a:r>
              <a:endParaRPr lang="en-US" sz="1600" dirty="0"/>
            </a:p>
          </p:txBody>
        </p:sp>
        <p:cxnSp>
          <p:nvCxnSpPr>
            <p:cNvPr id="96" name="Connecteur droit avec flèche 95"/>
            <p:cNvCxnSpPr/>
            <p:nvPr/>
          </p:nvCxnSpPr>
          <p:spPr>
            <a:xfrm>
              <a:off x="1511310" y="2480981"/>
              <a:ext cx="828442" cy="11640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1527048" y="2478024"/>
              <a:ext cx="1244752" cy="87896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e 97"/>
          <p:cNvGrpSpPr/>
          <p:nvPr/>
        </p:nvGrpSpPr>
        <p:grpSpPr>
          <a:xfrm>
            <a:off x="3050902" y="2265497"/>
            <a:ext cx="1502802" cy="1473393"/>
            <a:chOff x="3828286" y="5439024"/>
            <a:chExt cx="1502802" cy="1473393"/>
          </a:xfrm>
        </p:grpSpPr>
        <p:sp>
          <p:nvSpPr>
            <p:cNvPr id="99" name="Rectangle 98"/>
            <p:cNvSpPr/>
            <p:nvPr/>
          </p:nvSpPr>
          <p:spPr>
            <a:xfrm>
              <a:off x="3828286" y="5439024"/>
              <a:ext cx="1440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mic Sans MS" pitchFamily="66" charset="0"/>
                </a:rPr>
                <a:t>micromegas</a:t>
              </a:r>
              <a:r>
                <a:rPr lang="en-US" dirty="0">
                  <a:latin typeface="Comic Sans MS" pitchFamily="66" charset="0"/>
                </a:rPr>
                <a:t> detector</a:t>
              </a:r>
            </a:p>
          </p:txBody>
        </p:sp>
        <p:cxnSp>
          <p:nvCxnSpPr>
            <p:cNvPr id="100" name="Connecteur droit avec flèche 99"/>
            <p:cNvCxnSpPr/>
            <p:nvPr/>
          </p:nvCxnSpPr>
          <p:spPr>
            <a:xfrm>
              <a:off x="4956184" y="6098601"/>
              <a:ext cx="374904" cy="8138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e 100"/>
          <p:cNvGrpSpPr/>
          <p:nvPr/>
        </p:nvGrpSpPr>
        <p:grpSpPr>
          <a:xfrm>
            <a:off x="3682894" y="4529781"/>
            <a:ext cx="1609186" cy="1334141"/>
            <a:chOff x="3248848" y="6125845"/>
            <a:chExt cx="1609186" cy="1334141"/>
          </a:xfrm>
        </p:grpSpPr>
        <p:sp>
          <p:nvSpPr>
            <p:cNvPr id="102" name="Rectangle 101"/>
            <p:cNvSpPr/>
            <p:nvPr/>
          </p:nvSpPr>
          <p:spPr>
            <a:xfrm>
              <a:off x="3248848" y="7090654"/>
              <a:ext cx="160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cathode</a:t>
              </a: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 flipH="1" flipV="1">
              <a:off x="3751085" y="6125845"/>
              <a:ext cx="302356" cy="96480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9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0" y="2143144"/>
            <a:ext cx="8751566" cy="3689924"/>
          </a:xfrm>
          <a:prstGeom prst="rect">
            <a:avLst/>
          </a:prstGeom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Electric field simulations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4559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the OPERA code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(ex-Tosca)</a:t>
            </a:r>
            <a:endParaRPr lang="en-US" sz="2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6" name="Imag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7" y="2132856"/>
            <a:ext cx="8751566" cy="370821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7020272" y="1845767"/>
            <a:ext cx="1709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>
                <a:latin typeface="Comic Sans MS" pitchFamily="66" charset="0"/>
              </a:rPr>
              <a:t>top view of the GPRD</a:t>
            </a:r>
            <a:endParaRPr lang="fr-FR" sz="1200" i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187624" y="1752979"/>
            <a:ext cx="254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Equipotential lines :</a:t>
            </a:r>
          </a:p>
        </p:txBody>
      </p:sp>
      <p:grpSp>
        <p:nvGrpSpPr>
          <p:cNvPr id="59" name="Groupe 58"/>
          <p:cNvGrpSpPr/>
          <p:nvPr/>
        </p:nvGrpSpPr>
        <p:grpSpPr>
          <a:xfrm>
            <a:off x="2555776" y="2153354"/>
            <a:ext cx="1440159" cy="1055708"/>
            <a:chOff x="3828286" y="5439024"/>
            <a:chExt cx="1440159" cy="1055708"/>
          </a:xfrm>
        </p:grpSpPr>
        <p:sp>
          <p:nvSpPr>
            <p:cNvPr id="60" name="Rectangle 59"/>
            <p:cNvSpPr/>
            <p:nvPr/>
          </p:nvSpPr>
          <p:spPr>
            <a:xfrm>
              <a:off x="3828286" y="5439024"/>
              <a:ext cx="1440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err="1">
                  <a:latin typeface="Comic Sans MS" pitchFamily="66" charset="0"/>
                </a:rPr>
                <a:t>micromegas</a:t>
              </a:r>
              <a:r>
                <a:rPr lang="en-US" dirty="0">
                  <a:latin typeface="Comic Sans MS" pitchFamily="66" charset="0"/>
                </a:rPr>
                <a:t> </a:t>
              </a:r>
              <a:r>
                <a:rPr lang="en-US" dirty="0" smtClean="0">
                  <a:latin typeface="Comic Sans MS" pitchFamily="66" charset="0"/>
                </a:rPr>
                <a:t>detector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>
              <a:off x="5148064" y="6056319"/>
              <a:ext cx="120154" cy="43841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 61"/>
          <p:cNvGrpSpPr/>
          <p:nvPr/>
        </p:nvGrpSpPr>
        <p:grpSpPr>
          <a:xfrm>
            <a:off x="608561" y="4477964"/>
            <a:ext cx="1947215" cy="810188"/>
            <a:chOff x="4089957" y="6510695"/>
            <a:chExt cx="1947215" cy="810188"/>
          </a:xfrm>
        </p:grpSpPr>
        <p:sp>
          <p:nvSpPr>
            <p:cNvPr id="63" name="Rectangle 62"/>
            <p:cNvSpPr/>
            <p:nvPr/>
          </p:nvSpPr>
          <p:spPr>
            <a:xfrm>
              <a:off x="4089957" y="6951551"/>
              <a:ext cx="14401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Comic Sans MS" pitchFamily="66" charset="0"/>
                </a:rPr>
                <a:t>sample disk</a:t>
              </a:r>
              <a:endParaRPr lang="en-US" dirty="0"/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5389100" y="6510695"/>
              <a:ext cx="648072" cy="4408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e 64"/>
          <p:cNvGrpSpPr/>
          <p:nvPr/>
        </p:nvGrpSpPr>
        <p:grpSpPr>
          <a:xfrm>
            <a:off x="-60045" y="3802884"/>
            <a:ext cx="2965947" cy="1001719"/>
            <a:chOff x="3278105" y="7618901"/>
            <a:chExt cx="2965947" cy="1001719"/>
          </a:xfrm>
        </p:grpSpPr>
        <p:sp>
          <p:nvSpPr>
            <p:cNvPr id="66" name="Rectangle 65"/>
            <p:cNvSpPr/>
            <p:nvPr/>
          </p:nvSpPr>
          <p:spPr>
            <a:xfrm>
              <a:off x="3278105" y="7974289"/>
              <a:ext cx="1609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 smtClean="0">
                  <a:latin typeface="Comic Sans MS" pitchFamily="66" charset="0"/>
                </a:rPr>
                <a:t>macor</a:t>
              </a:r>
              <a:r>
                <a:rPr lang="en-US" dirty="0" smtClean="0">
                  <a:latin typeface="Comic Sans MS" pitchFamily="66" charset="0"/>
                </a:rPr>
                <a:t> structure</a:t>
              </a:r>
              <a:endParaRPr lang="en-US" sz="1600" dirty="0"/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V="1">
              <a:off x="4887291" y="7618901"/>
              <a:ext cx="1356761" cy="6356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e 67"/>
          <p:cNvGrpSpPr/>
          <p:nvPr/>
        </p:nvGrpSpPr>
        <p:grpSpPr>
          <a:xfrm>
            <a:off x="2784331" y="5085184"/>
            <a:ext cx="1609186" cy="1063779"/>
            <a:chOff x="3195125" y="6086538"/>
            <a:chExt cx="1609186" cy="1063779"/>
          </a:xfrm>
        </p:grpSpPr>
        <p:sp>
          <p:nvSpPr>
            <p:cNvPr id="69" name="Rectangle 68"/>
            <p:cNvSpPr/>
            <p:nvPr/>
          </p:nvSpPr>
          <p:spPr>
            <a:xfrm>
              <a:off x="3195125" y="6780985"/>
              <a:ext cx="160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motor </a:t>
              </a:r>
              <a:r>
                <a:rPr lang="en-US" dirty="0" smtClean="0">
                  <a:latin typeface="Comic Sans MS" pitchFamily="66" charset="0"/>
                </a:rPr>
                <a:t>axis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70" name="Connecteur droit avec flèche 69"/>
            <p:cNvCxnSpPr/>
            <p:nvPr/>
          </p:nvCxnSpPr>
          <p:spPr>
            <a:xfrm flipH="1" flipV="1">
              <a:off x="4141961" y="6086538"/>
              <a:ext cx="35854" cy="6899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/>
          <p:cNvGrpSpPr/>
          <p:nvPr/>
        </p:nvGrpSpPr>
        <p:grpSpPr>
          <a:xfrm>
            <a:off x="4502632" y="4769597"/>
            <a:ext cx="1609186" cy="1063779"/>
            <a:chOff x="3195125" y="6086538"/>
            <a:chExt cx="1609186" cy="1063779"/>
          </a:xfrm>
        </p:grpSpPr>
        <p:sp>
          <p:nvSpPr>
            <p:cNvPr id="72" name="Rectangle 71"/>
            <p:cNvSpPr/>
            <p:nvPr/>
          </p:nvSpPr>
          <p:spPr>
            <a:xfrm>
              <a:off x="3195125" y="6780985"/>
              <a:ext cx="160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cathode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73" name="Connecteur droit avec flèche 72"/>
            <p:cNvCxnSpPr/>
            <p:nvPr/>
          </p:nvCxnSpPr>
          <p:spPr>
            <a:xfrm flipH="1" flipV="1">
              <a:off x="4141961" y="6086538"/>
              <a:ext cx="35854" cy="6899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/>
          <p:cNvGrpSpPr/>
          <p:nvPr/>
        </p:nvGrpSpPr>
        <p:grpSpPr>
          <a:xfrm>
            <a:off x="7696273" y="2564904"/>
            <a:ext cx="1609186" cy="1187795"/>
            <a:chOff x="7696273" y="2564904"/>
            <a:chExt cx="1609186" cy="1187795"/>
          </a:xfrm>
        </p:grpSpPr>
        <p:sp>
          <p:nvSpPr>
            <p:cNvPr id="75" name="Rectangle 74"/>
            <p:cNvSpPr/>
            <p:nvPr/>
          </p:nvSpPr>
          <p:spPr>
            <a:xfrm>
              <a:off x="7696273" y="2564904"/>
              <a:ext cx="16091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aluminum </a:t>
              </a:r>
              <a:r>
                <a:rPr lang="en-US" dirty="0" smtClean="0">
                  <a:latin typeface="Comic Sans MS" pitchFamily="66" charset="0"/>
                </a:rPr>
                <a:t>structure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76" name="Connecteur droit avec flèche 75"/>
            <p:cNvCxnSpPr/>
            <p:nvPr/>
          </p:nvCxnSpPr>
          <p:spPr>
            <a:xfrm flipH="1">
              <a:off x="7812360" y="3252279"/>
              <a:ext cx="288031" cy="5004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e 76"/>
          <p:cNvGrpSpPr/>
          <p:nvPr/>
        </p:nvGrpSpPr>
        <p:grpSpPr>
          <a:xfrm>
            <a:off x="323529" y="3270201"/>
            <a:ext cx="2135866" cy="456123"/>
            <a:chOff x="3349243" y="6515353"/>
            <a:chExt cx="2135866" cy="456123"/>
          </a:xfrm>
        </p:grpSpPr>
        <p:sp>
          <p:nvSpPr>
            <p:cNvPr id="78" name="Rectangle 77"/>
            <p:cNvSpPr/>
            <p:nvPr/>
          </p:nvSpPr>
          <p:spPr>
            <a:xfrm>
              <a:off x="3349243" y="6602144"/>
              <a:ext cx="14401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Comic Sans MS" pitchFamily="66" charset="0"/>
                </a:rPr>
                <a:t>ground </a:t>
              </a:r>
              <a:r>
                <a:rPr lang="en-US" dirty="0" smtClean="0">
                  <a:latin typeface="Comic Sans MS" pitchFamily="66" charset="0"/>
                </a:rPr>
                <a:t>ring</a:t>
              </a:r>
              <a:endParaRPr lang="en-US" dirty="0">
                <a:latin typeface="Comic Sans MS" pitchFamily="66" charset="0"/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 flipV="1">
              <a:off x="4753079" y="6515353"/>
              <a:ext cx="732030" cy="2834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Ellipse 79"/>
          <p:cNvSpPr/>
          <p:nvPr/>
        </p:nvSpPr>
        <p:spPr>
          <a:xfrm>
            <a:off x="2624328" y="3248802"/>
            <a:ext cx="829102" cy="15204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3856188" y="2657655"/>
            <a:ext cx="343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electric field distortion 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5755790" y="3216925"/>
            <a:ext cx="1584176" cy="158417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5716867" y="3037077"/>
            <a:ext cx="217589" cy="4010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H="1">
            <a:off x="3491915" y="3037077"/>
            <a:ext cx="1214693" cy="702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82494" y="2200709"/>
            <a:ext cx="3383082" cy="1447747"/>
            <a:chOff x="82494" y="2200709"/>
            <a:chExt cx="3383082" cy="1447747"/>
          </a:xfrm>
        </p:grpSpPr>
        <p:sp>
          <p:nvSpPr>
            <p:cNvPr id="86" name="Rectangle 85"/>
            <p:cNvSpPr/>
            <p:nvPr/>
          </p:nvSpPr>
          <p:spPr>
            <a:xfrm>
              <a:off x="82494" y="2200709"/>
              <a:ext cx="1609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collimators</a:t>
              </a:r>
              <a:endParaRPr lang="en-US" sz="1600" dirty="0"/>
            </a:p>
          </p:txBody>
        </p:sp>
        <p:cxnSp>
          <p:nvCxnSpPr>
            <p:cNvPr id="87" name="Connecteur droit avec flèche 86"/>
            <p:cNvCxnSpPr/>
            <p:nvPr/>
          </p:nvCxnSpPr>
          <p:spPr>
            <a:xfrm>
              <a:off x="1511310" y="2480981"/>
              <a:ext cx="1076442" cy="11674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87"/>
            <p:cNvCxnSpPr/>
            <p:nvPr/>
          </p:nvCxnSpPr>
          <p:spPr>
            <a:xfrm>
              <a:off x="1527048" y="2478024"/>
              <a:ext cx="1938528" cy="9326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274433" y="3645024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(ground)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30546" y="2698077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(-500V)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17227" y="5751373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(-2000V)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860182" y="6059308"/>
            <a:ext cx="1440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(ground)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081832" y="3140968"/>
            <a:ext cx="110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Comic Sans MS" pitchFamily="66" charset="0"/>
              </a:rPr>
              <a:t>(ground)</a:t>
            </a:r>
            <a:endParaRPr lang="en-US" b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80" grpId="0" animBg="1"/>
      <p:bldP spid="81" grpId="0"/>
      <p:bldP spid="82" grpId="0" animBg="1"/>
      <p:bldP spid="42" grpId="0"/>
      <p:bldP spid="43" grpId="0"/>
      <p:bldP spid="44" grpId="0"/>
      <p:bldP spid="45" grpId="0"/>
      <p:bldP spid="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" y="2132856"/>
            <a:ext cx="8751566" cy="36899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87624" y="1752979"/>
            <a:ext cx="2543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Equipotential lines :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63" y="756555"/>
            <a:ext cx="2591267" cy="19434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72455" y="734710"/>
            <a:ext cx="118392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field cage</a:t>
            </a:r>
            <a:endParaRPr lang="fr-FR" sz="16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359971" y="1059886"/>
            <a:ext cx="4444" cy="75204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Electric field simulations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88297" y="1268760"/>
            <a:ext cx="4559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the OPERA code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(ex-Tosca)</a:t>
            </a:r>
            <a:endParaRPr lang="en-US" sz="2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2624328" y="3248802"/>
            <a:ext cx="829102" cy="152042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755790" y="3216925"/>
            <a:ext cx="1584176" cy="1584176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3856188" y="2657655"/>
            <a:ext cx="3432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much better electric field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716867" y="3037077"/>
            <a:ext cx="217589" cy="401067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3491915" y="3037077"/>
            <a:ext cx="1214693" cy="7025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2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" y="2132505"/>
            <a:ext cx="8751566" cy="3708214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" y="2132856"/>
            <a:ext cx="8751566" cy="370821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7" y="2133626"/>
            <a:ext cx="8751566" cy="3708214"/>
          </a:xfrm>
          <a:prstGeom prst="rect">
            <a:avLst/>
          </a:prstGeom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Electric field simulations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4559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the OPERA code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(ex-Tosca)</a:t>
            </a:r>
            <a:endParaRPr lang="en-US" sz="2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20272" y="1845767"/>
            <a:ext cx="1709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>
                <a:latin typeface="Comic Sans MS" pitchFamily="66" charset="0"/>
              </a:rPr>
              <a:t>top view of the GPRD</a:t>
            </a:r>
            <a:endParaRPr lang="fr-FR" sz="1200" i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187624" y="1752979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static electric charge can be added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533554" y="4477964"/>
            <a:ext cx="2022222" cy="1458542"/>
            <a:chOff x="4014950" y="6510695"/>
            <a:chExt cx="2022222" cy="1458542"/>
          </a:xfrm>
        </p:grpSpPr>
        <p:sp>
          <p:nvSpPr>
            <p:cNvPr id="63" name="Rectangle 62"/>
            <p:cNvSpPr/>
            <p:nvPr/>
          </p:nvSpPr>
          <p:spPr>
            <a:xfrm>
              <a:off x="4014950" y="7045907"/>
              <a:ext cx="159017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sample disk</a:t>
              </a:r>
            </a:p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omic Sans MS" pitchFamily="66" charset="0"/>
                </a:rPr>
                <a:t>(electric charge -2nC)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5461108" y="6510695"/>
              <a:ext cx="576064" cy="535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Ellipse 40"/>
          <p:cNvSpPr/>
          <p:nvPr/>
        </p:nvSpPr>
        <p:spPr>
          <a:xfrm>
            <a:off x="2624328" y="3248802"/>
            <a:ext cx="829102" cy="152042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4572000" y="2510745"/>
            <a:ext cx="235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strong electric field distortion !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 flipH="1">
            <a:off x="3491915" y="3037077"/>
            <a:ext cx="1214693" cy="7025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82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1" grpId="0" animBg="1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" y="2132856"/>
            <a:ext cx="8751566" cy="3708214"/>
          </a:xfrm>
          <a:prstGeom prst="rect">
            <a:avLst/>
          </a:prstGeom>
        </p:spPr>
      </p:pic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Electric field simulations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7" y="1268760"/>
            <a:ext cx="45597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the OPERA code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(ex-Tosca)</a:t>
            </a:r>
            <a:endParaRPr lang="en-US" sz="20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20272" y="1845767"/>
            <a:ext cx="1709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>
                <a:latin typeface="Comic Sans MS" pitchFamily="66" charset="0"/>
              </a:rPr>
              <a:t>top view of the GPRD</a:t>
            </a:r>
            <a:endParaRPr lang="fr-FR" sz="1200" i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187624" y="1752979"/>
            <a:ext cx="4824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static electric charge can be added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461546" y="4477964"/>
            <a:ext cx="2094230" cy="1458542"/>
            <a:chOff x="3942942" y="6510695"/>
            <a:chExt cx="2094230" cy="1458542"/>
          </a:xfrm>
        </p:grpSpPr>
        <p:sp>
          <p:nvSpPr>
            <p:cNvPr id="63" name="Rectangle 62"/>
            <p:cNvSpPr/>
            <p:nvPr/>
          </p:nvSpPr>
          <p:spPr>
            <a:xfrm>
              <a:off x="3942942" y="7045907"/>
              <a:ext cx="173419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Comic Sans MS" pitchFamily="66" charset="0"/>
                </a:rPr>
                <a:t>sample disk</a:t>
              </a:r>
            </a:p>
            <a:p>
              <a:pPr algn="ctr"/>
              <a:r>
                <a:rPr lang="en-US" dirty="0" smtClean="0">
                  <a:solidFill>
                    <a:srgbClr val="00B0F0"/>
                  </a:solidFill>
                  <a:latin typeface="Comic Sans MS" pitchFamily="66" charset="0"/>
                </a:rPr>
                <a:t>(electric charge -2nC)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cxnSp>
          <p:nvCxnSpPr>
            <p:cNvPr id="64" name="Connecteur droit avec flèche 63"/>
            <p:cNvCxnSpPr/>
            <p:nvPr/>
          </p:nvCxnSpPr>
          <p:spPr>
            <a:xfrm flipV="1">
              <a:off x="5461108" y="6510695"/>
              <a:ext cx="576064" cy="53521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Ellipse 79"/>
          <p:cNvSpPr/>
          <p:nvPr/>
        </p:nvSpPr>
        <p:spPr>
          <a:xfrm>
            <a:off x="2624328" y="3248802"/>
            <a:ext cx="829102" cy="1520422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4522502" y="2492896"/>
            <a:ext cx="2353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weak electric field distortion</a:t>
            </a:r>
            <a:endParaRPr lang="en-US" sz="1600" b="1" dirty="0">
              <a:solidFill>
                <a:srgbClr val="00B050"/>
              </a:solidFill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H="1">
            <a:off x="3491915" y="3037077"/>
            <a:ext cx="1214693" cy="702550"/>
          </a:xfrm>
          <a:prstGeom prst="straightConnector1">
            <a:avLst/>
          </a:prstGeom>
          <a:ln w="28575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2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395536" y="62068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A different gas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8296" y="1268760"/>
            <a:ext cx="7440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With very good insulating properties: 70% N</a:t>
            </a:r>
            <a:r>
              <a:rPr lang="en-US" sz="2000" b="1" baseline="-25000" dirty="0" smtClean="0">
                <a:solidFill>
                  <a:srgbClr val="000066"/>
                </a:solidFill>
                <a:latin typeface="Comic Sans MS" pitchFamily="66" charset="0"/>
              </a:rPr>
              <a:t>2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 – 30% CO</a:t>
            </a:r>
            <a:r>
              <a:rPr lang="en-US" sz="2000" b="1" baseline="-25000" dirty="0" smtClean="0">
                <a:solidFill>
                  <a:srgbClr val="000066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99593" y="1787047"/>
            <a:ext cx="4536504" cy="4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used in accelerator tank (as is SF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6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2000" b="1" baseline="-25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83625" y="2204864"/>
            <a:ext cx="4536504" cy="48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very cheap</a:t>
            </a:r>
            <a:endParaRPr lang="en-US" sz="2000" b="1" baseline="-25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88297" y="2816907"/>
            <a:ext cx="31916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Much slower than CF</a:t>
            </a:r>
            <a:r>
              <a:rPr lang="en-US" sz="2000" b="1" baseline="-25000" dirty="0" smtClean="0">
                <a:solidFill>
                  <a:srgbClr val="000066"/>
                </a:solidFill>
                <a:latin typeface="Comic Sans MS" pitchFamily="66" charset="0"/>
              </a:rPr>
              <a:t>4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:</a:t>
            </a:r>
            <a:endParaRPr lang="en-US" sz="2000" b="1" baseline="-25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67544" y="3363500"/>
            <a:ext cx="319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no background events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=&gt; a fast gas is not mandatory anymore</a:t>
            </a:r>
            <a:endParaRPr lang="en-US" sz="2000" b="1" baseline="-25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22" name="Graphique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531918"/>
              </p:ext>
            </p:extLst>
          </p:nvPr>
        </p:nvGraphicFramePr>
        <p:xfrm>
          <a:off x="3437416" y="2492896"/>
          <a:ext cx="5670536" cy="378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llipse 3"/>
          <p:cNvSpPr/>
          <p:nvPr/>
        </p:nvSpPr>
        <p:spPr>
          <a:xfrm>
            <a:off x="4414659" y="5295497"/>
            <a:ext cx="144016" cy="144016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556236" y="5159453"/>
            <a:ext cx="108633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P= 500 mbar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V= 1500V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1000" i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000" i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 = 1,5 MeV)</a:t>
            </a:r>
          </a:p>
        </p:txBody>
      </p:sp>
      <p:sp>
        <p:nvSpPr>
          <p:cNvPr id="25" name="Ellipse 24"/>
          <p:cNvSpPr/>
          <p:nvPr/>
        </p:nvSpPr>
        <p:spPr>
          <a:xfrm>
            <a:off x="6683496" y="4554840"/>
            <a:ext cx="144016" cy="144016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6185474" y="3959187"/>
            <a:ext cx="109877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P= 40 mbar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V= 1250V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1000" i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000" i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 = 0,2 MeV)</a:t>
            </a:r>
          </a:p>
        </p:txBody>
      </p:sp>
      <p:sp>
        <p:nvSpPr>
          <p:cNvPr id="27" name="Ellipse 26"/>
          <p:cNvSpPr/>
          <p:nvPr/>
        </p:nvSpPr>
        <p:spPr>
          <a:xfrm>
            <a:off x="6084168" y="4708180"/>
            <a:ext cx="144016" cy="144016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645084" y="4901041"/>
            <a:ext cx="11235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P= 60 mbar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V= 1500V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1000" i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000" i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 = 0,5 MeV)</a:t>
            </a:r>
          </a:p>
        </p:txBody>
      </p:sp>
      <p:sp>
        <p:nvSpPr>
          <p:cNvPr id="29" name="Ellipse 28"/>
          <p:cNvSpPr/>
          <p:nvPr/>
        </p:nvSpPr>
        <p:spPr>
          <a:xfrm>
            <a:off x="4783448" y="4961404"/>
            <a:ext cx="144016" cy="144016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384821" y="4336206"/>
            <a:ext cx="10696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P= 200 mbar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B050"/>
                </a:solidFill>
                <a:latin typeface="Symbol" panose="05050102010706020507" pitchFamily="18" charset="2"/>
              </a:rPr>
              <a:t>D</a:t>
            </a:r>
            <a:r>
              <a:rPr lang="en-US" sz="1000" dirty="0" smtClean="0">
                <a:solidFill>
                  <a:srgbClr val="00B050"/>
                </a:solidFill>
                <a:latin typeface="Comic Sans MS" pitchFamily="66" charset="0"/>
              </a:rPr>
              <a:t>V= 1500V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US" sz="1000" i="1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sz="1000" i="1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n</a:t>
            </a:r>
            <a:r>
              <a:rPr lang="en-US" sz="1000" i="1" dirty="0" smtClean="0">
                <a:solidFill>
                  <a:srgbClr val="00B050"/>
                </a:solidFill>
                <a:latin typeface="Comic Sans MS" pitchFamily="66" charset="0"/>
              </a:rPr>
              <a:t> = 1,0 MeV)</a:t>
            </a:r>
          </a:p>
        </p:txBody>
      </p:sp>
    </p:spTree>
    <p:extLst>
      <p:ext uri="{BB962C8B-B14F-4D97-AF65-F5344CB8AC3E}">
        <p14:creationId xmlns:p14="http://schemas.microsoft.com/office/powerpoint/2010/main" val="6920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4" grpId="0"/>
      <p:bldP spid="16" grpId="0"/>
      <p:bldP spid="17" grpId="0"/>
      <p:bldP spid="18" grpId="0"/>
      <p:bldGraphic spid="22" grpId="0">
        <p:bldAsOne/>
      </p:bldGraphic>
      <p:bldP spid="4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experiments on the AIFIRA facility in 2018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usual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static electric field behavior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72509"/>
            <a:ext cx="470927" cy="4364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75656" y="328498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no more electron leakage on the side pads 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(except the last raw)</a:t>
            </a:r>
          </a:p>
        </p:txBody>
      </p:sp>
      <p:sp>
        <p:nvSpPr>
          <p:cNvPr id="12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8" grpId="0"/>
      <p:bldP spid="21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experiments on the AIFIRA facility in 2018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usual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static electric field behavior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72509"/>
            <a:ext cx="470927" cy="4364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9360" y="3244914"/>
            <a:ext cx="597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electric field behavior under irradiation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0" name="Image 9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08555"/>
            <a:ext cx="470927" cy="4364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75656" y="3717032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no loss of signal amplitude with irradiation !</a:t>
            </a:r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13" name="Graphiqu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60236"/>
              </p:ext>
            </p:extLst>
          </p:nvPr>
        </p:nvGraphicFramePr>
        <p:xfrm>
          <a:off x="3399160" y="3668384"/>
          <a:ext cx="5493320" cy="26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Graphic spid="1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experiments on the AIFIRA facility in 2018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static electric field behavior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772509"/>
            <a:ext cx="470927" cy="4364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9360" y="3244914"/>
            <a:ext cx="597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electric field behavior under irradiation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0" name="Image 9" descr="Tick_y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208555"/>
            <a:ext cx="470927" cy="4364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3666643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- 3D tracks reconstruction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4178408"/>
            <a:ext cx="39089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lower drift velocity =&gt; significant time difference depending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on z-axis</a:t>
            </a:r>
            <a:endParaRPr lang="en-US" sz="16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6" name="Image 15" descr="Tick_y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560" y="3604884"/>
            <a:ext cx="470927" cy="436469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467544" y="5580608"/>
            <a:ext cx="37804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9948" y="5226955"/>
            <a:ext cx="247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improvement of </a:t>
            </a:r>
            <a:r>
              <a:rPr lang="en-US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res</a:t>
            </a:r>
            <a:r>
              <a:rPr lang="en-US" baseline="-25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via track length determination</a:t>
            </a:r>
          </a:p>
        </p:txBody>
      </p:sp>
      <p:sp>
        <p:nvSpPr>
          <p:cNvPr id="23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602" y="3823118"/>
            <a:ext cx="3563888" cy="2374742"/>
          </a:xfrm>
          <a:prstGeom prst="rect">
            <a:avLst/>
          </a:prstGeom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40331"/>
              </p:ext>
            </p:extLst>
          </p:nvPr>
        </p:nvGraphicFramePr>
        <p:xfrm>
          <a:off x="3612341" y="4619356"/>
          <a:ext cx="5494337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Feuille de calcul" r:id="rId5" imgW="5494055" imgH="1714641" progId="Excel.Sheet.12">
                  <p:embed/>
                </p:oleObj>
              </mc:Choice>
              <mc:Fallback>
                <p:oleObj name="Feuille de calcul" r:id="rId5" imgW="5494055" imgH="17146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2341" y="4619356"/>
                        <a:ext cx="5494337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838034" y="4659113"/>
            <a:ext cx="167818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z-coordinate (cm)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usual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53817"/>
              </p:ext>
            </p:extLst>
          </p:nvPr>
        </p:nvGraphicFramePr>
        <p:xfrm>
          <a:off x="3617639" y="4626467"/>
          <a:ext cx="5489785" cy="1698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Feuille de calcul" r:id="rId7" imgW="5494055" imgH="1409637" progId="Excel.Sheet.12">
                  <p:embed/>
                </p:oleObj>
              </mc:Choice>
              <mc:Fallback>
                <p:oleObj name="Feuille de calcul" r:id="rId7" imgW="5494055" imgH="1409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7639" y="4626467"/>
                        <a:ext cx="5489785" cy="1698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8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experiments on the AIFIRA facility in 2018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static electric field behavior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72509"/>
            <a:ext cx="470927" cy="4364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9360" y="3244914"/>
            <a:ext cx="597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electric field behavior under irradiation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0" name="Image 9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08555"/>
            <a:ext cx="470927" cy="4364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3666643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- 3D tracks reconstruction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6" name="Image 1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560" y="3604884"/>
            <a:ext cx="470927" cy="43646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43608" y="4091914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low detection energy limit: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(at least)</a:t>
            </a:r>
          </a:p>
        </p:txBody>
      </p:sp>
      <p:pic>
        <p:nvPicPr>
          <p:cNvPr id="20" name="Image 19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072651"/>
            <a:ext cx="470927" cy="436469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15616" y="5157192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limitation due to the</a:t>
            </a:r>
          </a:p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H-rich sample thickness</a:t>
            </a:r>
            <a:endParaRPr lang="en-US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/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(0,5µm max at 200keV)</a:t>
            </a:r>
            <a:endParaRPr lang="fr-FR" sz="1600" dirty="0"/>
          </a:p>
        </p:txBody>
      </p:sp>
      <p:sp>
        <p:nvSpPr>
          <p:cNvPr id="24" name="Rectangle 23"/>
          <p:cNvSpPr/>
          <p:nvPr/>
        </p:nvSpPr>
        <p:spPr>
          <a:xfrm>
            <a:off x="1547664" y="471585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track for E</a:t>
            </a:r>
            <a:r>
              <a:rPr lang="en-US" sz="1600" b="1" baseline="-25000" dirty="0" smtClean="0"/>
              <a:t>n</a:t>
            </a:r>
            <a:r>
              <a:rPr lang="en-US" sz="1600" b="1" dirty="0" smtClean="0"/>
              <a:t> = 200 </a:t>
            </a:r>
            <a:r>
              <a:rPr lang="en-US" sz="1600" b="1" dirty="0" err="1" smtClean="0"/>
              <a:t>keV</a:t>
            </a:r>
            <a:endParaRPr lang="fr-FR" sz="1600" b="1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844" y="4752121"/>
            <a:ext cx="3727581" cy="1169820"/>
          </a:xfrm>
          <a:prstGeom prst="rect">
            <a:avLst/>
          </a:prstGeom>
        </p:spPr>
      </p:pic>
      <p:sp>
        <p:nvSpPr>
          <p:cNvPr id="30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usual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4234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Comic Sans MS" pitchFamily="66" charset="0"/>
              </a:rPr>
              <a:t>I- Context and motivations</a:t>
            </a:r>
            <a:endParaRPr lang="en-US" sz="2400" baseline="-2500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95536" y="620688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Principle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3568" y="1412776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Experimental setup :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9" name="Groupe 15"/>
          <p:cNvGrpSpPr/>
          <p:nvPr/>
        </p:nvGrpSpPr>
        <p:grpSpPr>
          <a:xfrm>
            <a:off x="3396937" y="2053239"/>
            <a:ext cx="33567" cy="828667"/>
            <a:chOff x="5220072" y="2348880"/>
            <a:chExt cx="45719" cy="1080114"/>
          </a:xfrm>
        </p:grpSpPr>
        <p:sp>
          <p:nvSpPr>
            <p:cNvPr id="42" name="Rectangle 41"/>
            <p:cNvSpPr/>
            <p:nvPr/>
          </p:nvSpPr>
          <p:spPr>
            <a:xfrm>
              <a:off x="5220072" y="3140962"/>
              <a:ext cx="45719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20072" y="2348880"/>
              <a:ext cx="45719" cy="2880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504725" y="2467570"/>
            <a:ext cx="740159" cy="0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350621" y="2470419"/>
            <a:ext cx="1696238" cy="6077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350621" y="2470419"/>
            <a:ext cx="475816" cy="6629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21"/>
          <p:cNvGrpSpPr/>
          <p:nvPr/>
        </p:nvGrpSpPr>
        <p:grpSpPr>
          <a:xfrm>
            <a:off x="2438428" y="2562493"/>
            <a:ext cx="544676" cy="462908"/>
            <a:chOff x="4139952" y="3212975"/>
            <a:chExt cx="741859" cy="603371"/>
          </a:xfrm>
        </p:grpSpPr>
        <p:grpSp>
          <p:nvGrpSpPr>
            <p:cNvPr id="37" name="Groupe 66"/>
            <p:cNvGrpSpPr/>
            <p:nvPr/>
          </p:nvGrpSpPr>
          <p:grpSpPr>
            <a:xfrm>
              <a:off x="4139952" y="3212975"/>
              <a:ext cx="597693" cy="311150"/>
              <a:chOff x="4210050" y="2481263"/>
              <a:chExt cx="597694" cy="311150"/>
            </a:xfrm>
          </p:grpSpPr>
          <p:sp>
            <p:nvSpPr>
              <p:cNvPr id="39" name="Forme libre 38"/>
              <p:cNvSpPr/>
              <p:nvPr/>
            </p:nvSpPr>
            <p:spPr>
              <a:xfrm>
                <a:off x="4211092" y="2573338"/>
                <a:ext cx="286990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438" h="219075">
                    <a:moveTo>
                      <a:pt x="0" y="198437"/>
                    </a:moveTo>
                    <a:lnTo>
                      <a:pt x="80963" y="198437"/>
                    </a:lnTo>
                    <a:cubicBezTo>
                      <a:pt x="114697" y="198437"/>
                      <a:pt x="157560" y="200421"/>
                      <a:pt x="202407" y="198437"/>
                    </a:cubicBezTo>
                    <a:cubicBezTo>
                      <a:pt x="247254" y="196453"/>
                      <a:pt x="317104" y="219075"/>
                      <a:pt x="350044" y="186531"/>
                    </a:cubicBezTo>
                    <a:cubicBezTo>
                      <a:pt x="382985" y="153987"/>
                      <a:pt x="382984" y="0"/>
                      <a:pt x="400050" y="3175"/>
                    </a:cubicBezTo>
                    <a:cubicBezTo>
                      <a:pt x="417116" y="6350"/>
                      <a:pt x="434777" y="105965"/>
                      <a:pt x="452438" y="205581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Connecteur droit avec flèche 39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23"/>
            <p:cNvSpPr txBox="1"/>
            <p:nvPr/>
          </p:nvSpPr>
          <p:spPr>
            <a:xfrm>
              <a:off x="4468727" y="3475354"/>
              <a:ext cx="413084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14" name="Groupe 27"/>
          <p:cNvGrpSpPr/>
          <p:nvPr/>
        </p:nvGrpSpPr>
        <p:grpSpPr>
          <a:xfrm>
            <a:off x="2681899" y="2015132"/>
            <a:ext cx="551547" cy="469651"/>
            <a:chOff x="4210048" y="2481261"/>
            <a:chExt cx="751219" cy="612160"/>
          </a:xfrm>
        </p:grpSpPr>
        <p:grpSp>
          <p:nvGrpSpPr>
            <p:cNvPr id="32" name="Groupe 65"/>
            <p:cNvGrpSpPr/>
            <p:nvPr/>
          </p:nvGrpSpPr>
          <p:grpSpPr>
            <a:xfrm>
              <a:off x="4210048" y="2481261"/>
              <a:ext cx="597693" cy="311150"/>
              <a:chOff x="4210050" y="2481263"/>
              <a:chExt cx="597694" cy="311150"/>
            </a:xfrm>
          </p:grpSpPr>
          <p:sp>
            <p:nvSpPr>
              <p:cNvPr id="34" name="Forme libre 33"/>
              <p:cNvSpPr/>
              <p:nvPr/>
            </p:nvSpPr>
            <p:spPr>
              <a:xfrm>
                <a:off x="4212431" y="2573338"/>
                <a:ext cx="452438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2438" h="219075">
                    <a:moveTo>
                      <a:pt x="0" y="198437"/>
                    </a:moveTo>
                    <a:lnTo>
                      <a:pt x="80963" y="198437"/>
                    </a:lnTo>
                    <a:cubicBezTo>
                      <a:pt x="114697" y="198437"/>
                      <a:pt x="157560" y="200421"/>
                      <a:pt x="202407" y="198437"/>
                    </a:cubicBezTo>
                    <a:cubicBezTo>
                      <a:pt x="247254" y="196453"/>
                      <a:pt x="317104" y="219075"/>
                      <a:pt x="350044" y="186531"/>
                    </a:cubicBezTo>
                    <a:cubicBezTo>
                      <a:pt x="382985" y="153987"/>
                      <a:pt x="382984" y="0"/>
                      <a:pt x="400050" y="3175"/>
                    </a:cubicBezTo>
                    <a:cubicBezTo>
                      <a:pt x="417116" y="6350"/>
                      <a:pt x="434777" y="105965"/>
                      <a:pt x="452438" y="205581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35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ZoneTexte 32"/>
            <p:cNvSpPr txBox="1"/>
            <p:nvPr/>
          </p:nvSpPr>
          <p:spPr>
            <a:xfrm>
              <a:off x="4548182" y="2752429"/>
              <a:ext cx="413085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15" name="Groupe 33"/>
          <p:cNvGrpSpPr/>
          <p:nvPr/>
        </p:nvGrpSpPr>
        <p:grpSpPr>
          <a:xfrm>
            <a:off x="1833872" y="2789509"/>
            <a:ext cx="543060" cy="463537"/>
            <a:chOff x="2840833" y="3284983"/>
            <a:chExt cx="739658" cy="604191"/>
          </a:xfrm>
        </p:grpSpPr>
        <p:grpSp>
          <p:nvGrpSpPr>
            <p:cNvPr id="27" name="Groupe 70"/>
            <p:cNvGrpSpPr/>
            <p:nvPr/>
          </p:nvGrpSpPr>
          <p:grpSpPr>
            <a:xfrm>
              <a:off x="2840833" y="3284983"/>
              <a:ext cx="600671" cy="306826"/>
              <a:chOff x="4207074" y="2481263"/>
              <a:chExt cx="600670" cy="306826"/>
            </a:xfrm>
          </p:grpSpPr>
          <p:sp>
            <p:nvSpPr>
              <p:cNvPr id="29" name="Forme libre 28"/>
              <p:cNvSpPr/>
              <p:nvPr/>
            </p:nvSpPr>
            <p:spPr>
              <a:xfrm>
                <a:off x="4207074" y="2570956"/>
                <a:ext cx="146993" cy="217133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350044 w 452438"/>
                  <a:gd name="connsiteY2" fmla="*/ 186531 h 219075"/>
                  <a:gd name="connsiteX3" fmla="*/ 400050 w 452438"/>
                  <a:gd name="connsiteY3" fmla="*/ 3175 h 219075"/>
                  <a:gd name="connsiteX4" fmla="*/ 452438 w 452438"/>
                  <a:gd name="connsiteY4" fmla="*/ 205581 h 219075"/>
                  <a:gd name="connsiteX0" fmla="*/ 0 w 452438"/>
                  <a:gd name="connsiteY0" fmla="*/ 198437 h 212042"/>
                  <a:gd name="connsiteX1" fmla="*/ 80963 w 452438"/>
                  <a:gd name="connsiteY1" fmla="*/ 198437 h 212042"/>
                  <a:gd name="connsiteX2" fmla="*/ 113108 w 452438"/>
                  <a:gd name="connsiteY2" fmla="*/ 156240 h 212042"/>
                  <a:gd name="connsiteX3" fmla="*/ 350044 w 452438"/>
                  <a:gd name="connsiteY3" fmla="*/ 186531 h 212042"/>
                  <a:gd name="connsiteX4" fmla="*/ 400050 w 452438"/>
                  <a:gd name="connsiteY4" fmla="*/ 3175 h 212042"/>
                  <a:gd name="connsiteX5" fmla="*/ 452438 w 452438"/>
                  <a:gd name="connsiteY5" fmla="*/ 205581 h 212042"/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350044 w 452438"/>
                  <a:gd name="connsiteY2" fmla="*/ 186531 h 219075"/>
                  <a:gd name="connsiteX3" fmla="*/ 400050 w 452438"/>
                  <a:gd name="connsiteY3" fmla="*/ 3175 h 219075"/>
                  <a:gd name="connsiteX4" fmla="*/ 452438 w 452438"/>
                  <a:gd name="connsiteY4" fmla="*/ 205581 h 219075"/>
                  <a:gd name="connsiteX0" fmla="*/ 0 w 452438"/>
                  <a:gd name="connsiteY0" fmla="*/ 198437 h 205581"/>
                  <a:gd name="connsiteX1" fmla="*/ 350044 w 452438"/>
                  <a:gd name="connsiteY1" fmla="*/ 186531 h 205581"/>
                  <a:gd name="connsiteX2" fmla="*/ 400050 w 452438"/>
                  <a:gd name="connsiteY2" fmla="*/ 3175 h 205581"/>
                  <a:gd name="connsiteX3" fmla="*/ 452438 w 452438"/>
                  <a:gd name="connsiteY3" fmla="*/ 205581 h 205581"/>
                  <a:gd name="connsiteX0" fmla="*/ 0 w 452438"/>
                  <a:gd name="connsiteY0" fmla="*/ 198437 h 228248"/>
                  <a:gd name="connsiteX1" fmla="*/ 339327 w 452438"/>
                  <a:gd name="connsiteY1" fmla="*/ 228248 h 228248"/>
                  <a:gd name="connsiteX2" fmla="*/ 350044 w 452438"/>
                  <a:gd name="connsiteY2" fmla="*/ 186531 h 228248"/>
                  <a:gd name="connsiteX3" fmla="*/ 400050 w 452438"/>
                  <a:gd name="connsiteY3" fmla="*/ 3175 h 228248"/>
                  <a:gd name="connsiteX4" fmla="*/ 452438 w 452438"/>
                  <a:gd name="connsiteY4" fmla="*/ 205581 h 228248"/>
                  <a:gd name="connsiteX0" fmla="*/ 0 w 452438"/>
                  <a:gd name="connsiteY0" fmla="*/ 198437 h 205581"/>
                  <a:gd name="connsiteX1" fmla="*/ 350044 w 452438"/>
                  <a:gd name="connsiteY1" fmla="*/ 186531 h 205581"/>
                  <a:gd name="connsiteX2" fmla="*/ 400050 w 452438"/>
                  <a:gd name="connsiteY2" fmla="*/ 3175 h 205581"/>
                  <a:gd name="connsiteX3" fmla="*/ 452438 w 452438"/>
                  <a:gd name="connsiteY3" fmla="*/ 205581 h 205581"/>
                  <a:gd name="connsiteX0" fmla="*/ 0 w 230895"/>
                  <a:gd name="connsiteY0" fmla="*/ 198338 h 205581"/>
                  <a:gd name="connsiteX1" fmla="*/ 128501 w 230895"/>
                  <a:gd name="connsiteY1" fmla="*/ 186531 h 205581"/>
                  <a:gd name="connsiteX2" fmla="*/ 178507 w 230895"/>
                  <a:gd name="connsiteY2" fmla="*/ 3175 h 205581"/>
                  <a:gd name="connsiteX3" fmla="*/ 230895 w 230895"/>
                  <a:gd name="connsiteY3" fmla="*/ 205581 h 205581"/>
                  <a:gd name="connsiteX0" fmla="*/ 0 w 230895"/>
                  <a:gd name="connsiteY0" fmla="*/ 198338 h 205581"/>
                  <a:gd name="connsiteX1" fmla="*/ 128501 w 230895"/>
                  <a:gd name="connsiteY1" fmla="*/ 186531 h 205581"/>
                  <a:gd name="connsiteX2" fmla="*/ 178507 w 230895"/>
                  <a:gd name="connsiteY2" fmla="*/ 3175 h 205581"/>
                  <a:gd name="connsiteX3" fmla="*/ 230895 w 230895"/>
                  <a:gd name="connsiteY3" fmla="*/ 205581 h 205581"/>
                  <a:gd name="connsiteX0" fmla="*/ 0 w 230895"/>
                  <a:gd name="connsiteY0" fmla="*/ 200720 h 207963"/>
                  <a:gd name="connsiteX1" fmla="*/ 128501 w 230895"/>
                  <a:gd name="connsiteY1" fmla="*/ 188913 h 207963"/>
                  <a:gd name="connsiteX2" fmla="*/ 189728 w 230895"/>
                  <a:gd name="connsiteY2" fmla="*/ 3175 h 207963"/>
                  <a:gd name="connsiteX3" fmla="*/ 230895 w 230895"/>
                  <a:gd name="connsiteY3" fmla="*/ 207963 h 207963"/>
                  <a:gd name="connsiteX0" fmla="*/ 0 w 230895"/>
                  <a:gd name="connsiteY0" fmla="*/ 200720 h 207963"/>
                  <a:gd name="connsiteX1" fmla="*/ 128501 w 230895"/>
                  <a:gd name="connsiteY1" fmla="*/ 188913 h 207963"/>
                  <a:gd name="connsiteX2" fmla="*/ 189728 w 230895"/>
                  <a:gd name="connsiteY2" fmla="*/ 3175 h 207963"/>
                  <a:gd name="connsiteX3" fmla="*/ 230895 w 230895"/>
                  <a:gd name="connsiteY3" fmla="*/ 207963 h 207963"/>
                  <a:gd name="connsiteX0" fmla="*/ 0 w 230895"/>
                  <a:gd name="connsiteY0" fmla="*/ 200720 h 217133"/>
                  <a:gd name="connsiteX1" fmla="*/ 128501 w 230895"/>
                  <a:gd name="connsiteY1" fmla="*/ 188913 h 217133"/>
                  <a:gd name="connsiteX2" fmla="*/ 189728 w 230895"/>
                  <a:gd name="connsiteY2" fmla="*/ 3175 h 217133"/>
                  <a:gd name="connsiteX3" fmla="*/ 230895 w 230895"/>
                  <a:gd name="connsiteY3" fmla="*/ 207963 h 2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895" h="217133">
                    <a:moveTo>
                      <a:pt x="0" y="200720"/>
                    </a:moveTo>
                    <a:cubicBezTo>
                      <a:pt x="20392" y="203928"/>
                      <a:pt x="57653" y="217133"/>
                      <a:pt x="128501" y="188913"/>
                    </a:cubicBezTo>
                    <a:cubicBezTo>
                      <a:pt x="171474" y="142553"/>
                      <a:pt x="172662" y="0"/>
                      <a:pt x="189728" y="3175"/>
                    </a:cubicBezTo>
                    <a:cubicBezTo>
                      <a:pt x="206794" y="6350"/>
                      <a:pt x="213234" y="108347"/>
                      <a:pt x="230895" y="207963"/>
                    </a:cubicBezTo>
                  </a:path>
                </a:pathLst>
              </a:cu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Connecteur droit avec flèche 29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ZoneTexte 27"/>
            <p:cNvSpPr txBox="1"/>
            <p:nvPr/>
          </p:nvSpPr>
          <p:spPr>
            <a:xfrm>
              <a:off x="3167407" y="3548182"/>
              <a:ext cx="413084" cy="340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p</a:t>
              </a:r>
              <a:endParaRPr lang="en-US" sz="1100" baseline="-25000"/>
            </a:p>
          </p:txBody>
        </p:sp>
      </p:grpSp>
      <p:grpSp>
        <p:nvGrpSpPr>
          <p:cNvPr id="16" name="Groupe 39"/>
          <p:cNvGrpSpPr/>
          <p:nvPr/>
        </p:nvGrpSpPr>
        <p:grpSpPr>
          <a:xfrm>
            <a:off x="557592" y="2034189"/>
            <a:ext cx="538453" cy="453251"/>
            <a:chOff x="1187624" y="2420887"/>
            <a:chExt cx="733385" cy="590782"/>
          </a:xfrm>
        </p:grpSpPr>
        <p:grpSp>
          <p:nvGrpSpPr>
            <p:cNvPr id="22" name="Groupe 77"/>
            <p:cNvGrpSpPr/>
            <p:nvPr/>
          </p:nvGrpSpPr>
          <p:grpSpPr>
            <a:xfrm>
              <a:off x="1187624" y="2420887"/>
              <a:ext cx="597693" cy="311543"/>
              <a:chOff x="4210050" y="2481263"/>
              <a:chExt cx="597694" cy="311543"/>
            </a:xfrm>
          </p:grpSpPr>
          <p:sp>
            <p:nvSpPr>
              <p:cNvPr id="24" name="Forme libre 23"/>
              <p:cNvSpPr/>
              <p:nvPr/>
            </p:nvSpPr>
            <p:spPr>
              <a:xfrm>
                <a:off x="4210050" y="2573731"/>
                <a:ext cx="426246" cy="219075"/>
              </a:xfrm>
              <a:custGeom>
                <a:avLst/>
                <a:gdLst>
                  <a:gd name="connsiteX0" fmla="*/ 0 w 452438"/>
                  <a:gd name="connsiteY0" fmla="*/ 198437 h 219075"/>
                  <a:gd name="connsiteX1" fmla="*/ 80963 w 452438"/>
                  <a:gd name="connsiteY1" fmla="*/ 198437 h 219075"/>
                  <a:gd name="connsiteX2" fmla="*/ 202407 w 452438"/>
                  <a:gd name="connsiteY2" fmla="*/ 198437 h 219075"/>
                  <a:gd name="connsiteX3" fmla="*/ 350044 w 452438"/>
                  <a:gd name="connsiteY3" fmla="*/ 186531 h 219075"/>
                  <a:gd name="connsiteX4" fmla="*/ 400050 w 452438"/>
                  <a:gd name="connsiteY4" fmla="*/ 3175 h 219075"/>
                  <a:gd name="connsiteX5" fmla="*/ 452438 w 452438"/>
                  <a:gd name="connsiteY5" fmla="*/ 205581 h 219075"/>
                  <a:gd name="connsiteX0" fmla="*/ 703827 w 1156265"/>
                  <a:gd name="connsiteY0" fmla="*/ 198437 h 219075"/>
                  <a:gd name="connsiteX1" fmla="*/ 0 w 1156265"/>
                  <a:gd name="connsiteY1" fmla="*/ 195957 h 219075"/>
                  <a:gd name="connsiteX2" fmla="*/ 784790 w 1156265"/>
                  <a:gd name="connsiteY2" fmla="*/ 198437 h 219075"/>
                  <a:gd name="connsiteX3" fmla="*/ 906234 w 1156265"/>
                  <a:gd name="connsiteY3" fmla="*/ 198437 h 219075"/>
                  <a:gd name="connsiteX4" fmla="*/ 1053871 w 1156265"/>
                  <a:gd name="connsiteY4" fmla="*/ 186531 h 219075"/>
                  <a:gd name="connsiteX5" fmla="*/ 1103877 w 1156265"/>
                  <a:gd name="connsiteY5" fmla="*/ 3175 h 219075"/>
                  <a:gd name="connsiteX6" fmla="*/ 1156265 w 1156265"/>
                  <a:gd name="connsiteY6" fmla="*/ 205581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56265" h="219075">
                    <a:moveTo>
                      <a:pt x="703827" y="198437"/>
                    </a:moveTo>
                    <a:lnTo>
                      <a:pt x="0" y="195957"/>
                    </a:lnTo>
                    <a:lnTo>
                      <a:pt x="784790" y="198437"/>
                    </a:lnTo>
                    <a:cubicBezTo>
                      <a:pt x="818524" y="198437"/>
                      <a:pt x="861387" y="200421"/>
                      <a:pt x="906234" y="198437"/>
                    </a:cubicBezTo>
                    <a:cubicBezTo>
                      <a:pt x="951081" y="196453"/>
                      <a:pt x="1020931" y="219075"/>
                      <a:pt x="1053871" y="186531"/>
                    </a:cubicBezTo>
                    <a:cubicBezTo>
                      <a:pt x="1086812" y="153987"/>
                      <a:pt x="1086811" y="0"/>
                      <a:pt x="1103877" y="3175"/>
                    </a:cubicBezTo>
                    <a:cubicBezTo>
                      <a:pt x="1120943" y="6350"/>
                      <a:pt x="1138604" y="105965"/>
                      <a:pt x="1156265" y="205581"/>
                    </a:cubicBezTo>
                  </a:path>
                </a:pathLst>
              </a:custGeom>
              <a:ln w="127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Connecteur droit avec flèche 24"/>
              <p:cNvCxnSpPr/>
              <p:nvPr/>
            </p:nvCxnSpPr>
            <p:spPr>
              <a:xfrm>
                <a:off x="4211960" y="2780928"/>
                <a:ext cx="595784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flipH="1" flipV="1">
                <a:off x="4210050" y="2481263"/>
                <a:ext cx="1910" cy="2996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/>
            <p:cNvSpPr txBox="1"/>
            <p:nvPr/>
          </p:nvSpPr>
          <p:spPr>
            <a:xfrm>
              <a:off x="1507924" y="2670678"/>
              <a:ext cx="413085" cy="340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mtClean="0"/>
                <a:t>E</a:t>
              </a:r>
              <a:r>
                <a:rPr lang="en-US" sz="1100" baseline="-25000" smtClean="0"/>
                <a:t>n</a:t>
              </a:r>
              <a:endParaRPr lang="en-US" sz="1100" baseline="-2500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67544" y="2525664"/>
            <a:ext cx="80021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0B0F0"/>
                </a:solidFill>
                <a:latin typeface="Comic Sans MS" pitchFamily="66" charset="0"/>
              </a:rPr>
              <a:t>neutrons </a:t>
            </a:r>
            <a:endParaRPr lang="en-US" sz="1100" dirty="0">
              <a:solidFill>
                <a:srgbClr val="00B0F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62902" y="2172161"/>
            <a:ext cx="11352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  <a:latin typeface="Comic Sans MS" pitchFamily="66" charset="0"/>
              </a:rPr>
              <a:t>recoil protons 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350621" y="2467570"/>
            <a:ext cx="2009920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e 58"/>
          <p:cNvGrpSpPr/>
          <p:nvPr/>
        </p:nvGrpSpPr>
        <p:grpSpPr>
          <a:xfrm>
            <a:off x="3461552" y="2163724"/>
            <a:ext cx="357973" cy="607691"/>
            <a:chOff x="3461552" y="2163724"/>
            <a:chExt cx="357973" cy="607691"/>
          </a:xfrm>
        </p:grpSpPr>
        <p:sp>
          <p:nvSpPr>
            <p:cNvPr id="8" name="Rectangle 7"/>
            <p:cNvSpPr/>
            <p:nvPr/>
          </p:nvSpPr>
          <p:spPr>
            <a:xfrm>
              <a:off x="3461552" y="2163724"/>
              <a:ext cx="93990" cy="607691"/>
            </a:xfrm>
            <a:prstGeom prst="rect">
              <a:avLst/>
            </a:prstGeom>
            <a:solidFill>
              <a:srgbClr val="FFFF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529061" y="220828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smtClean="0"/>
                <a:t>Si</a:t>
              </a:r>
              <a:endParaRPr lang="en-US" sz="1200" baseline="-25000"/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939166" y="2108480"/>
            <a:ext cx="744113" cy="968430"/>
            <a:chOff x="939166" y="2108480"/>
            <a:chExt cx="744113" cy="968430"/>
          </a:xfrm>
        </p:grpSpPr>
        <p:sp>
          <p:nvSpPr>
            <p:cNvPr id="7" name="Rectangle 6"/>
            <p:cNvSpPr/>
            <p:nvPr/>
          </p:nvSpPr>
          <p:spPr>
            <a:xfrm>
              <a:off x="1297752" y="2108480"/>
              <a:ext cx="33567" cy="718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939166" y="2815300"/>
              <a:ext cx="74411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H-rich foil</a:t>
              </a:r>
              <a:endParaRPr lang="en-US" sz="1100" baseline="-25000" dirty="0"/>
            </a:p>
          </p:txBody>
        </p:sp>
      </p:grpSp>
      <p:pic>
        <p:nvPicPr>
          <p:cNvPr id="44" name="Image 43" descr="Spectre_PPon-PPoff_Kessedji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206720"/>
            <a:ext cx="3744416" cy="1970745"/>
          </a:xfrm>
          <a:prstGeom prst="rect">
            <a:avLst/>
          </a:prstGeom>
        </p:spPr>
      </p:pic>
      <p:cxnSp>
        <p:nvCxnSpPr>
          <p:cNvPr id="45" name="Connecteur droit avec flèche 44"/>
          <p:cNvCxnSpPr/>
          <p:nvPr/>
        </p:nvCxnSpPr>
        <p:spPr>
          <a:xfrm>
            <a:off x="6948264" y="1545274"/>
            <a:ext cx="672029" cy="2864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796136" y="1052736"/>
            <a:ext cx="115212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proton peak (</a:t>
            </a:r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-25000" dirty="0" err="1" smtClean="0">
                <a:latin typeface="Comic Sans MS" pitchFamily="66" charset="0"/>
              </a:rPr>
              <a:t>proton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dirty="0"/>
          </a:p>
        </p:txBody>
      </p:sp>
      <p:cxnSp>
        <p:nvCxnSpPr>
          <p:cNvPr id="47" name="Connecteur droit 46"/>
          <p:cNvCxnSpPr>
            <a:stCxn id="7" idx="3"/>
            <a:endCxn id="42" idx="0"/>
          </p:cNvCxnSpPr>
          <p:nvPr/>
        </p:nvCxnSpPr>
        <p:spPr>
          <a:xfrm>
            <a:off x="1331319" y="2467571"/>
            <a:ext cx="2082402" cy="19335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7" idx="3"/>
            <a:endCxn id="43" idx="2"/>
          </p:cNvCxnSpPr>
          <p:nvPr/>
        </p:nvCxnSpPr>
        <p:spPr>
          <a:xfrm flipV="1">
            <a:off x="1331319" y="2274218"/>
            <a:ext cx="2082402" cy="1933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 48"/>
          <p:cNvSpPr/>
          <p:nvPr/>
        </p:nvSpPr>
        <p:spPr>
          <a:xfrm>
            <a:off x="3203848" y="2689421"/>
            <a:ext cx="504056" cy="374573"/>
          </a:xfrm>
          <a:custGeom>
            <a:avLst/>
            <a:gdLst>
              <a:gd name="connsiteX0" fmla="*/ 661012 w 661012"/>
              <a:gd name="connsiteY0" fmla="*/ 330506 h 374573"/>
              <a:gd name="connsiteX1" fmla="*/ 253388 w 661012"/>
              <a:gd name="connsiteY1" fmla="*/ 319489 h 374573"/>
              <a:gd name="connsiteX2" fmla="*/ 0 w 661012"/>
              <a:gd name="connsiteY2" fmla="*/ 0 h 37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1012" h="374573">
                <a:moveTo>
                  <a:pt x="661012" y="330506"/>
                </a:moveTo>
                <a:cubicBezTo>
                  <a:pt x="512284" y="352539"/>
                  <a:pt x="363557" y="374573"/>
                  <a:pt x="253388" y="319489"/>
                </a:cubicBezTo>
                <a:cubicBezTo>
                  <a:pt x="143219" y="264405"/>
                  <a:pt x="71609" y="132202"/>
                  <a:pt x="0" y="0"/>
                </a:cubicBez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ZoneTexte 49"/>
          <p:cNvSpPr txBox="1"/>
          <p:nvPr/>
        </p:nvSpPr>
        <p:spPr>
          <a:xfrm>
            <a:off x="683568" y="3573016"/>
            <a:ext cx="2664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Usual background :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755576" y="4139240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 Si detector may see other signals which have to be subtracted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2" name="Flèche droite 51"/>
          <p:cNvSpPr/>
          <p:nvPr/>
        </p:nvSpPr>
        <p:spPr>
          <a:xfrm>
            <a:off x="905498" y="49411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1619672" y="4869160"/>
            <a:ext cx="7146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Need for a background measurement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(masking H-rich foil)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755576" y="547716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To obtain a precise neutron flux (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baseline="-25000" dirty="0" smtClean="0">
                <a:solidFill>
                  <a:srgbClr val="000066"/>
                </a:solidFill>
                <a:latin typeface="Comic Sans MS" pitchFamily="66" charset="0"/>
              </a:rPr>
              <a:t>proton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~1%), the background has to be small enough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7956376" y="2132856"/>
            <a:ext cx="91082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E</a:t>
            </a:r>
            <a:r>
              <a:rPr lang="en-US" baseline="-25000" dirty="0" err="1" smtClean="0">
                <a:latin typeface="Comic Sans MS" pitchFamily="66" charset="0"/>
              </a:rPr>
              <a:t>p</a:t>
            </a:r>
            <a:r>
              <a:rPr lang="en-US" dirty="0" smtClean="0">
                <a:latin typeface="Comic Sans MS" pitchFamily="66" charset="0"/>
              </a:rPr>
              <a:t> ~ E</a:t>
            </a:r>
            <a:r>
              <a:rPr lang="en-US" baseline="-25000" dirty="0" smtClean="0">
                <a:latin typeface="Comic Sans MS" pitchFamily="66" charset="0"/>
              </a:rPr>
              <a:t>n</a:t>
            </a:r>
            <a:endParaRPr lang="fr-FR" baseline="-25000" dirty="0"/>
          </a:p>
        </p:txBody>
      </p:sp>
      <p:sp>
        <p:nvSpPr>
          <p:cNvPr id="56" name="Rectangle 55"/>
          <p:cNvSpPr/>
          <p:nvPr/>
        </p:nvSpPr>
        <p:spPr>
          <a:xfrm>
            <a:off x="3491880" y="2636912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Well defined efficiency</a:t>
            </a:r>
            <a:endParaRPr lang="fr-FR" sz="1600" dirty="0"/>
          </a:p>
        </p:txBody>
      </p:sp>
      <p:sp>
        <p:nvSpPr>
          <p:cNvPr id="57" name="Rectangle 56"/>
          <p:cNvSpPr/>
          <p:nvPr/>
        </p:nvSpPr>
        <p:spPr>
          <a:xfrm>
            <a:off x="5580112" y="3212976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Si spectrum after usual background subtraction</a:t>
            </a:r>
            <a:endParaRPr lang="fr-FR" sz="1600" b="1" dirty="0">
              <a:latin typeface="+mj-lt"/>
            </a:endParaRPr>
          </a:p>
        </p:txBody>
      </p:sp>
      <p:grpSp>
        <p:nvGrpSpPr>
          <p:cNvPr id="66" name="Groupe 65"/>
          <p:cNvGrpSpPr/>
          <p:nvPr/>
        </p:nvGrpSpPr>
        <p:grpSpPr>
          <a:xfrm>
            <a:off x="1194037" y="1772816"/>
            <a:ext cx="731290" cy="1141111"/>
            <a:chOff x="1194037" y="1772816"/>
            <a:chExt cx="731290" cy="1141111"/>
          </a:xfrm>
        </p:grpSpPr>
        <p:sp>
          <p:nvSpPr>
            <p:cNvPr id="64" name="Rectangle 63"/>
            <p:cNvSpPr/>
            <p:nvPr/>
          </p:nvSpPr>
          <p:spPr>
            <a:xfrm>
              <a:off x="1359580" y="2049831"/>
              <a:ext cx="72008" cy="86409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1194037" y="1772816"/>
              <a:ext cx="73129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Ta screen</a:t>
              </a:r>
              <a:endParaRPr lang="en-US" sz="11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21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8" grpId="1"/>
      <p:bldP spid="46" grpId="0" animBg="1"/>
      <p:bldP spid="49" grpId="0" animBg="1"/>
      <p:bldP spid="50" grpId="0"/>
      <p:bldP spid="51" grpId="0"/>
      <p:bldP spid="52" grpId="0" animBg="1"/>
      <p:bldP spid="53" grpId="0"/>
      <p:bldP spid="54" grpId="0"/>
      <p:bldP spid="55" grpId="0" animBg="1"/>
      <p:bldP spid="56" grpId="0"/>
      <p:bldP spid="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724634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Test experiments on the AIFIRA facility in 2018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2185700"/>
            <a:ext cx="22322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Validations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043608" y="2808868"/>
            <a:ext cx="475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static electric field behavior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22" name="Image 21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772509"/>
            <a:ext cx="470927" cy="43646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9360" y="3244914"/>
            <a:ext cx="597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good electric field behavior under irradiation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0" name="Image 9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208555"/>
            <a:ext cx="470927" cy="43646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043608" y="3666643"/>
            <a:ext cx="3456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- 3D tracks reconstruction</a:t>
            </a:r>
            <a:endParaRPr lang="en-US" sz="2000" dirty="0" smtClean="0">
              <a:solidFill>
                <a:srgbClr val="000066"/>
              </a:solidFill>
              <a:latin typeface="Symbol" pitchFamily="18" charset="2"/>
            </a:endParaRPr>
          </a:p>
        </p:txBody>
      </p:sp>
      <p:pic>
        <p:nvPicPr>
          <p:cNvPr id="16" name="Image 15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2560" y="3604884"/>
            <a:ext cx="470927" cy="43646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043608" y="4091914"/>
            <a:ext cx="6048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low detection energy limit: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(at least)</a:t>
            </a:r>
          </a:p>
        </p:txBody>
      </p:sp>
      <p:pic>
        <p:nvPicPr>
          <p:cNvPr id="20" name="Image 19" descr="Tick_y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4050617"/>
            <a:ext cx="470927" cy="43646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43608" y="4525451"/>
            <a:ext cx="327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</a:t>
            </a:r>
            <a:r>
              <a:rPr lang="en-US" sz="2000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intr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= 100% not proven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4427984" y="4509120"/>
            <a:ext cx="360040" cy="360040"/>
            <a:chOff x="8104584" y="4369296"/>
            <a:chExt cx="360040" cy="360040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8104584" y="4369296"/>
              <a:ext cx="360040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H="1">
              <a:off x="8104584" y="4369296"/>
              <a:ext cx="360040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1896687" y="4953131"/>
            <a:ext cx="5123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need a quantitative and accurate experiment</a:t>
            </a:r>
            <a:endParaRPr lang="fr-FR" dirty="0"/>
          </a:p>
        </p:txBody>
      </p:sp>
      <p:sp>
        <p:nvSpPr>
          <p:cNvPr id="33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1043608" y="1268760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irradiation with neutrons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down to 200 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same conditions than usual experiments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(distance, reaction)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817548"/>
            <a:ext cx="3168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Next experiment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3" name="Rectangle 882"/>
          <p:cNvSpPr>
            <a:spLocks noChangeArrowheads="1"/>
          </p:cNvSpPr>
          <p:nvPr/>
        </p:nvSpPr>
        <p:spPr bwMode="auto">
          <a:xfrm>
            <a:off x="49213" y="44450"/>
            <a:ext cx="46668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IV- A new detector, phase II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11560" y="1556792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Comic Sans MS" pitchFamily="66" charset="0"/>
              </a:defRPr>
            </a:lvl1pPr>
          </a:lstStyle>
          <a:p>
            <a:r>
              <a:rPr lang="en-US" dirty="0"/>
              <a:t>Goals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763689" y="1952836"/>
            <a:ext cx="327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prove </a:t>
            </a:r>
            <a:r>
              <a:rPr lang="en-US" sz="2000" dirty="0" err="1" smtClean="0">
                <a:solidFill>
                  <a:srgbClr val="000066"/>
                </a:solidFill>
                <a:latin typeface="Symbol" panose="05050102010706020507" pitchFamily="18" charset="2"/>
              </a:rPr>
              <a:t>e</a:t>
            </a:r>
            <a:r>
              <a:rPr lang="en-US" sz="20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intr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= 100%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63688" y="1556792"/>
            <a:ext cx="499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better understanding of the detector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63688" y="2348880"/>
            <a:ext cx="46303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- determine the detector rate limit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17567" y="2924944"/>
            <a:ext cx="4209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66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Direct proton beam experiment</a:t>
            </a:r>
            <a:endParaRPr lang="en-US" dirty="0"/>
          </a:p>
        </p:txBody>
      </p:sp>
      <p:sp>
        <p:nvSpPr>
          <p:cNvPr id="35" name="ZoneTexte 34"/>
          <p:cNvSpPr txBox="1"/>
          <p:nvPr/>
        </p:nvSpPr>
        <p:spPr>
          <a:xfrm>
            <a:off x="1107716" y="3356992"/>
            <a:ext cx="440038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 new chamber has been designed: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direct proton micro beam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	(few p/s to few 10 p/s)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GPRD shift in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x;y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to irradiate different parts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Si detector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to monitor the counting rate</a:t>
            </a:r>
            <a:endParaRPr lang="en-US" sz="200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255" y="3573016"/>
            <a:ext cx="317049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4" grpId="0"/>
      <p:bldP spid="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82"/>
          <p:cNvSpPr>
            <a:spLocks noChangeArrowheads="1"/>
          </p:cNvSpPr>
          <p:nvPr/>
        </p:nvSpPr>
        <p:spPr bwMode="auto">
          <a:xfrm>
            <a:off x="49213" y="44450"/>
            <a:ext cx="20025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Conclusion</a:t>
            </a:r>
            <a:endParaRPr lang="en-US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934" y="764704"/>
            <a:ext cx="6445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latin typeface="Comic Sans MS" pitchFamily="66" charset="0"/>
              </a:rPr>
              <a:t>A difficult energy range for recoil proton</a:t>
            </a:r>
            <a:endParaRPr lang="en-GB" sz="24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3878" y="1238792"/>
            <a:ext cx="484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</a:rPr>
              <a:t> very high background due to n-&gt;</a:t>
            </a:r>
            <a:r>
              <a:rPr lang="en-GB" b="1" dirty="0" smtClean="0">
                <a:solidFill>
                  <a:srgbClr val="FFC000"/>
                </a:solidFill>
                <a:latin typeface="Symbol" pitchFamily="18" charset="2"/>
              </a:rPr>
              <a:t>g</a:t>
            </a:r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</a:rPr>
              <a:t>-&gt;e</a:t>
            </a:r>
            <a:r>
              <a:rPr lang="en-GB" b="1" baseline="30000" dirty="0" smtClean="0">
                <a:solidFill>
                  <a:srgbClr val="FFC000"/>
                </a:solidFill>
                <a:latin typeface="Comic Sans MS" pitchFamily="66" charset="0"/>
              </a:rPr>
              <a:t>-</a:t>
            </a:r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3878" y="1570499"/>
            <a:ext cx="5585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solidFill>
                  <a:srgbClr val="FFC000"/>
                </a:solidFill>
                <a:latin typeface="Comic Sans MS" pitchFamily="66" charset="0"/>
              </a:rPr>
              <a:t> prevent an accurate counting of recoil protons</a:t>
            </a:r>
            <a:endParaRPr lang="en-GB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1934" y="2055799"/>
            <a:ext cx="557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The Gaseous Proton Recoil Detector</a:t>
            </a:r>
            <a:endParaRPr lang="en-GB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73878" y="2523376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latin typeface="Comic Sans MS" pitchFamily="66" charset="0"/>
              </a:rPr>
              <a:t> built in 2016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3878" y="2874473"/>
            <a:ext cx="5926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latin typeface="Comic Sans MS" pitchFamily="66" charset="0"/>
              </a:rPr>
              <a:t> designed for a low sensitivity to </a:t>
            </a:r>
            <a:r>
              <a:rPr lang="en-GB" b="1" dirty="0" smtClean="0">
                <a:latin typeface="Symbol" panose="05050102010706020507" pitchFamily="18" charset="2"/>
              </a:rPr>
              <a:t>g</a:t>
            </a:r>
            <a:r>
              <a:rPr lang="en-GB" b="1" dirty="0" smtClean="0">
                <a:latin typeface="Comic Sans MS" pitchFamily="66" charset="0"/>
              </a:rPr>
              <a:t>/e</a:t>
            </a:r>
            <a:r>
              <a:rPr lang="en-GB" b="1" baseline="30000" dirty="0" smtClean="0">
                <a:latin typeface="Comic Sans MS" pitchFamily="66" charset="0"/>
              </a:rPr>
              <a:t>-</a:t>
            </a:r>
            <a:r>
              <a:rPr lang="en-GB" b="1" dirty="0" smtClean="0">
                <a:latin typeface="Comic Sans MS" pitchFamily="66" charset="0"/>
              </a:rPr>
              <a:t> background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3878" y="3225570"/>
            <a:ext cx="456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GB" b="1" dirty="0" smtClean="0">
                <a:latin typeface="Comic Sans MS" pitchFamily="66" charset="0"/>
              </a:rPr>
              <a:t> test experiments @AIFIRA facility 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608" y="3927764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. validation of the low sensitivity to background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608" y="4629958"/>
            <a:ext cx="753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. low energy limit of 200 </a:t>
            </a:r>
            <a:r>
              <a:rPr lang="en-GB" b="1" dirty="0" err="1" smtClean="0">
                <a:solidFill>
                  <a:srgbClr val="00B050"/>
                </a:solidFill>
                <a:latin typeface="Comic Sans MS" pitchFamily="66" charset="0"/>
              </a:rPr>
              <a:t>keV</a:t>
            </a:r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GB" sz="1600" b="1" dirty="0" smtClean="0">
                <a:solidFill>
                  <a:srgbClr val="00B050"/>
                </a:solidFill>
                <a:latin typeface="Comic Sans MS" pitchFamily="66" charset="0"/>
              </a:rPr>
              <a:t>(limited by the thinness of the H-film)</a:t>
            </a:r>
            <a:endParaRPr lang="en-GB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608" y="3576667"/>
            <a:ext cx="4014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. good behaviour under irradiation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3878" y="4981055"/>
            <a:ext cx="784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- a direct proton experiment planned to investigate the efficiency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3608" y="4278861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  <a:latin typeface="Comic Sans MS" pitchFamily="66" charset="0"/>
              </a:rPr>
              <a:t>. track reconstruction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5478323"/>
            <a:ext cx="8280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Perspectives : </a:t>
            </a:r>
            <a:r>
              <a:rPr lang="en-GB" b="1" dirty="0" smtClean="0">
                <a:latin typeface="Comic Sans MS" pitchFamily="66" charset="0"/>
              </a:rPr>
              <a:t>The GPRD will be completed and used to measure the </a:t>
            </a:r>
            <a:r>
              <a:rPr lang="en-GB" b="1" baseline="30000" dirty="0" smtClean="0">
                <a:latin typeface="Comic Sans MS" pitchFamily="66" charset="0"/>
              </a:rPr>
              <a:t>242</a:t>
            </a:r>
            <a:r>
              <a:rPr lang="en-GB" b="1" dirty="0" smtClean="0">
                <a:latin typeface="Comic Sans MS" pitchFamily="66" charset="0"/>
              </a:rPr>
              <a:t>Pu(</a:t>
            </a:r>
            <a:r>
              <a:rPr lang="en-GB" b="1" dirty="0" err="1" smtClean="0">
                <a:latin typeface="Comic Sans MS" pitchFamily="66" charset="0"/>
              </a:rPr>
              <a:t>n,f</a:t>
            </a:r>
            <a:r>
              <a:rPr lang="en-GB" b="1" dirty="0" smtClean="0">
                <a:latin typeface="Comic Sans MS" pitchFamily="66" charset="0"/>
              </a:rPr>
              <a:t>) cross section below 1 MeV </a:t>
            </a:r>
            <a:r>
              <a:rPr lang="en-GB" sz="1600" dirty="0" smtClean="0">
                <a:latin typeface="Comic Sans MS" pitchFamily="66" charset="0"/>
              </a:rPr>
              <a:t>(submitted to EURATOM WP2018)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2" grpId="0"/>
      <p:bldP spid="23" grpId="0"/>
      <p:bldP spid="24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79184" y="2767281"/>
            <a:ext cx="4385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Thank you for your 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9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620688"/>
            <a:ext cx="7292972" cy="309017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24" y="3219142"/>
            <a:ext cx="7292972" cy="30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0- Documents\0- Boulot\3- Presentations_et_posters\2017_02_DPR_Revue_Technique\Figures\spectre_proton_exp_ON-OFF_bis.png"/>
          <p:cNvPicPr>
            <a:picLocks noChangeAspect="1" noChangeArrowheads="1"/>
          </p:cNvPicPr>
          <p:nvPr/>
        </p:nvPicPr>
        <p:blipFill>
          <a:blip r:embed="rId2" cstate="print"/>
          <a:srcRect l="2139" t="2129" r="9035" b="4208"/>
          <a:stretch>
            <a:fillRect/>
          </a:stretch>
        </p:blipFill>
        <p:spPr bwMode="auto">
          <a:xfrm>
            <a:off x="1115616" y="1856113"/>
            <a:ext cx="3312368" cy="2698966"/>
          </a:xfrm>
          <a:prstGeom prst="rect">
            <a:avLst/>
          </a:prstGeom>
          <a:noFill/>
        </p:spPr>
      </p:pic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3586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II- Issue at low energy</a:t>
            </a:r>
            <a:endParaRPr lang="en-US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A tremendous background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55576" y="1268760"/>
            <a:ext cx="74168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At low energy, the background is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hundred times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higher than the proton peak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7" name="Flèche droite 56"/>
          <p:cNvSpPr/>
          <p:nvPr/>
        </p:nvSpPr>
        <p:spPr>
          <a:xfrm>
            <a:off x="1115616" y="4953139"/>
            <a:ext cx="50405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ZoneTexte 57"/>
          <p:cNvSpPr txBox="1"/>
          <p:nvPr/>
        </p:nvSpPr>
        <p:spPr>
          <a:xfrm>
            <a:off x="611560" y="4509120"/>
            <a:ext cx="43204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Non-ideal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background subtraction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5070157" y="1864906"/>
            <a:ext cx="3738517" cy="3796342"/>
            <a:chOff x="5984904" y="2353131"/>
            <a:chExt cx="3159096" cy="3207959"/>
          </a:xfrm>
        </p:grpSpPr>
        <p:pic>
          <p:nvPicPr>
            <p:cNvPr id="60" name="Image 59" descr="Fig7_50muWithE.jpg"/>
            <p:cNvPicPr>
              <a:picLocks noChangeAspect="1"/>
            </p:cNvPicPr>
            <p:nvPr/>
          </p:nvPicPr>
          <p:blipFill>
            <a:blip r:embed="rId3" cstate="print"/>
            <a:srcRect l="5524" t="19771" r="8860"/>
            <a:stretch>
              <a:fillRect/>
            </a:stretch>
          </p:blipFill>
          <p:spPr>
            <a:xfrm>
              <a:off x="6157087" y="2364762"/>
              <a:ext cx="2986913" cy="2964017"/>
            </a:xfrm>
            <a:prstGeom prst="rect">
              <a:avLst/>
            </a:prstGeom>
          </p:spPr>
        </p:pic>
        <p:sp>
          <p:nvSpPr>
            <p:cNvPr id="61" name="ZoneTexte 60"/>
            <p:cNvSpPr txBox="1"/>
            <p:nvPr/>
          </p:nvSpPr>
          <p:spPr>
            <a:xfrm>
              <a:off x="8244408" y="5229860"/>
              <a:ext cx="834785" cy="331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p</a:t>
              </a:r>
              <a:r>
                <a:rPr lang="en-US" dirty="0" smtClean="0"/>
                <a:t>(</a:t>
              </a:r>
              <a:r>
                <a:rPr lang="en-US" dirty="0" err="1" smtClean="0"/>
                <a:t>keV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2" name="ZoneTexte 61"/>
            <p:cNvSpPr txBox="1"/>
            <p:nvPr/>
          </p:nvSpPr>
          <p:spPr>
            <a:xfrm rot="16200000">
              <a:off x="5475379" y="2862656"/>
              <a:ext cx="1350280" cy="331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Counts/20keV</a:t>
              </a:r>
              <a:endParaRPr lang="en-US" dirty="0"/>
            </a:p>
          </p:txBody>
        </p:sp>
        <p:cxnSp>
          <p:nvCxnSpPr>
            <p:cNvPr id="64" name="Connecteur droit 63"/>
            <p:cNvCxnSpPr/>
            <p:nvPr/>
          </p:nvCxnSpPr>
          <p:spPr>
            <a:xfrm>
              <a:off x="6798215" y="2647708"/>
              <a:ext cx="1071456" cy="361715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>
              <a:off x="6715530" y="3348876"/>
              <a:ext cx="958855" cy="379923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/>
            <p:cNvCxnSpPr/>
            <p:nvPr/>
          </p:nvCxnSpPr>
          <p:spPr>
            <a:xfrm>
              <a:off x="6634119" y="4018265"/>
              <a:ext cx="733062" cy="445836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6755200" y="4757382"/>
              <a:ext cx="629720" cy="391608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ZoneTexte 68"/>
            <p:cNvSpPr txBox="1"/>
            <p:nvPr/>
          </p:nvSpPr>
          <p:spPr>
            <a:xfrm>
              <a:off x="8081580" y="2515722"/>
              <a:ext cx="999440" cy="30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</a:t>
              </a:r>
              <a:r>
                <a:rPr lang="en-US" sz="1600" baseline="-25000" dirty="0" smtClean="0"/>
                <a:t>n</a:t>
              </a:r>
              <a:r>
                <a:rPr lang="en-US" sz="1600" dirty="0" smtClean="0"/>
                <a:t>=1.1MeV</a:t>
              </a:r>
              <a:endParaRPr lang="en-US" sz="16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8081580" y="3250210"/>
              <a:ext cx="999440" cy="30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E</a:t>
              </a:r>
              <a:r>
                <a:rPr lang="en-US" sz="1600" baseline="-25000" smtClean="0"/>
                <a:t>n</a:t>
              </a:r>
              <a:r>
                <a:rPr lang="en-US" sz="1600" smtClean="0"/>
                <a:t>=0.9MeV</a:t>
              </a:r>
              <a:endParaRPr lang="en-US" sz="1600"/>
            </a:p>
          </p:txBody>
        </p:sp>
        <p:sp>
          <p:nvSpPr>
            <p:cNvPr id="71" name="ZoneTexte 70"/>
            <p:cNvSpPr txBox="1"/>
            <p:nvPr/>
          </p:nvSpPr>
          <p:spPr>
            <a:xfrm>
              <a:off x="8081580" y="3984696"/>
              <a:ext cx="999440" cy="30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</a:t>
              </a:r>
              <a:r>
                <a:rPr lang="en-US" sz="1600" baseline="-25000" dirty="0" smtClean="0"/>
                <a:t>n</a:t>
              </a:r>
              <a:r>
                <a:rPr lang="en-US" sz="1600" dirty="0" smtClean="0"/>
                <a:t>=0.7MeV</a:t>
              </a:r>
              <a:endParaRPr lang="en-US" sz="16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8081580" y="4719184"/>
              <a:ext cx="999440" cy="303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E</a:t>
              </a:r>
              <a:r>
                <a:rPr lang="en-US" sz="1600" baseline="-25000" smtClean="0"/>
                <a:t>n</a:t>
              </a:r>
              <a:r>
                <a:rPr lang="en-US" sz="1600" smtClean="0"/>
                <a:t>=0.5MeV</a:t>
              </a:r>
              <a:endParaRPr lang="en-US" sz="1600"/>
            </a:p>
          </p:txBody>
        </p:sp>
      </p:grpSp>
      <p:sp>
        <p:nvSpPr>
          <p:cNvPr id="91" name="Rectangle 90"/>
          <p:cNvSpPr/>
          <p:nvPr/>
        </p:nvSpPr>
        <p:spPr>
          <a:xfrm>
            <a:off x="1763688" y="4897100"/>
            <a:ext cx="2887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Remaining background </a:t>
            </a:r>
            <a:endParaRPr lang="fr-FR" sz="2000" dirty="0"/>
          </a:p>
        </p:txBody>
      </p:sp>
      <p:sp>
        <p:nvSpPr>
          <p:cNvPr id="92" name="ZoneTexte 91"/>
          <p:cNvSpPr txBox="1"/>
          <p:nvPr/>
        </p:nvSpPr>
        <p:spPr>
          <a:xfrm>
            <a:off x="467544" y="5391316"/>
            <a:ext cx="4608512" cy="851902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Impossible to determine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proton</a:t>
            </a: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 better than 1% below 1 MeV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513215" y="5602563"/>
            <a:ext cx="3091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P. Marini et al., </a:t>
            </a:r>
            <a:r>
              <a:rPr lang="en-US" sz="1600" b="1" i="1" dirty="0" err="1" smtClean="0"/>
              <a:t>Nucl</a:t>
            </a:r>
            <a:r>
              <a:rPr lang="en-US" sz="1600" b="1" i="1" dirty="0" smtClean="0"/>
              <a:t>. Instr. and Meth. A, 841 (2017)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2613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/>
      <p:bldP spid="57" grpId="0" animBg="1"/>
      <p:bldP spid="58" grpId="0"/>
      <p:bldP spid="91" grpId="0"/>
      <p:bldP spid="92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>
            <a:off x="3001523" y="4500845"/>
            <a:ext cx="1944216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433571" y="2996952"/>
            <a:ext cx="1512168" cy="294872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3586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II- Issue at low energy</a:t>
            </a:r>
            <a:endParaRPr lang="en-US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Background source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5576" y="1268760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An experiment was carried out @AIFIRA to investigate this background :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5" name="Picture 4" descr="D:\0- Documents\0- Boulot\3- Presentations_et_posters\2017_02_DPR_Revue_Technique\Figures\carte_flux-e_p1MeV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217" y="3284984"/>
            <a:ext cx="3342110" cy="252028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323365" y="5805264"/>
            <a:ext cx="3350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/>
              <a:t>e</a:t>
            </a:r>
            <a:r>
              <a:rPr lang="fr-FR" sz="1600" b="1" baseline="30000" dirty="0" smtClean="0"/>
              <a:t>-</a:t>
            </a:r>
            <a:r>
              <a:rPr lang="fr-FR" sz="1600" b="1" dirty="0" smtClean="0"/>
              <a:t> flux for a 1 MeV gamma-ray source</a:t>
            </a:r>
          </a:p>
          <a:p>
            <a:pPr algn="ctr"/>
            <a:r>
              <a:rPr lang="fr-FR" sz="1600" b="1" dirty="0" smtClean="0"/>
              <a:t>(MCNP simulations)</a:t>
            </a:r>
            <a:endParaRPr lang="fr-FR" sz="1600" b="1" dirty="0"/>
          </a:p>
        </p:txBody>
      </p:sp>
      <p:grpSp>
        <p:nvGrpSpPr>
          <p:cNvPr id="63" name="Groupe 62"/>
          <p:cNvGrpSpPr/>
          <p:nvPr/>
        </p:nvGrpSpPr>
        <p:grpSpPr>
          <a:xfrm>
            <a:off x="3649595" y="2924944"/>
            <a:ext cx="1008112" cy="3168352"/>
            <a:chOff x="3649595" y="2924944"/>
            <a:chExt cx="1008112" cy="3168352"/>
          </a:xfrm>
        </p:grpSpPr>
        <p:sp>
          <p:nvSpPr>
            <p:cNvPr id="15" name="Rectangle 14"/>
            <p:cNvSpPr/>
            <p:nvPr/>
          </p:nvSpPr>
          <p:spPr>
            <a:xfrm>
              <a:off x="3649595" y="2924944"/>
              <a:ext cx="1008112" cy="316835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97437" y="5508521"/>
              <a:ext cx="9124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latin typeface="Comic Sans MS" pitchFamily="66" charset="0"/>
                </a:rPr>
                <a:t>Si</a:t>
              </a:r>
            </a:p>
            <a:p>
              <a:pPr algn="ctr"/>
              <a:r>
                <a:rPr lang="en-US" sz="1600" dirty="0" smtClean="0">
                  <a:latin typeface="Comic Sans MS" pitchFamily="66" charset="0"/>
                </a:rPr>
                <a:t>(50 µm)</a:t>
              </a:r>
              <a:endParaRPr lang="fr-FR" sz="1600" dirty="0"/>
            </a:p>
          </p:txBody>
        </p:sp>
      </p:grpSp>
      <p:cxnSp>
        <p:nvCxnSpPr>
          <p:cNvPr id="18" name="Connecteur droit 17"/>
          <p:cNvCxnSpPr/>
          <p:nvPr/>
        </p:nvCxnSpPr>
        <p:spPr>
          <a:xfrm>
            <a:off x="3001523" y="435581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649595" y="4355812"/>
            <a:ext cx="1440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87824" y="39957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649595" y="4500845"/>
            <a:ext cx="1008112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001523" y="449982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e</a:t>
            </a:r>
            <a:r>
              <a:rPr lang="fr-FR" baseline="30000" dirty="0" smtClean="0">
                <a:solidFill>
                  <a:srgbClr val="00B0F0"/>
                </a:solidFill>
              </a:rPr>
              <a:t>-</a:t>
            </a:r>
            <a:endParaRPr lang="fr-FR" baseline="30000" dirty="0">
              <a:solidFill>
                <a:srgbClr val="00B0F0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3649595" y="3532634"/>
            <a:ext cx="1021680" cy="198459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073531" y="56612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e</a:t>
            </a:r>
            <a:r>
              <a:rPr lang="fr-FR" baseline="30000" dirty="0" smtClean="0">
                <a:solidFill>
                  <a:srgbClr val="00B0F0"/>
                </a:solidFill>
              </a:rPr>
              <a:t>-</a:t>
            </a:r>
            <a:endParaRPr lang="fr-FR" baseline="30000" dirty="0">
              <a:solidFill>
                <a:srgbClr val="00B0F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9682" y="2780928"/>
            <a:ext cx="2854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0066"/>
                </a:solidFill>
                <a:latin typeface="Comic Sans MS" pitchFamily="66" charset="0"/>
              </a:rPr>
              <a:t>electrons</a:t>
            </a:r>
            <a:endParaRPr lang="en-US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less ‘MeV/µm’ but :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whole Si depth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used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possible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tangent tracks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more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multiple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events</a:t>
            </a:r>
            <a:endParaRPr lang="fr-FR" dirty="0"/>
          </a:p>
        </p:txBody>
      </p:sp>
      <p:sp>
        <p:nvSpPr>
          <p:cNvPr id="58" name="Flèche droite 57"/>
          <p:cNvSpPr/>
          <p:nvPr/>
        </p:nvSpPr>
        <p:spPr>
          <a:xfrm>
            <a:off x="179512" y="5415027"/>
            <a:ext cx="50405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3568" y="4975428"/>
            <a:ext cx="2304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Very high signal at few 100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(quickly decreasing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with E)</a:t>
            </a:r>
            <a:endParaRPr lang="fr-FR" sz="2000" dirty="0"/>
          </a:p>
        </p:txBody>
      </p:sp>
      <p:sp>
        <p:nvSpPr>
          <p:cNvPr id="60" name="Rectangle 59"/>
          <p:cNvSpPr/>
          <p:nvPr/>
        </p:nvSpPr>
        <p:spPr>
          <a:xfrm>
            <a:off x="827584" y="197954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- present as soon as the beam is ON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827584" y="22675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- present even when the Si detector is masked</a:t>
            </a:r>
            <a:endParaRPr lang="fr-FR" dirty="0"/>
          </a:p>
        </p:txBody>
      </p:sp>
      <p:sp>
        <p:nvSpPr>
          <p:cNvPr id="62" name="Rectangle 61"/>
          <p:cNvSpPr/>
          <p:nvPr/>
        </p:nvSpPr>
        <p:spPr>
          <a:xfrm>
            <a:off x="5004048" y="285293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Emitted by gamma-ray interaction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706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6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34" grpId="0"/>
      <p:bldP spid="35" grpId="0"/>
      <p:bldP spid="40" grpId="0"/>
      <p:bldP spid="52" grpId="0"/>
      <p:bldP spid="58" grpId="0" animBg="1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/>
          <p:cNvCxnSpPr/>
          <p:nvPr/>
        </p:nvCxnSpPr>
        <p:spPr>
          <a:xfrm>
            <a:off x="3001523" y="4500845"/>
            <a:ext cx="1944216" cy="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3433571" y="2996952"/>
            <a:ext cx="1512168" cy="294872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35866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II- Issue at low energy</a:t>
            </a:r>
            <a:endParaRPr lang="en-US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395536" y="620688"/>
            <a:ext cx="4752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Background source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55576" y="1268760"/>
            <a:ext cx="698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An experiment was carried out @AIFIRA to investigate this background :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9595" y="2924944"/>
            <a:ext cx="1008112" cy="3168352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697437" y="5508521"/>
            <a:ext cx="912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latin typeface="Comic Sans MS" pitchFamily="66" charset="0"/>
              </a:rPr>
              <a:t>Si</a:t>
            </a:r>
          </a:p>
          <a:p>
            <a:pPr algn="ctr"/>
            <a:r>
              <a:rPr lang="en-US" sz="1600" dirty="0" smtClean="0">
                <a:latin typeface="Comic Sans MS" pitchFamily="66" charset="0"/>
              </a:rPr>
              <a:t>(50 µm)</a:t>
            </a:r>
            <a:endParaRPr lang="fr-FR" sz="1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3001523" y="4355812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649595" y="4355812"/>
            <a:ext cx="14401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87824" y="399577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3649595" y="4500845"/>
            <a:ext cx="1008112" cy="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001523" y="449982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e</a:t>
            </a:r>
            <a:r>
              <a:rPr lang="fr-FR" baseline="30000" dirty="0" smtClean="0">
                <a:solidFill>
                  <a:srgbClr val="00B0F0"/>
                </a:solidFill>
              </a:rPr>
              <a:t>-</a:t>
            </a:r>
            <a:endParaRPr lang="fr-FR" baseline="30000" dirty="0">
              <a:solidFill>
                <a:srgbClr val="00B0F0"/>
              </a:solidFill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3649595" y="3532634"/>
            <a:ext cx="1021680" cy="1984598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073531" y="56612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e</a:t>
            </a:r>
            <a:r>
              <a:rPr lang="fr-FR" baseline="30000" dirty="0" smtClean="0">
                <a:solidFill>
                  <a:srgbClr val="00B0F0"/>
                </a:solidFill>
              </a:rPr>
              <a:t>-</a:t>
            </a:r>
            <a:endParaRPr lang="fr-FR" baseline="30000" dirty="0">
              <a:solidFill>
                <a:srgbClr val="00B0F0"/>
              </a:solidFill>
            </a:endParaRPr>
          </a:p>
        </p:txBody>
      </p:sp>
      <p:sp>
        <p:nvSpPr>
          <p:cNvPr id="58" name="Flèche droite 57"/>
          <p:cNvSpPr/>
          <p:nvPr/>
        </p:nvSpPr>
        <p:spPr>
          <a:xfrm>
            <a:off x="179512" y="5415027"/>
            <a:ext cx="504056" cy="288032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83568" y="4975428"/>
            <a:ext cx="2304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Very high signal at few 100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keV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(quickly decreasing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with E)</a:t>
            </a:r>
            <a:endParaRPr lang="fr-FR" sz="2000" dirty="0"/>
          </a:p>
        </p:txBody>
      </p:sp>
      <p:sp>
        <p:nvSpPr>
          <p:cNvPr id="60" name="Rectangle 59"/>
          <p:cNvSpPr/>
          <p:nvPr/>
        </p:nvSpPr>
        <p:spPr>
          <a:xfrm>
            <a:off x="827584" y="197954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- present as soon as the beam is ON</a:t>
            </a:r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827584" y="2267580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- present even when the Si detector is masked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5400092" y="3617729"/>
            <a:ext cx="32403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These gamma-rays are mainly produced by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n,</a:t>
            </a:r>
            <a:r>
              <a:rPr lang="en-US" sz="2000" dirty="0" err="1" smtClean="0">
                <a:solidFill>
                  <a:srgbClr val="000066"/>
                </a:solidFill>
                <a:latin typeface="Symbol" pitchFamily="18" charset="2"/>
              </a:rPr>
              <a:t>g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) reaction on the neutron source material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328084" y="5301208"/>
            <a:ext cx="3384376" cy="576064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Comic Sans MS" pitchFamily="66" charset="0"/>
              </a:rPr>
              <a:t>They cannot be avoided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04048" y="285293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Emitted by gamma-ray interaction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49682" y="2780928"/>
            <a:ext cx="28541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000066"/>
                </a:solidFill>
                <a:latin typeface="Comic Sans MS" pitchFamily="66" charset="0"/>
              </a:rPr>
              <a:t>electrons</a:t>
            </a:r>
            <a:endParaRPr lang="en-US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less ‘MeV/µm’ but :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whole Si depth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used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possible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tangent tracks</a:t>
            </a:r>
          </a:p>
          <a:p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. more </a:t>
            </a:r>
            <a:r>
              <a:rPr lang="en-US" b="1" dirty="0" smtClean="0">
                <a:solidFill>
                  <a:srgbClr val="000066"/>
                </a:solidFill>
                <a:latin typeface="Comic Sans MS" pitchFamily="66" charset="0"/>
              </a:rPr>
              <a:t>multiple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events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638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755576" y="1196752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Low sensitivity to electrons: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thickness adapted to proton range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644008" y="2560712"/>
            <a:ext cx="42484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000066"/>
                </a:solidFill>
                <a:latin typeface="Comic Sans MS" pitchFamily="66" charset="0"/>
              </a:rPr>
              <a:t>Gaseous detector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:</a:t>
            </a:r>
            <a:endParaRPr lang="en-US" sz="2000" dirty="0" smtClean="0">
              <a:solidFill>
                <a:srgbClr val="92D05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 gas pressure adapted to proton range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- much more complex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395536" y="620688"/>
            <a:ext cx="27363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Main features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3419872" y="1700808"/>
            <a:ext cx="64807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5004048" y="1700808"/>
            <a:ext cx="648072" cy="6480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251520" y="2533417"/>
            <a:ext cx="38884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000066"/>
                </a:solidFill>
                <a:latin typeface="Comic Sans MS" pitchFamily="66" charset="0"/>
              </a:rPr>
              <a:t>Thinner Si detectors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:</a:t>
            </a:r>
            <a:endParaRPr lang="en-US" sz="2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need to be changed for each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sensitive to irradiation</a:t>
            </a:r>
            <a:endParaRPr lang="en-US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more difficult to calibrate</a:t>
            </a:r>
            <a:endParaRPr lang="en-US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20" name="Rectangle 36"/>
          <p:cNvSpPr>
            <a:spLocks noChangeArrowheads="1"/>
          </p:cNvSpPr>
          <p:nvPr/>
        </p:nvSpPr>
        <p:spPr bwMode="auto">
          <a:xfrm>
            <a:off x="755576" y="4337164"/>
            <a:ext cx="38164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Background events rejection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1" name="Rectangle 36"/>
          <p:cNvSpPr>
            <a:spLocks noChangeArrowheads="1"/>
          </p:cNvSpPr>
          <p:nvPr/>
        </p:nvSpPr>
        <p:spPr bwMode="auto">
          <a:xfrm>
            <a:off x="1043608" y="4702218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segmented detector to perform track analysis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2" name="Rectangle 36"/>
          <p:cNvSpPr>
            <a:spLocks noChangeArrowheads="1"/>
          </p:cNvSpPr>
          <p:nvPr/>
        </p:nvSpPr>
        <p:spPr bwMode="auto">
          <a:xfrm>
            <a:off x="755576" y="5192624"/>
            <a:ext cx="32403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Well defined efficiency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1043608" y="5558634"/>
            <a:ext cx="7272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 collimator is placed inside the detector =&gt; two chambers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1043608" y="5924644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100% </a:t>
            </a:r>
            <a:r>
              <a:rPr lang="en-US" sz="2000" smtClean="0">
                <a:solidFill>
                  <a:srgbClr val="000066"/>
                </a:solidFill>
                <a:latin typeface="Comic Sans MS" pitchFamily="66" charset="0"/>
              </a:rPr>
              <a:t>efficiency required for 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good tracks (“no missed event”)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084867" y="2304812"/>
            <a:ext cx="4860032" cy="187220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3" descr="DPR_schem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572" y="1196752"/>
            <a:ext cx="68188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47664" y="5445224"/>
            <a:ext cx="51845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Designed with track calculations</a:t>
            </a:r>
          </a:p>
          <a:p>
            <a:pPr algn="ctr"/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</a:t>
            </a:r>
            <a:r>
              <a:rPr lang="en-US" sz="1600" dirty="0" err="1" smtClean="0">
                <a:solidFill>
                  <a:srgbClr val="000066"/>
                </a:solidFill>
                <a:latin typeface="Comic Sans MS" pitchFamily="66" charset="0"/>
              </a:rPr>
              <a:t>nbr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 e</a:t>
            </a:r>
            <a:r>
              <a:rPr lang="en-US" sz="1600" baseline="30000" dirty="0" smtClean="0">
                <a:solidFill>
                  <a:srgbClr val="000066"/>
                </a:solidFill>
                <a:latin typeface="Comic Sans MS" pitchFamily="66" charset="0"/>
              </a:rPr>
              <a:t>-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 generated, different E</a:t>
            </a:r>
            <a:r>
              <a:rPr lang="en-US" sz="1600" baseline="-25000" dirty="0" smtClean="0">
                <a:solidFill>
                  <a:srgbClr val="000066"/>
                </a:solidFill>
                <a:latin typeface="Comic Sans MS" pitchFamily="66" charset="0"/>
              </a:rPr>
              <a:t>n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, different </a:t>
            </a:r>
            <a:r>
              <a:rPr lang="en-US" sz="1600" dirty="0" err="1" smtClean="0">
                <a:solidFill>
                  <a:srgbClr val="000066"/>
                </a:solidFill>
                <a:latin typeface="Comic Sans MS" pitchFamily="66" charset="0"/>
              </a:rPr>
              <a:t>P</a:t>
            </a:r>
            <a:r>
              <a:rPr lang="en-US" sz="1600" baseline="-25000" dirty="0" err="1" smtClean="0">
                <a:solidFill>
                  <a:srgbClr val="000066"/>
                </a:solidFill>
                <a:latin typeface="Comic Sans MS" pitchFamily="66" charset="0"/>
              </a:rPr>
              <a:t>gas</a:t>
            </a:r>
            <a:r>
              <a:rPr lang="en-US" sz="16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696236" y="3284984"/>
            <a:ext cx="21805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66"/>
                </a:solidFill>
                <a:latin typeface="Comic Sans MS" pitchFamily="66" charset="0"/>
              </a:rPr>
              <a:t>Constraint :</a:t>
            </a:r>
            <a:endParaRPr lang="en-US" sz="2000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26357" y="3645024"/>
            <a:ext cx="2520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as low material as possible to avoid interference with cross section measurement (</a:t>
            </a:r>
            <a:r>
              <a:rPr lang="en-US" sz="2000" dirty="0" err="1" smtClean="0">
                <a:solidFill>
                  <a:srgbClr val="000066"/>
                </a:solidFill>
                <a:latin typeface="Comic Sans MS" pitchFamily="66" charset="0"/>
              </a:rPr>
              <a:t>e.g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 fission)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395536" y="62068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The Gaseous Proton Recoil Detector (GPRD)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0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44" y="3729544"/>
            <a:ext cx="3208396" cy="2406297"/>
          </a:xfrm>
          <a:prstGeom prst="rect">
            <a:avLst/>
          </a:prstGeom>
        </p:spPr>
      </p:pic>
      <p:pic>
        <p:nvPicPr>
          <p:cNvPr id="3074" name="Picture 2" descr="D:\0- Documents\0- Boulot\3- Presentations_et_posters\2017_02_DPR_Revue_Technique\Figures\Plan_detection_redressé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23787" y="789954"/>
            <a:ext cx="2468561" cy="4393708"/>
          </a:xfrm>
          <a:prstGeom prst="rect">
            <a:avLst/>
          </a:prstGeom>
          <a:noFill/>
        </p:spPr>
      </p:pic>
      <p:grpSp>
        <p:nvGrpSpPr>
          <p:cNvPr id="71" name="Groupe 70"/>
          <p:cNvGrpSpPr/>
          <p:nvPr/>
        </p:nvGrpSpPr>
        <p:grpSpPr>
          <a:xfrm>
            <a:off x="842001" y="2262444"/>
            <a:ext cx="0" cy="1244096"/>
            <a:chOff x="842001" y="2314837"/>
            <a:chExt cx="0" cy="1244096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842001" y="2314837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842001" y="3031688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e 71"/>
          <p:cNvGrpSpPr/>
          <p:nvPr/>
        </p:nvGrpSpPr>
        <p:grpSpPr>
          <a:xfrm>
            <a:off x="1455415" y="2260855"/>
            <a:ext cx="0" cy="1250448"/>
            <a:chOff x="1455415" y="2260855"/>
            <a:chExt cx="0" cy="1250448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1455415" y="2260855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1455415" y="2984058"/>
              <a:ext cx="0" cy="52724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Connecteur droit 18"/>
          <p:cNvCxnSpPr/>
          <p:nvPr/>
        </p:nvCxnSpPr>
        <p:spPr>
          <a:xfrm flipV="1">
            <a:off x="833438" y="2290763"/>
            <a:ext cx="2433637" cy="6905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787326" y="2636912"/>
            <a:ext cx="0" cy="5272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e 73"/>
          <p:cNvGrpSpPr/>
          <p:nvPr/>
        </p:nvGrpSpPr>
        <p:grpSpPr>
          <a:xfrm>
            <a:off x="-66102" y="2982206"/>
            <a:ext cx="881973" cy="662818"/>
            <a:chOff x="-66102" y="2982206"/>
            <a:chExt cx="881973" cy="662818"/>
          </a:xfrm>
        </p:grpSpPr>
        <p:sp>
          <p:nvSpPr>
            <p:cNvPr id="22" name="Rectangle 21"/>
            <p:cNvSpPr/>
            <p:nvPr/>
          </p:nvSpPr>
          <p:spPr>
            <a:xfrm>
              <a:off x="-66102" y="3275692"/>
              <a:ext cx="8819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H-film</a:t>
              </a:r>
              <a:endParaRPr lang="en-US" dirty="0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V="1">
              <a:off x="534441" y="2982206"/>
              <a:ext cx="180061" cy="2307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Connecteur droit 36"/>
          <p:cNvCxnSpPr/>
          <p:nvPr/>
        </p:nvCxnSpPr>
        <p:spPr>
          <a:xfrm>
            <a:off x="819150" y="2781300"/>
            <a:ext cx="2419350" cy="74771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004048" y="1556792"/>
            <a:ext cx="11208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64 pads</a:t>
            </a:r>
            <a:endParaRPr lang="en-US" sz="2000" dirty="0"/>
          </a:p>
        </p:txBody>
      </p:sp>
      <p:sp>
        <p:nvSpPr>
          <p:cNvPr id="47" name="Rectangle 46"/>
          <p:cNvSpPr/>
          <p:nvPr/>
        </p:nvSpPr>
        <p:spPr>
          <a:xfrm>
            <a:off x="5796136" y="2420888"/>
            <a:ext cx="32403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smaller pads in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 region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(lower e- generation)</a:t>
            </a:r>
            <a:endParaRPr lang="en-US" sz="2000" dirty="0"/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55576" y="1196752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Segmented 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detector (CEA/</a:t>
            </a:r>
            <a:r>
              <a:rPr lang="en-US" sz="2000" b="1" dirty="0" err="1" smtClean="0">
                <a:solidFill>
                  <a:srgbClr val="000066"/>
                </a:solidFill>
                <a:latin typeface="Comic Sans MS" pitchFamily="66" charset="0"/>
              </a:rPr>
              <a:t>Irfu</a:t>
            </a: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en-US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395536" y="620688"/>
            <a:ext cx="7992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66"/>
                </a:solidFill>
                <a:latin typeface="Comic Sans MS" pitchFamily="66" charset="0"/>
              </a:rPr>
              <a:t>The Gaseous Proton Recoil Detector (GPRD)</a:t>
            </a:r>
            <a:endParaRPr lang="en-US" sz="2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86" name="Groupe 85"/>
          <p:cNvGrpSpPr/>
          <p:nvPr/>
        </p:nvGrpSpPr>
        <p:grpSpPr>
          <a:xfrm>
            <a:off x="5148065" y="3229104"/>
            <a:ext cx="1440159" cy="1703588"/>
            <a:chOff x="5148065" y="3229104"/>
            <a:chExt cx="1440159" cy="1703588"/>
          </a:xfrm>
        </p:grpSpPr>
        <p:sp>
          <p:nvSpPr>
            <p:cNvPr id="50" name="Rectangle 49"/>
            <p:cNvSpPr/>
            <p:nvPr/>
          </p:nvSpPr>
          <p:spPr>
            <a:xfrm>
              <a:off x="5148065" y="3229104"/>
              <a:ext cx="14401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collimators</a:t>
              </a:r>
              <a:endParaRPr lang="en-US" dirty="0"/>
            </a:p>
          </p:txBody>
        </p:sp>
        <p:cxnSp>
          <p:nvCxnSpPr>
            <p:cNvPr id="51" name="Connecteur droit avec flèche 50"/>
            <p:cNvCxnSpPr/>
            <p:nvPr/>
          </p:nvCxnSpPr>
          <p:spPr>
            <a:xfrm>
              <a:off x="6012160" y="3589144"/>
              <a:ext cx="149127" cy="9919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 flipH="1">
              <a:off x="5849454" y="3589144"/>
              <a:ext cx="18690" cy="134354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e 84"/>
          <p:cNvGrpSpPr/>
          <p:nvPr/>
        </p:nvGrpSpPr>
        <p:grpSpPr>
          <a:xfrm>
            <a:off x="3707905" y="5491260"/>
            <a:ext cx="2304255" cy="760439"/>
            <a:chOff x="3707905" y="5491260"/>
            <a:chExt cx="2304255" cy="760439"/>
          </a:xfrm>
        </p:grpSpPr>
        <p:sp>
          <p:nvSpPr>
            <p:cNvPr id="60" name="Rectangle 59"/>
            <p:cNvSpPr/>
            <p:nvPr/>
          </p:nvSpPr>
          <p:spPr>
            <a:xfrm>
              <a:off x="3707905" y="5605368"/>
              <a:ext cx="144015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Comic Sans MS" pitchFamily="66" charset="0"/>
                </a:rPr>
                <a:t>rotating sample disk</a:t>
              </a:r>
              <a:endParaRPr lang="en-US" dirty="0"/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 flipV="1">
              <a:off x="5148065" y="5491260"/>
              <a:ext cx="864095" cy="3140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ZoneTexte 65"/>
          <p:cNvSpPr txBox="1"/>
          <p:nvPr/>
        </p:nvSpPr>
        <p:spPr>
          <a:xfrm>
            <a:off x="755576" y="4869160"/>
            <a:ext cx="4176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66"/>
                </a:solidFill>
                <a:latin typeface="Comic Sans MS" pitchFamily="66" charset="0"/>
              </a:rPr>
              <a:t>Picture of the GPRD prototype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(test experiment)</a:t>
            </a:r>
            <a:endParaRPr lang="en-US" sz="20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78" name="Groupe 77"/>
          <p:cNvGrpSpPr/>
          <p:nvPr/>
        </p:nvGrpSpPr>
        <p:grpSpPr>
          <a:xfrm>
            <a:off x="323529" y="1628800"/>
            <a:ext cx="1440159" cy="624704"/>
            <a:chOff x="323529" y="1628800"/>
            <a:chExt cx="1440159" cy="624704"/>
          </a:xfrm>
        </p:grpSpPr>
        <p:sp>
          <p:nvSpPr>
            <p:cNvPr id="23" name="Rectangle 22"/>
            <p:cNvSpPr/>
            <p:nvPr/>
          </p:nvSpPr>
          <p:spPr>
            <a:xfrm>
              <a:off x="323529" y="1628800"/>
              <a:ext cx="144015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collimators</a:t>
              </a:r>
              <a:endParaRPr lang="en-US" dirty="0"/>
            </a:p>
          </p:txBody>
        </p:sp>
        <p:cxnSp>
          <p:nvCxnSpPr>
            <p:cNvPr id="24" name="Connecteur droit avec flèche 23"/>
            <p:cNvCxnSpPr>
              <a:stCxn id="23" idx="2"/>
            </p:cNvCxnSpPr>
            <p:nvPr/>
          </p:nvCxnSpPr>
          <p:spPr>
            <a:xfrm>
              <a:off x="1043609" y="1998132"/>
              <a:ext cx="359656" cy="2553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avec flèche 30"/>
          <p:cNvCxnSpPr>
            <a:stCxn id="23" idx="2"/>
          </p:cNvCxnSpPr>
          <p:nvPr/>
        </p:nvCxnSpPr>
        <p:spPr>
          <a:xfrm flipH="1">
            <a:off x="892366" y="1998132"/>
            <a:ext cx="151243" cy="2713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004048" y="1988840"/>
            <a:ext cx="38314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divided in two chambers: </a:t>
            </a:r>
            <a:r>
              <a:rPr lang="en-US" sz="2000" dirty="0" smtClean="0">
                <a:solidFill>
                  <a:srgbClr val="000066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E-E</a:t>
            </a:r>
            <a:endParaRPr lang="en-US" sz="2000" dirty="0"/>
          </a:p>
        </p:txBody>
      </p:sp>
      <p:sp>
        <p:nvSpPr>
          <p:cNvPr id="75" name="Rectangle 74"/>
          <p:cNvSpPr/>
          <p:nvPr/>
        </p:nvSpPr>
        <p:spPr>
          <a:xfrm>
            <a:off x="2699792" y="2730954"/>
            <a:ext cx="11320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E region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522408" y="3851756"/>
            <a:ext cx="12987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>
                <a:latin typeface="Comic Sans MS" pitchFamily="66" charset="0"/>
              </a:rPr>
              <a:t>E region</a:t>
            </a:r>
            <a:endParaRPr lang="fr-FR" dirty="0"/>
          </a:p>
        </p:txBody>
      </p:sp>
      <p:sp>
        <p:nvSpPr>
          <p:cNvPr id="77" name="Flèche vers le bas 76"/>
          <p:cNvSpPr/>
          <p:nvPr/>
        </p:nvSpPr>
        <p:spPr>
          <a:xfrm flipV="1">
            <a:off x="1063772" y="3140968"/>
            <a:ext cx="216024" cy="648072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 78"/>
          <p:cNvSpPr/>
          <p:nvPr/>
        </p:nvSpPr>
        <p:spPr>
          <a:xfrm>
            <a:off x="251520" y="4310019"/>
            <a:ext cx="5070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  <a:latin typeface="Comic Sans MS" pitchFamily="66" charset="0"/>
              </a:rPr>
              <a:t>well defined efficiency </a:t>
            </a:r>
            <a:r>
              <a:rPr lang="en-US" dirty="0" smtClean="0">
                <a:solidFill>
                  <a:srgbClr val="000066"/>
                </a:solidFill>
                <a:latin typeface="Comic Sans MS" pitchFamily="66" charset="0"/>
              </a:rPr>
              <a:t>(collimated sample)</a:t>
            </a:r>
            <a:endParaRPr lang="en-US" sz="2000" dirty="0"/>
          </a:p>
        </p:txBody>
      </p:sp>
      <p:sp>
        <p:nvSpPr>
          <p:cNvPr id="43" name="Rectangle 882"/>
          <p:cNvSpPr>
            <a:spLocks noChangeArrowheads="1"/>
          </p:cNvSpPr>
          <p:nvPr/>
        </p:nvSpPr>
        <p:spPr bwMode="auto">
          <a:xfrm>
            <a:off x="49213" y="44450"/>
            <a:ext cx="43787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omic Sans MS" pitchFamily="66" charset="0"/>
              </a:rPr>
              <a:t>III- A new detector, phase I</a:t>
            </a:r>
            <a:endParaRPr lang="en-GB" sz="2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27" grpId="0"/>
      <p:bldP spid="66" grpId="0"/>
      <p:bldP spid="67" grpId="0"/>
      <p:bldP spid="75" grpId="0" animBg="1"/>
      <p:bldP spid="76" grpId="0" animBg="1"/>
      <p:bldP spid="77" grpId="0" animBg="1"/>
      <p:bldP spid="7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50224</TotalTime>
  <Words>2232</Words>
  <Application>Microsoft Office PowerPoint</Application>
  <PresentationFormat>Affichage à l'écran (4:3)</PresentationFormat>
  <Paragraphs>394</Paragraphs>
  <Slides>36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Comic Sans MS</vt:lpstr>
      <vt:lpstr>Symbol</vt:lpstr>
      <vt:lpstr>Thème Office</vt:lpstr>
      <vt:lpstr>Acrobat Document</vt:lpstr>
      <vt:lpstr>Feuille de calcul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CENBG - UBx1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mathieu</dc:creator>
  <cp:lastModifiedBy>ludovic mathieu</cp:lastModifiedBy>
  <cp:revision>751</cp:revision>
  <dcterms:created xsi:type="dcterms:W3CDTF">2017-02-10T10:45:23Z</dcterms:created>
  <dcterms:modified xsi:type="dcterms:W3CDTF">2018-10-08T12:09:30Z</dcterms:modified>
</cp:coreProperties>
</file>