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73" r:id="rId2"/>
    <p:sldId id="370" r:id="rId3"/>
    <p:sldId id="378" r:id="rId4"/>
    <p:sldId id="380" r:id="rId5"/>
    <p:sldId id="379" r:id="rId6"/>
    <p:sldId id="381" r:id="rId7"/>
    <p:sldId id="383" r:id="rId8"/>
    <p:sldId id="353" r:id="rId9"/>
    <p:sldId id="359" r:id="rId10"/>
    <p:sldId id="372" r:id="rId11"/>
    <p:sldId id="361" r:id="rId12"/>
    <p:sldId id="382" r:id="rId13"/>
    <p:sldId id="376" r:id="rId14"/>
    <p:sldId id="374" r:id="rId15"/>
    <p:sldId id="375" r:id="rId16"/>
    <p:sldId id="369" r:id="rId17"/>
    <p:sldId id="366" r:id="rId18"/>
    <p:sldId id="377" r:id="rId19"/>
    <p:sldId id="365" r:id="rId20"/>
    <p:sldId id="282" r:id="rId21"/>
    <p:sldId id="283" r:id="rId22"/>
    <p:sldId id="360" r:id="rId23"/>
    <p:sldId id="371" r:id="rId24"/>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FF"/>
    <a:srgbClr val="4B3AC6"/>
    <a:srgbClr val="FFFF99"/>
    <a:srgbClr val="474CB9"/>
    <a:srgbClr val="3333CC"/>
    <a:srgbClr val="6666FF"/>
    <a:srgbClr val="CCFFCC"/>
    <a:srgbClr val="00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0" autoAdjust="0"/>
    <p:restoredTop sz="99886" autoAdjust="0"/>
  </p:normalViewPr>
  <p:slideViewPr>
    <p:cSldViewPr>
      <p:cViewPr varScale="1">
        <p:scale>
          <a:sx n="88" d="100"/>
          <a:sy n="88" d="100"/>
        </p:scale>
        <p:origin x="3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310" y="-12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6E4997F3-D4CA-4F1A-BB62-E4EFC7641B14}" type="datetimeFigureOut">
              <a:rPr lang="fr-FR" smtClean="0"/>
              <a:pPr/>
              <a:t>19/03/2018</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ADEE8A9-503B-4A0A-8CDA-B2B2832922CA}" type="slidenum">
              <a:rPr lang="fr-FR" smtClean="0"/>
              <a:pPr/>
              <a:t>‹N°›</a:t>
            </a:fld>
            <a:endParaRPr lang="fr-FR"/>
          </a:p>
        </p:txBody>
      </p:sp>
    </p:spTree>
    <p:extLst>
      <p:ext uri="{BB962C8B-B14F-4D97-AF65-F5344CB8AC3E}">
        <p14:creationId xmlns:p14="http://schemas.microsoft.com/office/powerpoint/2010/main" val="3859134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7282920-FB1A-4C54-9CD1-5FA9DE70DD0D}" type="datetimeFigureOut">
              <a:rPr lang="fr-FR" smtClean="0"/>
              <a:pPr/>
              <a:t>19/03/2018</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47BEDD6-9F9F-401B-83EE-D9B64E3044F4}" type="slidenum">
              <a:rPr lang="fr-FR" smtClean="0"/>
              <a:pPr/>
              <a:t>‹N°›</a:t>
            </a:fld>
            <a:endParaRPr lang="fr-FR"/>
          </a:p>
        </p:txBody>
      </p:sp>
    </p:spTree>
    <p:extLst>
      <p:ext uri="{BB962C8B-B14F-4D97-AF65-F5344CB8AC3E}">
        <p14:creationId xmlns:p14="http://schemas.microsoft.com/office/powerpoint/2010/main" val="405823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9DBAC2BE-4E1D-44BF-82CE-959ABA7E1D58}" type="datetime1">
              <a:rPr lang="fr-FR" smtClean="0"/>
              <a:t>19/03/2018</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a:t>
            </a:fld>
            <a:endParaRPr lang="fr-FR"/>
          </a:p>
        </p:txBody>
      </p:sp>
    </p:spTree>
    <p:extLst>
      <p:ext uri="{BB962C8B-B14F-4D97-AF65-F5344CB8AC3E}">
        <p14:creationId xmlns:p14="http://schemas.microsoft.com/office/powerpoint/2010/main" val="198623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a:t>
            </a:fld>
            <a:endParaRPr lang="fr-FR"/>
          </a:p>
        </p:txBody>
      </p:sp>
    </p:spTree>
    <p:extLst>
      <p:ext uri="{BB962C8B-B14F-4D97-AF65-F5344CB8AC3E}">
        <p14:creationId xmlns:p14="http://schemas.microsoft.com/office/powerpoint/2010/main" val="43771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4</a:t>
            </a:fld>
            <a:endParaRPr lang="fr-FR"/>
          </a:p>
        </p:txBody>
      </p:sp>
    </p:spTree>
    <p:extLst>
      <p:ext uri="{BB962C8B-B14F-4D97-AF65-F5344CB8AC3E}">
        <p14:creationId xmlns:p14="http://schemas.microsoft.com/office/powerpoint/2010/main" val="125768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Environ 70 chercheurs, expérimentateurs du LAPP ou théoriciens du LAPTH, ainsi qu’une vingtaine de jeunes préparant leur thèse, travaillent ici. Pour concevoir et construire les appareillages indispensables à la conduite de ces recherches, ces chercheurs bénéficient de l'expertise et de la compétence de 80 Ingénieurs, techniciens et personnels administratifs. A noter enfin que notre laboratoire accueille également  de nombreux jeunes stagiaires souhaitant découvrir la recherche.</a:t>
            </a:r>
          </a:p>
          <a:p>
            <a:r>
              <a:rPr lang="fr-FR" sz="1300" dirty="0"/>
              <a:t> </a:t>
            </a:r>
          </a:p>
          <a:p>
            <a:r>
              <a:rPr lang="fr-FR" sz="1300" dirty="0"/>
              <a:t>Tout ceci permet aux chercheurs du LAPP de jouer un rôle actif au sein des grandes collaborations internationales qui se rassemblent pour concevoir, construire et exploiter les grands instruments installés auprès des accélérateurs de particules les plus récents, puisque l’exploration de l’infiniment petit requiert paradoxalement des instruments de plus en plus grands et de plus en plus chers.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18</a:t>
            </a:fld>
            <a:endParaRPr lang="fr-FR"/>
          </a:p>
        </p:txBody>
      </p:sp>
    </p:spTree>
    <p:extLst>
      <p:ext uri="{BB962C8B-B14F-4D97-AF65-F5344CB8AC3E}">
        <p14:creationId xmlns:p14="http://schemas.microsoft.com/office/powerpoint/2010/main" val="56107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smtClean="0"/>
              <a:t>Le LAPP, laboratoire d’Annecy Le Vieux de Physique des Particules, fut crée en 1976, voici plus de 30 ans, par des physiciens originaires de la faculté d’Orsay qui cherchaient à se rapprocher du CERN. La vocation du LAPP est l’exploration de l’infiniment petit, c'est-à-dire la mise à jour des constituants ultimes de la matière et la compréhension de leurs interactions. A la création du LAPP, la plupart de ses physiciens travaillaient sur des expériences situées au CERN.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20</a:t>
            </a:fld>
            <a:endParaRPr lang="fr-FR" dirty="0"/>
          </a:p>
        </p:txBody>
      </p:sp>
    </p:spTree>
    <p:extLst>
      <p:ext uri="{BB962C8B-B14F-4D97-AF65-F5344CB8AC3E}">
        <p14:creationId xmlns:p14="http://schemas.microsoft.com/office/powerpoint/2010/main" val="264973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En 1991</a:t>
            </a:r>
            <a:r>
              <a:rPr lang="en-US" baseline="0" dirty="0" smtClean="0"/>
              <a:t> le </a:t>
            </a:r>
            <a:r>
              <a:rPr lang="en-US" baseline="0" dirty="0" err="1" smtClean="0"/>
              <a:t>lapp</a:t>
            </a:r>
            <a:r>
              <a:rPr lang="en-US" baseline="0" dirty="0" smtClean="0"/>
              <a:t> </a:t>
            </a:r>
            <a:r>
              <a:rPr lang="en-US" baseline="0" dirty="0" err="1" smtClean="0"/>
              <a:t>s’agrandit</a:t>
            </a:r>
            <a:r>
              <a:rPr lang="en-US" baseline="0" dirty="0" smtClean="0"/>
              <a:t> avec la construction d’un nouveau </a:t>
            </a:r>
            <a:r>
              <a:rPr lang="en-US" baseline="0" dirty="0" err="1" smtClean="0"/>
              <a:t>batiment</a:t>
            </a:r>
            <a:r>
              <a:rPr lang="en-US" baseline="0" dirty="0" smtClean="0"/>
              <a:t>, le </a:t>
            </a:r>
            <a:r>
              <a:rPr lang="en-US" baseline="0" dirty="0" err="1" smtClean="0"/>
              <a:t>batiment</a:t>
            </a:r>
            <a:r>
              <a:rPr lang="en-US" baseline="0" dirty="0" smtClean="0"/>
              <a:t> </a:t>
            </a:r>
            <a:r>
              <a:rPr lang="en-US" baseline="0" dirty="0" err="1" smtClean="0"/>
              <a:t>rond</a:t>
            </a:r>
            <a:r>
              <a:rPr lang="en-US" baseline="0" dirty="0" smtClean="0"/>
              <a:t> </a:t>
            </a:r>
            <a:r>
              <a:rPr lang="en-US" baseline="0" dirty="0" err="1" smtClean="0"/>
              <a:t>dans</a:t>
            </a:r>
            <a:r>
              <a:rPr lang="en-US" baseline="0" dirty="0" smtClean="0"/>
              <a:t> </a:t>
            </a:r>
            <a:r>
              <a:rPr lang="en-US" baseline="0" dirty="0" err="1" smtClean="0"/>
              <a:t>lequel</a:t>
            </a:r>
            <a:r>
              <a:rPr lang="en-US" baseline="0" dirty="0" smtClean="0"/>
              <a:t> nous </a:t>
            </a:r>
            <a:r>
              <a:rPr lang="en-US" baseline="0" dirty="0" err="1" smtClean="0"/>
              <a:t>nous</a:t>
            </a:r>
            <a:r>
              <a:rPr lang="en-US" baseline="0" dirty="0" smtClean="0"/>
              <a:t> </a:t>
            </a:r>
            <a:r>
              <a:rPr lang="en-US" baseline="0" dirty="0" err="1" smtClean="0"/>
              <a:t>trouvons</a:t>
            </a:r>
            <a:r>
              <a:rPr lang="en-US" baseline="0" dirty="0" smtClean="0"/>
              <a:t> et </a:t>
            </a:r>
            <a:r>
              <a:rPr lang="en-US" baseline="0" dirty="0" err="1" smtClean="0"/>
              <a:t>que</a:t>
            </a:r>
            <a:r>
              <a:rPr lang="en-US" baseline="0" dirty="0" smtClean="0"/>
              <a:t> </a:t>
            </a:r>
            <a:r>
              <a:rPr lang="en-US" baseline="0" dirty="0" err="1" smtClean="0"/>
              <a:t>vous</a:t>
            </a:r>
            <a:r>
              <a:rPr lang="en-US" baseline="0" dirty="0" smtClean="0"/>
              <a:t> </a:t>
            </a:r>
            <a:r>
              <a:rPr lang="en-US" baseline="0" dirty="0" err="1" smtClean="0"/>
              <a:t>voyez</a:t>
            </a:r>
            <a:r>
              <a:rPr lang="en-US" baseline="0" dirty="0" smtClean="0"/>
              <a:t> </a:t>
            </a:r>
            <a:r>
              <a:rPr lang="en-US" baseline="0" dirty="0" err="1" smtClean="0"/>
              <a:t>sur</a:t>
            </a:r>
            <a:r>
              <a:rPr lang="en-US" baseline="0" dirty="0" smtClean="0"/>
              <a:t> </a:t>
            </a:r>
            <a:r>
              <a:rPr lang="en-US" baseline="0" dirty="0" err="1" smtClean="0"/>
              <a:t>cette</a:t>
            </a:r>
            <a:r>
              <a:rPr lang="en-US" baseline="0" dirty="0" smtClean="0"/>
              <a:t> photo. En 1995, </a:t>
            </a:r>
            <a:r>
              <a:rPr lang="en-US" baseline="0" dirty="0" err="1" smtClean="0"/>
              <a:t>il</a:t>
            </a:r>
            <a:r>
              <a:rPr lang="en-US" baseline="0" dirty="0" smtClean="0"/>
              <a:t> </a:t>
            </a:r>
            <a:r>
              <a:rPr lang="en-US" baseline="0" dirty="0" err="1" smtClean="0"/>
              <a:t>devient</a:t>
            </a:r>
            <a:r>
              <a:rPr lang="en-US" baseline="0" dirty="0" smtClean="0"/>
              <a:t> unite </a:t>
            </a:r>
            <a:r>
              <a:rPr lang="en-US" baseline="0" dirty="0" err="1" smtClean="0"/>
              <a:t>mixte</a:t>
            </a:r>
            <a:r>
              <a:rPr lang="en-US" baseline="0" dirty="0" smtClean="0"/>
              <a:t> du </a:t>
            </a:r>
            <a:r>
              <a:rPr lang="en-US" baseline="0" dirty="0" err="1" smtClean="0"/>
              <a:t>cnrs</a:t>
            </a:r>
            <a:r>
              <a:rPr lang="en-US" baseline="0" dirty="0" smtClean="0"/>
              <a:t> et de l </a:t>
            </a:r>
            <a:r>
              <a:rPr lang="en-US" baseline="0" dirty="0" err="1" smtClean="0"/>
              <a:t>universite</a:t>
            </a:r>
            <a:r>
              <a:rPr lang="en-US" baseline="0" dirty="0" smtClean="0"/>
              <a:t> de </a:t>
            </a:r>
            <a:r>
              <a:rPr lang="en-US" baseline="0" dirty="0" err="1" smtClean="0"/>
              <a:t>savoie</a:t>
            </a:r>
            <a:r>
              <a:rPr lang="en-US" baseline="0" dirty="0" smtClean="0"/>
              <a:t>. En </a:t>
            </a:r>
            <a:r>
              <a:rPr lang="en-US" baseline="0" dirty="0" err="1" smtClean="0"/>
              <a:t>parallele</a:t>
            </a:r>
            <a:r>
              <a:rPr lang="en-US" baseline="0" dirty="0" smtClean="0"/>
              <a:t>, le </a:t>
            </a:r>
            <a:r>
              <a:rPr lang="en-US" baseline="0" dirty="0" err="1" smtClean="0"/>
              <a:t>laboratoire</a:t>
            </a:r>
            <a:r>
              <a:rPr lang="en-US" baseline="0" dirty="0" smtClean="0"/>
              <a:t> </a:t>
            </a:r>
            <a:r>
              <a:rPr lang="en-US" baseline="0" dirty="0" err="1" smtClean="0"/>
              <a:t>etend</a:t>
            </a:r>
            <a:r>
              <a:rPr lang="en-US" baseline="0" dirty="0" smtClean="0"/>
              <a:t> son champ de </a:t>
            </a:r>
            <a:r>
              <a:rPr lang="en-US" baseline="0" dirty="0" err="1" smtClean="0"/>
              <a:t>recherche</a:t>
            </a:r>
            <a:r>
              <a:rPr lang="en-US" baseline="0" dirty="0" smtClean="0"/>
              <a:t> au </a:t>
            </a:r>
            <a:r>
              <a:rPr lang="en-US" baseline="0" dirty="0" err="1" smtClean="0"/>
              <a:t>domaine</a:t>
            </a:r>
            <a:r>
              <a:rPr lang="en-US" baseline="0" dirty="0" smtClean="0"/>
              <a:t> des </a:t>
            </a:r>
            <a:r>
              <a:rPr lang="en-US" baseline="0" dirty="0" err="1" smtClean="0"/>
              <a:t>astroparticules</a:t>
            </a:r>
            <a:r>
              <a:rPr lang="en-US" baseline="0" dirty="0" smtClean="0"/>
              <a:t>, </a:t>
            </a:r>
            <a:r>
              <a:rPr lang="en-US" baseline="0" dirty="0" err="1" smtClean="0"/>
              <a:t>domaine</a:t>
            </a:r>
            <a:r>
              <a:rPr lang="en-US" baseline="0" dirty="0" smtClean="0"/>
              <a:t> </a:t>
            </a:r>
            <a:r>
              <a:rPr lang="en-US" baseline="0" dirty="0" err="1" smtClean="0"/>
              <a:t>auquel</a:t>
            </a:r>
            <a:r>
              <a:rPr lang="en-US" baseline="0" dirty="0" smtClean="0"/>
              <a:t> </a:t>
            </a:r>
            <a:r>
              <a:rPr lang="en-US" baseline="0" dirty="0" err="1" smtClean="0"/>
              <a:t>l’une</a:t>
            </a:r>
            <a:r>
              <a:rPr lang="en-US" baseline="0" dirty="0" smtClean="0"/>
              <a:t> des </a:t>
            </a:r>
            <a:r>
              <a:rPr lang="en-US" baseline="0" dirty="0" err="1" smtClean="0"/>
              <a:t>visites</a:t>
            </a:r>
            <a:r>
              <a:rPr lang="en-US" baseline="0" dirty="0" smtClean="0"/>
              <a:t> </a:t>
            </a:r>
            <a:r>
              <a:rPr lang="en-US" baseline="0" dirty="0" err="1" smtClean="0"/>
              <a:t>que</a:t>
            </a:r>
            <a:r>
              <a:rPr lang="en-US" baseline="0" dirty="0" smtClean="0"/>
              <a:t> </a:t>
            </a:r>
            <a:r>
              <a:rPr lang="en-US" baseline="0" dirty="0" err="1" smtClean="0"/>
              <a:t>vous</a:t>
            </a:r>
            <a:r>
              <a:rPr lang="en-US" baseline="0" dirty="0" smtClean="0"/>
              <a:t> </a:t>
            </a:r>
            <a:r>
              <a:rPr lang="en-US" baseline="0" dirty="0" err="1" smtClean="0"/>
              <a:t>pourrez</a:t>
            </a:r>
            <a:r>
              <a:rPr lang="en-US" baseline="0" dirty="0" smtClean="0"/>
              <a:t> </a:t>
            </a:r>
            <a:r>
              <a:rPr lang="en-US" baseline="0" dirty="0" err="1" smtClean="0"/>
              <a:t>suivre</a:t>
            </a:r>
            <a:r>
              <a:rPr lang="en-US" baseline="0" dirty="0" smtClean="0"/>
              <a:t> sera </a:t>
            </a:r>
            <a:r>
              <a:rPr lang="en-US" baseline="0" dirty="0" err="1" smtClean="0"/>
              <a:t>consacree</a:t>
            </a:r>
            <a:r>
              <a:rPr lang="en-US" baseline="0" dirty="0" smtClean="0"/>
              <a:t>. [</a:t>
            </a:r>
            <a:r>
              <a:rPr lang="en-US" baseline="0" dirty="0" err="1" smtClean="0"/>
              <a:t>enumerer</a:t>
            </a:r>
            <a:r>
              <a:rPr lang="en-US" baseline="0" dirty="0" smtClean="0"/>
              <a:t>]. </a:t>
            </a:r>
            <a:r>
              <a:rPr lang="en-US" baseline="0" dirty="0" err="1" smtClean="0"/>
              <a:t>Dans</a:t>
            </a:r>
            <a:r>
              <a:rPr lang="en-US" baseline="0" dirty="0" smtClean="0"/>
              <a:t> le meme temps, les experiences du </a:t>
            </a:r>
            <a:r>
              <a:rPr lang="en-US" baseline="0" dirty="0" err="1" smtClean="0"/>
              <a:t>laboratoire</a:t>
            </a:r>
            <a:r>
              <a:rPr lang="en-US" baseline="0" dirty="0" smtClean="0"/>
              <a:t> </a:t>
            </a:r>
            <a:r>
              <a:rPr lang="en-US" baseline="0" dirty="0" err="1" smtClean="0"/>
              <a:t>ont</a:t>
            </a:r>
            <a:r>
              <a:rPr lang="en-US" baseline="0" dirty="0" smtClean="0"/>
              <a:t> </a:t>
            </a:r>
            <a:r>
              <a:rPr lang="en-US" baseline="0" dirty="0" err="1" smtClean="0"/>
              <a:t>maintenant</a:t>
            </a:r>
            <a:r>
              <a:rPr lang="en-US" baseline="0" dirty="0" smtClean="0"/>
              <a:t> lieu non </a:t>
            </a:r>
            <a:r>
              <a:rPr lang="en-US" baseline="0" dirty="0" err="1" smtClean="0"/>
              <a:t>seulement</a:t>
            </a:r>
            <a:r>
              <a:rPr lang="en-US" baseline="0" dirty="0" smtClean="0"/>
              <a:t> au </a:t>
            </a:r>
            <a:r>
              <a:rPr lang="en-US" baseline="0" dirty="0" err="1" smtClean="0"/>
              <a:t>cern</a:t>
            </a:r>
            <a:r>
              <a:rPr lang="en-US" baseline="0" dirty="0" smtClean="0"/>
              <a:t>, </a:t>
            </a:r>
            <a:r>
              <a:rPr lang="en-US" baseline="0" dirty="0" err="1" smtClean="0"/>
              <a:t>mais</a:t>
            </a:r>
            <a:r>
              <a:rPr lang="en-US" baseline="0" dirty="0" smtClean="0"/>
              <a:t> </a:t>
            </a:r>
            <a:r>
              <a:rPr lang="en-US" baseline="0" dirty="0" err="1" smtClean="0"/>
              <a:t>aussi</a:t>
            </a:r>
            <a:r>
              <a:rPr lang="en-US" baseline="0" dirty="0" smtClean="0"/>
              <a:t> </a:t>
            </a:r>
            <a:r>
              <a:rPr lang="en-US" baseline="0" dirty="0" err="1" smtClean="0"/>
              <a:t>sur</a:t>
            </a:r>
            <a:r>
              <a:rPr lang="en-US" baseline="0" dirty="0" smtClean="0"/>
              <a:t> des sites </a:t>
            </a:r>
            <a:r>
              <a:rPr lang="en-US" baseline="0" dirty="0" err="1" smtClean="0"/>
              <a:t>eloignes</a:t>
            </a:r>
            <a:r>
              <a:rPr lang="en-US" baseline="0" dirty="0" smtClean="0"/>
              <a:t> [</a:t>
            </a:r>
            <a:r>
              <a:rPr lang="en-US" baseline="0" dirty="0" err="1" smtClean="0"/>
              <a:t>enumerer</a:t>
            </a:r>
            <a:r>
              <a:rPr lang="en-US" baseline="0" dirty="0" smtClean="0"/>
              <a:t>]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21</a:t>
            </a:fld>
            <a:endParaRPr lang="fr-FR"/>
          </a:p>
        </p:txBody>
      </p:sp>
    </p:spTree>
    <p:extLst>
      <p:ext uri="{BB962C8B-B14F-4D97-AF65-F5344CB8AC3E}">
        <p14:creationId xmlns:p14="http://schemas.microsoft.com/office/powerpoint/2010/main" val="75680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r>
              <a:rPr lang="en-US" smtClean="0"/>
              <a:t>15/03/2018</a:t>
            </a:r>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15/03/2018</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extLst>
      <p:ext uri="{BB962C8B-B14F-4D97-AF65-F5344CB8AC3E}">
        <p14:creationId xmlns:p14="http://schemas.microsoft.com/office/powerpoint/2010/main" val="36832365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lvl1pPr>
              <a:defRPr sz="4000">
                <a:solidFill>
                  <a:srgbClr val="C00000"/>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457200" y="1268760"/>
            <a:ext cx="8229600" cy="4896544"/>
          </a:xfrm>
        </p:spPr>
        <p:txBody>
          <a:bodyPr/>
          <a:lstStyle>
            <a:lvl1pPr>
              <a:defRPr sz="2400"/>
            </a:lvl1pPr>
            <a:lvl2pPr>
              <a:defRPr sz="2200"/>
            </a:lvl2pPr>
            <a:lvl3pPr>
              <a:defRPr sz="2000"/>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10"/>
          </p:nvPr>
        </p:nvSpPr>
        <p:spPr/>
        <p:txBody>
          <a:bodyPr/>
          <a:lstStyle/>
          <a:p>
            <a:r>
              <a:rPr lang="en-US" smtClean="0"/>
              <a:t>15/03/2018</a:t>
            </a:r>
            <a:endParaRPr lang="fr-BE"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en-US" smtClean="0"/>
              <a:t>15/03/2018</a:t>
            </a:r>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en-US" smtClean="0"/>
              <a:t>15/03/2018</a:t>
            </a:r>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en-US" smtClean="0"/>
              <a:t>15/03/2018</a:t>
            </a:r>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r>
              <a:rPr lang="en-US" smtClean="0"/>
              <a:t>15/03/2018</a:t>
            </a:r>
            <a:endParaRPr lang="fr-BE"/>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smtClean="0"/>
              <a:t>15/03/2018</a:t>
            </a:r>
            <a:endParaRPr lang="fr-BE"/>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3" name="Espace réservé du titre 1"/>
          <p:cNvSpPr>
            <a:spLocks noGrp="1"/>
          </p:cNvSpPr>
          <p:nvPr>
            <p:ph type="ctrTitle" hasCustomPrompt="1"/>
          </p:nvPr>
        </p:nvSpPr>
        <p:spPr>
          <a:xfrm>
            <a:off x="2987824" y="3140968"/>
            <a:ext cx="6620272" cy="1470025"/>
          </a:xfrm>
        </p:spPr>
        <p:txBody>
          <a:bodyPr/>
          <a:lstStyle>
            <a:lvl1pPr algn="l">
              <a:defRPr sz="3600" smtClean="0">
                <a:latin typeface="Calibri" charset="0"/>
                <a:ea typeface="Calibri" charset="0"/>
                <a:cs typeface="Calibri" charset="0"/>
              </a:defRPr>
            </a:lvl1pPr>
          </a:lstStyle>
          <a:p>
            <a:r>
              <a:rPr lang="fr-FR" sz="3600" b="1" dirty="0" smtClean="0">
                <a:solidFill>
                  <a:srgbClr val="153449"/>
                </a:solidFill>
              </a:rPr>
              <a:t>Titre de la présentation</a:t>
            </a:r>
            <a:br>
              <a:rPr lang="fr-FR" sz="3600" b="1" dirty="0" smtClean="0">
                <a:solidFill>
                  <a:srgbClr val="153449"/>
                </a:solidFill>
              </a:rPr>
            </a:br>
            <a:r>
              <a:rPr lang="fr-FR" sz="2300" dirty="0" smtClean="0">
                <a:solidFill>
                  <a:srgbClr val="01B2CD"/>
                </a:solidFill>
              </a:rPr>
              <a:t>Sous-titre de la présentation</a:t>
            </a:r>
            <a:br>
              <a:rPr lang="fr-FR" sz="2300" dirty="0" smtClean="0">
                <a:solidFill>
                  <a:srgbClr val="01B2CD"/>
                </a:solidFill>
              </a:rPr>
            </a:br>
            <a:r>
              <a:rPr lang="fr-FR" sz="1800" dirty="0" smtClean="0">
                <a:solidFill>
                  <a:srgbClr val="153449"/>
                </a:solidFill>
              </a:rPr>
              <a:t>7 MARS </a:t>
            </a:r>
            <a:r>
              <a:rPr lang="fr-FR" sz="1800" baseline="0" dirty="0" smtClean="0">
                <a:solidFill>
                  <a:srgbClr val="153449"/>
                </a:solidFill>
              </a:rPr>
              <a:t>2016</a:t>
            </a:r>
            <a:endParaRPr lang="fr-FR" sz="1800" dirty="0">
              <a:solidFill>
                <a:srgbClr val="153449"/>
              </a:solidFill>
            </a:endParaRPr>
          </a:p>
        </p:txBody>
      </p:sp>
    </p:spTree>
    <p:extLst>
      <p:ext uri="{BB962C8B-B14F-4D97-AF65-F5344CB8AC3E}">
        <p14:creationId xmlns:p14="http://schemas.microsoft.com/office/powerpoint/2010/main" val="24163702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15/03/2018</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extLst>
      <p:ext uri="{BB962C8B-B14F-4D97-AF65-F5344CB8AC3E}">
        <p14:creationId xmlns:p14="http://schemas.microsoft.com/office/powerpoint/2010/main" val="22264735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15/03/2018</a:t>
            </a:r>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p:txStyles>
    <p:titleStyle>
      <a:lvl1pPr algn="ctr" defTabSz="914400" rtl="0" eaLnBrk="1" latinLnBrk="0" hangingPunct="1">
        <a:spcBef>
          <a:spcPct val="0"/>
        </a:spcBef>
        <a:buNone/>
        <a:defRPr sz="3200" kern="1200">
          <a:solidFill>
            <a:schemeClr val="tx1"/>
          </a:solidFill>
          <a:latin typeface="+mj-lt"/>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3.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71800" y="3140968"/>
            <a:ext cx="6620272" cy="1656184"/>
          </a:xfrm>
        </p:spPr>
        <p:txBody>
          <a:bodyPr>
            <a:normAutofit fontScale="90000"/>
          </a:bodyPr>
          <a:lstStyle/>
          <a:p>
            <a:r>
              <a:rPr lang="fr-FR" b="1" dirty="0" smtClean="0">
                <a:solidFill>
                  <a:srgbClr val="153449"/>
                </a:solidFill>
              </a:rPr>
              <a:t>La physique des particules et des </a:t>
            </a:r>
            <a:r>
              <a:rPr lang="fr-FR" b="1" dirty="0" err="1" smtClean="0">
                <a:solidFill>
                  <a:srgbClr val="153449"/>
                </a:solidFill>
              </a:rPr>
              <a:t>astroparticules</a:t>
            </a:r>
            <a:r>
              <a:rPr lang="fr-FR" b="1" dirty="0" smtClean="0">
                <a:solidFill>
                  <a:srgbClr val="153449"/>
                </a:solidFill>
              </a:rPr>
              <a:t> au LAPP</a:t>
            </a:r>
            <a:r>
              <a:rPr lang="fr-FR" sz="4800" b="1" dirty="0">
                <a:solidFill>
                  <a:srgbClr val="153449"/>
                </a:solidFill>
              </a:rPr>
              <a:t/>
            </a:r>
            <a:br>
              <a:rPr lang="fr-FR" sz="4800" b="1" dirty="0">
                <a:solidFill>
                  <a:srgbClr val="153449"/>
                </a:solidFill>
              </a:rPr>
            </a:br>
            <a:r>
              <a:rPr lang="fr-FR" sz="2300" dirty="0" err="1" smtClean="0">
                <a:solidFill>
                  <a:srgbClr val="01B2CD"/>
                </a:solidFill>
              </a:rPr>
              <a:t>Masterclass</a:t>
            </a:r>
            <a:r>
              <a:rPr lang="fr-FR" sz="2300" dirty="0" smtClean="0">
                <a:solidFill>
                  <a:srgbClr val="01B2CD"/>
                </a:solidFill>
              </a:rPr>
              <a:t> lycée Fichet</a:t>
            </a:r>
            <a:br>
              <a:rPr lang="fr-FR" sz="2300" dirty="0" smtClean="0">
                <a:solidFill>
                  <a:srgbClr val="01B2CD"/>
                </a:solidFill>
              </a:rPr>
            </a:br>
            <a:r>
              <a:rPr lang="fr-FR" sz="2300" dirty="0" smtClean="0">
                <a:solidFill>
                  <a:srgbClr val="01B2CD"/>
                </a:solidFill>
              </a:rPr>
              <a:t/>
            </a:r>
            <a:br>
              <a:rPr lang="fr-FR" sz="2300" dirty="0" smtClean="0">
                <a:solidFill>
                  <a:srgbClr val="01B2CD"/>
                </a:solidFill>
              </a:rPr>
            </a:br>
            <a:r>
              <a:rPr lang="fr-FR" sz="2300" dirty="0" smtClean="0">
                <a:solidFill>
                  <a:srgbClr val="01B2CD"/>
                </a:solidFill>
              </a:rPr>
              <a:t>Edwige Tournefier</a:t>
            </a:r>
            <a:r>
              <a:rPr lang="fr-FR" dirty="0">
                <a:solidFill>
                  <a:srgbClr val="01B2CD"/>
                </a:solidFill>
              </a:rPr>
              <a:t/>
            </a:r>
            <a:br>
              <a:rPr lang="fr-FR" dirty="0">
                <a:solidFill>
                  <a:srgbClr val="01B2CD"/>
                </a:solidFill>
              </a:rPr>
            </a:br>
            <a:r>
              <a:rPr lang="fr-FR" sz="1800" dirty="0" smtClean="0">
                <a:solidFill>
                  <a:srgbClr val="153449"/>
                </a:solidFill>
              </a:rPr>
              <a:t>    Lundi 19  mars 2018</a:t>
            </a:r>
            <a:r>
              <a:rPr lang="fr-FR" sz="2800" dirty="0">
                <a:solidFill>
                  <a:srgbClr val="153449"/>
                </a:solidFill>
              </a:rPr>
              <a:t/>
            </a:r>
            <a:br>
              <a:rPr lang="fr-FR" sz="2800" dirty="0">
                <a:solidFill>
                  <a:srgbClr val="153449"/>
                </a:solidFill>
              </a:rPr>
            </a:br>
            <a:endParaRPr lang="fr-FR" dirty="0"/>
          </a:p>
        </p:txBody>
      </p:sp>
    </p:spTree>
    <p:extLst>
      <p:ext uri="{BB962C8B-B14F-4D97-AF65-F5344CB8AC3E}">
        <p14:creationId xmlns:p14="http://schemas.microsoft.com/office/powerpoint/2010/main" val="624942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LHCb</a:t>
            </a:r>
            <a:r>
              <a:rPr lang="en-GB" dirty="0" smtClean="0"/>
              <a:t> au LHC</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sym typeface="Symbol" panose="05050102010706020507" pitchFamily="18" charset="2"/>
              </a:rPr>
              <a:t> </a:t>
            </a:r>
            <a:r>
              <a:rPr lang="en-GB" dirty="0" smtClean="0">
                <a:solidFill>
                  <a:srgbClr val="C00000"/>
                </a:solidFill>
              </a:rPr>
              <a:t>Etude de </a:t>
            </a:r>
            <a:r>
              <a:rPr lang="en-GB" dirty="0" err="1" smtClean="0">
                <a:solidFill>
                  <a:srgbClr val="C00000"/>
                </a:solidFill>
              </a:rPr>
              <a:t>l’asymétrie</a:t>
            </a:r>
            <a:r>
              <a:rPr lang="en-GB" dirty="0" smtClean="0">
                <a:solidFill>
                  <a:srgbClr val="C00000"/>
                </a:solidFill>
              </a:rPr>
              <a:t> entre la </a:t>
            </a:r>
            <a:r>
              <a:rPr lang="en-GB" dirty="0" err="1" smtClean="0">
                <a:solidFill>
                  <a:srgbClr val="C00000"/>
                </a:solidFill>
              </a:rPr>
              <a:t>matière</a:t>
            </a:r>
            <a:r>
              <a:rPr lang="en-GB" dirty="0" smtClean="0">
                <a:solidFill>
                  <a:srgbClr val="C00000"/>
                </a:solidFill>
              </a:rPr>
              <a:t> et </a:t>
            </a:r>
            <a:r>
              <a:rPr lang="en-GB" dirty="0" err="1" smtClean="0">
                <a:solidFill>
                  <a:srgbClr val="C00000"/>
                </a:solidFill>
              </a:rPr>
              <a:t>l’anti-matière</a:t>
            </a:r>
            <a:endParaRPr lang="en-GB" dirty="0">
              <a:solidFill>
                <a:srgbClr val="C00000"/>
              </a:solidFill>
            </a:endParaRPr>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420888"/>
            <a:ext cx="5663170" cy="3040704"/>
          </a:xfrm>
          <a:prstGeom prst="rect">
            <a:avLst/>
          </a:prstGeom>
        </p:spPr>
      </p:pic>
    </p:spTree>
    <p:extLst>
      <p:ext uri="{BB962C8B-B14F-4D97-AF65-F5344CB8AC3E}">
        <p14:creationId xmlns:p14="http://schemas.microsoft.com/office/powerpoint/2010/main" val="3724905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L’étude des neutrinos au LAPP</a:t>
            </a:r>
            <a:endParaRPr lang="fr-FR" dirty="0"/>
          </a:p>
        </p:txBody>
      </p:sp>
      <p:sp>
        <p:nvSpPr>
          <p:cNvPr id="3" name="Espace réservé du contenu 2"/>
          <p:cNvSpPr>
            <a:spLocks noGrp="1"/>
          </p:cNvSpPr>
          <p:nvPr>
            <p:ph idx="1"/>
          </p:nvPr>
        </p:nvSpPr>
        <p:spPr>
          <a:xfrm>
            <a:off x="107505" y="1268760"/>
            <a:ext cx="9036496" cy="4896544"/>
          </a:xfrm>
        </p:spPr>
        <p:txBody>
          <a:bodyPr/>
          <a:lstStyle/>
          <a:p>
            <a:pPr>
              <a:buFont typeface="Symbol" panose="05050102010706020507" pitchFamily="18" charset="2"/>
              <a:buChar char="Þ"/>
            </a:pPr>
            <a:r>
              <a:rPr lang="fr-FR" dirty="0" smtClean="0">
                <a:solidFill>
                  <a:srgbClr val="C00000"/>
                </a:solidFill>
              </a:rPr>
              <a:t>Etude des propriétés des neutrinos avec </a:t>
            </a:r>
          </a:p>
          <a:p>
            <a:pPr marL="0" indent="0">
              <a:buNone/>
            </a:pPr>
            <a:r>
              <a:rPr lang="fr-FR" dirty="0">
                <a:solidFill>
                  <a:srgbClr val="C00000"/>
                </a:solidFill>
              </a:rPr>
              <a:t>	</a:t>
            </a:r>
            <a:r>
              <a:rPr lang="fr-FR" dirty="0" err="1" smtClean="0">
                <a:solidFill>
                  <a:srgbClr val="C00000"/>
                </a:solidFill>
              </a:rPr>
              <a:t>Stereo</a:t>
            </a:r>
            <a:r>
              <a:rPr lang="fr-FR" dirty="0">
                <a:solidFill>
                  <a:srgbClr val="C00000"/>
                </a:solidFill>
              </a:rPr>
              <a:t>, </a:t>
            </a:r>
            <a:r>
              <a:rPr lang="fr-FR" dirty="0" err="1">
                <a:solidFill>
                  <a:srgbClr val="C00000"/>
                </a:solidFill>
              </a:rPr>
              <a:t>SuperNEMO</a:t>
            </a:r>
            <a:r>
              <a:rPr lang="fr-FR" dirty="0">
                <a:solidFill>
                  <a:srgbClr val="C00000"/>
                </a:solidFill>
              </a:rPr>
              <a:t> et DUNE </a:t>
            </a:r>
          </a:p>
        </p:txBody>
      </p:sp>
      <p:sp>
        <p:nvSpPr>
          <p:cNvPr id="16" name="Espace réservé de la date 15"/>
          <p:cNvSpPr>
            <a:spLocks noGrp="1"/>
          </p:cNvSpPr>
          <p:nvPr>
            <p:ph type="dt" sz="half" idx="10"/>
          </p:nvPr>
        </p:nvSpPr>
        <p:spPr/>
        <p:txBody>
          <a:bodyPr/>
          <a:lstStyle/>
          <a:p>
            <a:r>
              <a:rPr lang="en-US" smtClean="0"/>
              <a:t>15/03/2018</a:t>
            </a:r>
            <a:endParaRPr lang="fr-BE" dirty="0"/>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170" y="4591476"/>
            <a:ext cx="4650096" cy="1534052"/>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166" y="3199448"/>
            <a:ext cx="4389120" cy="292608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076" y="2151698"/>
            <a:ext cx="1885950" cy="2095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Le LAPP dans l’espace: l'expérience AMS</a:t>
            </a:r>
            <a:endParaRPr lang="fr-FR" dirty="0"/>
          </a:p>
        </p:txBody>
      </p:sp>
      <p:sp>
        <p:nvSpPr>
          <p:cNvPr id="4" name="Espace réservé de la date 3"/>
          <p:cNvSpPr>
            <a:spLocks noGrp="1"/>
          </p:cNvSpPr>
          <p:nvPr>
            <p:ph type="dt" sz="half" idx="10"/>
          </p:nvPr>
        </p:nvSpPr>
        <p:spPr>
          <a:xfrm>
            <a:off x="457200" y="5924302"/>
            <a:ext cx="2133600" cy="365125"/>
          </a:xfrm>
        </p:spPr>
        <p:txBody>
          <a:bodyPr/>
          <a:lstStyle/>
          <a:p>
            <a:r>
              <a:rPr lang="en-US" smtClean="0"/>
              <a:t>15/03/2018</a:t>
            </a:r>
            <a:endParaRPr lang="fr-BE" dirty="0"/>
          </a:p>
        </p:txBody>
      </p:sp>
      <p:grpSp>
        <p:nvGrpSpPr>
          <p:cNvPr id="10" name="Group 4"/>
          <p:cNvGrpSpPr>
            <a:grpSpLocks/>
          </p:cNvGrpSpPr>
          <p:nvPr/>
        </p:nvGrpSpPr>
        <p:grpSpPr bwMode="auto">
          <a:xfrm>
            <a:off x="207963" y="3533229"/>
            <a:ext cx="4044950" cy="2632075"/>
            <a:chOff x="720" y="768"/>
            <a:chExt cx="2352" cy="1658"/>
          </a:xfrm>
        </p:grpSpPr>
        <p:pic>
          <p:nvPicPr>
            <p:cNvPr id="11" name="Picture 5" descr="Dscn1054"/>
            <p:cNvPicPr>
              <a:picLocks noChangeAspect="1" noChangeArrowheads="1"/>
            </p:cNvPicPr>
            <p:nvPr/>
          </p:nvPicPr>
          <p:blipFill>
            <a:blip r:embed="rId2" cstate="print"/>
            <a:srcRect/>
            <a:stretch>
              <a:fillRect/>
            </a:stretch>
          </p:blipFill>
          <p:spPr bwMode="auto">
            <a:xfrm>
              <a:off x="720" y="864"/>
              <a:ext cx="2352" cy="1562"/>
            </a:xfrm>
            <a:prstGeom prst="rect">
              <a:avLst/>
            </a:prstGeom>
            <a:noFill/>
            <a:ln w="28575">
              <a:noFill/>
              <a:miter lim="800000"/>
              <a:headEnd/>
              <a:tailEnd/>
            </a:ln>
          </p:spPr>
        </p:pic>
        <p:sp>
          <p:nvSpPr>
            <p:cNvPr id="12" name="Text Box 6"/>
            <p:cNvSpPr txBox="1">
              <a:spLocks noChangeArrowheads="1"/>
            </p:cNvSpPr>
            <p:nvPr/>
          </p:nvSpPr>
          <p:spPr bwMode="auto">
            <a:xfrm>
              <a:off x="720" y="768"/>
              <a:ext cx="2352" cy="173"/>
            </a:xfrm>
            <a:prstGeom prst="rect">
              <a:avLst/>
            </a:prstGeom>
            <a:solidFill>
              <a:schemeClr val="bg1"/>
            </a:solidFill>
            <a:ln w="19050">
              <a:noFill/>
              <a:miter lim="800000"/>
              <a:headEnd/>
              <a:tailEnd/>
            </a:ln>
          </p:spPr>
          <p:txBody>
            <a:bodyPr>
              <a:spAutoFit/>
            </a:bodyPr>
            <a:lstStyle/>
            <a:p>
              <a:r>
                <a:rPr lang="fr-FR" sz="1200" b="1" i="1">
                  <a:solidFill>
                    <a:srgbClr val="0000FF"/>
                  </a:solidFill>
                  <a:latin typeface="Times New Roman" pitchFamily="18" charset="0"/>
                </a:rPr>
                <a:t>Dedicated tools for assembly in clean room</a:t>
              </a:r>
            </a:p>
          </p:txBody>
        </p:sp>
      </p:grpSp>
      <p:sp>
        <p:nvSpPr>
          <p:cNvPr id="13" name="Rectangle 7"/>
          <p:cNvSpPr>
            <a:spLocks noChangeArrowheads="1"/>
          </p:cNvSpPr>
          <p:nvPr/>
        </p:nvSpPr>
        <p:spPr bwMode="auto">
          <a:xfrm>
            <a:off x="214313" y="3615681"/>
            <a:ext cx="2971800" cy="304800"/>
          </a:xfrm>
          <a:prstGeom prst="rect">
            <a:avLst/>
          </a:prstGeom>
          <a:solidFill>
            <a:schemeClr val="bg1"/>
          </a:solidFill>
          <a:ln w="9525">
            <a:noFill/>
            <a:miter lim="800000"/>
            <a:headEnd/>
            <a:tailEnd/>
          </a:ln>
        </p:spPr>
        <p:txBody>
          <a:bodyPr wrap="none" anchor="ctr">
            <a:spAutoFit/>
          </a:bodyPr>
          <a:lstStyle/>
          <a:p>
            <a:endParaRPr lang="fr-FR">
              <a:latin typeface="Calibri" pitchFamily="34" charset="0"/>
            </a:endParaRPr>
          </a:p>
        </p:txBody>
      </p:sp>
      <p:pic>
        <p:nvPicPr>
          <p:cNvPr id="14" name="Picture 8" descr="s97_10537_small"/>
          <p:cNvPicPr>
            <a:picLocks noChangeAspect="1" noChangeArrowheads="1"/>
          </p:cNvPicPr>
          <p:nvPr/>
        </p:nvPicPr>
        <p:blipFill>
          <a:blip r:embed="rId3" cstate="print"/>
          <a:srcRect b="6038"/>
          <a:stretch>
            <a:fillRect/>
          </a:stretch>
        </p:blipFill>
        <p:spPr bwMode="auto">
          <a:xfrm>
            <a:off x="323528" y="980728"/>
            <a:ext cx="3352800" cy="2371725"/>
          </a:xfrm>
          <a:prstGeom prst="rect">
            <a:avLst/>
          </a:prstGeom>
          <a:noFill/>
          <a:ln w="9525">
            <a:noFill/>
            <a:miter lim="800000"/>
            <a:headEnd/>
            <a:tailEnd/>
          </a:ln>
        </p:spPr>
      </p:pic>
      <p:sp>
        <p:nvSpPr>
          <p:cNvPr id="15" name="Oval 9"/>
          <p:cNvSpPr>
            <a:spLocks noChangeArrowheads="1"/>
          </p:cNvSpPr>
          <p:nvPr/>
        </p:nvSpPr>
        <p:spPr bwMode="auto">
          <a:xfrm>
            <a:off x="1433513" y="1777356"/>
            <a:ext cx="533400" cy="533400"/>
          </a:xfrm>
          <a:prstGeom prst="ellipse">
            <a:avLst/>
          </a:prstGeom>
          <a:noFill/>
          <a:ln w="19050">
            <a:solidFill>
              <a:srgbClr val="EB0D27"/>
            </a:solidFill>
            <a:round/>
            <a:headEnd type="none" w="sm" len="sm"/>
            <a:tailEnd type="none" w="sm" len="sm"/>
          </a:ln>
        </p:spPr>
        <p:txBody>
          <a:bodyPr wrap="none" anchor="ctr"/>
          <a:lstStyle/>
          <a:p>
            <a:pPr algn="ctr"/>
            <a:endParaRPr lang="fr-FR" sz="2400">
              <a:solidFill>
                <a:srgbClr val="EB0D27"/>
              </a:solidFill>
              <a:latin typeface="Times New Roman" pitchFamily="18" charset="0"/>
            </a:endParaRPr>
          </a:p>
        </p:txBody>
      </p:sp>
      <p:pic>
        <p:nvPicPr>
          <p:cNvPr id="23" name="Picture 4"/>
          <p:cNvPicPr>
            <a:picLocks noChangeAspect="1" noChangeArrowheads="1"/>
          </p:cNvPicPr>
          <p:nvPr/>
        </p:nvPicPr>
        <p:blipFill>
          <a:blip r:embed="rId4" cstate="print"/>
          <a:srcRect t="13620" r="58427" b="5447"/>
          <a:stretch>
            <a:fillRect/>
          </a:stretch>
        </p:blipFill>
        <p:spPr bwMode="auto">
          <a:xfrm>
            <a:off x="6084168" y="2120443"/>
            <a:ext cx="3143240" cy="4404901"/>
          </a:xfrm>
          <a:prstGeom prst="rect">
            <a:avLst/>
          </a:prstGeom>
          <a:noFill/>
          <a:ln w="9525">
            <a:noFill/>
            <a:miter lim="800000"/>
            <a:headEnd/>
            <a:tailEnd/>
          </a:ln>
        </p:spPr>
      </p:pic>
      <p:sp>
        <p:nvSpPr>
          <p:cNvPr id="24" name="Rectangle 3"/>
          <p:cNvSpPr>
            <a:spLocks noChangeArrowheads="1"/>
          </p:cNvSpPr>
          <p:nvPr/>
        </p:nvSpPr>
        <p:spPr bwMode="auto">
          <a:xfrm>
            <a:off x="3807994" y="1104780"/>
            <a:ext cx="5336006" cy="1015663"/>
          </a:xfrm>
          <a:prstGeom prst="rect">
            <a:avLst/>
          </a:prstGeom>
          <a:noFill/>
          <a:ln w="9525">
            <a:noFill/>
            <a:miter lim="800000"/>
            <a:headEnd/>
            <a:tailEnd/>
          </a:ln>
        </p:spPr>
        <p:txBody>
          <a:bodyPr wrap="square">
            <a:spAutoFit/>
          </a:bodyPr>
          <a:lstStyle/>
          <a:p>
            <a:pPr>
              <a:spcBef>
                <a:spcPct val="50000"/>
              </a:spcBef>
            </a:pPr>
            <a:r>
              <a:rPr lang="fr-FR" sz="2400" dirty="0" smtClean="0">
                <a:solidFill>
                  <a:srgbClr val="C00000"/>
                </a:solidFill>
                <a:sym typeface="Symbol" panose="05050102010706020507" pitchFamily="18" charset="2"/>
              </a:rPr>
              <a:t> recherche</a:t>
            </a:r>
            <a:r>
              <a:rPr lang="fr-FR" sz="2400" dirty="0" smtClean="0">
                <a:solidFill>
                  <a:srgbClr val="C00000"/>
                </a:solidFill>
              </a:rPr>
              <a:t> d’antimatière </a:t>
            </a:r>
            <a:r>
              <a:rPr lang="fr-FR" sz="2400" dirty="0">
                <a:solidFill>
                  <a:srgbClr val="C00000"/>
                </a:solidFill>
              </a:rPr>
              <a:t>dans </a:t>
            </a:r>
            <a:r>
              <a:rPr lang="fr-FR" sz="2400" dirty="0" smtClean="0">
                <a:solidFill>
                  <a:srgbClr val="C00000"/>
                </a:solidFill>
              </a:rPr>
              <a:t>l’espace</a:t>
            </a:r>
            <a:r>
              <a:rPr lang="fr-FR" sz="2400" dirty="0">
                <a:solidFill>
                  <a:srgbClr val="C00000"/>
                </a:solidFill>
              </a:rPr>
              <a:t> </a:t>
            </a:r>
            <a:endParaRPr lang="fr-FR" sz="800" dirty="0" smtClean="0">
              <a:solidFill>
                <a:srgbClr val="C00000"/>
              </a:solidFill>
            </a:endParaRPr>
          </a:p>
          <a:p>
            <a:pPr>
              <a:spcBef>
                <a:spcPct val="50000"/>
              </a:spcBef>
            </a:pPr>
            <a:r>
              <a:rPr lang="fr-FR" sz="2400" dirty="0" smtClean="0">
                <a:solidFill>
                  <a:srgbClr val="C00000"/>
                </a:solidFill>
                <a:sym typeface="Symbol" panose="05050102010706020507" pitchFamily="18" charset="2"/>
              </a:rPr>
              <a:t> recherche de</a:t>
            </a:r>
            <a:r>
              <a:rPr lang="fr-FR" sz="2400" dirty="0" smtClean="0">
                <a:solidFill>
                  <a:srgbClr val="C00000"/>
                </a:solidFill>
              </a:rPr>
              <a:t> matière noire</a:t>
            </a:r>
            <a:endParaRPr lang="fr-FR" sz="2400" dirty="0">
              <a:solidFill>
                <a:srgbClr val="C00000"/>
              </a:solidFill>
            </a:endParaRPr>
          </a:p>
        </p:txBody>
      </p:sp>
    </p:spTree>
    <p:extLst>
      <p:ext uri="{BB962C8B-B14F-4D97-AF65-F5344CB8AC3E}">
        <p14:creationId xmlns:p14="http://schemas.microsoft.com/office/powerpoint/2010/main" val="1266687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47575"/>
            <a:ext cx="9001000" cy="761145"/>
          </a:xfrm>
        </p:spPr>
        <p:txBody>
          <a:bodyPr>
            <a:normAutofit fontScale="90000"/>
          </a:bodyPr>
          <a:lstStyle/>
          <a:p>
            <a:r>
              <a:rPr lang="fr-FR" dirty="0" smtClean="0"/>
              <a:t>Le LAPP en Namibie avec HESS </a:t>
            </a:r>
            <a:r>
              <a:rPr lang="fr-FR" dirty="0"/>
              <a:t/>
            </a:r>
            <a:br>
              <a:rPr lang="fr-FR" dirty="0"/>
            </a:br>
            <a:r>
              <a:rPr lang="fr-FR" dirty="0" smtClean="0"/>
              <a:t> bientôt au Chili avec CTA</a:t>
            </a:r>
            <a:endParaRPr lang="fr-FR" dirty="0"/>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7" name="Image 4" descr="test1.jpg"/>
          <p:cNvPicPr>
            <a:picLocks noChangeAspect="1"/>
          </p:cNvPicPr>
          <p:nvPr/>
        </p:nvPicPr>
        <p:blipFill>
          <a:blip r:embed="rId2" cstate="print"/>
          <a:srcRect/>
          <a:stretch>
            <a:fillRect/>
          </a:stretch>
        </p:blipFill>
        <p:spPr bwMode="auto">
          <a:xfrm>
            <a:off x="5724127" y="1087244"/>
            <a:ext cx="3431111" cy="2505426"/>
          </a:xfrm>
          <a:prstGeom prst="rect">
            <a:avLst/>
          </a:prstGeom>
          <a:noFill/>
          <a:ln w="9525">
            <a:noFill/>
            <a:miter lim="800000"/>
            <a:headEnd/>
            <a:tailEnd/>
          </a:ln>
        </p:spPr>
      </p:pic>
      <p:sp>
        <p:nvSpPr>
          <p:cNvPr id="9" name="Rectangle 8"/>
          <p:cNvSpPr/>
          <p:nvPr/>
        </p:nvSpPr>
        <p:spPr>
          <a:xfrm>
            <a:off x="141134" y="1138931"/>
            <a:ext cx="5582994" cy="1508105"/>
          </a:xfrm>
          <a:prstGeom prst="rect">
            <a:avLst/>
          </a:prstGeom>
        </p:spPr>
        <p:txBody>
          <a:bodyPr wrap="square">
            <a:spAutoFit/>
          </a:bodyPr>
          <a:lstStyle/>
          <a:p>
            <a:endParaRPr lang="fr-FR" sz="2000" dirty="0"/>
          </a:p>
          <a:p>
            <a:pPr marL="342900" indent="-342900">
              <a:buFont typeface="Symbol" panose="05050102010706020507" pitchFamily="18" charset="2"/>
              <a:buChar char="Þ"/>
            </a:pPr>
            <a:r>
              <a:rPr lang="fr-FR" sz="2400" dirty="0" smtClean="0">
                <a:solidFill>
                  <a:srgbClr val="C00000"/>
                </a:solidFill>
                <a:sym typeface="Symbol" panose="05050102010706020507" pitchFamily="18" charset="2"/>
              </a:rPr>
              <a:t>Recherche </a:t>
            </a:r>
            <a:r>
              <a:rPr lang="fr-FR" sz="2400" dirty="0">
                <a:solidFill>
                  <a:srgbClr val="C00000"/>
                </a:solidFill>
                <a:sym typeface="Symbol" panose="05050102010706020507" pitchFamily="18" charset="2"/>
              </a:rPr>
              <a:t>de matière </a:t>
            </a:r>
            <a:r>
              <a:rPr lang="fr-FR" sz="2400" dirty="0" smtClean="0">
                <a:solidFill>
                  <a:srgbClr val="C00000"/>
                </a:solidFill>
                <a:sym typeface="Symbol" panose="05050102010706020507" pitchFamily="18" charset="2"/>
              </a:rPr>
              <a:t>noire</a:t>
            </a:r>
            <a:endParaRPr lang="fr-FR" sz="2400" dirty="0">
              <a:solidFill>
                <a:srgbClr val="C00000"/>
              </a:solidFill>
              <a:sym typeface="Symbol" panose="05050102010706020507" pitchFamily="18" charset="2"/>
            </a:endParaRPr>
          </a:p>
          <a:p>
            <a:endParaRPr lang="fr-FR" sz="2400" dirty="0" smtClean="0">
              <a:solidFill>
                <a:srgbClr val="C00000"/>
              </a:solidFill>
              <a:sym typeface="Symbol" panose="05050102010706020507" pitchFamily="18" charset="2"/>
            </a:endParaRPr>
          </a:p>
          <a:p>
            <a:pPr marL="342900" indent="-342900">
              <a:buFont typeface="Symbol" panose="05050102010706020507" pitchFamily="18" charset="2"/>
              <a:buChar char="Þ"/>
            </a:pPr>
            <a:r>
              <a:rPr lang="fr-FR" sz="2400" dirty="0">
                <a:solidFill>
                  <a:srgbClr val="C00000"/>
                </a:solidFill>
                <a:sym typeface="Symbol" panose="05050102010706020507" pitchFamily="18" charset="2"/>
              </a:rPr>
              <a:t>E</a:t>
            </a:r>
            <a:r>
              <a:rPr lang="fr-FR" sz="2400" dirty="0" smtClean="0">
                <a:solidFill>
                  <a:srgbClr val="C00000"/>
                </a:solidFill>
                <a:sym typeface="Symbol" panose="05050102010706020507" pitchFamily="18" charset="2"/>
              </a:rPr>
              <a:t>tude </a:t>
            </a:r>
            <a:r>
              <a:rPr lang="fr-FR" sz="2400" dirty="0">
                <a:solidFill>
                  <a:srgbClr val="C00000"/>
                </a:solidFill>
                <a:sym typeface="Symbol" panose="05050102010706020507" pitchFamily="18" charset="2"/>
              </a:rPr>
              <a:t>des sources de rayons </a:t>
            </a:r>
            <a:r>
              <a:rPr lang="fr-FR" sz="2400" dirty="0" smtClean="0">
                <a:solidFill>
                  <a:srgbClr val="C00000"/>
                </a:solidFill>
                <a:sym typeface="Symbol" panose="05050102010706020507" pitchFamily="18" charset="2"/>
              </a:rPr>
              <a:t>cosmiques</a:t>
            </a:r>
            <a:endParaRPr lang="fr-FR" sz="2400" dirty="0">
              <a:solidFill>
                <a:srgbClr val="C00000"/>
              </a:solidFill>
            </a:endParaRPr>
          </a:p>
        </p:txBody>
      </p:sp>
      <p:pic>
        <p:nvPicPr>
          <p:cNvPr id="3074" name="Picture 2" descr="https://www.cta-observatory.org/wp-content/themes/ctao/assets/img/CTA001_startseite_paranal_montage_bod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149080"/>
            <a:ext cx="7349770" cy="211762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369587" y="1022986"/>
            <a:ext cx="1631537" cy="369332"/>
          </a:xfrm>
          <a:prstGeom prst="rect">
            <a:avLst/>
          </a:prstGeom>
          <a:noFill/>
        </p:spPr>
        <p:txBody>
          <a:bodyPr wrap="none" rtlCol="0">
            <a:spAutoFit/>
          </a:bodyPr>
          <a:lstStyle/>
          <a:p>
            <a:r>
              <a:rPr lang="en-GB" dirty="0" smtClean="0"/>
              <a:t>HESS (</a:t>
            </a:r>
            <a:r>
              <a:rPr lang="en-GB" dirty="0" err="1" smtClean="0"/>
              <a:t>Namibie</a:t>
            </a:r>
            <a:r>
              <a:rPr lang="en-GB" dirty="0" smtClean="0"/>
              <a:t>)</a:t>
            </a:r>
            <a:endParaRPr lang="en-GB" dirty="0"/>
          </a:p>
        </p:txBody>
      </p:sp>
      <p:sp>
        <p:nvSpPr>
          <p:cNvPr id="10" name="ZoneTexte 9"/>
          <p:cNvSpPr txBox="1"/>
          <p:nvPr/>
        </p:nvSpPr>
        <p:spPr>
          <a:xfrm>
            <a:off x="715564" y="3916917"/>
            <a:ext cx="4092531" cy="646331"/>
          </a:xfrm>
          <a:prstGeom prst="rect">
            <a:avLst/>
          </a:prstGeom>
          <a:noFill/>
        </p:spPr>
        <p:txBody>
          <a:bodyPr wrap="none" rtlCol="0">
            <a:spAutoFit/>
          </a:bodyPr>
          <a:lstStyle/>
          <a:p>
            <a:r>
              <a:rPr lang="fr-FR" dirty="0">
                <a:solidFill>
                  <a:srgbClr val="C00000"/>
                </a:solidFill>
              </a:rPr>
              <a:t>CTA</a:t>
            </a:r>
            <a:r>
              <a:rPr lang="fr-FR" dirty="0"/>
              <a:t> en construction au Chili et à La Palma</a:t>
            </a:r>
          </a:p>
          <a:p>
            <a:endParaRPr lang="en-GB" dirty="0"/>
          </a:p>
        </p:txBody>
      </p:sp>
    </p:spTree>
    <p:extLst>
      <p:ext uri="{BB962C8B-B14F-4D97-AF65-F5344CB8AC3E}">
        <p14:creationId xmlns:p14="http://schemas.microsoft.com/office/powerpoint/2010/main" val="2647618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710" y="0"/>
            <a:ext cx="8229600" cy="648072"/>
          </a:xfrm>
        </p:spPr>
        <p:txBody>
          <a:bodyPr>
            <a:normAutofit fontScale="90000"/>
          </a:bodyPr>
          <a:lstStyle/>
          <a:p>
            <a:pPr algn="ctr"/>
            <a:r>
              <a:rPr lang="en-GB" dirty="0" err="1" smtClean="0"/>
              <a:t>En</a:t>
            </a:r>
            <a:r>
              <a:rPr lang="en-GB" dirty="0" smtClean="0"/>
              <a:t> 2016 le LAPP </a:t>
            </a:r>
            <a:r>
              <a:rPr lang="en-GB" dirty="0" err="1" smtClean="0"/>
              <a:t>rejoint</a:t>
            </a:r>
            <a:r>
              <a:rPr lang="en-GB" dirty="0" smtClean="0"/>
              <a:t> LSST</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sym typeface="Symbol" panose="05050102010706020507" pitchFamily="18" charset="2"/>
              </a:rPr>
              <a:t> </a:t>
            </a:r>
            <a:r>
              <a:rPr lang="en-GB" dirty="0" err="1" smtClean="0">
                <a:solidFill>
                  <a:srgbClr val="C00000"/>
                </a:solidFill>
              </a:rPr>
              <a:t>Étude</a:t>
            </a:r>
            <a:r>
              <a:rPr lang="en-GB" dirty="0" smtClean="0">
                <a:solidFill>
                  <a:srgbClr val="C00000"/>
                </a:solidFill>
              </a:rPr>
              <a:t> de </a:t>
            </a:r>
            <a:r>
              <a:rPr lang="en-GB" dirty="0" err="1">
                <a:solidFill>
                  <a:srgbClr val="C00000"/>
                </a:solidFill>
              </a:rPr>
              <a:t>l’énergie</a:t>
            </a:r>
            <a:r>
              <a:rPr lang="en-GB" dirty="0">
                <a:solidFill>
                  <a:srgbClr val="C00000"/>
                </a:solidFill>
              </a:rPr>
              <a:t> noire et de la </a:t>
            </a:r>
            <a:r>
              <a:rPr lang="en-GB" dirty="0" err="1">
                <a:solidFill>
                  <a:srgbClr val="C00000"/>
                </a:solidFill>
              </a:rPr>
              <a:t>matière</a:t>
            </a:r>
            <a:r>
              <a:rPr lang="en-GB" dirty="0">
                <a:solidFill>
                  <a:srgbClr val="C00000"/>
                </a:solidFill>
              </a:rPr>
              <a:t> </a:t>
            </a:r>
            <a:r>
              <a:rPr lang="en-GB" dirty="0" smtClean="0">
                <a:solidFill>
                  <a:srgbClr val="C00000"/>
                </a:solidFill>
              </a:rPr>
              <a:t>noire</a:t>
            </a:r>
            <a:endParaRPr lang="en-GB" dirty="0">
              <a:solidFill>
                <a:srgbClr val="C00000"/>
              </a:solidFill>
            </a:endParaRPr>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1028" name="Picture 4" descr="https://www.lsst.org/sites/default/files/styles/galleryformatter_slide/public/photogallery/Facility_CU_Nite-full.jpg?itok=ow0mopb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 y="2231131"/>
            <a:ext cx="47625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068960"/>
            <a:ext cx="4255823" cy="3191867"/>
          </a:xfrm>
          <a:prstGeom prst="rect">
            <a:avLst/>
          </a:prstGeom>
        </p:spPr>
      </p:pic>
      <p:sp>
        <p:nvSpPr>
          <p:cNvPr id="7" name="ZoneTexte 6"/>
          <p:cNvSpPr txBox="1"/>
          <p:nvPr/>
        </p:nvSpPr>
        <p:spPr>
          <a:xfrm>
            <a:off x="5219700" y="3068960"/>
            <a:ext cx="3366947" cy="369332"/>
          </a:xfrm>
          <a:prstGeom prst="rect">
            <a:avLst/>
          </a:prstGeom>
          <a:noFill/>
        </p:spPr>
        <p:txBody>
          <a:bodyPr wrap="none" rtlCol="0">
            <a:spAutoFit/>
          </a:bodyPr>
          <a:lstStyle/>
          <a:p>
            <a:r>
              <a:rPr lang="en-GB" dirty="0" err="1"/>
              <a:t>Télescope</a:t>
            </a:r>
            <a:r>
              <a:rPr lang="en-GB" dirty="0"/>
              <a:t> </a:t>
            </a:r>
            <a:r>
              <a:rPr lang="en-GB" dirty="0" err="1"/>
              <a:t>en</a:t>
            </a:r>
            <a:r>
              <a:rPr lang="en-GB" dirty="0"/>
              <a:t> construction au Chili</a:t>
            </a:r>
          </a:p>
        </p:txBody>
      </p:sp>
      <p:sp>
        <p:nvSpPr>
          <p:cNvPr id="8" name="ZoneTexte 7"/>
          <p:cNvSpPr txBox="1"/>
          <p:nvPr/>
        </p:nvSpPr>
        <p:spPr>
          <a:xfrm>
            <a:off x="1122859" y="5563251"/>
            <a:ext cx="2152998" cy="430887"/>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LSST</a:t>
            </a:r>
            <a:endParaRPr lang="en-GB" sz="2200" i="1" dirty="0">
              <a:solidFill>
                <a:srgbClr val="0000FF"/>
              </a:solidFill>
            </a:endParaRPr>
          </a:p>
        </p:txBody>
      </p:sp>
    </p:spTree>
    <p:extLst>
      <p:ext uri="{BB962C8B-B14F-4D97-AF65-F5344CB8AC3E}">
        <p14:creationId xmlns:p14="http://schemas.microsoft.com/office/powerpoint/2010/main" val="4049393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7" descr="aerial"/>
          <p:cNvPicPr>
            <a:picLocks noChangeAspect="1" noChangeArrowheads="1"/>
          </p:cNvPicPr>
          <p:nvPr/>
        </p:nvPicPr>
        <p:blipFill>
          <a:blip r:embed="rId2" cstate="print"/>
          <a:srcRect/>
          <a:stretch>
            <a:fillRect/>
          </a:stretch>
        </p:blipFill>
        <p:spPr bwMode="auto">
          <a:xfrm>
            <a:off x="179512" y="3261581"/>
            <a:ext cx="8712968" cy="2831715"/>
          </a:xfrm>
          <a:prstGeom prst="rect">
            <a:avLst/>
          </a:prstGeom>
          <a:noFill/>
        </p:spPr>
      </p:pic>
      <p:sp>
        <p:nvSpPr>
          <p:cNvPr id="2" name="Titre 1"/>
          <p:cNvSpPr>
            <a:spLocks noGrp="1"/>
          </p:cNvSpPr>
          <p:nvPr>
            <p:ph type="title"/>
          </p:nvPr>
        </p:nvSpPr>
        <p:spPr>
          <a:xfrm>
            <a:off x="0" y="-27384"/>
            <a:ext cx="9144000" cy="1143000"/>
          </a:xfrm>
        </p:spPr>
        <p:txBody>
          <a:bodyPr>
            <a:normAutofit/>
          </a:bodyPr>
          <a:lstStyle/>
          <a:p>
            <a:r>
              <a:rPr lang="fr-FR" dirty="0" err="1" smtClean="0"/>
              <a:t>Virgo</a:t>
            </a:r>
            <a:r>
              <a:rPr lang="fr-FR" dirty="0"/>
              <a:t> à Pise</a:t>
            </a:r>
          </a:p>
        </p:txBody>
      </p:sp>
      <p:sp>
        <p:nvSpPr>
          <p:cNvPr id="3" name="Espace réservé du contenu 2"/>
          <p:cNvSpPr>
            <a:spLocks noGrp="1"/>
          </p:cNvSpPr>
          <p:nvPr>
            <p:ph idx="1"/>
          </p:nvPr>
        </p:nvSpPr>
        <p:spPr>
          <a:xfrm>
            <a:off x="179512" y="1032841"/>
            <a:ext cx="8964488" cy="1256151"/>
          </a:xfrm>
        </p:spPr>
        <p:txBody>
          <a:bodyPr>
            <a:normAutofit lnSpcReduction="10000"/>
          </a:bodyPr>
          <a:lstStyle/>
          <a:p>
            <a:pPr marL="0" indent="0">
              <a:buNone/>
            </a:pPr>
            <a:r>
              <a:rPr lang="fr-FR" dirty="0" smtClean="0">
                <a:solidFill>
                  <a:srgbClr val="C00000"/>
                </a:solidFill>
                <a:sym typeface="Symbol" panose="05050102010706020507" pitchFamily="18" charset="2"/>
              </a:rPr>
              <a:t>Détection des ondes gravitationnelles</a:t>
            </a:r>
          </a:p>
          <a:p>
            <a:pPr>
              <a:buFont typeface="Symbol" panose="05050102010706020507" pitchFamily="18" charset="2"/>
              <a:buChar char="Þ"/>
            </a:pPr>
            <a:r>
              <a:rPr lang="fr-FR" dirty="0" smtClean="0">
                <a:solidFill>
                  <a:srgbClr val="C00000"/>
                </a:solidFill>
                <a:sym typeface="Symbol" panose="05050102010706020507" pitchFamily="18" charset="2"/>
              </a:rPr>
              <a:t>tests de la relativité générale</a:t>
            </a:r>
          </a:p>
          <a:p>
            <a:pPr>
              <a:buFont typeface="Symbol" panose="05050102010706020507" pitchFamily="18" charset="2"/>
              <a:buChar char="Þ"/>
            </a:pPr>
            <a:r>
              <a:rPr lang="fr-FR" dirty="0" smtClean="0">
                <a:solidFill>
                  <a:srgbClr val="C00000"/>
                </a:solidFill>
                <a:sym typeface="Symbol" panose="05050102010706020507" pitchFamily="18" charset="2"/>
              </a:rPr>
              <a:t>n</a:t>
            </a:r>
            <a:r>
              <a:rPr lang="fr-FR" dirty="0" smtClean="0">
                <a:solidFill>
                  <a:srgbClr val="C00000"/>
                </a:solidFill>
              </a:rPr>
              <a:t>ouvel outil pour l’observation et la compréhension du cosmos</a:t>
            </a:r>
          </a:p>
          <a:p>
            <a:endParaRPr lang="fr-FR" dirty="0" smtClean="0"/>
          </a:p>
          <a:p>
            <a:endParaRPr lang="fr-FR" dirty="0" smtClean="0"/>
          </a:p>
          <a:p>
            <a:endParaRPr lang="fr-FR" dirty="0" smtClean="0"/>
          </a:p>
          <a:p>
            <a:pPr>
              <a:buNone/>
            </a:pPr>
            <a:endParaRPr lang="fr-FR" dirty="0" smtClean="0"/>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76803" name="Picture 3"/>
          <p:cNvPicPr>
            <a:picLocks noChangeAspect="1" noChangeArrowheads="1"/>
          </p:cNvPicPr>
          <p:nvPr/>
        </p:nvPicPr>
        <p:blipFill>
          <a:blip r:embed="rId3" cstate="print"/>
          <a:srcRect/>
          <a:stretch>
            <a:fillRect/>
          </a:stretch>
        </p:blipFill>
        <p:spPr bwMode="auto">
          <a:xfrm>
            <a:off x="3528513" y="2420519"/>
            <a:ext cx="3059832" cy="1656553"/>
          </a:xfrm>
          <a:prstGeom prst="rect">
            <a:avLst/>
          </a:prstGeom>
          <a:noFill/>
          <a:ln w="9525">
            <a:noFill/>
            <a:miter lim="800000"/>
            <a:headEnd/>
            <a:tailEnd/>
          </a:ln>
        </p:spPr>
      </p:pic>
    </p:spTree>
    <p:extLst>
      <p:ext uri="{BB962C8B-B14F-4D97-AF65-F5344CB8AC3E}">
        <p14:creationId xmlns:p14="http://schemas.microsoft.com/office/powerpoint/2010/main" val="664360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dirty="0" err="1" smtClean="0"/>
              <a:t>Virgo</a:t>
            </a:r>
            <a:r>
              <a:rPr lang="fr-FR" dirty="0" smtClean="0"/>
              <a:t> au LAPP</a:t>
            </a:r>
            <a:endParaRPr lang="fr-FR" dirty="0"/>
          </a:p>
        </p:txBody>
      </p:sp>
      <p:pic>
        <p:nvPicPr>
          <p:cNvPr id="8" name="Picture 8" descr="http://lapp.in2p3.fr/IMG/jpg/imageVirgo.jpg"/>
          <p:cNvPicPr>
            <a:picLocks noChangeAspect="1" noChangeArrowheads="1"/>
          </p:cNvPicPr>
          <p:nvPr/>
        </p:nvPicPr>
        <p:blipFill>
          <a:blip r:embed="rId2" cstate="print"/>
          <a:srcRect r="45552"/>
          <a:stretch>
            <a:fillRect/>
          </a:stretch>
        </p:blipFill>
        <p:spPr bwMode="auto">
          <a:xfrm>
            <a:off x="251520" y="2907392"/>
            <a:ext cx="1872208" cy="2857500"/>
          </a:xfrm>
          <a:prstGeom prst="rect">
            <a:avLst/>
          </a:prstGeom>
          <a:noFill/>
        </p:spPr>
      </p:pic>
      <p:sp>
        <p:nvSpPr>
          <p:cNvPr id="13" name="Espace réservé de la date 12"/>
          <p:cNvSpPr>
            <a:spLocks noGrp="1"/>
          </p:cNvSpPr>
          <p:nvPr>
            <p:ph type="dt" sz="half" idx="10"/>
          </p:nvPr>
        </p:nvSpPr>
        <p:spPr/>
        <p:txBody>
          <a:bodyPr/>
          <a:lstStyle/>
          <a:p>
            <a:r>
              <a:rPr lang="en-US" smtClean="0"/>
              <a:t>15/03/2018</a:t>
            </a:r>
            <a:endParaRPr lang="fr-BE" dirty="0"/>
          </a:p>
        </p:txBody>
      </p:sp>
      <p:sp>
        <p:nvSpPr>
          <p:cNvPr id="14" name="ZoneTexte 13"/>
          <p:cNvSpPr txBox="1"/>
          <p:nvPr/>
        </p:nvSpPr>
        <p:spPr>
          <a:xfrm>
            <a:off x="733159" y="1103996"/>
            <a:ext cx="7233775" cy="1015663"/>
          </a:xfrm>
          <a:prstGeom prst="rect">
            <a:avLst/>
          </a:prstGeom>
          <a:solidFill>
            <a:schemeClr val="bg1"/>
          </a:solidFill>
        </p:spPr>
        <p:txBody>
          <a:bodyPr wrap="none" rtlCol="0">
            <a:spAutoFit/>
          </a:bodyPr>
          <a:lstStyle/>
          <a:p>
            <a:r>
              <a:rPr lang="en-GB" sz="2400" dirty="0" err="1" smtClean="0">
                <a:solidFill>
                  <a:srgbClr val="C00000"/>
                </a:solidFill>
              </a:rPr>
              <a:t>Découverte</a:t>
            </a:r>
            <a:r>
              <a:rPr lang="en-GB" sz="2400" dirty="0" smtClean="0">
                <a:solidFill>
                  <a:srgbClr val="C00000"/>
                </a:solidFill>
              </a:rPr>
              <a:t> des </a:t>
            </a:r>
            <a:r>
              <a:rPr lang="en-GB" sz="2400" dirty="0" err="1" smtClean="0">
                <a:solidFill>
                  <a:srgbClr val="C00000"/>
                </a:solidFill>
              </a:rPr>
              <a:t>ondes</a:t>
            </a:r>
            <a:r>
              <a:rPr lang="en-GB" sz="2400" dirty="0" smtClean="0">
                <a:solidFill>
                  <a:srgbClr val="C00000"/>
                </a:solidFill>
              </a:rPr>
              <a:t> </a:t>
            </a:r>
            <a:r>
              <a:rPr lang="en-GB" sz="2400" dirty="0" err="1" smtClean="0">
                <a:solidFill>
                  <a:srgbClr val="C00000"/>
                </a:solidFill>
              </a:rPr>
              <a:t>gravitationnelles</a:t>
            </a:r>
            <a:r>
              <a:rPr lang="en-GB" sz="2400" dirty="0" smtClean="0">
                <a:solidFill>
                  <a:srgbClr val="C00000"/>
                </a:solidFill>
              </a:rPr>
              <a:t> </a:t>
            </a:r>
            <a:r>
              <a:rPr lang="en-GB" sz="2400" dirty="0" err="1" smtClean="0">
                <a:solidFill>
                  <a:srgbClr val="C00000"/>
                </a:solidFill>
              </a:rPr>
              <a:t>en</a:t>
            </a:r>
            <a:r>
              <a:rPr lang="en-GB" sz="2400" dirty="0" smtClean="0">
                <a:solidFill>
                  <a:srgbClr val="C00000"/>
                </a:solidFill>
              </a:rPr>
              <a:t> </a:t>
            </a:r>
            <a:r>
              <a:rPr lang="en-GB" sz="2400" dirty="0" err="1" smtClean="0">
                <a:solidFill>
                  <a:srgbClr val="C00000"/>
                </a:solidFill>
              </a:rPr>
              <a:t>février</a:t>
            </a:r>
            <a:r>
              <a:rPr lang="en-GB" sz="2400" dirty="0" smtClean="0">
                <a:solidFill>
                  <a:srgbClr val="C00000"/>
                </a:solidFill>
              </a:rPr>
              <a:t> 2016 !</a:t>
            </a:r>
          </a:p>
          <a:p>
            <a:r>
              <a:rPr lang="en-GB" dirty="0" smtClean="0">
                <a:solidFill>
                  <a:srgbClr val="FF0000"/>
                </a:solidFill>
              </a:rPr>
              <a:t>	   </a:t>
            </a:r>
            <a:endParaRPr lang="en-GB" dirty="0">
              <a:solidFill>
                <a:srgbClr val="FF0000"/>
              </a:solidFill>
            </a:endParaRPr>
          </a:p>
          <a:p>
            <a:r>
              <a:rPr lang="en-GB" dirty="0" smtClean="0">
                <a:solidFill>
                  <a:srgbClr val="FF0000"/>
                </a:solidFill>
              </a:rPr>
              <a:t>	    </a:t>
            </a:r>
          </a:p>
        </p:txBody>
      </p:sp>
      <p:pic>
        <p:nvPicPr>
          <p:cNvPr id="3074" name="Picture 2" descr="http://lapp.in2p3.fr/IMG/jpg/advirgo_bancopti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4500" y="2909537"/>
            <a:ext cx="3877980" cy="29075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app.in2p3.fr/IMG/jpg/advirgo_banc_suspend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3841" y="2709913"/>
            <a:ext cx="2437491" cy="3252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obel Medal. Registered trademark of the Nobel Foundation. © ® The Nobel Foundation. Photo: Lovisa Engblom"/>
          <p:cNvPicPr>
            <a:picLocks noChangeAspect="1" noChangeArrowheads="1"/>
          </p:cNvPicPr>
          <p:nvPr/>
        </p:nvPicPr>
        <p:blipFill rotWithShape="1">
          <a:blip r:embed="rId5">
            <a:extLst>
              <a:ext uri="{28A0092B-C50C-407E-A947-70E740481C1C}">
                <a14:useLocalDpi xmlns:a14="http://schemas.microsoft.com/office/drawing/2010/main" val="0"/>
              </a:ext>
            </a:extLst>
          </a:blip>
          <a:srcRect l="18181" t="3503" r="13637" b="-3503"/>
          <a:stretch/>
        </p:blipFill>
        <p:spPr bwMode="auto">
          <a:xfrm>
            <a:off x="8030479" y="1067543"/>
            <a:ext cx="868987" cy="743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0"/>
            <a:ext cx="8229600" cy="114727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rgbClr val="C00000"/>
                </a:solidFill>
                <a:effectLst/>
                <a:uLnTx/>
                <a:uFillTx/>
                <a:latin typeface="+mj-lt"/>
                <a:ea typeface="Tahoma" pitchFamily="34" charset="0"/>
                <a:cs typeface="Tahoma" pitchFamily="34" charset="0"/>
              </a:rPr>
              <a:t>Construire</a:t>
            </a:r>
            <a:r>
              <a:rPr kumimoji="0" lang="en-US" sz="3200" b="0" i="0" u="none" strike="noStrike" kern="1200" cap="none" spc="0" normalizeH="0" baseline="0" noProof="0" dirty="0" smtClean="0">
                <a:ln>
                  <a:noFill/>
                </a:ln>
                <a:solidFill>
                  <a:srgbClr val="C00000"/>
                </a:solidFill>
                <a:effectLst/>
                <a:uLnTx/>
                <a:uFillTx/>
                <a:latin typeface="+mj-lt"/>
                <a:ea typeface="Tahoma" pitchFamily="34" charset="0"/>
                <a:cs typeface="Tahoma" pitchFamily="34" charset="0"/>
              </a:rPr>
              <a:t> les </a:t>
            </a:r>
            <a:r>
              <a:rPr kumimoji="0" lang="en-US" sz="3200" b="0" i="0" u="none" strike="noStrike" kern="1200" cap="none" spc="0" normalizeH="0" baseline="0" noProof="0" dirty="0" err="1" smtClean="0">
                <a:ln>
                  <a:noFill/>
                </a:ln>
                <a:solidFill>
                  <a:srgbClr val="C00000"/>
                </a:solidFill>
                <a:effectLst/>
                <a:uLnTx/>
                <a:uFillTx/>
                <a:latin typeface="+mj-lt"/>
                <a:ea typeface="Tahoma" pitchFamily="34" charset="0"/>
                <a:cs typeface="Tahoma" pitchFamily="34" charset="0"/>
              </a:rPr>
              <a:t>détecteurs</a:t>
            </a:r>
            <a:endParaRPr kumimoji="0" lang="en-US" sz="3200" b="0" i="0" u="none" strike="noStrike" kern="1200" cap="none" spc="0" normalizeH="0" baseline="0" noProof="0" dirty="0" smtClean="0">
              <a:ln>
                <a:noFill/>
              </a:ln>
              <a:solidFill>
                <a:srgbClr val="C00000"/>
              </a:solidFill>
              <a:effectLst/>
              <a:uLnTx/>
              <a:uFillTx/>
              <a:latin typeface="+mj-lt"/>
              <a:ea typeface="Tahoma" pitchFamily="34" charset="0"/>
              <a:cs typeface="Tahoma" pitchFamily="34" charset="0"/>
            </a:endParaRPr>
          </a:p>
        </p:txBody>
      </p:sp>
      <p:sp>
        <p:nvSpPr>
          <p:cNvPr id="6" name="ZoneTexte 5"/>
          <p:cNvSpPr txBox="1"/>
          <p:nvPr/>
        </p:nvSpPr>
        <p:spPr>
          <a:xfrm>
            <a:off x="323528" y="980728"/>
            <a:ext cx="4464496" cy="1877437"/>
          </a:xfrm>
          <a:prstGeom prst="rect">
            <a:avLst/>
          </a:prstGeom>
          <a:noFill/>
          <a:effectLst>
            <a:innerShdw blurRad="63500" dist="50800" dir="2700000">
              <a:prstClr val="black">
                <a:alpha val="50000"/>
              </a:prstClr>
            </a:innerShdw>
          </a:effectLst>
        </p:spPr>
        <p:txBody>
          <a:bodyPr wrap="square" rtlCol="0">
            <a:spAutoFit/>
          </a:bodyPr>
          <a:lstStyle/>
          <a:p>
            <a:r>
              <a:rPr lang="fr-FR" dirty="0" smtClean="0"/>
              <a:t> </a:t>
            </a:r>
            <a:r>
              <a:rPr lang="fr-FR" sz="2000" dirty="0" smtClean="0"/>
              <a:t>Les services techniques: </a:t>
            </a:r>
          </a:p>
          <a:p>
            <a:pPr marL="342900" indent="-342900">
              <a:buFontTx/>
              <a:buChar char="-"/>
            </a:pPr>
            <a:r>
              <a:rPr lang="fr-FR" sz="2000" b="1" dirty="0"/>
              <a:t>m</a:t>
            </a:r>
            <a:r>
              <a:rPr lang="fr-FR" sz="2000" b="1" dirty="0" smtClean="0"/>
              <a:t>écanique</a:t>
            </a:r>
            <a:endParaRPr lang="fr-FR" sz="2000" dirty="0"/>
          </a:p>
          <a:p>
            <a:pPr marL="342900" indent="-342900">
              <a:buFontTx/>
              <a:buChar char="-"/>
            </a:pPr>
            <a:r>
              <a:rPr lang="fr-FR" sz="2000" b="1" dirty="0" smtClean="0"/>
              <a:t>électronique</a:t>
            </a:r>
            <a:r>
              <a:rPr lang="fr-FR" sz="2000" dirty="0" smtClean="0"/>
              <a:t> </a:t>
            </a:r>
            <a:endParaRPr lang="fr-FR" sz="2000" dirty="0"/>
          </a:p>
          <a:p>
            <a:pPr marL="342900" indent="-342900">
              <a:buFontTx/>
              <a:buChar char="-"/>
            </a:pPr>
            <a:r>
              <a:rPr lang="fr-FR" sz="2000" b="1" dirty="0" smtClean="0"/>
              <a:t>informatique</a:t>
            </a:r>
            <a:r>
              <a:rPr lang="fr-FR" sz="2000" dirty="0" smtClean="0"/>
              <a:t> </a:t>
            </a:r>
          </a:p>
          <a:p>
            <a:endParaRPr lang="fr-FR" sz="800" dirty="0" smtClean="0"/>
          </a:p>
          <a:p>
            <a:endParaRPr lang="fr-FR" sz="800" dirty="0" smtClean="0"/>
          </a:p>
          <a:p>
            <a:r>
              <a:rPr lang="fr-FR" sz="2000" dirty="0" smtClean="0">
                <a:solidFill>
                  <a:srgbClr val="6699FF"/>
                </a:solidFill>
                <a:sym typeface="Symbol" panose="05050102010706020507" pitchFamily="18" charset="2"/>
              </a:rPr>
              <a:t></a:t>
            </a:r>
            <a:r>
              <a:rPr lang="fr-FR" sz="2000" dirty="0" smtClean="0">
                <a:solidFill>
                  <a:srgbClr val="6699FF"/>
                </a:solidFill>
              </a:rPr>
              <a:t> 80 ingénieurs et techniciens</a:t>
            </a:r>
          </a:p>
        </p:txBody>
      </p:sp>
      <p:pic>
        <p:nvPicPr>
          <p:cNvPr id="8" name="Image 5" descr="brouillon9.jpg"/>
          <p:cNvPicPr>
            <a:picLocks noChangeAspect="1"/>
          </p:cNvPicPr>
          <p:nvPr/>
        </p:nvPicPr>
        <p:blipFill>
          <a:blip r:embed="rId2" cstate="print"/>
          <a:srcRect/>
          <a:stretch>
            <a:fillRect/>
          </a:stretch>
        </p:blipFill>
        <p:spPr bwMode="auto">
          <a:xfrm>
            <a:off x="5010925" y="1290147"/>
            <a:ext cx="3641696" cy="2424941"/>
          </a:xfrm>
          <a:prstGeom prst="rect">
            <a:avLst/>
          </a:prstGeom>
          <a:noFill/>
          <a:ln w="9525">
            <a:noFill/>
            <a:miter lim="800000"/>
            <a:headEnd/>
            <a:tailEnd/>
          </a:ln>
        </p:spPr>
      </p:pic>
      <p:pic>
        <p:nvPicPr>
          <p:cNvPr id="9" name="Image 2" descr="test1.jpg"/>
          <p:cNvPicPr>
            <a:picLocks noChangeAspect="1"/>
          </p:cNvPicPr>
          <p:nvPr/>
        </p:nvPicPr>
        <p:blipFill>
          <a:blip r:embed="rId3" cstate="print"/>
          <a:srcRect/>
          <a:stretch>
            <a:fillRect/>
          </a:stretch>
        </p:blipFill>
        <p:spPr bwMode="auto">
          <a:xfrm>
            <a:off x="443219" y="3573015"/>
            <a:ext cx="2023424" cy="2698263"/>
          </a:xfrm>
          <a:prstGeom prst="rect">
            <a:avLst/>
          </a:prstGeom>
          <a:noFill/>
          <a:ln w="9525">
            <a:noFill/>
            <a:miter lim="800000"/>
            <a:headEnd/>
            <a:tailEnd/>
          </a:ln>
        </p:spPr>
      </p:pic>
      <p:sp>
        <p:nvSpPr>
          <p:cNvPr id="11" name="Espace réservé de la date 10"/>
          <p:cNvSpPr>
            <a:spLocks noGrp="1"/>
          </p:cNvSpPr>
          <p:nvPr>
            <p:ph type="dt" sz="half" idx="10"/>
          </p:nvPr>
        </p:nvSpPr>
        <p:spPr/>
        <p:txBody>
          <a:bodyPr/>
          <a:lstStyle/>
          <a:p>
            <a:r>
              <a:rPr lang="en-US" smtClean="0"/>
              <a:t>15/03/2018</a:t>
            </a:r>
            <a:endParaRPr lang="fr-BE"/>
          </a:p>
        </p:txBody>
      </p:sp>
      <p:pic>
        <p:nvPicPr>
          <p:cNvPr id="2050" name="Picture 2" descr="http://lapp.in2p3.fr/IMG/jpg/Must_PhotoEnsem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75" y="3850742"/>
            <a:ext cx="1702237" cy="253415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133253" y="6021288"/>
            <a:ext cx="2111155" cy="369332"/>
          </a:xfrm>
          <a:prstGeom prst="rect">
            <a:avLst/>
          </a:prstGeom>
          <a:noFill/>
        </p:spPr>
        <p:txBody>
          <a:bodyPr wrap="none" rtlCol="0">
            <a:spAutoFit/>
          </a:bodyPr>
          <a:lstStyle/>
          <a:p>
            <a:r>
              <a:rPr lang="en-GB" dirty="0" smtClean="0"/>
              <a:t>Salle de </a:t>
            </a:r>
            <a:r>
              <a:rPr lang="en-GB" dirty="0" err="1" smtClean="0"/>
              <a:t>calcul</a:t>
            </a:r>
            <a:r>
              <a:rPr lang="en-GB" dirty="0" smtClean="0"/>
              <a:t> MUST</a:t>
            </a:r>
            <a:endParaRPr lang="en-GB" dirty="0"/>
          </a:p>
        </p:txBody>
      </p:sp>
      <p:pic>
        <p:nvPicPr>
          <p:cNvPr id="2054" name="Picture 6" descr="Figure 1 : La salle de contrôle AT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511" y="4167268"/>
            <a:ext cx="3096495" cy="1901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46325" y="452413"/>
            <a:ext cx="184731" cy="369332"/>
          </a:xfrm>
          <a:prstGeom prst="rect">
            <a:avLst/>
          </a:prstGeom>
          <a:noFill/>
          <a:ln w="9525">
            <a:noFill/>
            <a:miter lim="800000"/>
            <a:headEnd/>
            <a:tailEnd/>
          </a:ln>
        </p:spPr>
        <p:txBody>
          <a:bodyPr wrap="none">
            <a:spAutoFit/>
          </a:bodyPr>
          <a:lstStyle/>
          <a:p>
            <a:endParaRPr lang="fr-FR">
              <a:latin typeface="Berlin Sans FB" pitchFamily="34" charset="0"/>
            </a:endParaRPr>
          </a:p>
        </p:txBody>
      </p:sp>
      <p:sp>
        <p:nvSpPr>
          <p:cNvPr id="55299" name="Rectangle 3"/>
          <p:cNvSpPr>
            <a:spLocks noChangeArrowheads="1"/>
          </p:cNvSpPr>
          <p:nvPr/>
        </p:nvSpPr>
        <p:spPr bwMode="auto">
          <a:xfrm>
            <a:off x="179512" y="908720"/>
            <a:ext cx="8507288" cy="4170372"/>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fr-FR" sz="2000" dirty="0" smtClean="0"/>
              <a:t>Des expérimentateurs </a:t>
            </a:r>
            <a:r>
              <a:rPr lang="fr-FR" sz="2000" dirty="0" smtClean="0">
                <a:solidFill>
                  <a:srgbClr val="6699FF"/>
                </a:solidFill>
              </a:rPr>
              <a:t>(</a:t>
            </a:r>
            <a:r>
              <a:rPr lang="fr-FR" sz="2000" dirty="0" smtClean="0">
                <a:solidFill>
                  <a:srgbClr val="6699FF"/>
                </a:solidFill>
                <a:sym typeface="Symbol" panose="05050102010706020507" pitchFamily="18" charset="2"/>
              </a:rPr>
              <a:t></a:t>
            </a:r>
            <a:r>
              <a:rPr lang="fr-FR" sz="2000" dirty="0" smtClean="0">
                <a:solidFill>
                  <a:srgbClr val="6699FF"/>
                </a:solidFill>
              </a:rPr>
              <a:t>35) </a:t>
            </a:r>
            <a:r>
              <a:rPr lang="fr-FR" sz="2000" dirty="0" smtClean="0"/>
              <a:t>chercheurs et enseignant-chercheurs</a:t>
            </a:r>
            <a:endParaRPr lang="fr-FR" sz="2000" dirty="0"/>
          </a:p>
          <a:p>
            <a:pPr>
              <a:spcBef>
                <a:spcPct val="50000"/>
              </a:spcBef>
            </a:pPr>
            <a:r>
              <a:rPr lang="fr-FR" sz="2000" dirty="0" smtClean="0">
                <a:solidFill>
                  <a:srgbClr val="6699FF"/>
                </a:solidFill>
              </a:rPr>
              <a:t>Au sein de grandes collaborations internationales , ils </a:t>
            </a:r>
            <a:r>
              <a:rPr lang="fr-FR" sz="2000" dirty="0">
                <a:solidFill>
                  <a:srgbClr val="6699FF"/>
                </a:solidFill>
              </a:rPr>
              <a:t>conçoivent, construisent et interprètent les résultats des </a:t>
            </a:r>
            <a:r>
              <a:rPr lang="fr-FR" sz="2000" dirty="0" smtClean="0">
                <a:solidFill>
                  <a:srgbClr val="6699FF"/>
                </a:solidFill>
              </a:rPr>
              <a:t>expériences</a:t>
            </a:r>
          </a:p>
          <a:p>
            <a:pPr>
              <a:spcBef>
                <a:spcPct val="50000"/>
              </a:spcBef>
            </a:pPr>
            <a:endParaRPr lang="fr-FR" sz="1000" dirty="0">
              <a:solidFill>
                <a:srgbClr val="6699FF"/>
              </a:solidFill>
            </a:endParaRPr>
          </a:p>
          <a:p>
            <a:pPr marL="342900" indent="-342900">
              <a:spcBef>
                <a:spcPct val="50000"/>
              </a:spcBef>
              <a:buFont typeface="Arial" panose="020B0604020202020204" pitchFamily="34" charset="0"/>
              <a:buChar char="•"/>
            </a:pPr>
            <a:r>
              <a:rPr lang="fr-FR" sz="2000" dirty="0" smtClean="0"/>
              <a:t>Des étudiants (en thèse ou en stage) </a:t>
            </a:r>
            <a:r>
              <a:rPr lang="fr-FR" sz="2000" dirty="0" smtClean="0">
                <a:solidFill>
                  <a:srgbClr val="0070C0"/>
                </a:solidFill>
              </a:rPr>
              <a:t>(</a:t>
            </a:r>
            <a:r>
              <a:rPr lang="fr-FR" sz="2000" dirty="0">
                <a:solidFill>
                  <a:srgbClr val="6699FF"/>
                </a:solidFill>
                <a:sym typeface="Symbol" panose="05050102010706020507" pitchFamily="18" charset="2"/>
              </a:rPr>
              <a:t> </a:t>
            </a:r>
            <a:r>
              <a:rPr lang="fr-FR" sz="2000" dirty="0" smtClean="0">
                <a:solidFill>
                  <a:srgbClr val="0070C0"/>
                </a:solidFill>
              </a:rPr>
              <a:t>20)</a:t>
            </a:r>
            <a:endParaRPr lang="fr-FR" sz="2000" dirty="0" smtClean="0"/>
          </a:p>
          <a:p>
            <a:pPr marL="342900" indent="-342900">
              <a:spcBef>
                <a:spcPct val="50000"/>
              </a:spcBef>
              <a:buFont typeface="Arial" panose="020B0604020202020204" pitchFamily="34" charset="0"/>
              <a:buChar char="•"/>
            </a:pPr>
            <a:endParaRPr lang="fr-FR" sz="1000" dirty="0" smtClean="0"/>
          </a:p>
          <a:p>
            <a:pPr marL="342900" indent="-342900">
              <a:spcBef>
                <a:spcPct val="50000"/>
              </a:spcBef>
              <a:buFont typeface="Arial" panose="020B0604020202020204" pitchFamily="34" charset="0"/>
              <a:buChar char="•"/>
            </a:pPr>
            <a:r>
              <a:rPr lang="fr-FR" sz="2000" dirty="0" smtClean="0"/>
              <a:t>Des </a:t>
            </a:r>
            <a:r>
              <a:rPr lang="fr-FR" sz="2000" dirty="0"/>
              <a:t>ingénieurs et techniciens </a:t>
            </a:r>
            <a:r>
              <a:rPr lang="fr-FR" sz="2000" dirty="0" smtClean="0">
                <a:solidFill>
                  <a:srgbClr val="0070C0"/>
                </a:solidFill>
              </a:rPr>
              <a:t>(</a:t>
            </a:r>
            <a:r>
              <a:rPr lang="fr-FR" sz="2000" dirty="0">
                <a:solidFill>
                  <a:srgbClr val="6699FF"/>
                </a:solidFill>
                <a:sym typeface="Symbol" panose="05050102010706020507" pitchFamily="18" charset="2"/>
              </a:rPr>
              <a:t> </a:t>
            </a:r>
            <a:r>
              <a:rPr lang="fr-FR" sz="2000" dirty="0" smtClean="0">
                <a:solidFill>
                  <a:srgbClr val="0070C0"/>
                </a:solidFill>
              </a:rPr>
              <a:t>70)</a:t>
            </a:r>
            <a:endParaRPr lang="fr-FR" sz="2000" dirty="0"/>
          </a:p>
          <a:p>
            <a:pPr>
              <a:spcBef>
                <a:spcPct val="50000"/>
              </a:spcBef>
            </a:pPr>
            <a:r>
              <a:rPr lang="fr-FR" sz="2000" dirty="0">
                <a:solidFill>
                  <a:srgbClr val="6699FF"/>
                </a:solidFill>
              </a:rPr>
              <a:t>En informatique, électronique et  mécanique : ils réalisent les détecteurs.</a:t>
            </a:r>
          </a:p>
          <a:p>
            <a:pPr marL="342900" indent="-342900">
              <a:spcBef>
                <a:spcPct val="50000"/>
              </a:spcBef>
              <a:buFont typeface="Arial" panose="020B0604020202020204" pitchFamily="34" charset="0"/>
              <a:buChar char="•"/>
            </a:pPr>
            <a:endParaRPr lang="fr-FR" sz="1000" dirty="0" smtClean="0"/>
          </a:p>
          <a:p>
            <a:pPr marL="342900" indent="-342900">
              <a:spcBef>
                <a:spcPct val="50000"/>
              </a:spcBef>
              <a:buFont typeface="Arial" panose="020B0604020202020204" pitchFamily="34" charset="0"/>
              <a:buChar char="•"/>
            </a:pPr>
            <a:r>
              <a:rPr lang="fr-FR" sz="2000" dirty="0" smtClean="0"/>
              <a:t>Des administratifs </a:t>
            </a:r>
            <a:r>
              <a:rPr lang="fr-FR" sz="2000" dirty="0" smtClean="0">
                <a:solidFill>
                  <a:srgbClr val="0070C0"/>
                </a:solidFill>
              </a:rPr>
              <a:t>(</a:t>
            </a:r>
            <a:r>
              <a:rPr lang="fr-FR" sz="2000" dirty="0">
                <a:solidFill>
                  <a:srgbClr val="6699FF"/>
                </a:solidFill>
                <a:sym typeface="Symbol" panose="05050102010706020507" pitchFamily="18" charset="2"/>
              </a:rPr>
              <a:t> </a:t>
            </a:r>
            <a:r>
              <a:rPr lang="fr-FR" sz="2000" dirty="0" smtClean="0">
                <a:solidFill>
                  <a:srgbClr val="0070C0"/>
                </a:solidFill>
              </a:rPr>
              <a:t>10)</a:t>
            </a:r>
            <a:endParaRPr lang="fr-FR" sz="2000" dirty="0"/>
          </a:p>
          <a:p>
            <a:pPr>
              <a:spcBef>
                <a:spcPct val="50000"/>
              </a:spcBef>
            </a:pPr>
            <a:r>
              <a:rPr lang="fr-FR" sz="2000" dirty="0">
                <a:solidFill>
                  <a:srgbClr val="6699FF"/>
                </a:solidFill>
              </a:rPr>
              <a:t>Pour effectuer les commandes, </a:t>
            </a:r>
            <a:r>
              <a:rPr lang="fr-FR" sz="2000" dirty="0" smtClean="0">
                <a:solidFill>
                  <a:srgbClr val="6699FF"/>
                </a:solidFill>
              </a:rPr>
              <a:t>gérer, prévoir, communiquer…</a:t>
            </a:r>
          </a:p>
        </p:txBody>
      </p:sp>
      <p:sp>
        <p:nvSpPr>
          <p:cNvPr id="9" name="Titre 1"/>
          <p:cNvSpPr txBox="1">
            <a:spLocks/>
          </p:cNvSpPr>
          <p:nvPr/>
        </p:nvSpPr>
        <p:spPr>
          <a:xfrm>
            <a:off x="457200" y="-2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dirty="0" smtClean="0">
                <a:ln>
                  <a:noFill/>
                </a:ln>
                <a:solidFill>
                  <a:srgbClr val="C00000"/>
                </a:solidFill>
                <a:effectLst/>
                <a:uLnTx/>
                <a:uFillTx/>
                <a:ea typeface="+mj-ea"/>
                <a:cs typeface="+mj-cs"/>
              </a:rPr>
              <a:t>Qui travaille au laboratoire?</a:t>
            </a:r>
            <a:endParaRPr kumimoji="0" lang="fr-FR" sz="3200" b="0" i="0" u="none" strike="noStrike" kern="1200" cap="none" spc="0" normalizeH="0" baseline="0" dirty="0">
              <a:ln>
                <a:noFill/>
              </a:ln>
              <a:solidFill>
                <a:srgbClr val="C00000"/>
              </a:solidFill>
              <a:effectLst/>
              <a:uLnTx/>
              <a:uFillTx/>
              <a:ea typeface="+mj-ea"/>
              <a:cs typeface="+mj-cs"/>
            </a:endParaRPr>
          </a:p>
        </p:txBody>
      </p:sp>
      <p:sp>
        <p:nvSpPr>
          <p:cNvPr id="5" name="Espace réservé de la date 4"/>
          <p:cNvSpPr>
            <a:spLocks noGrp="1"/>
          </p:cNvSpPr>
          <p:nvPr>
            <p:ph type="dt" sz="half" idx="10"/>
          </p:nvPr>
        </p:nvSpPr>
        <p:spPr/>
        <p:txBody>
          <a:bodyPr/>
          <a:lstStyle/>
          <a:p>
            <a:r>
              <a:rPr lang="en-US" smtClean="0"/>
              <a:t>15/03/2018</a:t>
            </a:r>
            <a:endParaRPr lang="fr-BE" dirty="0"/>
          </a:p>
        </p:txBody>
      </p:sp>
      <p:sp>
        <p:nvSpPr>
          <p:cNvPr id="7" name="ZoneTexte 6"/>
          <p:cNvSpPr txBox="1"/>
          <p:nvPr/>
        </p:nvSpPr>
        <p:spPr>
          <a:xfrm>
            <a:off x="4139952" y="5333000"/>
            <a:ext cx="3240360"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a:t>
            </a:r>
            <a:r>
              <a:rPr lang="en-GB" sz="2200" dirty="0" err="1" smtClean="0">
                <a:solidFill>
                  <a:srgbClr val="0000FF"/>
                </a:solidFill>
              </a:rPr>
              <a:t>présentation</a:t>
            </a:r>
            <a:r>
              <a:rPr lang="en-GB" sz="2200" dirty="0" smtClean="0">
                <a:solidFill>
                  <a:srgbClr val="0000FF"/>
                </a:solidFill>
              </a:rPr>
              <a:t> “</a:t>
            </a:r>
            <a:r>
              <a:rPr lang="en-GB" sz="2200" i="1" dirty="0" smtClean="0">
                <a:solidFill>
                  <a:srgbClr val="0000FF"/>
                </a:solidFill>
              </a:rPr>
              <a:t>les </a:t>
            </a:r>
            <a:r>
              <a:rPr lang="en-GB" sz="2200" i="1" dirty="0" err="1" smtClean="0">
                <a:solidFill>
                  <a:srgbClr val="0000FF"/>
                </a:solidFill>
              </a:rPr>
              <a:t>métiers</a:t>
            </a:r>
            <a:r>
              <a:rPr lang="en-GB" sz="2200" i="1" dirty="0" smtClean="0">
                <a:solidFill>
                  <a:srgbClr val="0000FF"/>
                </a:solidFill>
              </a:rPr>
              <a:t> de la </a:t>
            </a:r>
            <a:r>
              <a:rPr lang="en-GB" sz="2200" i="1" dirty="0" err="1" smtClean="0">
                <a:solidFill>
                  <a:srgbClr val="0000FF"/>
                </a:solidFill>
              </a:rPr>
              <a:t>recherche</a:t>
            </a:r>
            <a:r>
              <a:rPr lang="en-GB" sz="2200" i="1" dirty="0" smtClean="0">
                <a:solidFill>
                  <a:srgbClr val="0000FF"/>
                </a:solidFill>
              </a:rPr>
              <a:t>”</a:t>
            </a:r>
            <a:endParaRPr lang="en-GB" sz="2200" i="1" dirty="0">
              <a:solidFill>
                <a:srgbClr val="0000FF"/>
              </a:solidFill>
            </a:endParaRPr>
          </a:p>
        </p:txBody>
      </p:sp>
    </p:spTree>
    <p:extLst>
      <p:ext uri="{BB962C8B-B14F-4D97-AF65-F5344CB8AC3E}">
        <p14:creationId xmlns:p14="http://schemas.microsoft.com/office/powerpoint/2010/main" val="266724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44624"/>
            <a:ext cx="8229600" cy="1143000"/>
          </a:xfrm>
        </p:spPr>
        <p:txBody>
          <a:bodyPr/>
          <a:lstStyle/>
          <a:p>
            <a:r>
              <a:rPr lang="en-US" dirty="0" smtClean="0"/>
              <a:t>Et </a:t>
            </a:r>
            <a:r>
              <a:rPr lang="en-US" dirty="0" err="1" smtClean="0"/>
              <a:t>juste</a:t>
            </a:r>
            <a:r>
              <a:rPr lang="en-US" dirty="0" smtClean="0"/>
              <a:t> à </a:t>
            </a:r>
            <a:r>
              <a:rPr lang="en-US" dirty="0" err="1" smtClean="0"/>
              <a:t>côté</a:t>
            </a:r>
            <a:r>
              <a:rPr lang="en-US" dirty="0" smtClean="0"/>
              <a:t>: des </a:t>
            </a:r>
            <a:r>
              <a:rPr lang="en-US" dirty="0" err="1" smtClean="0"/>
              <a:t>théoriciens</a:t>
            </a:r>
            <a:endParaRPr lang="fr-FR" dirty="0"/>
          </a:p>
        </p:txBody>
      </p:sp>
      <p:pic>
        <p:nvPicPr>
          <p:cNvPr id="14" name="Espace réservé du contenu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02588"/>
            <a:ext cx="5868495" cy="1257535"/>
          </a:xfrm>
        </p:spPr>
      </p:pic>
      <p:pic>
        <p:nvPicPr>
          <p:cNvPr id="7" name="Image 6" descr="Equation_01.jpg"/>
          <p:cNvPicPr>
            <a:picLocks noChangeAspect="1"/>
          </p:cNvPicPr>
          <p:nvPr/>
        </p:nvPicPr>
        <p:blipFill>
          <a:blip r:embed="rId3" cstate="print"/>
          <a:stretch>
            <a:fillRect/>
          </a:stretch>
        </p:blipFill>
        <p:spPr>
          <a:xfrm>
            <a:off x="5510784" y="1285860"/>
            <a:ext cx="3219709" cy="4786346"/>
          </a:xfrm>
          <a:prstGeom prst="rect">
            <a:avLst/>
          </a:prstGeom>
        </p:spPr>
      </p:pic>
      <p:sp>
        <p:nvSpPr>
          <p:cNvPr id="10" name="Espace réservé de la date 9"/>
          <p:cNvSpPr>
            <a:spLocks noGrp="1"/>
          </p:cNvSpPr>
          <p:nvPr>
            <p:ph type="dt" sz="half" idx="10"/>
          </p:nvPr>
        </p:nvSpPr>
        <p:spPr/>
        <p:txBody>
          <a:bodyPr/>
          <a:lstStyle/>
          <a:p>
            <a:r>
              <a:rPr lang="en-US" smtClean="0"/>
              <a:t>15/03/2018</a:t>
            </a:r>
            <a:endParaRPr lang="fr-BE" dirty="0"/>
          </a:p>
        </p:txBody>
      </p:sp>
      <p:pic>
        <p:nvPicPr>
          <p:cNvPr id="4100" name="Picture 4" descr="Logo 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663" y="3933056"/>
            <a:ext cx="1774417" cy="5459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p:cNvCxnSpPr/>
          <p:nvPr/>
        </p:nvCxnSpPr>
        <p:spPr>
          <a:xfrm>
            <a:off x="2195736" y="4242048"/>
            <a:ext cx="1008112" cy="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836950"/>
            <a:ext cx="1599070" cy="810196"/>
          </a:xfrm>
          <a:prstGeom prst="rect">
            <a:avLst/>
          </a:prstGeom>
        </p:spPr>
      </p:pic>
      <p:sp>
        <p:nvSpPr>
          <p:cNvPr id="9" name="ZoneTexte 8"/>
          <p:cNvSpPr txBox="1"/>
          <p:nvPr/>
        </p:nvSpPr>
        <p:spPr>
          <a:xfrm>
            <a:off x="1079612" y="4954532"/>
            <a:ext cx="2438051" cy="430887"/>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a:t>
            </a:r>
            <a:r>
              <a:rPr lang="en-GB" sz="2200" dirty="0" err="1" smtClean="0">
                <a:solidFill>
                  <a:srgbClr val="0000FF"/>
                </a:solidFill>
              </a:rPr>
              <a:t>théorie</a:t>
            </a:r>
            <a:endParaRPr lang="en-GB" sz="2200" i="1"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Masterclass– </a:t>
            </a:r>
            <a:r>
              <a:rPr lang="en-GB" dirty="0" err="1" smtClean="0"/>
              <a:t>lycée</a:t>
            </a:r>
            <a:r>
              <a:rPr lang="en-GB" dirty="0" smtClean="0"/>
              <a:t> </a:t>
            </a:r>
            <a:r>
              <a:rPr lang="en-GB" dirty="0" err="1" smtClean="0"/>
              <a:t>Pravaz</a:t>
            </a:r>
            <a:endParaRPr lang="en-GB" dirty="0"/>
          </a:p>
        </p:txBody>
      </p:sp>
      <p:sp>
        <p:nvSpPr>
          <p:cNvPr id="3" name="Espace réservé du contenu 2"/>
          <p:cNvSpPr>
            <a:spLocks noGrp="1"/>
          </p:cNvSpPr>
          <p:nvPr>
            <p:ph idx="1"/>
          </p:nvPr>
        </p:nvSpPr>
        <p:spPr>
          <a:xfrm>
            <a:off x="215516" y="1018630"/>
            <a:ext cx="8712968" cy="5337720"/>
          </a:xfrm>
        </p:spPr>
        <p:txBody>
          <a:bodyPr>
            <a:normAutofit/>
          </a:bodyPr>
          <a:lstStyle/>
          <a:p>
            <a:pPr marL="324000">
              <a:lnSpc>
                <a:spcPct val="150000"/>
              </a:lnSpc>
            </a:pPr>
            <a:r>
              <a:rPr lang="en-GB" sz="1800" dirty="0" smtClean="0"/>
              <a:t>9:15-9:30: </a:t>
            </a:r>
            <a:r>
              <a:rPr lang="fr-FR" sz="2000" dirty="0" smtClean="0">
                <a:solidFill>
                  <a:srgbClr val="C00000"/>
                </a:solidFill>
              </a:rPr>
              <a:t>Introduction </a:t>
            </a:r>
            <a:r>
              <a:rPr lang="fr-FR" sz="1800" dirty="0" smtClean="0"/>
              <a:t>(Edwige Tournefier)</a:t>
            </a:r>
          </a:p>
          <a:p>
            <a:pPr marL="324000">
              <a:lnSpc>
                <a:spcPct val="150000"/>
              </a:lnSpc>
            </a:pPr>
            <a:r>
              <a:rPr lang="fr-FR" sz="1800" dirty="0" smtClean="0"/>
              <a:t>9:35-10:00: </a:t>
            </a:r>
            <a:r>
              <a:rPr lang="fr-FR" sz="2000" dirty="0" smtClean="0">
                <a:solidFill>
                  <a:srgbClr val="C00000"/>
                </a:solidFill>
              </a:rPr>
              <a:t>La physique des particules </a:t>
            </a:r>
            <a:r>
              <a:rPr lang="fr-FR" sz="2000" dirty="0" smtClean="0">
                <a:solidFill>
                  <a:srgbClr val="C00000"/>
                </a:solidFill>
              </a:rPr>
              <a:t>/</a:t>
            </a:r>
            <a:r>
              <a:rPr lang="fr-FR" sz="2000" dirty="0" err="1" smtClean="0">
                <a:solidFill>
                  <a:srgbClr val="C00000"/>
                </a:solidFill>
              </a:rPr>
              <a:t>astroparticules</a:t>
            </a:r>
            <a:r>
              <a:rPr lang="fr-FR" sz="2000" dirty="0" smtClean="0">
                <a:solidFill>
                  <a:srgbClr val="C00000"/>
                </a:solidFill>
              </a:rPr>
              <a:t> </a:t>
            </a:r>
            <a:r>
              <a:rPr lang="fr-FR" sz="1800" dirty="0" smtClean="0"/>
              <a:t>(Vincent </a:t>
            </a:r>
            <a:r>
              <a:rPr lang="fr-FR" sz="1800" dirty="0" smtClean="0"/>
              <a:t>Poireau)</a:t>
            </a:r>
          </a:p>
          <a:p>
            <a:pPr marL="324000">
              <a:lnSpc>
                <a:spcPct val="150000"/>
              </a:lnSpc>
            </a:pPr>
            <a:r>
              <a:rPr lang="fr-FR" sz="1800" dirty="0" smtClean="0"/>
              <a:t>10:00-10:15: </a:t>
            </a:r>
            <a:r>
              <a:rPr lang="fr-FR" sz="2000" dirty="0" smtClean="0">
                <a:solidFill>
                  <a:srgbClr val="C00000"/>
                </a:solidFill>
              </a:rPr>
              <a:t>Les métiers de la recherche </a:t>
            </a:r>
            <a:r>
              <a:rPr lang="fr-FR" sz="1800" dirty="0" smtClean="0"/>
              <a:t>(Alix Guillaume)</a:t>
            </a:r>
          </a:p>
          <a:p>
            <a:pPr marL="324000">
              <a:lnSpc>
                <a:spcPct val="150000"/>
              </a:lnSpc>
            </a:pPr>
            <a:r>
              <a:rPr lang="fr-FR" sz="1800" dirty="0" smtClean="0"/>
              <a:t>10:15-10:30: </a:t>
            </a:r>
            <a:r>
              <a:rPr lang="fr-FR" sz="2000" dirty="0">
                <a:solidFill>
                  <a:srgbClr val="0000FF"/>
                </a:solidFill>
              </a:rPr>
              <a:t>pause </a:t>
            </a:r>
            <a:r>
              <a:rPr lang="fr-FR" sz="2000" dirty="0" smtClean="0">
                <a:solidFill>
                  <a:srgbClr val="0000FF"/>
                </a:solidFill>
              </a:rPr>
              <a:t>café</a:t>
            </a:r>
            <a:endParaRPr lang="fr-FR" sz="2000" dirty="0">
              <a:solidFill>
                <a:srgbClr val="0000FF"/>
              </a:solidFill>
            </a:endParaRPr>
          </a:p>
          <a:p>
            <a:pPr marL="324000">
              <a:lnSpc>
                <a:spcPct val="150000"/>
              </a:lnSpc>
            </a:pPr>
            <a:r>
              <a:rPr lang="fr-FR" sz="1800" dirty="0" smtClean="0"/>
              <a:t>10:35-11h35: </a:t>
            </a:r>
            <a:r>
              <a:rPr lang="fr-FR" sz="2000" dirty="0" smtClean="0">
                <a:solidFill>
                  <a:srgbClr val="C00000"/>
                </a:solidFill>
              </a:rPr>
              <a:t>Visite des stands LSST et Théorie </a:t>
            </a:r>
            <a:r>
              <a:rPr lang="fr-FR" sz="1800" dirty="0" smtClean="0"/>
              <a:t>- 2 groupes</a:t>
            </a:r>
          </a:p>
          <a:p>
            <a:pPr marL="324000">
              <a:lnSpc>
                <a:spcPct val="150000"/>
              </a:lnSpc>
            </a:pPr>
            <a:r>
              <a:rPr lang="fr-FR" sz="1800" dirty="0" smtClean="0"/>
              <a:t>11:35-12:05: </a:t>
            </a:r>
            <a:r>
              <a:rPr lang="fr-FR" sz="2000" dirty="0" smtClean="0">
                <a:solidFill>
                  <a:srgbClr val="C00000"/>
                </a:solidFill>
              </a:rPr>
              <a:t>le LHC et ATLAS </a:t>
            </a:r>
            <a:r>
              <a:rPr lang="fr-FR" sz="1800" dirty="0" smtClean="0"/>
              <a:t>(Stéphane Jezequel)</a:t>
            </a:r>
          </a:p>
          <a:p>
            <a:pPr marL="324000">
              <a:lnSpc>
                <a:spcPct val="150000"/>
              </a:lnSpc>
            </a:pPr>
            <a:r>
              <a:rPr lang="fr-FR" sz="1800" dirty="0" smtClean="0"/>
              <a:t>12:05-12:20: </a:t>
            </a:r>
            <a:r>
              <a:rPr lang="fr-FR" sz="1800" dirty="0" smtClean="0">
                <a:solidFill>
                  <a:srgbClr val="C00000"/>
                </a:solidFill>
              </a:rPr>
              <a:t>Film ATLAS</a:t>
            </a:r>
          </a:p>
          <a:p>
            <a:pPr marL="324000">
              <a:lnSpc>
                <a:spcPct val="150000"/>
              </a:lnSpc>
            </a:pPr>
            <a:r>
              <a:rPr lang="fr-FR" sz="1800" dirty="0" smtClean="0"/>
              <a:t>12:20-13:20: </a:t>
            </a:r>
            <a:r>
              <a:rPr lang="fr-FR" sz="2000" dirty="0" smtClean="0">
                <a:solidFill>
                  <a:srgbClr val="0000FF"/>
                </a:solidFill>
              </a:rPr>
              <a:t>déjeuner</a:t>
            </a:r>
            <a:endParaRPr lang="fr-FR" sz="1800" dirty="0" smtClean="0"/>
          </a:p>
          <a:p>
            <a:pPr marL="324000">
              <a:lnSpc>
                <a:spcPct val="150000"/>
              </a:lnSpc>
            </a:pPr>
            <a:r>
              <a:rPr lang="fr-FR" sz="1800" dirty="0" smtClean="0"/>
              <a:t>13:20-16:00: </a:t>
            </a:r>
            <a:r>
              <a:rPr lang="fr-FR" sz="2000" dirty="0" err="1" smtClean="0">
                <a:solidFill>
                  <a:srgbClr val="C00000"/>
                </a:solidFill>
              </a:rPr>
              <a:t>Masterclass</a:t>
            </a:r>
            <a:r>
              <a:rPr lang="fr-FR" sz="1800" dirty="0" smtClean="0"/>
              <a:t> (Corinne, Rémi, </a:t>
            </a:r>
            <a:r>
              <a:rPr lang="fr-FR" sz="1800" dirty="0" err="1" smtClean="0"/>
              <a:t>Narei</a:t>
            </a:r>
            <a:r>
              <a:rPr lang="fr-FR" sz="1800" dirty="0" smtClean="0"/>
              <a:t>, Stéphane, Thibault</a:t>
            </a:r>
            <a:r>
              <a:rPr lang="en-GB" sz="1800" dirty="0" smtClean="0"/>
              <a:t>)</a:t>
            </a:r>
          </a:p>
          <a:p>
            <a:pPr marL="324000">
              <a:lnSpc>
                <a:spcPct val="150000"/>
              </a:lnSpc>
            </a:pPr>
            <a:r>
              <a:rPr lang="en-GB" sz="1800" dirty="0" smtClean="0"/>
              <a:t>16:00-17:00: </a:t>
            </a:r>
            <a:r>
              <a:rPr lang="en-GB" sz="2000" dirty="0" err="1" smtClean="0">
                <a:solidFill>
                  <a:srgbClr val="C00000"/>
                </a:solidFill>
              </a:rPr>
              <a:t>Visioconférence</a:t>
            </a:r>
            <a:r>
              <a:rPr lang="en-GB" sz="2000" dirty="0" smtClean="0">
                <a:solidFill>
                  <a:srgbClr val="C00000"/>
                </a:solidFill>
              </a:rPr>
              <a:t> avec le CERN et les </a:t>
            </a:r>
            <a:r>
              <a:rPr lang="en-GB" sz="2000" dirty="0" err="1" smtClean="0">
                <a:solidFill>
                  <a:srgbClr val="C00000"/>
                </a:solidFill>
              </a:rPr>
              <a:t>autres</a:t>
            </a:r>
            <a:r>
              <a:rPr lang="en-GB" sz="2000" dirty="0" smtClean="0">
                <a:solidFill>
                  <a:srgbClr val="C00000"/>
                </a:solidFill>
              </a:rPr>
              <a:t> classes</a:t>
            </a:r>
            <a:endParaRPr lang="en-GB" sz="2000" dirty="0">
              <a:solidFill>
                <a:srgbClr val="C00000"/>
              </a:solidFill>
            </a:endParaRPr>
          </a:p>
        </p:txBody>
      </p:sp>
      <p:sp>
        <p:nvSpPr>
          <p:cNvPr id="8" name="Espace réservé de la date 7"/>
          <p:cNvSpPr>
            <a:spLocks noGrp="1"/>
          </p:cNvSpPr>
          <p:nvPr>
            <p:ph type="dt" sz="half" idx="10"/>
          </p:nvPr>
        </p:nvSpPr>
        <p:spPr/>
        <p:txBody>
          <a:bodyPr/>
          <a:lstStyle/>
          <a:p>
            <a:r>
              <a:rPr lang="en-US" smtClean="0"/>
              <a:t>15/03/2018</a:t>
            </a:r>
            <a:endParaRPr lang="fr-BE" dirty="0"/>
          </a:p>
        </p:txBody>
      </p:sp>
    </p:spTree>
    <p:extLst>
      <p:ext uri="{BB962C8B-B14F-4D97-AF65-F5344CB8AC3E}">
        <p14:creationId xmlns:p14="http://schemas.microsoft.com/office/powerpoint/2010/main" val="2471692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557242" y="-24"/>
            <a:ext cx="8015286" cy="1143000"/>
          </a:xfrm>
        </p:spPr>
        <p:txBody>
          <a:bodyPr/>
          <a:lstStyle/>
          <a:p>
            <a:pPr eaLnBrk="1" hangingPunct="1"/>
            <a:r>
              <a:rPr lang="fr-FR" dirty="0" smtClean="0"/>
              <a:t>Historique du LAPP (1)</a:t>
            </a:r>
          </a:p>
        </p:txBody>
      </p:sp>
      <p:pic>
        <p:nvPicPr>
          <p:cNvPr id="6" name="Image 5" descr="Lapp_1.jpg"/>
          <p:cNvPicPr>
            <a:picLocks noChangeAspect="1"/>
          </p:cNvPicPr>
          <p:nvPr/>
        </p:nvPicPr>
        <p:blipFill>
          <a:blip r:embed="rId3" cstate="print"/>
          <a:stretch>
            <a:fillRect/>
          </a:stretch>
        </p:blipFill>
        <p:spPr>
          <a:xfrm>
            <a:off x="6357950" y="1533662"/>
            <a:ext cx="2500317" cy="2039354"/>
          </a:xfrm>
          <a:prstGeom prst="rect">
            <a:avLst/>
          </a:prstGeom>
          <a:ln>
            <a:noFill/>
          </a:ln>
          <a:effectLst>
            <a:outerShdw blurRad="292100" dist="139700" dir="2700000" algn="tl" rotWithShape="0">
              <a:srgbClr val="333333">
                <a:alpha val="65000"/>
              </a:srgbClr>
            </a:outerShdw>
          </a:effectLst>
        </p:spPr>
      </p:pic>
      <p:sp>
        <p:nvSpPr>
          <p:cNvPr id="3079" name="ZoneTexte 7"/>
          <p:cNvSpPr txBox="1">
            <a:spLocks noChangeArrowheads="1"/>
          </p:cNvSpPr>
          <p:nvPr/>
        </p:nvSpPr>
        <p:spPr bwMode="auto">
          <a:xfrm>
            <a:off x="3405299" y="1083130"/>
            <a:ext cx="2952651" cy="430887"/>
          </a:xfrm>
          <a:prstGeom prst="rect">
            <a:avLst/>
          </a:prstGeom>
          <a:noFill/>
          <a:ln w="9525">
            <a:noFill/>
            <a:miter lim="800000"/>
            <a:headEnd/>
            <a:tailEnd/>
          </a:ln>
        </p:spPr>
        <p:txBody>
          <a:bodyPr wrap="square">
            <a:spAutoFit/>
          </a:bodyPr>
          <a:lstStyle/>
          <a:p>
            <a:r>
              <a:rPr lang="fr-FR" sz="2200" dirty="0" smtClean="0">
                <a:solidFill>
                  <a:srgbClr val="0000FF"/>
                </a:solidFill>
              </a:rPr>
              <a:t>1976:</a:t>
            </a:r>
            <a:r>
              <a:rPr lang="fr-FR" sz="2200" dirty="0" smtClean="0">
                <a:solidFill>
                  <a:srgbClr val="0070C0"/>
                </a:solidFill>
              </a:rPr>
              <a:t> </a:t>
            </a:r>
            <a:r>
              <a:rPr lang="fr-FR" sz="2200" dirty="0" smtClean="0"/>
              <a:t>création du LAPP</a:t>
            </a:r>
            <a:endParaRPr lang="fr-FR" sz="2200" dirty="0"/>
          </a:p>
        </p:txBody>
      </p:sp>
      <p:pic>
        <p:nvPicPr>
          <p:cNvPr id="5" name="Espace réservé du contenu 4" descr="Lapp_0.jpg"/>
          <p:cNvPicPr>
            <a:picLocks noGrp="1" noChangeAspect="1"/>
          </p:cNvPicPr>
          <p:nvPr>
            <p:ph idx="1"/>
          </p:nvPr>
        </p:nvPicPr>
        <p:blipFill>
          <a:blip r:embed="rId4" cstate="print"/>
          <a:stretch>
            <a:fillRect/>
          </a:stretch>
        </p:blipFill>
        <p:spPr>
          <a:xfrm>
            <a:off x="395536" y="1071546"/>
            <a:ext cx="2810739" cy="1866330"/>
          </a:xfrm>
          <a:effectLst>
            <a:outerShdw blurRad="292100" dist="139700" dir="2700000" algn="tl" rotWithShape="0">
              <a:srgbClr val="333333">
                <a:alpha val="65000"/>
              </a:srgbClr>
            </a:outerShdw>
          </a:effectLst>
        </p:spPr>
      </p:pic>
      <p:pic>
        <p:nvPicPr>
          <p:cNvPr id="15" name="Image 14" descr="UA1.jpg"/>
          <p:cNvPicPr>
            <a:picLocks noChangeAspect="1"/>
          </p:cNvPicPr>
          <p:nvPr/>
        </p:nvPicPr>
        <p:blipFill>
          <a:blip r:embed="rId5" cstate="print"/>
          <a:stretch>
            <a:fillRect/>
          </a:stretch>
        </p:blipFill>
        <p:spPr>
          <a:xfrm>
            <a:off x="6072197" y="3786190"/>
            <a:ext cx="2843383" cy="2029463"/>
          </a:xfrm>
          <a:prstGeom prst="rect">
            <a:avLst/>
          </a:prstGeom>
          <a:ln>
            <a:noFill/>
          </a:ln>
          <a:effectLst>
            <a:outerShdw blurRad="292100" dist="139700" dir="2700000" algn="tl" rotWithShape="0">
              <a:srgbClr val="333333">
                <a:alpha val="65000"/>
              </a:srgbClr>
            </a:outerShdw>
          </a:effectLst>
        </p:spPr>
      </p:pic>
      <p:cxnSp>
        <p:nvCxnSpPr>
          <p:cNvPr id="17" name="Connecteur droit avec flèche 16"/>
          <p:cNvCxnSpPr/>
          <p:nvPr/>
        </p:nvCxnSpPr>
        <p:spPr>
          <a:xfrm>
            <a:off x="5458614" y="4584280"/>
            <a:ext cx="42862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81" name="ZoneTexte 9"/>
          <p:cNvSpPr txBox="1">
            <a:spLocks noChangeArrowheads="1"/>
          </p:cNvSpPr>
          <p:nvPr/>
        </p:nvSpPr>
        <p:spPr bwMode="auto">
          <a:xfrm>
            <a:off x="134752" y="4376784"/>
            <a:ext cx="5616624" cy="369332"/>
          </a:xfrm>
          <a:prstGeom prst="rect">
            <a:avLst/>
          </a:prstGeom>
          <a:noFill/>
          <a:ln w="9525">
            <a:noFill/>
            <a:miter lim="800000"/>
            <a:headEnd/>
            <a:tailEnd/>
          </a:ln>
          <a:effectLst>
            <a:innerShdw blurRad="63500" dist="50800" dir="2700000">
              <a:prstClr val="black">
                <a:alpha val="50000"/>
              </a:prstClr>
            </a:innerShdw>
          </a:effectLst>
        </p:spPr>
        <p:txBody>
          <a:bodyPr wrap="square">
            <a:spAutoFit/>
          </a:bodyPr>
          <a:lstStyle/>
          <a:p>
            <a:pPr algn="just"/>
            <a:r>
              <a:rPr lang="fr-FR" dirty="0" smtClean="0">
                <a:solidFill>
                  <a:srgbClr val="C00000"/>
                </a:solidFill>
              </a:rPr>
              <a:t> UA1 (</a:t>
            </a:r>
            <a:r>
              <a:rPr lang="fr-FR" dirty="0" err="1" smtClean="0">
                <a:solidFill>
                  <a:srgbClr val="C00000"/>
                </a:solidFill>
              </a:rPr>
              <a:t>Cern</a:t>
            </a:r>
            <a:r>
              <a:rPr lang="fr-FR" dirty="0" smtClean="0">
                <a:solidFill>
                  <a:srgbClr val="C00000"/>
                </a:solidFill>
              </a:rPr>
              <a:t>), découverte des </a:t>
            </a:r>
            <a:r>
              <a:rPr lang="fr-FR" dirty="0">
                <a:solidFill>
                  <a:srgbClr val="C00000"/>
                </a:solidFill>
              </a:rPr>
              <a:t>bosons W et </a:t>
            </a:r>
            <a:r>
              <a:rPr lang="fr-FR" dirty="0" smtClean="0">
                <a:solidFill>
                  <a:srgbClr val="C00000"/>
                </a:solidFill>
              </a:rPr>
              <a:t>Z</a:t>
            </a:r>
            <a:endParaRPr lang="fr-FR" dirty="0">
              <a:solidFill>
                <a:srgbClr val="C00000"/>
              </a:solidFill>
            </a:endParaRPr>
          </a:p>
        </p:txBody>
      </p:sp>
      <p:sp>
        <p:nvSpPr>
          <p:cNvPr id="3" name="Espace réservé de la date 2"/>
          <p:cNvSpPr>
            <a:spLocks noGrp="1"/>
          </p:cNvSpPr>
          <p:nvPr>
            <p:ph type="dt" sz="half" idx="10"/>
          </p:nvPr>
        </p:nvSpPr>
        <p:spPr/>
        <p:txBody>
          <a:bodyPr/>
          <a:lstStyle/>
          <a:p>
            <a:r>
              <a:rPr lang="en-US" smtClean="0"/>
              <a:t>15/03/2018</a:t>
            </a:r>
            <a:endParaRPr lang="fr-BE" dirty="0"/>
          </a:p>
        </p:txBody>
      </p:sp>
      <p:pic>
        <p:nvPicPr>
          <p:cNvPr id="2050" name="Picture 2" descr="http://1.bp.blogspot.com/-kqDtz3hP_d0/ToiJU9YnLAI/AAAAAAAADzc/fKi_vclF808/s1600/nobe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4376784"/>
            <a:ext cx="413627" cy="389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85804" y="-27384"/>
            <a:ext cx="8229600" cy="1143000"/>
          </a:xfrm>
        </p:spPr>
        <p:txBody>
          <a:bodyPr/>
          <a:lstStyle/>
          <a:p>
            <a:pPr eaLnBrk="1" hangingPunct="1"/>
            <a:r>
              <a:rPr lang="en-US" dirty="0" err="1" smtClean="0"/>
              <a:t>Historique</a:t>
            </a:r>
            <a:r>
              <a:rPr lang="en-US" dirty="0" smtClean="0"/>
              <a:t> du LAPP (2)</a:t>
            </a:r>
            <a:endParaRPr lang="fr-FR" dirty="0" smtClean="0"/>
          </a:p>
        </p:txBody>
      </p:sp>
      <p:pic>
        <p:nvPicPr>
          <p:cNvPr id="3078" name="Image 6" descr="Lapp_2.jpg"/>
          <p:cNvPicPr>
            <a:picLocks noChangeAspect="1"/>
          </p:cNvPicPr>
          <p:nvPr/>
        </p:nvPicPr>
        <p:blipFill>
          <a:blip r:embed="rId3" cstate="print"/>
          <a:srcRect/>
          <a:stretch>
            <a:fillRect/>
          </a:stretch>
        </p:blipFill>
        <p:spPr bwMode="auto">
          <a:xfrm>
            <a:off x="5286380" y="980728"/>
            <a:ext cx="3650116" cy="2000264"/>
          </a:xfrm>
          <a:prstGeom prst="rect">
            <a:avLst/>
          </a:prstGeom>
          <a:noFill/>
          <a:ln w="9525">
            <a:noFill/>
            <a:miter lim="800000"/>
            <a:headEnd/>
            <a:tailEnd/>
          </a:ln>
        </p:spPr>
      </p:pic>
      <p:sp>
        <p:nvSpPr>
          <p:cNvPr id="3080" name="ZoneTexte 8"/>
          <p:cNvSpPr txBox="1">
            <a:spLocks noChangeArrowheads="1"/>
          </p:cNvSpPr>
          <p:nvPr/>
        </p:nvSpPr>
        <p:spPr bwMode="auto">
          <a:xfrm>
            <a:off x="336452" y="2080299"/>
            <a:ext cx="8001056" cy="1200329"/>
          </a:xfrm>
          <a:prstGeom prst="rect">
            <a:avLst/>
          </a:prstGeom>
          <a:noFill/>
          <a:ln w="9525">
            <a:noFill/>
            <a:miter lim="800000"/>
            <a:headEnd/>
            <a:tailEnd/>
          </a:ln>
          <a:effectLst>
            <a:innerShdw blurRad="63500" dist="50800" dir="2700000">
              <a:prstClr val="black">
                <a:alpha val="50000"/>
              </a:prstClr>
            </a:innerShdw>
          </a:effectLst>
        </p:spPr>
        <p:txBody>
          <a:bodyPr wrap="square">
            <a:spAutoFit/>
          </a:bodyPr>
          <a:lstStyle/>
          <a:p>
            <a:r>
              <a:rPr lang="fr-FR" dirty="0" smtClean="0">
                <a:solidFill>
                  <a:srgbClr val="0000FF"/>
                </a:solidFill>
                <a:cs typeface="Calibri" pitchFamily="34" charset="0"/>
              </a:rPr>
              <a:t>Nouveau domaine des « </a:t>
            </a:r>
            <a:r>
              <a:rPr lang="fr-FR" dirty="0" err="1" smtClean="0">
                <a:solidFill>
                  <a:srgbClr val="0000FF"/>
                </a:solidFill>
                <a:cs typeface="Calibri" pitchFamily="34" charset="0"/>
              </a:rPr>
              <a:t>astro</a:t>
            </a:r>
            <a:r>
              <a:rPr lang="fr-FR" dirty="0" smtClean="0">
                <a:solidFill>
                  <a:srgbClr val="0000FF"/>
                </a:solidFill>
                <a:cs typeface="Calibri" pitchFamily="34" charset="0"/>
              </a:rPr>
              <a:t>-particules »</a:t>
            </a:r>
          </a:p>
          <a:p>
            <a:endParaRPr lang="fr-FR" dirty="0">
              <a:solidFill>
                <a:srgbClr val="0000FF"/>
              </a:solidFill>
            </a:endParaRPr>
          </a:p>
          <a:p>
            <a:r>
              <a:rPr lang="fr-FR" dirty="0" smtClean="0">
                <a:solidFill>
                  <a:srgbClr val="0000FF"/>
                </a:solidFill>
              </a:rPr>
              <a:t>Expériences sur des sites éloignés: </a:t>
            </a:r>
          </a:p>
          <a:p>
            <a:r>
              <a:rPr lang="fr-FR" dirty="0" smtClean="0"/>
              <a:t>Suisse, Italie, Californie, Namibie, Japon, ISS</a:t>
            </a:r>
            <a:endParaRPr lang="fr-FR" dirty="0"/>
          </a:p>
        </p:txBody>
      </p:sp>
      <p:sp>
        <p:nvSpPr>
          <p:cNvPr id="16" name="ZoneTexte 8"/>
          <p:cNvSpPr txBox="1">
            <a:spLocks noChangeArrowheads="1"/>
          </p:cNvSpPr>
          <p:nvPr/>
        </p:nvSpPr>
        <p:spPr bwMode="auto">
          <a:xfrm>
            <a:off x="453787" y="1551698"/>
            <a:ext cx="4000528" cy="400110"/>
          </a:xfrm>
          <a:prstGeom prst="rect">
            <a:avLst/>
          </a:prstGeom>
          <a:noFill/>
          <a:ln w="9525">
            <a:noFill/>
            <a:miter lim="800000"/>
            <a:headEnd/>
            <a:tailEnd/>
          </a:ln>
        </p:spPr>
        <p:txBody>
          <a:bodyPr wrap="square">
            <a:spAutoFit/>
          </a:bodyPr>
          <a:lstStyle/>
          <a:p>
            <a:r>
              <a:rPr lang="fr-FR" sz="2000" dirty="0">
                <a:solidFill>
                  <a:srgbClr val="0000FF"/>
                </a:solidFill>
              </a:rPr>
              <a:t>1991: </a:t>
            </a:r>
            <a:r>
              <a:rPr lang="fr-FR" sz="2000" dirty="0"/>
              <a:t>le </a:t>
            </a:r>
            <a:r>
              <a:rPr lang="fr-FR" sz="2000" dirty="0" smtClean="0"/>
              <a:t>LAPP s'agrandit… </a:t>
            </a:r>
            <a:endParaRPr lang="fr-FR" sz="2000" dirty="0"/>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5" name="Image 4"/>
          <p:cNvPicPr>
            <a:picLocks noChangeAspect="1"/>
          </p:cNvPicPr>
          <p:nvPr/>
        </p:nvPicPr>
        <p:blipFill>
          <a:blip r:embed="rId4"/>
          <a:stretch>
            <a:fillRect/>
          </a:stretch>
        </p:blipFill>
        <p:spPr>
          <a:xfrm>
            <a:off x="6184168" y="4221088"/>
            <a:ext cx="2780320" cy="2102172"/>
          </a:xfrm>
          <a:prstGeom prst="rect">
            <a:avLst/>
          </a:prstGeom>
        </p:spPr>
      </p:pic>
      <p:sp>
        <p:nvSpPr>
          <p:cNvPr id="6" name="ZoneTexte 5"/>
          <p:cNvSpPr txBox="1"/>
          <p:nvPr/>
        </p:nvSpPr>
        <p:spPr>
          <a:xfrm>
            <a:off x="6235824" y="4248622"/>
            <a:ext cx="2635273" cy="646331"/>
          </a:xfrm>
          <a:prstGeom prst="rect">
            <a:avLst/>
          </a:prstGeom>
          <a:noFill/>
        </p:spPr>
        <p:txBody>
          <a:bodyPr wrap="none" rtlCol="0">
            <a:spAutoFit/>
          </a:bodyPr>
          <a:lstStyle/>
          <a:p>
            <a:pPr algn="ctr"/>
            <a:r>
              <a:rPr lang="en-GB" dirty="0" smtClean="0">
                <a:solidFill>
                  <a:schemeClr val="bg1"/>
                </a:solidFill>
              </a:rPr>
              <a:t>2011: </a:t>
            </a:r>
          </a:p>
          <a:p>
            <a:pPr algn="ctr"/>
            <a:r>
              <a:rPr lang="en-GB" dirty="0" smtClean="0">
                <a:solidFill>
                  <a:schemeClr val="bg1"/>
                </a:solidFill>
              </a:rPr>
              <a:t>installation </a:t>
            </a:r>
            <a:r>
              <a:rPr lang="en-GB" dirty="0" err="1" smtClean="0">
                <a:solidFill>
                  <a:schemeClr val="bg1"/>
                </a:solidFill>
              </a:rPr>
              <a:t>d’AMS</a:t>
            </a:r>
            <a:r>
              <a:rPr lang="en-GB" dirty="0" smtClean="0">
                <a:solidFill>
                  <a:schemeClr val="bg1"/>
                </a:solidFill>
              </a:rPr>
              <a:t> </a:t>
            </a:r>
            <a:r>
              <a:rPr lang="en-GB" dirty="0" err="1" smtClean="0">
                <a:solidFill>
                  <a:schemeClr val="bg1"/>
                </a:solidFill>
              </a:rPr>
              <a:t>sur</a:t>
            </a:r>
            <a:r>
              <a:rPr lang="en-GB" dirty="0" smtClean="0">
                <a:solidFill>
                  <a:schemeClr val="bg1"/>
                </a:solidFill>
              </a:rPr>
              <a:t> </a:t>
            </a:r>
            <a:r>
              <a:rPr lang="en-GB" dirty="0" err="1" smtClean="0">
                <a:solidFill>
                  <a:schemeClr val="bg1"/>
                </a:solidFill>
              </a:rPr>
              <a:t>l’ISS</a:t>
            </a:r>
            <a:endParaRPr lang="en-GB" dirty="0">
              <a:solidFill>
                <a:schemeClr val="bg1"/>
              </a:solidFill>
            </a:endParaRPr>
          </a:p>
        </p:txBody>
      </p:sp>
      <p:sp>
        <p:nvSpPr>
          <p:cNvPr id="7" name="ZoneTexte 6"/>
          <p:cNvSpPr txBox="1"/>
          <p:nvPr/>
        </p:nvSpPr>
        <p:spPr>
          <a:xfrm>
            <a:off x="321491" y="3933056"/>
            <a:ext cx="5584989" cy="2400657"/>
          </a:xfrm>
          <a:prstGeom prst="rect">
            <a:avLst/>
          </a:prstGeom>
          <a:noFill/>
          <a:ln>
            <a:solidFill>
              <a:srgbClr val="C00000"/>
            </a:solidFill>
          </a:ln>
        </p:spPr>
        <p:txBody>
          <a:bodyPr wrap="square" rtlCol="0">
            <a:spAutoFit/>
          </a:bodyPr>
          <a:lstStyle/>
          <a:p>
            <a:pPr>
              <a:lnSpc>
                <a:spcPct val="150000"/>
              </a:lnSpc>
            </a:pPr>
            <a:r>
              <a:rPr lang="en-GB" sz="2000" dirty="0" smtClean="0">
                <a:solidFill>
                  <a:srgbClr val="C00000"/>
                </a:solidFill>
              </a:rPr>
              <a:t>Le LAPP </a:t>
            </a:r>
            <a:r>
              <a:rPr lang="en-GB" sz="2000" dirty="0" err="1" smtClean="0">
                <a:solidFill>
                  <a:srgbClr val="C00000"/>
                </a:solidFill>
              </a:rPr>
              <a:t>associé</a:t>
            </a:r>
            <a:r>
              <a:rPr lang="en-GB" sz="2000" dirty="0" smtClean="0">
                <a:solidFill>
                  <a:srgbClr val="C00000"/>
                </a:solidFill>
              </a:rPr>
              <a:t> à de </a:t>
            </a:r>
            <a:r>
              <a:rPr lang="en-GB" sz="2000" dirty="0" err="1" smtClean="0">
                <a:solidFill>
                  <a:srgbClr val="C00000"/>
                </a:solidFill>
              </a:rPr>
              <a:t>grandes</a:t>
            </a:r>
            <a:r>
              <a:rPr lang="en-GB" sz="2000" dirty="0" smtClean="0">
                <a:solidFill>
                  <a:srgbClr val="C00000"/>
                </a:solidFill>
              </a:rPr>
              <a:t> </a:t>
            </a:r>
            <a:r>
              <a:rPr lang="en-GB" sz="2000" dirty="0" err="1" smtClean="0">
                <a:solidFill>
                  <a:srgbClr val="C00000"/>
                </a:solidFill>
              </a:rPr>
              <a:t>découvertes</a:t>
            </a:r>
            <a:r>
              <a:rPr lang="en-GB" sz="2000" dirty="0" smtClean="0">
                <a:solidFill>
                  <a:srgbClr val="C00000"/>
                </a:solidFill>
              </a:rPr>
              <a:t>:</a:t>
            </a:r>
          </a:p>
          <a:p>
            <a:pPr marL="285750" indent="-285750">
              <a:lnSpc>
                <a:spcPct val="150000"/>
              </a:lnSpc>
              <a:buFont typeface="Arial" panose="020B0604020202020204" pitchFamily="34" charset="0"/>
              <a:buChar char="•"/>
            </a:pPr>
            <a:r>
              <a:rPr lang="en-GB" sz="2000" dirty="0" err="1"/>
              <a:t>D</a:t>
            </a:r>
            <a:r>
              <a:rPr lang="en-GB" sz="2000" dirty="0" err="1" smtClean="0"/>
              <a:t>écouverte</a:t>
            </a:r>
            <a:r>
              <a:rPr lang="en-GB" sz="2000" dirty="0" smtClean="0"/>
              <a:t> des bosons Z et W (1983)</a:t>
            </a:r>
          </a:p>
          <a:p>
            <a:pPr marL="285750" indent="-285750">
              <a:lnSpc>
                <a:spcPct val="150000"/>
              </a:lnSpc>
              <a:buFont typeface="Arial" panose="020B0604020202020204" pitchFamily="34" charset="0"/>
              <a:buChar char="•"/>
            </a:pPr>
            <a:r>
              <a:rPr lang="en-GB" sz="2000" dirty="0" err="1"/>
              <a:t>D</a:t>
            </a:r>
            <a:r>
              <a:rPr lang="en-GB" sz="2000" dirty="0" err="1" smtClean="0"/>
              <a:t>écouverte</a:t>
            </a:r>
            <a:r>
              <a:rPr lang="en-GB" sz="2000" dirty="0" smtClean="0"/>
              <a:t> du boson de Higgs  (2013)</a:t>
            </a:r>
          </a:p>
          <a:p>
            <a:pPr marL="285750" indent="-285750">
              <a:lnSpc>
                <a:spcPct val="150000"/>
              </a:lnSpc>
              <a:buFont typeface="Arial" panose="020B0604020202020204" pitchFamily="34" charset="0"/>
              <a:buChar char="•"/>
            </a:pPr>
            <a:r>
              <a:rPr lang="en-GB" sz="2000" dirty="0"/>
              <a:t>L</a:t>
            </a:r>
            <a:r>
              <a:rPr lang="en-GB" sz="2000" dirty="0" smtClean="0"/>
              <a:t>es neutrinos </a:t>
            </a:r>
            <a:r>
              <a:rPr lang="en-GB" sz="2000" dirty="0" err="1" smtClean="0"/>
              <a:t>oscillent</a:t>
            </a:r>
            <a:r>
              <a:rPr lang="en-GB" sz="2000" dirty="0" smtClean="0"/>
              <a:t> et </a:t>
            </a:r>
            <a:r>
              <a:rPr lang="en-GB" sz="2000" dirty="0" err="1" smtClean="0"/>
              <a:t>ont</a:t>
            </a:r>
            <a:r>
              <a:rPr lang="en-GB" sz="2000" dirty="0" smtClean="0"/>
              <a:t> </a:t>
            </a:r>
            <a:r>
              <a:rPr lang="en-GB" sz="2000" dirty="0" err="1" smtClean="0"/>
              <a:t>une</a:t>
            </a:r>
            <a:r>
              <a:rPr lang="en-GB" sz="2000" dirty="0" smtClean="0"/>
              <a:t> masse (2015)</a:t>
            </a:r>
          </a:p>
          <a:p>
            <a:pPr marL="285750" indent="-285750">
              <a:lnSpc>
                <a:spcPct val="150000"/>
              </a:lnSpc>
              <a:buFont typeface="Arial" panose="020B0604020202020204" pitchFamily="34" charset="0"/>
              <a:buChar char="•"/>
            </a:pPr>
            <a:r>
              <a:rPr lang="en-GB" sz="2000" dirty="0" err="1"/>
              <a:t>D</a:t>
            </a:r>
            <a:r>
              <a:rPr lang="en-GB" sz="2000" dirty="0" err="1" smtClean="0"/>
              <a:t>écouverte</a:t>
            </a:r>
            <a:r>
              <a:rPr lang="en-GB" sz="2000" dirty="0" smtClean="0"/>
              <a:t> des </a:t>
            </a:r>
            <a:r>
              <a:rPr lang="en-GB" sz="2000" dirty="0" err="1" smtClean="0"/>
              <a:t>ondes</a:t>
            </a:r>
            <a:r>
              <a:rPr lang="en-GB" sz="2000" dirty="0" smtClean="0"/>
              <a:t> </a:t>
            </a:r>
            <a:r>
              <a:rPr lang="en-GB" sz="2000" dirty="0" err="1" smtClean="0"/>
              <a:t>gravitationnelles</a:t>
            </a:r>
            <a:r>
              <a:rPr lang="en-GB" sz="2000" dirty="0" smtClean="0"/>
              <a:t> (2017)</a:t>
            </a:r>
          </a:p>
        </p:txBody>
      </p:sp>
      <p:pic>
        <p:nvPicPr>
          <p:cNvPr id="13" name="Picture 2" descr="http://1.bp.blogspot.com/-kqDtz3hP_d0/ToiJU9YnLAI/AAAAAAAADzc/fKi_vclF808/s1600/no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1654" y="3977725"/>
            <a:ext cx="704826" cy="664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39752" y="2708920"/>
            <a:ext cx="4678012" cy="769441"/>
          </a:xfrm>
          <a:prstGeom prst="rect">
            <a:avLst/>
          </a:prstGeom>
          <a:noFill/>
        </p:spPr>
        <p:txBody>
          <a:bodyPr wrap="none" rtlCol="0">
            <a:spAutoFit/>
          </a:bodyPr>
          <a:lstStyle/>
          <a:p>
            <a:r>
              <a:rPr lang="fr-FR" sz="4400" dirty="0" smtClean="0">
                <a:solidFill>
                  <a:srgbClr val="C00000"/>
                </a:solidFill>
              </a:rPr>
              <a:t>Bonne </a:t>
            </a:r>
            <a:r>
              <a:rPr lang="fr-FR" sz="4400" dirty="0" err="1" smtClean="0">
                <a:solidFill>
                  <a:srgbClr val="C00000"/>
                </a:solidFill>
              </a:rPr>
              <a:t>Masterclass</a:t>
            </a:r>
            <a:r>
              <a:rPr lang="fr-FR" sz="4400" dirty="0" smtClean="0">
                <a:solidFill>
                  <a:srgbClr val="C00000"/>
                </a:solidFill>
              </a:rPr>
              <a:t>!</a:t>
            </a:r>
            <a:endParaRPr lang="fr-FR" sz="4400" dirty="0">
              <a:solidFill>
                <a:srgbClr val="C00000"/>
              </a:solidFill>
            </a:endParaRPr>
          </a:p>
        </p:txBody>
      </p:sp>
      <p:sp>
        <p:nvSpPr>
          <p:cNvPr id="7" name="Espace réservé de la date 6"/>
          <p:cNvSpPr>
            <a:spLocks noGrp="1"/>
          </p:cNvSpPr>
          <p:nvPr>
            <p:ph type="dt" sz="half" idx="10"/>
          </p:nvPr>
        </p:nvSpPr>
        <p:spPr/>
        <p:txBody>
          <a:bodyPr/>
          <a:lstStyle/>
          <a:p>
            <a:r>
              <a:rPr lang="en-US" smtClean="0"/>
              <a:t>15/03/2018</a:t>
            </a:r>
            <a:endParaRPr lang="fr-B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Le LAPP</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rPr>
              <a:t>LAPP</a:t>
            </a:r>
            <a:r>
              <a:rPr lang="en-GB" dirty="0" smtClean="0"/>
              <a:t> = </a:t>
            </a:r>
            <a:r>
              <a:rPr lang="en-GB" dirty="0" err="1" smtClean="0">
                <a:solidFill>
                  <a:srgbClr val="C00000"/>
                </a:solidFill>
              </a:rPr>
              <a:t>L</a:t>
            </a:r>
            <a:r>
              <a:rPr lang="en-GB" dirty="0" err="1" smtClean="0"/>
              <a:t>aboratoire</a:t>
            </a:r>
            <a:r>
              <a:rPr lang="en-GB" dirty="0" smtClean="0"/>
              <a:t> </a:t>
            </a:r>
            <a:r>
              <a:rPr lang="en-GB" dirty="0" err="1" smtClean="0"/>
              <a:t>d’</a:t>
            </a:r>
            <a:r>
              <a:rPr lang="en-GB" dirty="0" err="1" smtClean="0">
                <a:solidFill>
                  <a:srgbClr val="C00000"/>
                </a:solidFill>
              </a:rPr>
              <a:t>A</a:t>
            </a:r>
            <a:r>
              <a:rPr lang="en-GB" dirty="0" err="1" smtClean="0"/>
              <a:t>nnecy</a:t>
            </a:r>
            <a:r>
              <a:rPr lang="en-GB" dirty="0" smtClean="0"/>
              <a:t> de </a:t>
            </a:r>
            <a:r>
              <a:rPr lang="en-GB" dirty="0" smtClean="0">
                <a:solidFill>
                  <a:srgbClr val="C00000"/>
                </a:solidFill>
              </a:rPr>
              <a:t>P</a:t>
            </a:r>
            <a:r>
              <a:rPr lang="en-GB" dirty="0" smtClean="0"/>
              <a:t>hysique des </a:t>
            </a:r>
            <a:r>
              <a:rPr lang="en-GB" dirty="0" err="1" smtClean="0">
                <a:solidFill>
                  <a:srgbClr val="C00000"/>
                </a:solidFill>
              </a:rPr>
              <a:t>P</a:t>
            </a:r>
            <a:r>
              <a:rPr lang="en-GB" dirty="0" err="1" smtClean="0"/>
              <a:t>articules</a:t>
            </a: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sz="2000" dirty="0" smtClean="0"/>
              <a:t>Le LAPP </a:t>
            </a:r>
            <a:r>
              <a:rPr lang="en-GB" sz="2000" dirty="0" err="1" smtClean="0"/>
              <a:t>est</a:t>
            </a:r>
            <a:r>
              <a:rPr lang="en-GB" sz="2000" dirty="0" smtClean="0"/>
              <a:t> </a:t>
            </a:r>
            <a:r>
              <a:rPr lang="en-GB" sz="2000" dirty="0" err="1" smtClean="0"/>
              <a:t>une</a:t>
            </a:r>
            <a:r>
              <a:rPr lang="en-GB" sz="2000" dirty="0" smtClean="0"/>
              <a:t> </a:t>
            </a:r>
            <a:r>
              <a:rPr lang="en-GB" sz="2000" dirty="0" err="1"/>
              <a:t>u</a:t>
            </a:r>
            <a:r>
              <a:rPr lang="en-GB" sz="2000" dirty="0" err="1" smtClean="0"/>
              <a:t>nité</a:t>
            </a:r>
            <a:r>
              <a:rPr lang="en-GB" sz="2000" dirty="0" smtClean="0"/>
              <a:t> </a:t>
            </a:r>
            <a:r>
              <a:rPr lang="en-GB" sz="2000" dirty="0" err="1" smtClean="0"/>
              <a:t>mixte</a:t>
            </a:r>
            <a:r>
              <a:rPr lang="en-GB" sz="2000" dirty="0" smtClean="0"/>
              <a:t> du </a:t>
            </a:r>
            <a:r>
              <a:rPr lang="en-GB" sz="2000" dirty="0" smtClean="0">
                <a:solidFill>
                  <a:srgbClr val="002060"/>
                </a:solidFill>
              </a:rPr>
              <a:t>CNRS</a:t>
            </a:r>
            <a:r>
              <a:rPr lang="en-GB" sz="2000" dirty="0" smtClean="0"/>
              <a:t> et de </a:t>
            </a:r>
            <a:r>
              <a:rPr lang="en-GB" sz="2000" dirty="0" err="1" smtClean="0">
                <a:solidFill>
                  <a:srgbClr val="002060"/>
                </a:solidFill>
              </a:rPr>
              <a:t>l’Université</a:t>
            </a:r>
            <a:r>
              <a:rPr lang="en-GB" sz="2000" dirty="0" smtClean="0">
                <a:solidFill>
                  <a:srgbClr val="002060"/>
                </a:solidFill>
              </a:rPr>
              <a:t> </a:t>
            </a:r>
            <a:r>
              <a:rPr lang="en-GB" sz="2000" dirty="0" err="1" smtClean="0">
                <a:solidFill>
                  <a:srgbClr val="002060"/>
                </a:solidFill>
              </a:rPr>
              <a:t>Savoie</a:t>
            </a:r>
            <a:r>
              <a:rPr lang="en-GB" sz="2000" dirty="0" smtClean="0">
                <a:solidFill>
                  <a:srgbClr val="002060"/>
                </a:solidFill>
              </a:rPr>
              <a:t> Mont Blanc</a:t>
            </a:r>
            <a:endParaRPr lang="en-GB" sz="2000" dirty="0">
              <a:solidFill>
                <a:srgbClr val="002060"/>
              </a:solidFill>
            </a:endParaRPr>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7" name="Image 6" descr="Z:\Isabelle\Qualité\PROCESSUS Entrants Sortants\Livrets d'accueil\DSCN246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9299" y="1726362"/>
            <a:ext cx="3776265" cy="2355364"/>
          </a:xfrm>
          <a:prstGeom prst="rect">
            <a:avLst/>
          </a:prstGeom>
          <a:noFill/>
          <a:ln>
            <a:noFill/>
          </a:ln>
        </p:spPr>
      </p:pic>
      <p:pic>
        <p:nvPicPr>
          <p:cNvPr id="9" name="Image 8"/>
          <p:cNvPicPr>
            <a:picLocks noChangeAspect="1"/>
          </p:cNvPicPr>
          <p:nvPr/>
        </p:nvPicPr>
        <p:blipFill>
          <a:blip r:embed="rId3"/>
          <a:stretch>
            <a:fillRect/>
          </a:stretch>
        </p:blipFill>
        <p:spPr>
          <a:xfrm>
            <a:off x="3779912" y="4899160"/>
            <a:ext cx="1217035" cy="676425"/>
          </a:xfrm>
          <a:prstGeom prst="rect">
            <a:avLst/>
          </a:prstGeom>
        </p:spPr>
      </p:pic>
      <p:pic>
        <p:nvPicPr>
          <p:cNvPr id="10" name="Image 9"/>
          <p:cNvPicPr>
            <a:picLocks noChangeAspect="1"/>
          </p:cNvPicPr>
          <p:nvPr/>
        </p:nvPicPr>
        <p:blipFill>
          <a:blip r:embed="rId4"/>
          <a:stretch>
            <a:fillRect/>
          </a:stretch>
        </p:blipFill>
        <p:spPr>
          <a:xfrm>
            <a:off x="6852530" y="4899160"/>
            <a:ext cx="767470" cy="1057691"/>
          </a:xfrm>
          <a:prstGeom prst="rect">
            <a:avLst/>
          </a:prstGeom>
        </p:spPr>
      </p:pic>
    </p:spTree>
    <p:extLst>
      <p:ext uri="{BB962C8B-B14F-4D97-AF65-F5344CB8AC3E}">
        <p14:creationId xmlns:p14="http://schemas.microsoft.com/office/powerpoint/2010/main" val="3495611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este20"/>
          <p:cNvPicPr>
            <a:picLocks noChangeArrowheads="1"/>
          </p:cNvPicPr>
          <p:nvPr/>
        </p:nvPicPr>
        <p:blipFill>
          <a:blip r:embed="rId2" cstate="print"/>
          <a:srcRect/>
          <a:stretch>
            <a:fillRect/>
          </a:stretch>
        </p:blipFill>
        <p:spPr bwMode="auto">
          <a:xfrm>
            <a:off x="6660704" y="1412776"/>
            <a:ext cx="2483296" cy="1526975"/>
          </a:xfrm>
          <a:prstGeom prst="rect">
            <a:avLst/>
          </a:prstGeom>
          <a:noFill/>
          <a:ln w="9525">
            <a:noFill/>
            <a:miter lim="800000"/>
            <a:headEnd/>
            <a:tailEnd/>
          </a:ln>
        </p:spPr>
      </p:pic>
      <p:sp>
        <p:nvSpPr>
          <p:cNvPr id="2" name="Titre 1"/>
          <p:cNvSpPr>
            <a:spLocks noGrp="1"/>
          </p:cNvSpPr>
          <p:nvPr>
            <p:ph type="title"/>
          </p:nvPr>
        </p:nvSpPr>
        <p:spPr>
          <a:xfrm>
            <a:off x="924585" y="10274"/>
            <a:ext cx="8229600" cy="987368"/>
          </a:xfrm>
        </p:spPr>
        <p:txBody>
          <a:bodyPr>
            <a:normAutofit fontScale="90000"/>
          </a:bodyPr>
          <a:lstStyle/>
          <a:p>
            <a:r>
              <a:rPr lang="en-GB" dirty="0" smtClean="0"/>
              <a:t>De </a:t>
            </a:r>
            <a:r>
              <a:rPr lang="en-GB" dirty="0" err="1" smtClean="0"/>
              <a:t>l’infiniment</a:t>
            </a:r>
            <a:r>
              <a:rPr lang="en-GB" dirty="0" smtClean="0"/>
              <a:t> petit à </a:t>
            </a:r>
            <a:r>
              <a:rPr lang="en-GB" dirty="0" err="1" smtClean="0"/>
              <a:t>l’infiniment</a:t>
            </a:r>
            <a:r>
              <a:rPr lang="en-GB" dirty="0" smtClean="0"/>
              <a:t> grand</a:t>
            </a:r>
            <a:endParaRPr lang="en-GB" dirty="0"/>
          </a:p>
        </p:txBody>
      </p:sp>
      <p:sp>
        <p:nvSpPr>
          <p:cNvPr id="3" name="Espace réservé du contenu 2"/>
          <p:cNvSpPr>
            <a:spLocks noGrp="1"/>
          </p:cNvSpPr>
          <p:nvPr>
            <p:ph idx="1"/>
          </p:nvPr>
        </p:nvSpPr>
        <p:spPr>
          <a:xfrm>
            <a:off x="457200" y="980728"/>
            <a:ext cx="8507288" cy="4896544"/>
          </a:xfrm>
        </p:spPr>
        <p:txBody>
          <a:bodyPr/>
          <a:lstStyle/>
          <a:p>
            <a:pPr marL="0" indent="0">
              <a:buNone/>
            </a:pPr>
            <a:r>
              <a:rPr lang="en-GB" dirty="0" smtClean="0"/>
              <a:t>Au LAPP on </a:t>
            </a:r>
            <a:r>
              <a:rPr lang="en-GB" dirty="0" err="1" smtClean="0"/>
              <a:t>étudie</a:t>
            </a:r>
            <a:r>
              <a:rPr lang="en-GB" dirty="0" smtClean="0"/>
              <a:t> :</a:t>
            </a:r>
          </a:p>
          <a:p>
            <a:pPr marL="0" indent="0">
              <a:buNone/>
            </a:pPr>
            <a:endParaRPr lang="en-GB" dirty="0" smtClean="0"/>
          </a:p>
          <a:p>
            <a:r>
              <a:rPr lang="en-GB" dirty="0">
                <a:solidFill>
                  <a:srgbClr val="C00000"/>
                </a:solidFill>
              </a:rPr>
              <a:t>l</a:t>
            </a:r>
            <a:r>
              <a:rPr lang="en-GB" dirty="0" smtClean="0">
                <a:solidFill>
                  <a:srgbClr val="C00000"/>
                </a:solidFill>
              </a:rPr>
              <a:t>a physique des </a:t>
            </a:r>
            <a:r>
              <a:rPr lang="en-GB" dirty="0" err="1" smtClean="0">
                <a:solidFill>
                  <a:srgbClr val="C00000"/>
                </a:solidFill>
              </a:rPr>
              <a:t>particules</a:t>
            </a:r>
            <a:r>
              <a:rPr lang="en-GB" dirty="0" smtClean="0">
                <a:solidFill>
                  <a:srgbClr val="C00000"/>
                </a:solidFill>
              </a:rPr>
              <a:t> </a:t>
            </a:r>
            <a:r>
              <a:rPr lang="en-GB" dirty="0" smtClean="0"/>
              <a:t>: </a:t>
            </a:r>
          </a:p>
          <a:p>
            <a:pPr marL="457200" lvl="1" indent="0">
              <a:buNone/>
            </a:pPr>
            <a:r>
              <a:rPr lang="en-GB" dirty="0" err="1" smtClean="0"/>
              <a:t>étude</a:t>
            </a:r>
            <a:r>
              <a:rPr lang="en-GB" dirty="0" smtClean="0"/>
              <a:t> des </a:t>
            </a:r>
            <a:r>
              <a:rPr lang="en-GB" dirty="0" err="1" smtClean="0"/>
              <a:t>constituants</a:t>
            </a:r>
            <a:r>
              <a:rPr lang="en-GB" dirty="0" smtClean="0"/>
              <a:t> </a:t>
            </a:r>
            <a:r>
              <a:rPr lang="en-GB" dirty="0" err="1" smtClean="0"/>
              <a:t>élémentaires</a:t>
            </a:r>
            <a:r>
              <a:rPr lang="en-GB" dirty="0" smtClean="0"/>
              <a:t> de la </a:t>
            </a:r>
            <a:r>
              <a:rPr lang="en-GB" dirty="0" err="1" smtClean="0"/>
              <a:t>matière</a:t>
            </a:r>
            <a:endParaRPr lang="en-GB" dirty="0" smtClean="0"/>
          </a:p>
          <a:p>
            <a:pPr marL="0" indent="0">
              <a:buNone/>
            </a:pPr>
            <a:endParaRPr lang="en-GB" dirty="0"/>
          </a:p>
          <a:p>
            <a:r>
              <a:rPr lang="en-GB" dirty="0">
                <a:solidFill>
                  <a:srgbClr val="C00000"/>
                </a:solidFill>
              </a:rPr>
              <a:t>l</a:t>
            </a:r>
            <a:r>
              <a:rPr lang="en-GB" dirty="0" smtClean="0">
                <a:solidFill>
                  <a:srgbClr val="C00000"/>
                </a:solidFill>
              </a:rPr>
              <a:t>es </a:t>
            </a:r>
            <a:r>
              <a:rPr lang="en-GB" dirty="0" err="1" smtClean="0">
                <a:solidFill>
                  <a:srgbClr val="C00000"/>
                </a:solidFill>
              </a:rPr>
              <a:t>astro-particules</a:t>
            </a:r>
            <a:r>
              <a:rPr lang="en-GB" dirty="0" smtClean="0">
                <a:solidFill>
                  <a:srgbClr val="C00000"/>
                </a:solidFill>
              </a:rPr>
              <a:t>, la </a:t>
            </a:r>
            <a:r>
              <a:rPr lang="en-GB" dirty="0" err="1" smtClean="0">
                <a:solidFill>
                  <a:srgbClr val="C00000"/>
                </a:solidFill>
              </a:rPr>
              <a:t>cosmologie</a:t>
            </a:r>
            <a:r>
              <a:rPr lang="en-GB" dirty="0" smtClean="0">
                <a:solidFill>
                  <a:srgbClr val="C00000"/>
                </a:solidFill>
              </a:rPr>
              <a:t> et les </a:t>
            </a:r>
            <a:r>
              <a:rPr lang="en-GB" dirty="0" err="1" smtClean="0">
                <a:solidFill>
                  <a:srgbClr val="C00000"/>
                </a:solidFill>
              </a:rPr>
              <a:t>ondes</a:t>
            </a:r>
            <a:r>
              <a:rPr lang="en-GB" dirty="0" smtClean="0">
                <a:solidFill>
                  <a:srgbClr val="C00000"/>
                </a:solidFill>
              </a:rPr>
              <a:t> </a:t>
            </a:r>
            <a:r>
              <a:rPr lang="en-GB" dirty="0" err="1" smtClean="0">
                <a:solidFill>
                  <a:srgbClr val="C00000"/>
                </a:solidFill>
              </a:rPr>
              <a:t>gravitationnelles</a:t>
            </a:r>
            <a:r>
              <a:rPr lang="en-GB" dirty="0" smtClean="0"/>
              <a:t>: </a:t>
            </a:r>
            <a:r>
              <a:rPr lang="en-GB" sz="2200" dirty="0" err="1" smtClean="0"/>
              <a:t>compréhension</a:t>
            </a:r>
            <a:r>
              <a:rPr lang="en-GB" sz="2200" dirty="0" smtClean="0"/>
              <a:t> de </a:t>
            </a:r>
            <a:r>
              <a:rPr lang="en-GB" sz="2200" dirty="0" err="1" smtClean="0"/>
              <a:t>l’évolution</a:t>
            </a:r>
            <a:r>
              <a:rPr lang="en-GB" sz="2200" dirty="0" smtClean="0"/>
              <a:t> de </a:t>
            </a:r>
            <a:r>
              <a:rPr lang="en-GB" sz="2200" dirty="0" err="1" smtClean="0"/>
              <a:t>l’Univers</a:t>
            </a:r>
            <a:r>
              <a:rPr lang="en-GB" sz="2200" dirty="0" smtClean="0"/>
              <a:t> et de </a:t>
            </a:r>
            <a:r>
              <a:rPr lang="en-GB" sz="2200" dirty="0" err="1" smtClean="0"/>
              <a:t>sa</a:t>
            </a:r>
            <a:r>
              <a:rPr lang="en-GB" sz="2200" dirty="0" smtClean="0"/>
              <a:t> composition</a:t>
            </a:r>
          </a:p>
          <a:p>
            <a:pPr marL="0" indent="0">
              <a:buNone/>
            </a:pPr>
            <a:endParaRPr lang="en-GB" dirty="0"/>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7" name="Picture 4" descr="https://www.lsst.org/sites/default/files/styles/galleryformatter_slide/public/photogallery/Facility_CU_Nite-full.jpg?itok=ow0mopb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5" y="4686863"/>
            <a:ext cx="2376509" cy="148294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4" descr="test1.jpg"/>
          <p:cNvPicPr>
            <a:picLocks noChangeAspect="1"/>
          </p:cNvPicPr>
          <p:nvPr/>
        </p:nvPicPr>
        <p:blipFill>
          <a:blip r:embed="rId4" cstate="print"/>
          <a:srcRect/>
          <a:stretch>
            <a:fillRect/>
          </a:stretch>
        </p:blipFill>
        <p:spPr bwMode="auto">
          <a:xfrm>
            <a:off x="7199660" y="3880568"/>
            <a:ext cx="1836836" cy="1341273"/>
          </a:xfrm>
          <a:prstGeom prst="rect">
            <a:avLst/>
          </a:prstGeom>
          <a:noFill/>
          <a:ln w="9525">
            <a:noFill/>
            <a:miter lim="800000"/>
            <a:headEnd/>
            <a:tailEnd/>
          </a:ln>
        </p:spPr>
      </p:pic>
      <p:pic>
        <p:nvPicPr>
          <p:cNvPr id="10" name="Picture 17" descr="aerial"/>
          <p:cNvPicPr>
            <a:picLocks noChangeAspect="1" noChangeArrowheads="1"/>
          </p:cNvPicPr>
          <p:nvPr/>
        </p:nvPicPr>
        <p:blipFill>
          <a:blip r:embed="rId5" cstate="print"/>
          <a:srcRect/>
          <a:stretch>
            <a:fillRect/>
          </a:stretch>
        </p:blipFill>
        <p:spPr bwMode="auto">
          <a:xfrm>
            <a:off x="4829200" y="5311782"/>
            <a:ext cx="3600400" cy="1170130"/>
          </a:xfrm>
          <a:prstGeom prst="rect">
            <a:avLst/>
          </a:prstGeom>
          <a:noFill/>
        </p:spPr>
      </p:pic>
      <p:pic>
        <p:nvPicPr>
          <p:cNvPr id="11" name="Picture 8" descr="s97_10537_small"/>
          <p:cNvPicPr>
            <a:picLocks noChangeAspect="1" noChangeArrowheads="1"/>
          </p:cNvPicPr>
          <p:nvPr/>
        </p:nvPicPr>
        <p:blipFill>
          <a:blip r:embed="rId6" cstate="print"/>
          <a:srcRect b="6038"/>
          <a:stretch>
            <a:fillRect/>
          </a:stretch>
        </p:blipFill>
        <p:spPr bwMode="auto">
          <a:xfrm>
            <a:off x="3090562" y="4797152"/>
            <a:ext cx="1517492" cy="1073453"/>
          </a:xfrm>
          <a:prstGeom prst="rect">
            <a:avLst/>
          </a:prstGeom>
          <a:noFill/>
          <a:ln w="9525">
            <a:noFill/>
            <a:miter lim="800000"/>
            <a:headEnd/>
            <a:tailEnd/>
          </a:ln>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976" y="1216981"/>
            <a:ext cx="2441312" cy="805381"/>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19" y="14941"/>
            <a:ext cx="1092375" cy="604448"/>
          </a:xfrm>
          <a:prstGeom prst="rect">
            <a:avLst/>
          </a:prstGeom>
        </p:spPr>
      </p:pic>
    </p:spTree>
    <p:extLst>
      <p:ext uri="{BB962C8B-B14F-4D97-AF65-F5344CB8AC3E}">
        <p14:creationId xmlns:p14="http://schemas.microsoft.com/office/powerpoint/2010/main" val="3122360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dirty="0"/>
          </a:p>
        </p:txBody>
      </p:sp>
      <p:sp>
        <p:nvSpPr>
          <p:cNvPr id="3" name="Espace réservé de la date 2"/>
          <p:cNvSpPr>
            <a:spLocks noGrp="1"/>
          </p:cNvSpPr>
          <p:nvPr>
            <p:ph type="dt" sz="half" idx="10"/>
          </p:nvPr>
        </p:nvSpPr>
        <p:spPr/>
        <p:txBody>
          <a:bodyPr/>
          <a:lstStyle/>
          <a:p>
            <a:r>
              <a:rPr lang="en-US" smtClean="0">
                <a:solidFill>
                  <a:srgbClr val="00B3CC"/>
                </a:solidFill>
              </a:rPr>
              <a:t>15/03/2018</a:t>
            </a:r>
            <a:endParaRPr lang="fr-FR" dirty="0">
              <a:solidFill>
                <a:srgbClr val="00B3CC"/>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11" y="14874"/>
            <a:ext cx="7784178" cy="6843126"/>
          </a:xfrm>
          <a:prstGeom prst="rect">
            <a:avLst/>
          </a:prstGeom>
        </p:spPr>
      </p:pic>
    </p:spTree>
    <p:extLst>
      <p:ext uri="{BB962C8B-B14F-4D97-AF65-F5344CB8AC3E}">
        <p14:creationId xmlns:p14="http://schemas.microsoft.com/office/powerpoint/2010/main" val="3586082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en-US" smtClean="0">
                <a:solidFill>
                  <a:srgbClr val="00B3CC"/>
                </a:solidFill>
              </a:rPr>
              <a:t>15/03/2018</a:t>
            </a:r>
            <a:endParaRPr lang="fr-FR" dirty="0">
              <a:solidFill>
                <a:srgbClr val="00B3CC"/>
              </a:solidFill>
            </a:endParaRPr>
          </a:p>
        </p:txBody>
      </p:sp>
      <p:sp>
        <p:nvSpPr>
          <p:cNvPr id="6" name="Espace réservé pour une image  5"/>
          <p:cNvSpPr>
            <a:spLocks noGrp="1"/>
          </p:cNvSpPr>
          <p:nvPr>
            <p:ph type="pic" sz="quarter" idx="13"/>
          </p:nvPr>
        </p:nvSpPr>
        <p:spPr/>
      </p:sp>
      <p:pic>
        <p:nvPicPr>
          <p:cNvPr id="9" name="Image 8"/>
          <p:cNvPicPr>
            <a:picLocks noChangeAspect="1"/>
          </p:cNvPicPr>
          <p:nvPr/>
        </p:nvPicPr>
        <p:blipFill>
          <a:blip r:embed="rId2"/>
          <a:stretch>
            <a:fillRect/>
          </a:stretch>
        </p:blipFill>
        <p:spPr>
          <a:xfrm>
            <a:off x="313044" y="836713"/>
            <a:ext cx="8435420" cy="5544616"/>
          </a:xfrm>
          <a:prstGeom prst="rect">
            <a:avLst/>
          </a:prstGeom>
        </p:spPr>
      </p:pic>
      <p:sp>
        <p:nvSpPr>
          <p:cNvPr id="7" name="Titre 6"/>
          <p:cNvSpPr>
            <a:spLocks noGrp="1"/>
          </p:cNvSpPr>
          <p:nvPr>
            <p:ph type="title"/>
          </p:nvPr>
        </p:nvSpPr>
        <p:spPr>
          <a:xfrm>
            <a:off x="0" y="243349"/>
            <a:ext cx="8859592" cy="450000"/>
          </a:xfrm>
        </p:spPr>
        <p:txBody>
          <a:bodyPr>
            <a:normAutofit fontScale="90000"/>
          </a:bodyPr>
          <a:lstStyle/>
          <a:p>
            <a:r>
              <a:rPr lang="en-GB" dirty="0" smtClean="0"/>
              <a:t>De </a:t>
            </a:r>
            <a:r>
              <a:rPr lang="en-GB" dirty="0" err="1" smtClean="0"/>
              <a:t>l’infiniment</a:t>
            </a:r>
            <a:r>
              <a:rPr lang="en-GB" dirty="0" smtClean="0"/>
              <a:t> grand à </a:t>
            </a:r>
            <a:r>
              <a:rPr lang="en-GB" dirty="0" err="1" smtClean="0"/>
              <a:t>l’infiniment</a:t>
            </a:r>
            <a:r>
              <a:rPr lang="en-GB" dirty="0" smtClean="0"/>
              <a:t> petit: la </a:t>
            </a:r>
            <a:r>
              <a:rPr lang="en-GB" dirty="0" err="1" smtClean="0"/>
              <a:t>matière</a:t>
            </a:r>
            <a:r>
              <a:rPr lang="en-GB" dirty="0" smtClean="0"/>
              <a:t> noire</a:t>
            </a:r>
            <a:endParaRPr lang="en-GB" dirty="0"/>
          </a:p>
        </p:txBody>
      </p:sp>
    </p:spTree>
    <p:extLst>
      <p:ext uri="{BB962C8B-B14F-4D97-AF65-F5344CB8AC3E}">
        <p14:creationId xmlns:p14="http://schemas.microsoft.com/office/powerpoint/2010/main" val="2192826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5890769" y="2996952"/>
            <a:ext cx="3289743" cy="2178312"/>
          </a:xfrm>
          <a:prstGeom prst="rect">
            <a:avLst/>
          </a:prstGeom>
        </p:spPr>
      </p:pic>
      <p:sp>
        <p:nvSpPr>
          <p:cNvPr id="2" name="Titre 1"/>
          <p:cNvSpPr>
            <a:spLocks noGrp="1"/>
          </p:cNvSpPr>
          <p:nvPr>
            <p:ph type="title"/>
          </p:nvPr>
        </p:nvSpPr>
        <p:spPr/>
        <p:txBody>
          <a:bodyPr>
            <a:normAutofit/>
          </a:bodyPr>
          <a:lstStyle/>
          <a:p>
            <a:r>
              <a:rPr lang="fr-FR" dirty="0" smtClean="0"/>
              <a:t>Quelques grandes questions actuelles</a:t>
            </a:r>
            <a:endParaRPr lang="fr-FR" dirty="0"/>
          </a:p>
        </p:txBody>
      </p:sp>
      <p:sp>
        <p:nvSpPr>
          <p:cNvPr id="3" name="Espace réservé du contenu 2"/>
          <p:cNvSpPr>
            <a:spLocks noGrp="1"/>
          </p:cNvSpPr>
          <p:nvPr>
            <p:ph idx="1"/>
          </p:nvPr>
        </p:nvSpPr>
        <p:spPr>
          <a:xfrm>
            <a:off x="204664" y="1095526"/>
            <a:ext cx="8939336" cy="5357809"/>
          </a:xfrm>
        </p:spPr>
        <p:txBody>
          <a:bodyPr>
            <a:normAutofit lnSpcReduction="10000"/>
          </a:bodyPr>
          <a:lstStyle/>
          <a:p>
            <a:pPr defTabSz="673100">
              <a:spcBef>
                <a:spcPct val="50000"/>
              </a:spcBef>
              <a:buFontTx/>
              <a:buChar char="•"/>
            </a:pPr>
            <a:r>
              <a:rPr lang="fr-FR" dirty="0" smtClean="0">
                <a:solidFill>
                  <a:srgbClr val="0033CC"/>
                </a:solidFill>
              </a:rPr>
              <a:t>De quoi est constituée la mati</a:t>
            </a:r>
            <a:r>
              <a:rPr lang="fr-FR" dirty="0" smtClean="0">
                <a:solidFill>
                  <a:srgbClr val="0000CC"/>
                </a:solidFill>
              </a:rPr>
              <a:t>è</a:t>
            </a:r>
            <a:r>
              <a:rPr lang="fr-FR" dirty="0" smtClean="0">
                <a:solidFill>
                  <a:srgbClr val="0033CC"/>
                </a:solidFill>
              </a:rPr>
              <a:t>re noire?  </a:t>
            </a:r>
          </a:p>
          <a:p>
            <a:pPr defTabSz="673100">
              <a:spcBef>
                <a:spcPct val="50000"/>
              </a:spcBef>
              <a:buFontTx/>
              <a:buChar char="•"/>
            </a:pPr>
            <a:r>
              <a:rPr lang="fr-FR" dirty="0" smtClean="0">
                <a:solidFill>
                  <a:srgbClr val="0033CC"/>
                </a:solidFill>
              </a:rPr>
              <a:t>Pourquoi n’observe-</a:t>
            </a:r>
            <a:r>
              <a:rPr lang="fr-FR" dirty="0" err="1" smtClean="0">
                <a:solidFill>
                  <a:srgbClr val="0033CC"/>
                </a:solidFill>
              </a:rPr>
              <a:t>t’on</a:t>
            </a:r>
            <a:r>
              <a:rPr lang="fr-FR" dirty="0" smtClean="0">
                <a:solidFill>
                  <a:srgbClr val="0033CC"/>
                </a:solidFill>
              </a:rPr>
              <a:t> pas d'</a:t>
            </a:r>
            <a:r>
              <a:rPr lang="fr-FR" dirty="0" err="1" smtClean="0">
                <a:solidFill>
                  <a:srgbClr val="0033CC"/>
                </a:solidFill>
              </a:rPr>
              <a:t>anti-matière</a:t>
            </a:r>
            <a:r>
              <a:rPr lang="fr-FR" dirty="0" smtClean="0">
                <a:solidFill>
                  <a:srgbClr val="0033CC"/>
                </a:solidFill>
              </a:rPr>
              <a:t> dans l’univers?</a:t>
            </a:r>
          </a:p>
          <a:p>
            <a:pPr defTabSz="673100">
              <a:spcBef>
                <a:spcPct val="50000"/>
              </a:spcBef>
              <a:buFontTx/>
              <a:buChar char="•"/>
            </a:pPr>
            <a:r>
              <a:rPr lang="fr-FR" dirty="0" smtClean="0">
                <a:solidFill>
                  <a:srgbClr val="0033CC"/>
                </a:solidFill>
              </a:rPr>
              <a:t>D’où vient la masse des particules ? </a:t>
            </a:r>
            <a:r>
              <a:rPr lang="fr-FR" dirty="0" smtClean="0">
                <a:solidFill>
                  <a:srgbClr val="C00000"/>
                </a:solidFill>
              </a:rPr>
              <a:t>le boson de </a:t>
            </a:r>
            <a:r>
              <a:rPr lang="fr-FR" dirty="0" err="1" smtClean="0">
                <a:solidFill>
                  <a:srgbClr val="C00000"/>
                </a:solidFill>
              </a:rPr>
              <a:t>Higgs</a:t>
            </a:r>
            <a:r>
              <a:rPr lang="fr-FR" dirty="0" smtClean="0">
                <a:solidFill>
                  <a:srgbClr val="C00000"/>
                </a:solidFill>
              </a:rPr>
              <a:t>! (2012)</a:t>
            </a:r>
          </a:p>
          <a:p>
            <a:pPr defTabSz="673100">
              <a:spcBef>
                <a:spcPct val="50000"/>
              </a:spcBef>
              <a:buFontTx/>
              <a:buChar char="•"/>
            </a:pPr>
            <a:r>
              <a:rPr lang="fr-FR" dirty="0" smtClean="0"/>
              <a:t>L’Univers est en expansion accélérée: </a:t>
            </a:r>
            <a:r>
              <a:rPr lang="fr-FR" dirty="0" smtClean="0">
                <a:solidFill>
                  <a:srgbClr val="3333CC"/>
                </a:solidFill>
              </a:rPr>
              <a:t>énergie noire</a:t>
            </a:r>
            <a:r>
              <a:rPr lang="fr-FR" dirty="0" smtClean="0"/>
              <a:t>?</a:t>
            </a:r>
          </a:p>
          <a:p>
            <a:pPr defTabSz="673100">
              <a:spcBef>
                <a:spcPct val="50000"/>
              </a:spcBef>
              <a:buFontTx/>
              <a:buChar char="•"/>
            </a:pPr>
            <a:endParaRPr lang="fr-FR" dirty="0" smtClean="0"/>
          </a:p>
          <a:p>
            <a:pPr defTabSz="673100">
              <a:spcBef>
                <a:spcPct val="50000"/>
              </a:spcBef>
              <a:buFontTx/>
              <a:buChar char="•"/>
            </a:pPr>
            <a:r>
              <a:rPr lang="fr-FR" dirty="0" smtClean="0"/>
              <a:t>Existe-</a:t>
            </a:r>
            <a:r>
              <a:rPr lang="fr-FR" dirty="0" err="1" smtClean="0"/>
              <a:t>t’il</a:t>
            </a:r>
            <a:r>
              <a:rPr lang="fr-FR" dirty="0" smtClean="0"/>
              <a:t> une 4</a:t>
            </a:r>
            <a:r>
              <a:rPr lang="fr-FR" baseline="30000" dirty="0" smtClean="0"/>
              <a:t>ème</a:t>
            </a:r>
            <a:r>
              <a:rPr lang="fr-FR" dirty="0" smtClean="0"/>
              <a:t> famille de particules?</a:t>
            </a:r>
          </a:p>
          <a:p>
            <a:pPr defTabSz="673100">
              <a:spcBef>
                <a:spcPct val="50000"/>
              </a:spcBef>
              <a:buFontTx/>
              <a:buChar char="•"/>
            </a:pPr>
            <a:endParaRPr lang="fr-FR" dirty="0"/>
          </a:p>
          <a:p>
            <a:pPr defTabSz="673100">
              <a:spcBef>
                <a:spcPct val="50000"/>
              </a:spcBef>
              <a:buFontTx/>
              <a:buChar char="•"/>
            </a:pPr>
            <a:endParaRPr lang="fr-FR" dirty="0" smtClean="0"/>
          </a:p>
          <a:p>
            <a:pPr defTabSz="673100">
              <a:spcBef>
                <a:spcPct val="50000"/>
              </a:spcBef>
              <a:buFontTx/>
              <a:buChar char="•"/>
            </a:pPr>
            <a:endParaRPr lang="fr-FR" dirty="0" smtClean="0"/>
          </a:p>
          <a:p>
            <a:pPr defTabSz="673100">
              <a:spcBef>
                <a:spcPct val="50000"/>
              </a:spcBef>
              <a:buFontTx/>
              <a:buChar char="•"/>
            </a:pPr>
            <a:r>
              <a:rPr lang="fr-FR" dirty="0" smtClean="0"/>
              <a:t>….</a:t>
            </a:r>
            <a:endParaRPr lang="fr-FR" dirty="0" smtClean="0">
              <a:solidFill>
                <a:srgbClr val="0033CC"/>
              </a:solidFill>
            </a:endParaRPr>
          </a:p>
          <a:p>
            <a:endParaRPr lang="fr-FR" dirty="0"/>
          </a:p>
        </p:txBody>
      </p:sp>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8" name="Picture 4" descr="constituants-phys-1000"/>
          <p:cNvPicPr>
            <a:picLocks noChangeAspect="1" noChangeArrowheads="1"/>
          </p:cNvPicPr>
          <p:nvPr/>
        </p:nvPicPr>
        <p:blipFill>
          <a:blip r:embed="rId3" cstate="print"/>
          <a:srcRect b="11060"/>
          <a:stretch>
            <a:fillRect/>
          </a:stretch>
        </p:blipFill>
        <p:spPr bwMode="auto">
          <a:xfrm>
            <a:off x="1475657" y="4076497"/>
            <a:ext cx="3822104" cy="2736879"/>
          </a:xfrm>
          <a:prstGeom prst="rect">
            <a:avLst/>
          </a:prstGeom>
          <a:noFill/>
        </p:spPr>
      </p:pic>
    </p:spTree>
    <p:extLst>
      <p:ext uri="{BB962C8B-B14F-4D97-AF65-F5344CB8AC3E}">
        <p14:creationId xmlns:p14="http://schemas.microsoft.com/office/powerpoint/2010/main" val="3823737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este20"/>
          <p:cNvPicPr>
            <a:picLocks noChangeAspect="1" noChangeArrowheads="1"/>
          </p:cNvPicPr>
          <p:nvPr/>
        </p:nvPicPr>
        <p:blipFill>
          <a:blip r:embed="rId2" cstate="print"/>
          <a:srcRect/>
          <a:stretch>
            <a:fillRect/>
          </a:stretch>
        </p:blipFill>
        <p:spPr bwMode="auto">
          <a:xfrm>
            <a:off x="-79702" y="2470407"/>
            <a:ext cx="3609424" cy="2232000"/>
          </a:xfrm>
          <a:prstGeom prst="rect">
            <a:avLst/>
          </a:prstGeom>
          <a:noFill/>
          <a:ln w="9525">
            <a:noFill/>
            <a:miter lim="800000"/>
            <a:headEnd/>
            <a:tailEnd/>
          </a:ln>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5" y="1236256"/>
            <a:ext cx="3312368" cy="1778497"/>
          </a:xfrm>
          <a:prstGeom prst="rect">
            <a:avLst/>
          </a:prstGeom>
        </p:spPr>
      </p:pic>
      <p:sp>
        <p:nvSpPr>
          <p:cNvPr id="2" name="Titre 1"/>
          <p:cNvSpPr>
            <a:spLocks noGrp="1"/>
          </p:cNvSpPr>
          <p:nvPr>
            <p:ph type="title"/>
          </p:nvPr>
        </p:nvSpPr>
        <p:spPr/>
        <p:txBody>
          <a:bodyPr>
            <a:normAutofit fontScale="90000"/>
          </a:bodyPr>
          <a:lstStyle/>
          <a:p>
            <a:r>
              <a:rPr lang="en-GB" dirty="0" smtClean="0"/>
              <a:t>Des </a:t>
            </a:r>
            <a:r>
              <a:rPr lang="en-GB" dirty="0" err="1"/>
              <a:t>e</a:t>
            </a:r>
            <a:r>
              <a:rPr lang="en-GB" dirty="0" err="1" smtClean="0"/>
              <a:t>xpériences</a:t>
            </a:r>
            <a:r>
              <a:rPr lang="en-GB" dirty="0" smtClean="0"/>
              <a:t> </a:t>
            </a:r>
            <a:r>
              <a:rPr lang="en-GB" dirty="0" err="1" smtClean="0"/>
              <a:t>variées</a:t>
            </a:r>
            <a:r>
              <a:rPr lang="en-GB" dirty="0" smtClean="0"/>
              <a:t> pour y </a:t>
            </a:r>
            <a:r>
              <a:rPr lang="en-GB" dirty="0" err="1" smtClean="0"/>
              <a:t>répondre</a:t>
            </a:r>
            <a:endParaRPr lang="en-GB" dirty="0"/>
          </a:p>
        </p:txBody>
      </p:sp>
      <p:pic>
        <p:nvPicPr>
          <p:cNvPr id="9" name="Espace réservé du contenu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70333" y="3107181"/>
            <a:ext cx="2734767" cy="1823178"/>
          </a:xfrm>
        </p:spPr>
      </p:pic>
      <p:sp>
        <p:nvSpPr>
          <p:cNvPr id="4" name="Espace réservé de la date 3"/>
          <p:cNvSpPr>
            <a:spLocks noGrp="1"/>
          </p:cNvSpPr>
          <p:nvPr>
            <p:ph type="dt" sz="half" idx="10"/>
          </p:nvPr>
        </p:nvSpPr>
        <p:spPr/>
        <p:txBody>
          <a:bodyPr/>
          <a:lstStyle/>
          <a:p>
            <a:r>
              <a:rPr lang="en-US" smtClean="0"/>
              <a:t>15/03/2018</a:t>
            </a:r>
            <a:endParaRPr lang="fr-BE" dirty="0"/>
          </a:p>
        </p:txBody>
      </p:sp>
      <p:pic>
        <p:nvPicPr>
          <p:cNvPr id="10" name="Picture 8" descr="s97_10537_small"/>
          <p:cNvPicPr>
            <a:picLocks noChangeAspect="1" noChangeArrowheads="1"/>
          </p:cNvPicPr>
          <p:nvPr/>
        </p:nvPicPr>
        <p:blipFill>
          <a:blip r:embed="rId5" cstate="print"/>
          <a:srcRect b="6038"/>
          <a:stretch>
            <a:fillRect/>
          </a:stretch>
        </p:blipFill>
        <p:spPr bwMode="auto">
          <a:xfrm>
            <a:off x="6545711" y="3191163"/>
            <a:ext cx="2538444" cy="1795661"/>
          </a:xfrm>
          <a:prstGeom prst="rect">
            <a:avLst/>
          </a:prstGeom>
          <a:noFill/>
          <a:ln w="9525">
            <a:noFill/>
            <a:miter lim="800000"/>
            <a:headEnd/>
            <a:tailEnd/>
          </a:ln>
        </p:spPr>
      </p:pic>
      <p:pic>
        <p:nvPicPr>
          <p:cNvPr id="11" name="Picture 2" descr="https://www.cta-observatory.org/wp-content/themes/ctao/assets/img/CTA001_startseite_paranal_montage_bod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1222478"/>
            <a:ext cx="4037402" cy="1163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www.lsst.org/sites/default/files/styles/galleryformatter_slide/public/photogallery/Facility_CU_Nite-full.jpg?itok=ow0mopb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005" y="4640725"/>
            <a:ext cx="2878007" cy="17958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aerial"/>
          <p:cNvPicPr>
            <a:picLocks noChangeAspect="1" noChangeArrowheads="1"/>
          </p:cNvPicPr>
          <p:nvPr/>
        </p:nvPicPr>
        <p:blipFill>
          <a:blip r:embed="rId8" cstate="print"/>
          <a:srcRect/>
          <a:stretch>
            <a:fillRect/>
          </a:stretch>
        </p:blipFill>
        <p:spPr bwMode="auto">
          <a:xfrm>
            <a:off x="4652801" y="5079251"/>
            <a:ext cx="4176464" cy="1357351"/>
          </a:xfrm>
          <a:prstGeom prst="rect">
            <a:avLst/>
          </a:prstGeom>
          <a:noFill/>
        </p:spPr>
      </p:pic>
    </p:spTree>
    <p:extLst>
      <p:ext uri="{BB962C8B-B14F-4D97-AF65-F5344CB8AC3E}">
        <p14:creationId xmlns:p14="http://schemas.microsoft.com/office/powerpoint/2010/main" val="1627459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fficher l'image d'origine"/>
          <p:cNvPicPr>
            <a:picLocks noChangeAspect="1" noChangeArrowheads="1"/>
          </p:cNvPicPr>
          <p:nvPr/>
        </p:nvPicPr>
        <p:blipFill>
          <a:blip r:embed="rId2" cstate="print"/>
          <a:srcRect/>
          <a:stretch>
            <a:fillRect/>
          </a:stretch>
        </p:blipFill>
        <p:spPr bwMode="auto">
          <a:xfrm>
            <a:off x="7452320" y="4941168"/>
            <a:ext cx="1539255" cy="1539255"/>
          </a:xfrm>
          <a:prstGeom prst="rect">
            <a:avLst/>
          </a:prstGeom>
          <a:noFill/>
        </p:spPr>
      </p:pic>
      <p:sp>
        <p:nvSpPr>
          <p:cNvPr id="2" name="Titre 1"/>
          <p:cNvSpPr>
            <a:spLocks noGrp="1"/>
          </p:cNvSpPr>
          <p:nvPr>
            <p:ph type="title"/>
          </p:nvPr>
        </p:nvSpPr>
        <p:spPr/>
        <p:txBody>
          <a:bodyPr/>
          <a:lstStyle/>
          <a:p>
            <a:r>
              <a:rPr lang="fr-FR" dirty="0" smtClean="0"/>
              <a:t>ATLAS au LHC</a:t>
            </a:r>
            <a:endParaRPr lang="fr-FR" dirty="0"/>
          </a:p>
        </p:txBody>
      </p:sp>
      <p:sp>
        <p:nvSpPr>
          <p:cNvPr id="3" name="Espace réservé du contenu 2"/>
          <p:cNvSpPr>
            <a:spLocks noGrp="1"/>
          </p:cNvSpPr>
          <p:nvPr>
            <p:ph idx="1"/>
          </p:nvPr>
        </p:nvSpPr>
        <p:spPr>
          <a:xfrm>
            <a:off x="357158" y="1121752"/>
            <a:ext cx="8229600" cy="579056"/>
          </a:xfrm>
        </p:spPr>
        <p:txBody>
          <a:bodyPr/>
          <a:lstStyle/>
          <a:p>
            <a:pPr marL="0" indent="0">
              <a:buNone/>
            </a:pPr>
            <a:r>
              <a:rPr lang="fr-FR" dirty="0" smtClean="0">
                <a:solidFill>
                  <a:srgbClr val="C00000"/>
                </a:solidFill>
                <a:sym typeface="Symbol" panose="05050102010706020507" pitchFamily="18" charset="2"/>
              </a:rPr>
              <a:t> </a:t>
            </a:r>
            <a:r>
              <a:rPr lang="fr-FR" dirty="0" smtClean="0">
                <a:solidFill>
                  <a:srgbClr val="C00000"/>
                </a:solidFill>
              </a:rPr>
              <a:t>Recherche de nouvelles particules</a:t>
            </a:r>
            <a:endParaRPr lang="fr-FR" dirty="0">
              <a:solidFill>
                <a:srgbClr val="C00000"/>
              </a:solidFill>
            </a:endParaRPr>
          </a:p>
        </p:txBody>
      </p:sp>
      <p:pic>
        <p:nvPicPr>
          <p:cNvPr id="7" name="Picture 2" descr="Teste20"/>
          <p:cNvPicPr>
            <a:picLocks noChangeArrowheads="1"/>
          </p:cNvPicPr>
          <p:nvPr/>
        </p:nvPicPr>
        <p:blipFill>
          <a:blip r:embed="rId3" cstate="print"/>
          <a:srcRect/>
          <a:stretch>
            <a:fillRect/>
          </a:stretch>
        </p:blipFill>
        <p:spPr bwMode="auto">
          <a:xfrm>
            <a:off x="457200" y="1700808"/>
            <a:ext cx="7311186" cy="4521114"/>
          </a:xfrm>
          <a:prstGeom prst="rect">
            <a:avLst/>
          </a:prstGeom>
          <a:noFill/>
          <a:ln w="9525">
            <a:noFill/>
            <a:miter lim="800000"/>
            <a:headEnd/>
            <a:tailEnd/>
          </a:ln>
        </p:spPr>
      </p:pic>
      <p:cxnSp>
        <p:nvCxnSpPr>
          <p:cNvPr id="9" name="Connecteur droit avec flèche 8"/>
          <p:cNvCxnSpPr/>
          <p:nvPr/>
        </p:nvCxnSpPr>
        <p:spPr>
          <a:xfrm>
            <a:off x="177432" y="2142148"/>
            <a:ext cx="0" cy="38164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1052453" y="2070140"/>
            <a:ext cx="6120680" cy="720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563888" y="1700808"/>
            <a:ext cx="655949" cy="369332"/>
          </a:xfrm>
          <a:prstGeom prst="rect">
            <a:avLst/>
          </a:prstGeom>
          <a:noFill/>
        </p:spPr>
        <p:txBody>
          <a:bodyPr wrap="none" rtlCol="0">
            <a:spAutoFit/>
          </a:bodyPr>
          <a:lstStyle/>
          <a:p>
            <a:r>
              <a:rPr lang="fr-FR" dirty="0" smtClean="0"/>
              <a:t>44m </a:t>
            </a:r>
            <a:endParaRPr lang="fr-FR" dirty="0"/>
          </a:p>
        </p:txBody>
      </p:sp>
      <p:sp>
        <p:nvSpPr>
          <p:cNvPr id="14" name="ZoneTexte 13"/>
          <p:cNvSpPr txBox="1"/>
          <p:nvPr/>
        </p:nvSpPr>
        <p:spPr>
          <a:xfrm>
            <a:off x="251520" y="2492896"/>
            <a:ext cx="655949" cy="369332"/>
          </a:xfrm>
          <a:prstGeom prst="rect">
            <a:avLst/>
          </a:prstGeom>
          <a:noFill/>
        </p:spPr>
        <p:txBody>
          <a:bodyPr wrap="none" rtlCol="0">
            <a:spAutoFit/>
          </a:bodyPr>
          <a:lstStyle/>
          <a:p>
            <a:r>
              <a:rPr lang="fr-FR" dirty="0" smtClean="0"/>
              <a:t>22m </a:t>
            </a:r>
            <a:endParaRPr lang="fr-FR" dirty="0"/>
          </a:p>
        </p:txBody>
      </p:sp>
      <p:sp>
        <p:nvSpPr>
          <p:cNvPr id="15" name="ZoneTexte 14"/>
          <p:cNvSpPr txBox="1"/>
          <p:nvPr/>
        </p:nvSpPr>
        <p:spPr>
          <a:xfrm>
            <a:off x="6660232" y="5013176"/>
            <a:ext cx="1351011" cy="369332"/>
          </a:xfrm>
          <a:prstGeom prst="rect">
            <a:avLst/>
          </a:prstGeom>
          <a:noFill/>
        </p:spPr>
        <p:txBody>
          <a:bodyPr wrap="none" rtlCol="0">
            <a:spAutoFit/>
          </a:bodyPr>
          <a:lstStyle/>
          <a:p>
            <a:r>
              <a:rPr lang="fr-FR" dirty="0" smtClean="0"/>
              <a:t>7000 tonnes</a:t>
            </a:r>
            <a:endParaRPr lang="fr-FR" dirty="0"/>
          </a:p>
        </p:txBody>
      </p:sp>
      <p:sp>
        <p:nvSpPr>
          <p:cNvPr id="5122" name="AutoShape 2" descr="Résultat de recherche d'images pour &quot;tour eiffel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Espace réservé de la date 9"/>
          <p:cNvSpPr>
            <a:spLocks noGrp="1"/>
          </p:cNvSpPr>
          <p:nvPr>
            <p:ph type="dt" sz="half" idx="10"/>
          </p:nvPr>
        </p:nvSpPr>
        <p:spPr/>
        <p:txBody>
          <a:bodyPr/>
          <a:lstStyle/>
          <a:p>
            <a:r>
              <a:rPr lang="en-US" smtClean="0"/>
              <a:t>15/03/2018</a:t>
            </a:r>
            <a:endParaRPr lang="fr-BE" dirty="0"/>
          </a:p>
        </p:txBody>
      </p:sp>
      <p:sp>
        <p:nvSpPr>
          <p:cNvPr id="16" name="ZoneTexte 15"/>
          <p:cNvSpPr txBox="1"/>
          <p:nvPr/>
        </p:nvSpPr>
        <p:spPr>
          <a:xfrm>
            <a:off x="7312124" y="857282"/>
            <a:ext cx="1741108" cy="1107996"/>
          </a:xfrm>
          <a:prstGeom prst="rect">
            <a:avLst/>
          </a:prstGeom>
          <a:noFill/>
          <a:ln w="25400">
            <a:solidFill>
              <a:srgbClr val="0000FF"/>
            </a:solidFill>
          </a:ln>
        </p:spPr>
        <p:txBody>
          <a:bodyPr wrap="square" rtlCol="0">
            <a:spAutoFit/>
          </a:bodyPr>
          <a:lstStyle/>
          <a:p>
            <a:r>
              <a:rPr lang="en-GB" sz="2200" dirty="0" err="1" smtClean="0">
                <a:solidFill>
                  <a:srgbClr val="0000FF"/>
                </a:solidFill>
              </a:rPr>
              <a:t>Sujet</a:t>
            </a:r>
            <a:r>
              <a:rPr lang="en-GB" sz="2200" dirty="0" smtClean="0">
                <a:solidFill>
                  <a:srgbClr val="0000FF"/>
                </a:solidFill>
              </a:rPr>
              <a:t> de la masterclass </a:t>
            </a:r>
            <a:r>
              <a:rPr lang="en-GB" sz="2200" dirty="0" err="1" smtClean="0">
                <a:solidFill>
                  <a:srgbClr val="0000FF"/>
                </a:solidFill>
              </a:rPr>
              <a:t>d’aujourd’hui</a:t>
            </a:r>
            <a:endParaRPr lang="en-GB" sz="2200" i="1" dirty="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ATLAS au LAPP</a:t>
            </a:r>
            <a:endParaRPr lang="fr-FR" dirty="0"/>
          </a:p>
        </p:txBody>
      </p:sp>
      <p:pic>
        <p:nvPicPr>
          <p:cNvPr id="82952" name="Picture 8" descr="http://lappweb.in2p3.fr/archives/30ANS/Dossier_presse/ATLAS%201.jpg"/>
          <p:cNvPicPr>
            <a:picLocks noChangeAspect="1" noChangeArrowheads="1"/>
          </p:cNvPicPr>
          <p:nvPr/>
        </p:nvPicPr>
        <p:blipFill>
          <a:blip r:embed="rId2" cstate="print"/>
          <a:srcRect/>
          <a:stretch>
            <a:fillRect/>
          </a:stretch>
        </p:blipFill>
        <p:spPr bwMode="auto">
          <a:xfrm>
            <a:off x="0" y="3789040"/>
            <a:ext cx="3018850" cy="2808312"/>
          </a:xfrm>
          <a:prstGeom prst="rect">
            <a:avLst/>
          </a:prstGeom>
          <a:noFill/>
        </p:spPr>
      </p:pic>
      <p:pic>
        <p:nvPicPr>
          <p:cNvPr id="11" name="Picture 2" descr="C:\Users\fragnaud\Desktop\twepp\photos\ABBA_Card.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348880"/>
            <a:ext cx="185369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2955" name="Picture 11"/>
          <p:cNvPicPr>
            <a:picLocks noChangeAspect="1" noChangeArrowheads="1"/>
          </p:cNvPicPr>
          <p:nvPr/>
        </p:nvPicPr>
        <p:blipFill>
          <a:blip r:embed="rId4" cstate="print"/>
          <a:srcRect/>
          <a:stretch>
            <a:fillRect/>
          </a:stretch>
        </p:blipFill>
        <p:spPr bwMode="auto">
          <a:xfrm>
            <a:off x="3131840" y="4437112"/>
            <a:ext cx="2912921" cy="1478271"/>
          </a:xfrm>
          <a:prstGeom prst="rect">
            <a:avLst/>
          </a:prstGeom>
          <a:noFill/>
          <a:ln w="9525">
            <a:noFill/>
            <a:miter lim="800000"/>
            <a:headEnd/>
            <a:tailEnd/>
          </a:ln>
        </p:spPr>
      </p:pic>
      <p:pic>
        <p:nvPicPr>
          <p:cNvPr id="82956" name="Picture 12"/>
          <p:cNvPicPr>
            <a:picLocks noChangeAspect="1" noChangeArrowheads="1"/>
          </p:cNvPicPr>
          <p:nvPr/>
        </p:nvPicPr>
        <p:blipFill>
          <a:blip r:embed="rId5" cstate="print"/>
          <a:srcRect/>
          <a:stretch>
            <a:fillRect/>
          </a:stretch>
        </p:blipFill>
        <p:spPr bwMode="auto">
          <a:xfrm>
            <a:off x="6845230" y="1052737"/>
            <a:ext cx="2298769" cy="4028168"/>
          </a:xfrm>
          <a:prstGeom prst="rect">
            <a:avLst/>
          </a:prstGeom>
          <a:noFill/>
          <a:ln w="9525">
            <a:noFill/>
            <a:miter lim="800000"/>
            <a:headEnd/>
            <a:tailEnd/>
          </a:ln>
        </p:spPr>
      </p:pic>
      <p:pic>
        <p:nvPicPr>
          <p:cNvPr id="18" name="Picture 37" descr="L1999atl0205"/>
          <p:cNvPicPr>
            <a:picLocks noChangeAspect="1" noChangeArrowheads="1"/>
          </p:cNvPicPr>
          <p:nvPr/>
        </p:nvPicPr>
        <p:blipFill>
          <a:blip r:embed="rId6" cstate="print"/>
          <a:srcRect/>
          <a:stretch>
            <a:fillRect/>
          </a:stretch>
        </p:blipFill>
        <p:spPr bwMode="auto">
          <a:xfrm>
            <a:off x="0" y="1484784"/>
            <a:ext cx="3312368" cy="2295337"/>
          </a:xfrm>
          <a:prstGeom prst="rect">
            <a:avLst/>
          </a:prstGeom>
          <a:noFill/>
          <a:ln w="9525">
            <a:noFill/>
            <a:miter lim="800000"/>
            <a:headEnd/>
            <a:tailEnd/>
          </a:ln>
        </p:spPr>
      </p:pic>
      <p:sp>
        <p:nvSpPr>
          <p:cNvPr id="13" name="ZoneTexte 12"/>
          <p:cNvSpPr txBox="1"/>
          <p:nvPr/>
        </p:nvSpPr>
        <p:spPr>
          <a:xfrm>
            <a:off x="0" y="1052736"/>
            <a:ext cx="7850675" cy="430887"/>
          </a:xfrm>
          <a:prstGeom prst="rect">
            <a:avLst/>
          </a:prstGeom>
          <a:solidFill>
            <a:schemeClr val="bg1"/>
          </a:solidFill>
        </p:spPr>
        <p:txBody>
          <a:bodyPr wrap="none" rtlCol="0">
            <a:spAutoFit/>
          </a:bodyPr>
          <a:lstStyle/>
          <a:p>
            <a:r>
              <a:rPr lang="fr-FR" sz="2200" dirty="0" smtClean="0">
                <a:solidFill>
                  <a:srgbClr val="C00000"/>
                </a:solidFill>
              </a:rPr>
              <a:t>De la fabrication des pièces du détecteur à l’analyse des données …</a:t>
            </a:r>
            <a:endParaRPr lang="fr-FR" sz="2200" dirty="0">
              <a:solidFill>
                <a:srgbClr val="C00000"/>
              </a:solidFill>
            </a:endParaRPr>
          </a:p>
        </p:txBody>
      </p:sp>
      <p:sp>
        <p:nvSpPr>
          <p:cNvPr id="7" name="Espace réservé de la date 6"/>
          <p:cNvSpPr>
            <a:spLocks noGrp="1"/>
          </p:cNvSpPr>
          <p:nvPr>
            <p:ph type="dt" sz="half" idx="10"/>
          </p:nvPr>
        </p:nvSpPr>
        <p:spPr/>
        <p:txBody>
          <a:bodyPr/>
          <a:lstStyle/>
          <a:p>
            <a:r>
              <a:rPr lang="en-US" smtClean="0"/>
              <a:t>15/03/2018</a:t>
            </a:r>
            <a:endParaRPr lang="fr-BE" dirty="0"/>
          </a:p>
        </p:txBody>
      </p:sp>
      <p:pic>
        <p:nvPicPr>
          <p:cNvPr id="1026" name="Picture 2" descr="Nobel Medal. Registered trademark of the Nobel Foundation. © ® The Nobel Foundation. Photo: Lovisa Engblom"/>
          <p:cNvPicPr>
            <a:picLocks noChangeAspect="1" noChangeArrowheads="1"/>
          </p:cNvPicPr>
          <p:nvPr/>
        </p:nvPicPr>
        <p:blipFill rotWithShape="1">
          <a:blip r:embed="rId7">
            <a:extLst>
              <a:ext uri="{28A0092B-C50C-407E-A947-70E740481C1C}">
                <a14:useLocalDpi xmlns:a14="http://schemas.microsoft.com/office/drawing/2010/main" val="0"/>
              </a:ext>
            </a:extLst>
          </a:blip>
          <a:srcRect l="18181" t="3503" r="13637" b="-3503"/>
          <a:stretch/>
        </p:blipFill>
        <p:spPr bwMode="auto">
          <a:xfrm>
            <a:off x="7738719" y="5615268"/>
            <a:ext cx="1080121" cy="92364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157751" y="5302949"/>
            <a:ext cx="3046283" cy="923330"/>
          </a:xfrm>
          <a:prstGeom prst="rect">
            <a:avLst/>
          </a:prstGeom>
          <a:noFill/>
        </p:spPr>
        <p:txBody>
          <a:bodyPr wrap="none" rtlCol="0">
            <a:spAutoFit/>
          </a:bodyPr>
          <a:lstStyle/>
          <a:p>
            <a:r>
              <a:rPr lang="en-GB" dirty="0" err="1" smtClean="0">
                <a:solidFill>
                  <a:srgbClr val="002060"/>
                </a:solidFill>
              </a:rPr>
              <a:t>Découverte</a:t>
            </a:r>
            <a:r>
              <a:rPr lang="en-GB" dirty="0" smtClean="0">
                <a:solidFill>
                  <a:srgbClr val="002060"/>
                </a:solidFill>
              </a:rPr>
              <a:t> du boson de Higgs</a:t>
            </a:r>
          </a:p>
          <a:p>
            <a:r>
              <a:rPr lang="en-GB" dirty="0" smtClean="0">
                <a:solidFill>
                  <a:srgbClr val="002060"/>
                </a:solidFill>
              </a:rPr>
              <a:t>Prix Nobel 2013</a:t>
            </a:r>
            <a:endParaRPr lang="en-GB"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10781</TotalTime>
  <Words>904</Words>
  <Application>Microsoft Office PowerPoint</Application>
  <PresentationFormat>Affichage à l'écran (4:3)</PresentationFormat>
  <Paragraphs>156</Paragraphs>
  <Slides>23</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Berlin Sans FB</vt:lpstr>
      <vt:lpstr>Calibri</vt:lpstr>
      <vt:lpstr>Calibri</vt:lpstr>
      <vt:lpstr>Symbol</vt:lpstr>
      <vt:lpstr>Tahoma</vt:lpstr>
      <vt:lpstr>Times New Roman</vt:lpstr>
      <vt:lpstr>Thème Office</vt:lpstr>
      <vt:lpstr>La physique des particules et des astroparticules au LAPP Masterclass lycée Fichet  Edwige Tournefier     Lundi 19  mars 2018 </vt:lpstr>
      <vt:lpstr>Masterclass– lycée Pravaz</vt:lpstr>
      <vt:lpstr>De l’infiniment petit à l’infiniment grand</vt:lpstr>
      <vt:lpstr>Présentation PowerPoint</vt:lpstr>
      <vt:lpstr>De l’infiniment grand à l’infiniment petit: la matière noire</vt:lpstr>
      <vt:lpstr>Quelques grandes questions actuelles</vt:lpstr>
      <vt:lpstr>Des expériences variées pour y répondre</vt:lpstr>
      <vt:lpstr>ATLAS au LHC</vt:lpstr>
      <vt:lpstr>ATLAS au LAPP</vt:lpstr>
      <vt:lpstr>LHCb au LHC</vt:lpstr>
      <vt:lpstr>L’étude des neutrinos au LAPP</vt:lpstr>
      <vt:lpstr>Le LAPP dans l’espace: l'expérience AMS</vt:lpstr>
      <vt:lpstr>Le LAPP en Namibie avec HESS   bientôt au Chili avec CTA</vt:lpstr>
      <vt:lpstr>En 2016 le LAPP rejoint LSST</vt:lpstr>
      <vt:lpstr>Virgo à Pise</vt:lpstr>
      <vt:lpstr>Virgo au LAPP</vt:lpstr>
      <vt:lpstr>Présentation PowerPoint</vt:lpstr>
      <vt:lpstr>Présentation PowerPoint</vt:lpstr>
      <vt:lpstr>Et juste à côté: des théoriciens</vt:lpstr>
      <vt:lpstr>Historique du LAPP (1)</vt:lpstr>
      <vt:lpstr>Historique du LAPP (2)</vt:lpstr>
      <vt:lpstr>Présentation PowerPoint</vt:lpstr>
      <vt:lpstr>Le LAPP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LAPP</dc:title>
  <dc:creator>Edwige Tournefier</dc:creator>
  <cp:lastModifiedBy>Edwige Tournefier</cp:lastModifiedBy>
  <cp:revision>713</cp:revision>
  <dcterms:modified xsi:type="dcterms:W3CDTF">2018-03-19T07:48:16Z</dcterms:modified>
</cp:coreProperties>
</file>