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-2418" y="1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0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7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5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1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35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6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9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92C8C-67CA-ED41-996B-BF682779348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2703-98DF-D241-992B-F0755A497F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8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0704" y="251105"/>
            <a:ext cx="376126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e-AT" sz="2400" smtClean="0">
                <a:solidFill>
                  <a:schemeClr val="tx2"/>
                </a:solidFill>
                <a:latin typeface="Avenir Book"/>
                <a:cs typeface="Avenir Book"/>
              </a:rPr>
              <a:t>Grille de réponses du quiz</a:t>
            </a:r>
            <a:endParaRPr lang="de-AT" sz="2400" dirty="0" smtClean="0">
              <a:solidFill>
                <a:schemeClr val="tx2"/>
              </a:solidFill>
              <a:latin typeface="Avenir Book"/>
              <a:cs typeface="Avenir Book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320310" y="937332"/>
            <a:ext cx="2300376" cy="7446521"/>
            <a:chOff x="564275" y="984944"/>
            <a:chExt cx="2736510" cy="8595830"/>
          </a:xfrm>
        </p:grpSpPr>
        <p:grpSp>
          <p:nvGrpSpPr>
            <p:cNvPr id="31" name="Group 30"/>
            <p:cNvGrpSpPr/>
            <p:nvPr/>
          </p:nvGrpSpPr>
          <p:grpSpPr>
            <a:xfrm>
              <a:off x="1139491" y="984944"/>
              <a:ext cx="2154096" cy="1042455"/>
              <a:chOff x="1096685" y="2822974"/>
              <a:chExt cx="2154096" cy="104245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4" name="Rounded Rectangle 13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24" name="Rounded Rectangle 23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2" name="Group 31"/>
            <p:cNvGrpSpPr/>
            <p:nvPr/>
          </p:nvGrpSpPr>
          <p:grpSpPr>
            <a:xfrm>
              <a:off x="1146689" y="2242388"/>
              <a:ext cx="2154096" cy="1042455"/>
              <a:chOff x="1096685" y="2822974"/>
              <a:chExt cx="2154096" cy="1042455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46" name="Rounded Rectangle 45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43" name="Rounded Rectangle 42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40" name="Rounded Rectangle 39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37" name="Rounded Rectangle 36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9" name="Group 48"/>
            <p:cNvGrpSpPr/>
            <p:nvPr/>
          </p:nvGrpSpPr>
          <p:grpSpPr>
            <a:xfrm>
              <a:off x="1139471" y="3501938"/>
              <a:ext cx="2154096" cy="1042455"/>
              <a:chOff x="1096685" y="2822974"/>
              <a:chExt cx="2154096" cy="1042455"/>
            </a:xfrm>
          </p:grpSpPr>
          <p:grpSp>
            <p:nvGrpSpPr>
              <p:cNvPr id="50" name="Group 49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63" name="Rounded Rectangle 62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60" name="Rounded Rectangle 59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57" name="Rounded Rectangle 56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6" name="Group 65"/>
            <p:cNvGrpSpPr/>
            <p:nvPr/>
          </p:nvGrpSpPr>
          <p:grpSpPr>
            <a:xfrm>
              <a:off x="1132400" y="4759382"/>
              <a:ext cx="2154096" cy="1042455"/>
              <a:chOff x="1096685" y="2822974"/>
              <a:chExt cx="2154096" cy="1042455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80" name="Rounded Rectangle 79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77" name="Rounded Rectangle 76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74" name="Rounded Rectangle 73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71" name="Rounded Rectangle 70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00" name="Group 99"/>
            <p:cNvGrpSpPr/>
            <p:nvPr/>
          </p:nvGrpSpPr>
          <p:grpSpPr>
            <a:xfrm>
              <a:off x="1139598" y="6021325"/>
              <a:ext cx="2154096" cy="1042455"/>
              <a:chOff x="1096685" y="2822974"/>
              <a:chExt cx="2154096" cy="1042455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14" name="Rounded Rectangle 113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01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11" name="Rounded Rectangle 110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102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08" name="Rounded Rectangle 107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03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05" name="Rounded Rectangle 104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7" name="Group 116"/>
            <p:cNvGrpSpPr/>
            <p:nvPr/>
          </p:nvGrpSpPr>
          <p:grpSpPr>
            <a:xfrm>
              <a:off x="1132380" y="7280875"/>
              <a:ext cx="2154096" cy="1042455"/>
              <a:chOff x="1096685" y="2822974"/>
              <a:chExt cx="2154096" cy="1042455"/>
            </a:xfrm>
          </p:grpSpPr>
          <p:grpSp>
            <p:nvGrpSpPr>
              <p:cNvPr id="118" name="Group 117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31" name="Rounded Rectangle 130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28" name="Rounded Rectangle 127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0" name="Group 119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25" name="Rounded Rectangle 124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20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22" name="Rounded Rectangle 121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4" name="Group 133"/>
            <p:cNvGrpSpPr/>
            <p:nvPr/>
          </p:nvGrpSpPr>
          <p:grpSpPr>
            <a:xfrm>
              <a:off x="1125309" y="8538319"/>
              <a:ext cx="2154096" cy="1042455"/>
              <a:chOff x="1096685" y="2822974"/>
              <a:chExt cx="2154096" cy="1042455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1096685" y="282297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48" name="Rounded Rectangle 147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A.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6" name="Group 135"/>
              <p:cNvGrpSpPr/>
              <p:nvPr/>
            </p:nvGrpSpPr>
            <p:grpSpPr>
              <a:xfrm>
                <a:off x="2221395" y="283113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45" name="Rounded Rectangle 144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B.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7" name="Group 136"/>
              <p:cNvGrpSpPr/>
              <p:nvPr/>
            </p:nvGrpSpPr>
            <p:grpSpPr>
              <a:xfrm>
                <a:off x="1096685" y="338956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42" name="Rounded Rectangle 141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C.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2221395" y="3397724"/>
                <a:ext cx="1029386" cy="467705"/>
                <a:chOff x="1852937" y="4620822"/>
                <a:chExt cx="1029386" cy="467705"/>
              </a:xfrm>
            </p:grpSpPr>
            <p:sp>
              <p:nvSpPr>
                <p:cNvPr id="139" name="Rounded Rectangle 138"/>
                <p:cNvSpPr/>
                <p:nvPr/>
              </p:nvSpPr>
              <p:spPr>
                <a:xfrm>
                  <a:off x="1852937" y="4620822"/>
                  <a:ext cx="1029386" cy="467705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C6D9F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10800000" scaled="0"/>
                  <a:tileRect/>
                </a:gra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1895724" y="4663629"/>
                  <a:ext cx="513377" cy="36933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tx2"/>
                      </a:solidFill>
                      <a:latin typeface="Avenir Book"/>
                      <a:cs typeface="Avenir Book"/>
                    </a:rPr>
                    <a:t>D.</a:t>
                  </a:r>
                  <a:endParaRPr lang="en-US" dirty="0">
                    <a:solidFill>
                      <a:schemeClr val="tx2"/>
                    </a:solidFill>
                    <a:latin typeface="Avenir Book"/>
                    <a:cs typeface="Avenir Book"/>
                  </a:endParaRPr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2270755" y="4704169"/>
                  <a:ext cx="483148" cy="29801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51" name="TextBox 150"/>
            <p:cNvSpPr txBox="1"/>
            <p:nvPr/>
          </p:nvSpPr>
          <p:spPr>
            <a:xfrm>
              <a:off x="580704" y="1127634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1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66435" y="2348726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2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78544" y="3641026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3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64275" y="4877776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4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86094" y="6182065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5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80704" y="7402088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6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94973" y="8653040"/>
              <a:ext cx="26116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1F497D"/>
                  </a:solidFill>
                  <a:latin typeface="Avenir Book"/>
                  <a:cs typeface="Avenir Book"/>
                </a:rPr>
                <a:t>7</a:t>
              </a:r>
              <a:endParaRPr lang="en-US" sz="4000" dirty="0">
                <a:solidFill>
                  <a:srgbClr val="1F497D"/>
                </a:solidFill>
                <a:latin typeface="Avenir Book"/>
                <a:cs typeface="Avenir Book"/>
              </a:endParaRPr>
            </a:p>
          </p:txBody>
        </p:sp>
      </p:grpSp>
      <p:sp>
        <p:nvSpPr>
          <p:cNvPr id="159" name="Isosceles Triangle 158"/>
          <p:cNvSpPr/>
          <p:nvPr/>
        </p:nvSpPr>
        <p:spPr>
          <a:xfrm rot="10800000">
            <a:off x="3365910" y="937331"/>
            <a:ext cx="3032783" cy="8634775"/>
          </a:xfrm>
          <a:prstGeom prst="triangle">
            <a:avLst/>
          </a:prstGeom>
          <a:gradFill>
            <a:gsLst>
              <a:gs pos="0">
                <a:srgbClr val="FF0000"/>
              </a:gs>
              <a:gs pos="100000">
                <a:srgbClr val="FFFF00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2" name="Group 191"/>
          <p:cNvGrpSpPr/>
          <p:nvPr/>
        </p:nvGrpSpPr>
        <p:grpSpPr>
          <a:xfrm>
            <a:off x="3279151" y="2068396"/>
            <a:ext cx="3184959" cy="6287391"/>
            <a:chOff x="3236344" y="1568981"/>
            <a:chExt cx="3184959" cy="6287391"/>
          </a:xfrm>
        </p:grpSpPr>
        <p:grpSp>
          <p:nvGrpSpPr>
            <p:cNvPr id="166" name="Group 165"/>
            <p:cNvGrpSpPr/>
            <p:nvPr/>
          </p:nvGrpSpPr>
          <p:grpSpPr>
            <a:xfrm>
              <a:off x="3236344" y="1568981"/>
              <a:ext cx="3162350" cy="800219"/>
              <a:chOff x="3257805" y="958091"/>
              <a:chExt cx="3162350" cy="800219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3257805" y="1005829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3875217" y="958091"/>
                <a:ext cx="2544938" cy="80021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7 </a:t>
                </a:r>
                <a:r>
                  <a:rPr lang="en-US" dirty="0" err="1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TeV</a:t>
                </a:r>
                <a:endParaRPr lang="en-US" dirty="0" smtClean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Energie nominale d’un faisceau du LHC</a:t>
                </a: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3236344" y="2496885"/>
              <a:ext cx="3162350" cy="718459"/>
              <a:chOff x="3257805" y="1005829"/>
              <a:chExt cx="3162350" cy="718459"/>
            </a:xfrm>
          </p:grpSpPr>
          <p:sp>
            <p:nvSpPr>
              <p:cNvPr id="168" name="Rounded Rectangle 167"/>
              <p:cNvSpPr/>
              <p:nvPr/>
            </p:nvSpPr>
            <p:spPr>
              <a:xfrm>
                <a:off x="3257805" y="1005829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3875217" y="1065812"/>
                <a:ext cx="2544938" cy="5847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172.9 </a:t>
                </a:r>
                <a:r>
                  <a:rPr lang="en-US" dirty="0" err="1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GeV</a:t>
                </a:r>
                <a:endParaRPr lang="en-US" dirty="0" smtClean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Masse du quark top</a:t>
                </a:r>
                <a:endParaRPr lang="en-US" sz="1400" dirty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236345" y="3424495"/>
              <a:ext cx="3162350" cy="718459"/>
              <a:chOff x="3257805" y="1005829"/>
              <a:chExt cx="3162350" cy="718459"/>
            </a:xfrm>
          </p:grpSpPr>
          <p:sp>
            <p:nvSpPr>
              <p:cNvPr id="172" name="Rounded Rectangle 171"/>
              <p:cNvSpPr/>
              <p:nvPr/>
            </p:nvSpPr>
            <p:spPr>
              <a:xfrm>
                <a:off x="3257805" y="1005829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3875217" y="1065812"/>
                <a:ext cx="2544938" cy="5847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91.2 </a:t>
                </a:r>
                <a:r>
                  <a:rPr lang="en-US" dirty="0" err="1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GeV</a:t>
                </a:r>
                <a:endParaRPr lang="en-US" dirty="0" smtClean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Masse du boson Z</a:t>
                </a:r>
                <a:endParaRPr lang="en-US" sz="1400" dirty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3236344" y="4327131"/>
              <a:ext cx="3162350" cy="718459"/>
              <a:chOff x="3257805" y="1005829"/>
              <a:chExt cx="3162350" cy="718459"/>
            </a:xfrm>
          </p:grpSpPr>
          <p:sp>
            <p:nvSpPr>
              <p:cNvPr id="176" name="Rounded Rectangle 175"/>
              <p:cNvSpPr/>
              <p:nvPr/>
            </p:nvSpPr>
            <p:spPr>
              <a:xfrm>
                <a:off x="3257805" y="1005829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3875217" y="1065812"/>
                <a:ext cx="2544938" cy="5847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1F497D"/>
                    </a:solidFill>
                    <a:latin typeface="Avenir Book"/>
                    <a:cs typeface="Avenir Book"/>
                  </a:rPr>
                  <a:t>938.3</a:t>
                </a:r>
                <a:r>
                  <a:rPr lang="en-US" dirty="0" smtClean="0"/>
                  <a:t> </a:t>
                </a:r>
                <a:r>
                  <a:rPr lang="en-US" dirty="0">
                    <a:solidFill>
                      <a:schemeClr val="tx2"/>
                    </a:solidFill>
                    <a:latin typeface="Avenir Book"/>
                    <a:cs typeface="Avenir Book"/>
                  </a:rPr>
                  <a:t>M</a:t>
                </a:r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eV</a:t>
                </a: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Masse du </a:t>
                </a:r>
                <a:r>
                  <a:rPr lang="en-US" sz="1400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proton</a:t>
                </a:r>
                <a:endParaRPr lang="en-US" sz="1400" dirty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3236344" y="5249621"/>
              <a:ext cx="3162350" cy="718459"/>
              <a:chOff x="3257805" y="1005829"/>
              <a:chExt cx="3162350" cy="718459"/>
            </a:xfrm>
          </p:grpSpPr>
          <p:sp>
            <p:nvSpPr>
              <p:cNvPr id="180" name="Rounded Rectangle 179"/>
              <p:cNvSpPr/>
              <p:nvPr/>
            </p:nvSpPr>
            <p:spPr>
              <a:xfrm>
                <a:off x="3257805" y="1005829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3875217" y="1065812"/>
                <a:ext cx="2544938" cy="5847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1F497D"/>
                    </a:solidFill>
                    <a:latin typeface="Avenir Book"/>
                    <a:cs typeface="Avenir Book"/>
                  </a:rPr>
                  <a:t>105.7</a:t>
                </a:r>
                <a:r>
                  <a:rPr lang="en-US" dirty="0" smtClean="0"/>
                  <a:t> </a:t>
                </a:r>
                <a:r>
                  <a:rPr lang="en-US" dirty="0">
                    <a:solidFill>
                      <a:schemeClr val="tx2"/>
                    </a:solidFill>
                    <a:latin typeface="Avenir Book"/>
                    <a:cs typeface="Avenir Book"/>
                  </a:rPr>
                  <a:t>M</a:t>
                </a:r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eV</a:t>
                </a: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Masse du </a:t>
                </a:r>
                <a:r>
                  <a:rPr lang="en-US" sz="1400" dirty="0" err="1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muon</a:t>
                </a:r>
                <a:endParaRPr lang="en-US" sz="1400" dirty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3" name="Group 182"/>
            <p:cNvGrpSpPr/>
            <p:nvPr/>
          </p:nvGrpSpPr>
          <p:grpSpPr>
            <a:xfrm>
              <a:off x="3236344" y="6198081"/>
              <a:ext cx="3162350" cy="718459"/>
              <a:chOff x="3257805" y="991560"/>
              <a:chExt cx="3162350" cy="718459"/>
            </a:xfrm>
          </p:grpSpPr>
          <p:sp>
            <p:nvSpPr>
              <p:cNvPr id="184" name="Rounded Rectangle 183"/>
              <p:cNvSpPr/>
              <p:nvPr/>
            </p:nvSpPr>
            <p:spPr>
              <a:xfrm>
                <a:off x="3257805" y="991560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3875217" y="1065812"/>
                <a:ext cx="2544938" cy="5847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1F497D"/>
                    </a:solidFill>
                    <a:latin typeface="Avenir Book"/>
                    <a:cs typeface="Avenir Book"/>
                  </a:rPr>
                  <a:t>2.5</a:t>
                </a:r>
                <a:r>
                  <a:rPr lang="en-US" dirty="0" smtClean="0"/>
                  <a:t> </a:t>
                </a:r>
                <a:r>
                  <a:rPr lang="en-US" dirty="0">
                    <a:solidFill>
                      <a:schemeClr val="tx2"/>
                    </a:solidFill>
                    <a:latin typeface="Avenir Book"/>
                    <a:cs typeface="Avenir Book"/>
                  </a:rPr>
                  <a:t>M</a:t>
                </a:r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eV</a:t>
                </a: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Masse du quark up</a:t>
                </a:r>
                <a:endParaRPr lang="en-US" sz="1400" dirty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3258953" y="7137913"/>
              <a:ext cx="3162350" cy="718459"/>
              <a:chOff x="3257805" y="1005829"/>
              <a:chExt cx="3162350" cy="718459"/>
            </a:xfrm>
          </p:grpSpPr>
          <p:sp>
            <p:nvSpPr>
              <p:cNvPr id="188" name="Rounded Rectangle 187"/>
              <p:cNvSpPr/>
              <p:nvPr/>
            </p:nvSpPr>
            <p:spPr>
              <a:xfrm>
                <a:off x="3257805" y="1005829"/>
                <a:ext cx="3162350" cy="718459"/>
              </a:xfrm>
              <a:prstGeom prst="roundRect">
                <a:avLst/>
              </a:prstGeom>
              <a:gradFill flip="none" rotWithShape="1">
                <a:gsLst>
                  <a:gs pos="0">
                    <a:srgbClr val="C6D9F1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0800000" scaled="0"/>
                <a:tileRect/>
              </a:gra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3875217" y="1065812"/>
                <a:ext cx="2544938" cy="5847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1F497D"/>
                    </a:solidFill>
                    <a:latin typeface="Avenir Book"/>
                    <a:cs typeface="Avenir Book"/>
                  </a:rPr>
                  <a:t>0.511</a:t>
                </a:r>
                <a:r>
                  <a:rPr lang="en-US" dirty="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MeV</a:t>
                </a:r>
              </a:p>
              <a:p>
                <a:pPr algn="ctr"/>
                <a:r>
                  <a:rPr lang="en-US" sz="1400" smtClean="0">
                    <a:solidFill>
                      <a:schemeClr val="tx2"/>
                    </a:solidFill>
                    <a:latin typeface="Avenir Book"/>
                    <a:cs typeface="Avenir Book"/>
                  </a:rPr>
                  <a:t>Masse de l’électron</a:t>
                </a:r>
                <a:endParaRPr lang="en-US" sz="1400" dirty="0">
                  <a:solidFill>
                    <a:schemeClr val="tx2"/>
                  </a:solidFill>
                  <a:latin typeface="Avenir Book"/>
                  <a:cs typeface="Avenir Book"/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364765" y="1105069"/>
                <a:ext cx="510452" cy="5147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1" name="TextBox 190"/>
          <p:cNvSpPr txBox="1"/>
          <p:nvPr/>
        </p:nvSpPr>
        <p:spPr>
          <a:xfrm>
            <a:off x="3408720" y="957417"/>
            <a:ext cx="2898143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Avenir Book"/>
                <a:cs typeface="Avenir Book"/>
              </a:rPr>
              <a:t>Votre </a:t>
            </a:r>
            <a:r>
              <a:rPr lang="en-US" dirty="0" smtClean="0">
                <a:latin typeface="Avenir Book"/>
                <a:cs typeface="Avenir Book"/>
              </a:rPr>
              <a:t>score</a:t>
            </a:r>
          </a:p>
          <a:p>
            <a:pPr algn="ctr"/>
            <a:endParaRPr lang="en-US" sz="700" smtClean="0">
              <a:latin typeface="Avenir Book"/>
              <a:cs typeface="Avenir Book"/>
            </a:endParaRPr>
          </a:p>
          <a:p>
            <a:pPr algn="ctr"/>
            <a:r>
              <a:rPr lang="en-US" sz="1400" smtClean="0">
                <a:latin typeface="Avenir Book"/>
                <a:cs typeface="Avenir Book"/>
              </a:rPr>
              <a:t>Cocher un niveau d’énergie à chaque bonne reponse </a:t>
            </a:r>
          </a:p>
          <a:p>
            <a:pPr algn="ctr"/>
            <a:r>
              <a:rPr lang="en-US" sz="1400" smtClean="0">
                <a:latin typeface="Avenir Book"/>
                <a:cs typeface="Avenir Book"/>
              </a:rPr>
              <a:t>en partant du bas</a:t>
            </a:r>
          </a:p>
        </p:txBody>
      </p:sp>
    </p:spTree>
    <p:extLst>
      <p:ext uri="{BB962C8B-B14F-4D97-AF65-F5344CB8AC3E}">
        <p14:creationId xmlns:p14="http://schemas.microsoft.com/office/powerpoint/2010/main" val="27724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</TotalTime>
  <Words>122</Words>
  <Application>Microsoft Office PowerPoint</Application>
  <PresentationFormat>Format A4 (210 x 297 mm)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>University College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Katharine Leney</dc:creator>
  <cp:lastModifiedBy>Nicolas Arnaud</cp:lastModifiedBy>
  <cp:revision>8</cp:revision>
  <dcterms:created xsi:type="dcterms:W3CDTF">2016-12-14T14:36:18Z</dcterms:created>
  <dcterms:modified xsi:type="dcterms:W3CDTF">2017-01-29T21:28:15Z</dcterms:modified>
</cp:coreProperties>
</file>