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373" r:id="rId2"/>
    <p:sldId id="370" r:id="rId3"/>
    <p:sldId id="384" r:id="rId4"/>
    <p:sldId id="371" r:id="rId5"/>
    <p:sldId id="378" r:id="rId6"/>
    <p:sldId id="380" r:id="rId7"/>
    <p:sldId id="379" r:id="rId8"/>
    <p:sldId id="381" r:id="rId9"/>
    <p:sldId id="383" r:id="rId10"/>
    <p:sldId id="353" r:id="rId11"/>
    <p:sldId id="359" r:id="rId12"/>
    <p:sldId id="372" r:id="rId13"/>
    <p:sldId id="361" r:id="rId14"/>
    <p:sldId id="382" r:id="rId15"/>
    <p:sldId id="376" r:id="rId16"/>
    <p:sldId id="374" r:id="rId17"/>
    <p:sldId id="375" r:id="rId18"/>
    <p:sldId id="369" r:id="rId19"/>
    <p:sldId id="366" r:id="rId20"/>
    <p:sldId id="377" r:id="rId21"/>
    <p:sldId id="365" r:id="rId22"/>
    <p:sldId id="282" r:id="rId23"/>
    <p:sldId id="283" r:id="rId24"/>
    <p:sldId id="360" r:id="rId25"/>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4B3AC6"/>
    <a:srgbClr val="FFFF99"/>
    <a:srgbClr val="474CB9"/>
    <a:srgbClr val="3333CC"/>
    <a:srgbClr val="6666FF"/>
    <a:srgbClr val="CCFFCC"/>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autoAdjust="0"/>
    <p:restoredTop sz="99886" autoAdjust="0"/>
  </p:normalViewPr>
  <p:slideViewPr>
    <p:cSldViewPr>
      <p:cViewPr varScale="1">
        <p:scale>
          <a:sx n="88" d="100"/>
          <a:sy n="88" d="100"/>
        </p:scale>
        <p:origin x="10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310" y="-12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E4997F3-D4CA-4F1A-BB62-E4EFC7641B14}" type="datetimeFigureOut">
              <a:rPr lang="fr-FR" smtClean="0"/>
              <a:pPr/>
              <a:t>15/03/2018</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ADEE8A9-503B-4A0A-8CDA-B2B2832922CA}" type="slidenum">
              <a:rPr lang="fr-FR" smtClean="0"/>
              <a:pPr/>
              <a:t>‹N°›</a:t>
            </a:fld>
            <a:endParaRPr lang="fr-FR"/>
          </a:p>
        </p:txBody>
      </p:sp>
    </p:spTree>
    <p:extLst>
      <p:ext uri="{BB962C8B-B14F-4D97-AF65-F5344CB8AC3E}">
        <p14:creationId xmlns:p14="http://schemas.microsoft.com/office/powerpoint/2010/main" val="385913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7282920-FB1A-4C54-9CD1-5FA9DE70DD0D}" type="datetimeFigureOut">
              <a:rPr lang="fr-FR" smtClean="0"/>
              <a:pPr/>
              <a:t>15/03/2018</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47BEDD6-9F9F-401B-83EE-D9B64E3044F4}" type="slidenum">
              <a:rPr lang="fr-FR" smtClean="0"/>
              <a:pPr/>
              <a:t>‹N°›</a:t>
            </a:fld>
            <a:endParaRPr lang="fr-FR"/>
          </a:p>
        </p:txBody>
      </p:sp>
    </p:spTree>
    <p:extLst>
      <p:ext uri="{BB962C8B-B14F-4D97-AF65-F5344CB8AC3E}">
        <p14:creationId xmlns:p14="http://schemas.microsoft.com/office/powerpoint/2010/main" val="405823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9DBAC2BE-4E1D-44BF-82CE-959ABA7E1D58}" type="datetime1">
              <a:rPr lang="fr-FR" smtClean="0"/>
              <a:t>15/03/2018</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9862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a:t>
            </a:fld>
            <a:endParaRPr lang="fr-FR"/>
          </a:p>
        </p:txBody>
      </p:sp>
    </p:spTree>
    <p:extLst>
      <p:ext uri="{BB962C8B-B14F-4D97-AF65-F5344CB8AC3E}">
        <p14:creationId xmlns:p14="http://schemas.microsoft.com/office/powerpoint/2010/main" val="43771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3</a:t>
            </a:fld>
            <a:endParaRPr lang="fr-FR"/>
          </a:p>
        </p:txBody>
      </p:sp>
    </p:spTree>
    <p:extLst>
      <p:ext uri="{BB962C8B-B14F-4D97-AF65-F5344CB8AC3E}">
        <p14:creationId xmlns:p14="http://schemas.microsoft.com/office/powerpoint/2010/main" val="13473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6</a:t>
            </a:fld>
            <a:endParaRPr lang="fr-FR"/>
          </a:p>
        </p:txBody>
      </p:sp>
    </p:spTree>
    <p:extLst>
      <p:ext uri="{BB962C8B-B14F-4D97-AF65-F5344CB8AC3E}">
        <p14:creationId xmlns:p14="http://schemas.microsoft.com/office/powerpoint/2010/main" val="125768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20</a:t>
            </a:fld>
            <a:endParaRPr lang="fr-FR"/>
          </a:p>
        </p:txBody>
      </p:sp>
    </p:spTree>
    <p:extLst>
      <p:ext uri="{BB962C8B-B14F-4D97-AF65-F5344CB8AC3E}">
        <p14:creationId xmlns:p14="http://schemas.microsoft.com/office/powerpoint/2010/main" val="56107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Le LAPP, laboratoire d’Annecy Le Vieux de Physique des Particules, fut crée en 1976, voici plus de 30 ans, par des physiciens originaires de la faculté d’Orsay qui cherchaient à se rapprocher du CERN. La vocation du LAPP est l’exploration de l’infiniment petit, c'est-à-dire la mise à jour des constituants ultimes de la matière et la compréhension de leurs interactions. A la création du LAPP, la plupart de ses physiciens travaillaient sur des expériences situées au CERN.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22</a:t>
            </a:fld>
            <a:endParaRPr lang="fr-FR" dirty="0"/>
          </a:p>
        </p:txBody>
      </p:sp>
    </p:spTree>
    <p:extLst>
      <p:ext uri="{BB962C8B-B14F-4D97-AF65-F5344CB8AC3E}">
        <p14:creationId xmlns:p14="http://schemas.microsoft.com/office/powerpoint/2010/main" val="264973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En 1991</a:t>
            </a:r>
            <a:r>
              <a:rPr lang="en-US" baseline="0" dirty="0" smtClean="0"/>
              <a:t> le </a:t>
            </a:r>
            <a:r>
              <a:rPr lang="en-US" baseline="0" dirty="0" err="1" smtClean="0"/>
              <a:t>lapp</a:t>
            </a:r>
            <a:r>
              <a:rPr lang="en-US" baseline="0" dirty="0" smtClean="0"/>
              <a:t> </a:t>
            </a:r>
            <a:r>
              <a:rPr lang="en-US" baseline="0" dirty="0" err="1" smtClean="0"/>
              <a:t>s’agrandit</a:t>
            </a:r>
            <a:r>
              <a:rPr lang="en-US" baseline="0" dirty="0" smtClean="0"/>
              <a:t> avec la construction d’un nouveau </a:t>
            </a:r>
            <a:r>
              <a:rPr lang="en-US" baseline="0" dirty="0" err="1" smtClean="0"/>
              <a:t>batiment</a:t>
            </a:r>
            <a:r>
              <a:rPr lang="en-US" baseline="0" dirty="0" smtClean="0"/>
              <a:t>, le </a:t>
            </a:r>
            <a:r>
              <a:rPr lang="en-US" baseline="0" dirty="0" err="1" smtClean="0"/>
              <a:t>batiment</a:t>
            </a:r>
            <a:r>
              <a:rPr lang="en-US" baseline="0" dirty="0" smtClean="0"/>
              <a:t> </a:t>
            </a:r>
            <a:r>
              <a:rPr lang="en-US" baseline="0" dirty="0" err="1" smtClean="0"/>
              <a:t>rond</a:t>
            </a:r>
            <a:r>
              <a:rPr lang="en-US" baseline="0" dirty="0" smtClean="0"/>
              <a:t> </a:t>
            </a:r>
            <a:r>
              <a:rPr lang="en-US" baseline="0" dirty="0" err="1" smtClean="0"/>
              <a:t>dans</a:t>
            </a:r>
            <a:r>
              <a:rPr lang="en-US" baseline="0" dirty="0" smtClean="0"/>
              <a:t> </a:t>
            </a:r>
            <a:r>
              <a:rPr lang="en-US" baseline="0" dirty="0" err="1" smtClean="0"/>
              <a:t>lequel</a:t>
            </a:r>
            <a:r>
              <a:rPr lang="en-US" baseline="0" dirty="0" smtClean="0"/>
              <a:t> nous </a:t>
            </a:r>
            <a:r>
              <a:rPr lang="en-US" baseline="0" dirty="0" err="1" smtClean="0"/>
              <a:t>nous</a:t>
            </a:r>
            <a:r>
              <a:rPr lang="en-US" baseline="0" dirty="0" smtClean="0"/>
              <a:t> </a:t>
            </a:r>
            <a:r>
              <a:rPr lang="en-US" baseline="0" dirty="0" err="1" smtClean="0"/>
              <a:t>trouvons</a:t>
            </a:r>
            <a:r>
              <a:rPr lang="en-US" baseline="0" dirty="0" smtClean="0"/>
              <a:t> et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voyez</a:t>
            </a:r>
            <a:r>
              <a:rPr lang="en-US" baseline="0" dirty="0" smtClean="0"/>
              <a:t> </a:t>
            </a:r>
            <a:r>
              <a:rPr lang="en-US" baseline="0" dirty="0" err="1" smtClean="0"/>
              <a:t>sur</a:t>
            </a:r>
            <a:r>
              <a:rPr lang="en-US" baseline="0" dirty="0" smtClean="0"/>
              <a:t> </a:t>
            </a:r>
            <a:r>
              <a:rPr lang="en-US" baseline="0" dirty="0" err="1" smtClean="0"/>
              <a:t>cette</a:t>
            </a:r>
            <a:r>
              <a:rPr lang="en-US" baseline="0" dirty="0" smtClean="0"/>
              <a:t> photo. En 1995, </a:t>
            </a:r>
            <a:r>
              <a:rPr lang="en-US" baseline="0" dirty="0" err="1" smtClean="0"/>
              <a:t>il</a:t>
            </a:r>
            <a:r>
              <a:rPr lang="en-US" baseline="0" dirty="0" smtClean="0"/>
              <a:t> </a:t>
            </a:r>
            <a:r>
              <a:rPr lang="en-US" baseline="0" dirty="0" err="1" smtClean="0"/>
              <a:t>devient</a:t>
            </a:r>
            <a:r>
              <a:rPr lang="en-US" baseline="0" dirty="0" smtClean="0"/>
              <a:t> unite </a:t>
            </a:r>
            <a:r>
              <a:rPr lang="en-US" baseline="0" dirty="0" err="1" smtClean="0"/>
              <a:t>mixte</a:t>
            </a:r>
            <a:r>
              <a:rPr lang="en-US" baseline="0" dirty="0" smtClean="0"/>
              <a:t> du </a:t>
            </a:r>
            <a:r>
              <a:rPr lang="en-US" baseline="0" dirty="0" err="1" smtClean="0"/>
              <a:t>cnrs</a:t>
            </a:r>
            <a:r>
              <a:rPr lang="en-US" baseline="0" dirty="0" smtClean="0"/>
              <a:t> et de l </a:t>
            </a:r>
            <a:r>
              <a:rPr lang="en-US" baseline="0" dirty="0" err="1" smtClean="0"/>
              <a:t>universite</a:t>
            </a:r>
            <a:r>
              <a:rPr lang="en-US" baseline="0" dirty="0" smtClean="0"/>
              <a:t> de </a:t>
            </a:r>
            <a:r>
              <a:rPr lang="en-US" baseline="0" dirty="0" err="1" smtClean="0"/>
              <a:t>savoie</a:t>
            </a:r>
            <a:r>
              <a:rPr lang="en-US" baseline="0" dirty="0" smtClean="0"/>
              <a:t>. En </a:t>
            </a:r>
            <a:r>
              <a:rPr lang="en-US" baseline="0" dirty="0" err="1" smtClean="0"/>
              <a:t>parallele</a:t>
            </a:r>
            <a:r>
              <a:rPr lang="en-US" baseline="0" dirty="0" smtClean="0"/>
              <a:t>, le </a:t>
            </a:r>
            <a:r>
              <a:rPr lang="en-US" baseline="0" dirty="0" err="1" smtClean="0"/>
              <a:t>laboratoire</a:t>
            </a:r>
            <a:r>
              <a:rPr lang="en-US" baseline="0" dirty="0" smtClean="0"/>
              <a:t> </a:t>
            </a:r>
            <a:r>
              <a:rPr lang="en-US" baseline="0" dirty="0" err="1" smtClean="0"/>
              <a:t>etend</a:t>
            </a:r>
            <a:r>
              <a:rPr lang="en-US" baseline="0" dirty="0" smtClean="0"/>
              <a:t> son champ de </a:t>
            </a:r>
            <a:r>
              <a:rPr lang="en-US" baseline="0" dirty="0" err="1" smtClean="0"/>
              <a:t>recherche</a:t>
            </a:r>
            <a:r>
              <a:rPr lang="en-US" baseline="0" dirty="0" smtClean="0"/>
              <a:t> au </a:t>
            </a:r>
            <a:r>
              <a:rPr lang="en-US" baseline="0" dirty="0" err="1" smtClean="0"/>
              <a:t>domaine</a:t>
            </a:r>
            <a:r>
              <a:rPr lang="en-US" baseline="0" dirty="0" smtClean="0"/>
              <a:t> des </a:t>
            </a:r>
            <a:r>
              <a:rPr lang="en-US" baseline="0" dirty="0" err="1" smtClean="0"/>
              <a:t>astroparticules</a:t>
            </a:r>
            <a:r>
              <a:rPr lang="en-US" baseline="0" dirty="0" smtClean="0"/>
              <a:t>, </a:t>
            </a:r>
            <a:r>
              <a:rPr lang="en-US" baseline="0" dirty="0" err="1" smtClean="0"/>
              <a:t>domaine</a:t>
            </a:r>
            <a:r>
              <a:rPr lang="en-US" baseline="0" dirty="0" smtClean="0"/>
              <a:t> </a:t>
            </a:r>
            <a:r>
              <a:rPr lang="en-US" baseline="0" dirty="0" err="1" smtClean="0"/>
              <a:t>auquel</a:t>
            </a:r>
            <a:r>
              <a:rPr lang="en-US" baseline="0" dirty="0" smtClean="0"/>
              <a:t> </a:t>
            </a:r>
            <a:r>
              <a:rPr lang="en-US" baseline="0" dirty="0" err="1" smtClean="0"/>
              <a:t>l’une</a:t>
            </a:r>
            <a:r>
              <a:rPr lang="en-US" baseline="0" dirty="0" smtClean="0"/>
              <a:t> des </a:t>
            </a:r>
            <a:r>
              <a:rPr lang="en-US" baseline="0" dirty="0" err="1" smtClean="0"/>
              <a:t>visites</a:t>
            </a:r>
            <a:r>
              <a:rPr lang="en-US" baseline="0" dirty="0" smtClean="0"/>
              <a: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pourrez</a:t>
            </a:r>
            <a:r>
              <a:rPr lang="en-US" baseline="0" dirty="0" smtClean="0"/>
              <a:t> </a:t>
            </a:r>
            <a:r>
              <a:rPr lang="en-US" baseline="0" dirty="0" err="1" smtClean="0"/>
              <a:t>suivre</a:t>
            </a:r>
            <a:r>
              <a:rPr lang="en-US" baseline="0" dirty="0" smtClean="0"/>
              <a:t> sera </a:t>
            </a:r>
            <a:r>
              <a:rPr lang="en-US" baseline="0" dirty="0" err="1" smtClean="0"/>
              <a:t>consacree</a:t>
            </a:r>
            <a:r>
              <a:rPr lang="en-US" baseline="0" dirty="0" smtClean="0"/>
              <a:t>. [</a:t>
            </a:r>
            <a:r>
              <a:rPr lang="en-US" baseline="0" dirty="0" err="1" smtClean="0"/>
              <a:t>enumerer</a:t>
            </a:r>
            <a:r>
              <a:rPr lang="en-US" baseline="0" dirty="0" smtClean="0"/>
              <a:t>]. </a:t>
            </a:r>
            <a:r>
              <a:rPr lang="en-US" baseline="0" dirty="0" err="1" smtClean="0"/>
              <a:t>Dans</a:t>
            </a:r>
            <a:r>
              <a:rPr lang="en-US" baseline="0" dirty="0" smtClean="0"/>
              <a:t> le meme temps, les experiences du </a:t>
            </a:r>
            <a:r>
              <a:rPr lang="en-US" baseline="0" dirty="0" err="1" smtClean="0"/>
              <a:t>laboratoire</a:t>
            </a:r>
            <a:r>
              <a:rPr lang="en-US" baseline="0" dirty="0" smtClean="0"/>
              <a:t> </a:t>
            </a:r>
            <a:r>
              <a:rPr lang="en-US" baseline="0" dirty="0" err="1" smtClean="0"/>
              <a:t>ont</a:t>
            </a:r>
            <a:r>
              <a:rPr lang="en-US" baseline="0" dirty="0" smtClean="0"/>
              <a:t> </a:t>
            </a:r>
            <a:r>
              <a:rPr lang="en-US" baseline="0" dirty="0" err="1" smtClean="0"/>
              <a:t>maintenant</a:t>
            </a:r>
            <a:r>
              <a:rPr lang="en-US" baseline="0" dirty="0" smtClean="0"/>
              <a:t> lieu non </a:t>
            </a:r>
            <a:r>
              <a:rPr lang="en-US" baseline="0" dirty="0" err="1" smtClean="0"/>
              <a:t>seulement</a:t>
            </a:r>
            <a:r>
              <a:rPr lang="en-US" baseline="0" dirty="0" smtClean="0"/>
              <a:t> au </a:t>
            </a:r>
            <a:r>
              <a:rPr lang="en-US" baseline="0" dirty="0" err="1" smtClean="0"/>
              <a:t>cern</a:t>
            </a:r>
            <a:r>
              <a:rPr lang="en-US" baseline="0" dirty="0" smtClean="0"/>
              <a:t>, </a:t>
            </a:r>
            <a:r>
              <a:rPr lang="en-US" baseline="0" dirty="0" err="1" smtClean="0"/>
              <a:t>mais</a:t>
            </a:r>
            <a:r>
              <a:rPr lang="en-US" baseline="0" dirty="0" smtClean="0"/>
              <a:t> </a:t>
            </a:r>
            <a:r>
              <a:rPr lang="en-US" baseline="0" dirty="0" err="1" smtClean="0"/>
              <a:t>aussi</a:t>
            </a:r>
            <a:r>
              <a:rPr lang="en-US" baseline="0" dirty="0" smtClean="0"/>
              <a:t> </a:t>
            </a:r>
            <a:r>
              <a:rPr lang="en-US" baseline="0" dirty="0" err="1" smtClean="0"/>
              <a:t>sur</a:t>
            </a:r>
            <a:r>
              <a:rPr lang="en-US" baseline="0" dirty="0" smtClean="0"/>
              <a:t> des sites </a:t>
            </a:r>
            <a:r>
              <a:rPr lang="en-US" baseline="0" dirty="0" err="1" smtClean="0"/>
              <a:t>eloignes</a:t>
            </a:r>
            <a:r>
              <a:rPr lang="en-US" baseline="0" dirty="0" smtClean="0"/>
              <a:t> [</a:t>
            </a:r>
            <a:r>
              <a:rPr lang="en-US" baseline="0" dirty="0" err="1" smtClean="0"/>
              <a:t>enumerer</a:t>
            </a:r>
            <a:r>
              <a:rPr lang="en-US"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23</a:t>
            </a:fld>
            <a:endParaRPr lang="fr-FR"/>
          </a:p>
        </p:txBody>
      </p:sp>
    </p:spTree>
    <p:extLst>
      <p:ext uri="{BB962C8B-B14F-4D97-AF65-F5344CB8AC3E}">
        <p14:creationId xmlns:p14="http://schemas.microsoft.com/office/powerpoint/2010/main" val="75680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en-US" smtClean="0"/>
              <a:t>15/03/2018</a:t>
            </a:r>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15/03/2018</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3683236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lvl1pPr>
              <a:defRPr sz="4000">
                <a:solidFill>
                  <a:srgbClr val="C00000"/>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en-US" smtClean="0"/>
              <a:t>15/03/2018</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en-US" smtClean="0"/>
              <a:t>15/03/2018</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en-US" smtClean="0"/>
              <a:t>15/03/2018</a:t>
            </a:r>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en-US" smtClean="0"/>
              <a:t>15/03/2018</a:t>
            </a:r>
            <a:endParaRPr lang="fr-BE"/>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15/03/2018</a:t>
            </a:r>
            <a:endParaRPr lang="fr-BE"/>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extLst>
      <p:ext uri="{BB962C8B-B14F-4D97-AF65-F5344CB8AC3E}">
        <p14:creationId xmlns:p14="http://schemas.microsoft.com/office/powerpoint/2010/main" val="2416370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15/03/2018</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22264735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15/03/2018</a:t>
            </a: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lvl1pPr algn="ctr" defTabSz="914400" rtl="0" eaLnBrk="1" latinLnBrk="0" hangingPunct="1">
        <a:spcBef>
          <a:spcPct val="0"/>
        </a:spcBef>
        <a:buNone/>
        <a:defRPr sz="3200" kern="1200">
          <a:solidFill>
            <a:schemeClr val="tx1"/>
          </a:solidFill>
          <a:latin typeface="+mj-lt"/>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6.jpeg"/><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71800" y="3140968"/>
            <a:ext cx="6620272" cy="1656184"/>
          </a:xfrm>
        </p:spPr>
        <p:txBody>
          <a:bodyPr>
            <a:normAutofit fontScale="90000"/>
          </a:bodyPr>
          <a:lstStyle/>
          <a:p>
            <a:r>
              <a:rPr lang="fr-FR" b="1" dirty="0" smtClean="0">
                <a:solidFill>
                  <a:srgbClr val="153449"/>
                </a:solidFill>
              </a:rPr>
              <a:t>La physique des particules et des </a:t>
            </a:r>
            <a:r>
              <a:rPr lang="fr-FR" b="1" dirty="0" err="1" smtClean="0">
                <a:solidFill>
                  <a:srgbClr val="153449"/>
                </a:solidFill>
              </a:rPr>
              <a:t>astroparticules</a:t>
            </a:r>
            <a:r>
              <a:rPr lang="fr-FR" b="1" dirty="0" smtClean="0">
                <a:solidFill>
                  <a:srgbClr val="153449"/>
                </a:solidFill>
              </a:rPr>
              <a:t> au LAPP</a:t>
            </a:r>
            <a:r>
              <a:rPr lang="fr-FR" sz="4800" b="1" dirty="0">
                <a:solidFill>
                  <a:srgbClr val="153449"/>
                </a:solidFill>
              </a:rPr>
              <a:t/>
            </a:r>
            <a:br>
              <a:rPr lang="fr-FR" sz="4800" b="1" dirty="0">
                <a:solidFill>
                  <a:srgbClr val="153449"/>
                </a:solidFill>
              </a:rPr>
            </a:br>
            <a:r>
              <a:rPr lang="fr-FR" sz="2300" dirty="0" err="1" smtClean="0">
                <a:solidFill>
                  <a:srgbClr val="01B2CD"/>
                </a:solidFill>
              </a:rPr>
              <a:t>Masterclass</a:t>
            </a:r>
            <a:r>
              <a:rPr lang="fr-FR" sz="2300" dirty="0" smtClean="0">
                <a:solidFill>
                  <a:srgbClr val="01B2CD"/>
                </a:solidFill>
              </a:rPr>
              <a:t> lycée </a:t>
            </a:r>
            <a:r>
              <a:rPr lang="fr-FR" sz="2300" dirty="0" smtClean="0">
                <a:solidFill>
                  <a:srgbClr val="01B2CD"/>
                </a:solidFill>
              </a:rPr>
              <a:t>Pravaz</a:t>
            </a:r>
            <a:r>
              <a:rPr lang="fr-FR" sz="2300" dirty="0" smtClean="0">
                <a:solidFill>
                  <a:srgbClr val="01B2CD"/>
                </a:solidFill>
              </a:rPr>
              <a:t>, visite lycée Baudelaire</a:t>
            </a:r>
            <a:r>
              <a:rPr lang="fr-FR" sz="2300" dirty="0" smtClean="0">
                <a:solidFill>
                  <a:srgbClr val="01B2CD"/>
                </a:solidFill>
              </a:rPr>
              <a:t/>
            </a:r>
            <a:br>
              <a:rPr lang="fr-FR" sz="2300" dirty="0" smtClean="0">
                <a:solidFill>
                  <a:srgbClr val="01B2CD"/>
                </a:solidFill>
              </a:rPr>
            </a:br>
            <a:r>
              <a:rPr lang="fr-FR" sz="2300" dirty="0" smtClean="0">
                <a:solidFill>
                  <a:srgbClr val="01B2CD"/>
                </a:solidFill>
              </a:rPr>
              <a:t/>
            </a:r>
            <a:br>
              <a:rPr lang="fr-FR" sz="2300" dirty="0" smtClean="0">
                <a:solidFill>
                  <a:srgbClr val="01B2CD"/>
                </a:solidFill>
              </a:rPr>
            </a:br>
            <a:r>
              <a:rPr lang="fr-FR" sz="2300" dirty="0" smtClean="0">
                <a:solidFill>
                  <a:srgbClr val="01B2CD"/>
                </a:solidFill>
              </a:rPr>
              <a:t>Edwige Tournefier</a:t>
            </a:r>
            <a:r>
              <a:rPr lang="fr-FR" dirty="0">
                <a:solidFill>
                  <a:srgbClr val="01B2CD"/>
                </a:solidFill>
              </a:rPr>
              <a:t/>
            </a:r>
            <a:br>
              <a:rPr lang="fr-FR" dirty="0">
                <a:solidFill>
                  <a:srgbClr val="01B2CD"/>
                </a:solidFill>
              </a:rPr>
            </a:br>
            <a:r>
              <a:rPr lang="fr-FR" sz="1800" dirty="0" smtClean="0">
                <a:solidFill>
                  <a:srgbClr val="153449"/>
                </a:solidFill>
              </a:rPr>
              <a:t>    </a:t>
            </a:r>
            <a:r>
              <a:rPr lang="fr-FR" sz="1800" dirty="0" smtClean="0">
                <a:solidFill>
                  <a:srgbClr val="153449"/>
                </a:solidFill>
              </a:rPr>
              <a:t>Jeudi 15  </a:t>
            </a:r>
            <a:r>
              <a:rPr lang="fr-FR" sz="1800" dirty="0" smtClean="0">
                <a:solidFill>
                  <a:srgbClr val="153449"/>
                </a:solidFill>
              </a:rPr>
              <a:t>mars 2018</a:t>
            </a:r>
            <a:r>
              <a:rPr lang="fr-FR" sz="2800" dirty="0">
                <a:solidFill>
                  <a:srgbClr val="153449"/>
                </a:solidFill>
              </a:rPr>
              <a:t/>
            </a:r>
            <a:br>
              <a:rPr lang="fr-FR" sz="2800" dirty="0">
                <a:solidFill>
                  <a:srgbClr val="153449"/>
                </a:solidFill>
              </a:rPr>
            </a:br>
            <a:endParaRPr lang="fr-FR" dirty="0"/>
          </a:p>
        </p:txBody>
      </p:sp>
    </p:spTree>
    <p:extLst>
      <p:ext uri="{BB962C8B-B14F-4D97-AF65-F5344CB8AC3E}">
        <p14:creationId xmlns:p14="http://schemas.microsoft.com/office/powerpoint/2010/main" val="62494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fficher l'image d'origine"/>
          <p:cNvPicPr>
            <a:picLocks noChangeAspect="1" noChangeArrowheads="1"/>
          </p:cNvPicPr>
          <p:nvPr/>
        </p:nvPicPr>
        <p:blipFill>
          <a:blip r:embed="rId2" cstate="print"/>
          <a:srcRect/>
          <a:stretch>
            <a:fillRect/>
          </a:stretch>
        </p:blipFill>
        <p:spPr bwMode="auto">
          <a:xfrm>
            <a:off x="7452320" y="4941168"/>
            <a:ext cx="1539255" cy="1539255"/>
          </a:xfrm>
          <a:prstGeom prst="rect">
            <a:avLst/>
          </a:prstGeom>
          <a:noFill/>
        </p:spPr>
      </p:pic>
      <p:sp>
        <p:nvSpPr>
          <p:cNvPr id="2" name="Titre 1"/>
          <p:cNvSpPr>
            <a:spLocks noGrp="1"/>
          </p:cNvSpPr>
          <p:nvPr>
            <p:ph type="title"/>
          </p:nvPr>
        </p:nvSpPr>
        <p:spPr/>
        <p:txBody>
          <a:bodyPr/>
          <a:lstStyle/>
          <a:p>
            <a:r>
              <a:rPr lang="fr-FR" dirty="0" smtClean="0"/>
              <a:t>ATLAS au LHC</a:t>
            </a:r>
            <a:endParaRPr lang="fr-FR" dirty="0"/>
          </a:p>
        </p:txBody>
      </p:sp>
      <p:sp>
        <p:nvSpPr>
          <p:cNvPr id="3" name="Espace réservé du contenu 2"/>
          <p:cNvSpPr>
            <a:spLocks noGrp="1"/>
          </p:cNvSpPr>
          <p:nvPr>
            <p:ph idx="1"/>
          </p:nvPr>
        </p:nvSpPr>
        <p:spPr>
          <a:xfrm>
            <a:off x="357158" y="1121752"/>
            <a:ext cx="8229600" cy="579056"/>
          </a:xfrm>
        </p:spPr>
        <p:txBody>
          <a:bodyPr/>
          <a:lstStyle/>
          <a:p>
            <a:pPr marL="0" indent="0">
              <a:buNone/>
            </a:pPr>
            <a:r>
              <a:rPr lang="fr-FR" dirty="0" smtClean="0">
                <a:solidFill>
                  <a:srgbClr val="C00000"/>
                </a:solidFill>
                <a:sym typeface="Symbol" panose="05050102010706020507" pitchFamily="18" charset="2"/>
              </a:rPr>
              <a:t> </a:t>
            </a:r>
            <a:r>
              <a:rPr lang="fr-FR" dirty="0" smtClean="0">
                <a:solidFill>
                  <a:srgbClr val="C00000"/>
                </a:solidFill>
              </a:rPr>
              <a:t>Recherche de nouvelles particules</a:t>
            </a:r>
            <a:endParaRPr lang="fr-FR" dirty="0">
              <a:solidFill>
                <a:srgbClr val="C00000"/>
              </a:solidFill>
            </a:endParaRPr>
          </a:p>
        </p:txBody>
      </p:sp>
      <p:pic>
        <p:nvPicPr>
          <p:cNvPr id="7" name="Picture 2" descr="Teste20"/>
          <p:cNvPicPr>
            <a:picLocks noChangeArrowheads="1"/>
          </p:cNvPicPr>
          <p:nvPr/>
        </p:nvPicPr>
        <p:blipFill>
          <a:blip r:embed="rId3" cstate="print"/>
          <a:srcRect/>
          <a:stretch>
            <a:fillRect/>
          </a:stretch>
        </p:blipFill>
        <p:spPr bwMode="auto">
          <a:xfrm>
            <a:off x="457200" y="1700808"/>
            <a:ext cx="7311186" cy="4521114"/>
          </a:xfrm>
          <a:prstGeom prst="rect">
            <a:avLst/>
          </a:prstGeom>
          <a:noFill/>
          <a:ln w="9525">
            <a:noFill/>
            <a:miter lim="800000"/>
            <a:headEnd/>
            <a:tailEnd/>
          </a:ln>
        </p:spPr>
      </p:pic>
      <p:cxnSp>
        <p:nvCxnSpPr>
          <p:cNvPr id="9" name="Connecteur droit avec flèche 8"/>
          <p:cNvCxnSpPr/>
          <p:nvPr/>
        </p:nvCxnSpPr>
        <p:spPr>
          <a:xfrm>
            <a:off x="177432" y="2142148"/>
            <a:ext cx="0" cy="38164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1052453" y="2070140"/>
            <a:ext cx="6120680"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563888" y="1700808"/>
            <a:ext cx="655949" cy="369332"/>
          </a:xfrm>
          <a:prstGeom prst="rect">
            <a:avLst/>
          </a:prstGeom>
          <a:noFill/>
        </p:spPr>
        <p:txBody>
          <a:bodyPr wrap="none" rtlCol="0">
            <a:spAutoFit/>
          </a:bodyPr>
          <a:lstStyle/>
          <a:p>
            <a:r>
              <a:rPr lang="fr-FR" dirty="0" smtClean="0"/>
              <a:t>44m </a:t>
            </a:r>
            <a:endParaRPr lang="fr-FR" dirty="0"/>
          </a:p>
        </p:txBody>
      </p:sp>
      <p:sp>
        <p:nvSpPr>
          <p:cNvPr id="14" name="ZoneTexte 13"/>
          <p:cNvSpPr txBox="1"/>
          <p:nvPr/>
        </p:nvSpPr>
        <p:spPr>
          <a:xfrm>
            <a:off x="251520" y="2492896"/>
            <a:ext cx="655949" cy="369332"/>
          </a:xfrm>
          <a:prstGeom prst="rect">
            <a:avLst/>
          </a:prstGeom>
          <a:noFill/>
        </p:spPr>
        <p:txBody>
          <a:bodyPr wrap="none" rtlCol="0">
            <a:spAutoFit/>
          </a:bodyPr>
          <a:lstStyle/>
          <a:p>
            <a:r>
              <a:rPr lang="fr-FR" dirty="0" smtClean="0"/>
              <a:t>22m </a:t>
            </a:r>
            <a:endParaRPr lang="fr-FR" dirty="0"/>
          </a:p>
        </p:txBody>
      </p:sp>
      <p:sp>
        <p:nvSpPr>
          <p:cNvPr id="15" name="ZoneTexte 14"/>
          <p:cNvSpPr txBox="1"/>
          <p:nvPr/>
        </p:nvSpPr>
        <p:spPr>
          <a:xfrm>
            <a:off x="6660232" y="5013176"/>
            <a:ext cx="1351011" cy="369332"/>
          </a:xfrm>
          <a:prstGeom prst="rect">
            <a:avLst/>
          </a:prstGeom>
          <a:noFill/>
        </p:spPr>
        <p:txBody>
          <a:bodyPr wrap="none" rtlCol="0">
            <a:spAutoFit/>
          </a:bodyPr>
          <a:lstStyle/>
          <a:p>
            <a:r>
              <a:rPr lang="fr-FR" dirty="0" smtClean="0"/>
              <a:t>7000 tonnes</a:t>
            </a:r>
            <a:endParaRPr lang="fr-FR" dirty="0"/>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Espace réservé de la date 9"/>
          <p:cNvSpPr>
            <a:spLocks noGrp="1"/>
          </p:cNvSpPr>
          <p:nvPr>
            <p:ph type="dt" sz="half" idx="10"/>
          </p:nvPr>
        </p:nvSpPr>
        <p:spPr/>
        <p:txBody>
          <a:bodyPr/>
          <a:lstStyle/>
          <a:p>
            <a:r>
              <a:rPr lang="en-US" smtClean="0"/>
              <a:t>15/03/2018</a:t>
            </a:r>
            <a:endParaRPr lang="fr-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ATLAS au LAPP</a:t>
            </a:r>
            <a:endParaRPr lang="fr-FR" dirty="0"/>
          </a:p>
        </p:txBody>
      </p:sp>
      <p:pic>
        <p:nvPicPr>
          <p:cNvPr id="82952" name="Picture 8" descr="http://lappweb.in2p3.fr/archives/30ANS/Dossier_presse/ATLAS%201.jpg"/>
          <p:cNvPicPr>
            <a:picLocks noChangeAspect="1" noChangeArrowheads="1"/>
          </p:cNvPicPr>
          <p:nvPr/>
        </p:nvPicPr>
        <p:blipFill>
          <a:blip r:embed="rId2" cstate="print"/>
          <a:srcRect/>
          <a:stretch>
            <a:fillRect/>
          </a:stretch>
        </p:blipFill>
        <p:spPr bwMode="auto">
          <a:xfrm>
            <a:off x="0" y="3789040"/>
            <a:ext cx="3018850" cy="2808312"/>
          </a:xfrm>
          <a:prstGeom prst="rect">
            <a:avLst/>
          </a:prstGeom>
          <a:noFill/>
        </p:spPr>
      </p:pic>
      <p:pic>
        <p:nvPicPr>
          <p:cNvPr id="11" name="Picture 2" descr="C:\Users\fragnaud\Desktop\twepp\photos\ABBA_Car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348880"/>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4" cstate="print"/>
          <a:srcRect/>
          <a:stretch>
            <a:fillRect/>
          </a:stretch>
        </p:blipFill>
        <p:spPr bwMode="auto">
          <a:xfrm>
            <a:off x="3131840" y="4437112"/>
            <a:ext cx="2912921" cy="1478271"/>
          </a:xfrm>
          <a:prstGeom prst="rect">
            <a:avLst/>
          </a:prstGeom>
          <a:noFill/>
          <a:ln w="9525">
            <a:noFill/>
            <a:miter lim="800000"/>
            <a:headEnd/>
            <a:tailEnd/>
          </a:ln>
        </p:spPr>
      </p:pic>
      <p:pic>
        <p:nvPicPr>
          <p:cNvPr id="82956" name="Picture 12"/>
          <p:cNvPicPr>
            <a:picLocks noChangeAspect="1" noChangeArrowheads="1"/>
          </p:cNvPicPr>
          <p:nvPr/>
        </p:nvPicPr>
        <p:blipFill>
          <a:blip r:embed="rId5" cstate="print"/>
          <a:srcRect/>
          <a:stretch>
            <a:fillRect/>
          </a:stretch>
        </p:blipFill>
        <p:spPr bwMode="auto">
          <a:xfrm>
            <a:off x="6845230" y="1052737"/>
            <a:ext cx="2298769" cy="4028168"/>
          </a:xfrm>
          <a:prstGeom prst="rect">
            <a:avLst/>
          </a:prstGeom>
          <a:noFill/>
          <a:ln w="9525">
            <a:noFill/>
            <a:miter lim="800000"/>
            <a:headEnd/>
            <a:tailEnd/>
          </a:ln>
        </p:spPr>
      </p:pic>
      <p:pic>
        <p:nvPicPr>
          <p:cNvPr id="18" name="Picture 37" descr="L1999atl0205"/>
          <p:cNvPicPr>
            <a:picLocks noChangeAspect="1" noChangeArrowheads="1"/>
          </p:cNvPicPr>
          <p:nvPr/>
        </p:nvPicPr>
        <p:blipFill>
          <a:blip r:embed="rId6" cstate="print"/>
          <a:srcRect/>
          <a:stretch>
            <a:fillRect/>
          </a:stretch>
        </p:blipFill>
        <p:spPr bwMode="auto">
          <a:xfrm>
            <a:off x="0" y="1484784"/>
            <a:ext cx="3312368" cy="2295337"/>
          </a:xfrm>
          <a:prstGeom prst="rect">
            <a:avLst/>
          </a:prstGeom>
          <a:noFill/>
          <a:ln w="9525">
            <a:noFill/>
            <a:miter lim="800000"/>
            <a:headEnd/>
            <a:tailEnd/>
          </a:ln>
        </p:spPr>
      </p:pic>
      <p:sp>
        <p:nvSpPr>
          <p:cNvPr id="13" name="ZoneTexte 12"/>
          <p:cNvSpPr txBox="1"/>
          <p:nvPr/>
        </p:nvSpPr>
        <p:spPr>
          <a:xfrm>
            <a:off x="0" y="1052736"/>
            <a:ext cx="7850675" cy="430887"/>
          </a:xfrm>
          <a:prstGeom prst="rect">
            <a:avLst/>
          </a:prstGeom>
          <a:solidFill>
            <a:schemeClr val="bg1"/>
          </a:solidFill>
        </p:spPr>
        <p:txBody>
          <a:bodyPr wrap="none" rtlCol="0">
            <a:spAutoFit/>
          </a:bodyPr>
          <a:lstStyle/>
          <a:p>
            <a:r>
              <a:rPr lang="fr-FR" sz="2200" dirty="0" smtClean="0">
                <a:solidFill>
                  <a:srgbClr val="C00000"/>
                </a:solidFill>
              </a:rPr>
              <a:t>De la fabrication des pièces du détecteur à l’analyse des données …</a:t>
            </a:r>
            <a:endParaRPr lang="fr-FR" sz="2200" dirty="0">
              <a:solidFill>
                <a:srgbClr val="C00000"/>
              </a:solidFill>
            </a:endParaRPr>
          </a:p>
        </p:txBody>
      </p:sp>
      <p:sp>
        <p:nvSpPr>
          <p:cNvPr id="7" name="Espace réservé de la date 6"/>
          <p:cNvSpPr>
            <a:spLocks noGrp="1"/>
          </p:cNvSpPr>
          <p:nvPr>
            <p:ph type="dt" sz="half" idx="10"/>
          </p:nvPr>
        </p:nvSpPr>
        <p:spPr/>
        <p:txBody>
          <a:bodyPr/>
          <a:lstStyle/>
          <a:p>
            <a:r>
              <a:rPr lang="en-US" smtClean="0"/>
              <a:t>15/03/2018</a:t>
            </a:r>
            <a:endParaRPr lang="fr-BE" dirty="0"/>
          </a:p>
        </p:txBody>
      </p:sp>
      <p:pic>
        <p:nvPicPr>
          <p:cNvPr id="1026" name="Picture 2" descr="Nobel Medal. Registered trademark of the Nobel Foundation. © ® The Nobel Foundation. Photo: Lovisa Engblom"/>
          <p:cNvPicPr>
            <a:picLocks noChangeAspect="1" noChangeArrowheads="1"/>
          </p:cNvPicPr>
          <p:nvPr/>
        </p:nvPicPr>
        <p:blipFill rotWithShape="1">
          <a:blip r:embed="rId7">
            <a:extLst>
              <a:ext uri="{28A0092B-C50C-407E-A947-70E740481C1C}">
                <a14:useLocalDpi xmlns:a14="http://schemas.microsoft.com/office/drawing/2010/main" val="0"/>
              </a:ext>
            </a:extLst>
          </a:blip>
          <a:srcRect l="18181" t="3503" r="13637" b="-3503"/>
          <a:stretch/>
        </p:blipFill>
        <p:spPr bwMode="auto">
          <a:xfrm>
            <a:off x="7738719" y="5615268"/>
            <a:ext cx="1080121" cy="92364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157751" y="5302949"/>
            <a:ext cx="3046283" cy="923330"/>
          </a:xfrm>
          <a:prstGeom prst="rect">
            <a:avLst/>
          </a:prstGeom>
          <a:noFill/>
        </p:spPr>
        <p:txBody>
          <a:bodyPr wrap="none" rtlCol="0">
            <a:spAutoFit/>
          </a:bodyPr>
          <a:lstStyle/>
          <a:p>
            <a:r>
              <a:rPr lang="en-GB" dirty="0" err="1" smtClean="0">
                <a:solidFill>
                  <a:srgbClr val="002060"/>
                </a:solidFill>
              </a:rPr>
              <a:t>Découverte</a:t>
            </a:r>
            <a:r>
              <a:rPr lang="en-GB" dirty="0" smtClean="0">
                <a:solidFill>
                  <a:srgbClr val="002060"/>
                </a:solidFill>
              </a:rPr>
              <a:t> du boson de Higgs</a:t>
            </a:r>
          </a:p>
          <a:p>
            <a:r>
              <a:rPr lang="en-GB" dirty="0" smtClean="0">
                <a:solidFill>
                  <a:srgbClr val="002060"/>
                </a:solidFill>
              </a:rPr>
              <a:t>Prix Nobel 2013</a:t>
            </a:r>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LHCb</a:t>
            </a:r>
            <a:r>
              <a:rPr lang="en-GB" dirty="0" smtClean="0"/>
              <a:t> au LHC</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sym typeface="Symbol" panose="05050102010706020507" pitchFamily="18" charset="2"/>
              </a:rPr>
              <a:t> </a:t>
            </a:r>
            <a:r>
              <a:rPr lang="en-GB" dirty="0" smtClean="0">
                <a:solidFill>
                  <a:srgbClr val="C00000"/>
                </a:solidFill>
              </a:rPr>
              <a:t>Etude de </a:t>
            </a:r>
            <a:r>
              <a:rPr lang="en-GB" dirty="0" err="1" smtClean="0">
                <a:solidFill>
                  <a:srgbClr val="C00000"/>
                </a:solidFill>
              </a:rPr>
              <a:t>l’asymétrie</a:t>
            </a:r>
            <a:r>
              <a:rPr lang="en-GB" dirty="0" smtClean="0">
                <a:solidFill>
                  <a:srgbClr val="C00000"/>
                </a:solidFill>
              </a:rPr>
              <a:t> entre la </a:t>
            </a:r>
            <a:r>
              <a:rPr lang="en-GB" dirty="0" err="1" smtClean="0">
                <a:solidFill>
                  <a:srgbClr val="C00000"/>
                </a:solidFill>
              </a:rPr>
              <a:t>matière</a:t>
            </a:r>
            <a:r>
              <a:rPr lang="en-GB" dirty="0" smtClean="0">
                <a:solidFill>
                  <a:srgbClr val="C00000"/>
                </a:solidFill>
              </a:rPr>
              <a:t> et </a:t>
            </a:r>
            <a:r>
              <a:rPr lang="en-GB" dirty="0" err="1" smtClean="0">
                <a:solidFill>
                  <a:srgbClr val="C00000"/>
                </a:solidFill>
              </a:rPr>
              <a:t>l’anti-matière</a:t>
            </a: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20888"/>
            <a:ext cx="5663170" cy="3040704"/>
          </a:xfrm>
          <a:prstGeom prst="rect">
            <a:avLst/>
          </a:prstGeom>
        </p:spPr>
      </p:pic>
    </p:spTree>
    <p:extLst>
      <p:ext uri="{BB962C8B-B14F-4D97-AF65-F5344CB8AC3E}">
        <p14:creationId xmlns:p14="http://schemas.microsoft.com/office/powerpoint/2010/main" val="3724905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des neutrinos au LAPP</a:t>
            </a:r>
            <a:endParaRPr lang="fr-FR" dirty="0"/>
          </a:p>
        </p:txBody>
      </p:sp>
      <p:sp>
        <p:nvSpPr>
          <p:cNvPr id="3" name="Espace réservé du contenu 2"/>
          <p:cNvSpPr>
            <a:spLocks noGrp="1"/>
          </p:cNvSpPr>
          <p:nvPr>
            <p:ph idx="1"/>
          </p:nvPr>
        </p:nvSpPr>
        <p:spPr>
          <a:xfrm>
            <a:off x="107505" y="1268760"/>
            <a:ext cx="9036496" cy="4896544"/>
          </a:xfrm>
        </p:spPr>
        <p:txBody>
          <a:bodyPr/>
          <a:lstStyle/>
          <a:p>
            <a:pPr>
              <a:buFont typeface="Symbol" panose="05050102010706020507" pitchFamily="18" charset="2"/>
              <a:buChar char="Þ"/>
            </a:pPr>
            <a:r>
              <a:rPr lang="fr-FR" dirty="0" smtClean="0">
                <a:solidFill>
                  <a:srgbClr val="C00000"/>
                </a:solidFill>
              </a:rPr>
              <a:t>Etude des propriétés des neutrinos avec </a:t>
            </a:r>
          </a:p>
          <a:p>
            <a:pPr marL="0" indent="0">
              <a:buNone/>
            </a:pPr>
            <a:r>
              <a:rPr lang="fr-FR" dirty="0">
                <a:solidFill>
                  <a:srgbClr val="C00000"/>
                </a:solidFill>
              </a:rPr>
              <a:t>	</a:t>
            </a:r>
            <a:r>
              <a:rPr lang="fr-FR" dirty="0" err="1" smtClean="0">
                <a:solidFill>
                  <a:srgbClr val="C00000"/>
                </a:solidFill>
              </a:rPr>
              <a:t>Stereo</a:t>
            </a:r>
            <a:r>
              <a:rPr lang="fr-FR" dirty="0">
                <a:solidFill>
                  <a:srgbClr val="C00000"/>
                </a:solidFill>
              </a:rPr>
              <a:t>, </a:t>
            </a:r>
            <a:r>
              <a:rPr lang="fr-FR" dirty="0" err="1">
                <a:solidFill>
                  <a:srgbClr val="C00000"/>
                </a:solidFill>
              </a:rPr>
              <a:t>SuperNEMO</a:t>
            </a:r>
            <a:r>
              <a:rPr lang="fr-FR" dirty="0">
                <a:solidFill>
                  <a:srgbClr val="C00000"/>
                </a:solidFill>
              </a:rPr>
              <a:t> et DUNE </a:t>
            </a:r>
          </a:p>
        </p:txBody>
      </p:sp>
      <p:sp>
        <p:nvSpPr>
          <p:cNvPr id="16" name="Espace réservé de la date 15"/>
          <p:cNvSpPr>
            <a:spLocks noGrp="1"/>
          </p:cNvSpPr>
          <p:nvPr>
            <p:ph type="dt" sz="half" idx="10"/>
          </p:nvPr>
        </p:nvSpPr>
        <p:spPr/>
        <p:txBody>
          <a:bodyPr/>
          <a:lstStyle/>
          <a:p>
            <a:r>
              <a:rPr lang="en-US" smtClean="0"/>
              <a:t>15/03/2018</a:t>
            </a:r>
            <a:endParaRPr lang="fr-BE" dirty="0"/>
          </a:p>
        </p:txBody>
      </p:sp>
      <p:sp>
        <p:nvSpPr>
          <p:cNvPr id="18" name="ZoneTexte 17"/>
          <p:cNvSpPr txBox="1"/>
          <p:nvPr/>
        </p:nvSpPr>
        <p:spPr>
          <a:xfrm>
            <a:off x="4998068" y="3126021"/>
            <a:ext cx="1871463"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Neutrinos</a:t>
            </a:r>
            <a:endParaRPr lang="en-GB" sz="2200" dirty="0">
              <a:solidFill>
                <a:srgbClr val="0000FF"/>
              </a:solidFill>
            </a:endParaRP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170" y="4591476"/>
            <a:ext cx="4650096" cy="153405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66" y="3199448"/>
            <a:ext cx="4389120" cy="292608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076" y="2151698"/>
            <a:ext cx="1885950" cy="2095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Le LAPP dans l’espace: l'expérience AMS</a:t>
            </a:r>
            <a:endParaRPr lang="fr-FR" dirty="0"/>
          </a:p>
        </p:txBody>
      </p:sp>
      <p:sp>
        <p:nvSpPr>
          <p:cNvPr id="4" name="Espace réservé de la date 3"/>
          <p:cNvSpPr>
            <a:spLocks noGrp="1"/>
          </p:cNvSpPr>
          <p:nvPr>
            <p:ph type="dt" sz="half" idx="10"/>
          </p:nvPr>
        </p:nvSpPr>
        <p:spPr>
          <a:xfrm>
            <a:off x="457200" y="5924302"/>
            <a:ext cx="2133600" cy="365125"/>
          </a:xfrm>
        </p:spPr>
        <p:txBody>
          <a:bodyPr/>
          <a:lstStyle/>
          <a:p>
            <a:r>
              <a:rPr lang="en-US" smtClean="0"/>
              <a:t>15/03/2018</a:t>
            </a:r>
            <a:endParaRPr lang="fr-BE" dirty="0"/>
          </a:p>
        </p:txBody>
      </p:sp>
      <p:grpSp>
        <p:nvGrpSpPr>
          <p:cNvPr id="10" name="Group 4"/>
          <p:cNvGrpSpPr>
            <a:grpSpLocks/>
          </p:cNvGrpSpPr>
          <p:nvPr/>
        </p:nvGrpSpPr>
        <p:grpSpPr bwMode="auto">
          <a:xfrm>
            <a:off x="207963" y="3533229"/>
            <a:ext cx="4044950" cy="2632075"/>
            <a:chOff x="720" y="768"/>
            <a:chExt cx="2352" cy="1658"/>
          </a:xfrm>
        </p:grpSpPr>
        <p:pic>
          <p:nvPicPr>
            <p:cNvPr id="11" name="Picture 5" descr="Dscn1054"/>
            <p:cNvPicPr>
              <a:picLocks noChangeAspect="1" noChangeArrowheads="1"/>
            </p:cNvPicPr>
            <p:nvPr/>
          </p:nvPicPr>
          <p:blipFill>
            <a:blip r:embed="rId2" cstate="print"/>
            <a:srcRect/>
            <a:stretch>
              <a:fillRect/>
            </a:stretch>
          </p:blipFill>
          <p:spPr bwMode="auto">
            <a:xfrm>
              <a:off x="720" y="864"/>
              <a:ext cx="2352" cy="1562"/>
            </a:xfrm>
            <a:prstGeom prst="rect">
              <a:avLst/>
            </a:prstGeom>
            <a:noFill/>
            <a:ln w="28575">
              <a:noFill/>
              <a:miter lim="800000"/>
              <a:headEnd/>
              <a:tailEnd/>
            </a:ln>
          </p:spPr>
        </p:pic>
        <p:sp>
          <p:nvSpPr>
            <p:cNvPr id="12" name="Text Box 6"/>
            <p:cNvSpPr txBox="1">
              <a:spLocks noChangeArrowheads="1"/>
            </p:cNvSpPr>
            <p:nvPr/>
          </p:nvSpPr>
          <p:spPr bwMode="auto">
            <a:xfrm>
              <a:off x="720" y="768"/>
              <a:ext cx="2352" cy="173"/>
            </a:xfrm>
            <a:prstGeom prst="rect">
              <a:avLst/>
            </a:prstGeom>
            <a:solidFill>
              <a:schemeClr val="bg1"/>
            </a:solidFill>
            <a:ln w="19050">
              <a:noFill/>
              <a:miter lim="800000"/>
              <a:headEnd/>
              <a:tailEnd/>
            </a:ln>
          </p:spPr>
          <p:txBody>
            <a:bodyPr>
              <a:spAutoFit/>
            </a:bodyPr>
            <a:lstStyle/>
            <a:p>
              <a:r>
                <a:rPr lang="fr-FR" sz="1200" b="1" i="1">
                  <a:solidFill>
                    <a:srgbClr val="0000FF"/>
                  </a:solidFill>
                  <a:latin typeface="Times New Roman" pitchFamily="18" charset="0"/>
                </a:rPr>
                <a:t>Dedicated tools for assembly in clean room</a:t>
              </a:r>
            </a:p>
          </p:txBody>
        </p:sp>
      </p:grpSp>
      <p:sp>
        <p:nvSpPr>
          <p:cNvPr id="13" name="Rectangle 7"/>
          <p:cNvSpPr>
            <a:spLocks noChangeArrowheads="1"/>
          </p:cNvSpPr>
          <p:nvPr/>
        </p:nvSpPr>
        <p:spPr bwMode="auto">
          <a:xfrm>
            <a:off x="214313" y="3615681"/>
            <a:ext cx="2971800" cy="304800"/>
          </a:xfrm>
          <a:prstGeom prst="rect">
            <a:avLst/>
          </a:prstGeom>
          <a:solidFill>
            <a:schemeClr val="bg1"/>
          </a:solidFill>
          <a:ln w="9525">
            <a:noFill/>
            <a:miter lim="800000"/>
            <a:headEnd/>
            <a:tailEnd/>
          </a:ln>
        </p:spPr>
        <p:txBody>
          <a:bodyPr wrap="none" anchor="ctr">
            <a:spAutoFit/>
          </a:bodyPr>
          <a:lstStyle/>
          <a:p>
            <a:endParaRPr lang="fr-FR">
              <a:latin typeface="Calibri" pitchFamily="34" charset="0"/>
            </a:endParaRPr>
          </a:p>
        </p:txBody>
      </p:sp>
      <p:pic>
        <p:nvPicPr>
          <p:cNvPr id="14" name="Picture 8" descr="s97_10537_small"/>
          <p:cNvPicPr>
            <a:picLocks noChangeAspect="1" noChangeArrowheads="1"/>
          </p:cNvPicPr>
          <p:nvPr/>
        </p:nvPicPr>
        <p:blipFill>
          <a:blip r:embed="rId3" cstate="print"/>
          <a:srcRect b="6038"/>
          <a:stretch>
            <a:fillRect/>
          </a:stretch>
        </p:blipFill>
        <p:spPr bwMode="auto">
          <a:xfrm>
            <a:off x="323528" y="980728"/>
            <a:ext cx="3352800" cy="2371725"/>
          </a:xfrm>
          <a:prstGeom prst="rect">
            <a:avLst/>
          </a:prstGeom>
          <a:noFill/>
          <a:ln w="9525">
            <a:noFill/>
            <a:miter lim="800000"/>
            <a:headEnd/>
            <a:tailEnd/>
          </a:ln>
        </p:spPr>
      </p:pic>
      <p:sp>
        <p:nvSpPr>
          <p:cNvPr id="15" name="Oval 9"/>
          <p:cNvSpPr>
            <a:spLocks noChangeArrowheads="1"/>
          </p:cNvSpPr>
          <p:nvPr/>
        </p:nvSpPr>
        <p:spPr bwMode="auto">
          <a:xfrm>
            <a:off x="1433513" y="1777356"/>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pic>
        <p:nvPicPr>
          <p:cNvPr id="23" name="Picture 4"/>
          <p:cNvPicPr>
            <a:picLocks noChangeAspect="1" noChangeArrowheads="1"/>
          </p:cNvPicPr>
          <p:nvPr/>
        </p:nvPicPr>
        <p:blipFill>
          <a:blip r:embed="rId4" cstate="print"/>
          <a:srcRect t="13620" r="58427" b="5447"/>
          <a:stretch>
            <a:fillRect/>
          </a:stretch>
        </p:blipFill>
        <p:spPr bwMode="auto">
          <a:xfrm>
            <a:off x="6084168" y="2120443"/>
            <a:ext cx="3143240" cy="4404901"/>
          </a:xfrm>
          <a:prstGeom prst="rect">
            <a:avLst/>
          </a:prstGeom>
          <a:noFill/>
          <a:ln w="9525">
            <a:noFill/>
            <a:miter lim="800000"/>
            <a:headEnd/>
            <a:tailEnd/>
          </a:ln>
        </p:spPr>
      </p:pic>
      <p:sp>
        <p:nvSpPr>
          <p:cNvPr id="24" name="Rectangle 3"/>
          <p:cNvSpPr>
            <a:spLocks noChangeArrowheads="1"/>
          </p:cNvSpPr>
          <p:nvPr/>
        </p:nvSpPr>
        <p:spPr bwMode="auto">
          <a:xfrm>
            <a:off x="3807994" y="1104780"/>
            <a:ext cx="5336006" cy="1015663"/>
          </a:xfrm>
          <a:prstGeom prst="rect">
            <a:avLst/>
          </a:prstGeom>
          <a:noFill/>
          <a:ln w="9525">
            <a:noFill/>
            <a:miter lim="800000"/>
            <a:headEnd/>
            <a:tailEnd/>
          </a:ln>
        </p:spPr>
        <p:txBody>
          <a:bodyPr wrap="square">
            <a:spAutoFit/>
          </a:bodyPr>
          <a:lstStyle/>
          <a:p>
            <a:pPr>
              <a:spcBef>
                <a:spcPct val="50000"/>
              </a:spcBef>
            </a:pPr>
            <a:r>
              <a:rPr lang="fr-FR" sz="2400" dirty="0" smtClean="0">
                <a:solidFill>
                  <a:srgbClr val="C00000"/>
                </a:solidFill>
                <a:sym typeface="Symbol" panose="05050102010706020507" pitchFamily="18" charset="2"/>
              </a:rPr>
              <a:t> recherche</a:t>
            </a:r>
            <a:r>
              <a:rPr lang="fr-FR" sz="2400" dirty="0" smtClean="0">
                <a:solidFill>
                  <a:srgbClr val="C00000"/>
                </a:solidFill>
              </a:rPr>
              <a:t> d’antimatière </a:t>
            </a:r>
            <a:r>
              <a:rPr lang="fr-FR" sz="2400" dirty="0">
                <a:solidFill>
                  <a:srgbClr val="C00000"/>
                </a:solidFill>
              </a:rPr>
              <a:t>dans </a:t>
            </a:r>
            <a:r>
              <a:rPr lang="fr-FR" sz="2400" dirty="0" smtClean="0">
                <a:solidFill>
                  <a:srgbClr val="C00000"/>
                </a:solidFill>
              </a:rPr>
              <a:t>l’espace</a:t>
            </a:r>
            <a:r>
              <a:rPr lang="fr-FR" sz="2400" dirty="0">
                <a:solidFill>
                  <a:srgbClr val="C00000"/>
                </a:solidFill>
              </a:rPr>
              <a:t> </a:t>
            </a:r>
            <a:endParaRPr lang="fr-FR" sz="800" dirty="0" smtClean="0">
              <a:solidFill>
                <a:srgbClr val="C00000"/>
              </a:solidFill>
            </a:endParaRPr>
          </a:p>
          <a:p>
            <a:pPr>
              <a:spcBef>
                <a:spcPct val="50000"/>
              </a:spcBef>
            </a:pPr>
            <a:r>
              <a:rPr lang="fr-FR" sz="2400" dirty="0" smtClean="0">
                <a:solidFill>
                  <a:srgbClr val="C00000"/>
                </a:solidFill>
                <a:sym typeface="Symbol" panose="05050102010706020507" pitchFamily="18" charset="2"/>
              </a:rPr>
              <a:t> recherche de</a:t>
            </a:r>
            <a:r>
              <a:rPr lang="fr-FR" sz="2400" dirty="0" smtClean="0">
                <a:solidFill>
                  <a:srgbClr val="C00000"/>
                </a:solidFill>
              </a:rPr>
              <a:t> matière noire</a:t>
            </a:r>
            <a:endParaRPr lang="fr-FR" sz="2400" dirty="0">
              <a:solidFill>
                <a:srgbClr val="C00000"/>
              </a:solidFill>
            </a:endParaRPr>
          </a:p>
        </p:txBody>
      </p:sp>
    </p:spTree>
    <p:extLst>
      <p:ext uri="{BB962C8B-B14F-4D97-AF65-F5344CB8AC3E}">
        <p14:creationId xmlns:p14="http://schemas.microsoft.com/office/powerpoint/2010/main" val="126668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47575"/>
            <a:ext cx="9001000" cy="761145"/>
          </a:xfrm>
        </p:spPr>
        <p:txBody>
          <a:bodyPr>
            <a:normAutofit fontScale="90000"/>
          </a:bodyPr>
          <a:lstStyle/>
          <a:p>
            <a:r>
              <a:rPr lang="fr-FR" dirty="0" smtClean="0"/>
              <a:t>Le LAPP en Namibie avec HESS </a:t>
            </a:r>
            <a:r>
              <a:rPr lang="fr-FR" dirty="0"/>
              <a:t/>
            </a:r>
            <a:br>
              <a:rPr lang="fr-FR" dirty="0"/>
            </a:br>
            <a:r>
              <a:rPr lang="fr-FR" dirty="0" smtClean="0"/>
              <a:t> bientôt au Chili avec CTA</a:t>
            </a:r>
            <a:endParaRPr lang="fr-FR"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 name="Image 4" descr="test1.jpg"/>
          <p:cNvPicPr>
            <a:picLocks noChangeAspect="1"/>
          </p:cNvPicPr>
          <p:nvPr/>
        </p:nvPicPr>
        <p:blipFill>
          <a:blip r:embed="rId2" cstate="print"/>
          <a:srcRect/>
          <a:stretch>
            <a:fillRect/>
          </a:stretch>
        </p:blipFill>
        <p:spPr bwMode="auto">
          <a:xfrm>
            <a:off x="5724127" y="1087244"/>
            <a:ext cx="3431111" cy="2505426"/>
          </a:xfrm>
          <a:prstGeom prst="rect">
            <a:avLst/>
          </a:prstGeom>
          <a:noFill/>
          <a:ln w="9525">
            <a:noFill/>
            <a:miter lim="800000"/>
            <a:headEnd/>
            <a:tailEnd/>
          </a:ln>
        </p:spPr>
      </p:pic>
      <p:sp>
        <p:nvSpPr>
          <p:cNvPr id="9" name="Rectangle 8"/>
          <p:cNvSpPr/>
          <p:nvPr/>
        </p:nvSpPr>
        <p:spPr>
          <a:xfrm>
            <a:off x="141134" y="1138931"/>
            <a:ext cx="5582994" cy="1508105"/>
          </a:xfrm>
          <a:prstGeom prst="rect">
            <a:avLst/>
          </a:prstGeom>
        </p:spPr>
        <p:txBody>
          <a:bodyPr wrap="square">
            <a:spAutoFit/>
          </a:bodyPr>
          <a:lstStyle/>
          <a:p>
            <a:endParaRPr lang="fr-FR" sz="2000" dirty="0"/>
          </a:p>
          <a:p>
            <a:pPr marL="342900" indent="-342900">
              <a:buFont typeface="Symbol" panose="05050102010706020507" pitchFamily="18" charset="2"/>
              <a:buChar char="Þ"/>
            </a:pPr>
            <a:r>
              <a:rPr lang="fr-FR" sz="2400" dirty="0" smtClean="0">
                <a:solidFill>
                  <a:srgbClr val="C00000"/>
                </a:solidFill>
                <a:sym typeface="Symbol" panose="05050102010706020507" pitchFamily="18" charset="2"/>
              </a:rPr>
              <a:t>Recherche </a:t>
            </a:r>
            <a:r>
              <a:rPr lang="fr-FR" sz="2400" dirty="0">
                <a:solidFill>
                  <a:srgbClr val="C00000"/>
                </a:solidFill>
                <a:sym typeface="Symbol" panose="05050102010706020507" pitchFamily="18" charset="2"/>
              </a:rPr>
              <a:t>de matière </a:t>
            </a:r>
            <a:r>
              <a:rPr lang="fr-FR" sz="2400" dirty="0" smtClean="0">
                <a:solidFill>
                  <a:srgbClr val="C00000"/>
                </a:solidFill>
                <a:sym typeface="Symbol" panose="05050102010706020507" pitchFamily="18" charset="2"/>
              </a:rPr>
              <a:t>noire</a:t>
            </a:r>
            <a:endParaRPr lang="fr-FR" sz="2400" dirty="0">
              <a:solidFill>
                <a:srgbClr val="C00000"/>
              </a:solidFill>
              <a:sym typeface="Symbol" panose="05050102010706020507" pitchFamily="18" charset="2"/>
            </a:endParaRPr>
          </a:p>
          <a:p>
            <a:endParaRPr lang="fr-FR" sz="2400" dirty="0" smtClean="0">
              <a:solidFill>
                <a:srgbClr val="C00000"/>
              </a:solidFill>
              <a:sym typeface="Symbol" panose="05050102010706020507" pitchFamily="18" charset="2"/>
            </a:endParaRPr>
          </a:p>
          <a:p>
            <a:pPr marL="342900" indent="-342900">
              <a:buFont typeface="Symbol" panose="05050102010706020507" pitchFamily="18" charset="2"/>
              <a:buChar char="Þ"/>
            </a:pPr>
            <a:r>
              <a:rPr lang="fr-FR" sz="2400" dirty="0">
                <a:solidFill>
                  <a:srgbClr val="C00000"/>
                </a:solidFill>
                <a:sym typeface="Symbol" panose="05050102010706020507" pitchFamily="18" charset="2"/>
              </a:rPr>
              <a:t>E</a:t>
            </a:r>
            <a:r>
              <a:rPr lang="fr-FR" sz="2400" dirty="0" smtClean="0">
                <a:solidFill>
                  <a:srgbClr val="C00000"/>
                </a:solidFill>
                <a:sym typeface="Symbol" panose="05050102010706020507" pitchFamily="18" charset="2"/>
              </a:rPr>
              <a:t>tude </a:t>
            </a:r>
            <a:r>
              <a:rPr lang="fr-FR" sz="2400" dirty="0">
                <a:solidFill>
                  <a:srgbClr val="C00000"/>
                </a:solidFill>
                <a:sym typeface="Symbol" panose="05050102010706020507" pitchFamily="18" charset="2"/>
              </a:rPr>
              <a:t>des sources de rayons </a:t>
            </a:r>
            <a:r>
              <a:rPr lang="fr-FR" sz="2400" dirty="0" smtClean="0">
                <a:solidFill>
                  <a:srgbClr val="C00000"/>
                </a:solidFill>
                <a:sym typeface="Symbol" panose="05050102010706020507" pitchFamily="18" charset="2"/>
              </a:rPr>
              <a:t>cosmiques</a:t>
            </a:r>
            <a:endParaRPr lang="fr-FR" sz="2400" dirty="0">
              <a:solidFill>
                <a:srgbClr val="C00000"/>
              </a:solidFill>
            </a:endParaRPr>
          </a:p>
        </p:txBody>
      </p:sp>
      <p:pic>
        <p:nvPicPr>
          <p:cNvPr id="3074" name="Picture 2" descr="https://www.cta-observatory.org/wp-content/themes/ctao/assets/img/CTA001_startseite_paranal_montage_bod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149080"/>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852826" y="3778140"/>
            <a:ext cx="266968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Astro-Virgo</a:t>
            </a:r>
            <a:endParaRPr lang="en-GB" sz="2200" dirty="0">
              <a:solidFill>
                <a:srgbClr val="0000FF"/>
              </a:solidFill>
            </a:endParaRPr>
          </a:p>
        </p:txBody>
      </p:sp>
      <p:sp>
        <p:nvSpPr>
          <p:cNvPr id="5" name="ZoneTexte 4"/>
          <p:cNvSpPr txBox="1"/>
          <p:nvPr/>
        </p:nvSpPr>
        <p:spPr>
          <a:xfrm>
            <a:off x="7369587" y="1022986"/>
            <a:ext cx="1631537" cy="369332"/>
          </a:xfrm>
          <a:prstGeom prst="rect">
            <a:avLst/>
          </a:prstGeom>
          <a:noFill/>
        </p:spPr>
        <p:txBody>
          <a:bodyPr wrap="none" rtlCol="0">
            <a:spAutoFit/>
          </a:bodyPr>
          <a:lstStyle/>
          <a:p>
            <a:r>
              <a:rPr lang="en-GB" dirty="0" smtClean="0"/>
              <a:t>HESS (</a:t>
            </a:r>
            <a:r>
              <a:rPr lang="en-GB" dirty="0" err="1" smtClean="0"/>
              <a:t>Namibie</a:t>
            </a:r>
            <a:r>
              <a:rPr lang="en-GB" dirty="0" smtClean="0"/>
              <a:t>)</a:t>
            </a:r>
            <a:endParaRPr lang="en-GB" dirty="0"/>
          </a:p>
        </p:txBody>
      </p:sp>
      <p:sp>
        <p:nvSpPr>
          <p:cNvPr id="10" name="ZoneTexte 9"/>
          <p:cNvSpPr txBox="1"/>
          <p:nvPr/>
        </p:nvSpPr>
        <p:spPr>
          <a:xfrm>
            <a:off x="715564" y="3916917"/>
            <a:ext cx="4092531" cy="646331"/>
          </a:xfrm>
          <a:prstGeom prst="rect">
            <a:avLst/>
          </a:prstGeom>
          <a:noFill/>
        </p:spPr>
        <p:txBody>
          <a:bodyPr wrap="none" rtlCol="0">
            <a:spAutoFit/>
          </a:bodyPr>
          <a:lstStyle/>
          <a:p>
            <a:r>
              <a:rPr lang="fr-FR" dirty="0">
                <a:solidFill>
                  <a:srgbClr val="C00000"/>
                </a:solidFill>
              </a:rPr>
              <a:t>CTA</a:t>
            </a:r>
            <a:r>
              <a:rPr lang="fr-FR" dirty="0"/>
              <a:t> en construction au Chili et à La Palma</a:t>
            </a:r>
          </a:p>
          <a:p>
            <a:endParaRPr lang="en-GB" dirty="0"/>
          </a:p>
        </p:txBody>
      </p:sp>
    </p:spTree>
    <p:extLst>
      <p:ext uri="{BB962C8B-B14F-4D97-AF65-F5344CB8AC3E}">
        <p14:creationId xmlns:p14="http://schemas.microsoft.com/office/powerpoint/2010/main" val="2647618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710" y="0"/>
            <a:ext cx="8229600" cy="648072"/>
          </a:xfrm>
        </p:spPr>
        <p:txBody>
          <a:bodyPr>
            <a:normAutofit fontScale="90000"/>
          </a:bodyPr>
          <a:lstStyle/>
          <a:p>
            <a:pPr algn="ctr"/>
            <a:r>
              <a:rPr lang="en-GB" dirty="0" err="1" smtClean="0"/>
              <a:t>En</a:t>
            </a:r>
            <a:r>
              <a:rPr lang="en-GB" dirty="0" smtClean="0"/>
              <a:t> 2016 le LAPP </a:t>
            </a:r>
            <a:r>
              <a:rPr lang="en-GB" dirty="0" err="1" smtClean="0"/>
              <a:t>rejoint</a:t>
            </a:r>
            <a:r>
              <a:rPr lang="en-GB" dirty="0" smtClean="0"/>
              <a:t> LSST</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sym typeface="Symbol" panose="05050102010706020507" pitchFamily="18" charset="2"/>
              </a:rPr>
              <a:t> </a:t>
            </a:r>
            <a:r>
              <a:rPr lang="en-GB" dirty="0" err="1" smtClean="0">
                <a:solidFill>
                  <a:srgbClr val="C00000"/>
                </a:solidFill>
              </a:rPr>
              <a:t>Étude</a:t>
            </a:r>
            <a:r>
              <a:rPr lang="en-GB" dirty="0" smtClean="0">
                <a:solidFill>
                  <a:srgbClr val="C00000"/>
                </a:solidFill>
              </a:rPr>
              <a:t> de </a:t>
            </a:r>
            <a:r>
              <a:rPr lang="en-GB" dirty="0" err="1">
                <a:solidFill>
                  <a:srgbClr val="C00000"/>
                </a:solidFill>
              </a:rPr>
              <a:t>l’énergie</a:t>
            </a:r>
            <a:r>
              <a:rPr lang="en-GB" dirty="0">
                <a:solidFill>
                  <a:srgbClr val="C00000"/>
                </a:solidFill>
              </a:rPr>
              <a:t> noire et de la </a:t>
            </a:r>
            <a:r>
              <a:rPr lang="en-GB" dirty="0" err="1">
                <a:solidFill>
                  <a:srgbClr val="C00000"/>
                </a:solidFill>
              </a:rPr>
              <a:t>matière</a:t>
            </a:r>
            <a:r>
              <a:rPr lang="en-GB" dirty="0">
                <a:solidFill>
                  <a:srgbClr val="C00000"/>
                </a:solidFill>
              </a:rPr>
              <a:t> </a:t>
            </a:r>
            <a:r>
              <a:rPr lang="en-GB" dirty="0" smtClean="0">
                <a:solidFill>
                  <a:srgbClr val="C00000"/>
                </a:solidFill>
              </a:rPr>
              <a:t>noire</a:t>
            </a: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1028" name="Picture 4" descr="https://www.lsst.org/sites/default/files/styles/galleryformatter_slide/public/photogallery/Facility_CU_Nite-full.jpg?itok=ow0mopb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 y="2231131"/>
            <a:ext cx="47625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068960"/>
            <a:ext cx="4255823" cy="3191867"/>
          </a:xfrm>
          <a:prstGeom prst="rect">
            <a:avLst/>
          </a:prstGeom>
        </p:spPr>
      </p:pic>
      <p:sp>
        <p:nvSpPr>
          <p:cNvPr id="7" name="ZoneTexte 6"/>
          <p:cNvSpPr txBox="1"/>
          <p:nvPr/>
        </p:nvSpPr>
        <p:spPr>
          <a:xfrm>
            <a:off x="5219700" y="3068960"/>
            <a:ext cx="3366947" cy="369332"/>
          </a:xfrm>
          <a:prstGeom prst="rect">
            <a:avLst/>
          </a:prstGeom>
          <a:noFill/>
        </p:spPr>
        <p:txBody>
          <a:bodyPr wrap="none" rtlCol="0">
            <a:spAutoFit/>
          </a:bodyPr>
          <a:lstStyle/>
          <a:p>
            <a:r>
              <a:rPr lang="en-GB" dirty="0" err="1"/>
              <a:t>Télescope</a:t>
            </a:r>
            <a:r>
              <a:rPr lang="en-GB" dirty="0"/>
              <a:t> </a:t>
            </a:r>
            <a:r>
              <a:rPr lang="en-GB" dirty="0" err="1"/>
              <a:t>en</a:t>
            </a:r>
            <a:r>
              <a:rPr lang="en-GB" dirty="0"/>
              <a:t> construction au Chili</a:t>
            </a:r>
          </a:p>
        </p:txBody>
      </p:sp>
    </p:spTree>
    <p:extLst>
      <p:ext uri="{BB962C8B-B14F-4D97-AF65-F5344CB8AC3E}">
        <p14:creationId xmlns:p14="http://schemas.microsoft.com/office/powerpoint/2010/main" val="4049393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aerial"/>
          <p:cNvPicPr>
            <a:picLocks noChangeAspect="1" noChangeArrowheads="1"/>
          </p:cNvPicPr>
          <p:nvPr/>
        </p:nvPicPr>
        <p:blipFill>
          <a:blip r:embed="rId2" cstate="print"/>
          <a:srcRect/>
          <a:stretch>
            <a:fillRect/>
          </a:stretch>
        </p:blipFill>
        <p:spPr bwMode="auto">
          <a:xfrm>
            <a:off x="179512" y="3261581"/>
            <a:ext cx="8712968" cy="2831715"/>
          </a:xfrm>
          <a:prstGeom prst="rect">
            <a:avLst/>
          </a:prstGeom>
          <a:noFill/>
        </p:spPr>
      </p:pic>
      <p:sp>
        <p:nvSpPr>
          <p:cNvPr id="2" name="Titre 1"/>
          <p:cNvSpPr>
            <a:spLocks noGrp="1"/>
          </p:cNvSpPr>
          <p:nvPr>
            <p:ph type="title"/>
          </p:nvPr>
        </p:nvSpPr>
        <p:spPr>
          <a:xfrm>
            <a:off x="0" y="-27384"/>
            <a:ext cx="9144000" cy="1143000"/>
          </a:xfrm>
        </p:spPr>
        <p:txBody>
          <a:bodyPr>
            <a:normAutofit/>
          </a:bodyPr>
          <a:lstStyle/>
          <a:p>
            <a:r>
              <a:rPr lang="fr-FR" dirty="0" err="1" smtClean="0"/>
              <a:t>Virgo</a:t>
            </a:r>
            <a:r>
              <a:rPr lang="fr-FR" dirty="0"/>
              <a:t> à Pise</a:t>
            </a:r>
          </a:p>
        </p:txBody>
      </p:sp>
      <p:sp>
        <p:nvSpPr>
          <p:cNvPr id="3" name="Espace réservé du contenu 2"/>
          <p:cNvSpPr>
            <a:spLocks noGrp="1"/>
          </p:cNvSpPr>
          <p:nvPr>
            <p:ph idx="1"/>
          </p:nvPr>
        </p:nvSpPr>
        <p:spPr>
          <a:xfrm>
            <a:off x="179512" y="1032841"/>
            <a:ext cx="8964488" cy="1256151"/>
          </a:xfrm>
        </p:spPr>
        <p:txBody>
          <a:bodyPr>
            <a:normAutofit lnSpcReduction="10000"/>
          </a:bodyPr>
          <a:lstStyle/>
          <a:p>
            <a:pPr marL="0" indent="0">
              <a:buNone/>
            </a:pPr>
            <a:r>
              <a:rPr lang="fr-FR" dirty="0" smtClean="0">
                <a:solidFill>
                  <a:srgbClr val="C00000"/>
                </a:solidFill>
                <a:sym typeface="Symbol" panose="05050102010706020507" pitchFamily="18" charset="2"/>
              </a:rPr>
              <a:t>Détection des ondes gravitationnelles</a:t>
            </a:r>
          </a:p>
          <a:p>
            <a:pPr>
              <a:buFont typeface="Symbol" panose="05050102010706020507" pitchFamily="18" charset="2"/>
              <a:buChar char="Þ"/>
            </a:pPr>
            <a:r>
              <a:rPr lang="fr-FR" dirty="0" smtClean="0">
                <a:solidFill>
                  <a:srgbClr val="C00000"/>
                </a:solidFill>
                <a:sym typeface="Symbol" panose="05050102010706020507" pitchFamily="18" charset="2"/>
              </a:rPr>
              <a:t>tests de la relativité générale</a:t>
            </a:r>
          </a:p>
          <a:p>
            <a:pPr>
              <a:buFont typeface="Symbol" panose="05050102010706020507" pitchFamily="18" charset="2"/>
              <a:buChar char="Þ"/>
            </a:pPr>
            <a:r>
              <a:rPr lang="fr-FR" dirty="0" smtClean="0">
                <a:solidFill>
                  <a:srgbClr val="C00000"/>
                </a:solidFill>
                <a:sym typeface="Symbol" panose="05050102010706020507" pitchFamily="18" charset="2"/>
              </a:rPr>
              <a:t>n</a:t>
            </a:r>
            <a:r>
              <a:rPr lang="fr-FR" dirty="0" smtClean="0">
                <a:solidFill>
                  <a:srgbClr val="C00000"/>
                </a:solidFill>
              </a:rPr>
              <a:t>ouvel outil pour l’observation et la compréhension du cosmos</a:t>
            </a:r>
          </a:p>
          <a:p>
            <a:endParaRPr lang="fr-FR" dirty="0" smtClean="0"/>
          </a:p>
          <a:p>
            <a:endParaRPr lang="fr-FR" dirty="0" smtClean="0"/>
          </a:p>
          <a:p>
            <a:endParaRPr lang="fr-FR" dirty="0" smtClean="0"/>
          </a:p>
          <a:p>
            <a:pPr>
              <a:buNone/>
            </a:pPr>
            <a:endParaRPr lang="fr-FR" dirty="0" smtClean="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6803" name="Picture 3"/>
          <p:cNvPicPr>
            <a:picLocks noChangeAspect="1" noChangeArrowheads="1"/>
          </p:cNvPicPr>
          <p:nvPr/>
        </p:nvPicPr>
        <p:blipFill>
          <a:blip r:embed="rId3" cstate="print"/>
          <a:srcRect/>
          <a:stretch>
            <a:fillRect/>
          </a:stretch>
        </p:blipFill>
        <p:spPr bwMode="auto">
          <a:xfrm>
            <a:off x="3528513" y="2420519"/>
            <a:ext cx="3059832" cy="1656553"/>
          </a:xfrm>
          <a:prstGeom prst="rect">
            <a:avLst/>
          </a:prstGeom>
          <a:noFill/>
          <a:ln w="9525">
            <a:noFill/>
            <a:miter lim="800000"/>
            <a:headEnd/>
            <a:tailEnd/>
          </a:ln>
        </p:spPr>
      </p:pic>
      <p:sp>
        <p:nvSpPr>
          <p:cNvPr id="7" name="ZoneTexte 6"/>
          <p:cNvSpPr txBox="1"/>
          <p:nvPr/>
        </p:nvSpPr>
        <p:spPr>
          <a:xfrm>
            <a:off x="323528" y="2483724"/>
            <a:ext cx="266968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Astro-Virgo</a:t>
            </a:r>
            <a:endParaRPr lang="en-GB" sz="2200" dirty="0">
              <a:solidFill>
                <a:srgbClr val="0000FF"/>
              </a:solidFill>
            </a:endParaRPr>
          </a:p>
        </p:txBody>
      </p:sp>
    </p:spTree>
    <p:extLst>
      <p:ext uri="{BB962C8B-B14F-4D97-AF65-F5344CB8AC3E}">
        <p14:creationId xmlns:p14="http://schemas.microsoft.com/office/powerpoint/2010/main" val="664360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err="1" smtClean="0"/>
              <a:t>Virgo</a:t>
            </a:r>
            <a:r>
              <a:rPr lang="fr-FR" dirty="0" smtClean="0"/>
              <a:t> au LAPP</a:t>
            </a:r>
            <a:endParaRPr lang="fr-FR" dirty="0"/>
          </a:p>
        </p:txBody>
      </p:sp>
      <p:pic>
        <p:nvPicPr>
          <p:cNvPr id="8" name="Picture 8" descr="http://lapp.in2p3.fr/IMG/jpg/imageVirgo.jpg"/>
          <p:cNvPicPr>
            <a:picLocks noChangeAspect="1" noChangeArrowheads="1"/>
          </p:cNvPicPr>
          <p:nvPr/>
        </p:nvPicPr>
        <p:blipFill>
          <a:blip r:embed="rId2" cstate="print"/>
          <a:srcRect r="45552"/>
          <a:stretch>
            <a:fillRect/>
          </a:stretch>
        </p:blipFill>
        <p:spPr bwMode="auto">
          <a:xfrm>
            <a:off x="251520" y="2907392"/>
            <a:ext cx="1872208" cy="2857500"/>
          </a:xfrm>
          <a:prstGeom prst="rect">
            <a:avLst/>
          </a:prstGeom>
          <a:noFill/>
        </p:spPr>
      </p:pic>
      <p:sp>
        <p:nvSpPr>
          <p:cNvPr id="13" name="Espace réservé de la date 12"/>
          <p:cNvSpPr>
            <a:spLocks noGrp="1"/>
          </p:cNvSpPr>
          <p:nvPr>
            <p:ph type="dt" sz="half" idx="10"/>
          </p:nvPr>
        </p:nvSpPr>
        <p:spPr/>
        <p:txBody>
          <a:bodyPr/>
          <a:lstStyle/>
          <a:p>
            <a:r>
              <a:rPr lang="en-US" smtClean="0"/>
              <a:t>15/03/2018</a:t>
            </a:r>
            <a:endParaRPr lang="fr-BE" dirty="0"/>
          </a:p>
        </p:txBody>
      </p:sp>
      <p:sp>
        <p:nvSpPr>
          <p:cNvPr id="14" name="ZoneTexte 13"/>
          <p:cNvSpPr txBox="1"/>
          <p:nvPr/>
        </p:nvSpPr>
        <p:spPr>
          <a:xfrm>
            <a:off x="733159" y="1103996"/>
            <a:ext cx="7233775" cy="1015663"/>
          </a:xfrm>
          <a:prstGeom prst="rect">
            <a:avLst/>
          </a:prstGeom>
          <a:solidFill>
            <a:schemeClr val="bg1"/>
          </a:solidFill>
        </p:spPr>
        <p:txBody>
          <a:bodyPr wrap="none" rtlCol="0">
            <a:spAutoFit/>
          </a:bodyPr>
          <a:lstStyle/>
          <a:p>
            <a:r>
              <a:rPr lang="en-GB" sz="2400" dirty="0" err="1" smtClean="0">
                <a:solidFill>
                  <a:srgbClr val="C00000"/>
                </a:solidFill>
              </a:rPr>
              <a:t>Découverte</a:t>
            </a:r>
            <a:r>
              <a:rPr lang="en-GB" sz="2400" dirty="0" smtClean="0">
                <a:solidFill>
                  <a:srgbClr val="C00000"/>
                </a:solidFill>
              </a:rPr>
              <a:t> des </a:t>
            </a:r>
            <a:r>
              <a:rPr lang="en-GB" sz="2400" dirty="0" err="1" smtClean="0">
                <a:solidFill>
                  <a:srgbClr val="C00000"/>
                </a:solidFill>
              </a:rPr>
              <a:t>ondes</a:t>
            </a:r>
            <a:r>
              <a:rPr lang="en-GB" sz="2400" dirty="0" smtClean="0">
                <a:solidFill>
                  <a:srgbClr val="C00000"/>
                </a:solidFill>
              </a:rPr>
              <a:t> </a:t>
            </a:r>
            <a:r>
              <a:rPr lang="en-GB" sz="2400" dirty="0" err="1" smtClean="0">
                <a:solidFill>
                  <a:srgbClr val="C00000"/>
                </a:solidFill>
              </a:rPr>
              <a:t>gravitationnelles</a:t>
            </a:r>
            <a:r>
              <a:rPr lang="en-GB" sz="2400" dirty="0" smtClean="0">
                <a:solidFill>
                  <a:srgbClr val="C00000"/>
                </a:solidFill>
              </a:rPr>
              <a:t> </a:t>
            </a:r>
            <a:r>
              <a:rPr lang="en-GB" sz="2400" dirty="0" err="1" smtClean="0">
                <a:solidFill>
                  <a:srgbClr val="C00000"/>
                </a:solidFill>
              </a:rPr>
              <a:t>en</a:t>
            </a:r>
            <a:r>
              <a:rPr lang="en-GB" sz="2400" dirty="0" smtClean="0">
                <a:solidFill>
                  <a:srgbClr val="C00000"/>
                </a:solidFill>
              </a:rPr>
              <a:t> </a:t>
            </a:r>
            <a:r>
              <a:rPr lang="en-GB" sz="2400" dirty="0" err="1" smtClean="0">
                <a:solidFill>
                  <a:srgbClr val="C00000"/>
                </a:solidFill>
              </a:rPr>
              <a:t>février</a:t>
            </a:r>
            <a:r>
              <a:rPr lang="en-GB" sz="2400" dirty="0" smtClean="0">
                <a:solidFill>
                  <a:srgbClr val="C00000"/>
                </a:solidFill>
              </a:rPr>
              <a:t> 2016 !</a:t>
            </a:r>
          </a:p>
          <a:p>
            <a:r>
              <a:rPr lang="en-GB" dirty="0" smtClean="0">
                <a:solidFill>
                  <a:srgbClr val="FF0000"/>
                </a:solidFill>
              </a:rPr>
              <a:t>	   </a:t>
            </a:r>
            <a:endParaRPr lang="en-GB" dirty="0">
              <a:solidFill>
                <a:srgbClr val="FF0000"/>
              </a:solidFill>
            </a:endParaRPr>
          </a:p>
          <a:p>
            <a:r>
              <a:rPr lang="en-GB" dirty="0" smtClean="0">
                <a:solidFill>
                  <a:srgbClr val="FF0000"/>
                </a:solidFill>
              </a:rPr>
              <a:t>	    </a:t>
            </a:r>
          </a:p>
        </p:txBody>
      </p:sp>
      <p:pic>
        <p:nvPicPr>
          <p:cNvPr id="3074" name="Picture 2" descr="http://lapp.in2p3.fr/IMG/jpg/advirgo_bancopti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4500" y="2909537"/>
            <a:ext cx="3877980" cy="2907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app.in2p3.fr/IMG/jpg/advirgo_banc_suspend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3841" y="2709913"/>
            <a:ext cx="2437491" cy="3252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bel Medal. Registered trademark of the Nobel Foundation. © ® The Nobel Foundation. Photo: Lovisa Engblom"/>
          <p:cNvPicPr>
            <a:picLocks noChangeAspect="1" noChangeArrowheads="1"/>
          </p:cNvPicPr>
          <p:nvPr/>
        </p:nvPicPr>
        <p:blipFill rotWithShape="1">
          <a:blip r:embed="rId5">
            <a:extLst>
              <a:ext uri="{28A0092B-C50C-407E-A947-70E740481C1C}">
                <a14:useLocalDpi xmlns:a14="http://schemas.microsoft.com/office/drawing/2010/main" val="0"/>
              </a:ext>
            </a:extLst>
          </a:blip>
          <a:srcRect l="18181" t="3503" r="13637" b="-3503"/>
          <a:stretch/>
        </p:blipFill>
        <p:spPr bwMode="auto">
          <a:xfrm>
            <a:off x="8030479" y="1067543"/>
            <a:ext cx="868987" cy="74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0"/>
            <a:ext cx="8229600" cy="114727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rgbClr val="C00000"/>
                </a:solidFill>
                <a:effectLst/>
                <a:uLnTx/>
                <a:uFillTx/>
                <a:latin typeface="+mj-lt"/>
                <a:ea typeface="Tahoma" pitchFamily="34" charset="0"/>
                <a:cs typeface="Tahoma" pitchFamily="34" charset="0"/>
              </a:rPr>
              <a:t>Construire</a:t>
            </a:r>
            <a:r>
              <a:rPr kumimoji="0" lang="en-US" sz="3200" b="0" i="0" u="none" strike="noStrike" kern="1200" cap="none" spc="0" normalizeH="0" baseline="0" noProof="0" dirty="0" smtClean="0">
                <a:ln>
                  <a:noFill/>
                </a:ln>
                <a:solidFill>
                  <a:srgbClr val="C00000"/>
                </a:solidFill>
                <a:effectLst/>
                <a:uLnTx/>
                <a:uFillTx/>
                <a:latin typeface="+mj-lt"/>
                <a:ea typeface="Tahoma" pitchFamily="34" charset="0"/>
                <a:cs typeface="Tahoma" pitchFamily="34" charset="0"/>
              </a:rPr>
              <a:t> les </a:t>
            </a:r>
            <a:r>
              <a:rPr kumimoji="0" lang="en-US" sz="3200" b="0" i="0" u="none" strike="noStrike" kern="1200" cap="none" spc="0" normalizeH="0" baseline="0" noProof="0" dirty="0" err="1" smtClean="0">
                <a:ln>
                  <a:noFill/>
                </a:ln>
                <a:solidFill>
                  <a:srgbClr val="C00000"/>
                </a:solidFill>
                <a:effectLst/>
                <a:uLnTx/>
                <a:uFillTx/>
                <a:latin typeface="+mj-lt"/>
                <a:ea typeface="Tahoma" pitchFamily="34" charset="0"/>
                <a:cs typeface="Tahoma" pitchFamily="34" charset="0"/>
              </a:rPr>
              <a:t>détecteurs</a:t>
            </a:r>
            <a:endParaRPr kumimoji="0" lang="en-US" sz="3200" b="0" i="0" u="none" strike="noStrike" kern="1200" cap="none" spc="0" normalizeH="0" baseline="0" noProof="0" dirty="0" smtClean="0">
              <a:ln>
                <a:noFill/>
              </a:ln>
              <a:solidFill>
                <a:srgbClr val="C00000"/>
              </a:solidFill>
              <a:effectLst/>
              <a:uLnTx/>
              <a:uFillTx/>
              <a:latin typeface="+mj-lt"/>
              <a:ea typeface="Tahoma" pitchFamily="34" charset="0"/>
              <a:cs typeface="Tahoma" pitchFamily="34" charset="0"/>
            </a:endParaRPr>
          </a:p>
        </p:txBody>
      </p:sp>
      <p:sp>
        <p:nvSpPr>
          <p:cNvPr id="6" name="ZoneTexte 5"/>
          <p:cNvSpPr txBox="1"/>
          <p:nvPr/>
        </p:nvSpPr>
        <p:spPr>
          <a:xfrm>
            <a:off x="323528" y="980728"/>
            <a:ext cx="4464496" cy="1877437"/>
          </a:xfrm>
          <a:prstGeom prst="rect">
            <a:avLst/>
          </a:prstGeom>
          <a:noFill/>
          <a:effectLst>
            <a:innerShdw blurRad="63500" dist="50800" dir="2700000">
              <a:prstClr val="black">
                <a:alpha val="50000"/>
              </a:prstClr>
            </a:innerShdw>
          </a:effectLst>
        </p:spPr>
        <p:txBody>
          <a:bodyPr wrap="square" rtlCol="0">
            <a:spAutoFit/>
          </a:bodyPr>
          <a:lstStyle/>
          <a:p>
            <a:r>
              <a:rPr lang="fr-FR" dirty="0" smtClean="0"/>
              <a:t> </a:t>
            </a:r>
            <a:r>
              <a:rPr lang="fr-FR" sz="2000" dirty="0" smtClean="0"/>
              <a:t>Les services techniques: </a:t>
            </a:r>
          </a:p>
          <a:p>
            <a:pPr marL="342900" indent="-342900">
              <a:buFontTx/>
              <a:buChar char="-"/>
            </a:pPr>
            <a:r>
              <a:rPr lang="fr-FR" sz="2000" b="1" dirty="0"/>
              <a:t>m</a:t>
            </a:r>
            <a:r>
              <a:rPr lang="fr-FR" sz="2000" b="1" dirty="0" smtClean="0"/>
              <a:t>écanique</a:t>
            </a:r>
            <a:endParaRPr lang="fr-FR" sz="2000" dirty="0"/>
          </a:p>
          <a:p>
            <a:pPr marL="342900" indent="-342900">
              <a:buFontTx/>
              <a:buChar char="-"/>
            </a:pPr>
            <a:r>
              <a:rPr lang="fr-FR" sz="2000" b="1" dirty="0" smtClean="0"/>
              <a:t>électronique</a:t>
            </a:r>
            <a:r>
              <a:rPr lang="fr-FR" sz="2000" dirty="0" smtClean="0"/>
              <a:t> </a:t>
            </a:r>
            <a:endParaRPr lang="fr-FR" sz="2000" dirty="0"/>
          </a:p>
          <a:p>
            <a:pPr marL="342900" indent="-342900">
              <a:buFontTx/>
              <a:buChar char="-"/>
            </a:pPr>
            <a:r>
              <a:rPr lang="fr-FR" sz="2000" b="1" dirty="0" smtClean="0"/>
              <a:t>informatique</a:t>
            </a:r>
            <a:r>
              <a:rPr lang="fr-FR" sz="2000" dirty="0" smtClean="0"/>
              <a:t> </a:t>
            </a:r>
          </a:p>
          <a:p>
            <a:endParaRPr lang="fr-FR" sz="800" dirty="0" smtClean="0"/>
          </a:p>
          <a:p>
            <a:endParaRPr lang="fr-FR" sz="800" dirty="0" smtClean="0"/>
          </a:p>
          <a:p>
            <a:r>
              <a:rPr lang="fr-FR" sz="2000" dirty="0" smtClean="0">
                <a:solidFill>
                  <a:srgbClr val="6699FF"/>
                </a:solidFill>
                <a:sym typeface="Symbol" panose="05050102010706020507" pitchFamily="18" charset="2"/>
              </a:rPr>
              <a:t></a:t>
            </a:r>
            <a:r>
              <a:rPr lang="fr-FR" sz="2000" dirty="0" smtClean="0">
                <a:solidFill>
                  <a:srgbClr val="6699FF"/>
                </a:solidFill>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1" name="Espace réservé de la date 10"/>
          <p:cNvSpPr>
            <a:spLocks noGrp="1"/>
          </p:cNvSpPr>
          <p:nvPr>
            <p:ph type="dt" sz="half" idx="10"/>
          </p:nvPr>
        </p:nvSpPr>
        <p:spPr/>
        <p:txBody>
          <a:bodyPr/>
          <a:lstStyle/>
          <a:p>
            <a:r>
              <a:rPr lang="en-US" smtClean="0"/>
              <a:t>15/03/2018</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133253" y="6021288"/>
            <a:ext cx="2111155" cy="369332"/>
          </a:xfrm>
          <a:prstGeom prst="rect">
            <a:avLst/>
          </a:prstGeom>
          <a:noFill/>
        </p:spPr>
        <p:txBody>
          <a:bodyPr wrap="none" rtlCol="0">
            <a:spAutoFit/>
          </a:bodyPr>
          <a:lstStyle/>
          <a:p>
            <a:r>
              <a:rPr lang="en-GB" dirty="0" smtClean="0"/>
              <a:t>Salle de </a:t>
            </a:r>
            <a:r>
              <a:rPr lang="en-GB" dirty="0" err="1" smtClean="0"/>
              <a:t>calcul</a:t>
            </a:r>
            <a:r>
              <a:rPr lang="en-GB" dirty="0" smtClean="0"/>
              <a:t> MUST</a:t>
            </a:r>
            <a:endParaRPr lang="en-GB" dirty="0"/>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Masterclass– </a:t>
            </a:r>
            <a:r>
              <a:rPr lang="en-GB" dirty="0" err="1" smtClean="0"/>
              <a:t>lycée</a:t>
            </a:r>
            <a:r>
              <a:rPr lang="en-GB" dirty="0" smtClean="0"/>
              <a:t> </a:t>
            </a:r>
            <a:r>
              <a:rPr lang="en-GB" dirty="0" err="1" smtClean="0"/>
              <a:t>Pravaz</a:t>
            </a:r>
            <a:endParaRPr lang="en-GB" dirty="0"/>
          </a:p>
        </p:txBody>
      </p:sp>
      <p:sp>
        <p:nvSpPr>
          <p:cNvPr id="3" name="Espace réservé du contenu 2"/>
          <p:cNvSpPr>
            <a:spLocks noGrp="1"/>
          </p:cNvSpPr>
          <p:nvPr>
            <p:ph idx="1"/>
          </p:nvPr>
        </p:nvSpPr>
        <p:spPr>
          <a:xfrm>
            <a:off x="215516" y="1018630"/>
            <a:ext cx="8712968" cy="5337720"/>
          </a:xfrm>
        </p:spPr>
        <p:txBody>
          <a:bodyPr>
            <a:normAutofit/>
          </a:bodyPr>
          <a:lstStyle/>
          <a:p>
            <a:pPr marL="324000">
              <a:lnSpc>
                <a:spcPct val="150000"/>
              </a:lnSpc>
            </a:pPr>
            <a:r>
              <a:rPr lang="en-GB" sz="1800" dirty="0" smtClean="0"/>
              <a:t>9:15-9:30: </a:t>
            </a:r>
            <a:r>
              <a:rPr lang="fr-FR" sz="2000" dirty="0" smtClean="0">
                <a:solidFill>
                  <a:srgbClr val="C00000"/>
                </a:solidFill>
              </a:rPr>
              <a:t>Introduction </a:t>
            </a:r>
            <a:r>
              <a:rPr lang="fr-FR" sz="1800" dirty="0" smtClean="0"/>
              <a:t>(Edwige Tournefier)</a:t>
            </a:r>
          </a:p>
          <a:p>
            <a:pPr marL="324000">
              <a:lnSpc>
                <a:spcPct val="150000"/>
              </a:lnSpc>
            </a:pPr>
            <a:r>
              <a:rPr lang="fr-FR" sz="1800" dirty="0" smtClean="0"/>
              <a:t>9:35-10:00</a:t>
            </a:r>
            <a:r>
              <a:rPr lang="fr-FR" sz="1800" dirty="0" smtClean="0"/>
              <a:t>: </a:t>
            </a:r>
            <a:r>
              <a:rPr lang="fr-FR" sz="2000" dirty="0" smtClean="0">
                <a:solidFill>
                  <a:srgbClr val="C00000"/>
                </a:solidFill>
              </a:rPr>
              <a:t>La physique des particules </a:t>
            </a:r>
            <a:r>
              <a:rPr lang="fr-FR" sz="1800" dirty="0" smtClean="0"/>
              <a:t>(</a:t>
            </a:r>
            <a:r>
              <a:rPr lang="fr-FR" sz="1800" dirty="0" err="1" smtClean="0"/>
              <a:t>Narei</a:t>
            </a:r>
            <a:r>
              <a:rPr lang="fr-FR" sz="1800" dirty="0" smtClean="0"/>
              <a:t> Lorenzo Martinez)</a:t>
            </a:r>
          </a:p>
          <a:p>
            <a:pPr marL="324000">
              <a:lnSpc>
                <a:spcPct val="150000"/>
              </a:lnSpc>
            </a:pPr>
            <a:r>
              <a:rPr lang="fr-FR" sz="1800" dirty="0" smtClean="0"/>
              <a:t>10:00-10:15</a:t>
            </a:r>
            <a:r>
              <a:rPr lang="fr-FR" sz="1800" dirty="0" smtClean="0"/>
              <a:t>: </a:t>
            </a:r>
            <a:r>
              <a:rPr lang="fr-FR" sz="2000" dirty="0" smtClean="0">
                <a:solidFill>
                  <a:srgbClr val="C00000"/>
                </a:solidFill>
              </a:rPr>
              <a:t>Les métiers de la recherche </a:t>
            </a:r>
            <a:r>
              <a:rPr lang="fr-FR" sz="1800" dirty="0" smtClean="0"/>
              <a:t>(Alix Guillaume)</a:t>
            </a:r>
          </a:p>
          <a:p>
            <a:pPr marL="324000">
              <a:lnSpc>
                <a:spcPct val="150000"/>
              </a:lnSpc>
            </a:pPr>
            <a:r>
              <a:rPr lang="fr-FR" sz="1800" dirty="0" smtClean="0"/>
              <a:t>10:20-10:35: </a:t>
            </a:r>
            <a:r>
              <a:rPr lang="fr-FR" sz="2000" dirty="0">
                <a:solidFill>
                  <a:srgbClr val="0000FF"/>
                </a:solidFill>
              </a:rPr>
              <a:t>pause </a:t>
            </a:r>
            <a:r>
              <a:rPr lang="fr-FR" sz="2000" dirty="0" smtClean="0">
                <a:solidFill>
                  <a:srgbClr val="0000FF"/>
                </a:solidFill>
              </a:rPr>
              <a:t>café</a:t>
            </a:r>
            <a:endParaRPr lang="fr-FR" sz="2000" dirty="0">
              <a:solidFill>
                <a:srgbClr val="0000FF"/>
              </a:solidFill>
            </a:endParaRPr>
          </a:p>
          <a:p>
            <a:pPr marL="324000">
              <a:lnSpc>
                <a:spcPct val="150000"/>
              </a:lnSpc>
            </a:pPr>
            <a:r>
              <a:rPr lang="fr-FR" sz="1800" dirty="0" smtClean="0"/>
              <a:t>10:35-11h35: </a:t>
            </a:r>
            <a:r>
              <a:rPr lang="fr-FR" sz="2000" dirty="0" smtClean="0">
                <a:solidFill>
                  <a:srgbClr val="C00000"/>
                </a:solidFill>
              </a:rPr>
              <a:t>Visite des stands </a:t>
            </a:r>
            <a:r>
              <a:rPr lang="fr-FR" sz="2000" dirty="0" err="1" smtClean="0">
                <a:solidFill>
                  <a:srgbClr val="C00000"/>
                </a:solidFill>
              </a:rPr>
              <a:t>Astro-Virgo</a:t>
            </a:r>
            <a:r>
              <a:rPr lang="fr-FR" sz="2000" dirty="0" smtClean="0">
                <a:solidFill>
                  <a:srgbClr val="C00000"/>
                </a:solidFill>
              </a:rPr>
              <a:t> et </a:t>
            </a:r>
            <a:r>
              <a:rPr lang="fr-FR" sz="2000" dirty="0" smtClean="0">
                <a:solidFill>
                  <a:srgbClr val="C00000"/>
                </a:solidFill>
              </a:rPr>
              <a:t>Théorie </a:t>
            </a:r>
            <a:r>
              <a:rPr lang="fr-FR" sz="1800" dirty="0" smtClean="0"/>
              <a:t>- 2 groupes</a:t>
            </a:r>
          </a:p>
          <a:p>
            <a:pPr marL="324000">
              <a:lnSpc>
                <a:spcPct val="150000"/>
              </a:lnSpc>
            </a:pPr>
            <a:r>
              <a:rPr lang="fr-FR" sz="1800" dirty="0" smtClean="0"/>
              <a:t>11:35-12:05: </a:t>
            </a:r>
            <a:r>
              <a:rPr lang="fr-FR" sz="2000" dirty="0" smtClean="0">
                <a:solidFill>
                  <a:srgbClr val="C00000"/>
                </a:solidFill>
              </a:rPr>
              <a:t>le LHC et </a:t>
            </a:r>
            <a:r>
              <a:rPr lang="fr-FR" sz="2000" dirty="0" err="1" smtClean="0">
                <a:solidFill>
                  <a:srgbClr val="C00000"/>
                </a:solidFill>
              </a:rPr>
              <a:t>LHCb</a:t>
            </a:r>
            <a:r>
              <a:rPr lang="fr-FR" sz="2000" dirty="0" smtClean="0">
                <a:solidFill>
                  <a:srgbClr val="C00000"/>
                </a:solidFill>
              </a:rPr>
              <a:t> </a:t>
            </a:r>
            <a:r>
              <a:rPr lang="fr-FR" sz="1800" dirty="0" smtClean="0"/>
              <a:t>(Stéphane Jezequel, </a:t>
            </a:r>
            <a:r>
              <a:rPr lang="en-GB" sz="1800" dirty="0" err="1"/>
              <a:t>Tetiana</a:t>
            </a:r>
            <a:r>
              <a:rPr lang="en-GB" sz="1800" dirty="0"/>
              <a:t> </a:t>
            </a:r>
            <a:r>
              <a:rPr lang="en-GB" sz="1800" dirty="0" err="1"/>
              <a:t>Hryn'ova</a:t>
            </a:r>
            <a:r>
              <a:rPr lang="fr-FR" sz="1800" dirty="0" smtClean="0"/>
              <a:t>)</a:t>
            </a:r>
            <a:endParaRPr lang="fr-FR" sz="1800" dirty="0" smtClean="0"/>
          </a:p>
          <a:p>
            <a:pPr marL="324000">
              <a:lnSpc>
                <a:spcPct val="150000"/>
              </a:lnSpc>
            </a:pPr>
            <a:r>
              <a:rPr lang="fr-FR" sz="1800" dirty="0" smtClean="0"/>
              <a:t>12:05-12:20: </a:t>
            </a:r>
            <a:r>
              <a:rPr lang="fr-FR" sz="1800" dirty="0" smtClean="0">
                <a:solidFill>
                  <a:srgbClr val="C00000"/>
                </a:solidFill>
              </a:rPr>
              <a:t>Film </a:t>
            </a:r>
            <a:r>
              <a:rPr lang="fr-FR" sz="1800" dirty="0" err="1" smtClean="0">
                <a:solidFill>
                  <a:srgbClr val="C00000"/>
                </a:solidFill>
              </a:rPr>
              <a:t>LHCb</a:t>
            </a:r>
            <a:endParaRPr lang="fr-FR" sz="1800" dirty="0" smtClean="0">
              <a:solidFill>
                <a:srgbClr val="C00000"/>
              </a:solidFill>
            </a:endParaRPr>
          </a:p>
          <a:p>
            <a:pPr marL="324000">
              <a:lnSpc>
                <a:spcPct val="150000"/>
              </a:lnSpc>
            </a:pPr>
            <a:r>
              <a:rPr lang="fr-FR" sz="1800" dirty="0" smtClean="0"/>
              <a:t>12:20-13:20: </a:t>
            </a:r>
            <a:r>
              <a:rPr lang="fr-FR" sz="2000" dirty="0" smtClean="0">
                <a:solidFill>
                  <a:srgbClr val="0000FF"/>
                </a:solidFill>
              </a:rPr>
              <a:t>déjeuner</a:t>
            </a:r>
            <a:endParaRPr lang="fr-FR" sz="1800" dirty="0" smtClean="0"/>
          </a:p>
          <a:p>
            <a:pPr marL="324000">
              <a:lnSpc>
                <a:spcPct val="150000"/>
              </a:lnSpc>
            </a:pPr>
            <a:r>
              <a:rPr lang="fr-FR" sz="1800" dirty="0" smtClean="0"/>
              <a:t>13:20-16:00: </a:t>
            </a:r>
            <a:r>
              <a:rPr lang="fr-FR" sz="2000" dirty="0" err="1" smtClean="0">
                <a:solidFill>
                  <a:srgbClr val="C00000"/>
                </a:solidFill>
              </a:rPr>
              <a:t>Masterclass</a:t>
            </a:r>
            <a:r>
              <a:rPr lang="fr-FR" sz="1800" dirty="0" smtClean="0"/>
              <a:t> </a:t>
            </a:r>
            <a:r>
              <a:rPr lang="fr-FR" sz="1800" dirty="0" smtClean="0"/>
              <a:t>(Alexis, </a:t>
            </a:r>
            <a:r>
              <a:rPr lang="fr-FR" sz="1800" dirty="0" err="1" smtClean="0"/>
              <a:t>Narei</a:t>
            </a:r>
            <a:r>
              <a:rPr lang="fr-FR" sz="1800" dirty="0" smtClean="0"/>
              <a:t>, </a:t>
            </a:r>
            <a:r>
              <a:rPr lang="fr-FR" sz="1800" dirty="0" err="1" smtClean="0"/>
              <a:t>Sarka</a:t>
            </a:r>
            <a:r>
              <a:rPr lang="fr-FR" sz="1800" dirty="0" smtClean="0"/>
              <a:t>, Stéphane, Tanya</a:t>
            </a:r>
            <a:r>
              <a:rPr lang="en-GB" sz="1800" dirty="0" smtClean="0"/>
              <a:t>)</a:t>
            </a:r>
            <a:endParaRPr lang="en-GB" sz="1800" dirty="0" smtClean="0"/>
          </a:p>
          <a:p>
            <a:pPr marL="324000">
              <a:lnSpc>
                <a:spcPct val="150000"/>
              </a:lnSpc>
            </a:pPr>
            <a:r>
              <a:rPr lang="en-GB" sz="1800" dirty="0" smtClean="0"/>
              <a:t>16:00-17:00: </a:t>
            </a:r>
            <a:r>
              <a:rPr lang="en-GB" sz="2000" dirty="0" err="1" smtClean="0">
                <a:solidFill>
                  <a:srgbClr val="C00000"/>
                </a:solidFill>
              </a:rPr>
              <a:t>Visioconférence</a:t>
            </a:r>
            <a:r>
              <a:rPr lang="en-GB" sz="2000" dirty="0" smtClean="0">
                <a:solidFill>
                  <a:srgbClr val="C00000"/>
                </a:solidFill>
              </a:rPr>
              <a:t> avec le CERN et les </a:t>
            </a:r>
            <a:r>
              <a:rPr lang="en-GB" sz="2000" dirty="0" err="1" smtClean="0">
                <a:solidFill>
                  <a:srgbClr val="C00000"/>
                </a:solidFill>
              </a:rPr>
              <a:t>autres</a:t>
            </a:r>
            <a:r>
              <a:rPr lang="en-GB" sz="2000" dirty="0" smtClean="0">
                <a:solidFill>
                  <a:srgbClr val="C00000"/>
                </a:solidFill>
              </a:rPr>
              <a:t> classes</a:t>
            </a:r>
            <a:endParaRPr lang="en-GB" sz="2000" dirty="0">
              <a:solidFill>
                <a:srgbClr val="C00000"/>
              </a:solidFill>
            </a:endParaRPr>
          </a:p>
        </p:txBody>
      </p:sp>
      <p:sp>
        <p:nvSpPr>
          <p:cNvPr id="8" name="Espace réservé de la date 7"/>
          <p:cNvSpPr>
            <a:spLocks noGrp="1"/>
          </p:cNvSpPr>
          <p:nvPr>
            <p:ph type="dt" sz="half" idx="10"/>
          </p:nvPr>
        </p:nvSpPr>
        <p:spPr/>
        <p:txBody>
          <a:bodyPr/>
          <a:lstStyle/>
          <a:p>
            <a:r>
              <a:rPr lang="en-US" smtClean="0"/>
              <a:t>15/03/2018</a:t>
            </a:r>
            <a:endParaRPr lang="fr-BE" dirty="0"/>
          </a:p>
        </p:txBody>
      </p:sp>
    </p:spTree>
    <p:extLst>
      <p:ext uri="{BB962C8B-B14F-4D97-AF65-F5344CB8AC3E}">
        <p14:creationId xmlns:p14="http://schemas.microsoft.com/office/powerpoint/2010/main" val="247169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179512" y="908720"/>
            <a:ext cx="8507288" cy="4170372"/>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fr-FR" sz="2000" dirty="0" smtClean="0"/>
              <a:t>Des expérimentateurs </a:t>
            </a:r>
            <a:r>
              <a:rPr lang="fr-FR" sz="2000" dirty="0" smtClean="0">
                <a:solidFill>
                  <a:srgbClr val="6699FF"/>
                </a:solidFill>
              </a:rPr>
              <a:t>(</a:t>
            </a:r>
            <a:r>
              <a:rPr lang="fr-FR" sz="2000" dirty="0" smtClean="0">
                <a:solidFill>
                  <a:srgbClr val="6699FF"/>
                </a:solidFill>
                <a:sym typeface="Symbol" panose="05050102010706020507" pitchFamily="18" charset="2"/>
              </a:rPr>
              <a:t></a:t>
            </a:r>
            <a:r>
              <a:rPr lang="fr-FR" sz="2000" dirty="0" smtClean="0">
                <a:solidFill>
                  <a:srgbClr val="6699FF"/>
                </a:solidFill>
              </a:rPr>
              <a:t>35) </a:t>
            </a:r>
            <a:r>
              <a:rPr lang="fr-FR" sz="2000" dirty="0" smtClean="0"/>
              <a:t>chercheurs et enseignant-chercheurs</a:t>
            </a:r>
            <a:endParaRPr lang="fr-FR" sz="2000" dirty="0"/>
          </a:p>
          <a:p>
            <a:pPr>
              <a:spcBef>
                <a:spcPct val="50000"/>
              </a:spcBef>
            </a:pPr>
            <a:r>
              <a:rPr lang="fr-FR" sz="2000" dirty="0" smtClean="0">
                <a:solidFill>
                  <a:srgbClr val="6699FF"/>
                </a:solidFill>
              </a:rPr>
              <a:t>Au sein de grandes collaborations internationales , ils </a:t>
            </a:r>
            <a:r>
              <a:rPr lang="fr-FR" sz="2000" dirty="0">
                <a:solidFill>
                  <a:srgbClr val="6699FF"/>
                </a:solidFill>
              </a:rPr>
              <a:t>conçoivent, construisent et interprètent les résultats des </a:t>
            </a:r>
            <a:r>
              <a:rPr lang="fr-FR" sz="2000" dirty="0" smtClean="0">
                <a:solidFill>
                  <a:srgbClr val="6699FF"/>
                </a:solidFill>
              </a:rPr>
              <a:t>expériences</a:t>
            </a:r>
          </a:p>
          <a:p>
            <a:pPr>
              <a:spcBef>
                <a:spcPct val="50000"/>
              </a:spcBef>
            </a:pPr>
            <a:endParaRPr lang="fr-FR" sz="1000" dirty="0">
              <a:solidFill>
                <a:srgbClr val="6699FF"/>
              </a:solidFill>
            </a:endParaRPr>
          </a:p>
          <a:p>
            <a:pPr marL="342900" indent="-342900">
              <a:spcBef>
                <a:spcPct val="50000"/>
              </a:spcBef>
              <a:buFont typeface="Arial" panose="020B0604020202020204" pitchFamily="34" charset="0"/>
              <a:buChar char="•"/>
            </a:pPr>
            <a:r>
              <a:rPr lang="fr-FR" sz="2000" dirty="0" smtClean="0"/>
              <a:t>Des étudiants (en thèse ou en stage)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20)</a:t>
            </a:r>
            <a:endParaRPr lang="fr-FR" sz="2000" dirty="0" smtClean="0"/>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t>
            </a:r>
            <a:r>
              <a:rPr lang="fr-FR" sz="2000" dirty="0"/>
              <a:t>ingénieurs et techniciens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70)</a:t>
            </a:r>
            <a:endParaRPr lang="fr-FR" sz="2000" dirty="0"/>
          </a:p>
          <a:p>
            <a:pPr>
              <a:spcBef>
                <a:spcPct val="50000"/>
              </a:spcBef>
            </a:pPr>
            <a:r>
              <a:rPr lang="fr-FR" sz="2000" dirty="0">
                <a:solidFill>
                  <a:srgbClr val="6699FF"/>
                </a:solidFill>
              </a:rPr>
              <a:t>En informatique, électronique et  mécanique : ils réalisent les détecteurs.</a:t>
            </a:r>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administratifs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10)</a:t>
            </a:r>
            <a:endParaRPr lang="fr-FR" sz="2000" dirty="0"/>
          </a:p>
          <a:p>
            <a:pPr>
              <a:spcBef>
                <a:spcPct val="50000"/>
              </a:spcBef>
            </a:pPr>
            <a:r>
              <a:rPr lang="fr-FR" sz="2000" dirty="0">
                <a:solidFill>
                  <a:srgbClr val="6699FF"/>
                </a:solidFill>
              </a:rPr>
              <a:t>Pour effectuer les commandes, </a:t>
            </a:r>
            <a:r>
              <a:rPr lang="fr-FR" sz="2000" dirty="0" smtClean="0">
                <a:solidFill>
                  <a:srgbClr val="6699FF"/>
                </a:solidFill>
              </a:rPr>
              <a:t>gérer, prévoir, communiquer…</a:t>
            </a:r>
          </a:p>
        </p:txBody>
      </p:sp>
      <p:sp>
        <p:nvSpPr>
          <p:cNvPr id="9" name="Titre 1"/>
          <p:cNvSpPr txBox="1">
            <a:spLocks/>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dirty="0" smtClean="0">
                <a:ln>
                  <a:noFill/>
                </a:ln>
                <a:solidFill>
                  <a:srgbClr val="C00000"/>
                </a:solidFill>
                <a:effectLst/>
                <a:uLnTx/>
                <a:uFillTx/>
                <a:ea typeface="+mj-ea"/>
                <a:cs typeface="+mj-cs"/>
              </a:rPr>
              <a:t>Qui travaille au laboratoire?</a:t>
            </a:r>
            <a:endParaRPr kumimoji="0" lang="fr-FR" sz="3200" b="0" i="0" u="none" strike="noStrike" kern="1200" cap="none" spc="0" normalizeH="0" baseline="0" dirty="0">
              <a:ln>
                <a:noFill/>
              </a:ln>
              <a:solidFill>
                <a:srgbClr val="C00000"/>
              </a:solidFill>
              <a:effectLst/>
              <a:uLnTx/>
              <a:uFillTx/>
              <a:ea typeface="+mj-ea"/>
              <a:cs typeface="+mj-cs"/>
            </a:endParaRPr>
          </a:p>
        </p:txBody>
      </p:sp>
      <p:sp>
        <p:nvSpPr>
          <p:cNvPr id="5" name="Espace réservé de la date 4"/>
          <p:cNvSpPr>
            <a:spLocks noGrp="1"/>
          </p:cNvSpPr>
          <p:nvPr>
            <p:ph type="dt" sz="half" idx="10"/>
          </p:nvPr>
        </p:nvSpPr>
        <p:spPr/>
        <p:txBody>
          <a:bodyPr/>
          <a:lstStyle/>
          <a:p>
            <a:r>
              <a:rPr lang="en-US" smtClean="0"/>
              <a:t>15/03/2018</a:t>
            </a:r>
            <a:endParaRPr lang="fr-BE" dirty="0"/>
          </a:p>
        </p:txBody>
      </p:sp>
      <p:sp>
        <p:nvSpPr>
          <p:cNvPr id="7" name="ZoneTexte 6"/>
          <p:cNvSpPr txBox="1"/>
          <p:nvPr/>
        </p:nvSpPr>
        <p:spPr>
          <a:xfrm>
            <a:off x="4139952" y="5333000"/>
            <a:ext cx="3240360"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a:t>
            </a:r>
            <a:r>
              <a:rPr lang="en-GB" sz="2200" i="1" dirty="0" smtClean="0">
                <a:solidFill>
                  <a:srgbClr val="0000FF"/>
                </a:solidFill>
              </a:rPr>
              <a:t>les </a:t>
            </a:r>
            <a:r>
              <a:rPr lang="en-GB" sz="2200" i="1" dirty="0" err="1" smtClean="0">
                <a:solidFill>
                  <a:srgbClr val="0000FF"/>
                </a:solidFill>
              </a:rPr>
              <a:t>métiers</a:t>
            </a:r>
            <a:r>
              <a:rPr lang="en-GB" sz="2200" i="1" dirty="0" smtClean="0">
                <a:solidFill>
                  <a:srgbClr val="0000FF"/>
                </a:solidFill>
              </a:rPr>
              <a:t> de la </a:t>
            </a:r>
            <a:r>
              <a:rPr lang="en-GB" sz="2200" i="1" dirty="0" err="1" smtClean="0">
                <a:solidFill>
                  <a:srgbClr val="0000FF"/>
                </a:solidFill>
              </a:rPr>
              <a:t>recherche</a:t>
            </a:r>
            <a:r>
              <a:rPr lang="en-GB" sz="2200" i="1" dirty="0" smtClean="0">
                <a:solidFill>
                  <a:srgbClr val="0000FF"/>
                </a:solidFill>
              </a:rPr>
              <a:t>”</a:t>
            </a:r>
            <a:endParaRPr lang="en-GB" sz="2200" i="1" dirty="0">
              <a:solidFill>
                <a:srgbClr val="0000FF"/>
              </a:solidFill>
            </a:endParaRPr>
          </a:p>
        </p:txBody>
      </p:sp>
    </p:spTree>
    <p:extLst>
      <p:ext uri="{BB962C8B-B14F-4D97-AF65-F5344CB8AC3E}">
        <p14:creationId xmlns:p14="http://schemas.microsoft.com/office/powerpoint/2010/main" val="266724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44624"/>
            <a:ext cx="8229600" cy="1143000"/>
          </a:xfrm>
        </p:spPr>
        <p:txBody>
          <a:bodyPr/>
          <a:lstStyle/>
          <a:p>
            <a:r>
              <a:rPr lang="en-US" dirty="0" smtClean="0"/>
              <a:t>Et </a:t>
            </a:r>
            <a:r>
              <a:rPr lang="en-US" dirty="0" err="1" smtClean="0"/>
              <a:t>juste</a:t>
            </a:r>
            <a:r>
              <a:rPr lang="en-US" dirty="0" smtClean="0"/>
              <a:t> à </a:t>
            </a:r>
            <a:r>
              <a:rPr lang="en-US" dirty="0" err="1" smtClean="0"/>
              <a:t>côté</a:t>
            </a:r>
            <a:r>
              <a:rPr lang="en-US" dirty="0" smtClean="0"/>
              <a:t>: des </a:t>
            </a:r>
            <a:r>
              <a:rPr lang="en-US" dirty="0" err="1" smtClean="0"/>
              <a:t>théoriciens</a:t>
            </a:r>
            <a:endParaRPr lang="fr-FR" dirty="0"/>
          </a:p>
        </p:txBody>
      </p:sp>
      <p:pic>
        <p:nvPicPr>
          <p:cNvPr id="14" name="Espace réservé du contenu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2588"/>
            <a:ext cx="5868495" cy="1257535"/>
          </a:xfrm>
        </p:spPr>
      </p:pic>
      <p:pic>
        <p:nvPicPr>
          <p:cNvPr id="7" name="Image 6" descr="Equation_01.jpg"/>
          <p:cNvPicPr>
            <a:picLocks noChangeAspect="1"/>
          </p:cNvPicPr>
          <p:nvPr/>
        </p:nvPicPr>
        <p:blipFill>
          <a:blip r:embed="rId3" cstate="print"/>
          <a:stretch>
            <a:fillRect/>
          </a:stretch>
        </p:blipFill>
        <p:spPr>
          <a:xfrm>
            <a:off x="5510784" y="1285860"/>
            <a:ext cx="3219709" cy="4786346"/>
          </a:xfrm>
          <a:prstGeom prst="rect">
            <a:avLst/>
          </a:prstGeom>
        </p:spPr>
      </p:pic>
      <p:sp>
        <p:nvSpPr>
          <p:cNvPr id="10" name="Espace réservé de la date 9"/>
          <p:cNvSpPr>
            <a:spLocks noGrp="1"/>
          </p:cNvSpPr>
          <p:nvPr>
            <p:ph type="dt" sz="half" idx="10"/>
          </p:nvPr>
        </p:nvSpPr>
        <p:spPr/>
        <p:txBody>
          <a:bodyPr/>
          <a:lstStyle/>
          <a:p>
            <a:r>
              <a:rPr lang="en-US" smtClean="0"/>
              <a:t>15/03/2018</a:t>
            </a:r>
            <a:endParaRPr lang="fr-BE" dirty="0"/>
          </a:p>
        </p:txBody>
      </p:sp>
      <p:pic>
        <p:nvPicPr>
          <p:cNvPr id="4100" name="Picture 4" descr="Logo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63" y="3933056"/>
            <a:ext cx="1774417" cy="5459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a:off x="2195736" y="4242048"/>
            <a:ext cx="1008112"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836950"/>
            <a:ext cx="1599070" cy="81019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57242" y="-24"/>
            <a:ext cx="8015286" cy="1143000"/>
          </a:xfrm>
        </p:spPr>
        <p:txBody>
          <a:bodyPr/>
          <a:lstStyle/>
          <a:p>
            <a:pPr eaLnBrk="1" hangingPunct="1"/>
            <a:r>
              <a:rPr lang="fr-FR" dirty="0" smtClean="0"/>
              <a:t>Historique du LAPP (1)</a:t>
            </a:r>
          </a:p>
        </p:txBody>
      </p:sp>
      <p:pic>
        <p:nvPicPr>
          <p:cNvPr id="6" name="Image 5" descr="Lapp_1.jpg"/>
          <p:cNvPicPr>
            <a:picLocks noChangeAspect="1"/>
          </p:cNvPicPr>
          <p:nvPr/>
        </p:nvPicPr>
        <p:blipFill>
          <a:blip r:embed="rId3" cstate="print"/>
          <a:stretch>
            <a:fillRect/>
          </a:stretch>
        </p:blipFill>
        <p:spPr>
          <a:xfrm>
            <a:off x="6357950" y="1533662"/>
            <a:ext cx="2500317" cy="2039354"/>
          </a:xfrm>
          <a:prstGeom prst="rect">
            <a:avLst/>
          </a:prstGeom>
          <a:ln>
            <a:noFill/>
          </a:ln>
          <a:effectLst>
            <a:outerShdw blurRad="292100" dist="139700" dir="2700000" algn="tl" rotWithShape="0">
              <a:srgbClr val="333333">
                <a:alpha val="65000"/>
              </a:srgbClr>
            </a:outerShdw>
          </a:effectLst>
        </p:spPr>
      </p:pic>
      <p:sp>
        <p:nvSpPr>
          <p:cNvPr id="3079" name="ZoneTexte 7"/>
          <p:cNvSpPr txBox="1">
            <a:spLocks noChangeArrowheads="1"/>
          </p:cNvSpPr>
          <p:nvPr/>
        </p:nvSpPr>
        <p:spPr bwMode="auto">
          <a:xfrm>
            <a:off x="3405299" y="1083130"/>
            <a:ext cx="2952651" cy="430887"/>
          </a:xfrm>
          <a:prstGeom prst="rect">
            <a:avLst/>
          </a:prstGeom>
          <a:noFill/>
          <a:ln w="9525">
            <a:noFill/>
            <a:miter lim="800000"/>
            <a:headEnd/>
            <a:tailEnd/>
          </a:ln>
        </p:spPr>
        <p:txBody>
          <a:bodyPr wrap="square">
            <a:spAutoFit/>
          </a:bodyPr>
          <a:lstStyle/>
          <a:p>
            <a:r>
              <a:rPr lang="fr-FR" sz="2200" dirty="0" smtClean="0">
                <a:solidFill>
                  <a:srgbClr val="0000FF"/>
                </a:solidFill>
              </a:rPr>
              <a:t>1976:</a:t>
            </a:r>
            <a:r>
              <a:rPr lang="fr-FR" sz="2200" dirty="0" smtClean="0">
                <a:solidFill>
                  <a:srgbClr val="0070C0"/>
                </a:solidFill>
              </a:rPr>
              <a:t> </a:t>
            </a:r>
            <a:r>
              <a:rPr lang="fr-FR" sz="2200" dirty="0" smtClean="0"/>
              <a:t>création du LAPP</a:t>
            </a:r>
            <a:endParaRPr lang="fr-FR" sz="2200" dirty="0"/>
          </a:p>
        </p:txBody>
      </p:sp>
      <p:pic>
        <p:nvPicPr>
          <p:cNvPr id="5" name="Espace réservé du contenu 4" descr="Lapp_0.jpg"/>
          <p:cNvPicPr>
            <a:picLocks noGrp="1" noChangeAspect="1"/>
          </p:cNvPicPr>
          <p:nvPr>
            <p:ph idx="1"/>
          </p:nvPr>
        </p:nvPicPr>
        <p:blipFill>
          <a:blip r:embed="rId4" cstate="print"/>
          <a:stretch>
            <a:fillRect/>
          </a:stretch>
        </p:blipFill>
        <p:spPr>
          <a:xfrm>
            <a:off x="395536" y="1071546"/>
            <a:ext cx="2810739" cy="1866330"/>
          </a:xfrm>
          <a:effectLst>
            <a:outerShdw blurRad="292100" dist="139700" dir="2700000" algn="tl" rotWithShape="0">
              <a:srgbClr val="333333">
                <a:alpha val="65000"/>
              </a:srgbClr>
            </a:outerShdw>
          </a:effectLst>
        </p:spPr>
      </p:pic>
      <p:pic>
        <p:nvPicPr>
          <p:cNvPr id="15" name="Image 14" descr="UA1.jpg"/>
          <p:cNvPicPr>
            <a:picLocks noChangeAspect="1"/>
          </p:cNvPicPr>
          <p:nvPr/>
        </p:nvPicPr>
        <p:blipFill>
          <a:blip r:embed="rId5" cstate="print"/>
          <a:stretch>
            <a:fillRect/>
          </a:stretch>
        </p:blipFill>
        <p:spPr>
          <a:xfrm>
            <a:off x="6072197" y="3786190"/>
            <a:ext cx="2843383" cy="2029463"/>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p:cNvCxnSpPr/>
          <p:nvPr/>
        </p:nvCxnSpPr>
        <p:spPr>
          <a:xfrm>
            <a:off x="5458614" y="4584280"/>
            <a:ext cx="42862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81" name="ZoneTexte 9"/>
          <p:cNvSpPr txBox="1">
            <a:spLocks noChangeArrowheads="1"/>
          </p:cNvSpPr>
          <p:nvPr/>
        </p:nvSpPr>
        <p:spPr bwMode="auto">
          <a:xfrm>
            <a:off x="134752" y="4376784"/>
            <a:ext cx="5616624" cy="369332"/>
          </a:xfrm>
          <a:prstGeom prst="rect">
            <a:avLst/>
          </a:prstGeom>
          <a:noFill/>
          <a:ln w="9525">
            <a:noFill/>
            <a:miter lim="800000"/>
            <a:headEnd/>
            <a:tailEnd/>
          </a:ln>
          <a:effectLst>
            <a:innerShdw blurRad="63500" dist="50800" dir="2700000">
              <a:prstClr val="black">
                <a:alpha val="50000"/>
              </a:prstClr>
            </a:innerShdw>
          </a:effectLst>
        </p:spPr>
        <p:txBody>
          <a:bodyPr wrap="square">
            <a:spAutoFit/>
          </a:bodyPr>
          <a:lstStyle/>
          <a:p>
            <a:pPr algn="just"/>
            <a:r>
              <a:rPr lang="fr-FR" dirty="0" smtClean="0">
                <a:solidFill>
                  <a:srgbClr val="C00000"/>
                </a:solidFill>
              </a:rPr>
              <a:t> UA1 (</a:t>
            </a:r>
            <a:r>
              <a:rPr lang="fr-FR" dirty="0" err="1" smtClean="0">
                <a:solidFill>
                  <a:srgbClr val="C00000"/>
                </a:solidFill>
              </a:rPr>
              <a:t>Cern</a:t>
            </a:r>
            <a:r>
              <a:rPr lang="fr-FR" dirty="0" smtClean="0">
                <a:solidFill>
                  <a:srgbClr val="C00000"/>
                </a:solidFill>
              </a:rPr>
              <a:t>), découverte des </a:t>
            </a:r>
            <a:r>
              <a:rPr lang="fr-FR" dirty="0">
                <a:solidFill>
                  <a:srgbClr val="C00000"/>
                </a:solidFill>
              </a:rPr>
              <a:t>bosons W et </a:t>
            </a:r>
            <a:r>
              <a:rPr lang="fr-FR" dirty="0" smtClean="0">
                <a:solidFill>
                  <a:srgbClr val="C00000"/>
                </a:solidFill>
              </a:rPr>
              <a:t>Z</a:t>
            </a:r>
            <a:endParaRPr lang="fr-FR" dirty="0">
              <a:solidFill>
                <a:srgbClr val="C00000"/>
              </a:solidFill>
            </a:endParaRPr>
          </a:p>
        </p:txBody>
      </p:sp>
      <p:sp>
        <p:nvSpPr>
          <p:cNvPr id="3" name="Espace réservé de la date 2"/>
          <p:cNvSpPr>
            <a:spLocks noGrp="1"/>
          </p:cNvSpPr>
          <p:nvPr>
            <p:ph type="dt" sz="half" idx="10"/>
          </p:nvPr>
        </p:nvSpPr>
        <p:spPr/>
        <p:txBody>
          <a:bodyPr/>
          <a:lstStyle/>
          <a:p>
            <a:r>
              <a:rPr lang="en-US" smtClean="0"/>
              <a:t>15/03/2018</a:t>
            </a:r>
            <a:endParaRPr lang="fr-BE" dirty="0"/>
          </a:p>
        </p:txBody>
      </p:sp>
      <p:pic>
        <p:nvPicPr>
          <p:cNvPr id="2050" name="Picture 2" descr="http://1.bp.blogspot.com/-kqDtz3hP_d0/ToiJU9YnLAI/AAAAAAAADzc/fKi_vclF808/s1600/nobe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4376784"/>
            <a:ext cx="413627" cy="389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85804" y="-27384"/>
            <a:ext cx="8229600" cy="1143000"/>
          </a:xfrm>
        </p:spPr>
        <p:txBody>
          <a:bodyPr/>
          <a:lstStyle/>
          <a:p>
            <a:pPr eaLnBrk="1" hangingPunct="1"/>
            <a:r>
              <a:rPr lang="en-US" dirty="0" err="1" smtClean="0"/>
              <a:t>Historique</a:t>
            </a:r>
            <a:r>
              <a:rPr lang="en-US" dirty="0" smtClean="0"/>
              <a:t> du LAPP (2)</a:t>
            </a:r>
            <a:endParaRPr lang="fr-FR" dirty="0" smtClean="0"/>
          </a:p>
        </p:txBody>
      </p:sp>
      <p:pic>
        <p:nvPicPr>
          <p:cNvPr id="3078" name="Image 6" descr="Lapp_2.jpg"/>
          <p:cNvPicPr>
            <a:picLocks noChangeAspect="1"/>
          </p:cNvPicPr>
          <p:nvPr/>
        </p:nvPicPr>
        <p:blipFill>
          <a:blip r:embed="rId3" cstate="print"/>
          <a:srcRect/>
          <a:stretch>
            <a:fillRect/>
          </a:stretch>
        </p:blipFill>
        <p:spPr bwMode="auto">
          <a:xfrm>
            <a:off x="5286380" y="980728"/>
            <a:ext cx="3650116" cy="2000264"/>
          </a:xfrm>
          <a:prstGeom prst="rect">
            <a:avLst/>
          </a:prstGeom>
          <a:noFill/>
          <a:ln w="9525">
            <a:noFill/>
            <a:miter lim="800000"/>
            <a:headEnd/>
            <a:tailEnd/>
          </a:ln>
        </p:spPr>
      </p:pic>
      <p:sp>
        <p:nvSpPr>
          <p:cNvPr id="3080" name="ZoneTexte 8"/>
          <p:cNvSpPr txBox="1">
            <a:spLocks noChangeArrowheads="1"/>
          </p:cNvSpPr>
          <p:nvPr/>
        </p:nvSpPr>
        <p:spPr bwMode="auto">
          <a:xfrm>
            <a:off x="336452" y="2080299"/>
            <a:ext cx="8001056" cy="1200329"/>
          </a:xfrm>
          <a:prstGeom prst="rect">
            <a:avLst/>
          </a:prstGeom>
          <a:noFill/>
          <a:ln w="9525">
            <a:noFill/>
            <a:miter lim="800000"/>
            <a:headEnd/>
            <a:tailEnd/>
          </a:ln>
          <a:effectLst>
            <a:innerShdw blurRad="63500" dist="50800" dir="2700000">
              <a:prstClr val="black">
                <a:alpha val="50000"/>
              </a:prstClr>
            </a:innerShdw>
          </a:effectLst>
        </p:spPr>
        <p:txBody>
          <a:bodyPr wrap="square">
            <a:spAutoFit/>
          </a:bodyPr>
          <a:lstStyle/>
          <a:p>
            <a:r>
              <a:rPr lang="fr-FR" dirty="0" smtClean="0">
                <a:solidFill>
                  <a:srgbClr val="0000FF"/>
                </a:solidFill>
                <a:cs typeface="Calibri" pitchFamily="34" charset="0"/>
              </a:rPr>
              <a:t>Nouveau domaine des « </a:t>
            </a:r>
            <a:r>
              <a:rPr lang="fr-FR" dirty="0" err="1" smtClean="0">
                <a:solidFill>
                  <a:srgbClr val="0000FF"/>
                </a:solidFill>
                <a:cs typeface="Calibri" pitchFamily="34" charset="0"/>
              </a:rPr>
              <a:t>astro</a:t>
            </a:r>
            <a:r>
              <a:rPr lang="fr-FR" dirty="0" smtClean="0">
                <a:solidFill>
                  <a:srgbClr val="0000FF"/>
                </a:solidFill>
                <a:cs typeface="Calibri" pitchFamily="34" charset="0"/>
              </a:rPr>
              <a:t>-particules »</a:t>
            </a:r>
          </a:p>
          <a:p>
            <a:endParaRPr lang="fr-FR" dirty="0">
              <a:solidFill>
                <a:srgbClr val="0000FF"/>
              </a:solidFill>
            </a:endParaRPr>
          </a:p>
          <a:p>
            <a:r>
              <a:rPr lang="fr-FR" dirty="0" smtClean="0">
                <a:solidFill>
                  <a:srgbClr val="0000FF"/>
                </a:solidFill>
              </a:rPr>
              <a:t>Expériences sur des sites éloignés: </a:t>
            </a:r>
          </a:p>
          <a:p>
            <a:r>
              <a:rPr lang="fr-FR" dirty="0" smtClean="0"/>
              <a:t>Suisse, Italie, Californie, Namibie, Japon, ISS</a:t>
            </a:r>
            <a:endParaRPr lang="fr-FR" dirty="0"/>
          </a:p>
        </p:txBody>
      </p:sp>
      <p:sp>
        <p:nvSpPr>
          <p:cNvPr id="16" name="ZoneTexte 8"/>
          <p:cNvSpPr txBox="1">
            <a:spLocks noChangeArrowheads="1"/>
          </p:cNvSpPr>
          <p:nvPr/>
        </p:nvSpPr>
        <p:spPr bwMode="auto">
          <a:xfrm>
            <a:off x="453787" y="1551698"/>
            <a:ext cx="4000528" cy="400110"/>
          </a:xfrm>
          <a:prstGeom prst="rect">
            <a:avLst/>
          </a:prstGeom>
          <a:noFill/>
          <a:ln w="9525">
            <a:noFill/>
            <a:miter lim="800000"/>
            <a:headEnd/>
            <a:tailEnd/>
          </a:ln>
        </p:spPr>
        <p:txBody>
          <a:bodyPr wrap="square">
            <a:spAutoFit/>
          </a:bodyPr>
          <a:lstStyle/>
          <a:p>
            <a:r>
              <a:rPr lang="fr-FR" sz="2000" dirty="0">
                <a:solidFill>
                  <a:srgbClr val="0000FF"/>
                </a:solidFill>
              </a:rPr>
              <a:t>1991: </a:t>
            </a:r>
            <a:r>
              <a:rPr lang="fr-FR" sz="2000" dirty="0"/>
              <a:t>le </a:t>
            </a:r>
            <a:r>
              <a:rPr lang="fr-FR" sz="2000" dirty="0" smtClean="0"/>
              <a:t>LAPP s'agrandit… </a:t>
            </a:r>
            <a:endParaRPr lang="fr-FR" sz="2000"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5" name="Image 4"/>
          <p:cNvPicPr>
            <a:picLocks noChangeAspect="1"/>
          </p:cNvPicPr>
          <p:nvPr/>
        </p:nvPicPr>
        <p:blipFill>
          <a:blip r:embed="rId4"/>
          <a:stretch>
            <a:fillRect/>
          </a:stretch>
        </p:blipFill>
        <p:spPr>
          <a:xfrm>
            <a:off x="6184168" y="4221088"/>
            <a:ext cx="2780320" cy="2102172"/>
          </a:xfrm>
          <a:prstGeom prst="rect">
            <a:avLst/>
          </a:prstGeom>
        </p:spPr>
      </p:pic>
      <p:sp>
        <p:nvSpPr>
          <p:cNvPr id="6" name="ZoneTexte 5"/>
          <p:cNvSpPr txBox="1"/>
          <p:nvPr/>
        </p:nvSpPr>
        <p:spPr>
          <a:xfrm>
            <a:off x="6235824" y="4248622"/>
            <a:ext cx="2635273" cy="646331"/>
          </a:xfrm>
          <a:prstGeom prst="rect">
            <a:avLst/>
          </a:prstGeom>
          <a:noFill/>
        </p:spPr>
        <p:txBody>
          <a:bodyPr wrap="none" rtlCol="0">
            <a:spAutoFit/>
          </a:bodyPr>
          <a:lstStyle/>
          <a:p>
            <a:pPr algn="ctr"/>
            <a:r>
              <a:rPr lang="en-GB" dirty="0" smtClean="0">
                <a:solidFill>
                  <a:schemeClr val="bg1"/>
                </a:solidFill>
              </a:rPr>
              <a:t>2011: </a:t>
            </a:r>
          </a:p>
          <a:p>
            <a:pPr algn="ctr"/>
            <a:r>
              <a:rPr lang="en-GB" dirty="0" smtClean="0">
                <a:solidFill>
                  <a:schemeClr val="bg1"/>
                </a:solidFill>
              </a:rPr>
              <a:t>installation </a:t>
            </a:r>
            <a:r>
              <a:rPr lang="en-GB" dirty="0" err="1" smtClean="0">
                <a:solidFill>
                  <a:schemeClr val="bg1"/>
                </a:solidFill>
              </a:rPr>
              <a:t>d’AMS</a:t>
            </a:r>
            <a:r>
              <a:rPr lang="en-GB" dirty="0" smtClean="0">
                <a:solidFill>
                  <a:schemeClr val="bg1"/>
                </a:solidFill>
              </a:rPr>
              <a:t> </a:t>
            </a:r>
            <a:r>
              <a:rPr lang="en-GB" dirty="0" err="1" smtClean="0">
                <a:solidFill>
                  <a:schemeClr val="bg1"/>
                </a:solidFill>
              </a:rPr>
              <a:t>sur</a:t>
            </a:r>
            <a:r>
              <a:rPr lang="en-GB" dirty="0" smtClean="0">
                <a:solidFill>
                  <a:schemeClr val="bg1"/>
                </a:solidFill>
              </a:rPr>
              <a:t> </a:t>
            </a:r>
            <a:r>
              <a:rPr lang="en-GB" dirty="0" err="1" smtClean="0">
                <a:solidFill>
                  <a:schemeClr val="bg1"/>
                </a:solidFill>
              </a:rPr>
              <a:t>l’ISS</a:t>
            </a:r>
            <a:endParaRPr lang="en-GB" dirty="0">
              <a:solidFill>
                <a:schemeClr val="bg1"/>
              </a:solidFill>
            </a:endParaRPr>
          </a:p>
        </p:txBody>
      </p:sp>
      <p:sp>
        <p:nvSpPr>
          <p:cNvPr id="7" name="ZoneTexte 6"/>
          <p:cNvSpPr txBox="1"/>
          <p:nvPr/>
        </p:nvSpPr>
        <p:spPr>
          <a:xfrm>
            <a:off x="321491" y="3933056"/>
            <a:ext cx="5584989" cy="2400657"/>
          </a:xfrm>
          <a:prstGeom prst="rect">
            <a:avLst/>
          </a:prstGeom>
          <a:noFill/>
          <a:ln>
            <a:solidFill>
              <a:srgbClr val="C00000"/>
            </a:solidFill>
          </a:ln>
        </p:spPr>
        <p:txBody>
          <a:bodyPr wrap="square" rtlCol="0">
            <a:spAutoFit/>
          </a:bodyPr>
          <a:lstStyle/>
          <a:p>
            <a:pPr>
              <a:lnSpc>
                <a:spcPct val="150000"/>
              </a:lnSpc>
            </a:pPr>
            <a:r>
              <a:rPr lang="en-GB" sz="2000" dirty="0" smtClean="0">
                <a:solidFill>
                  <a:srgbClr val="C00000"/>
                </a:solidFill>
              </a:rPr>
              <a:t>Le LAPP </a:t>
            </a:r>
            <a:r>
              <a:rPr lang="en-GB" sz="2000" dirty="0" err="1" smtClean="0">
                <a:solidFill>
                  <a:srgbClr val="C00000"/>
                </a:solidFill>
              </a:rPr>
              <a:t>associé</a:t>
            </a:r>
            <a:r>
              <a:rPr lang="en-GB" sz="2000" dirty="0" smtClean="0">
                <a:solidFill>
                  <a:srgbClr val="C00000"/>
                </a:solidFill>
              </a:rPr>
              <a:t> à de </a:t>
            </a:r>
            <a:r>
              <a:rPr lang="en-GB" sz="2000" dirty="0" err="1" smtClean="0">
                <a:solidFill>
                  <a:srgbClr val="C00000"/>
                </a:solidFill>
              </a:rPr>
              <a:t>grandes</a:t>
            </a:r>
            <a:r>
              <a:rPr lang="en-GB" sz="2000" dirty="0" smtClean="0">
                <a:solidFill>
                  <a:srgbClr val="C00000"/>
                </a:solidFill>
              </a:rPr>
              <a:t> </a:t>
            </a:r>
            <a:r>
              <a:rPr lang="en-GB" sz="2000" dirty="0" err="1" smtClean="0">
                <a:solidFill>
                  <a:srgbClr val="C00000"/>
                </a:solidFill>
              </a:rPr>
              <a:t>découvertes</a:t>
            </a:r>
            <a:r>
              <a:rPr lang="en-GB" sz="2000" dirty="0" smtClean="0">
                <a:solidFill>
                  <a:srgbClr val="C00000"/>
                </a:solidFill>
              </a:rPr>
              <a:t>:</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des bosons Z et W (1983)</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du boson de Higgs  (2013)</a:t>
            </a:r>
          </a:p>
          <a:p>
            <a:pPr marL="285750" indent="-285750">
              <a:lnSpc>
                <a:spcPct val="150000"/>
              </a:lnSpc>
              <a:buFont typeface="Arial" panose="020B0604020202020204" pitchFamily="34" charset="0"/>
              <a:buChar char="•"/>
            </a:pPr>
            <a:r>
              <a:rPr lang="en-GB" sz="2000" dirty="0"/>
              <a:t>L</a:t>
            </a:r>
            <a:r>
              <a:rPr lang="en-GB" sz="2000" dirty="0" smtClean="0"/>
              <a:t>es neutrinos </a:t>
            </a:r>
            <a:r>
              <a:rPr lang="en-GB" sz="2000" dirty="0" err="1" smtClean="0"/>
              <a:t>oscillent</a:t>
            </a:r>
            <a:r>
              <a:rPr lang="en-GB" sz="2000" dirty="0" smtClean="0"/>
              <a:t> et </a:t>
            </a:r>
            <a:r>
              <a:rPr lang="en-GB" sz="2000" dirty="0" err="1" smtClean="0"/>
              <a:t>ont</a:t>
            </a:r>
            <a:r>
              <a:rPr lang="en-GB" sz="2000" dirty="0" smtClean="0"/>
              <a:t> </a:t>
            </a:r>
            <a:r>
              <a:rPr lang="en-GB" sz="2000" dirty="0" err="1" smtClean="0"/>
              <a:t>une</a:t>
            </a:r>
            <a:r>
              <a:rPr lang="en-GB" sz="2000" dirty="0" smtClean="0"/>
              <a:t> masse (2015)</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des </a:t>
            </a:r>
            <a:r>
              <a:rPr lang="en-GB" sz="2000" dirty="0" err="1" smtClean="0"/>
              <a:t>ondes</a:t>
            </a:r>
            <a:r>
              <a:rPr lang="en-GB" sz="2000" dirty="0" smtClean="0"/>
              <a:t> </a:t>
            </a:r>
            <a:r>
              <a:rPr lang="en-GB" sz="2000" dirty="0" err="1" smtClean="0"/>
              <a:t>gravitationnelles</a:t>
            </a:r>
            <a:r>
              <a:rPr lang="en-GB" sz="2000" dirty="0" smtClean="0"/>
              <a:t> (2017)</a:t>
            </a:r>
          </a:p>
        </p:txBody>
      </p:sp>
      <p:pic>
        <p:nvPicPr>
          <p:cNvPr id="13" name="Picture 2" descr="http://1.bp.blogspot.com/-kqDtz3hP_d0/ToiJU9YnLAI/AAAAAAAADzc/fKi_vclF808/s1600/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1654" y="3977725"/>
            <a:ext cx="704826" cy="664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39752" y="2708920"/>
            <a:ext cx="4678012" cy="769441"/>
          </a:xfrm>
          <a:prstGeom prst="rect">
            <a:avLst/>
          </a:prstGeom>
          <a:noFill/>
        </p:spPr>
        <p:txBody>
          <a:bodyPr wrap="none" rtlCol="0">
            <a:spAutoFit/>
          </a:bodyPr>
          <a:lstStyle/>
          <a:p>
            <a:r>
              <a:rPr lang="fr-FR" sz="4400" dirty="0" smtClean="0">
                <a:solidFill>
                  <a:srgbClr val="C00000"/>
                </a:solidFill>
              </a:rPr>
              <a:t>Bonne </a:t>
            </a:r>
            <a:r>
              <a:rPr lang="fr-FR" sz="4400" dirty="0" err="1" smtClean="0">
                <a:solidFill>
                  <a:srgbClr val="C00000"/>
                </a:solidFill>
              </a:rPr>
              <a:t>Masterclass</a:t>
            </a:r>
            <a:r>
              <a:rPr lang="fr-FR" sz="4400" dirty="0" smtClean="0">
                <a:solidFill>
                  <a:srgbClr val="C00000"/>
                </a:solidFill>
              </a:rPr>
              <a:t>!</a:t>
            </a:r>
            <a:endParaRPr lang="fr-FR" sz="4400" dirty="0">
              <a:solidFill>
                <a:srgbClr val="C00000"/>
              </a:solidFill>
            </a:endParaRPr>
          </a:p>
        </p:txBody>
      </p:sp>
      <p:sp>
        <p:nvSpPr>
          <p:cNvPr id="7" name="Espace réservé de la date 6"/>
          <p:cNvSpPr>
            <a:spLocks noGrp="1"/>
          </p:cNvSpPr>
          <p:nvPr>
            <p:ph type="dt" sz="half" idx="10"/>
          </p:nvPr>
        </p:nvSpPr>
        <p:spPr/>
        <p:txBody>
          <a:bodyPr/>
          <a:lstStyle/>
          <a:p>
            <a:r>
              <a:rPr lang="en-US" smtClean="0"/>
              <a:t>15/03/2018</a:t>
            </a:r>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Visite</a:t>
            </a:r>
            <a:r>
              <a:rPr lang="en-GB" dirty="0" smtClean="0"/>
              <a:t> </a:t>
            </a:r>
            <a:r>
              <a:rPr lang="en-GB" dirty="0" err="1" smtClean="0"/>
              <a:t>lycée</a:t>
            </a:r>
            <a:r>
              <a:rPr lang="en-GB" dirty="0" smtClean="0"/>
              <a:t> Baudelaire</a:t>
            </a:r>
            <a:endParaRPr lang="en-GB" dirty="0"/>
          </a:p>
        </p:txBody>
      </p:sp>
      <p:sp>
        <p:nvSpPr>
          <p:cNvPr id="3" name="Espace réservé du contenu 2"/>
          <p:cNvSpPr>
            <a:spLocks noGrp="1"/>
          </p:cNvSpPr>
          <p:nvPr>
            <p:ph idx="1"/>
          </p:nvPr>
        </p:nvSpPr>
        <p:spPr>
          <a:xfrm>
            <a:off x="215516" y="1018630"/>
            <a:ext cx="8712968" cy="5337720"/>
          </a:xfrm>
        </p:spPr>
        <p:txBody>
          <a:bodyPr>
            <a:normAutofit/>
          </a:bodyPr>
          <a:lstStyle/>
          <a:p>
            <a:pPr marL="324000">
              <a:lnSpc>
                <a:spcPct val="150000"/>
              </a:lnSpc>
            </a:pPr>
            <a:r>
              <a:rPr lang="en-GB" sz="1800" dirty="0" smtClean="0"/>
              <a:t>9:15-9:30: </a:t>
            </a:r>
            <a:r>
              <a:rPr lang="fr-FR" sz="2000" dirty="0" smtClean="0">
                <a:solidFill>
                  <a:srgbClr val="C00000"/>
                </a:solidFill>
              </a:rPr>
              <a:t>Introduction </a:t>
            </a:r>
            <a:r>
              <a:rPr lang="fr-FR" sz="1800" dirty="0" smtClean="0"/>
              <a:t>(Edwige Tournefier)</a:t>
            </a:r>
          </a:p>
          <a:p>
            <a:pPr marL="324000">
              <a:lnSpc>
                <a:spcPct val="150000"/>
              </a:lnSpc>
            </a:pPr>
            <a:r>
              <a:rPr lang="fr-FR" sz="1800" dirty="0" smtClean="0"/>
              <a:t>9:35-10:00</a:t>
            </a:r>
            <a:r>
              <a:rPr lang="fr-FR" sz="1800" dirty="0" smtClean="0"/>
              <a:t>: </a:t>
            </a:r>
            <a:r>
              <a:rPr lang="fr-FR" sz="2000" dirty="0" smtClean="0">
                <a:solidFill>
                  <a:srgbClr val="C00000"/>
                </a:solidFill>
              </a:rPr>
              <a:t>La physique des particules </a:t>
            </a:r>
            <a:r>
              <a:rPr lang="fr-FR" sz="1800" dirty="0" smtClean="0"/>
              <a:t>(</a:t>
            </a:r>
            <a:r>
              <a:rPr lang="fr-FR" sz="1800" dirty="0" err="1" smtClean="0"/>
              <a:t>Narei</a:t>
            </a:r>
            <a:r>
              <a:rPr lang="fr-FR" sz="1800" dirty="0" smtClean="0"/>
              <a:t> Lorenzo Martinez)</a:t>
            </a:r>
          </a:p>
          <a:p>
            <a:pPr marL="324000">
              <a:lnSpc>
                <a:spcPct val="150000"/>
              </a:lnSpc>
            </a:pPr>
            <a:r>
              <a:rPr lang="fr-FR" sz="1800" dirty="0" smtClean="0"/>
              <a:t>10:00-10:15</a:t>
            </a:r>
            <a:r>
              <a:rPr lang="fr-FR" sz="1800" dirty="0" smtClean="0"/>
              <a:t>: </a:t>
            </a:r>
            <a:r>
              <a:rPr lang="fr-FR" sz="2000" dirty="0" smtClean="0">
                <a:solidFill>
                  <a:srgbClr val="C00000"/>
                </a:solidFill>
              </a:rPr>
              <a:t>Les métiers de la recherche </a:t>
            </a:r>
            <a:r>
              <a:rPr lang="fr-FR" sz="1800" dirty="0" smtClean="0"/>
              <a:t>(Alix Guillaume)</a:t>
            </a:r>
          </a:p>
          <a:p>
            <a:pPr marL="324000">
              <a:lnSpc>
                <a:spcPct val="150000"/>
              </a:lnSpc>
            </a:pPr>
            <a:r>
              <a:rPr lang="fr-FR" sz="1800" dirty="0" smtClean="0"/>
              <a:t>10:20-10:35: </a:t>
            </a:r>
            <a:r>
              <a:rPr lang="fr-FR" sz="2000" dirty="0">
                <a:solidFill>
                  <a:srgbClr val="0000FF"/>
                </a:solidFill>
              </a:rPr>
              <a:t>pause </a:t>
            </a:r>
            <a:r>
              <a:rPr lang="fr-FR" sz="2000" dirty="0" smtClean="0">
                <a:solidFill>
                  <a:srgbClr val="0000FF"/>
                </a:solidFill>
              </a:rPr>
              <a:t>café</a:t>
            </a:r>
            <a:endParaRPr lang="fr-FR" sz="2000" dirty="0">
              <a:solidFill>
                <a:srgbClr val="0000FF"/>
              </a:solidFill>
            </a:endParaRPr>
          </a:p>
          <a:p>
            <a:pPr marL="324000">
              <a:lnSpc>
                <a:spcPct val="150000"/>
              </a:lnSpc>
            </a:pPr>
            <a:r>
              <a:rPr lang="fr-FR" sz="1800" dirty="0" smtClean="0"/>
              <a:t>10:35-11h35: </a:t>
            </a:r>
            <a:r>
              <a:rPr lang="fr-FR" sz="2000" dirty="0" smtClean="0">
                <a:solidFill>
                  <a:srgbClr val="C00000"/>
                </a:solidFill>
              </a:rPr>
              <a:t>Visite des stands </a:t>
            </a:r>
            <a:r>
              <a:rPr lang="fr-FR" sz="2000" dirty="0" smtClean="0">
                <a:solidFill>
                  <a:srgbClr val="C00000"/>
                </a:solidFill>
              </a:rPr>
              <a:t>Neutrinos, </a:t>
            </a:r>
            <a:r>
              <a:rPr lang="fr-FR" sz="2000" dirty="0" err="1" smtClean="0">
                <a:solidFill>
                  <a:srgbClr val="C00000"/>
                </a:solidFill>
              </a:rPr>
              <a:t>Micromegas</a:t>
            </a:r>
            <a:r>
              <a:rPr lang="fr-FR" sz="2000" dirty="0" smtClean="0">
                <a:solidFill>
                  <a:srgbClr val="C00000"/>
                </a:solidFill>
              </a:rPr>
              <a:t> et MUST</a:t>
            </a:r>
            <a:r>
              <a:rPr lang="fr-FR" sz="1800" dirty="0" smtClean="0"/>
              <a:t>- </a:t>
            </a:r>
            <a:r>
              <a:rPr lang="fr-FR" sz="1800" dirty="0"/>
              <a:t>3</a:t>
            </a:r>
            <a:r>
              <a:rPr lang="fr-FR" sz="1800" dirty="0" smtClean="0"/>
              <a:t> </a:t>
            </a:r>
            <a:r>
              <a:rPr lang="fr-FR" sz="1800" dirty="0" smtClean="0"/>
              <a:t>groupes</a:t>
            </a:r>
          </a:p>
          <a:p>
            <a:pPr marL="324000">
              <a:lnSpc>
                <a:spcPct val="150000"/>
              </a:lnSpc>
            </a:pPr>
            <a:r>
              <a:rPr lang="fr-FR" sz="1800" dirty="0" smtClean="0"/>
              <a:t>11:35-12:05</a:t>
            </a:r>
            <a:r>
              <a:rPr lang="fr-FR" sz="1800" dirty="0" smtClean="0"/>
              <a:t>: </a:t>
            </a:r>
            <a:r>
              <a:rPr lang="fr-FR" sz="2000" dirty="0">
                <a:solidFill>
                  <a:srgbClr val="C00000"/>
                </a:solidFill>
              </a:rPr>
              <a:t>Visite des stands </a:t>
            </a:r>
            <a:r>
              <a:rPr lang="fr-FR" sz="2000" dirty="0" err="1">
                <a:solidFill>
                  <a:srgbClr val="C00000"/>
                </a:solidFill>
              </a:rPr>
              <a:t>Astro-Virgo</a:t>
            </a:r>
            <a:r>
              <a:rPr lang="fr-FR" sz="2000" dirty="0">
                <a:solidFill>
                  <a:srgbClr val="C00000"/>
                </a:solidFill>
              </a:rPr>
              <a:t> et Théorie </a:t>
            </a:r>
            <a:r>
              <a:rPr lang="fr-FR" sz="1800" dirty="0"/>
              <a:t>- 2 groupes</a:t>
            </a:r>
            <a:endParaRPr lang="en-GB" sz="2000" dirty="0">
              <a:solidFill>
                <a:srgbClr val="C00000"/>
              </a:solidFill>
            </a:endParaRPr>
          </a:p>
        </p:txBody>
      </p:sp>
      <p:sp>
        <p:nvSpPr>
          <p:cNvPr id="8" name="Espace réservé de la date 7"/>
          <p:cNvSpPr>
            <a:spLocks noGrp="1"/>
          </p:cNvSpPr>
          <p:nvPr>
            <p:ph type="dt" sz="half" idx="10"/>
          </p:nvPr>
        </p:nvSpPr>
        <p:spPr/>
        <p:txBody>
          <a:bodyPr/>
          <a:lstStyle/>
          <a:p>
            <a:r>
              <a:rPr lang="en-US" smtClean="0"/>
              <a:t>15/03/2018</a:t>
            </a:r>
            <a:endParaRPr lang="fr-BE" dirty="0"/>
          </a:p>
        </p:txBody>
      </p:sp>
    </p:spTree>
    <p:extLst>
      <p:ext uri="{BB962C8B-B14F-4D97-AF65-F5344CB8AC3E}">
        <p14:creationId xmlns:p14="http://schemas.microsoft.com/office/powerpoint/2010/main" val="4027517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Le LAPP</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rPr>
              <a:t>LAPP</a:t>
            </a:r>
            <a:r>
              <a:rPr lang="en-GB" dirty="0" smtClean="0"/>
              <a:t> = </a:t>
            </a:r>
            <a:r>
              <a:rPr lang="en-GB" dirty="0" err="1" smtClean="0">
                <a:solidFill>
                  <a:srgbClr val="C00000"/>
                </a:solidFill>
              </a:rPr>
              <a:t>L</a:t>
            </a:r>
            <a:r>
              <a:rPr lang="en-GB" dirty="0" err="1" smtClean="0"/>
              <a:t>aboratoire</a:t>
            </a:r>
            <a:r>
              <a:rPr lang="en-GB" dirty="0" smtClean="0"/>
              <a:t> </a:t>
            </a:r>
            <a:r>
              <a:rPr lang="en-GB" dirty="0" err="1" smtClean="0"/>
              <a:t>d’</a:t>
            </a:r>
            <a:r>
              <a:rPr lang="en-GB" dirty="0" err="1" smtClean="0">
                <a:solidFill>
                  <a:srgbClr val="C00000"/>
                </a:solidFill>
              </a:rPr>
              <a:t>A</a:t>
            </a:r>
            <a:r>
              <a:rPr lang="en-GB" dirty="0" err="1" smtClean="0"/>
              <a:t>nnecy</a:t>
            </a:r>
            <a:r>
              <a:rPr lang="en-GB" dirty="0" smtClean="0"/>
              <a:t> de </a:t>
            </a:r>
            <a:r>
              <a:rPr lang="en-GB" dirty="0" smtClean="0">
                <a:solidFill>
                  <a:srgbClr val="C00000"/>
                </a:solidFill>
              </a:rPr>
              <a:t>P</a:t>
            </a:r>
            <a:r>
              <a:rPr lang="en-GB" dirty="0" smtClean="0"/>
              <a:t>hysique des </a:t>
            </a:r>
            <a:r>
              <a:rPr lang="en-GB" dirty="0" err="1" smtClean="0">
                <a:solidFill>
                  <a:srgbClr val="C00000"/>
                </a:solidFill>
              </a:rPr>
              <a:t>P</a:t>
            </a:r>
            <a:r>
              <a:rPr lang="en-GB" dirty="0" err="1" smtClean="0"/>
              <a:t>articules</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2000" dirty="0" smtClean="0"/>
              <a:t>Le LAPP </a:t>
            </a:r>
            <a:r>
              <a:rPr lang="en-GB" sz="2000" dirty="0" err="1" smtClean="0"/>
              <a:t>est</a:t>
            </a:r>
            <a:r>
              <a:rPr lang="en-GB" sz="2000" dirty="0" smtClean="0"/>
              <a:t> </a:t>
            </a:r>
            <a:r>
              <a:rPr lang="en-GB" sz="2000" dirty="0" err="1" smtClean="0"/>
              <a:t>une</a:t>
            </a:r>
            <a:r>
              <a:rPr lang="en-GB" sz="2000" dirty="0" smtClean="0"/>
              <a:t> </a:t>
            </a:r>
            <a:r>
              <a:rPr lang="en-GB" sz="2000" dirty="0" err="1"/>
              <a:t>u</a:t>
            </a:r>
            <a:r>
              <a:rPr lang="en-GB" sz="2000" dirty="0" err="1" smtClean="0"/>
              <a:t>nité</a:t>
            </a:r>
            <a:r>
              <a:rPr lang="en-GB" sz="2000" dirty="0" smtClean="0"/>
              <a:t> </a:t>
            </a:r>
            <a:r>
              <a:rPr lang="en-GB" sz="2000" dirty="0" err="1" smtClean="0"/>
              <a:t>mixte</a:t>
            </a:r>
            <a:r>
              <a:rPr lang="en-GB" sz="2000" dirty="0" smtClean="0"/>
              <a:t> du </a:t>
            </a:r>
            <a:r>
              <a:rPr lang="en-GB" sz="2000" dirty="0" smtClean="0">
                <a:solidFill>
                  <a:srgbClr val="002060"/>
                </a:solidFill>
              </a:rPr>
              <a:t>CNRS</a:t>
            </a:r>
            <a:r>
              <a:rPr lang="en-GB" sz="2000" dirty="0" smtClean="0"/>
              <a:t> et de </a:t>
            </a:r>
            <a:r>
              <a:rPr lang="en-GB" sz="2000" dirty="0" err="1" smtClean="0">
                <a:solidFill>
                  <a:srgbClr val="002060"/>
                </a:solidFill>
              </a:rPr>
              <a:t>l’Université</a:t>
            </a:r>
            <a:r>
              <a:rPr lang="en-GB" sz="2000" dirty="0" smtClean="0">
                <a:solidFill>
                  <a:srgbClr val="002060"/>
                </a:solidFill>
              </a:rPr>
              <a:t> </a:t>
            </a:r>
            <a:r>
              <a:rPr lang="en-GB" sz="2000" dirty="0" err="1" smtClean="0">
                <a:solidFill>
                  <a:srgbClr val="002060"/>
                </a:solidFill>
              </a:rPr>
              <a:t>Savoie</a:t>
            </a:r>
            <a:r>
              <a:rPr lang="en-GB" sz="2000" dirty="0" smtClean="0">
                <a:solidFill>
                  <a:srgbClr val="002060"/>
                </a:solidFill>
              </a:rPr>
              <a:t> Mont Blanc</a:t>
            </a:r>
            <a:endParaRPr lang="en-GB" sz="2000" dirty="0">
              <a:solidFill>
                <a:srgbClr val="002060"/>
              </a:solidFill>
            </a:endParaRPr>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 name="Image 6" descr="Z:\Isabelle\Qualité\PROCESSUS Entrants Sortants\Livrets d'accueil\DSCN246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299" y="1726362"/>
            <a:ext cx="3776265" cy="2355364"/>
          </a:xfrm>
          <a:prstGeom prst="rect">
            <a:avLst/>
          </a:prstGeom>
          <a:noFill/>
          <a:ln>
            <a:noFill/>
          </a:ln>
        </p:spPr>
      </p:pic>
      <p:pic>
        <p:nvPicPr>
          <p:cNvPr id="9" name="Image 8"/>
          <p:cNvPicPr>
            <a:picLocks noChangeAspect="1"/>
          </p:cNvPicPr>
          <p:nvPr/>
        </p:nvPicPr>
        <p:blipFill>
          <a:blip r:embed="rId3"/>
          <a:stretch>
            <a:fillRect/>
          </a:stretch>
        </p:blipFill>
        <p:spPr>
          <a:xfrm>
            <a:off x="3779912" y="4899160"/>
            <a:ext cx="1217035" cy="676425"/>
          </a:xfrm>
          <a:prstGeom prst="rect">
            <a:avLst/>
          </a:prstGeom>
        </p:spPr>
      </p:pic>
      <p:pic>
        <p:nvPicPr>
          <p:cNvPr id="10" name="Image 9"/>
          <p:cNvPicPr>
            <a:picLocks noChangeAspect="1"/>
          </p:cNvPicPr>
          <p:nvPr/>
        </p:nvPicPr>
        <p:blipFill>
          <a:blip r:embed="rId4"/>
          <a:stretch>
            <a:fillRect/>
          </a:stretch>
        </p:blipFill>
        <p:spPr>
          <a:xfrm>
            <a:off x="6852530" y="4899160"/>
            <a:ext cx="767470" cy="1057691"/>
          </a:xfrm>
          <a:prstGeom prst="rect">
            <a:avLst/>
          </a:prstGeom>
        </p:spPr>
      </p:pic>
    </p:spTree>
    <p:extLst>
      <p:ext uri="{BB962C8B-B14F-4D97-AF65-F5344CB8AC3E}">
        <p14:creationId xmlns:p14="http://schemas.microsoft.com/office/powerpoint/2010/main" val="349561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este20"/>
          <p:cNvPicPr>
            <a:picLocks noChangeArrowheads="1"/>
          </p:cNvPicPr>
          <p:nvPr/>
        </p:nvPicPr>
        <p:blipFill>
          <a:blip r:embed="rId2" cstate="print"/>
          <a:srcRect/>
          <a:stretch>
            <a:fillRect/>
          </a:stretch>
        </p:blipFill>
        <p:spPr bwMode="auto">
          <a:xfrm>
            <a:off x="6660704" y="1412776"/>
            <a:ext cx="2483296" cy="1526975"/>
          </a:xfrm>
          <a:prstGeom prst="rect">
            <a:avLst/>
          </a:prstGeom>
          <a:noFill/>
          <a:ln w="9525">
            <a:noFill/>
            <a:miter lim="800000"/>
            <a:headEnd/>
            <a:tailEnd/>
          </a:ln>
        </p:spPr>
      </p:pic>
      <p:sp>
        <p:nvSpPr>
          <p:cNvPr id="2" name="Titre 1"/>
          <p:cNvSpPr>
            <a:spLocks noGrp="1"/>
          </p:cNvSpPr>
          <p:nvPr>
            <p:ph type="title"/>
          </p:nvPr>
        </p:nvSpPr>
        <p:spPr>
          <a:xfrm>
            <a:off x="924585" y="10274"/>
            <a:ext cx="8229600" cy="987368"/>
          </a:xfrm>
        </p:spPr>
        <p:txBody>
          <a:bodyPr>
            <a:normAutofit fontScale="90000"/>
          </a:bodyPr>
          <a:lstStyle/>
          <a:p>
            <a:r>
              <a:rPr lang="en-GB" dirty="0" smtClean="0"/>
              <a:t>De </a:t>
            </a:r>
            <a:r>
              <a:rPr lang="en-GB" dirty="0" err="1" smtClean="0"/>
              <a:t>l’infiniment</a:t>
            </a:r>
            <a:r>
              <a:rPr lang="en-GB" dirty="0" smtClean="0"/>
              <a:t> petit à </a:t>
            </a:r>
            <a:r>
              <a:rPr lang="en-GB" dirty="0" err="1" smtClean="0"/>
              <a:t>l’infiniment</a:t>
            </a:r>
            <a:r>
              <a:rPr lang="en-GB" dirty="0" smtClean="0"/>
              <a:t> grand</a:t>
            </a:r>
            <a:endParaRPr lang="en-GB" dirty="0"/>
          </a:p>
        </p:txBody>
      </p:sp>
      <p:sp>
        <p:nvSpPr>
          <p:cNvPr id="3" name="Espace réservé du contenu 2"/>
          <p:cNvSpPr>
            <a:spLocks noGrp="1"/>
          </p:cNvSpPr>
          <p:nvPr>
            <p:ph idx="1"/>
          </p:nvPr>
        </p:nvSpPr>
        <p:spPr>
          <a:xfrm>
            <a:off x="457200" y="980728"/>
            <a:ext cx="8507288" cy="4896544"/>
          </a:xfrm>
        </p:spPr>
        <p:txBody>
          <a:bodyPr/>
          <a:lstStyle/>
          <a:p>
            <a:pPr marL="0" indent="0">
              <a:buNone/>
            </a:pPr>
            <a:r>
              <a:rPr lang="en-GB" dirty="0" smtClean="0"/>
              <a:t>Au LAPP on </a:t>
            </a:r>
            <a:r>
              <a:rPr lang="en-GB" dirty="0" err="1" smtClean="0"/>
              <a:t>étudie</a:t>
            </a:r>
            <a:r>
              <a:rPr lang="en-GB" dirty="0" smtClean="0"/>
              <a:t> :</a:t>
            </a:r>
          </a:p>
          <a:p>
            <a:pPr marL="0" indent="0">
              <a:buNone/>
            </a:pPr>
            <a:endParaRPr lang="en-GB" dirty="0" smtClean="0"/>
          </a:p>
          <a:p>
            <a:r>
              <a:rPr lang="en-GB" dirty="0">
                <a:solidFill>
                  <a:srgbClr val="C00000"/>
                </a:solidFill>
              </a:rPr>
              <a:t>l</a:t>
            </a:r>
            <a:r>
              <a:rPr lang="en-GB" dirty="0" smtClean="0">
                <a:solidFill>
                  <a:srgbClr val="C00000"/>
                </a:solidFill>
              </a:rPr>
              <a:t>a physique des </a:t>
            </a:r>
            <a:r>
              <a:rPr lang="en-GB" dirty="0" err="1" smtClean="0">
                <a:solidFill>
                  <a:srgbClr val="C00000"/>
                </a:solidFill>
              </a:rPr>
              <a:t>particules</a:t>
            </a:r>
            <a:r>
              <a:rPr lang="en-GB" dirty="0" smtClean="0">
                <a:solidFill>
                  <a:srgbClr val="C00000"/>
                </a:solidFill>
              </a:rPr>
              <a:t> </a:t>
            </a:r>
            <a:r>
              <a:rPr lang="en-GB" dirty="0" smtClean="0"/>
              <a:t>: </a:t>
            </a:r>
          </a:p>
          <a:p>
            <a:pPr marL="457200" lvl="1" indent="0">
              <a:buNone/>
            </a:pPr>
            <a:r>
              <a:rPr lang="en-GB" dirty="0" err="1" smtClean="0"/>
              <a:t>étude</a:t>
            </a:r>
            <a:r>
              <a:rPr lang="en-GB" dirty="0" smtClean="0"/>
              <a:t> des </a:t>
            </a:r>
            <a:r>
              <a:rPr lang="en-GB" dirty="0" err="1" smtClean="0"/>
              <a:t>constituants</a:t>
            </a:r>
            <a:r>
              <a:rPr lang="en-GB" dirty="0" smtClean="0"/>
              <a:t> </a:t>
            </a:r>
            <a:r>
              <a:rPr lang="en-GB" dirty="0" err="1" smtClean="0"/>
              <a:t>élémentaires</a:t>
            </a:r>
            <a:r>
              <a:rPr lang="en-GB" dirty="0" smtClean="0"/>
              <a:t> de la </a:t>
            </a:r>
            <a:r>
              <a:rPr lang="en-GB" dirty="0" err="1" smtClean="0"/>
              <a:t>matière</a:t>
            </a:r>
            <a:endParaRPr lang="en-GB" dirty="0" smtClean="0"/>
          </a:p>
          <a:p>
            <a:pPr marL="0" indent="0">
              <a:buNone/>
            </a:pPr>
            <a:endParaRPr lang="en-GB" dirty="0"/>
          </a:p>
          <a:p>
            <a:r>
              <a:rPr lang="en-GB" dirty="0">
                <a:solidFill>
                  <a:srgbClr val="C00000"/>
                </a:solidFill>
              </a:rPr>
              <a:t>l</a:t>
            </a:r>
            <a:r>
              <a:rPr lang="en-GB" dirty="0" smtClean="0">
                <a:solidFill>
                  <a:srgbClr val="C00000"/>
                </a:solidFill>
              </a:rPr>
              <a:t>es </a:t>
            </a:r>
            <a:r>
              <a:rPr lang="en-GB" dirty="0" err="1" smtClean="0">
                <a:solidFill>
                  <a:srgbClr val="C00000"/>
                </a:solidFill>
              </a:rPr>
              <a:t>astro-particules</a:t>
            </a:r>
            <a:r>
              <a:rPr lang="en-GB" dirty="0" smtClean="0">
                <a:solidFill>
                  <a:srgbClr val="C00000"/>
                </a:solidFill>
              </a:rPr>
              <a:t>, la </a:t>
            </a:r>
            <a:r>
              <a:rPr lang="en-GB" dirty="0" err="1" smtClean="0">
                <a:solidFill>
                  <a:srgbClr val="C00000"/>
                </a:solidFill>
              </a:rPr>
              <a:t>cosmologie</a:t>
            </a:r>
            <a:r>
              <a:rPr lang="en-GB" dirty="0" smtClean="0">
                <a:solidFill>
                  <a:srgbClr val="C00000"/>
                </a:solidFill>
              </a:rPr>
              <a:t> et les </a:t>
            </a:r>
            <a:r>
              <a:rPr lang="en-GB" dirty="0" err="1" smtClean="0">
                <a:solidFill>
                  <a:srgbClr val="C00000"/>
                </a:solidFill>
              </a:rPr>
              <a:t>ondes</a:t>
            </a:r>
            <a:r>
              <a:rPr lang="en-GB" dirty="0" smtClean="0">
                <a:solidFill>
                  <a:srgbClr val="C00000"/>
                </a:solidFill>
              </a:rPr>
              <a:t> </a:t>
            </a:r>
            <a:r>
              <a:rPr lang="en-GB" dirty="0" err="1" smtClean="0">
                <a:solidFill>
                  <a:srgbClr val="C00000"/>
                </a:solidFill>
              </a:rPr>
              <a:t>gravitationnelles</a:t>
            </a:r>
            <a:r>
              <a:rPr lang="en-GB" dirty="0" smtClean="0"/>
              <a:t>: </a:t>
            </a:r>
            <a:r>
              <a:rPr lang="en-GB" sz="2200" dirty="0" err="1" smtClean="0"/>
              <a:t>compréhension</a:t>
            </a:r>
            <a:r>
              <a:rPr lang="en-GB" sz="2200" dirty="0" smtClean="0"/>
              <a:t> de </a:t>
            </a:r>
            <a:r>
              <a:rPr lang="en-GB" sz="2200" dirty="0" err="1" smtClean="0"/>
              <a:t>l’évolution</a:t>
            </a:r>
            <a:r>
              <a:rPr lang="en-GB" sz="2200" dirty="0" smtClean="0"/>
              <a:t> de </a:t>
            </a:r>
            <a:r>
              <a:rPr lang="en-GB" sz="2200" dirty="0" err="1" smtClean="0"/>
              <a:t>l’Univers</a:t>
            </a:r>
            <a:r>
              <a:rPr lang="en-GB" sz="2200" dirty="0" smtClean="0"/>
              <a:t> et de </a:t>
            </a:r>
            <a:r>
              <a:rPr lang="en-GB" sz="2200" dirty="0" err="1" smtClean="0"/>
              <a:t>sa</a:t>
            </a:r>
            <a:r>
              <a:rPr lang="en-GB" sz="2200" dirty="0" smtClean="0"/>
              <a:t> composition</a:t>
            </a:r>
          </a:p>
          <a:p>
            <a:pPr marL="0" indent="0">
              <a:buNone/>
            </a:pPr>
            <a:endParaRPr lang="en-GB"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 name="Picture 4" descr="https://www.lsst.org/sites/default/files/styles/galleryformatter_slide/public/photogallery/Facility_CU_Nite-full.jpg?itok=ow0mop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5" y="4686863"/>
            <a:ext cx="2376509" cy="148294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4" descr="test1.jpg"/>
          <p:cNvPicPr>
            <a:picLocks noChangeAspect="1"/>
          </p:cNvPicPr>
          <p:nvPr/>
        </p:nvPicPr>
        <p:blipFill>
          <a:blip r:embed="rId4" cstate="print"/>
          <a:srcRect/>
          <a:stretch>
            <a:fillRect/>
          </a:stretch>
        </p:blipFill>
        <p:spPr bwMode="auto">
          <a:xfrm>
            <a:off x="7199660" y="3880568"/>
            <a:ext cx="1836836" cy="1341273"/>
          </a:xfrm>
          <a:prstGeom prst="rect">
            <a:avLst/>
          </a:prstGeom>
          <a:noFill/>
          <a:ln w="9525">
            <a:noFill/>
            <a:miter lim="800000"/>
            <a:headEnd/>
            <a:tailEnd/>
          </a:ln>
        </p:spPr>
      </p:pic>
      <p:pic>
        <p:nvPicPr>
          <p:cNvPr id="10" name="Picture 17" descr="aerial"/>
          <p:cNvPicPr>
            <a:picLocks noChangeAspect="1" noChangeArrowheads="1"/>
          </p:cNvPicPr>
          <p:nvPr/>
        </p:nvPicPr>
        <p:blipFill>
          <a:blip r:embed="rId5" cstate="print"/>
          <a:srcRect/>
          <a:stretch>
            <a:fillRect/>
          </a:stretch>
        </p:blipFill>
        <p:spPr bwMode="auto">
          <a:xfrm>
            <a:off x="4829200" y="5311782"/>
            <a:ext cx="3600400" cy="1170130"/>
          </a:xfrm>
          <a:prstGeom prst="rect">
            <a:avLst/>
          </a:prstGeom>
          <a:noFill/>
        </p:spPr>
      </p:pic>
      <p:pic>
        <p:nvPicPr>
          <p:cNvPr id="11" name="Picture 8" descr="s97_10537_small"/>
          <p:cNvPicPr>
            <a:picLocks noChangeAspect="1" noChangeArrowheads="1"/>
          </p:cNvPicPr>
          <p:nvPr/>
        </p:nvPicPr>
        <p:blipFill>
          <a:blip r:embed="rId6" cstate="print"/>
          <a:srcRect b="6038"/>
          <a:stretch>
            <a:fillRect/>
          </a:stretch>
        </p:blipFill>
        <p:spPr bwMode="auto">
          <a:xfrm>
            <a:off x="3090562" y="4797152"/>
            <a:ext cx="1517492" cy="1073453"/>
          </a:xfrm>
          <a:prstGeom prst="rect">
            <a:avLst/>
          </a:prstGeom>
          <a:noFill/>
          <a:ln w="9525">
            <a:noFill/>
            <a:miter lim="800000"/>
            <a:headEnd/>
            <a:tailEnd/>
          </a:ln>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1216981"/>
            <a:ext cx="2441312" cy="805381"/>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9" y="14941"/>
            <a:ext cx="1092375" cy="604448"/>
          </a:xfrm>
          <a:prstGeom prst="rect">
            <a:avLst/>
          </a:prstGeom>
        </p:spPr>
      </p:pic>
    </p:spTree>
    <p:extLst>
      <p:ext uri="{BB962C8B-B14F-4D97-AF65-F5344CB8AC3E}">
        <p14:creationId xmlns:p14="http://schemas.microsoft.com/office/powerpoint/2010/main" val="3122360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e la date 2"/>
          <p:cNvSpPr>
            <a:spLocks noGrp="1"/>
          </p:cNvSpPr>
          <p:nvPr>
            <p:ph type="dt" sz="half" idx="10"/>
          </p:nvPr>
        </p:nvSpPr>
        <p:spPr/>
        <p:txBody>
          <a:bodyPr/>
          <a:lstStyle/>
          <a:p>
            <a:r>
              <a:rPr lang="en-US" smtClean="0">
                <a:solidFill>
                  <a:srgbClr val="00B3CC"/>
                </a:solidFill>
              </a:rPr>
              <a:t>15/03/2018</a:t>
            </a:r>
            <a:endParaRPr lang="fr-FR" dirty="0">
              <a:solidFill>
                <a:srgbClr val="00B3CC"/>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11" y="14874"/>
            <a:ext cx="7784178" cy="6843126"/>
          </a:xfrm>
          <a:prstGeom prst="rect">
            <a:avLst/>
          </a:prstGeom>
        </p:spPr>
      </p:pic>
    </p:spTree>
    <p:extLst>
      <p:ext uri="{BB962C8B-B14F-4D97-AF65-F5344CB8AC3E}">
        <p14:creationId xmlns:p14="http://schemas.microsoft.com/office/powerpoint/2010/main" val="358608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smtClean="0">
                <a:solidFill>
                  <a:srgbClr val="00B3CC"/>
                </a:solidFill>
              </a:rPr>
              <a:t>15/03/2018</a:t>
            </a:r>
            <a:endParaRPr lang="fr-FR" dirty="0">
              <a:solidFill>
                <a:srgbClr val="00B3CC"/>
              </a:solidFill>
            </a:endParaRPr>
          </a:p>
        </p:txBody>
      </p:sp>
      <p:sp>
        <p:nvSpPr>
          <p:cNvPr id="6" name="Espace réservé pour une image  5"/>
          <p:cNvSpPr>
            <a:spLocks noGrp="1"/>
          </p:cNvSpPr>
          <p:nvPr>
            <p:ph type="pic" sz="quarter" idx="13"/>
          </p:nvPr>
        </p:nvSpPr>
        <p:spPr/>
      </p:sp>
      <p:pic>
        <p:nvPicPr>
          <p:cNvPr id="9" name="Image 8"/>
          <p:cNvPicPr>
            <a:picLocks noChangeAspect="1"/>
          </p:cNvPicPr>
          <p:nvPr/>
        </p:nvPicPr>
        <p:blipFill>
          <a:blip r:embed="rId2"/>
          <a:stretch>
            <a:fillRect/>
          </a:stretch>
        </p:blipFill>
        <p:spPr>
          <a:xfrm>
            <a:off x="313044" y="836713"/>
            <a:ext cx="8435420" cy="5544616"/>
          </a:xfrm>
          <a:prstGeom prst="rect">
            <a:avLst/>
          </a:prstGeom>
        </p:spPr>
      </p:pic>
      <p:sp>
        <p:nvSpPr>
          <p:cNvPr id="7" name="Titre 6"/>
          <p:cNvSpPr>
            <a:spLocks noGrp="1"/>
          </p:cNvSpPr>
          <p:nvPr>
            <p:ph type="title"/>
          </p:nvPr>
        </p:nvSpPr>
        <p:spPr>
          <a:xfrm>
            <a:off x="0" y="243349"/>
            <a:ext cx="8859592" cy="450000"/>
          </a:xfrm>
        </p:spPr>
        <p:txBody>
          <a:bodyPr>
            <a:normAutofit fontScale="90000"/>
          </a:bodyPr>
          <a:lstStyle/>
          <a:p>
            <a:r>
              <a:rPr lang="en-GB" dirty="0" smtClean="0"/>
              <a:t>De </a:t>
            </a:r>
            <a:r>
              <a:rPr lang="en-GB" dirty="0" err="1" smtClean="0"/>
              <a:t>l’infiniment</a:t>
            </a:r>
            <a:r>
              <a:rPr lang="en-GB" dirty="0" smtClean="0"/>
              <a:t> grand à </a:t>
            </a:r>
            <a:r>
              <a:rPr lang="en-GB" dirty="0" err="1" smtClean="0"/>
              <a:t>l’infiniment</a:t>
            </a:r>
            <a:r>
              <a:rPr lang="en-GB" dirty="0" smtClean="0"/>
              <a:t> petit: la </a:t>
            </a:r>
            <a:r>
              <a:rPr lang="en-GB" dirty="0" err="1" smtClean="0"/>
              <a:t>matière</a:t>
            </a:r>
            <a:r>
              <a:rPr lang="en-GB" dirty="0" smtClean="0"/>
              <a:t> noire</a:t>
            </a:r>
            <a:endParaRPr lang="en-GB" dirty="0"/>
          </a:p>
        </p:txBody>
      </p:sp>
    </p:spTree>
    <p:extLst>
      <p:ext uri="{BB962C8B-B14F-4D97-AF65-F5344CB8AC3E}">
        <p14:creationId xmlns:p14="http://schemas.microsoft.com/office/powerpoint/2010/main" val="2192826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890769" y="2996952"/>
            <a:ext cx="3289743" cy="2178312"/>
          </a:xfrm>
          <a:prstGeom prst="rect">
            <a:avLst/>
          </a:prstGeom>
        </p:spPr>
      </p:pic>
      <p:sp>
        <p:nvSpPr>
          <p:cNvPr id="2" name="Titre 1"/>
          <p:cNvSpPr>
            <a:spLocks noGrp="1"/>
          </p:cNvSpPr>
          <p:nvPr>
            <p:ph type="title"/>
          </p:nvPr>
        </p:nvSpPr>
        <p:spPr/>
        <p:txBody>
          <a:bodyPr>
            <a:normAutofit/>
          </a:bodyPr>
          <a:lstStyle/>
          <a:p>
            <a:r>
              <a:rPr lang="fr-FR" dirty="0" smtClean="0"/>
              <a:t>Quelques grandes questions actuelles</a:t>
            </a:r>
            <a:endParaRPr lang="fr-FR" dirty="0"/>
          </a:p>
        </p:txBody>
      </p:sp>
      <p:sp>
        <p:nvSpPr>
          <p:cNvPr id="3" name="Espace réservé du contenu 2"/>
          <p:cNvSpPr>
            <a:spLocks noGrp="1"/>
          </p:cNvSpPr>
          <p:nvPr>
            <p:ph idx="1"/>
          </p:nvPr>
        </p:nvSpPr>
        <p:spPr>
          <a:xfrm>
            <a:off x="204664" y="1095526"/>
            <a:ext cx="8939336" cy="5357809"/>
          </a:xfrm>
        </p:spPr>
        <p:txBody>
          <a:bodyPr>
            <a:normAutofit lnSpcReduction="10000"/>
          </a:bodyPr>
          <a:lstStyle/>
          <a:p>
            <a:pPr defTabSz="673100">
              <a:spcBef>
                <a:spcPct val="50000"/>
              </a:spcBef>
              <a:buFontTx/>
              <a:buChar char="•"/>
            </a:pPr>
            <a:r>
              <a:rPr lang="fr-FR" dirty="0" smtClean="0">
                <a:solidFill>
                  <a:srgbClr val="0033CC"/>
                </a:solidFill>
              </a:rPr>
              <a:t>De quoi est constituée la mati</a:t>
            </a:r>
            <a:r>
              <a:rPr lang="fr-FR" dirty="0" smtClean="0">
                <a:solidFill>
                  <a:srgbClr val="0000CC"/>
                </a:solidFill>
              </a:rPr>
              <a:t>è</a:t>
            </a:r>
            <a:r>
              <a:rPr lang="fr-FR" dirty="0" smtClean="0">
                <a:solidFill>
                  <a:srgbClr val="0033CC"/>
                </a:solidFill>
              </a:rPr>
              <a:t>re noire?  </a:t>
            </a:r>
          </a:p>
          <a:p>
            <a:pPr defTabSz="673100">
              <a:spcBef>
                <a:spcPct val="50000"/>
              </a:spcBef>
              <a:buFontTx/>
              <a:buChar char="•"/>
            </a:pPr>
            <a:r>
              <a:rPr lang="fr-FR" dirty="0" smtClean="0">
                <a:solidFill>
                  <a:srgbClr val="0033CC"/>
                </a:solidFill>
              </a:rPr>
              <a:t>Pourquoi n’observe-</a:t>
            </a:r>
            <a:r>
              <a:rPr lang="fr-FR" dirty="0" err="1" smtClean="0">
                <a:solidFill>
                  <a:srgbClr val="0033CC"/>
                </a:solidFill>
              </a:rPr>
              <a:t>t’on</a:t>
            </a:r>
            <a:r>
              <a:rPr lang="fr-FR" dirty="0" smtClean="0">
                <a:solidFill>
                  <a:srgbClr val="0033CC"/>
                </a:solidFill>
              </a:rPr>
              <a:t> pas d'</a:t>
            </a:r>
            <a:r>
              <a:rPr lang="fr-FR" dirty="0" err="1" smtClean="0">
                <a:solidFill>
                  <a:srgbClr val="0033CC"/>
                </a:solidFill>
              </a:rPr>
              <a:t>anti-matière</a:t>
            </a:r>
            <a:r>
              <a:rPr lang="fr-FR" dirty="0" smtClean="0">
                <a:solidFill>
                  <a:srgbClr val="0033CC"/>
                </a:solidFill>
              </a:rPr>
              <a:t> dans l’univers?</a:t>
            </a:r>
          </a:p>
          <a:p>
            <a:pPr defTabSz="673100">
              <a:spcBef>
                <a:spcPct val="50000"/>
              </a:spcBef>
              <a:buFontTx/>
              <a:buChar char="•"/>
            </a:pPr>
            <a:r>
              <a:rPr lang="fr-FR" dirty="0" smtClean="0">
                <a:solidFill>
                  <a:srgbClr val="0033CC"/>
                </a:solidFill>
              </a:rPr>
              <a:t>D’où vient la masse des particules ? </a:t>
            </a:r>
            <a:r>
              <a:rPr lang="fr-FR" dirty="0" smtClean="0">
                <a:solidFill>
                  <a:srgbClr val="C00000"/>
                </a:solidFill>
              </a:rPr>
              <a:t>le boson de </a:t>
            </a:r>
            <a:r>
              <a:rPr lang="fr-FR" dirty="0" err="1" smtClean="0">
                <a:solidFill>
                  <a:srgbClr val="C00000"/>
                </a:solidFill>
              </a:rPr>
              <a:t>Higgs</a:t>
            </a:r>
            <a:r>
              <a:rPr lang="fr-FR" dirty="0" smtClean="0">
                <a:solidFill>
                  <a:srgbClr val="C00000"/>
                </a:solidFill>
              </a:rPr>
              <a:t>! (2012)</a:t>
            </a:r>
          </a:p>
          <a:p>
            <a:pPr defTabSz="673100">
              <a:spcBef>
                <a:spcPct val="50000"/>
              </a:spcBef>
              <a:buFontTx/>
              <a:buChar char="•"/>
            </a:pPr>
            <a:r>
              <a:rPr lang="fr-FR" dirty="0" smtClean="0"/>
              <a:t>L’Univers est en expansion accélérée: </a:t>
            </a:r>
            <a:r>
              <a:rPr lang="fr-FR" dirty="0" smtClean="0">
                <a:solidFill>
                  <a:srgbClr val="3333CC"/>
                </a:solidFill>
              </a:rPr>
              <a:t>énergie noire</a:t>
            </a:r>
            <a:r>
              <a:rPr lang="fr-FR" dirty="0" smtClean="0"/>
              <a:t>?</a:t>
            </a:r>
          </a:p>
          <a:p>
            <a:pPr defTabSz="673100">
              <a:spcBef>
                <a:spcPct val="50000"/>
              </a:spcBef>
              <a:buFontTx/>
              <a:buChar char="•"/>
            </a:pPr>
            <a:endParaRPr lang="fr-FR" dirty="0" smtClean="0"/>
          </a:p>
          <a:p>
            <a:pPr defTabSz="673100">
              <a:spcBef>
                <a:spcPct val="50000"/>
              </a:spcBef>
              <a:buFontTx/>
              <a:buChar char="•"/>
            </a:pPr>
            <a:r>
              <a:rPr lang="fr-FR" dirty="0" smtClean="0"/>
              <a:t>Existe-</a:t>
            </a:r>
            <a:r>
              <a:rPr lang="fr-FR" dirty="0" err="1" smtClean="0"/>
              <a:t>t’il</a:t>
            </a:r>
            <a:r>
              <a:rPr lang="fr-FR" dirty="0" smtClean="0"/>
              <a:t> une 4</a:t>
            </a:r>
            <a:r>
              <a:rPr lang="fr-FR" baseline="30000" dirty="0" smtClean="0"/>
              <a:t>ème</a:t>
            </a:r>
            <a:r>
              <a:rPr lang="fr-FR" dirty="0" smtClean="0"/>
              <a:t> famille de particules?</a:t>
            </a:r>
          </a:p>
          <a:p>
            <a:pPr defTabSz="673100">
              <a:spcBef>
                <a:spcPct val="50000"/>
              </a:spcBef>
              <a:buFontTx/>
              <a:buChar char="•"/>
            </a:pPr>
            <a:endParaRPr lang="fr-FR" dirty="0"/>
          </a:p>
          <a:p>
            <a:pPr defTabSz="673100">
              <a:spcBef>
                <a:spcPct val="50000"/>
              </a:spcBef>
              <a:buFontTx/>
              <a:buChar char="•"/>
            </a:pPr>
            <a:endParaRPr lang="fr-FR" dirty="0" smtClean="0"/>
          </a:p>
          <a:p>
            <a:pPr defTabSz="673100">
              <a:spcBef>
                <a:spcPct val="50000"/>
              </a:spcBef>
              <a:buFontTx/>
              <a:buChar char="•"/>
            </a:pPr>
            <a:endParaRPr lang="fr-FR" dirty="0" smtClean="0"/>
          </a:p>
          <a:p>
            <a:pPr defTabSz="673100">
              <a:spcBef>
                <a:spcPct val="50000"/>
              </a:spcBef>
              <a:buFontTx/>
              <a:buChar char="•"/>
            </a:pPr>
            <a:r>
              <a:rPr lang="fr-FR" dirty="0" smtClean="0"/>
              <a:t>….</a:t>
            </a:r>
            <a:endParaRPr lang="fr-FR" dirty="0" smtClean="0">
              <a:solidFill>
                <a:srgbClr val="0033CC"/>
              </a:solidFill>
            </a:endParaRPr>
          </a:p>
          <a:p>
            <a:endParaRPr lang="fr-FR"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8" name="Picture 4" descr="constituants-phys-1000"/>
          <p:cNvPicPr>
            <a:picLocks noChangeAspect="1" noChangeArrowheads="1"/>
          </p:cNvPicPr>
          <p:nvPr/>
        </p:nvPicPr>
        <p:blipFill>
          <a:blip r:embed="rId3" cstate="print"/>
          <a:srcRect b="11060"/>
          <a:stretch>
            <a:fillRect/>
          </a:stretch>
        </p:blipFill>
        <p:spPr bwMode="auto">
          <a:xfrm>
            <a:off x="1475657" y="4076497"/>
            <a:ext cx="3822104" cy="2736879"/>
          </a:xfrm>
          <a:prstGeom prst="rect">
            <a:avLst/>
          </a:prstGeom>
          <a:noFill/>
        </p:spPr>
      </p:pic>
    </p:spTree>
    <p:extLst>
      <p:ext uri="{BB962C8B-B14F-4D97-AF65-F5344CB8AC3E}">
        <p14:creationId xmlns:p14="http://schemas.microsoft.com/office/powerpoint/2010/main" val="3823737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este20"/>
          <p:cNvPicPr>
            <a:picLocks noChangeAspect="1" noChangeArrowheads="1"/>
          </p:cNvPicPr>
          <p:nvPr/>
        </p:nvPicPr>
        <p:blipFill>
          <a:blip r:embed="rId2" cstate="print"/>
          <a:srcRect/>
          <a:stretch>
            <a:fillRect/>
          </a:stretch>
        </p:blipFill>
        <p:spPr bwMode="auto">
          <a:xfrm>
            <a:off x="-79702" y="2470407"/>
            <a:ext cx="3609424" cy="2232000"/>
          </a:xfrm>
          <a:prstGeom prst="rect">
            <a:avLst/>
          </a:prstGeom>
          <a:noFill/>
          <a:ln w="9525">
            <a:noFill/>
            <a:miter lim="800000"/>
            <a:headEnd/>
            <a:tailEnd/>
          </a:ln>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5" y="1236256"/>
            <a:ext cx="3312368" cy="1778497"/>
          </a:xfrm>
          <a:prstGeom prst="rect">
            <a:avLst/>
          </a:prstGeom>
        </p:spPr>
      </p:pic>
      <p:sp>
        <p:nvSpPr>
          <p:cNvPr id="2" name="Titre 1"/>
          <p:cNvSpPr>
            <a:spLocks noGrp="1"/>
          </p:cNvSpPr>
          <p:nvPr>
            <p:ph type="title"/>
          </p:nvPr>
        </p:nvSpPr>
        <p:spPr/>
        <p:txBody>
          <a:bodyPr>
            <a:normAutofit fontScale="90000"/>
          </a:bodyPr>
          <a:lstStyle/>
          <a:p>
            <a:r>
              <a:rPr lang="en-GB" dirty="0" smtClean="0"/>
              <a:t>Des </a:t>
            </a:r>
            <a:r>
              <a:rPr lang="en-GB" dirty="0" err="1"/>
              <a:t>e</a:t>
            </a:r>
            <a:r>
              <a:rPr lang="en-GB" dirty="0" err="1" smtClean="0"/>
              <a:t>xpériences</a:t>
            </a:r>
            <a:r>
              <a:rPr lang="en-GB" dirty="0" smtClean="0"/>
              <a:t> </a:t>
            </a:r>
            <a:r>
              <a:rPr lang="en-GB" dirty="0" err="1" smtClean="0"/>
              <a:t>variées</a:t>
            </a:r>
            <a:r>
              <a:rPr lang="en-GB" dirty="0" smtClean="0"/>
              <a:t> pour y </a:t>
            </a:r>
            <a:r>
              <a:rPr lang="en-GB" dirty="0" err="1" smtClean="0"/>
              <a:t>répondre</a:t>
            </a:r>
            <a:endParaRPr lang="en-GB" dirty="0"/>
          </a:p>
        </p:txBody>
      </p:sp>
      <p:pic>
        <p:nvPicPr>
          <p:cNvPr id="9" name="Espace réservé du contenu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70333" y="3107181"/>
            <a:ext cx="2734767" cy="1823178"/>
          </a:xfrm>
        </p:spPr>
      </p:pic>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10" name="Picture 8" descr="s97_10537_small"/>
          <p:cNvPicPr>
            <a:picLocks noChangeAspect="1" noChangeArrowheads="1"/>
          </p:cNvPicPr>
          <p:nvPr/>
        </p:nvPicPr>
        <p:blipFill>
          <a:blip r:embed="rId5" cstate="print"/>
          <a:srcRect b="6038"/>
          <a:stretch>
            <a:fillRect/>
          </a:stretch>
        </p:blipFill>
        <p:spPr bwMode="auto">
          <a:xfrm>
            <a:off x="6545711" y="3191163"/>
            <a:ext cx="2538444" cy="1795661"/>
          </a:xfrm>
          <a:prstGeom prst="rect">
            <a:avLst/>
          </a:prstGeom>
          <a:noFill/>
          <a:ln w="9525">
            <a:noFill/>
            <a:miter lim="800000"/>
            <a:headEnd/>
            <a:tailEnd/>
          </a:ln>
        </p:spPr>
      </p:pic>
      <p:pic>
        <p:nvPicPr>
          <p:cNvPr id="11" name="Picture 2" descr="https://www.cta-observatory.org/wp-content/themes/ctao/assets/img/CTA001_startseite_paranal_montage_bod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222478"/>
            <a:ext cx="4037402" cy="116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lsst.org/sites/default/files/styles/galleryformatter_slide/public/photogallery/Facility_CU_Nite-full.jpg?itok=ow0mop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05" y="4640725"/>
            <a:ext cx="2878007" cy="17958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aerial"/>
          <p:cNvPicPr>
            <a:picLocks noChangeAspect="1" noChangeArrowheads="1"/>
          </p:cNvPicPr>
          <p:nvPr/>
        </p:nvPicPr>
        <p:blipFill>
          <a:blip r:embed="rId8" cstate="print"/>
          <a:srcRect/>
          <a:stretch>
            <a:fillRect/>
          </a:stretch>
        </p:blipFill>
        <p:spPr bwMode="auto">
          <a:xfrm>
            <a:off x="4652801" y="5079251"/>
            <a:ext cx="4176464" cy="1357351"/>
          </a:xfrm>
          <a:prstGeom prst="rect">
            <a:avLst/>
          </a:prstGeom>
          <a:noFill/>
        </p:spPr>
      </p:pic>
    </p:spTree>
    <p:extLst>
      <p:ext uri="{BB962C8B-B14F-4D97-AF65-F5344CB8AC3E}">
        <p14:creationId xmlns:p14="http://schemas.microsoft.com/office/powerpoint/2010/main" val="162745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10649</TotalTime>
  <Words>965</Words>
  <Application>Microsoft Office PowerPoint</Application>
  <PresentationFormat>Affichage à l'écran (4:3)</PresentationFormat>
  <Paragraphs>165</Paragraphs>
  <Slides>24</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Berlin Sans FB</vt:lpstr>
      <vt:lpstr>calibri</vt:lpstr>
      <vt:lpstr>calibri</vt:lpstr>
      <vt:lpstr>Symbol</vt:lpstr>
      <vt:lpstr>Tahoma</vt:lpstr>
      <vt:lpstr>Times New Roman</vt:lpstr>
      <vt:lpstr>Thème Office</vt:lpstr>
      <vt:lpstr>La physique des particules et des astroparticules au LAPP Masterclass lycée Pravaz, visite lycée Baudelaire  Edwige Tournefier     Jeudi 15  mars 2018 </vt:lpstr>
      <vt:lpstr>Masterclass– lycée Pravaz</vt:lpstr>
      <vt:lpstr>Visite lycée Baudelaire</vt:lpstr>
      <vt:lpstr>Le LAPP</vt:lpstr>
      <vt:lpstr>De l’infiniment petit à l’infiniment grand</vt:lpstr>
      <vt:lpstr>Présentation PowerPoint</vt:lpstr>
      <vt:lpstr>De l’infiniment grand à l’infiniment petit: la matière noire</vt:lpstr>
      <vt:lpstr>Quelques grandes questions actuelles</vt:lpstr>
      <vt:lpstr>Des expériences variées pour y répondre</vt:lpstr>
      <vt:lpstr>ATLAS au LHC</vt:lpstr>
      <vt:lpstr>ATLAS au LAPP</vt:lpstr>
      <vt:lpstr>LHCb au LHC</vt:lpstr>
      <vt:lpstr>L’étude des neutrinos au LAPP</vt:lpstr>
      <vt:lpstr>Le LAPP dans l’espace: l'expérience AMS</vt:lpstr>
      <vt:lpstr>Le LAPP en Namibie avec HESS   bientôt au Chili avec CTA</vt:lpstr>
      <vt:lpstr>En 2016 le LAPP rejoint LSST</vt:lpstr>
      <vt:lpstr>Virgo à Pise</vt:lpstr>
      <vt:lpstr>Virgo au LAPP</vt:lpstr>
      <vt:lpstr>Présentation PowerPoint</vt:lpstr>
      <vt:lpstr>Présentation PowerPoint</vt:lpstr>
      <vt:lpstr>Et juste à côté: des théoriciens</vt:lpstr>
      <vt:lpstr>Historique du LAPP (1)</vt:lpstr>
      <vt:lpstr>Historique du LAPP (2)</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LAPP</dc:title>
  <dc:creator>Edwige Tournefier</dc:creator>
  <cp:lastModifiedBy>Edwige Tournefier</cp:lastModifiedBy>
  <cp:revision>706</cp:revision>
  <dcterms:modified xsi:type="dcterms:W3CDTF">2018-03-15T08:05:36Z</dcterms:modified>
</cp:coreProperties>
</file>