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14" r:id="rId2"/>
    <p:sldId id="447" r:id="rId3"/>
    <p:sldId id="442" r:id="rId4"/>
    <p:sldId id="453" r:id="rId5"/>
    <p:sldId id="443" r:id="rId6"/>
    <p:sldId id="448" r:id="rId7"/>
    <p:sldId id="454" r:id="rId8"/>
    <p:sldId id="449" r:id="rId9"/>
    <p:sldId id="450" r:id="rId10"/>
    <p:sldId id="452" r:id="rId11"/>
    <p:sldId id="451" r:id="rId12"/>
    <p:sldId id="446" r:id="rId13"/>
    <p:sldId id="455" r:id="rId1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5F2987"/>
    <a:srgbClr val="4A206A"/>
    <a:srgbClr val="FFFF00"/>
    <a:srgbClr val="FF9933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17" autoAdjust="0"/>
    <p:restoredTop sz="94576" autoAdjust="0"/>
  </p:normalViewPr>
  <p:slideViewPr>
    <p:cSldViewPr>
      <p:cViewPr varScale="1">
        <p:scale>
          <a:sx n="83" d="100"/>
          <a:sy n="83" d="100"/>
        </p:scale>
        <p:origin x="-127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E09B3-F2F1-47D3-8F8F-6085AA0DBBE9}" type="datetimeFigureOut">
              <a:rPr lang="fr-FR" smtClean="0"/>
              <a:pPr/>
              <a:t>06/03/2018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3375F-34B1-4B58-8C62-B160D33A96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433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3375F-34B1-4B58-8C62-B160D33A967A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3375F-34B1-4B58-8C62-B160D33A967A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3375F-34B1-4B58-8C62-B160D33A967A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3375F-34B1-4B58-8C62-B160D33A967A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3375F-34B1-4B58-8C62-B160D33A967A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3375F-34B1-4B58-8C62-B160D33A967A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 userDrawn="1"/>
        </p:nvCxnSpPr>
        <p:spPr>
          <a:xfrm>
            <a:off x="1835696" y="692696"/>
            <a:ext cx="7308304" cy="1588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Image 4" descr="IPN_gif64trans_L200px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33908"/>
            <a:ext cx="1152128" cy="673995"/>
          </a:xfrm>
          <a:prstGeom prst="rect">
            <a:avLst/>
          </a:prstGeom>
        </p:spPr>
      </p:pic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8128000" y="6557963"/>
            <a:ext cx="946150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- </a:t>
            </a:r>
            <a:fld id="{57C5C9AD-981A-4E08-84C4-C368A6D3A515}" type="slidenum">
              <a:rPr lang="fr-FR"/>
              <a:pPr/>
              <a:t>‹N°›</a:t>
            </a:fld>
            <a:r>
              <a:rPr lang="fr-FR"/>
              <a:t> -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POWERPOINTfond_suite (2)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25"/>
            <a:ext cx="9144000" cy="6857999"/>
          </a:xfrm>
          <a:prstGeom prst="rect">
            <a:avLst/>
          </a:prstGeom>
        </p:spPr>
      </p:pic>
      <p:sp>
        <p:nvSpPr>
          <p:cNvPr id="7" name="Espace réservé du numéro de diapositive 4"/>
          <p:cNvSpPr txBox="1">
            <a:spLocks/>
          </p:cNvSpPr>
          <p:nvPr userDrawn="1"/>
        </p:nvSpPr>
        <p:spPr>
          <a:xfrm>
            <a:off x="8172400" y="6500834"/>
            <a:ext cx="899624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 </a:t>
            </a:r>
            <a:fld id="{827C2CF4-5274-451A-B5B2-DDFF816FA3BB}" type="slidenum">
              <a:rPr kumimoji="0" lang="fr-FR" sz="1400" b="1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-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1763688" y="620688"/>
            <a:ext cx="5904656" cy="0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Image 4" descr="IPN_gif64trans_L200px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870" y="42806"/>
            <a:ext cx="1252403" cy="732656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611560" y="6530999"/>
            <a:ext cx="7632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fr-FR" sz="1600" b="1" i="1" kern="0" noProof="0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Journées Accélérateurs de Roscoff – 4 </a:t>
            </a:r>
            <a:r>
              <a:rPr lang="fr-FR" sz="1600" b="1" i="1" kern="0" noProof="0" dirty="0" err="1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Oct</a:t>
            </a:r>
            <a:r>
              <a:rPr lang="fr-FR" sz="1600" b="1" i="1" kern="0" noProof="0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 2017</a:t>
            </a:r>
          </a:p>
        </p:txBody>
      </p:sp>
      <p:pic>
        <p:nvPicPr>
          <p:cNvPr id="8" name="Picture 2" descr="Résultat de recherche d'images pour &quot;logo european spallation source&quot;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0830"/>
            <a:ext cx="1130073" cy="60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2118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2847975" y="128588"/>
            <a:ext cx="624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FR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Image 3" descr="POWERPOINTfond_suite (2)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9" r:id="rId3"/>
    <p:sldLayoutId id="2147483660" r:id="rId4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88032" y="1196752"/>
            <a:ext cx="8820472" cy="15718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Contributions IPNO aux grands projets accélérateurs via la conception et/ou fourniture de module accélérateur cryogéniques (cryomodules)</a:t>
            </a:r>
            <a:endParaRPr lang="fr-FR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251520" y="6339077"/>
            <a:ext cx="8712968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Atelier Phase 2 – Journée thématique « Grands Projets Accélérateurs » - 6/3/2018</a:t>
            </a:r>
            <a:endParaRPr lang="fr-FR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7" name="Image 26" descr="IPN_gif64trans_L200px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62888" y="3092130"/>
            <a:ext cx="1890232" cy="110578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1170336" y="4971463"/>
            <a:ext cx="2709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Coupleurs RF de puissance</a:t>
            </a:r>
            <a:endParaRPr lang="fr-FR" b="1" u="sng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3398" y="4599594"/>
            <a:ext cx="2351895" cy="208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ZoneTexte 27"/>
          <p:cNvSpPr txBox="1"/>
          <p:nvPr/>
        </p:nvSpPr>
        <p:spPr>
          <a:xfrm>
            <a:off x="5016297" y="4094653"/>
            <a:ext cx="2822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Cold Tuning System</a:t>
            </a:r>
            <a:endParaRPr lang="fr-FR" b="1" u="sng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171036" y="5333492"/>
            <a:ext cx="3626955" cy="1485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Disque céramique, 100 mm de diamètre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13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400 kW puissance crête (335 kW nominal)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Antenne &amp; fenêtre refroidie par eau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Conducteur </a:t>
            </a:r>
            <a:r>
              <a:rPr lang="fr-FR" sz="1300" b="1" dirty="0" err="1" smtClean="0">
                <a:latin typeface="Calibri" pitchFamily="34" charset="0"/>
                <a:cs typeface="Calibri" pitchFamily="34" charset="0"/>
              </a:rPr>
              <a:t>ext</a:t>
            </a: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. refroidi en hélium supercritique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Transition du type « </a:t>
            </a:r>
            <a:r>
              <a:rPr lang="fr-FR" sz="1300" b="1" dirty="0" err="1" smtClean="0">
                <a:latin typeface="Calibri" pitchFamily="34" charset="0"/>
                <a:cs typeface="Calibri" pitchFamily="34" charset="0"/>
              </a:rPr>
              <a:t>Doorknob</a:t>
            </a: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 » avec guide</a:t>
            </a:r>
          </a:p>
          <a:p>
            <a:pPr>
              <a:spcAft>
                <a:spcPts val="300"/>
              </a:spcAft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d’onde  ½ hauteur WR2300 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6588225" y="4685164"/>
            <a:ext cx="2638744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1300" b="1" dirty="0" err="1" smtClean="0">
                <a:latin typeface="Calibri" pitchFamily="34" charset="0"/>
                <a:cs typeface="Calibri" pitchFamily="34" charset="0"/>
              </a:rPr>
              <a:t>Tuning</a:t>
            </a: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« lent » (moteur pas à pas)</a:t>
            </a:r>
          </a:p>
          <a:p>
            <a:pPr indent="177800">
              <a:spcAft>
                <a:spcPts val="300"/>
              </a:spcAft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Course max: ~ 1.3 mm</a:t>
            </a:r>
          </a:p>
          <a:p>
            <a:pPr indent="177800">
              <a:spcAft>
                <a:spcPts val="300"/>
              </a:spcAft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Plage d’accord: ~ 170 kHz</a:t>
            </a:r>
          </a:p>
          <a:p>
            <a:pPr indent="177800">
              <a:spcAft>
                <a:spcPts val="300"/>
              </a:spcAft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Résolution: 1.1 Hz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1300" b="1" dirty="0" err="1" smtClean="0">
                <a:latin typeface="Calibri" pitchFamily="34" charset="0"/>
                <a:cs typeface="Calibri" pitchFamily="34" charset="0"/>
              </a:rPr>
              <a:t>Tuning</a:t>
            </a: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rapide(</a:t>
            </a:r>
            <a:r>
              <a:rPr lang="fr-FR" sz="1300" b="1" dirty="0" err="1" smtClean="0">
                <a:latin typeface="Calibri" pitchFamily="34" charset="0"/>
                <a:cs typeface="Calibri" pitchFamily="34" charset="0"/>
              </a:rPr>
              <a:t>piezo</a:t>
            </a: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):</a:t>
            </a:r>
          </a:p>
          <a:p>
            <a:pPr indent="177800">
              <a:spcAft>
                <a:spcPts val="300"/>
              </a:spcAft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Tension </a:t>
            </a:r>
            <a:r>
              <a:rPr lang="fr-FR" sz="1300" b="1" dirty="0" err="1" smtClean="0">
                <a:latin typeface="Calibri" pitchFamily="34" charset="0"/>
                <a:cs typeface="Calibri" pitchFamily="34" charset="0"/>
              </a:rPr>
              <a:t>jusqu</a:t>
            </a: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 ’à +/- 120V </a:t>
            </a:r>
          </a:p>
          <a:p>
            <a:pPr indent="177800">
              <a:spcAft>
                <a:spcPts val="300"/>
              </a:spcAft>
            </a:pPr>
            <a:r>
              <a:rPr lang="fr-FR" sz="13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Plage d’accord à 2K: </a:t>
            </a:r>
          </a:p>
          <a:p>
            <a:pPr indent="177800">
              <a:spcAft>
                <a:spcPts val="300"/>
              </a:spcAft>
            </a:pPr>
            <a:r>
              <a:rPr lang="fr-FR" sz="13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675 Hz (minimum)</a:t>
            </a:r>
          </a:p>
        </p:txBody>
      </p:sp>
      <p:sp>
        <p:nvSpPr>
          <p:cNvPr id="31" name="Flèche vers le bas 30"/>
          <p:cNvSpPr/>
          <p:nvPr/>
        </p:nvSpPr>
        <p:spPr>
          <a:xfrm rot="523150">
            <a:off x="2272299" y="4397846"/>
            <a:ext cx="432048" cy="537990"/>
          </a:xfrm>
          <a:prstGeom prst="downArrow">
            <a:avLst>
              <a:gd name="adj1" fmla="val 38528"/>
              <a:gd name="adj2" fmla="val 50000"/>
            </a:avLst>
          </a:prstGeom>
          <a:solidFill>
            <a:srgbClr val="F537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 vers le bas 31"/>
          <p:cNvSpPr/>
          <p:nvPr/>
        </p:nvSpPr>
        <p:spPr>
          <a:xfrm rot="17919382">
            <a:off x="4318145" y="3759709"/>
            <a:ext cx="432048" cy="666960"/>
          </a:xfrm>
          <a:prstGeom prst="downArrow">
            <a:avLst>
              <a:gd name="adj1" fmla="val 38528"/>
              <a:gd name="adj2" fmla="val 50000"/>
            </a:avLst>
          </a:prstGeom>
          <a:solidFill>
            <a:srgbClr val="AC75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 vers le bas 32"/>
          <p:cNvSpPr/>
          <p:nvPr/>
        </p:nvSpPr>
        <p:spPr>
          <a:xfrm rot="15447371">
            <a:off x="4235157" y="1580343"/>
            <a:ext cx="432048" cy="666960"/>
          </a:xfrm>
          <a:prstGeom prst="downArrow">
            <a:avLst>
              <a:gd name="adj1" fmla="val 38528"/>
              <a:gd name="adj2" fmla="val 50000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4757252" y="1307362"/>
            <a:ext cx="1670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Cavité double </a:t>
            </a:r>
            <a:r>
              <a:rPr lang="fr-FR" b="1" u="sng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spoke</a:t>
            </a:r>
            <a:endParaRPr lang="fr-FR" b="1" u="sng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5220072" y="2348880"/>
            <a:ext cx="3888432" cy="15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Cavité double </a:t>
            </a:r>
            <a:r>
              <a:rPr lang="fr-FR" sz="1300" b="1" dirty="0" err="1" smtClean="0">
                <a:latin typeface="Calibri" pitchFamily="34" charset="0"/>
                <a:cs typeface="Calibri" pitchFamily="34" charset="0"/>
              </a:rPr>
              <a:t>spoke</a:t>
            </a: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(3-gaps), 352.2 MHz, </a:t>
            </a:r>
            <a:r>
              <a:rPr lang="fr-FR" sz="1300" b="1" dirty="0" smtClean="0">
                <a:latin typeface="Symbol" pitchFamily="18" charset="2"/>
                <a:cs typeface="Calibri" pitchFamily="34" charset="0"/>
              </a:rPr>
              <a:t>b</a:t>
            </a: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=0.50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13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Objectif: </a:t>
            </a:r>
            <a:r>
              <a:rPr lang="fr-FR" sz="13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Eacc</a:t>
            </a:r>
            <a:r>
              <a:rPr lang="fr-FR" sz="13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= 9 MV/m </a:t>
            </a:r>
            <a:r>
              <a:rPr lang="fr-FR" sz="13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[</a:t>
            </a:r>
            <a:r>
              <a:rPr lang="fr-FR" sz="1300" i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Bp</a:t>
            </a:r>
            <a:r>
              <a:rPr lang="fr-FR" sz="13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= 62 </a:t>
            </a:r>
            <a:r>
              <a:rPr lang="fr-FR" sz="1300" i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mT</a:t>
            </a:r>
            <a:r>
              <a:rPr lang="fr-FR" sz="13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; </a:t>
            </a:r>
            <a:r>
              <a:rPr lang="fr-FR" sz="1300" i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Ep</a:t>
            </a:r>
            <a:r>
              <a:rPr lang="fr-FR" sz="13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= 39 MV/m]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4.2 mm (nominal)  d’épaisseur en Niobium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Tank hélium et renforts mécaniques en Titane</a:t>
            </a:r>
          </a:p>
          <a:p>
            <a:pPr lvl="0">
              <a:spcAft>
                <a:spcPts val="300"/>
              </a:spcAft>
              <a:buFont typeface="Arial" pitchFamily="34" charset="0"/>
              <a:buChar char="•"/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1300" b="1" dirty="0" err="1" smtClean="0">
                <a:latin typeface="Calibri" pitchFamily="34" charset="0"/>
                <a:cs typeface="Calibri" pitchFamily="34" charset="0"/>
              </a:rPr>
              <a:t>Coeff</a:t>
            </a: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de Lorentz : </a:t>
            </a:r>
            <a:r>
              <a:rPr lang="fr-FR" sz="1400" b="1" dirty="0" smtClean="0">
                <a:latin typeface="Calibri" pitchFamily="34" charset="0"/>
                <a:cs typeface="Calibri" pitchFamily="34" charset="0"/>
              </a:rPr>
              <a:t>~-5.5 Hz/(MV/m)</a:t>
            </a:r>
            <a:r>
              <a:rPr lang="fr-FR" sz="1400" b="1" baseline="30000" dirty="0" smtClean="0">
                <a:latin typeface="Calibri" pitchFamily="34" charset="0"/>
                <a:cs typeface="Calibri" pitchFamily="34" charset="0"/>
              </a:rPr>
              <a:t>2</a:t>
            </a:r>
            <a:endParaRPr lang="fr-FR" sz="1400" b="1" dirty="0" smtClean="0">
              <a:latin typeface="Calibri" pitchFamily="34" charset="0"/>
              <a:cs typeface="Calibri" pitchFamily="34" charset="0"/>
            </a:endParaRPr>
          </a:p>
          <a:p>
            <a:pPr lvl="0">
              <a:spcAft>
                <a:spcPts val="300"/>
              </a:spcAft>
              <a:buFont typeface="Arial" pitchFamily="34" charset="0"/>
              <a:buChar char="•"/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Sensibilité à l’accord: </a:t>
            </a:r>
            <a:r>
              <a:rPr lang="fr-FR" sz="1400" dirty="0" err="1" smtClean="0">
                <a:latin typeface="Symbol" pitchFamily="18" charset="2"/>
              </a:rPr>
              <a:t>D</a:t>
            </a:r>
            <a:r>
              <a:rPr lang="fr-FR" sz="1400" dirty="0" err="1" smtClean="0"/>
              <a:t>f</a:t>
            </a:r>
            <a:r>
              <a:rPr lang="fr-FR" sz="1400" dirty="0" smtClean="0"/>
              <a:t>/</a:t>
            </a:r>
            <a:r>
              <a:rPr lang="fr-FR" sz="1400" dirty="0" smtClean="0">
                <a:latin typeface="Symbol" pitchFamily="18" charset="2"/>
              </a:rPr>
              <a:t>D</a:t>
            </a:r>
            <a:r>
              <a:rPr lang="fr-FR" sz="1400" dirty="0" smtClean="0"/>
              <a:t>z = </a:t>
            </a:r>
            <a:r>
              <a:rPr lang="fr-FR" sz="1400" b="1" dirty="0" smtClean="0">
                <a:latin typeface="Calibri" pitchFamily="34" charset="0"/>
                <a:cs typeface="Calibri" pitchFamily="34" charset="0"/>
              </a:rPr>
              <a:t>130 kHz/mm</a:t>
            </a:r>
            <a:endParaRPr lang="fr-FR" sz="13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" name="Picture 2" descr="D:\cav4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476672"/>
            <a:ext cx="2552954" cy="1818902"/>
          </a:xfrm>
          <a:prstGeom prst="rect">
            <a:avLst/>
          </a:prstGeom>
          <a:noFill/>
        </p:spPr>
      </p:pic>
      <p:pic>
        <p:nvPicPr>
          <p:cNvPr id="37" name="Image 7" descr="Coupleur3 11-09-13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217037"/>
            <a:ext cx="1185534" cy="251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3603625" cy="394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 Box 18"/>
          <p:cNvSpPr txBox="1">
            <a:spLocks noChangeArrowheads="1"/>
          </p:cNvSpPr>
          <p:nvPr/>
        </p:nvSpPr>
        <p:spPr bwMode="auto">
          <a:xfrm>
            <a:off x="1619672" y="43947"/>
            <a:ext cx="691276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Les composants du </a:t>
            </a:r>
            <a:r>
              <a:rPr lang="fr-FR" sz="32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cryomodule</a:t>
            </a:r>
            <a:r>
              <a:rPr lang="fr-FR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fr-FR" sz="32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spoke</a:t>
            </a:r>
            <a:r>
              <a:rPr lang="fr-FR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84965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0"/>
          <p:cNvGrpSpPr/>
          <p:nvPr/>
        </p:nvGrpSpPr>
        <p:grpSpPr>
          <a:xfrm>
            <a:off x="2835759" y="3068960"/>
            <a:ext cx="4544553" cy="3312368"/>
            <a:chOff x="2051720" y="3212976"/>
            <a:chExt cx="4536503" cy="3306501"/>
          </a:xfrm>
        </p:grpSpPr>
        <p:pic>
          <p:nvPicPr>
            <p:cNvPr id="18" name="Picture 2" descr="C:\D\Projets\ESS\CALHI\Project3&amp;8\images\images ECCTD 20150529\Cryomodule ESS 05B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3212976"/>
              <a:ext cx="4536503" cy="3306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2195736" y="3284984"/>
              <a:ext cx="309634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Rectangle 12"/>
          <p:cNvSpPr/>
          <p:nvPr/>
        </p:nvSpPr>
        <p:spPr bwMode="auto">
          <a:xfrm>
            <a:off x="6142059" y="0"/>
            <a:ext cx="3001941" cy="1238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3" name="Groupe 9"/>
          <p:cNvGrpSpPr/>
          <p:nvPr/>
        </p:nvGrpSpPr>
        <p:grpSpPr>
          <a:xfrm>
            <a:off x="108520" y="692696"/>
            <a:ext cx="9144000" cy="1765544"/>
            <a:chOff x="35496" y="3697287"/>
            <a:chExt cx="9144000" cy="1765544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4091370"/>
              <a:ext cx="9144000" cy="1371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Groupe 8"/>
            <p:cNvGrpSpPr/>
            <p:nvPr/>
          </p:nvGrpSpPr>
          <p:grpSpPr>
            <a:xfrm>
              <a:off x="3951949" y="3721042"/>
              <a:ext cx="4464496" cy="1741789"/>
              <a:chOff x="3851920" y="4205844"/>
              <a:chExt cx="4536504" cy="1887452"/>
            </a:xfrm>
          </p:grpSpPr>
          <p:sp>
            <p:nvSpPr>
              <p:cNvPr id="36" name="Rectangle à coins arrondis 35"/>
              <p:cNvSpPr/>
              <p:nvPr/>
            </p:nvSpPr>
            <p:spPr>
              <a:xfrm>
                <a:off x="3851920" y="4607143"/>
                <a:ext cx="4536504" cy="1486153"/>
              </a:xfrm>
              <a:prstGeom prst="roundRect">
                <a:avLst/>
              </a:prstGeom>
              <a:solidFill>
                <a:srgbClr val="0000FF">
                  <a:alpha val="5000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" name="ZoneTexte 36"/>
              <p:cNvSpPr txBox="1"/>
              <p:nvPr/>
            </p:nvSpPr>
            <p:spPr>
              <a:xfrm>
                <a:off x="3851920" y="4205844"/>
                <a:ext cx="4536504" cy="333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 smtClean="0">
                    <a:solidFill>
                      <a:srgbClr val="0000FF"/>
                    </a:solidFill>
                  </a:rPr>
                  <a:t>SCRF </a:t>
                </a:r>
                <a:r>
                  <a:rPr lang="fr-FR" sz="1400" b="1" dirty="0" err="1" smtClean="0">
                    <a:solidFill>
                      <a:srgbClr val="0000FF"/>
                    </a:solidFill>
                  </a:rPr>
                  <a:t>linac</a:t>
                </a:r>
                <a:r>
                  <a:rPr lang="fr-FR" sz="1400" b="1" smtClean="0">
                    <a:solidFill>
                      <a:srgbClr val="0000FF"/>
                    </a:solidFill>
                  </a:rPr>
                  <a:t> (T=2K)</a:t>
                </a:r>
                <a:endParaRPr lang="fr-FR" sz="1400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24" name="Rectangle à coins arrondis 23"/>
            <p:cNvSpPr/>
            <p:nvPr/>
          </p:nvSpPr>
          <p:spPr>
            <a:xfrm>
              <a:off x="855605" y="4091369"/>
              <a:ext cx="3024336" cy="1371461"/>
            </a:xfrm>
            <a:prstGeom prst="roundRect">
              <a:avLst/>
            </a:prstGeom>
            <a:solidFill>
              <a:srgbClr val="FF0000">
                <a:alpha val="5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16263" y="3697287"/>
              <a:ext cx="11349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rgbClr val="FF0000"/>
                  </a:solidFill>
                </a:rPr>
                <a:t>Warm </a:t>
              </a:r>
              <a:r>
                <a:rPr lang="fr-FR" sz="1400" b="1" dirty="0" err="1">
                  <a:solidFill>
                    <a:srgbClr val="FF0000"/>
                  </a:solidFill>
                </a:rPr>
                <a:t>linac</a:t>
              </a:r>
              <a:endParaRPr lang="fr-FR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e 37"/>
          <p:cNvGrpSpPr/>
          <p:nvPr/>
        </p:nvGrpSpPr>
        <p:grpSpPr>
          <a:xfrm>
            <a:off x="251520" y="1556792"/>
            <a:ext cx="8712968" cy="4968551"/>
            <a:chOff x="251520" y="1507132"/>
            <a:chExt cx="8712968" cy="4841278"/>
          </a:xfrm>
        </p:grpSpPr>
        <p:sp>
          <p:nvSpPr>
            <p:cNvPr id="39" name="Text Box 18"/>
            <p:cNvSpPr txBox="1">
              <a:spLocks noChangeArrowheads="1"/>
            </p:cNvSpPr>
            <p:nvPr/>
          </p:nvSpPr>
          <p:spPr bwMode="auto">
            <a:xfrm>
              <a:off x="251520" y="2629747"/>
              <a:ext cx="8712968" cy="3718663"/>
            </a:xfrm>
            <a:prstGeom prst="rect">
              <a:avLst/>
            </a:pr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ct val="30000"/>
                </a:spcAft>
                <a:tabLst>
                  <a:tab pos="806450" algn="l"/>
                </a:tabLst>
                <a:defRPr/>
              </a:pPr>
              <a:r>
                <a:rPr lang="fr-FR" sz="2000" b="1" dirty="0" smtClean="0">
                  <a:latin typeface="Calibri" pitchFamily="34" charset="0"/>
                </a:rPr>
                <a:t>En collaboration avec le CEA/</a:t>
              </a:r>
              <a:r>
                <a:rPr lang="fr-FR" sz="2000" b="1" dirty="0" err="1" smtClean="0">
                  <a:latin typeface="Calibri" pitchFamily="34" charset="0"/>
                </a:rPr>
                <a:t>Irfu</a:t>
              </a:r>
              <a:r>
                <a:rPr lang="fr-FR" sz="2000" b="1" dirty="0" smtClean="0">
                  <a:latin typeface="Calibri" pitchFamily="34" charset="0"/>
                </a:rPr>
                <a:t>: Design des </a:t>
              </a:r>
              <a:r>
                <a:rPr lang="fr-FR" sz="2000" b="1" dirty="0" err="1" smtClean="0">
                  <a:latin typeface="Calibri" pitchFamily="34" charset="0"/>
                </a:rPr>
                <a:t>cryomodules</a:t>
              </a:r>
              <a:r>
                <a:rPr lang="fr-FR" sz="2000" b="1" dirty="0" smtClean="0">
                  <a:latin typeface="Calibri" pitchFamily="34" charset="0"/>
                </a:rPr>
                <a:t> elliptiques (medium </a:t>
              </a:r>
              <a:r>
                <a:rPr lang="fr-FR" sz="2000" b="1" dirty="0" smtClean="0">
                  <a:latin typeface="Symbol" pitchFamily="18" charset="2"/>
                </a:rPr>
                <a:t>b</a:t>
              </a:r>
              <a:r>
                <a:rPr lang="fr-FR" sz="2000" b="1" dirty="0" smtClean="0">
                  <a:latin typeface="Calibri" pitchFamily="34" charset="0"/>
                </a:rPr>
                <a:t> et high </a:t>
              </a:r>
              <a:r>
                <a:rPr lang="fr-FR" sz="2000" b="1" dirty="0" smtClean="0">
                  <a:latin typeface="Symbol" pitchFamily="18" charset="2"/>
                </a:rPr>
                <a:t>b) &amp; </a:t>
              </a:r>
              <a:r>
                <a:rPr lang="fr-FR" sz="2000" b="1" dirty="0" smtClean="0">
                  <a:latin typeface="Calibri" pitchFamily="34" charset="0"/>
                </a:rPr>
                <a:t>suivi </a:t>
              </a:r>
              <a:r>
                <a:rPr lang="fr-FR" sz="2000" b="1" dirty="0">
                  <a:latin typeface="Calibri" pitchFamily="34" charset="0"/>
                </a:rPr>
                <a:t>de conception </a:t>
              </a:r>
              <a:r>
                <a:rPr lang="fr-FR" sz="2000" b="1" dirty="0" smtClean="0">
                  <a:latin typeface="Calibri" pitchFamily="34" charset="0"/>
                </a:rPr>
                <a:t>pour la série</a:t>
              </a:r>
              <a:endParaRPr lang="fr-FR" sz="2000" b="1" dirty="0">
                <a:latin typeface="Calibri" pitchFamily="34" charset="0"/>
              </a:endParaRPr>
            </a:p>
          </p:txBody>
        </p:sp>
        <p:cxnSp>
          <p:nvCxnSpPr>
            <p:cNvPr id="40" name="Connecteur droit avec flèche 39"/>
            <p:cNvCxnSpPr>
              <a:stCxn id="41" idx="4"/>
              <a:endCxn id="39" idx="0"/>
            </p:cNvCxnSpPr>
            <p:nvPr/>
          </p:nvCxnSpPr>
          <p:spPr>
            <a:xfrm flipH="1">
              <a:off x="4608004" y="1998773"/>
              <a:ext cx="1260140" cy="630974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Ellipse 40"/>
            <p:cNvSpPr/>
            <p:nvPr/>
          </p:nvSpPr>
          <p:spPr>
            <a:xfrm>
              <a:off x="4716016" y="1507132"/>
              <a:ext cx="2304256" cy="491641"/>
            </a:xfrm>
            <a:prstGeom prst="ellipse">
              <a:avLst/>
            </a:prstGeom>
            <a:solidFill>
              <a:srgbClr val="00B050">
                <a:alpha val="4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2" name="Picture 2" descr="\\Dapdc5\bosland\Desktop\irfulogoversion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6" t="7155" r="38577" b="9222"/>
          <a:stretch/>
        </p:blipFill>
        <p:spPr bwMode="auto">
          <a:xfrm>
            <a:off x="683567" y="3861048"/>
            <a:ext cx="123084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logo CE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797152"/>
            <a:ext cx="795068" cy="648072"/>
          </a:xfrm>
          <a:prstGeom prst="rect">
            <a:avLst/>
          </a:prstGeom>
          <a:noFill/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2104753" y="0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0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La contribution CNRS/IPNO à ESS</a:t>
            </a:r>
          </a:p>
        </p:txBody>
      </p:sp>
    </p:spTree>
    <p:extLst>
      <p:ext uri="{BB962C8B-B14F-4D97-AF65-F5344CB8AC3E}">
        <p14:creationId xmlns:p14="http://schemas.microsoft.com/office/powerpoint/2010/main" val="24894651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88207" y="764704"/>
            <a:ext cx="8948289" cy="7100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MYRRHA</a:t>
            </a:r>
            <a:r>
              <a:rPr lang="fr-FR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: ADS (retraitement déchets nucléaires) </a:t>
            </a:r>
            <a:r>
              <a:rPr lang="fr-FR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600 MeV, &gt; 3 MW de faisceau, </a:t>
            </a:r>
            <a:r>
              <a:rPr lang="fr-FR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~1000 </a:t>
            </a:r>
            <a:r>
              <a:rPr lang="fr-FR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M€ de budget </a:t>
            </a:r>
            <a:r>
              <a:rPr lang="fr-FR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total. </a:t>
            </a:r>
            <a:endParaRPr lang="fr-FR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5" y="1555647"/>
            <a:ext cx="5995961" cy="291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5940152" y="2857271"/>
            <a:ext cx="1818126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k </a:t>
            </a:r>
            <a:r>
              <a:rPr lang="en-US" sz="1050" b="1" dirty="0" err="1" smtClean="0"/>
              <a:t>eff</a:t>
            </a:r>
            <a:r>
              <a:rPr lang="en-US" sz="1050" b="1" dirty="0" smtClean="0"/>
              <a:t> ~ 0.95</a:t>
            </a:r>
          </a:p>
          <a:p>
            <a:r>
              <a:rPr lang="en-US" sz="1050" b="1" dirty="0" smtClean="0"/>
              <a:t>Combustible : MOX</a:t>
            </a:r>
          </a:p>
          <a:p>
            <a:r>
              <a:rPr lang="fr-FR" sz="1050" b="1" dirty="0" smtClean="0"/>
              <a:t>Cible</a:t>
            </a:r>
            <a:r>
              <a:rPr lang="en-US" sz="1050" b="1" dirty="0" smtClean="0"/>
              <a:t> : </a:t>
            </a:r>
            <a:r>
              <a:rPr lang="en-US" sz="1050" b="1" dirty="0" err="1" smtClean="0"/>
              <a:t>Eutectique</a:t>
            </a:r>
            <a:r>
              <a:rPr lang="en-US" sz="1050" b="1" dirty="0" smtClean="0"/>
              <a:t> </a:t>
            </a:r>
            <a:r>
              <a:rPr lang="en-US" sz="1050" b="1" dirty="0" err="1" smtClean="0"/>
              <a:t>Pb</a:t>
            </a:r>
            <a:r>
              <a:rPr lang="en-US" sz="1050" b="1" dirty="0" smtClean="0"/>
              <a:t>-Bi</a:t>
            </a:r>
          </a:p>
          <a:p>
            <a:r>
              <a:rPr lang="en-US" sz="1050" b="1" dirty="0" err="1" smtClean="0"/>
              <a:t>Reacteur</a:t>
            </a:r>
            <a:r>
              <a:rPr lang="en-US" sz="1050" b="1" dirty="0" smtClean="0"/>
              <a:t> en mode :</a:t>
            </a:r>
          </a:p>
          <a:p>
            <a:r>
              <a:rPr lang="en-US" sz="1050" b="1" dirty="0" smtClean="0"/>
              <a:t>-</a:t>
            </a:r>
            <a:r>
              <a:rPr lang="en-US" sz="1050" b="1" dirty="0" err="1" smtClean="0"/>
              <a:t>Sous</a:t>
            </a:r>
            <a:r>
              <a:rPr lang="en-US" sz="1050" b="1" dirty="0" smtClean="0"/>
              <a:t>-critique (65-100MWth)</a:t>
            </a:r>
          </a:p>
          <a:p>
            <a:r>
              <a:rPr lang="en-US" sz="1050" b="1" dirty="0" smtClean="0"/>
              <a:t>-Critique (100MWth)</a:t>
            </a:r>
          </a:p>
        </p:txBody>
      </p:sp>
      <p:pic>
        <p:nvPicPr>
          <p:cNvPr id="21" name="Image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29323"/>
            <a:ext cx="3717537" cy="2541711"/>
          </a:xfrm>
          <a:prstGeom prst="rect">
            <a:avLst/>
          </a:prstGeom>
          <a:noFill/>
        </p:spPr>
      </p:pic>
      <p:sp>
        <p:nvSpPr>
          <p:cNvPr id="22" name="ZoneTexte 21"/>
          <p:cNvSpPr txBox="1"/>
          <p:nvPr/>
        </p:nvSpPr>
        <p:spPr>
          <a:xfrm>
            <a:off x="5303913" y="6474822"/>
            <a:ext cx="3876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Cryomodule </a:t>
            </a:r>
            <a:r>
              <a:rPr lang="en-US" sz="1600" dirty="0" smtClean="0"/>
              <a:t>Spoke prototype (2 </a:t>
            </a:r>
            <a:r>
              <a:rPr lang="en-US" sz="1600" dirty="0" err="1" smtClean="0"/>
              <a:t>cavités</a:t>
            </a:r>
            <a:r>
              <a:rPr lang="en-US" sz="1600" dirty="0" smtClean="0"/>
              <a:t>) </a:t>
            </a:r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6156176" y="1575099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Actuellement en phase de R&amp;D, mais se profile une réalisation de la tranche 100MeV…</a:t>
            </a:r>
          </a:p>
        </p:txBody>
      </p:sp>
      <p:pic>
        <p:nvPicPr>
          <p:cNvPr id="23" name="Image 22" descr="MYRRHA_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7"/>
          <a:stretch>
            <a:fillRect/>
          </a:stretch>
        </p:blipFill>
        <p:spPr>
          <a:xfrm>
            <a:off x="169383" y="4630878"/>
            <a:ext cx="4762657" cy="2110490"/>
          </a:xfrm>
          <a:prstGeom prst="rect">
            <a:avLst/>
          </a:prstGeom>
        </p:spPr>
      </p:pic>
      <p:sp>
        <p:nvSpPr>
          <p:cNvPr id="24" name="WordArt 13"/>
          <p:cNvSpPr>
            <a:spLocks noChangeArrowheads="1" noChangeShapeType="1" noTextEdit="1"/>
          </p:cNvSpPr>
          <p:nvPr/>
        </p:nvSpPr>
        <p:spPr bwMode="auto">
          <a:xfrm>
            <a:off x="3086185" y="91480"/>
            <a:ext cx="4510151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alibri"/>
                <a:cs typeface="Calibri"/>
              </a:rPr>
              <a:t>Projet ADS: MYRRHA</a:t>
            </a:r>
            <a:endParaRPr lang="fr-FR" sz="2800" b="1" kern="10" dirty="0">
              <a:ln w="9525">
                <a:noFill/>
                <a:round/>
                <a:headEnd/>
                <a:tailEnd/>
              </a:ln>
              <a:solidFill>
                <a:srgbClr val="7030A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Calibri"/>
              <a:cs typeface="Calibri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WordArt 13"/>
          <p:cNvSpPr>
            <a:spLocks noChangeArrowheads="1" noChangeShapeType="1" noTextEdit="1"/>
          </p:cNvSpPr>
          <p:nvPr/>
        </p:nvSpPr>
        <p:spPr bwMode="auto">
          <a:xfrm>
            <a:off x="3851920" y="91480"/>
            <a:ext cx="3168352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alibri"/>
                <a:cs typeface="Calibri"/>
              </a:rPr>
              <a:t>Objectifs </a:t>
            </a:r>
            <a:endParaRPr lang="fr-FR" sz="2800" b="1" kern="10" dirty="0">
              <a:ln w="9525">
                <a:noFill/>
                <a:round/>
                <a:headEnd/>
                <a:tailEnd/>
              </a:ln>
              <a:solidFill>
                <a:srgbClr val="7030A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140678" y="1124744"/>
            <a:ext cx="8719804" cy="45957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just">
              <a:spcBef>
                <a:spcPct val="50000"/>
              </a:spcBef>
              <a:spcAft>
                <a:spcPts val="600"/>
              </a:spcAft>
            </a:pPr>
            <a:r>
              <a:rPr lang="fr-F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Pourquoi ces contributions sont importantes:</a:t>
            </a:r>
          </a:p>
          <a:p>
            <a:pPr marL="342900" indent="-342900" algn="just">
              <a:spcBef>
                <a:spcPts val="300"/>
              </a:spcBef>
              <a:spcAft>
                <a:spcPts val="600"/>
              </a:spcAft>
              <a:buFontTx/>
              <a:buChar char="-"/>
            </a:pPr>
            <a:r>
              <a:rPr lang="fr-F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Participer/contribuer à des projets accélérateurs d’envergure</a:t>
            </a:r>
          </a:p>
          <a:p>
            <a:pPr marL="342900" indent="-342900" algn="just">
              <a:spcBef>
                <a:spcPts val="300"/>
              </a:spcBef>
              <a:spcAft>
                <a:spcPts val="600"/>
              </a:spcAft>
              <a:buFontTx/>
              <a:buChar char="-"/>
            </a:pPr>
            <a:r>
              <a:rPr lang="fr-F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Développer des compétences accélérateurs</a:t>
            </a:r>
          </a:p>
          <a:p>
            <a:pPr marL="342900" indent="-342900" algn="just">
              <a:spcBef>
                <a:spcPts val="300"/>
              </a:spcBef>
              <a:spcAft>
                <a:spcPts val="600"/>
              </a:spcAft>
              <a:buFontTx/>
              <a:buChar char="-"/>
            </a:pPr>
            <a:r>
              <a:rPr lang="fr-F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Souvent: contributions comme «ticket d’entrée » de nos chercheurs au programme scientifique de ces futures machines </a:t>
            </a:r>
          </a:p>
          <a:p>
            <a:pPr marL="342900" indent="-342900" algn="just">
              <a:spcBef>
                <a:spcPts val="300"/>
              </a:spcBef>
              <a:spcAft>
                <a:spcPts val="600"/>
              </a:spcAft>
              <a:buFontTx/>
              <a:buChar char="-"/>
            </a:pPr>
            <a:r>
              <a:rPr lang="fr-F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Eventuellement: génération de ressources propres</a:t>
            </a:r>
          </a:p>
          <a:p>
            <a:pPr marL="342900" indent="-342900" algn="just">
              <a:spcBef>
                <a:spcPts val="300"/>
              </a:spcBef>
              <a:spcAft>
                <a:spcPts val="600"/>
              </a:spcAft>
              <a:buFontTx/>
              <a:buChar char="-"/>
            </a:pPr>
            <a:endParaRPr lang="fr-FR" sz="24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300"/>
              </a:spcBef>
              <a:spcAft>
                <a:spcPts val="600"/>
              </a:spcAft>
            </a:pPr>
            <a:r>
              <a:rPr lang="fr-F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En résumé: être un laboratoire constructeur et bénéficier des avantages/retombées liés à ce statut</a:t>
            </a:r>
            <a:endParaRPr lang="fr-FR" sz="24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300"/>
              </a:spcBef>
              <a:spcAft>
                <a:spcPts val="600"/>
              </a:spcAft>
            </a:pPr>
            <a:endParaRPr lang="fr-FR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1390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WordArt 13"/>
          <p:cNvSpPr>
            <a:spLocks noChangeArrowheads="1" noChangeShapeType="1" noTextEdit="1"/>
          </p:cNvSpPr>
          <p:nvPr/>
        </p:nvSpPr>
        <p:spPr bwMode="auto">
          <a:xfrm>
            <a:off x="3563888" y="91480"/>
            <a:ext cx="295232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alibri"/>
                <a:cs typeface="Calibri"/>
              </a:rPr>
              <a:t>Préambule</a:t>
            </a:r>
            <a:endParaRPr lang="fr-FR" sz="2800" b="1" kern="10" dirty="0">
              <a:ln w="9525">
                <a:noFill/>
                <a:round/>
                <a:headEnd/>
                <a:tailEnd/>
              </a:ln>
              <a:solidFill>
                <a:srgbClr val="7030A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107504" y="836712"/>
            <a:ext cx="8856984" cy="28029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Une des spécialités de l’IPNO est la conception/réalisation </a:t>
            </a:r>
            <a:r>
              <a:rPr lang="fr-FR" sz="2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de </a:t>
            </a:r>
            <a:r>
              <a:rPr lang="fr-FR" sz="2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cryomodules </a:t>
            </a:r>
            <a:r>
              <a:rPr lang="fr-FR" sz="2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supraconducteurs (accélérateurs ou déviateurs/focalisateurs)</a:t>
            </a:r>
            <a:r>
              <a:rPr lang="fr-FR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fr-FR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opérants à des températures cryogéniques (T&lt; -</a:t>
            </a:r>
            <a:r>
              <a:rPr lang="fr-FR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269°C).</a:t>
            </a:r>
          </a:p>
          <a:p>
            <a:pPr algn="just">
              <a:spcBef>
                <a:spcPct val="50000"/>
              </a:spcBef>
            </a:pPr>
            <a:endParaRPr lang="fr-FR" sz="2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fr-FR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Dans ces </a:t>
            </a:r>
            <a:r>
              <a:rPr lang="fr-FR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contributions, les tâches qui peuvent être intégrées correspondent à des activités de </a:t>
            </a:r>
            <a:r>
              <a:rPr lang="fr-FR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conception</a:t>
            </a:r>
            <a:r>
              <a:rPr lang="fr-FR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fr-FR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fabrication, assemblage </a:t>
            </a:r>
            <a:r>
              <a:rPr lang="fr-FR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et parfois  tests cryogéniques à </a:t>
            </a:r>
            <a:r>
              <a:rPr lang="fr-FR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faible ou forte puissance RF.</a:t>
            </a:r>
            <a:endParaRPr lang="fr-FR" sz="22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6857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25" name="Text Box 17"/>
          <p:cNvSpPr txBox="1">
            <a:spLocks noChangeArrowheads="1"/>
          </p:cNvSpPr>
          <p:nvPr/>
        </p:nvSpPr>
        <p:spPr bwMode="auto">
          <a:xfrm>
            <a:off x="72008" y="764704"/>
            <a:ext cx="8964488" cy="8331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Historiquement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: 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première grande contribution en terme de 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cryomodules 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supraconducteurs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était pour le LHC:</a:t>
            </a:r>
            <a:endParaRPr lang="fr-FR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WordArt 13"/>
          <p:cNvSpPr>
            <a:spLocks noChangeArrowheads="1" noChangeShapeType="1" noTextEdit="1"/>
          </p:cNvSpPr>
          <p:nvPr/>
        </p:nvSpPr>
        <p:spPr bwMode="auto">
          <a:xfrm>
            <a:off x="1979810" y="91480"/>
            <a:ext cx="662463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alibri"/>
                <a:cs typeface="Calibri"/>
              </a:rPr>
              <a:t>Cryomodules Supraconducteurs</a:t>
            </a:r>
            <a:endParaRPr lang="fr-FR" sz="2800" b="1" kern="10" dirty="0">
              <a:ln w="9525">
                <a:noFill/>
                <a:round/>
                <a:headEnd/>
                <a:tailEnd/>
              </a:ln>
              <a:solidFill>
                <a:srgbClr val="7030A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Calibri"/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996952"/>
            <a:ext cx="4050196" cy="288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72008" y="1628800"/>
            <a:ext cx="8820472" cy="8331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Pour le LHC (CERN): </a:t>
            </a:r>
            <a:r>
              <a:rPr lang="fr-F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sections droites courtes quadripolaires (360 unités: 8m de long  &amp; 7 tonnes chaque)</a:t>
            </a:r>
            <a:endParaRPr lang="fr-FR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564904"/>
            <a:ext cx="3096344" cy="414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WordArt 13"/>
          <p:cNvSpPr>
            <a:spLocks noChangeArrowheads="1" noChangeShapeType="1" noTextEdit="1"/>
          </p:cNvSpPr>
          <p:nvPr/>
        </p:nvSpPr>
        <p:spPr bwMode="auto">
          <a:xfrm>
            <a:off x="1979810" y="91480"/>
            <a:ext cx="662463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alibri"/>
                <a:cs typeface="Calibri"/>
              </a:rPr>
              <a:t>Cryomodules </a:t>
            </a:r>
            <a:r>
              <a:rPr lang="fr-FR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alibri"/>
                <a:cs typeface="Calibri"/>
              </a:rPr>
              <a:t>pour SPIRAL-2</a:t>
            </a:r>
            <a:endParaRPr lang="fr-FR" sz="2800" b="1" kern="10" dirty="0">
              <a:ln w="9525">
                <a:noFill/>
                <a:round/>
                <a:headEnd/>
                <a:tailEnd/>
              </a:ln>
              <a:solidFill>
                <a:srgbClr val="7030A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72008" y="908720"/>
            <a:ext cx="8820472" cy="8331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Pour </a:t>
            </a:r>
            <a:r>
              <a:rPr lang="fr-F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SPIRAL-2: </a:t>
            </a:r>
            <a:r>
              <a:rPr lang="fr-FR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7 cryomodules haute énergie (pour assurer ¾ de la montée en énergie du faisceau)</a:t>
            </a:r>
            <a:endParaRPr lang="fr-FR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12" descr="Cryomodule parti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" y="3356992"/>
            <a:ext cx="2088232" cy="3421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D:\0_Donnees IPN OK\Direction DA\AG DA\AG 2016\download\Photos r+®centes\SAM_19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3835" y="1892796"/>
            <a:ext cx="5480653" cy="4110490"/>
          </a:xfrm>
          <a:prstGeom prst="rect">
            <a:avLst/>
          </a:prstGeom>
          <a:noFill/>
        </p:spPr>
      </p:pic>
      <p:pic>
        <p:nvPicPr>
          <p:cNvPr id="8" name="Picture 11" descr="Cryomodule_Coup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741898"/>
            <a:ext cx="1545040" cy="339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44108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WordArt 13"/>
          <p:cNvSpPr>
            <a:spLocks noChangeArrowheads="1" noChangeShapeType="1" noTextEdit="1"/>
          </p:cNvSpPr>
          <p:nvPr/>
        </p:nvSpPr>
        <p:spPr bwMode="auto">
          <a:xfrm>
            <a:off x="2267744" y="91480"/>
            <a:ext cx="6336704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alibri"/>
                <a:cs typeface="Calibri"/>
              </a:rPr>
              <a:t>Cryomodules Supraconducteurs</a:t>
            </a:r>
            <a:endParaRPr lang="fr-FR" sz="2800" b="1" kern="10" dirty="0">
              <a:ln w="9525">
                <a:noFill/>
                <a:round/>
                <a:headEnd/>
                <a:tailEnd/>
              </a:ln>
              <a:solidFill>
                <a:srgbClr val="7030A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93712" y="908720"/>
            <a:ext cx="8749366" cy="7100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Pour le SPL (CERN)</a:t>
            </a:r>
            <a:r>
              <a:rPr lang="fr-FR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: </a:t>
            </a:r>
            <a:r>
              <a:rPr lang="fr-F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 Short » SPL cryomodule: activité intégrée dans un programme de R&amp;D). Programme SPL au CERN désormais arrêté.</a:t>
            </a:r>
            <a:endParaRPr lang="fr-FR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" name="Image 1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424936" cy="3781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dirty="0"/>
          </a:p>
        </p:txBody>
      </p:sp>
      <p:sp>
        <p:nvSpPr>
          <p:cNvPr id="60" name="Text Box 18"/>
          <p:cNvSpPr txBox="1">
            <a:spLocks noChangeArrowheads="1"/>
          </p:cNvSpPr>
          <p:nvPr/>
        </p:nvSpPr>
        <p:spPr bwMode="auto">
          <a:xfrm>
            <a:off x="2267744" y="42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30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European</a:t>
            </a:r>
            <a:r>
              <a:rPr lang="fr-FR" sz="30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Spallation Source (ESS)</a:t>
            </a:r>
            <a:endParaRPr lang="fr-FR" sz="3000" b="1" baseline="30000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49" y="980728"/>
            <a:ext cx="8846647" cy="52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lipse 8"/>
          <p:cNvSpPr/>
          <p:nvPr/>
        </p:nvSpPr>
        <p:spPr>
          <a:xfrm rot="21028079">
            <a:off x="1294396" y="2713070"/>
            <a:ext cx="44644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5 MW de puissance moyenne</a:t>
            </a:r>
          </a:p>
          <a:p>
            <a:pPr algn="ctr"/>
            <a:r>
              <a:rPr lang="fr-FR" b="1" dirty="0" smtClean="0"/>
              <a:t>125 MW crête!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9533951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96" y="940990"/>
            <a:ext cx="7776864" cy="5184576"/>
          </a:xfrm>
          <a:prstGeom prst="rect">
            <a:avLst/>
          </a:prstGeom>
        </p:spPr>
      </p:pic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dirty="0"/>
          </a:p>
        </p:txBody>
      </p:sp>
      <p:sp>
        <p:nvSpPr>
          <p:cNvPr id="61" name="Text Box 18"/>
          <p:cNvSpPr txBox="1">
            <a:spLocks noChangeArrowheads="1"/>
          </p:cNvSpPr>
          <p:nvPr/>
        </p:nvSpPr>
        <p:spPr bwMode="auto">
          <a:xfrm>
            <a:off x="2402662" y="11472"/>
            <a:ext cx="655272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30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ESS: vues du site de construction</a:t>
            </a:r>
            <a:endParaRPr lang="fr-FR" sz="3000" b="1" baseline="30000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62" name="Text Box 18"/>
          <p:cNvSpPr txBox="1">
            <a:spLocks noChangeArrowheads="1"/>
          </p:cNvSpPr>
          <p:nvPr/>
        </p:nvSpPr>
        <p:spPr bwMode="auto">
          <a:xfrm>
            <a:off x="2267744" y="936104"/>
            <a:ext cx="453650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Août 2017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64704"/>
            <a:ext cx="3096344" cy="232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6057" y="4245989"/>
            <a:ext cx="2924552" cy="2193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35496" y="6386344"/>
            <a:ext cx="2423164" cy="49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</a:rPr>
              <a:t>Tunnel </a:t>
            </a:r>
            <a:r>
              <a:rPr lang="fr-FR" sz="2000" b="1" dirty="0" err="1" smtClean="0">
                <a:solidFill>
                  <a:schemeClr val="bg1"/>
                </a:solidFill>
                <a:latin typeface="Calibri" pitchFamily="34" charset="0"/>
              </a:rPr>
              <a:t>Linac</a:t>
            </a:r>
            <a:endParaRPr lang="fr-F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6444208" y="2636912"/>
            <a:ext cx="2423164" cy="55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2200" b="1" dirty="0" smtClean="0">
                <a:latin typeface="Calibri" pitchFamily="34" charset="0"/>
              </a:rPr>
              <a:t>Galerie klystrons</a:t>
            </a:r>
            <a:endParaRPr lang="fr-FR" sz="22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8708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dirty="0"/>
          </a:p>
        </p:txBody>
      </p:sp>
      <p:sp>
        <p:nvSpPr>
          <p:cNvPr id="60" name="Text Box 18"/>
          <p:cNvSpPr txBox="1">
            <a:spLocks noChangeArrowheads="1"/>
          </p:cNvSpPr>
          <p:nvPr/>
        </p:nvSpPr>
        <p:spPr bwMode="auto">
          <a:xfrm>
            <a:off x="2411760" y="22902"/>
            <a:ext cx="655272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30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ESS: pays contributeurs et financement</a:t>
            </a:r>
            <a:endParaRPr lang="fr-FR" sz="3000" b="1" baseline="30000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208912" cy="483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107504" y="5661248"/>
            <a:ext cx="8568952" cy="979295"/>
            <a:chOff x="314498" y="5661248"/>
            <a:chExt cx="8568952" cy="979295"/>
          </a:xfrm>
        </p:grpSpPr>
        <p:grpSp>
          <p:nvGrpSpPr>
            <p:cNvPr id="2" name="Groupe 1"/>
            <p:cNvGrpSpPr/>
            <p:nvPr/>
          </p:nvGrpSpPr>
          <p:grpSpPr>
            <a:xfrm>
              <a:off x="314498" y="5661248"/>
              <a:ext cx="7848437" cy="979295"/>
              <a:chOff x="314498" y="5661248"/>
              <a:chExt cx="7848437" cy="979295"/>
            </a:xfrm>
          </p:grpSpPr>
          <p:sp>
            <p:nvSpPr>
              <p:cNvPr id="8" name="ZoneTexte 7"/>
              <p:cNvSpPr txBox="1"/>
              <p:nvPr/>
            </p:nvSpPr>
            <p:spPr>
              <a:xfrm>
                <a:off x="746546" y="5661248"/>
                <a:ext cx="741638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0C38F2"/>
                    </a:solidFill>
                  </a:rPr>
                  <a:t>France: 147 M€ dont 90 % en in-</a:t>
                </a:r>
                <a:r>
                  <a:rPr lang="fr-FR" b="1" dirty="0" err="1" smtClean="0">
                    <a:solidFill>
                      <a:srgbClr val="0C38F2"/>
                    </a:solidFill>
                  </a:rPr>
                  <a:t>kind</a:t>
                </a:r>
                <a:r>
                  <a:rPr lang="fr-FR" b="1" dirty="0">
                    <a:solidFill>
                      <a:srgbClr val="0C38F2"/>
                    </a:solidFill>
                  </a:rPr>
                  <a:t> </a:t>
                </a:r>
                <a:r>
                  <a:rPr lang="fr-FR" b="1" dirty="0" smtClean="0">
                    <a:solidFill>
                      <a:srgbClr val="0C38F2"/>
                    </a:solidFill>
                  </a:rPr>
                  <a:t>- ~ ¾ sur accélérateur et ¼ instruments</a:t>
                </a:r>
              </a:p>
              <a:p>
                <a:r>
                  <a:rPr lang="fr-FR" b="1" dirty="0">
                    <a:solidFill>
                      <a:srgbClr val="0C38F2"/>
                    </a:solidFill>
                  </a:rPr>
                  <a:t> </a:t>
                </a:r>
                <a:r>
                  <a:rPr lang="fr-FR" b="1" dirty="0" smtClean="0">
                    <a:solidFill>
                      <a:srgbClr val="0C38F2"/>
                    </a:solidFill>
                  </a:rPr>
                  <a:t>     </a:t>
                </a:r>
                <a:r>
                  <a:rPr lang="fr-FR" b="1" dirty="0" smtClean="0"/>
                  <a:t>Accélérateur: ~ 75 M€ CEA et 24 M€ CNRS/IN2P3 (IPNO)</a:t>
                </a:r>
                <a:endParaRPr lang="fr-FR" b="1" dirty="0"/>
              </a:p>
            </p:txBody>
          </p:sp>
          <p:pic>
            <p:nvPicPr>
              <p:cNvPr id="8194" name="Picture 2" descr="Résultat de recherche d'images pour &quot;drapeau français&quot;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291" t="20000"/>
              <a:stretch/>
            </p:blipFill>
            <p:spPr bwMode="auto">
              <a:xfrm>
                <a:off x="314498" y="5984413"/>
                <a:ext cx="711147" cy="6561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 t="10599"/>
            <a:stretch>
              <a:fillRect/>
            </a:stretch>
          </p:blipFill>
          <p:spPr bwMode="auto">
            <a:xfrm>
              <a:off x="7515409" y="6116939"/>
              <a:ext cx="752660" cy="48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2" descr="logo CE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282327" y="6093296"/>
              <a:ext cx="601123" cy="48998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0580151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6142059" y="0"/>
            <a:ext cx="3001941" cy="1238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" name="Groupe 9"/>
          <p:cNvGrpSpPr/>
          <p:nvPr/>
        </p:nvGrpSpPr>
        <p:grpSpPr>
          <a:xfrm>
            <a:off x="108520" y="692696"/>
            <a:ext cx="9144000" cy="1765544"/>
            <a:chOff x="35496" y="3697287"/>
            <a:chExt cx="9144000" cy="1765544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4091370"/>
              <a:ext cx="9144000" cy="1371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Groupe 8"/>
            <p:cNvGrpSpPr/>
            <p:nvPr/>
          </p:nvGrpSpPr>
          <p:grpSpPr>
            <a:xfrm>
              <a:off x="3951949" y="3721042"/>
              <a:ext cx="4464496" cy="1741789"/>
              <a:chOff x="3851920" y="4205844"/>
              <a:chExt cx="4536504" cy="1887452"/>
            </a:xfrm>
          </p:grpSpPr>
          <p:sp>
            <p:nvSpPr>
              <p:cNvPr id="27" name="Rectangle à coins arrondis 26"/>
              <p:cNvSpPr/>
              <p:nvPr/>
            </p:nvSpPr>
            <p:spPr>
              <a:xfrm>
                <a:off x="3851920" y="4607143"/>
                <a:ext cx="4536504" cy="1486153"/>
              </a:xfrm>
              <a:prstGeom prst="roundRect">
                <a:avLst/>
              </a:prstGeom>
              <a:solidFill>
                <a:srgbClr val="0000FF">
                  <a:alpha val="5000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" name="ZoneTexte 27"/>
              <p:cNvSpPr txBox="1"/>
              <p:nvPr/>
            </p:nvSpPr>
            <p:spPr>
              <a:xfrm>
                <a:off x="3851920" y="4205844"/>
                <a:ext cx="4536504" cy="333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 smtClean="0">
                    <a:solidFill>
                      <a:srgbClr val="0000FF"/>
                    </a:solidFill>
                  </a:rPr>
                  <a:t>SCRF </a:t>
                </a:r>
                <a:r>
                  <a:rPr lang="fr-FR" sz="1400" b="1" dirty="0" err="1" smtClean="0">
                    <a:solidFill>
                      <a:srgbClr val="0000FF"/>
                    </a:solidFill>
                  </a:rPr>
                  <a:t>linac</a:t>
                </a:r>
                <a:r>
                  <a:rPr lang="fr-FR" sz="1400" b="1" smtClean="0">
                    <a:solidFill>
                      <a:srgbClr val="0000FF"/>
                    </a:solidFill>
                  </a:rPr>
                  <a:t> (T=2K)</a:t>
                </a:r>
                <a:endParaRPr lang="fr-FR" sz="1400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25" name="Rectangle à coins arrondis 24"/>
            <p:cNvSpPr/>
            <p:nvPr/>
          </p:nvSpPr>
          <p:spPr>
            <a:xfrm>
              <a:off x="855605" y="4091369"/>
              <a:ext cx="3024336" cy="1371461"/>
            </a:xfrm>
            <a:prstGeom prst="roundRect">
              <a:avLst/>
            </a:prstGeom>
            <a:solidFill>
              <a:srgbClr val="FF0000">
                <a:alpha val="5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16263" y="3697287"/>
              <a:ext cx="11349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rgbClr val="FF0000"/>
                  </a:solidFill>
                </a:rPr>
                <a:t>Warm </a:t>
              </a:r>
              <a:r>
                <a:rPr lang="fr-FR" sz="1400" b="1" dirty="0" err="1">
                  <a:solidFill>
                    <a:srgbClr val="FF0000"/>
                  </a:solidFill>
                </a:rPr>
                <a:t>linac</a:t>
              </a:r>
              <a:endParaRPr lang="fr-FR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e 28"/>
          <p:cNvGrpSpPr/>
          <p:nvPr/>
        </p:nvGrpSpPr>
        <p:grpSpPr>
          <a:xfrm>
            <a:off x="2303748" y="1052736"/>
            <a:ext cx="4500500" cy="1728192"/>
            <a:chOff x="2303748" y="1052736"/>
            <a:chExt cx="4500500" cy="1728192"/>
          </a:xfrm>
        </p:grpSpPr>
        <p:sp>
          <p:nvSpPr>
            <p:cNvPr id="30" name="Ellipse 29"/>
            <p:cNvSpPr/>
            <p:nvPr/>
          </p:nvSpPr>
          <p:spPr>
            <a:xfrm>
              <a:off x="3779912" y="1052736"/>
              <a:ext cx="1368152" cy="1368152"/>
            </a:xfrm>
            <a:prstGeom prst="ellipse">
              <a:avLst/>
            </a:prstGeom>
            <a:solidFill>
              <a:srgbClr val="00B050">
                <a:alpha val="4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1" name="Connecteur droit avec flèche 30"/>
            <p:cNvCxnSpPr>
              <a:stCxn id="30" idx="4"/>
            </p:cNvCxnSpPr>
            <p:nvPr/>
          </p:nvCxnSpPr>
          <p:spPr>
            <a:xfrm flipH="1">
              <a:off x="2303748" y="2420888"/>
              <a:ext cx="2160240" cy="36004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>
              <a:stCxn id="30" idx="4"/>
            </p:cNvCxnSpPr>
            <p:nvPr/>
          </p:nvCxnSpPr>
          <p:spPr>
            <a:xfrm>
              <a:off x="4463988" y="2420888"/>
              <a:ext cx="2340260" cy="36004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3" descr="C:\Users\nikolaosgazis\Documents\SPK Tunnel Sec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9"/>
          <a:stretch>
            <a:fillRect/>
          </a:stretch>
        </p:blipFill>
        <p:spPr bwMode="auto">
          <a:xfrm>
            <a:off x="1187090" y="2492896"/>
            <a:ext cx="6625270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2104753" y="0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0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La contribution CNRS/IPNO à ESS</a:t>
            </a:r>
          </a:p>
        </p:txBody>
      </p:sp>
    </p:spTree>
    <p:extLst>
      <p:ext uri="{BB962C8B-B14F-4D97-AF65-F5344CB8AC3E}">
        <p14:creationId xmlns:p14="http://schemas.microsoft.com/office/powerpoint/2010/main" val="2982154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8349</TotalTime>
  <Words>497</Words>
  <Application>Microsoft Office PowerPoint</Application>
  <PresentationFormat>Affichage à l'écran (4:3)</PresentationFormat>
  <Paragraphs>78</Paragraphs>
  <Slides>13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bousson</dc:creator>
  <cp:lastModifiedBy>BOUSSON Sebastien</cp:lastModifiedBy>
  <cp:revision>339</cp:revision>
  <dcterms:created xsi:type="dcterms:W3CDTF">2010-09-15T22:47:19Z</dcterms:created>
  <dcterms:modified xsi:type="dcterms:W3CDTF">2018-03-06T14:19:29Z</dcterms:modified>
</cp:coreProperties>
</file>