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48" r:id="rId1"/>
  </p:sldMasterIdLst>
  <p:notesMasterIdLst>
    <p:notesMasterId r:id="rId45"/>
  </p:notesMasterIdLst>
  <p:handoutMasterIdLst>
    <p:handoutMasterId r:id="rId46"/>
  </p:handoutMasterIdLst>
  <p:sldIdLst>
    <p:sldId id="359" r:id="rId2"/>
    <p:sldId id="301" r:id="rId3"/>
    <p:sldId id="410" r:id="rId4"/>
    <p:sldId id="413" r:id="rId5"/>
    <p:sldId id="411" r:id="rId6"/>
    <p:sldId id="412" r:id="rId7"/>
    <p:sldId id="358" r:id="rId8"/>
    <p:sldId id="370" r:id="rId9"/>
    <p:sldId id="371" r:id="rId10"/>
    <p:sldId id="372" r:id="rId11"/>
    <p:sldId id="373" r:id="rId12"/>
    <p:sldId id="360" r:id="rId13"/>
    <p:sldId id="319" r:id="rId14"/>
    <p:sldId id="322" r:id="rId15"/>
    <p:sldId id="330" r:id="rId16"/>
    <p:sldId id="374" r:id="rId17"/>
    <p:sldId id="375" r:id="rId18"/>
    <p:sldId id="323" r:id="rId19"/>
    <p:sldId id="376" r:id="rId20"/>
    <p:sldId id="324" r:id="rId21"/>
    <p:sldId id="399" r:id="rId22"/>
    <p:sldId id="377" r:id="rId23"/>
    <p:sldId id="400" r:id="rId24"/>
    <p:sldId id="328" r:id="rId25"/>
    <p:sldId id="382" r:id="rId26"/>
    <p:sldId id="379" r:id="rId27"/>
    <p:sldId id="378" r:id="rId28"/>
    <p:sldId id="380" r:id="rId29"/>
    <p:sldId id="383" r:id="rId30"/>
    <p:sldId id="401" r:id="rId31"/>
    <p:sldId id="384" r:id="rId32"/>
    <p:sldId id="386" r:id="rId33"/>
    <p:sldId id="388" r:id="rId34"/>
    <p:sldId id="391" r:id="rId35"/>
    <p:sldId id="392" r:id="rId36"/>
    <p:sldId id="394" r:id="rId37"/>
    <p:sldId id="403" r:id="rId38"/>
    <p:sldId id="414" r:id="rId39"/>
    <p:sldId id="404" r:id="rId40"/>
    <p:sldId id="405" r:id="rId41"/>
    <p:sldId id="406" r:id="rId42"/>
    <p:sldId id="407" r:id="rId43"/>
    <p:sldId id="396" r:id="rId44"/>
  </p:sldIdLst>
  <p:sldSz cx="9144000" cy="6858000" type="screen4x3"/>
  <p:notesSz cx="6858000" cy="9144000"/>
  <p:defaultTextStyle>
    <a:defPPr>
      <a:defRPr lang="de-DE"/>
    </a:defPPr>
    <a:lvl1pPr algn="l" rtl="0" fontAlgn="base">
      <a:spcBef>
        <a:spcPct val="20000"/>
      </a:spcBef>
      <a:spcAft>
        <a:spcPct val="0"/>
      </a:spcAft>
      <a:buClr>
        <a:srgbClr val="F8B323"/>
      </a:buClr>
      <a:buFont typeface="Wingdings" charset="2"/>
      <a:buChar char="n"/>
      <a:defRPr sz="900" kern="1200">
        <a:solidFill>
          <a:schemeClr val="tx1"/>
        </a:solidFill>
        <a:latin typeface="Arial" charset="0"/>
        <a:ea typeface="ＭＳ Ｐゴシック" charset="-128"/>
        <a:cs typeface="+mn-cs"/>
      </a:defRPr>
    </a:lvl1pPr>
    <a:lvl2pPr marL="457200" algn="l" rtl="0" fontAlgn="base">
      <a:spcBef>
        <a:spcPct val="20000"/>
      </a:spcBef>
      <a:spcAft>
        <a:spcPct val="0"/>
      </a:spcAft>
      <a:buClr>
        <a:srgbClr val="F8B323"/>
      </a:buClr>
      <a:buFont typeface="Wingdings" charset="2"/>
      <a:buChar char="n"/>
      <a:defRPr sz="9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fontAlgn="base">
      <a:spcBef>
        <a:spcPct val="20000"/>
      </a:spcBef>
      <a:spcAft>
        <a:spcPct val="0"/>
      </a:spcAft>
      <a:buClr>
        <a:srgbClr val="F8B323"/>
      </a:buClr>
      <a:buFont typeface="Wingdings" charset="2"/>
      <a:buChar char="n"/>
      <a:defRPr sz="9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fontAlgn="base">
      <a:spcBef>
        <a:spcPct val="20000"/>
      </a:spcBef>
      <a:spcAft>
        <a:spcPct val="0"/>
      </a:spcAft>
      <a:buClr>
        <a:srgbClr val="F8B323"/>
      </a:buClr>
      <a:buFont typeface="Wingdings" charset="2"/>
      <a:buChar char="n"/>
      <a:defRPr sz="9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fontAlgn="base">
      <a:spcBef>
        <a:spcPct val="20000"/>
      </a:spcBef>
      <a:spcAft>
        <a:spcPct val="0"/>
      </a:spcAft>
      <a:buClr>
        <a:srgbClr val="F8B323"/>
      </a:buClr>
      <a:buFont typeface="Wingdings" charset="2"/>
      <a:buChar char="n"/>
      <a:defRPr sz="9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sz="900" kern="1200">
        <a:solidFill>
          <a:schemeClr val="tx1"/>
        </a:solidFill>
        <a:latin typeface="Arial" charset="0"/>
        <a:ea typeface="ＭＳ Ｐゴシック" charset="-128"/>
        <a:cs typeface="+mn-cs"/>
      </a:defRPr>
    </a:lvl6pPr>
    <a:lvl7pPr marL="2743200" algn="l" defTabSz="914400" rtl="0" eaLnBrk="1" latinLnBrk="0" hangingPunct="1">
      <a:defRPr sz="900" kern="1200">
        <a:solidFill>
          <a:schemeClr val="tx1"/>
        </a:solidFill>
        <a:latin typeface="Arial" charset="0"/>
        <a:ea typeface="ＭＳ Ｐゴシック" charset="-128"/>
        <a:cs typeface="+mn-cs"/>
      </a:defRPr>
    </a:lvl7pPr>
    <a:lvl8pPr marL="3200400" algn="l" defTabSz="914400" rtl="0" eaLnBrk="1" latinLnBrk="0" hangingPunct="1">
      <a:defRPr sz="900" kern="1200">
        <a:solidFill>
          <a:schemeClr val="tx1"/>
        </a:solidFill>
        <a:latin typeface="Arial" charset="0"/>
        <a:ea typeface="ＭＳ Ｐゴシック" charset="-128"/>
        <a:cs typeface="+mn-cs"/>
      </a:defRPr>
    </a:lvl8pPr>
    <a:lvl9pPr marL="3657600" algn="l" defTabSz="914400" rtl="0" eaLnBrk="1" latinLnBrk="0" hangingPunct="1">
      <a:defRPr sz="900" kern="1200">
        <a:solidFill>
          <a:schemeClr val="tx1"/>
        </a:solidFill>
        <a:latin typeface="Arial" charset="0"/>
        <a:ea typeface="ＭＳ Ｐゴシック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956">
          <p15:clr>
            <a:srgbClr val="A4A3A4"/>
          </p15:clr>
        </p15:guide>
        <p15:guide id="2" orient="horz" pos="881">
          <p15:clr>
            <a:srgbClr val="A4A3A4"/>
          </p15:clr>
        </p15:guide>
        <p15:guide id="3" orient="horz" pos="2446">
          <p15:clr>
            <a:srgbClr val="A4A3A4"/>
          </p15:clr>
        </p15:guide>
        <p15:guide id="4" orient="horz" pos="4038">
          <p15:clr>
            <a:srgbClr val="A4A3A4"/>
          </p15:clr>
        </p15:guide>
        <p15:guide id="5" pos="5277">
          <p15:clr>
            <a:srgbClr val="A4A3A4"/>
          </p15:clr>
        </p15:guide>
        <p15:guide id="6" pos="1750">
          <p15:clr>
            <a:srgbClr val="A4A3A4"/>
          </p15:clr>
        </p15:guide>
        <p15:guide id="7" pos="4023">
          <p15:clr>
            <a:srgbClr val="A4A3A4"/>
          </p15:clr>
        </p15:guide>
        <p15:guide id="8" pos="5685">
          <p15:clr>
            <a:srgbClr val="A4A3A4"/>
          </p15:clr>
        </p15:guide>
        <p15:guide id="9" pos="255">
          <p15:clr>
            <a:srgbClr val="A4A3A4"/>
          </p15:clr>
        </p15:guide>
        <p15:guide id="10" pos="5318">
          <p15:clr>
            <a:srgbClr val="A4A3A4"/>
          </p15:clr>
        </p15:guide>
        <p15:guide id="11" pos="73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5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FD930A"/>
    <a:srgbClr val="261748"/>
    <a:srgbClr val="FF0000"/>
    <a:srgbClr val="BB0D01"/>
    <a:srgbClr val="0000DF"/>
    <a:srgbClr val="00CF00"/>
    <a:srgbClr val="008000"/>
    <a:srgbClr val="E0E0E0"/>
    <a:srgbClr val="251555"/>
    <a:srgbClr val="6262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627" autoAdjust="0"/>
    <p:restoredTop sz="50000" autoAdjust="0"/>
  </p:normalViewPr>
  <p:slideViewPr>
    <p:cSldViewPr snapToGrid="0">
      <p:cViewPr varScale="1">
        <p:scale>
          <a:sx n="108" d="100"/>
          <a:sy n="108" d="100"/>
        </p:scale>
        <p:origin x="1168" y="184"/>
      </p:cViewPr>
      <p:guideLst>
        <p:guide orient="horz" pos="3956"/>
        <p:guide orient="horz" pos="881"/>
        <p:guide orient="horz" pos="2446"/>
        <p:guide orient="horz" pos="4038"/>
        <p:guide pos="5277"/>
        <p:guide pos="1750"/>
        <p:guide pos="4023"/>
        <p:guide pos="5685"/>
        <p:guide pos="255"/>
        <p:guide pos="5318"/>
        <p:guide pos="7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>
        <p:scale>
          <a:sx n="100" d="100"/>
          <a:sy n="100" d="100"/>
        </p:scale>
        <p:origin x="2960" y="-360"/>
      </p:cViewPr>
      <p:guideLst>
        <p:guide orient="horz" pos="2880"/>
        <p:guide pos="2154"/>
      </p:guideLst>
    </p:cSldViewPr>
  </p:notesViewPr>
  <p:gridSpacing cx="45005" cy="45005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euille_de_calcul_Microsoft_Excel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521899999999999"/>
          <c:y val="0.14521899999999999"/>
          <c:w val="0.70956300000000005"/>
          <c:h val="0.69706299999999999"/>
        </c:manualLayout>
      </c:layout>
      <c:pieChart>
        <c:varyColors val="0"/>
        <c:ser>
          <c:idx val="0"/>
          <c:order val="0"/>
          <c:tx>
            <c:strRef>
              <c:f>Sheet1!$A$2</c:f>
              <c:strCache>
                <c:ptCount val="1"/>
              </c:strCache>
            </c:strRef>
          </c:tx>
          <c:spPr>
            <a:solidFill>
              <a:srgbClr val="769DC4"/>
            </a:solidFill>
            <a:ln w="12700" cap="flat">
              <a:noFill/>
              <a:miter lim="400000"/>
            </a:ln>
            <a:effectLst/>
          </c:spPr>
          <c:dPt>
            <c:idx val="0"/>
            <c:bubble3D val="0"/>
            <c:extLst>
              <c:ext xmlns:c16="http://schemas.microsoft.com/office/drawing/2014/chart" uri="{C3380CC4-5D6E-409C-BE32-E72D297353CC}">
                <c16:uniqueId val="{00000000-6B2A-F342-B392-571169DF5E47}"/>
              </c:ext>
            </c:extLst>
          </c:dPt>
          <c:dPt>
            <c:idx val="1"/>
            <c:bubble3D val="0"/>
            <c:spPr>
              <a:solidFill>
                <a:srgbClr val="7DCAAC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2-6B2A-F342-B392-571169DF5E47}"/>
              </c:ext>
            </c:extLst>
          </c:dPt>
          <c:dPt>
            <c:idx val="2"/>
            <c:bubble3D val="0"/>
            <c:spPr>
              <a:solidFill>
                <a:srgbClr val="8EA559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4-6B2A-F342-B392-571169DF5E47}"/>
              </c:ext>
            </c:extLst>
          </c:dPt>
          <c:dPt>
            <c:idx val="3"/>
            <c:bubble3D val="0"/>
            <c:spPr>
              <a:solidFill>
                <a:srgbClr val="DAB85E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6-6B2A-F342-B392-571169DF5E47}"/>
              </c:ext>
            </c:extLst>
          </c:dPt>
          <c:dPt>
            <c:idx val="4"/>
            <c:bubble3D val="0"/>
            <c:spPr>
              <a:solidFill>
                <a:srgbClr val="C66B63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8-6B2A-F342-B392-571169DF5E47}"/>
              </c:ext>
            </c:extLst>
          </c:dPt>
          <c:dPt>
            <c:idx val="5"/>
            <c:bubble3D val="0"/>
            <c:spPr>
              <a:solidFill>
                <a:srgbClr val="7C7299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A-6B2A-F342-B392-571169DF5E47}"/>
              </c:ext>
            </c:extLst>
          </c:dPt>
          <c:dPt>
            <c:idx val="6"/>
            <c:bubble3D val="0"/>
            <c:spPr>
              <a:solidFill>
                <a:srgbClr val="86A8CC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C-6B2A-F342-B392-571169DF5E47}"/>
              </c:ext>
            </c:extLst>
          </c:dPt>
          <c:dPt>
            <c:idx val="7"/>
            <c:bubble3D val="0"/>
            <c:spPr>
              <a:solidFill>
                <a:srgbClr val="8CD1B6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E-6B2A-F342-B392-571169DF5E47}"/>
              </c:ext>
            </c:extLst>
          </c:dPt>
          <c:dLbls>
            <c:dLbl>
              <c:idx val="0"/>
              <c:numFmt formatCode="#,##0%" sourceLinked="0"/>
              <c:spPr/>
              <c:txPr>
                <a:bodyPr/>
                <a:lstStyle/>
                <a:p>
                  <a:pPr>
                    <a:defRPr sz="1594" b="0" i="0" u="none" strike="noStrike">
                      <a:solidFill>
                        <a:srgbClr val="4C4946"/>
                      </a:solidFill>
                      <a:effectLst>
                        <a:outerShdw blurRad="127000" dist="50800" dir="5400000" algn="tl">
                          <a:srgbClr val="000000">
                            <a:alpha val="60000"/>
                          </a:srgbClr>
                        </a:outerShdw>
                      </a:effectLst>
                      <a:latin typeface="Palatino"/>
                    </a:defRPr>
                  </a:pPr>
                  <a:endParaRPr lang="fr-FR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0-6B2A-F342-B392-571169DF5E47}"/>
                </c:ext>
              </c:extLst>
            </c:dLbl>
            <c:dLbl>
              <c:idx val="1"/>
              <c:numFmt formatCode="#,##0%" sourceLinked="0"/>
              <c:spPr/>
              <c:txPr>
                <a:bodyPr/>
                <a:lstStyle/>
                <a:p>
                  <a:pPr>
                    <a:defRPr sz="1594" b="0" i="0" u="none" strike="noStrike">
                      <a:solidFill>
                        <a:srgbClr val="4C4946"/>
                      </a:solidFill>
                      <a:effectLst>
                        <a:outerShdw blurRad="127000" dist="50800" dir="5400000" algn="tl">
                          <a:srgbClr val="000000">
                            <a:alpha val="60000"/>
                          </a:srgbClr>
                        </a:outerShdw>
                      </a:effectLst>
                      <a:latin typeface="Palatino"/>
                    </a:defRPr>
                  </a:pPr>
                  <a:endParaRPr lang="fr-FR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2-6B2A-F342-B392-571169DF5E47}"/>
                </c:ext>
              </c:extLst>
            </c:dLbl>
            <c:dLbl>
              <c:idx val="2"/>
              <c:numFmt formatCode="#,##0%" sourceLinked="0"/>
              <c:spPr/>
              <c:txPr>
                <a:bodyPr/>
                <a:lstStyle/>
                <a:p>
                  <a:pPr>
                    <a:defRPr sz="1594" b="0" i="0" u="none" strike="noStrike">
                      <a:solidFill>
                        <a:srgbClr val="4C4946"/>
                      </a:solidFill>
                      <a:effectLst>
                        <a:outerShdw blurRad="127000" dist="50800" dir="5400000" algn="tl">
                          <a:srgbClr val="000000">
                            <a:alpha val="60000"/>
                          </a:srgbClr>
                        </a:outerShdw>
                      </a:effectLst>
                      <a:latin typeface="Palatino"/>
                    </a:defRPr>
                  </a:pPr>
                  <a:endParaRPr lang="fr-FR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4-6B2A-F342-B392-571169DF5E47}"/>
                </c:ext>
              </c:extLst>
            </c:dLbl>
            <c:dLbl>
              <c:idx val="3"/>
              <c:numFmt formatCode="#,##0%" sourceLinked="0"/>
              <c:spPr/>
              <c:txPr>
                <a:bodyPr/>
                <a:lstStyle/>
                <a:p>
                  <a:pPr>
                    <a:defRPr sz="1594" b="0" i="0" u="none" strike="noStrike">
                      <a:solidFill>
                        <a:srgbClr val="4C4946"/>
                      </a:solidFill>
                      <a:effectLst>
                        <a:outerShdw blurRad="127000" dist="50800" dir="5400000" algn="tl">
                          <a:srgbClr val="000000">
                            <a:alpha val="60000"/>
                          </a:srgbClr>
                        </a:outerShdw>
                      </a:effectLst>
                      <a:latin typeface="Palatino"/>
                    </a:defRPr>
                  </a:pPr>
                  <a:endParaRPr lang="fr-FR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6-6B2A-F342-B392-571169DF5E47}"/>
                </c:ext>
              </c:extLst>
            </c:dLbl>
            <c:dLbl>
              <c:idx val="4"/>
              <c:numFmt formatCode="#,##0%" sourceLinked="0"/>
              <c:spPr/>
              <c:txPr>
                <a:bodyPr/>
                <a:lstStyle/>
                <a:p>
                  <a:pPr>
                    <a:defRPr sz="1594" b="0" i="0" u="none" strike="noStrike">
                      <a:solidFill>
                        <a:srgbClr val="4C4946"/>
                      </a:solidFill>
                      <a:effectLst>
                        <a:outerShdw blurRad="127000" dist="50800" dir="5400000" algn="tl">
                          <a:srgbClr val="000000">
                            <a:alpha val="60000"/>
                          </a:srgbClr>
                        </a:outerShdw>
                      </a:effectLst>
                      <a:latin typeface="Palatino"/>
                    </a:defRPr>
                  </a:pPr>
                  <a:endParaRPr lang="fr-FR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8-6B2A-F342-B392-571169DF5E47}"/>
                </c:ext>
              </c:extLst>
            </c:dLbl>
            <c:dLbl>
              <c:idx val="5"/>
              <c:numFmt formatCode="#,##0%" sourceLinked="0"/>
              <c:spPr/>
              <c:txPr>
                <a:bodyPr/>
                <a:lstStyle/>
                <a:p>
                  <a:pPr>
                    <a:defRPr sz="1594" b="0" i="0" u="none" strike="noStrike">
                      <a:solidFill>
                        <a:srgbClr val="4C4946"/>
                      </a:solidFill>
                      <a:effectLst>
                        <a:outerShdw blurRad="127000" dist="50800" dir="5400000" algn="tl">
                          <a:srgbClr val="000000">
                            <a:alpha val="60000"/>
                          </a:srgbClr>
                        </a:outerShdw>
                      </a:effectLst>
                      <a:latin typeface="Palatino"/>
                    </a:defRPr>
                  </a:pPr>
                  <a:endParaRPr lang="fr-FR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A-6B2A-F342-B392-571169DF5E47}"/>
                </c:ext>
              </c:extLst>
            </c:dLbl>
            <c:dLbl>
              <c:idx val="6"/>
              <c:numFmt formatCode="#,##0%" sourceLinked="0"/>
              <c:spPr/>
              <c:txPr>
                <a:bodyPr/>
                <a:lstStyle/>
                <a:p>
                  <a:pPr>
                    <a:defRPr sz="1594" b="0" i="0" u="none" strike="noStrike">
                      <a:solidFill>
                        <a:srgbClr val="FFFFFF"/>
                      </a:solidFill>
                      <a:effectLst>
                        <a:outerShdw blurRad="127000" dist="50800" dir="5400000" algn="tl">
                          <a:srgbClr val="000000">
                            <a:alpha val="60000"/>
                          </a:srgbClr>
                        </a:outerShdw>
                      </a:effectLst>
                      <a:latin typeface="Palatino"/>
                    </a:defRPr>
                  </a:pPr>
                  <a:endParaRPr lang="fr-FR"/>
                </a:p>
              </c:txPr>
              <c:dLblPos val="in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6B2A-F342-B392-571169DF5E47}"/>
                </c:ext>
              </c:extLst>
            </c:dLbl>
            <c:dLbl>
              <c:idx val="7"/>
              <c:numFmt formatCode="#,##0" sourceLinked="0"/>
              <c:spPr/>
              <c:txPr>
                <a:bodyPr/>
                <a:lstStyle/>
                <a:p>
                  <a:pPr>
                    <a:defRPr sz="1594" b="0" i="0" u="none" strike="noStrike">
                      <a:solidFill>
                        <a:srgbClr val="FFFFFF"/>
                      </a:solidFill>
                      <a:effectLst>
                        <a:outerShdw blurRad="127000" dist="50800" dir="5400000" algn="tl">
                          <a:srgbClr val="000000">
                            <a:alpha val="60000"/>
                          </a:srgbClr>
                        </a:outerShdw>
                      </a:effectLst>
                      <a:latin typeface="Palatino"/>
                    </a:defRPr>
                  </a:pPr>
                  <a:endParaRPr lang="fr-FR"/>
                </a:p>
              </c:txPr>
              <c:dLblPos val="ctr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6B2A-F342-B392-571169DF5E47}"/>
                </c:ext>
              </c:extLst>
            </c:dLbl>
            <c:numFmt formatCode="#,##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594" b="0" i="0" u="none" strike="noStrike">
                    <a:solidFill>
                      <a:srgbClr val="4C4946"/>
                    </a:solidFill>
                    <a:effectLst>
                      <a:outerShdw blurRad="127000" dist="50800" dir="5400000" algn="tl">
                        <a:srgbClr val="000000">
                          <a:alpha val="60000"/>
                        </a:srgbClr>
                      </a:outerShdw>
                    </a:effectLst>
                    <a:latin typeface="Palatino"/>
                  </a:defRPr>
                </a:pPr>
                <a:endParaRPr lang="fr-FR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Sheet1!$B$1:$I$1</c:f>
              <c:strCache>
                <c:ptCount val="8"/>
                <c:pt idx="0">
                  <c:v>Germany</c:v>
                </c:pt>
                <c:pt idx="1">
                  <c:v>France</c:v>
                </c:pt>
                <c:pt idx="2">
                  <c:v>Italy</c:v>
                </c:pt>
                <c:pt idx="3">
                  <c:v>Poland</c:v>
                </c:pt>
                <c:pt idx="4">
                  <c:v>Russia</c:v>
                </c:pt>
                <c:pt idx="5">
                  <c:v>Spain</c:v>
                </c:pt>
                <c:pt idx="6">
                  <c:v>Sweden</c:v>
                </c:pt>
                <c:pt idx="7">
                  <c:v>Switzerland</c:v>
                </c:pt>
              </c:strCache>
            </c:strRef>
          </c:cat>
          <c:val>
            <c:numRef>
              <c:f>Sheet1!$B$2:$I$2</c:f>
              <c:numCache>
                <c:formatCode>General</c:formatCode>
                <c:ptCount val="8"/>
                <c:pt idx="0">
                  <c:v>73.7</c:v>
                </c:pt>
                <c:pt idx="1">
                  <c:v>6.5</c:v>
                </c:pt>
                <c:pt idx="2">
                  <c:v>4.5</c:v>
                </c:pt>
                <c:pt idx="3">
                  <c:v>2.8</c:v>
                </c:pt>
                <c:pt idx="4">
                  <c:v>7.7</c:v>
                </c:pt>
                <c:pt idx="5">
                  <c:v>1.7</c:v>
                </c:pt>
                <c:pt idx="6">
                  <c:v>0.9</c:v>
                </c:pt>
                <c:pt idx="7">
                  <c:v>1.6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F-6B2A-F342-B392-571169DF5E4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 w="12700" cap="flat">
          <a:noFill/>
          <a:miter lim="400000"/>
        </a:ln>
        <a:effectLst/>
      </c:spPr>
    </c:plotArea>
    <c:legend>
      <c:legendPos val="b"/>
      <c:layout>
        <c:manualLayout>
          <c:xMode val="edge"/>
          <c:yMode val="edge"/>
          <c:x val="0.14629200000000001"/>
          <c:y val="0.88464299999999996"/>
          <c:w val="0.76315900000000003"/>
          <c:h val="8.9767899999999998E-2"/>
        </c:manualLayout>
      </c:layout>
      <c:overlay val="1"/>
      <c:spPr>
        <a:noFill/>
        <a:ln w="12700" cap="flat">
          <a:noFill/>
          <a:miter lim="400000"/>
        </a:ln>
        <a:effectLst/>
      </c:spPr>
      <c:txPr>
        <a:bodyPr rot="0"/>
        <a:lstStyle/>
        <a:p>
          <a:pPr>
            <a:defRPr sz="1275" b="0" i="0" u="none" strike="noStrike">
              <a:solidFill>
                <a:srgbClr val="4C4946"/>
              </a:solidFill>
              <a:latin typeface="Palatino"/>
            </a:defRPr>
          </a:pPr>
          <a:endParaRPr lang="fr-FR"/>
        </a:p>
      </c:txPr>
    </c:legend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3864F74-A82B-0F4D-9E82-3EA00071AF4A}" type="doc">
      <dgm:prSet loTypeId="urn:microsoft.com/office/officeart/2005/8/layout/vProcess5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0F9F8B2-D0BD-8243-A89F-E27484D45072}">
      <dgm:prSet phldrT="[Texte]" custT="1"/>
      <dgm:spPr/>
      <dgm:t>
        <a:bodyPr/>
        <a:lstStyle/>
        <a:p>
          <a:pPr algn="r"/>
          <a:r>
            <a:rPr lang="en-US" sz="1800" dirty="0"/>
            <a:t>                 </a:t>
          </a:r>
          <a:r>
            <a:rPr lang="en-US" sz="1600" dirty="0"/>
            <a:t>Brazing, Copper plating </a:t>
          </a:r>
        </a:p>
      </dgm:t>
    </dgm:pt>
    <dgm:pt modelId="{16E788AF-17D2-A340-8C83-94A6613E9C49}" type="parTrans" cxnId="{9E93EF61-C72B-8E44-967B-013CE21843A7}">
      <dgm:prSet/>
      <dgm:spPr/>
      <dgm:t>
        <a:bodyPr/>
        <a:lstStyle/>
        <a:p>
          <a:endParaRPr lang="en-US"/>
        </a:p>
      </dgm:t>
    </dgm:pt>
    <dgm:pt modelId="{A1D4575E-0D43-A34E-9409-BF52EBD54B3D}" type="sibTrans" cxnId="{9E93EF61-C72B-8E44-967B-013CE21843A7}">
      <dgm:prSet/>
      <dgm:spPr/>
      <dgm:t>
        <a:bodyPr/>
        <a:lstStyle/>
        <a:p>
          <a:endParaRPr lang="en-US"/>
        </a:p>
      </dgm:t>
    </dgm:pt>
    <dgm:pt modelId="{B8763808-C609-7644-8F65-1F7FB8F141F4}">
      <dgm:prSet phldrT="[Texte]" custT="1"/>
      <dgm:spPr/>
      <dgm:t>
        <a:bodyPr/>
        <a:lstStyle/>
        <a:p>
          <a:pPr algn="r"/>
          <a:r>
            <a:rPr lang="en-US" sz="1800" dirty="0"/>
            <a:t>          </a:t>
          </a:r>
          <a:r>
            <a:rPr lang="en-US" sz="1600" dirty="0" err="1"/>
            <a:t>TiN</a:t>
          </a:r>
          <a:r>
            <a:rPr lang="en-US" sz="1600" dirty="0"/>
            <a:t> Coating, Welding</a:t>
          </a:r>
        </a:p>
      </dgm:t>
    </dgm:pt>
    <dgm:pt modelId="{AF14DEC2-8BAB-6A42-AD50-1935F41490A3}" type="parTrans" cxnId="{888A7094-54FB-1642-A080-78598964A2BA}">
      <dgm:prSet/>
      <dgm:spPr/>
      <dgm:t>
        <a:bodyPr/>
        <a:lstStyle/>
        <a:p>
          <a:endParaRPr lang="en-US"/>
        </a:p>
      </dgm:t>
    </dgm:pt>
    <dgm:pt modelId="{A3B65D3F-D5AF-0644-88F4-6CDB025023FE}" type="sibTrans" cxnId="{888A7094-54FB-1642-A080-78598964A2BA}">
      <dgm:prSet/>
      <dgm:spPr/>
      <dgm:t>
        <a:bodyPr/>
        <a:lstStyle/>
        <a:p>
          <a:endParaRPr lang="en-US"/>
        </a:p>
      </dgm:t>
    </dgm:pt>
    <dgm:pt modelId="{906B3062-F66A-E547-8A05-AD156E8C45AE}">
      <dgm:prSet phldrT="[Texte]" custT="1"/>
      <dgm:spPr/>
      <dgm:t>
        <a:bodyPr/>
        <a:lstStyle/>
        <a:p>
          <a:pPr algn="r"/>
          <a:r>
            <a:rPr lang="en-US" sz="1600" dirty="0"/>
            <a:t>               RF Conditioning</a:t>
          </a:r>
        </a:p>
      </dgm:t>
    </dgm:pt>
    <dgm:pt modelId="{25782194-ED88-CF42-8C8C-45662F9431CE}" type="parTrans" cxnId="{EC290555-D0F9-2F43-920D-796E164912D5}">
      <dgm:prSet/>
      <dgm:spPr/>
      <dgm:t>
        <a:bodyPr/>
        <a:lstStyle/>
        <a:p>
          <a:endParaRPr lang="en-US"/>
        </a:p>
      </dgm:t>
    </dgm:pt>
    <dgm:pt modelId="{4385C355-EEF4-1A43-8217-A925F8A83A7D}" type="sibTrans" cxnId="{EC290555-D0F9-2F43-920D-796E164912D5}">
      <dgm:prSet/>
      <dgm:spPr/>
      <dgm:t>
        <a:bodyPr/>
        <a:lstStyle/>
        <a:p>
          <a:endParaRPr lang="en-US"/>
        </a:p>
      </dgm:t>
    </dgm:pt>
    <dgm:pt modelId="{D9A4BFF0-4559-3C49-9EA1-F9A6DE59BF9C}">
      <dgm:prSet phldrT="[Texte]" custT="1"/>
      <dgm:spPr/>
      <dgm:t>
        <a:bodyPr/>
        <a:lstStyle/>
        <a:p>
          <a:pPr algn="r"/>
          <a:r>
            <a:rPr lang="en-US" sz="1800" dirty="0"/>
            <a:t>               </a:t>
          </a:r>
          <a:r>
            <a:rPr lang="en-US" sz="1600" dirty="0"/>
            <a:t>Assembly on </a:t>
          </a:r>
          <a:r>
            <a:rPr lang="en-US" sz="1600" dirty="0" err="1"/>
            <a:t>Cryomodule</a:t>
          </a:r>
          <a:endParaRPr lang="en-US" sz="1600" dirty="0"/>
        </a:p>
      </dgm:t>
    </dgm:pt>
    <dgm:pt modelId="{2F15D920-3691-C54C-8398-0E6AFCE80060}" type="parTrans" cxnId="{D1751567-9348-FD43-A445-A4798A12858F}">
      <dgm:prSet/>
      <dgm:spPr/>
      <dgm:t>
        <a:bodyPr/>
        <a:lstStyle/>
        <a:p>
          <a:endParaRPr lang="en-US"/>
        </a:p>
      </dgm:t>
    </dgm:pt>
    <dgm:pt modelId="{1DB55FA0-5970-C64F-A0AB-FDC29130648E}" type="sibTrans" cxnId="{D1751567-9348-FD43-A445-A4798A12858F}">
      <dgm:prSet/>
      <dgm:spPr/>
      <dgm:t>
        <a:bodyPr/>
        <a:lstStyle/>
        <a:p>
          <a:endParaRPr lang="en-US"/>
        </a:p>
      </dgm:t>
    </dgm:pt>
    <dgm:pt modelId="{56B002AF-EFA7-CA43-8CD5-B095015EB0C1}">
      <dgm:prSet phldrT="[Texte]" custT="1"/>
      <dgm:spPr/>
      <dgm:t>
        <a:bodyPr/>
        <a:lstStyle/>
        <a:p>
          <a:pPr algn="r"/>
          <a:r>
            <a:rPr lang="en-US" sz="1600" dirty="0"/>
            <a:t>               2</a:t>
          </a:r>
          <a:r>
            <a:rPr lang="en-US" sz="1600" baseline="30000" dirty="0"/>
            <a:t>nd</a:t>
          </a:r>
          <a:r>
            <a:rPr lang="en-US" sz="1600" dirty="0"/>
            <a:t> RF test &amp; Installation on tunnel</a:t>
          </a:r>
        </a:p>
      </dgm:t>
    </dgm:pt>
    <dgm:pt modelId="{52C52DC8-99F9-D642-BAC3-08759F72232A}" type="parTrans" cxnId="{B71FB1B6-BA79-F94B-A9F7-147F8D82B7B4}">
      <dgm:prSet/>
      <dgm:spPr/>
      <dgm:t>
        <a:bodyPr/>
        <a:lstStyle/>
        <a:p>
          <a:endParaRPr lang="en-US"/>
        </a:p>
      </dgm:t>
    </dgm:pt>
    <dgm:pt modelId="{8CE3907D-F271-CA4F-83B7-FEF965ED2F55}" type="sibTrans" cxnId="{B71FB1B6-BA79-F94B-A9F7-147F8D82B7B4}">
      <dgm:prSet/>
      <dgm:spPr/>
      <dgm:t>
        <a:bodyPr/>
        <a:lstStyle/>
        <a:p>
          <a:endParaRPr lang="en-US"/>
        </a:p>
      </dgm:t>
    </dgm:pt>
    <dgm:pt modelId="{DFFF6B62-DE53-DE49-B0E0-3444B891C463}" type="pres">
      <dgm:prSet presAssocID="{53864F74-A82B-0F4D-9E82-3EA00071AF4A}" presName="outerComposite" presStyleCnt="0">
        <dgm:presLayoutVars>
          <dgm:chMax val="5"/>
          <dgm:dir/>
          <dgm:resizeHandles val="exact"/>
        </dgm:presLayoutVars>
      </dgm:prSet>
      <dgm:spPr/>
    </dgm:pt>
    <dgm:pt modelId="{102A093D-911E-844B-B13A-58A110C19DE0}" type="pres">
      <dgm:prSet presAssocID="{53864F74-A82B-0F4D-9E82-3EA00071AF4A}" presName="dummyMaxCanvas" presStyleCnt="0">
        <dgm:presLayoutVars/>
      </dgm:prSet>
      <dgm:spPr/>
    </dgm:pt>
    <dgm:pt modelId="{7B507240-50C8-3746-891F-E447B1ABA498}" type="pres">
      <dgm:prSet presAssocID="{53864F74-A82B-0F4D-9E82-3EA00071AF4A}" presName="FiveNodes_1" presStyleLbl="node1" presStyleIdx="0" presStyleCnt="5">
        <dgm:presLayoutVars>
          <dgm:bulletEnabled val="1"/>
        </dgm:presLayoutVars>
      </dgm:prSet>
      <dgm:spPr/>
    </dgm:pt>
    <dgm:pt modelId="{C55F6EDB-1A2F-2A4A-B5A6-EC4A96754DC9}" type="pres">
      <dgm:prSet presAssocID="{53864F74-A82B-0F4D-9E82-3EA00071AF4A}" presName="FiveNodes_2" presStyleLbl="node1" presStyleIdx="1" presStyleCnt="5" custScaleX="104304">
        <dgm:presLayoutVars>
          <dgm:bulletEnabled val="1"/>
        </dgm:presLayoutVars>
      </dgm:prSet>
      <dgm:spPr/>
    </dgm:pt>
    <dgm:pt modelId="{AAA48556-E095-4D40-9743-3FD8B14CC67A}" type="pres">
      <dgm:prSet presAssocID="{53864F74-A82B-0F4D-9E82-3EA00071AF4A}" presName="FiveNodes_3" presStyleLbl="node1" presStyleIdx="2" presStyleCnt="5" custLinFactNeighborX="-1381" custLinFactNeighborY="1099">
        <dgm:presLayoutVars>
          <dgm:bulletEnabled val="1"/>
        </dgm:presLayoutVars>
      </dgm:prSet>
      <dgm:spPr/>
    </dgm:pt>
    <dgm:pt modelId="{C5FC2D38-DA64-794D-86E2-6F99B97F1B9C}" type="pres">
      <dgm:prSet presAssocID="{53864F74-A82B-0F4D-9E82-3EA00071AF4A}" presName="FiveNodes_4" presStyleLbl="node1" presStyleIdx="3" presStyleCnt="5" custLinFactNeighborX="-3815" custLinFactNeighborY="5565">
        <dgm:presLayoutVars>
          <dgm:bulletEnabled val="1"/>
        </dgm:presLayoutVars>
      </dgm:prSet>
      <dgm:spPr/>
    </dgm:pt>
    <dgm:pt modelId="{B593AF54-6C29-404B-82F4-09756A60B94F}" type="pres">
      <dgm:prSet presAssocID="{53864F74-A82B-0F4D-9E82-3EA00071AF4A}" presName="FiveNodes_5" presStyleLbl="node1" presStyleIdx="4" presStyleCnt="5">
        <dgm:presLayoutVars>
          <dgm:bulletEnabled val="1"/>
        </dgm:presLayoutVars>
      </dgm:prSet>
      <dgm:spPr/>
    </dgm:pt>
    <dgm:pt modelId="{88E38D34-1728-2745-BF51-116217822DB3}" type="pres">
      <dgm:prSet presAssocID="{53864F74-A82B-0F4D-9E82-3EA00071AF4A}" presName="FiveConn_1-2" presStyleLbl="fgAccFollowNode1" presStyleIdx="0" presStyleCnt="4">
        <dgm:presLayoutVars>
          <dgm:bulletEnabled val="1"/>
        </dgm:presLayoutVars>
      </dgm:prSet>
      <dgm:spPr/>
    </dgm:pt>
    <dgm:pt modelId="{C8084872-A697-6841-96A6-DA11242C55F7}" type="pres">
      <dgm:prSet presAssocID="{53864F74-A82B-0F4D-9E82-3EA00071AF4A}" presName="FiveConn_2-3" presStyleLbl="fgAccFollowNode1" presStyleIdx="1" presStyleCnt="4">
        <dgm:presLayoutVars>
          <dgm:bulletEnabled val="1"/>
        </dgm:presLayoutVars>
      </dgm:prSet>
      <dgm:spPr/>
    </dgm:pt>
    <dgm:pt modelId="{7D69FEED-90BC-D64D-97E6-258E5DE7EF38}" type="pres">
      <dgm:prSet presAssocID="{53864F74-A82B-0F4D-9E82-3EA00071AF4A}" presName="FiveConn_3-4" presStyleLbl="fgAccFollowNode1" presStyleIdx="2" presStyleCnt="4">
        <dgm:presLayoutVars>
          <dgm:bulletEnabled val="1"/>
        </dgm:presLayoutVars>
      </dgm:prSet>
      <dgm:spPr/>
    </dgm:pt>
    <dgm:pt modelId="{440E0DC2-92CA-914E-99E6-A888900F9ADE}" type="pres">
      <dgm:prSet presAssocID="{53864F74-A82B-0F4D-9E82-3EA00071AF4A}" presName="FiveConn_4-5" presStyleLbl="fgAccFollowNode1" presStyleIdx="3" presStyleCnt="4">
        <dgm:presLayoutVars>
          <dgm:bulletEnabled val="1"/>
        </dgm:presLayoutVars>
      </dgm:prSet>
      <dgm:spPr/>
    </dgm:pt>
    <dgm:pt modelId="{B1064E85-E9D7-B944-A4F2-D98CBC324AE6}" type="pres">
      <dgm:prSet presAssocID="{53864F74-A82B-0F4D-9E82-3EA00071AF4A}" presName="FiveNodes_1_text" presStyleLbl="node1" presStyleIdx="4" presStyleCnt="5">
        <dgm:presLayoutVars>
          <dgm:bulletEnabled val="1"/>
        </dgm:presLayoutVars>
      </dgm:prSet>
      <dgm:spPr/>
    </dgm:pt>
    <dgm:pt modelId="{C9C67E47-A3EE-4C48-B2E0-7C025F350E76}" type="pres">
      <dgm:prSet presAssocID="{53864F74-A82B-0F4D-9E82-3EA00071AF4A}" presName="FiveNodes_2_text" presStyleLbl="node1" presStyleIdx="4" presStyleCnt="5">
        <dgm:presLayoutVars>
          <dgm:bulletEnabled val="1"/>
        </dgm:presLayoutVars>
      </dgm:prSet>
      <dgm:spPr/>
    </dgm:pt>
    <dgm:pt modelId="{CEFECEF4-A4CD-5C4F-A494-5BB674480C0E}" type="pres">
      <dgm:prSet presAssocID="{53864F74-A82B-0F4D-9E82-3EA00071AF4A}" presName="FiveNodes_3_text" presStyleLbl="node1" presStyleIdx="4" presStyleCnt="5">
        <dgm:presLayoutVars>
          <dgm:bulletEnabled val="1"/>
        </dgm:presLayoutVars>
      </dgm:prSet>
      <dgm:spPr/>
    </dgm:pt>
    <dgm:pt modelId="{BF0D5A1C-E9D0-B040-A2A1-4A8C730F635A}" type="pres">
      <dgm:prSet presAssocID="{53864F74-A82B-0F4D-9E82-3EA00071AF4A}" presName="FiveNodes_4_text" presStyleLbl="node1" presStyleIdx="4" presStyleCnt="5">
        <dgm:presLayoutVars>
          <dgm:bulletEnabled val="1"/>
        </dgm:presLayoutVars>
      </dgm:prSet>
      <dgm:spPr/>
    </dgm:pt>
    <dgm:pt modelId="{393CB99D-7F97-5243-9927-E618F7ECADFB}" type="pres">
      <dgm:prSet presAssocID="{53864F74-A82B-0F4D-9E82-3EA00071AF4A}" presName="FiveNodes_5_text" presStyleLbl="node1" presStyleIdx="4" presStyleCnt="5">
        <dgm:presLayoutVars>
          <dgm:bulletEnabled val="1"/>
        </dgm:presLayoutVars>
      </dgm:prSet>
      <dgm:spPr/>
    </dgm:pt>
  </dgm:ptLst>
  <dgm:cxnLst>
    <dgm:cxn modelId="{75BD5310-4DB7-8A4A-A100-D0D0A6A40227}" type="presOf" srcId="{A3B65D3F-D5AF-0644-88F4-6CDB025023FE}" destId="{C8084872-A697-6841-96A6-DA11242C55F7}" srcOrd="0" destOrd="0" presId="urn:microsoft.com/office/officeart/2005/8/layout/vProcess5"/>
    <dgm:cxn modelId="{8B302024-70C8-9E40-8BAC-89CB176869FF}" type="presOf" srcId="{53864F74-A82B-0F4D-9E82-3EA00071AF4A}" destId="{DFFF6B62-DE53-DE49-B0E0-3444B891C463}" srcOrd="0" destOrd="0" presId="urn:microsoft.com/office/officeart/2005/8/layout/vProcess5"/>
    <dgm:cxn modelId="{D732A24E-7D4C-8648-ADD4-513B0BF90869}" type="presOf" srcId="{00F9F8B2-D0BD-8243-A89F-E27484D45072}" destId="{7B507240-50C8-3746-891F-E447B1ABA498}" srcOrd="0" destOrd="0" presId="urn:microsoft.com/office/officeart/2005/8/layout/vProcess5"/>
    <dgm:cxn modelId="{EC290555-D0F9-2F43-920D-796E164912D5}" srcId="{53864F74-A82B-0F4D-9E82-3EA00071AF4A}" destId="{906B3062-F66A-E547-8A05-AD156E8C45AE}" srcOrd="2" destOrd="0" parTransId="{25782194-ED88-CF42-8C8C-45662F9431CE}" sibTransId="{4385C355-EEF4-1A43-8217-A925F8A83A7D}"/>
    <dgm:cxn modelId="{A150DA58-E73A-1845-BD25-C47693DE7173}" type="presOf" srcId="{A1D4575E-0D43-A34E-9409-BF52EBD54B3D}" destId="{88E38D34-1728-2745-BF51-116217822DB3}" srcOrd="0" destOrd="0" presId="urn:microsoft.com/office/officeart/2005/8/layout/vProcess5"/>
    <dgm:cxn modelId="{9E93EF61-C72B-8E44-967B-013CE21843A7}" srcId="{53864F74-A82B-0F4D-9E82-3EA00071AF4A}" destId="{00F9F8B2-D0BD-8243-A89F-E27484D45072}" srcOrd="0" destOrd="0" parTransId="{16E788AF-17D2-A340-8C83-94A6613E9C49}" sibTransId="{A1D4575E-0D43-A34E-9409-BF52EBD54B3D}"/>
    <dgm:cxn modelId="{D1751567-9348-FD43-A445-A4798A12858F}" srcId="{53864F74-A82B-0F4D-9E82-3EA00071AF4A}" destId="{D9A4BFF0-4559-3C49-9EA1-F9A6DE59BF9C}" srcOrd="3" destOrd="0" parTransId="{2F15D920-3691-C54C-8398-0E6AFCE80060}" sibTransId="{1DB55FA0-5970-C64F-A0AB-FDC29130648E}"/>
    <dgm:cxn modelId="{54A5A469-9645-4544-AFE9-CD08D1451E4D}" type="presOf" srcId="{D9A4BFF0-4559-3C49-9EA1-F9A6DE59BF9C}" destId="{C5FC2D38-DA64-794D-86E2-6F99B97F1B9C}" srcOrd="0" destOrd="0" presId="urn:microsoft.com/office/officeart/2005/8/layout/vProcess5"/>
    <dgm:cxn modelId="{FAA22E86-03F4-E342-9601-33E8C531953F}" type="presOf" srcId="{906B3062-F66A-E547-8A05-AD156E8C45AE}" destId="{AAA48556-E095-4D40-9743-3FD8B14CC67A}" srcOrd="0" destOrd="0" presId="urn:microsoft.com/office/officeart/2005/8/layout/vProcess5"/>
    <dgm:cxn modelId="{4D52E989-4F50-FA49-9694-4AE08BDD5284}" type="presOf" srcId="{906B3062-F66A-E547-8A05-AD156E8C45AE}" destId="{CEFECEF4-A4CD-5C4F-A494-5BB674480C0E}" srcOrd="1" destOrd="0" presId="urn:microsoft.com/office/officeart/2005/8/layout/vProcess5"/>
    <dgm:cxn modelId="{1433EF91-8E4E-BB4F-B5FF-BC7EB17B6688}" type="presOf" srcId="{00F9F8B2-D0BD-8243-A89F-E27484D45072}" destId="{B1064E85-E9D7-B944-A4F2-D98CBC324AE6}" srcOrd="1" destOrd="0" presId="urn:microsoft.com/office/officeart/2005/8/layout/vProcess5"/>
    <dgm:cxn modelId="{888A7094-54FB-1642-A080-78598964A2BA}" srcId="{53864F74-A82B-0F4D-9E82-3EA00071AF4A}" destId="{B8763808-C609-7644-8F65-1F7FB8F141F4}" srcOrd="1" destOrd="0" parTransId="{AF14DEC2-8BAB-6A42-AD50-1935F41490A3}" sibTransId="{A3B65D3F-D5AF-0644-88F4-6CDB025023FE}"/>
    <dgm:cxn modelId="{20997B98-54C3-CC4A-8949-52C923825516}" type="presOf" srcId="{56B002AF-EFA7-CA43-8CD5-B095015EB0C1}" destId="{393CB99D-7F97-5243-9927-E618F7ECADFB}" srcOrd="1" destOrd="0" presId="urn:microsoft.com/office/officeart/2005/8/layout/vProcess5"/>
    <dgm:cxn modelId="{49199498-A64E-E648-AECF-EDA8E892DC6D}" type="presOf" srcId="{1DB55FA0-5970-C64F-A0AB-FDC29130648E}" destId="{440E0DC2-92CA-914E-99E6-A888900F9ADE}" srcOrd="0" destOrd="0" presId="urn:microsoft.com/office/officeart/2005/8/layout/vProcess5"/>
    <dgm:cxn modelId="{E5199D9C-E936-BC45-BBBB-66BE455F966F}" type="presOf" srcId="{D9A4BFF0-4559-3C49-9EA1-F9A6DE59BF9C}" destId="{BF0D5A1C-E9D0-B040-A2A1-4A8C730F635A}" srcOrd="1" destOrd="0" presId="urn:microsoft.com/office/officeart/2005/8/layout/vProcess5"/>
    <dgm:cxn modelId="{B56B0E9F-6CAE-A54D-B7F5-005868EAA9C2}" type="presOf" srcId="{B8763808-C609-7644-8F65-1F7FB8F141F4}" destId="{C55F6EDB-1A2F-2A4A-B5A6-EC4A96754DC9}" srcOrd="0" destOrd="0" presId="urn:microsoft.com/office/officeart/2005/8/layout/vProcess5"/>
    <dgm:cxn modelId="{B71FB1B6-BA79-F94B-A9F7-147F8D82B7B4}" srcId="{53864F74-A82B-0F4D-9E82-3EA00071AF4A}" destId="{56B002AF-EFA7-CA43-8CD5-B095015EB0C1}" srcOrd="4" destOrd="0" parTransId="{52C52DC8-99F9-D642-BAC3-08759F72232A}" sibTransId="{8CE3907D-F271-CA4F-83B7-FEF965ED2F55}"/>
    <dgm:cxn modelId="{DE5A1DB8-8A57-8D47-8FB6-786CC1BC2291}" type="presOf" srcId="{B8763808-C609-7644-8F65-1F7FB8F141F4}" destId="{C9C67E47-A3EE-4C48-B2E0-7C025F350E76}" srcOrd="1" destOrd="0" presId="urn:microsoft.com/office/officeart/2005/8/layout/vProcess5"/>
    <dgm:cxn modelId="{A2A5EFBB-A9EB-0348-9206-C38F4E0CA4E1}" type="presOf" srcId="{4385C355-EEF4-1A43-8217-A925F8A83A7D}" destId="{7D69FEED-90BC-D64D-97E6-258E5DE7EF38}" srcOrd="0" destOrd="0" presId="urn:microsoft.com/office/officeart/2005/8/layout/vProcess5"/>
    <dgm:cxn modelId="{936BF3D5-9CB9-CE49-9CA0-1D55740B9730}" type="presOf" srcId="{56B002AF-EFA7-CA43-8CD5-B095015EB0C1}" destId="{B593AF54-6C29-404B-82F4-09756A60B94F}" srcOrd="0" destOrd="0" presId="urn:microsoft.com/office/officeart/2005/8/layout/vProcess5"/>
    <dgm:cxn modelId="{7BDD4D2F-9597-904A-80D1-6A6C31667109}" type="presParOf" srcId="{DFFF6B62-DE53-DE49-B0E0-3444B891C463}" destId="{102A093D-911E-844B-B13A-58A110C19DE0}" srcOrd="0" destOrd="0" presId="urn:microsoft.com/office/officeart/2005/8/layout/vProcess5"/>
    <dgm:cxn modelId="{9C114A0B-8658-EA4C-A3BA-5627DABCD87A}" type="presParOf" srcId="{DFFF6B62-DE53-DE49-B0E0-3444B891C463}" destId="{7B507240-50C8-3746-891F-E447B1ABA498}" srcOrd="1" destOrd="0" presId="urn:microsoft.com/office/officeart/2005/8/layout/vProcess5"/>
    <dgm:cxn modelId="{DC82BB42-27C7-CB41-94A8-93CBF703C4BA}" type="presParOf" srcId="{DFFF6B62-DE53-DE49-B0E0-3444B891C463}" destId="{C55F6EDB-1A2F-2A4A-B5A6-EC4A96754DC9}" srcOrd="2" destOrd="0" presId="urn:microsoft.com/office/officeart/2005/8/layout/vProcess5"/>
    <dgm:cxn modelId="{A64276A3-D477-B94B-A8A0-50B6301B10E7}" type="presParOf" srcId="{DFFF6B62-DE53-DE49-B0E0-3444B891C463}" destId="{AAA48556-E095-4D40-9743-3FD8B14CC67A}" srcOrd="3" destOrd="0" presId="urn:microsoft.com/office/officeart/2005/8/layout/vProcess5"/>
    <dgm:cxn modelId="{D3E7DA74-B816-C648-AF7A-1BF797A32DFA}" type="presParOf" srcId="{DFFF6B62-DE53-DE49-B0E0-3444B891C463}" destId="{C5FC2D38-DA64-794D-86E2-6F99B97F1B9C}" srcOrd="4" destOrd="0" presId="urn:microsoft.com/office/officeart/2005/8/layout/vProcess5"/>
    <dgm:cxn modelId="{B47A6E2F-142E-5047-B92C-21A6F98F367F}" type="presParOf" srcId="{DFFF6B62-DE53-DE49-B0E0-3444B891C463}" destId="{B593AF54-6C29-404B-82F4-09756A60B94F}" srcOrd="5" destOrd="0" presId="urn:microsoft.com/office/officeart/2005/8/layout/vProcess5"/>
    <dgm:cxn modelId="{1C418FFD-2A21-F94A-9660-D2194FB3AB2E}" type="presParOf" srcId="{DFFF6B62-DE53-DE49-B0E0-3444B891C463}" destId="{88E38D34-1728-2745-BF51-116217822DB3}" srcOrd="6" destOrd="0" presId="urn:microsoft.com/office/officeart/2005/8/layout/vProcess5"/>
    <dgm:cxn modelId="{6B01224A-4E90-CC4A-969B-0C7BC6FDC2A0}" type="presParOf" srcId="{DFFF6B62-DE53-DE49-B0E0-3444B891C463}" destId="{C8084872-A697-6841-96A6-DA11242C55F7}" srcOrd="7" destOrd="0" presId="urn:microsoft.com/office/officeart/2005/8/layout/vProcess5"/>
    <dgm:cxn modelId="{9FA1A6EE-293A-124D-9297-8031B1CECCA0}" type="presParOf" srcId="{DFFF6B62-DE53-DE49-B0E0-3444B891C463}" destId="{7D69FEED-90BC-D64D-97E6-258E5DE7EF38}" srcOrd="8" destOrd="0" presId="urn:microsoft.com/office/officeart/2005/8/layout/vProcess5"/>
    <dgm:cxn modelId="{3EEC40B9-57CC-DE4D-B840-C6FC6D14530D}" type="presParOf" srcId="{DFFF6B62-DE53-DE49-B0E0-3444B891C463}" destId="{440E0DC2-92CA-914E-99E6-A888900F9ADE}" srcOrd="9" destOrd="0" presId="urn:microsoft.com/office/officeart/2005/8/layout/vProcess5"/>
    <dgm:cxn modelId="{3EC72440-0B5B-6D4D-A3F0-BA4AE50EA6D3}" type="presParOf" srcId="{DFFF6B62-DE53-DE49-B0E0-3444B891C463}" destId="{B1064E85-E9D7-B944-A4F2-D98CBC324AE6}" srcOrd="10" destOrd="0" presId="urn:microsoft.com/office/officeart/2005/8/layout/vProcess5"/>
    <dgm:cxn modelId="{9F95FE6F-0F49-F94A-BDFB-F4D62D70420B}" type="presParOf" srcId="{DFFF6B62-DE53-DE49-B0E0-3444B891C463}" destId="{C9C67E47-A3EE-4C48-B2E0-7C025F350E76}" srcOrd="11" destOrd="0" presId="urn:microsoft.com/office/officeart/2005/8/layout/vProcess5"/>
    <dgm:cxn modelId="{0CE4C1F5-BC0A-A342-B420-2B93E12C95D1}" type="presParOf" srcId="{DFFF6B62-DE53-DE49-B0E0-3444B891C463}" destId="{CEFECEF4-A4CD-5C4F-A494-5BB674480C0E}" srcOrd="12" destOrd="0" presId="urn:microsoft.com/office/officeart/2005/8/layout/vProcess5"/>
    <dgm:cxn modelId="{7AD278A2-DC86-8147-A2F1-1170E99A2E99}" type="presParOf" srcId="{DFFF6B62-DE53-DE49-B0E0-3444B891C463}" destId="{BF0D5A1C-E9D0-B040-A2A1-4A8C730F635A}" srcOrd="13" destOrd="0" presId="urn:microsoft.com/office/officeart/2005/8/layout/vProcess5"/>
    <dgm:cxn modelId="{5B937E6D-DEEB-B644-B792-E13994DCBA1A}" type="presParOf" srcId="{DFFF6B62-DE53-DE49-B0E0-3444B891C463}" destId="{393CB99D-7F97-5243-9927-E618F7ECADFB}" srcOrd="14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B507240-50C8-3746-891F-E447B1ABA498}">
      <dsp:nvSpPr>
        <dsp:cNvPr id="0" name=""/>
        <dsp:cNvSpPr/>
      </dsp:nvSpPr>
      <dsp:spPr>
        <a:xfrm>
          <a:off x="0" y="0"/>
          <a:ext cx="3309660" cy="67099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                 </a:t>
          </a:r>
          <a:r>
            <a:rPr lang="en-US" sz="1600" kern="1200" dirty="0"/>
            <a:t>Brazing, Copper plating </a:t>
          </a:r>
        </a:p>
      </dsp:txBody>
      <dsp:txXfrm>
        <a:off x="19653" y="19653"/>
        <a:ext cx="2507096" cy="631690"/>
      </dsp:txXfrm>
    </dsp:sp>
    <dsp:sp modelId="{C55F6EDB-1A2F-2A4A-B5A6-EC4A96754DC9}">
      <dsp:nvSpPr>
        <dsp:cNvPr id="0" name=""/>
        <dsp:cNvSpPr/>
      </dsp:nvSpPr>
      <dsp:spPr>
        <a:xfrm>
          <a:off x="175926" y="764190"/>
          <a:ext cx="3452108" cy="67099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          </a:t>
          </a:r>
          <a:r>
            <a:rPr lang="en-US" sz="1600" kern="1200" dirty="0" err="1"/>
            <a:t>TiN</a:t>
          </a:r>
          <a:r>
            <a:rPr lang="en-US" sz="1600" kern="1200" dirty="0"/>
            <a:t> Coating, Welding</a:t>
          </a:r>
        </a:p>
      </dsp:txBody>
      <dsp:txXfrm>
        <a:off x="195579" y="783843"/>
        <a:ext cx="2700096" cy="631690"/>
      </dsp:txXfrm>
    </dsp:sp>
    <dsp:sp modelId="{AAA48556-E095-4D40-9743-3FD8B14CC67A}">
      <dsp:nvSpPr>
        <dsp:cNvPr id="0" name=""/>
        <dsp:cNvSpPr/>
      </dsp:nvSpPr>
      <dsp:spPr>
        <a:xfrm>
          <a:off x="448593" y="1535754"/>
          <a:ext cx="3309660" cy="67099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               RF Conditioning</a:t>
          </a:r>
        </a:p>
      </dsp:txBody>
      <dsp:txXfrm>
        <a:off x="468246" y="1555407"/>
        <a:ext cx="2587057" cy="631690"/>
      </dsp:txXfrm>
    </dsp:sp>
    <dsp:sp modelId="{C5FC2D38-DA64-794D-86E2-6F99B97F1B9C}">
      <dsp:nvSpPr>
        <dsp:cNvPr id="0" name=""/>
        <dsp:cNvSpPr/>
      </dsp:nvSpPr>
      <dsp:spPr>
        <a:xfrm>
          <a:off x="615186" y="2329911"/>
          <a:ext cx="3309660" cy="67099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               </a:t>
          </a:r>
          <a:r>
            <a:rPr lang="en-US" sz="1600" kern="1200" dirty="0"/>
            <a:t>Assembly on </a:t>
          </a:r>
          <a:r>
            <a:rPr lang="en-US" sz="1600" kern="1200" dirty="0" err="1"/>
            <a:t>Cryomodule</a:t>
          </a:r>
          <a:endParaRPr lang="en-US" sz="1600" kern="1200" dirty="0"/>
        </a:p>
      </dsp:txBody>
      <dsp:txXfrm>
        <a:off x="634839" y="2349564"/>
        <a:ext cx="2587057" cy="631690"/>
      </dsp:txXfrm>
    </dsp:sp>
    <dsp:sp modelId="{B593AF54-6C29-404B-82F4-09756A60B94F}">
      <dsp:nvSpPr>
        <dsp:cNvPr id="0" name=""/>
        <dsp:cNvSpPr/>
      </dsp:nvSpPr>
      <dsp:spPr>
        <a:xfrm>
          <a:off x="988600" y="3056760"/>
          <a:ext cx="3309660" cy="67099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               2</a:t>
          </a:r>
          <a:r>
            <a:rPr lang="en-US" sz="1600" kern="1200" baseline="30000" dirty="0"/>
            <a:t>nd</a:t>
          </a:r>
          <a:r>
            <a:rPr lang="en-US" sz="1600" kern="1200" dirty="0"/>
            <a:t> RF test &amp; Installation on tunnel</a:t>
          </a:r>
        </a:p>
      </dsp:txBody>
      <dsp:txXfrm>
        <a:off x="1008253" y="3076413"/>
        <a:ext cx="2587057" cy="631690"/>
      </dsp:txXfrm>
    </dsp:sp>
    <dsp:sp modelId="{88E38D34-1728-2745-BF51-116217822DB3}">
      <dsp:nvSpPr>
        <dsp:cNvPr id="0" name=""/>
        <dsp:cNvSpPr/>
      </dsp:nvSpPr>
      <dsp:spPr>
        <a:xfrm>
          <a:off x="2873513" y="490200"/>
          <a:ext cx="436147" cy="436147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/>
        </a:p>
      </dsp:txBody>
      <dsp:txXfrm>
        <a:off x="2971646" y="490200"/>
        <a:ext cx="239881" cy="328201"/>
      </dsp:txXfrm>
    </dsp:sp>
    <dsp:sp modelId="{C8084872-A697-6841-96A6-DA11242C55F7}">
      <dsp:nvSpPr>
        <dsp:cNvPr id="0" name=""/>
        <dsp:cNvSpPr/>
      </dsp:nvSpPr>
      <dsp:spPr>
        <a:xfrm>
          <a:off x="3120663" y="1254390"/>
          <a:ext cx="436147" cy="436147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/>
        </a:p>
      </dsp:txBody>
      <dsp:txXfrm>
        <a:off x="3218796" y="1254390"/>
        <a:ext cx="239881" cy="328201"/>
      </dsp:txXfrm>
    </dsp:sp>
    <dsp:sp modelId="{7D69FEED-90BC-D64D-97E6-258E5DE7EF38}">
      <dsp:nvSpPr>
        <dsp:cNvPr id="0" name=""/>
        <dsp:cNvSpPr/>
      </dsp:nvSpPr>
      <dsp:spPr>
        <a:xfrm>
          <a:off x="3367813" y="2007397"/>
          <a:ext cx="436147" cy="436147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/>
        </a:p>
      </dsp:txBody>
      <dsp:txXfrm>
        <a:off x="3465946" y="2007397"/>
        <a:ext cx="239881" cy="328201"/>
      </dsp:txXfrm>
    </dsp:sp>
    <dsp:sp modelId="{440E0DC2-92CA-914E-99E6-A888900F9ADE}">
      <dsp:nvSpPr>
        <dsp:cNvPr id="0" name=""/>
        <dsp:cNvSpPr/>
      </dsp:nvSpPr>
      <dsp:spPr>
        <a:xfrm>
          <a:off x="3614963" y="2779042"/>
          <a:ext cx="436147" cy="436147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/>
        </a:p>
      </dsp:txBody>
      <dsp:txXfrm>
        <a:off x="3713096" y="2779042"/>
        <a:ext cx="239881" cy="32820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4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 1">
            <a:extLst>
              <a:ext uri="{FF2B5EF4-FFF2-40B4-BE49-F238E27FC236}">
                <a16:creationId xmlns:a16="http://schemas.microsoft.com/office/drawing/2014/main" id="{95FCDF0B-F5F7-9F4B-B73E-A03F6D2B3C7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B3EB208-E1B7-A046-B8C4-FCA4BCAF9EC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027C0A-146F-A040-844B-FA12044BAD12}" type="datetimeFigureOut">
              <a:rPr lang="fr-FR" smtClean="0"/>
              <a:t>09/03/2018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10AEB7F6-4428-1443-82E2-57CF4AAF12C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75C224C4-DA33-6341-9F67-9205ACBC440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CCAE6E-A97F-B64A-9BF1-0D3C7CE6C5A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57283644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0"/>
              </a:spcBef>
              <a:buClrTx/>
              <a:buFontTx/>
              <a:buNone/>
              <a:defRPr sz="1200">
                <a:ea typeface="ＭＳ Ｐゴシック" pitchFamily="18" charset="-128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0"/>
              </a:spcBef>
              <a:buClrTx/>
              <a:buFontTx/>
              <a:buNone/>
              <a:defRPr sz="1200">
                <a:ea typeface="ＭＳ Ｐゴシック" pitchFamily="18" charset="-128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0"/>
              </a:spcBef>
              <a:buClrTx/>
              <a:buFontTx/>
              <a:buNone/>
              <a:defRPr sz="1200">
                <a:ea typeface="ＭＳ Ｐゴシック" pitchFamily="18" charset="-128"/>
                <a:cs typeface="+mn-cs"/>
              </a:defRPr>
            </a:lvl1pPr>
          </a:lstStyle>
          <a:p>
            <a:pPr>
              <a:defRPr/>
            </a:pPr>
            <a:r>
              <a:rPr lang="de-DE"/>
              <a:t>dddddd</a:t>
            </a:r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0"/>
              </a:spcBef>
              <a:buClrTx/>
              <a:buFontTx/>
              <a:buNone/>
              <a:defRPr sz="1200" smtClean="0"/>
            </a:lvl1pPr>
          </a:lstStyle>
          <a:p>
            <a:pPr>
              <a:defRPr/>
            </a:pPr>
            <a:fld id="{5D9249F9-4FE2-476B-9E52-26101C9CEEA7}" type="slidenum">
              <a:rPr lang="de-DE"/>
              <a:pPr>
                <a:defRPr/>
              </a:pPr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72443192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8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8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8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8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8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4D719587-26C8-4EEE-9375-1AF5E195B202}" type="slidenum">
              <a:rPr lang="de-DE" sz="1200"/>
              <a:pPr/>
              <a:t>1</a:t>
            </a:fld>
            <a:endParaRPr lang="de-DE" sz="1200"/>
          </a:p>
        </p:txBody>
      </p:sp>
      <p:sp>
        <p:nvSpPr>
          <p:cNvPr id="11267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marL="228600" indent="-228600" eaLnBrk="1" hangingPunct="1">
              <a:spcBef>
                <a:spcPct val="0"/>
              </a:spcBef>
              <a:spcAft>
                <a:spcPct val="20000"/>
              </a:spcAft>
            </a:pPr>
            <a:r>
              <a:rPr lang="en-GB" sz="1100" b="1">
                <a:ea typeface="ＭＳ Ｐゴシック" charset="-128"/>
              </a:rPr>
              <a:t>How to edit the title slide</a:t>
            </a:r>
          </a:p>
          <a:p>
            <a:pPr marL="228600" indent="-228600" eaLnBrk="1" hangingPunct="1">
              <a:spcBef>
                <a:spcPct val="0"/>
              </a:spcBef>
              <a:spcAft>
                <a:spcPct val="20000"/>
              </a:spcAft>
            </a:pPr>
            <a:endParaRPr lang="en-GB" sz="1100">
              <a:ea typeface="ＭＳ Ｐゴシック" charset="-128"/>
            </a:endParaRPr>
          </a:p>
          <a:p>
            <a:pPr marL="228600" indent="-228600" eaLnBrk="1" hangingPunct="1">
              <a:spcBef>
                <a:spcPct val="0"/>
              </a:spcBef>
              <a:spcAft>
                <a:spcPct val="20000"/>
              </a:spcAft>
              <a:buFontTx/>
              <a:buAutoNum type="arabicPeriod"/>
            </a:pPr>
            <a:r>
              <a:rPr lang="en-GB" sz="1100">
                <a:ea typeface="ＭＳ Ｐゴシック" charset="-128"/>
              </a:rPr>
              <a:t>  Upper area: </a:t>
            </a:r>
            <a:r>
              <a:rPr lang="en-GB" sz="1100" b="1">
                <a:ea typeface="ＭＳ Ｐゴシック" charset="-128"/>
              </a:rPr>
              <a:t>Title</a:t>
            </a:r>
            <a:r>
              <a:rPr lang="en-GB" sz="1100">
                <a:ea typeface="ＭＳ Ｐゴシック" charset="-128"/>
              </a:rPr>
              <a:t> of your talk, max. 2 rows of the defined size (55 pt)</a:t>
            </a:r>
          </a:p>
          <a:p>
            <a:pPr marL="228600" indent="-228600" eaLnBrk="1" hangingPunct="1">
              <a:spcBef>
                <a:spcPct val="0"/>
              </a:spcBef>
              <a:spcAft>
                <a:spcPct val="20000"/>
              </a:spcAft>
              <a:buFontTx/>
              <a:buAutoNum type="arabicPeriod"/>
            </a:pPr>
            <a:r>
              <a:rPr lang="en-GB" sz="1100">
                <a:ea typeface="ＭＳ Ｐゴシック" charset="-128"/>
              </a:rPr>
              <a:t>  Lower area </a:t>
            </a:r>
            <a:r>
              <a:rPr lang="en-GB" sz="1100" b="1">
                <a:ea typeface="ＭＳ Ｐゴシック" charset="-128"/>
              </a:rPr>
              <a:t>(subtitle):</a:t>
            </a:r>
            <a:r>
              <a:rPr lang="en-GB" sz="1100">
                <a:ea typeface="ＭＳ Ｐゴシック" charset="-128"/>
              </a:rPr>
              <a:t> Conference/meeting/workshop, location, date, </a:t>
            </a:r>
            <a:br>
              <a:rPr lang="en-GB" sz="1100">
                <a:ea typeface="ＭＳ Ｐゴシック" charset="-128"/>
              </a:rPr>
            </a:br>
            <a:r>
              <a:rPr lang="en-GB" sz="1100">
                <a:ea typeface="ＭＳ Ｐゴシック" charset="-128"/>
              </a:rPr>
              <a:t>  your name and affiliation, </a:t>
            </a:r>
            <a:br>
              <a:rPr lang="en-GB" sz="1100">
                <a:ea typeface="ＭＳ Ｐゴシック" charset="-128"/>
              </a:rPr>
            </a:br>
            <a:r>
              <a:rPr lang="en-GB" sz="1100">
                <a:ea typeface="ＭＳ Ｐゴシック" charset="-128"/>
              </a:rPr>
              <a:t>  max. 4 rows of the defined size (32 pt)</a:t>
            </a:r>
          </a:p>
          <a:p>
            <a:pPr marL="228600" indent="-228600" eaLnBrk="1" hangingPunct="1">
              <a:spcBef>
                <a:spcPct val="0"/>
              </a:spcBef>
              <a:spcAft>
                <a:spcPct val="20000"/>
              </a:spcAft>
              <a:buFontTx/>
              <a:buAutoNum type="arabicPeriod"/>
            </a:pPr>
            <a:r>
              <a:rPr lang="en-GB" sz="1100">
                <a:ea typeface="ＭＳ Ｐゴシック" charset="-128"/>
              </a:rPr>
              <a:t> Change the </a:t>
            </a:r>
            <a:r>
              <a:rPr lang="en-GB" sz="1100" b="1">
                <a:ea typeface="ＭＳ Ｐゴシック" charset="-128"/>
              </a:rPr>
              <a:t>partner logos</a:t>
            </a:r>
            <a:r>
              <a:rPr lang="en-GB" sz="1100">
                <a:ea typeface="ＭＳ Ｐゴシック" charset="-128"/>
              </a:rPr>
              <a:t> or add others in the last row.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dddddd</a:t>
            </a:r>
          </a:p>
        </p:txBody>
      </p:sp>
    </p:spTree>
    <p:extLst>
      <p:ext uri="{BB962C8B-B14F-4D97-AF65-F5344CB8AC3E}">
        <p14:creationId xmlns:p14="http://schemas.microsoft.com/office/powerpoint/2010/main" val="17096782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D9249F9-4FE2-476B-9E52-26101C9CEEA7}" type="slidenum">
              <a:rPr lang="de-DE" smtClean="0"/>
              <a:pPr>
                <a:defRPr/>
              </a:pPr>
              <a:t>37</a:t>
            </a:fld>
            <a:endParaRPr lang="de-D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dddddd</a:t>
            </a:r>
          </a:p>
        </p:txBody>
      </p:sp>
    </p:spTree>
    <p:extLst>
      <p:ext uri="{BB962C8B-B14F-4D97-AF65-F5344CB8AC3E}">
        <p14:creationId xmlns:p14="http://schemas.microsoft.com/office/powerpoint/2010/main" val="18513890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D9249F9-4FE2-476B-9E52-26101C9CEEA7}" type="slidenum">
              <a:rPr lang="de-DE" smtClean="0"/>
              <a:pPr>
                <a:defRPr/>
              </a:pPr>
              <a:t>38</a:t>
            </a:fld>
            <a:endParaRPr lang="de-D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dddddd</a:t>
            </a:r>
          </a:p>
        </p:txBody>
      </p:sp>
    </p:spTree>
    <p:extLst>
      <p:ext uri="{BB962C8B-B14F-4D97-AF65-F5344CB8AC3E}">
        <p14:creationId xmlns:p14="http://schemas.microsoft.com/office/powerpoint/2010/main" val="36966872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73"/>
          <p:cNvSpPr>
            <a:spLocks noChangeShapeType="1"/>
          </p:cNvSpPr>
          <p:nvPr userDrawn="1"/>
        </p:nvSpPr>
        <p:spPr bwMode="auto">
          <a:xfrm>
            <a:off x="115888" y="6477000"/>
            <a:ext cx="8904287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buFont typeface="Wingdings" pitchFamily="2" charset="2"/>
              <a:buChar char="n"/>
              <a:defRPr/>
            </a:pPr>
            <a:endParaRPr lang="en-US">
              <a:ea typeface="ＭＳ Ｐゴシック" pitchFamily="18" charset="-128"/>
            </a:endParaRPr>
          </a:p>
        </p:txBody>
      </p:sp>
      <p:sp>
        <p:nvSpPr>
          <p:cNvPr id="7" name="Line 85"/>
          <p:cNvSpPr>
            <a:spLocks noChangeShapeType="1"/>
          </p:cNvSpPr>
          <p:nvPr userDrawn="1"/>
        </p:nvSpPr>
        <p:spPr bwMode="auto">
          <a:xfrm>
            <a:off x="115888" y="6477000"/>
            <a:ext cx="8904287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buFont typeface="Wingdings" pitchFamily="2" charset="2"/>
              <a:buChar char="n"/>
              <a:defRPr/>
            </a:pPr>
            <a:endParaRPr lang="en-US">
              <a:ea typeface="ＭＳ Ｐゴシック" pitchFamily="18" charset="-128"/>
            </a:endParaRPr>
          </a:p>
        </p:txBody>
      </p:sp>
      <p:pic>
        <p:nvPicPr>
          <p:cNvPr id="8" name="Picture 87" descr="Undulator_final_nurh#50DE97_links4-1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17452" y="114300"/>
            <a:ext cx="773501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24" name="Rectangle 84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942975" y="3411538"/>
            <a:ext cx="7258050" cy="2868612"/>
          </a:xfrm>
          <a:ln w="28575"/>
        </p:spPr>
        <p:txBody>
          <a:bodyPr lIns="91440" tIns="45720" bIns="0"/>
          <a:lstStyle>
            <a:lvl1pPr marL="0" indent="0" algn="ctr">
              <a:buFont typeface="Wingdings" pitchFamily="2" charset="2"/>
              <a:buNone/>
              <a:defRPr sz="3200">
                <a:solidFill>
                  <a:schemeClr val="hlink"/>
                </a:solidFill>
              </a:defRPr>
            </a:lvl1pPr>
          </a:lstStyle>
          <a:p>
            <a:r>
              <a:rPr lang="en-GB"/>
              <a:t>Subtitle format (max. 4 lines)</a:t>
            </a:r>
          </a:p>
          <a:p>
            <a:r>
              <a:rPr lang="en-GB"/>
              <a:t>(conference, location, name of the speaker, date)</a:t>
            </a:r>
          </a:p>
          <a:p>
            <a:r>
              <a:rPr lang="en-GB"/>
              <a:t>You are in the slide master view: Don’t edit here!</a:t>
            </a:r>
          </a:p>
        </p:txBody>
      </p:sp>
      <p:sp>
        <p:nvSpPr>
          <p:cNvPr id="10326" name="Rectangle 86"/>
          <p:cNvSpPr>
            <a:spLocks noGrp="1" noChangeArrowheads="1"/>
          </p:cNvSpPr>
          <p:nvPr>
            <p:ph type="ctrTitle" sz="quarter"/>
          </p:nvPr>
        </p:nvSpPr>
        <p:spPr>
          <a:xfrm>
            <a:off x="939800" y="1314450"/>
            <a:ext cx="7251700" cy="1844675"/>
          </a:xfrm>
        </p:spPr>
        <p:txBody>
          <a:bodyPr lIns="91440" bIns="45720" anchor="ctr"/>
          <a:lstStyle>
            <a:lvl1pPr algn="ctr">
              <a:defRPr sz="5500" b="0">
                <a:solidFill>
                  <a:schemeClr val="hlink"/>
                </a:solidFill>
              </a:defRPr>
            </a:lvl1pPr>
          </a:lstStyle>
          <a:p>
            <a:r>
              <a:rPr lang="en-GB"/>
              <a:t>Title format (max. 2 lines), don’t edit here</a:t>
            </a:r>
          </a:p>
        </p:txBody>
      </p:sp>
      <p:pic>
        <p:nvPicPr>
          <p:cNvPr id="9" name="Image 8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466" y="126693"/>
            <a:ext cx="1143982" cy="880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871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C0C1E5-BA91-4E92-AF22-F84A8F985E1A}" type="slidenum">
              <a:rPr lang="en-GB"/>
              <a:pPr>
                <a:defRPr/>
              </a:pPr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62301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13488" y="541338"/>
            <a:ext cx="2063750" cy="526573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475" y="541338"/>
            <a:ext cx="6043613" cy="526573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5D2A2B-0F61-4F71-899B-100714326048}" type="slidenum">
              <a:rPr lang="en-GB"/>
              <a:pPr>
                <a:defRPr/>
              </a:pPr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0732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12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F17373-7C45-4563-BAB1-D7F59A214E86}" type="slidenum">
              <a:rPr lang="en-GB"/>
              <a:pPr>
                <a:defRPr/>
              </a:pPr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4587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2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DEA8CA-A295-4F14-AF18-6D459BD33FD3}" type="slidenum">
              <a:rPr lang="en-GB"/>
              <a:pPr>
                <a:defRPr/>
              </a:pPr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7544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7475" y="1347788"/>
            <a:ext cx="2774950" cy="44592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4825" y="1347788"/>
            <a:ext cx="2774950" cy="44592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2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994EE0-54D9-4078-8F7C-37BE9429E558}" type="slidenum">
              <a:rPr lang="en-GB"/>
              <a:pPr>
                <a:defRPr/>
              </a:pPr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96912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2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9C327F-B07E-476E-9609-C0054CF6FE3E}" type="slidenum">
              <a:rPr lang="en-GB"/>
              <a:pPr>
                <a:defRPr/>
              </a:pPr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01209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2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9F6AD2-4984-4578-9C9D-9060AB4CC087}" type="slidenum">
              <a:rPr lang="en-GB"/>
              <a:pPr>
                <a:defRPr/>
              </a:pPr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7994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EA722D-3E0C-4D84-98FC-0E720C5F1DEB}" type="slidenum">
              <a:rPr lang="en-GB"/>
              <a:pPr>
                <a:defRPr/>
              </a:pPr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09651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EA3CDD-1459-43FF-9B57-F4EC8B13F33D}" type="slidenum">
              <a:rPr lang="en-GB"/>
              <a:pPr>
                <a:defRPr/>
              </a:pPr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68454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FCB353-FED9-4C4F-A7F1-BFB7CCE69D42}" type="slidenum">
              <a:rPr lang="en-GB"/>
              <a:pPr>
                <a:defRPr/>
              </a:pPr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44950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87" descr="Undulator_final_nurh#50DE97_links4-1"/>
          <p:cNvPicPr>
            <a:picLocks noChangeAspect="1" noChangeArrowheads="1"/>
          </p:cNvPicPr>
          <p:nvPr userDrawn="1"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06955" y="114300"/>
            <a:ext cx="7808477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50" name="Rectangle 12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442325" y="114300"/>
            <a:ext cx="576263" cy="91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54000" tIns="45720" rIns="54000" bIns="18000" numCol="1" anchor="b" anchorCtr="0" compatLnSpc="1">
            <a:prstTxWarp prst="textNoShape">
              <a:avLst/>
            </a:prstTxWarp>
          </a:bodyPr>
          <a:lstStyle>
            <a:lvl1pPr algn="ctr" eaLnBrk="0" hangingPunct="0">
              <a:spcBef>
                <a:spcPct val="0"/>
              </a:spcBef>
              <a:buClrTx/>
              <a:buFontTx/>
              <a:buNone/>
              <a:defRPr sz="1000" b="1"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A6F0860D-1C4C-436F-A9DF-8C6E81561F99}" type="slidenum">
              <a:rPr lang="en-GB"/>
              <a:pPr>
                <a:defRPr/>
              </a:pPr>
              <a:t>‹N°›</a:t>
            </a:fld>
            <a:endParaRPr lang="en-GB"/>
          </a:p>
        </p:txBody>
      </p:sp>
      <p:sp>
        <p:nvSpPr>
          <p:cNvPr id="1144" name="Line 120"/>
          <p:cNvSpPr>
            <a:spLocks noChangeShapeType="1"/>
          </p:cNvSpPr>
          <p:nvPr userDrawn="1"/>
        </p:nvSpPr>
        <p:spPr bwMode="auto">
          <a:xfrm>
            <a:off x="115888" y="6477000"/>
            <a:ext cx="8904287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buFont typeface="Wingdings" pitchFamily="2" charset="2"/>
              <a:buChar char="n"/>
              <a:defRPr/>
            </a:pPr>
            <a:endParaRPr lang="en-US">
              <a:ea typeface="ＭＳ Ｐゴシック" pitchFamily="18" charset="-128"/>
            </a:endParaRPr>
          </a:p>
        </p:txBody>
      </p:sp>
      <p:sp>
        <p:nvSpPr>
          <p:cNvPr id="1147" name="Text Box 123"/>
          <p:cNvSpPr txBox="1">
            <a:spLocks noChangeArrowheads="1"/>
          </p:cNvSpPr>
          <p:nvPr userDrawn="1"/>
        </p:nvSpPr>
        <p:spPr bwMode="auto">
          <a:xfrm>
            <a:off x="1209233" y="114300"/>
            <a:ext cx="6629400" cy="19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9200" tIns="0" rIns="46800" bIns="0" anchor="b"/>
          <a:lstStyle/>
          <a:p>
            <a:pPr eaLnBrk="1" hangingPunct="1">
              <a:buNone/>
              <a:defRPr/>
            </a:pPr>
            <a:r>
              <a:rPr lang="fr-FR" sz="1000" b="1" noProof="0" dirty="0">
                <a:solidFill>
                  <a:schemeClr val="bg1"/>
                </a:solidFill>
              </a:rPr>
              <a:t>Coupleurs</a:t>
            </a:r>
            <a:r>
              <a:rPr lang="fr-FR" sz="1000" b="1" baseline="0" noProof="0" dirty="0">
                <a:solidFill>
                  <a:schemeClr val="bg1"/>
                </a:solidFill>
              </a:rPr>
              <a:t> de Puissance pour le XFEL Européen: Bilan et perspectives</a:t>
            </a:r>
            <a:endParaRPr lang="fr-FR" sz="1000" b="1" noProof="0" dirty="0">
              <a:solidFill>
                <a:schemeClr val="bg1"/>
              </a:solidFill>
            </a:endParaRPr>
          </a:p>
        </p:txBody>
      </p:sp>
      <p:sp>
        <p:nvSpPr>
          <p:cNvPr id="1032" name="Rectangle 130"/>
          <p:cNvSpPr>
            <a:spLocks noGrp="1" noChangeArrowheads="1"/>
          </p:cNvSpPr>
          <p:nvPr>
            <p:ph type="title"/>
          </p:nvPr>
        </p:nvSpPr>
        <p:spPr bwMode="auto">
          <a:xfrm>
            <a:off x="1219728" y="541338"/>
            <a:ext cx="7283450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45720" rIns="9144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Slide title: Don’t edit here!</a:t>
            </a:r>
          </a:p>
        </p:txBody>
      </p:sp>
      <p:sp>
        <p:nvSpPr>
          <p:cNvPr id="1033" name="Rectangle 132"/>
          <p:cNvSpPr>
            <a:spLocks noGrp="1" noChangeAspect="1" noChangeArrowheads="1"/>
          </p:cNvSpPr>
          <p:nvPr>
            <p:ph type="body" idx="1"/>
          </p:nvPr>
        </p:nvSpPr>
        <p:spPr bwMode="auto">
          <a:xfrm>
            <a:off x="117475" y="1347788"/>
            <a:ext cx="5702300" cy="445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70000" tIns="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text format – don’t edit!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1159" name="Text Box 135"/>
          <p:cNvSpPr txBox="1">
            <a:spLocks noChangeArrowheads="1"/>
          </p:cNvSpPr>
          <p:nvPr userDrawn="1"/>
        </p:nvSpPr>
        <p:spPr bwMode="auto">
          <a:xfrm>
            <a:off x="117474" y="6537325"/>
            <a:ext cx="8907463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buClrTx/>
              <a:buFontTx/>
              <a:buNone/>
              <a:defRPr/>
            </a:pPr>
            <a:r>
              <a:rPr lang="fr-FR" sz="1000" noProof="0" dirty="0">
                <a:solidFill>
                  <a:srgbClr val="000000"/>
                </a:solidFill>
                <a:latin typeface="Helvetica" charset="0"/>
              </a:rPr>
              <a:t>Walid</a:t>
            </a:r>
            <a:r>
              <a:rPr lang="fr-FR" sz="1000" baseline="0" noProof="0" dirty="0">
                <a:solidFill>
                  <a:srgbClr val="000000"/>
                </a:solidFill>
                <a:latin typeface="Helvetica" charset="0"/>
              </a:rPr>
              <a:t> KAABI</a:t>
            </a:r>
            <a:r>
              <a:rPr lang="fr-FR" sz="1000" noProof="0" dirty="0">
                <a:solidFill>
                  <a:srgbClr val="000000"/>
                </a:solidFill>
                <a:latin typeface="Helvetica" charset="0"/>
              </a:rPr>
              <a:t>	 	                                                                      </a:t>
            </a:r>
            <a:r>
              <a:rPr lang="fr-FR" sz="1000" baseline="0" noProof="0" dirty="0">
                <a:solidFill>
                  <a:srgbClr val="000000"/>
                </a:solidFill>
                <a:latin typeface="Helvetica" charset="0"/>
              </a:rPr>
              <a:t> </a:t>
            </a:r>
            <a:r>
              <a:rPr lang="fr-FR" sz="1000" noProof="0" dirty="0">
                <a:solidFill>
                  <a:srgbClr val="000000"/>
                </a:solidFill>
                <a:latin typeface="Helvetica" charset="0"/>
              </a:rPr>
              <a:t>                                                   Conseil</a:t>
            </a:r>
            <a:r>
              <a:rPr lang="fr-FR" sz="1000" baseline="0" noProof="0" dirty="0">
                <a:solidFill>
                  <a:srgbClr val="000000"/>
                </a:solidFill>
                <a:latin typeface="Helvetica" charset="0"/>
              </a:rPr>
              <a:t> Scientifique du LAL, 13 Octobre 2016</a:t>
            </a:r>
            <a:endParaRPr lang="fr-FR" sz="1000" noProof="0" dirty="0">
              <a:solidFill>
                <a:srgbClr val="000000"/>
              </a:solidFill>
              <a:latin typeface="Helvetica" charset="0"/>
            </a:endParaRPr>
          </a:p>
        </p:txBody>
      </p:sp>
      <p:pic>
        <p:nvPicPr>
          <p:cNvPr id="12" name="Image 11"/>
          <p:cNvPicPr>
            <a:picLocks noChangeAspect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283" y="157445"/>
            <a:ext cx="1117679" cy="86069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+mj-lt"/>
          <a:ea typeface="+mj-ea"/>
          <a:cs typeface="ＭＳ Ｐゴシック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8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8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8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8" charset="-128"/>
          <a:cs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8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8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8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8" charset="-128"/>
        </a:defRPr>
      </a:lvl9pPr>
    </p:titleStyle>
    <p:bodyStyle>
      <a:lvl1pPr marL="298450" indent="-2984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charset="2"/>
        <a:buChar char="n"/>
        <a:defRPr sz="2400">
          <a:solidFill>
            <a:schemeClr val="tx2"/>
          </a:solidFill>
          <a:latin typeface="+mn-lt"/>
          <a:ea typeface="+mn-ea"/>
          <a:cs typeface="ＭＳ Ｐゴシック" charset="-128"/>
        </a:defRPr>
      </a:lvl1pPr>
      <a:lvl2pPr marL="558800" indent="-2587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charset="2"/>
        <a:buChar char="§"/>
        <a:defRPr sz="2400">
          <a:solidFill>
            <a:schemeClr val="tx2"/>
          </a:solidFill>
          <a:latin typeface="+mn-lt"/>
          <a:ea typeface="+mn-ea"/>
        </a:defRPr>
      </a:lvl2pPr>
      <a:lvl3pPr marL="817563" indent="-257175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charset="2"/>
        <a:buChar char=""/>
        <a:defRPr sz="2400">
          <a:solidFill>
            <a:schemeClr val="tx2"/>
          </a:solidFill>
          <a:latin typeface="+mn-lt"/>
          <a:ea typeface="+mn-ea"/>
        </a:defRPr>
      </a:lvl3pPr>
      <a:lvl4pPr marL="1077913" indent="-258763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charset="2"/>
        <a:buChar char="§"/>
        <a:defRPr sz="2400">
          <a:solidFill>
            <a:srgbClr val="100F2E"/>
          </a:solidFill>
          <a:latin typeface="+mn-lt"/>
          <a:ea typeface="+mn-ea"/>
        </a:defRPr>
      </a:lvl4pPr>
      <a:lvl5pPr marL="1312863" indent="-223838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</a:defRPr>
      </a:lvl5pPr>
      <a:lvl6pPr marL="1770063" indent="-223838" algn="l" rtl="0" fontAlgn="base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</a:defRPr>
      </a:lvl6pPr>
      <a:lvl7pPr marL="2227263" indent="-223838" algn="l" rtl="0" fontAlgn="base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</a:defRPr>
      </a:lvl7pPr>
      <a:lvl8pPr marL="2684463" indent="-223838" algn="l" rtl="0" fontAlgn="base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</a:defRPr>
      </a:lvl8pPr>
      <a:lvl9pPr marL="3141663" indent="-223838" algn="l" rtl="0" fontAlgn="base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g"/><Relationship Id="rId3" Type="http://schemas.openxmlformats.org/officeDocument/2006/relationships/diagramLayout" Target="../diagrams/layout1.xml"/><Relationship Id="rId7" Type="http://schemas.openxmlformats.org/officeDocument/2006/relationships/image" Target="../media/image33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openxmlformats.org/officeDocument/2006/relationships/image" Target="../media/image37.jpeg"/><Relationship Id="rId5" Type="http://schemas.openxmlformats.org/officeDocument/2006/relationships/diagramColors" Target="../diagrams/colors1.xml"/><Relationship Id="rId10" Type="http://schemas.openxmlformats.org/officeDocument/2006/relationships/image" Target="../media/image36.pn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35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emf"/><Relationship Id="rId3" Type="http://schemas.openxmlformats.org/officeDocument/2006/relationships/image" Target="../media/image39.jpeg"/><Relationship Id="rId7" Type="http://schemas.openxmlformats.org/officeDocument/2006/relationships/image" Target="../media/image43.emf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emf"/><Relationship Id="rId5" Type="http://schemas.openxmlformats.org/officeDocument/2006/relationships/image" Target="../media/image51.emf"/><Relationship Id="rId4" Type="http://schemas.openxmlformats.org/officeDocument/2006/relationships/image" Target="../media/image50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emf"/><Relationship Id="rId3" Type="http://schemas.openxmlformats.org/officeDocument/2006/relationships/image" Target="../media/image63.png"/><Relationship Id="rId7" Type="http://schemas.openxmlformats.org/officeDocument/2006/relationships/image" Target="../media/image67.emf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11" Type="http://schemas.openxmlformats.org/officeDocument/2006/relationships/image" Target="../media/image71.PNG"/><Relationship Id="rId5" Type="http://schemas.openxmlformats.org/officeDocument/2006/relationships/image" Target="../media/image65.png"/><Relationship Id="rId10" Type="http://schemas.openxmlformats.org/officeDocument/2006/relationships/image" Target="../media/image70.jpeg"/><Relationship Id="rId4" Type="http://schemas.openxmlformats.org/officeDocument/2006/relationships/image" Target="../media/image64.png"/><Relationship Id="rId9" Type="http://schemas.openxmlformats.org/officeDocument/2006/relationships/image" Target="../media/image69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euille_de_calcul_Microsoft_Excel1.xls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9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jpeg"/><Relationship Id="rId18" Type="http://schemas.openxmlformats.org/officeDocument/2006/relationships/hyperlink" Target="http://www.uu.se/" TargetMode="External"/><Relationship Id="rId3" Type="http://schemas.openxmlformats.org/officeDocument/2006/relationships/image" Target="../media/image11.png"/><Relationship Id="rId21" Type="http://schemas.openxmlformats.org/officeDocument/2006/relationships/image" Target="../media/image25.png"/><Relationship Id="rId7" Type="http://schemas.openxmlformats.org/officeDocument/2006/relationships/hyperlink" Target="http://www.mi.infn.it/indexIT.shtml" TargetMode="External"/><Relationship Id="rId12" Type="http://schemas.openxmlformats.org/officeDocument/2006/relationships/image" Target="../media/image19.png"/><Relationship Id="rId17" Type="http://schemas.openxmlformats.org/officeDocument/2006/relationships/image" Target="../media/image23.png"/><Relationship Id="rId25" Type="http://schemas.openxmlformats.org/officeDocument/2006/relationships/image" Target="../media/image29.png"/><Relationship Id="rId2" Type="http://schemas.openxmlformats.org/officeDocument/2006/relationships/image" Target="../media/image10.jpeg"/><Relationship Id="rId16" Type="http://schemas.openxmlformats.org/officeDocument/2006/relationships/hyperlink" Target="http://www.su.se/english/" TargetMode="External"/><Relationship Id="rId20" Type="http://schemas.openxmlformats.org/officeDocument/2006/relationships/hyperlink" Target="http://www.portal.pwr.wroc.pl/index,242.dhtml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11" Type="http://schemas.openxmlformats.org/officeDocument/2006/relationships/image" Target="../media/image18.png"/><Relationship Id="rId24" Type="http://schemas.openxmlformats.org/officeDocument/2006/relationships/image" Target="../media/image28.jpeg"/><Relationship Id="rId5" Type="http://schemas.openxmlformats.org/officeDocument/2006/relationships/image" Target="../media/image13.emf"/><Relationship Id="rId15" Type="http://schemas.openxmlformats.org/officeDocument/2006/relationships/image" Target="../media/image22.png"/><Relationship Id="rId23" Type="http://schemas.openxmlformats.org/officeDocument/2006/relationships/image" Target="../media/image27.png"/><Relationship Id="rId10" Type="http://schemas.openxmlformats.org/officeDocument/2006/relationships/image" Target="../media/image17.jpeg"/><Relationship Id="rId19" Type="http://schemas.openxmlformats.org/officeDocument/2006/relationships/image" Target="../media/image24.png"/><Relationship Id="rId4" Type="http://schemas.openxmlformats.org/officeDocument/2006/relationships/image" Target="../media/image12.png"/><Relationship Id="rId9" Type="http://schemas.openxmlformats.org/officeDocument/2006/relationships/image" Target="../media/image16.png"/><Relationship Id="rId14" Type="http://schemas.openxmlformats.org/officeDocument/2006/relationships/image" Target="../media/image21.png"/><Relationship Id="rId22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8"/>
          <p:cNvSpPr>
            <a:spLocks noGrp="1" noChangeArrowheads="1"/>
          </p:cNvSpPr>
          <p:nvPr>
            <p:ph type="ctrTitle"/>
          </p:nvPr>
        </p:nvSpPr>
        <p:spPr>
          <a:xfrm>
            <a:off x="1280421" y="244337"/>
            <a:ext cx="7680591" cy="611187"/>
          </a:xfrm>
        </p:spPr>
        <p:txBody>
          <a:bodyPr/>
          <a:lstStyle/>
          <a:p>
            <a:pPr eaLnBrk="1" hangingPunct="1">
              <a:defRPr/>
            </a:pPr>
            <a:r>
              <a:rPr lang="fr-FR" sz="2200" b="1" dirty="0">
                <a:solidFill>
                  <a:srgbClr val="FD930A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Stratégie pour les coupleurs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30575" y="1199748"/>
            <a:ext cx="8509720" cy="846555"/>
          </a:xfrm>
        </p:spPr>
        <p:txBody>
          <a:bodyPr/>
          <a:lstStyle/>
          <a:p>
            <a:pPr eaLnBrk="1" hangingPunct="1">
              <a:defRPr/>
            </a:pPr>
            <a:r>
              <a:rPr lang="fr-FR" sz="2100" b="1" dirty="0">
                <a:solidFill>
                  <a:srgbClr val="000090"/>
                </a:solidFill>
              </a:rPr>
              <a:t>Coupleurs de Puissance pour le futur collisionneur linéaire ILC : Bilan XFEL </a:t>
            </a:r>
            <a:r>
              <a:rPr lang="fr-FR" sz="2100" b="1" dirty="0">
                <a:solidFill>
                  <a:srgbClr val="00009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et stratégie pour ILC </a:t>
            </a:r>
            <a:endParaRPr lang="fr-FR" sz="2100" dirty="0">
              <a:solidFill>
                <a:srgbClr val="000090"/>
              </a:solidFill>
              <a:effectLst>
                <a:outerShdw blurRad="38100" dist="38100" dir="2700000" algn="tl">
                  <a:srgbClr val="DDDDDD"/>
                </a:outerShdw>
              </a:effectLst>
            </a:endParaRPr>
          </a:p>
          <a:p>
            <a:pPr eaLnBrk="1" hangingPunct="1">
              <a:defRPr/>
            </a:pPr>
            <a:endParaRPr lang="fr-FR" sz="2100" dirty="0">
              <a:solidFill>
                <a:srgbClr val="000090"/>
              </a:solidFill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sp>
        <p:nvSpPr>
          <p:cNvPr id="6" name="ZoneTexte 2"/>
          <p:cNvSpPr txBox="1">
            <a:spLocks noChangeArrowheads="1"/>
          </p:cNvSpPr>
          <p:nvPr/>
        </p:nvSpPr>
        <p:spPr bwMode="auto">
          <a:xfrm>
            <a:off x="2549329" y="5467146"/>
            <a:ext cx="4356100" cy="958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0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0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0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0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120000"/>
              </a:lnSpc>
              <a:buFont typeface="Wingdings" charset="0"/>
              <a:buNone/>
            </a:pPr>
            <a:r>
              <a:rPr lang="fr-FR" sz="1800" b="1" dirty="0">
                <a:solidFill>
                  <a:srgbClr val="000090"/>
                </a:solidFill>
              </a:rPr>
              <a:t>Hayg GULER, Walid KAABI</a:t>
            </a:r>
          </a:p>
          <a:p>
            <a:pPr algn="ctr" eaLnBrk="1" hangingPunct="1">
              <a:lnSpc>
                <a:spcPct val="120000"/>
              </a:lnSpc>
              <a:buFont typeface="Wingdings" charset="0"/>
              <a:buNone/>
            </a:pPr>
            <a:r>
              <a:rPr lang="fr-FR" sz="1600" b="1" dirty="0">
                <a:solidFill>
                  <a:srgbClr val="000090"/>
                </a:solidFill>
              </a:rPr>
              <a:t>Orsay, 6 Mars 2018</a:t>
            </a:r>
          </a:p>
          <a:p>
            <a:pPr eaLnBrk="1" hangingPunct="1">
              <a:lnSpc>
                <a:spcPct val="120000"/>
              </a:lnSpc>
              <a:buFont typeface="Wingdings" charset="0"/>
              <a:buNone/>
            </a:pPr>
            <a:endParaRPr lang="fr-FR" dirty="0">
              <a:solidFill>
                <a:srgbClr val="000090"/>
              </a:solidFill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10743" y="2589581"/>
            <a:ext cx="6067145" cy="2637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317223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726" y="1063081"/>
            <a:ext cx="8049868" cy="536658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E1C6A0C-5F92-8744-8D25-1ABBB8FA24C4}"/>
              </a:ext>
            </a:extLst>
          </p:cNvPr>
          <p:cNvSpPr/>
          <p:nvPr/>
        </p:nvSpPr>
        <p:spPr bwMode="auto">
          <a:xfrm>
            <a:off x="5997039" y="6519553"/>
            <a:ext cx="2968831" cy="338447"/>
          </a:xfrm>
          <a:prstGeom prst="rect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Font typeface="Wingdings" pitchFamily="2" charset="2"/>
              <a:buChar char="n"/>
              <a:tabLst/>
            </a:pPr>
            <a:endParaRPr kumimoji="0" lang="fr-FR" sz="9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pitchFamily="18" charset="-128"/>
            </a:endParaRP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EFDDE40A-1D29-3949-BAC4-18922F2D911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09675" y="473075"/>
            <a:ext cx="7364413" cy="544513"/>
          </a:xfrm>
        </p:spPr>
        <p:txBody>
          <a:bodyPr anchor="ctr"/>
          <a:lstStyle/>
          <a:p>
            <a:pPr eaLnBrk="1" hangingPunct="1"/>
            <a:r>
              <a:rPr lang="fr-FR" sz="2000" dirty="0">
                <a:solidFill>
                  <a:srgbClr val="FD930A"/>
                </a:solidFill>
              </a:rPr>
              <a:t>Coupleurs de puissance pour XFEL</a:t>
            </a:r>
            <a:r>
              <a:rPr lang="en-US" sz="2000" dirty="0">
                <a:solidFill>
                  <a:srgbClr val="FD930A"/>
                </a:solidFill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1434325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217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1201" y="907179"/>
            <a:ext cx="7535601" cy="5877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D404DEE-05D6-4445-8043-CFA0D4B0388D}"/>
              </a:ext>
            </a:extLst>
          </p:cNvPr>
          <p:cNvSpPr/>
          <p:nvPr/>
        </p:nvSpPr>
        <p:spPr bwMode="auto">
          <a:xfrm>
            <a:off x="5997039" y="6519553"/>
            <a:ext cx="2968831" cy="338447"/>
          </a:xfrm>
          <a:prstGeom prst="rect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Font typeface="Wingdings" pitchFamily="2" charset="2"/>
              <a:buChar char="n"/>
              <a:tabLst/>
            </a:pPr>
            <a:endParaRPr kumimoji="0" lang="fr-FR" sz="9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pitchFamily="18" charset="-128"/>
            </a:endParaRP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703C7148-46C4-1749-93E5-691602AD880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09675" y="473075"/>
            <a:ext cx="7364413" cy="544513"/>
          </a:xfrm>
        </p:spPr>
        <p:txBody>
          <a:bodyPr anchor="ctr"/>
          <a:lstStyle/>
          <a:p>
            <a:pPr eaLnBrk="1" hangingPunct="1"/>
            <a:r>
              <a:rPr lang="fr-FR" sz="2000" dirty="0">
                <a:solidFill>
                  <a:srgbClr val="FD930A"/>
                </a:solidFill>
              </a:rPr>
              <a:t>Coupleurs de puissance pour XFEL</a:t>
            </a:r>
            <a:r>
              <a:rPr lang="en-US" sz="2000" dirty="0">
                <a:solidFill>
                  <a:srgbClr val="FD930A"/>
                </a:solidFill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42876905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ZoneTexte 14"/>
          <p:cNvSpPr txBox="1"/>
          <p:nvPr/>
        </p:nvSpPr>
        <p:spPr>
          <a:xfrm>
            <a:off x="4359432" y="1241510"/>
            <a:ext cx="4727572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None/>
            </a:pPr>
            <a:r>
              <a:rPr lang="fr-FR" sz="1600" dirty="0"/>
              <a:t>Les coupleurs XFEL sont fabriqués par 2 fournisseurs dans 3 sites de production différents:</a:t>
            </a:r>
          </a:p>
          <a:p>
            <a:pPr marL="285750" indent="-285750">
              <a:lnSpc>
                <a:spcPct val="150000"/>
              </a:lnSpc>
              <a:buFont typeface="Wingdings" charset="2"/>
              <a:buChar char="§"/>
            </a:pPr>
            <a:r>
              <a:rPr lang="fr-FR" sz="1600" b="1" dirty="0"/>
              <a:t>Consortium Thales-RI </a:t>
            </a:r>
            <a:r>
              <a:rPr lang="fr-FR" sz="1600" dirty="0"/>
              <a:t>(Thonon les bains-France et Cologne- Allemagne): </a:t>
            </a:r>
            <a:r>
              <a:rPr lang="fr-FR" sz="1600" b="1" dirty="0"/>
              <a:t>670</a:t>
            </a:r>
            <a:r>
              <a:rPr lang="fr-FR" sz="1600" dirty="0"/>
              <a:t> unités.</a:t>
            </a:r>
          </a:p>
          <a:p>
            <a:pPr marL="285750" indent="-285750">
              <a:lnSpc>
                <a:spcPct val="150000"/>
              </a:lnSpc>
              <a:buFont typeface="Wingdings" charset="2"/>
              <a:buChar char="§"/>
            </a:pPr>
            <a:r>
              <a:rPr lang="fr-FR" sz="1600" b="1" dirty="0"/>
              <a:t>CPI</a:t>
            </a:r>
            <a:r>
              <a:rPr lang="fr-FR" sz="1600" dirty="0"/>
              <a:t> (Beverly-Massachusetts-USA): </a:t>
            </a:r>
            <a:r>
              <a:rPr lang="fr-FR" sz="1600" b="1" dirty="0"/>
              <a:t>150 </a:t>
            </a:r>
            <a:r>
              <a:rPr lang="fr-FR" sz="1600" dirty="0"/>
              <a:t>unités.</a:t>
            </a:r>
          </a:p>
          <a:p>
            <a:pPr>
              <a:lnSpc>
                <a:spcPct val="150000"/>
              </a:lnSpc>
              <a:buNone/>
            </a:pPr>
            <a:r>
              <a:rPr lang="fr-FR" sz="1600" dirty="0"/>
              <a:t> Appuyé par DESY, le LAL est chargé du: </a:t>
            </a:r>
          </a:p>
          <a:p>
            <a:pPr marL="285750" indent="-285750">
              <a:lnSpc>
                <a:spcPct val="150000"/>
              </a:lnSpc>
              <a:buFont typeface="Wingdings" charset="2"/>
              <a:buChar char="§"/>
            </a:pPr>
            <a:r>
              <a:rPr lang="fr-FR" sz="1600" b="1" dirty="0"/>
              <a:t>Suivi industriel</a:t>
            </a:r>
            <a:r>
              <a:rPr lang="fr-FR" sz="1600" dirty="0"/>
              <a:t> et </a:t>
            </a:r>
            <a:r>
              <a:rPr lang="fr-FR" sz="1600" b="1" dirty="0"/>
              <a:t>contrôle qualité </a:t>
            </a:r>
            <a:r>
              <a:rPr lang="fr-FR" sz="1600" dirty="0"/>
              <a:t>des coupleurs fabriqués aux sites de production de Thales et RI.</a:t>
            </a:r>
          </a:p>
          <a:p>
            <a:pPr marL="285750" indent="-285750">
              <a:lnSpc>
                <a:spcPct val="150000"/>
              </a:lnSpc>
              <a:buFont typeface="Wingdings" charset="2"/>
              <a:buChar char="§"/>
            </a:pPr>
            <a:r>
              <a:rPr lang="fr-FR" sz="1600" b="1" dirty="0"/>
              <a:t>Conditionnement RF </a:t>
            </a:r>
            <a:r>
              <a:rPr lang="fr-FR" sz="1600" dirty="0"/>
              <a:t>de tous les coupleurs à Orsay et </a:t>
            </a:r>
            <a:r>
              <a:rPr lang="fr-FR" sz="1600" b="1" dirty="0"/>
              <a:t>livraison </a:t>
            </a:r>
            <a:r>
              <a:rPr lang="fr-FR" sz="1600" dirty="0"/>
              <a:t>à l’IRFU-CEA au rythme de</a:t>
            </a:r>
            <a:r>
              <a:rPr lang="fr-FR" sz="1600" b="1" dirty="0"/>
              <a:t> 8 coupleurs/semaine</a:t>
            </a:r>
            <a:r>
              <a:rPr lang="fr-FR" sz="1600" dirty="0"/>
              <a:t>.     </a:t>
            </a:r>
            <a:endParaRPr lang="fr-FR" sz="1600" dirty="0">
              <a:solidFill>
                <a:srgbClr val="FF6600"/>
              </a:solidFill>
            </a:endParaRPr>
          </a:p>
        </p:txBody>
      </p:sp>
      <p:grpSp>
        <p:nvGrpSpPr>
          <p:cNvPr id="7" name="Grouper 6"/>
          <p:cNvGrpSpPr/>
          <p:nvPr/>
        </p:nvGrpSpPr>
        <p:grpSpPr>
          <a:xfrm>
            <a:off x="271236" y="2070536"/>
            <a:ext cx="4316734" cy="3727757"/>
            <a:chOff x="1611542" y="1581088"/>
            <a:chExt cx="6072430" cy="3892249"/>
          </a:xfrm>
        </p:grpSpPr>
        <p:graphicFrame>
          <p:nvGraphicFramePr>
            <p:cNvPr id="9" name="Diagramme 8"/>
            <p:cNvGraphicFramePr/>
            <p:nvPr>
              <p:extLst>
                <p:ext uri="{D42A27DB-BD31-4B8C-83A1-F6EECF244321}">
                  <p14:modId xmlns:p14="http://schemas.microsoft.com/office/powerpoint/2010/main" val="4102529837"/>
                </p:ext>
              </p:extLst>
            </p:nvPr>
          </p:nvGraphicFramePr>
          <p:xfrm>
            <a:off x="1637528" y="1581088"/>
            <a:ext cx="6046444" cy="3892249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  <p:pic>
          <p:nvPicPr>
            <p:cNvPr id="10" name="Image 9" descr="desy_logo.jpe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0436" y="4798101"/>
              <a:ext cx="662899" cy="662899"/>
            </a:xfrm>
            <a:prstGeom prst="rect">
              <a:avLst/>
            </a:prstGeom>
          </p:spPr>
        </p:pic>
        <p:pic>
          <p:nvPicPr>
            <p:cNvPr id="11" name="Image 10" descr="Logo-Irfu-non-explicite-avec-signature_large.jp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53855" y="3966019"/>
              <a:ext cx="672707" cy="670465"/>
            </a:xfrm>
            <a:prstGeom prst="rect">
              <a:avLst/>
            </a:prstGeom>
          </p:spPr>
        </p:pic>
        <p:pic>
          <p:nvPicPr>
            <p:cNvPr id="12" name="Image 11" descr="LOGO_LAL.jpe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17755" y="3177331"/>
              <a:ext cx="909061" cy="526947"/>
            </a:xfrm>
            <a:prstGeom prst="rect">
              <a:avLst/>
            </a:prstGeom>
          </p:spPr>
        </p:pic>
        <p:pic>
          <p:nvPicPr>
            <p:cNvPr id="13" name="Image 12" descr="RI_LOGO.png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8232" y="2281888"/>
              <a:ext cx="619046" cy="619046"/>
            </a:xfrm>
            <a:prstGeom prst="rect">
              <a:avLst/>
            </a:prstGeom>
          </p:spPr>
        </p:pic>
        <p:pic>
          <p:nvPicPr>
            <p:cNvPr id="14" name="Image 13" descr="Thales_LOGO.jpeg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1542" y="1653769"/>
              <a:ext cx="1040636" cy="255555"/>
            </a:xfrm>
            <a:prstGeom prst="rect">
              <a:avLst/>
            </a:prstGeom>
          </p:spPr>
        </p:pic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E648FA95-9808-334F-ACF8-5F876781ED6A}"/>
              </a:ext>
            </a:extLst>
          </p:cNvPr>
          <p:cNvSpPr/>
          <p:nvPr/>
        </p:nvSpPr>
        <p:spPr bwMode="auto">
          <a:xfrm>
            <a:off x="5997039" y="6519553"/>
            <a:ext cx="2968831" cy="338447"/>
          </a:xfrm>
          <a:prstGeom prst="rect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Font typeface="Wingdings" pitchFamily="2" charset="2"/>
              <a:buChar char="n"/>
              <a:tabLst/>
            </a:pPr>
            <a:endParaRPr kumimoji="0" lang="fr-FR" sz="9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pitchFamily="18" charset="-128"/>
            </a:endParaRPr>
          </a:p>
        </p:txBody>
      </p:sp>
      <p:sp>
        <p:nvSpPr>
          <p:cNvPr id="17" name="Rectangle 2">
            <a:extLst>
              <a:ext uri="{FF2B5EF4-FFF2-40B4-BE49-F238E27FC236}">
                <a16:creationId xmlns:a16="http://schemas.microsoft.com/office/drawing/2014/main" id="{278E3E34-607D-1B4F-B57E-92B269402F7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19200" y="482600"/>
            <a:ext cx="6967538" cy="544513"/>
          </a:xfrm>
        </p:spPr>
        <p:txBody>
          <a:bodyPr anchor="ctr"/>
          <a:lstStyle/>
          <a:p>
            <a:pPr eaLnBrk="1" hangingPunct="1"/>
            <a:r>
              <a:rPr lang="fr-FR" sz="2000" dirty="0">
                <a:solidFill>
                  <a:srgbClr val="FD930A"/>
                </a:solidFill>
              </a:rPr>
              <a:t>Coupleurs de puissance pour XFEL</a:t>
            </a:r>
            <a:r>
              <a:rPr lang="en-US" sz="2000" dirty="0">
                <a:solidFill>
                  <a:srgbClr val="FD930A"/>
                </a:solidFill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1897902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7" descr="Brides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6123" y="2102736"/>
            <a:ext cx="1331912" cy="1135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9" descr="Bellows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3160" y="3259755"/>
            <a:ext cx="1468437" cy="107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8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15002" y="2577483"/>
            <a:ext cx="857537" cy="119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grpSp>
        <p:nvGrpSpPr>
          <p:cNvPr id="7" name="Grouper 6"/>
          <p:cNvGrpSpPr/>
          <p:nvPr/>
        </p:nvGrpSpPr>
        <p:grpSpPr>
          <a:xfrm>
            <a:off x="7138499" y="2498455"/>
            <a:ext cx="1026811" cy="1521625"/>
            <a:chOff x="7138499" y="2498455"/>
            <a:chExt cx="1026811" cy="1521625"/>
          </a:xfrm>
        </p:grpSpPr>
        <p:pic>
          <p:nvPicPr>
            <p:cNvPr id="3" name="Image 2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38499" y="2498455"/>
              <a:ext cx="1026811" cy="1521625"/>
            </a:xfrm>
            <a:prstGeom prst="rect">
              <a:avLst/>
            </a:prstGeom>
          </p:spPr>
        </p:pic>
        <p:grpSp>
          <p:nvGrpSpPr>
            <p:cNvPr id="4" name="Grouper 3"/>
            <p:cNvGrpSpPr/>
            <p:nvPr/>
          </p:nvGrpSpPr>
          <p:grpSpPr>
            <a:xfrm>
              <a:off x="7564577" y="2735745"/>
              <a:ext cx="133903" cy="967659"/>
              <a:chOff x="7564577" y="2735745"/>
              <a:chExt cx="133903" cy="967659"/>
            </a:xfrm>
          </p:grpSpPr>
          <p:sp>
            <p:nvSpPr>
              <p:cNvPr id="43" name="Line 24"/>
              <p:cNvSpPr>
                <a:spLocks noChangeShapeType="1"/>
              </p:cNvSpPr>
              <p:nvPr/>
            </p:nvSpPr>
            <p:spPr bwMode="auto">
              <a:xfrm>
                <a:off x="7581613" y="3607409"/>
                <a:ext cx="113880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/>
              </a:p>
            </p:txBody>
          </p:sp>
          <p:sp>
            <p:nvSpPr>
              <p:cNvPr id="44" name="Line 25"/>
              <p:cNvSpPr>
                <a:spLocks noChangeShapeType="1"/>
              </p:cNvSpPr>
              <p:nvPr/>
            </p:nvSpPr>
            <p:spPr bwMode="auto">
              <a:xfrm>
                <a:off x="7580362" y="3703404"/>
                <a:ext cx="113880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/>
              </a:p>
            </p:txBody>
          </p:sp>
          <p:sp>
            <p:nvSpPr>
              <p:cNvPr id="46" name="Line 27"/>
              <p:cNvSpPr>
                <a:spLocks noChangeShapeType="1"/>
              </p:cNvSpPr>
              <p:nvPr/>
            </p:nvSpPr>
            <p:spPr bwMode="auto">
              <a:xfrm>
                <a:off x="7584600" y="3278068"/>
                <a:ext cx="113880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/>
              </a:p>
            </p:txBody>
          </p:sp>
          <p:sp>
            <p:nvSpPr>
              <p:cNvPr id="47" name="Line 28"/>
              <p:cNvSpPr>
                <a:spLocks noChangeShapeType="1"/>
              </p:cNvSpPr>
              <p:nvPr/>
            </p:nvSpPr>
            <p:spPr bwMode="auto">
              <a:xfrm>
                <a:off x="7564577" y="3008419"/>
                <a:ext cx="113880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/>
              </a:p>
            </p:txBody>
          </p:sp>
          <p:sp>
            <p:nvSpPr>
              <p:cNvPr id="48" name="Line 29"/>
              <p:cNvSpPr>
                <a:spLocks noChangeShapeType="1"/>
              </p:cNvSpPr>
              <p:nvPr/>
            </p:nvSpPr>
            <p:spPr bwMode="auto">
              <a:xfrm>
                <a:off x="7564577" y="2914638"/>
                <a:ext cx="113880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/>
              </a:p>
            </p:txBody>
          </p:sp>
          <p:sp>
            <p:nvSpPr>
              <p:cNvPr id="49" name="Line 30"/>
              <p:cNvSpPr>
                <a:spLocks noChangeShapeType="1"/>
              </p:cNvSpPr>
              <p:nvPr/>
            </p:nvSpPr>
            <p:spPr bwMode="auto">
              <a:xfrm>
                <a:off x="7578826" y="2735745"/>
                <a:ext cx="113880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/>
              </a:p>
            </p:txBody>
          </p:sp>
        </p:grpSp>
      </p:grpSp>
      <p:grpSp>
        <p:nvGrpSpPr>
          <p:cNvPr id="6" name="Grouper 5"/>
          <p:cNvGrpSpPr/>
          <p:nvPr/>
        </p:nvGrpSpPr>
        <p:grpSpPr>
          <a:xfrm>
            <a:off x="5217303" y="2057268"/>
            <a:ext cx="1349262" cy="2067766"/>
            <a:chOff x="5217303" y="2057268"/>
            <a:chExt cx="1349262" cy="2067766"/>
          </a:xfrm>
        </p:grpSpPr>
        <p:pic>
          <p:nvPicPr>
            <p:cNvPr id="2" name="Image 1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17303" y="2057268"/>
              <a:ext cx="1349262" cy="2067766"/>
            </a:xfrm>
            <a:prstGeom prst="rect">
              <a:avLst/>
            </a:prstGeom>
          </p:spPr>
        </p:pic>
        <p:grpSp>
          <p:nvGrpSpPr>
            <p:cNvPr id="5" name="Grouper 4"/>
            <p:cNvGrpSpPr/>
            <p:nvPr/>
          </p:nvGrpSpPr>
          <p:grpSpPr>
            <a:xfrm>
              <a:off x="5707021" y="2166304"/>
              <a:ext cx="194105" cy="1745004"/>
              <a:chOff x="5707021" y="2166304"/>
              <a:chExt cx="194105" cy="1745004"/>
            </a:xfrm>
          </p:grpSpPr>
          <p:sp>
            <p:nvSpPr>
              <p:cNvPr id="53" name="Line 14"/>
              <p:cNvSpPr>
                <a:spLocks noChangeShapeType="1"/>
              </p:cNvSpPr>
              <p:nvPr/>
            </p:nvSpPr>
            <p:spPr bwMode="auto">
              <a:xfrm>
                <a:off x="5707021" y="3911308"/>
                <a:ext cx="180240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/>
              </a:p>
            </p:txBody>
          </p:sp>
          <p:sp>
            <p:nvSpPr>
              <p:cNvPr id="54" name="Line 15"/>
              <p:cNvSpPr>
                <a:spLocks noChangeShapeType="1"/>
              </p:cNvSpPr>
              <p:nvPr/>
            </p:nvSpPr>
            <p:spPr bwMode="auto">
              <a:xfrm>
                <a:off x="5720886" y="3149158"/>
                <a:ext cx="180240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/>
              </a:p>
            </p:txBody>
          </p:sp>
          <p:sp>
            <p:nvSpPr>
              <p:cNvPr id="55" name="Line 16"/>
              <p:cNvSpPr>
                <a:spLocks noChangeShapeType="1"/>
              </p:cNvSpPr>
              <p:nvPr/>
            </p:nvSpPr>
            <p:spPr bwMode="auto">
              <a:xfrm>
                <a:off x="5709002" y="3305902"/>
                <a:ext cx="180240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/>
              </a:p>
            </p:txBody>
          </p:sp>
          <p:sp>
            <p:nvSpPr>
              <p:cNvPr id="56" name="Line 17"/>
              <p:cNvSpPr>
                <a:spLocks noChangeShapeType="1"/>
              </p:cNvSpPr>
              <p:nvPr/>
            </p:nvSpPr>
            <p:spPr bwMode="auto">
              <a:xfrm>
                <a:off x="5709002" y="3033280"/>
                <a:ext cx="180240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/>
              </a:p>
            </p:txBody>
          </p:sp>
          <p:sp>
            <p:nvSpPr>
              <p:cNvPr id="57" name="Line 18"/>
              <p:cNvSpPr>
                <a:spLocks noChangeShapeType="1"/>
              </p:cNvSpPr>
              <p:nvPr/>
            </p:nvSpPr>
            <p:spPr bwMode="auto">
              <a:xfrm>
                <a:off x="5720886" y="2244632"/>
                <a:ext cx="180240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/>
              </a:p>
            </p:txBody>
          </p:sp>
          <p:sp>
            <p:nvSpPr>
              <p:cNvPr id="58" name="Line 19"/>
              <p:cNvSpPr>
                <a:spLocks noChangeShapeType="1"/>
              </p:cNvSpPr>
              <p:nvPr/>
            </p:nvSpPr>
            <p:spPr bwMode="auto">
              <a:xfrm>
                <a:off x="5716924" y="2166304"/>
                <a:ext cx="180240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/>
              </a:p>
            </p:txBody>
          </p:sp>
          <p:sp>
            <p:nvSpPr>
              <p:cNvPr id="59" name="Line 20"/>
              <p:cNvSpPr>
                <a:spLocks noChangeShapeType="1"/>
              </p:cNvSpPr>
              <p:nvPr/>
            </p:nvSpPr>
            <p:spPr bwMode="auto">
              <a:xfrm>
                <a:off x="5719497" y="3641412"/>
                <a:ext cx="180240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/>
              </a:p>
            </p:txBody>
          </p:sp>
        </p:grpSp>
      </p:grpSp>
      <p:pic>
        <p:nvPicPr>
          <p:cNvPr id="60" name="Image 59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5669" y="4760939"/>
            <a:ext cx="2077933" cy="1604480"/>
          </a:xfrm>
          <a:prstGeom prst="rect">
            <a:avLst/>
          </a:prstGeom>
        </p:spPr>
      </p:pic>
      <p:pic>
        <p:nvPicPr>
          <p:cNvPr id="61" name="Image 6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58051" y="4743190"/>
            <a:ext cx="1771717" cy="1629542"/>
          </a:xfrm>
          <a:prstGeom prst="rect">
            <a:avLst/>
          </a:prstGeom>
        </p:spPr>
      </p:pic>
      <p:sp>
        <p:nvSpPr>
          <p:cNvPr id="62" name="Flèche droite rayée 61"/>
          <p:cNvSpPr/>
          <p:nvPr/>
        </p:nvSpPr>
        <p:spPr bwMode="auto">
          <a:xfrm>
            <a:off x="3907619" y="3153718"/>
            <a:ext cx="928952" cy="317472"/>
          </a:xfrm>
          <a:prstGeom prst="stripedRightArrow">
            <a:avLst/>
          </a:prstGeom>
          <a:noFill/>
          <a:ln w="28575" cap="flat" cmpd="sng" algn="ctr">
            <a:solidFill>
              <a:schemeClr val="folHlink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Font typeface="Wingdings" pitchFamily="2" charset="2"/>
              <a:buChar char="n"/>
              <a:tabLst/>
            </a:pPr>
            <a:endParaRPr kumimoji="0" lang="fr-FR" sz="9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8" charset="-128"/>
            </a:endParaRPr>
          </a:p>
        </p:txBody>
      </p:sp>
      <p:sp>
        <p:nvSpPr>
          <p:cNvPr id="63" name="ZoneTexte 62"/>
          <p:cNvSpPr txBox="1"/>
          <p:nvPr/>
        </p:nvSpPr>
        <p:spPr>
          <a:xfrm>
            <a:off x="178323" y="1189014"/>
            <a:ext cx="53084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GB" sz="2000" dirty="0">
                <a:solidFill>
                  <a:srgbClr val="FD930A"/>
                </a:solidFill>
              </a:rPr>
              <a:t>Site de production Thales-</a:t>
            </a:r>
            <a:r>
              <a:rPr lang="en-GB" sz="2000" dirty="0" err="1">
                <a:solidFill>
                  <a:srgbClr val="FD930A"/>
                </a:solidFill>
              </a:rPr>
              <a:t>Thonon</a:t>
            </a:r>
            <a:r>
              <a:rPr lang="en-GB" sz="2000" dirty="0">
                <a:solidFill>
                  <a:srgbClr val="FD930A"/>
                </a:solidFill>
              </a:rPr>
              <a:t> les </a:t>
            </a:r>
            <a:r>
              <a:rPr lang="en-GB" sz="2000" dirty="0" err="1">
                <a:solidFill>
                  <a:srgbClr val="FD930A"/>
                </a:solidFill>
              </a:rPr>
              <a:t>bains</a:t>
            </a:r>
            <a:r>
              <a:rPr lang="en-GB" sz="2000" dirty="0">
                <a:solidFill>
                  <a:srgbClr val="FD930A"/>
                </a:solidFill>
              </a:rPr>
              <a:t>:</a:t>
            </a:r>
          </a:p>
        </p:txBody>
      </p:sp>
      <p:sp>
        <p:nvSpPr>
          <p:cNvPr id="64" name="ZoneTexte 63"/>
          <p:cNvSpPr txBox="1"/>
          <p:nvPr/>
        </p:nvSpPr>
        <p:spPr>
          <a:xfrm>
            <a:off x="198629" y="1649685"/>
            <a:ext cx="87133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FD930A"/>
              </a:buClr>
              <a:buSzPct val="100000"/>
              <a:buFont typeface="Wingdings" charset="2"/>
              <a:buChar char="§"/>
            </a:pPr>
            <a:r>
              <a:rPr lang="fr-FR" sz="2000" dirty="0"/>
              <a:t>Etape 1: Brasage des conducteurs internes et externe: </a:t>
            </a:r>
          </a:p>
        </p:txBody>
      </p:sp>
      <p:sp>
        <p:nvSpPr>
          <p:cNvPr id="65" name="ZoneTexte 64"/>
          <p:cNvSpPr txBox="1"/>
          <p:nvPr/>
        </p:nvSpPr>
        <p:spPr>
          <a:xfrm>
            <a:off x="292701" y="4290181"/>
            <a:ext cx="84546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FD930A"/>
              </a:buClr>
              <a:buFont typeface="Wingdings" charset="2"/>
              <a:buChar char="§"/>
            </a:pPr>
            <a:r>
              <a:rPr lang="fr-FR" sz="2000"/>
              <a:t>Etape 2: Cuivrage des surfaces RF des conducteurs brasés </a:t>
            </a:r>
          </a:p>
        </p:txBody>
      </p:sp>
      <p:sp>
        <p:nvSpPr>
          <p:cNvPr id="66" name="Rectangle 130"/>
          <p:cNvSpPr txBox="1">
            <a:spLocks noChangeArrowheads="1"/>
          </p:cNvSpPr>
          <p:nvPr/>
        </p:nvSpPr>
        <p:spPr bwMode="auto">
          <a:xfrm>
            <a:off x="1219728" y="446874"/>
            <a:ext cx="7283450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45720" rIns="91440" bIns="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+mj-lt"/>
                <a:ea typeface="+mj-ea"/>
                <a:cs typeface="ＭＳ Ｐゴシック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9pPr>
          </a:lstStyle>
          <a:p>
            <a:pPr>
              <a:buNone/>
            </a:pPr>
            <a:r>
              <a:rPr lang="fr-FR" sz="2000" dirty="0">
                <a:solidFill>
                  <a:srgbClr val="FD930A"/>
                </a:solidFill>
              </a:rPr>
              <a:t>Suivi industriel et contrôle qualité: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FC539CDF-619E-364A-B85F-E5BA28D5FD5F}"/>
              </a:ext>
            </a:extLst>
          </p:cNvPr>
          <p:cNvSpPr/>
          <p:nvPr/>
        </p:nvSpPr>
        <p:spPr bwMode="auto">
          <a:xfrm>
            <a:off x="5997039" y="6519553"/>
            <a:ext cx="2968831" cy="338447"/>
          </a:xfrm>
          <a:prstGeom prst="rect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Font typeface="Wingdings" pitchFamily="2" charset="2"/>
              <a:buChar char="n"/>
              <a:tabLst/>
            </a:pPr>
            <a:endParaRPr kumimoji="0" lang="fr-FR" sz="9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790043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ZoneTexte 32"/>
          <p:cNvSpPr txBox="1"/>
          <p:nvPr/>
        </p:nvSpPr>
        <p:spPr>
          <a:xfrm>
            <a:off x="241385" y="1238563"/>
            <a:ext cx="8721566" cy="7243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  <a:buNone/>
            </a:pPr>
            <a:r>
              <a:rPr lang="fr-FR" sz="1600" b="1" dirty="0"/>
              <a:t>Inspection et contrôle de toutes les parties produites</a:t>
            </a:r>
            <a:r>
              <a:rPr lang="fr-FR" sz="1600" dirty="0"/>
              <a:t> à Thales-Thonon.</a:t>
            </a:r>
          </a:p>
          <a:p>
            <a:pPr algn="just">
              <a:lnSpc>
                <a:spcPct val="120000"/>
              </a:lnSpc>
              <a:buNone/>
            </a:pPr>
            <a:r>
              <a:rPr lang="fr-FR" sz="1600" b="1" dirty="0"/>
              <a:t>Double vérification </a:t>
            </a:r>
            <a:r>
              <a:rPr lang="fr-FR" sz="1600" dirty="0"/>
              <a:t>lors de la réception des pièces à RI avec les mêmes critères d’inspection.</a:t>
            </a:r>
          </a:p>
        </p:txBody>
      </p:sp>
      <p:pic>
        <p:nvPicPr>
          <p:cNvPr id="34" name="Image 3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8320" y="2237123"/>
            <a:ext cx="3520483" cy="4033081"/>
          </a:xfrm>
          <a:prstGeom prst="rect">
            <a:avLst/>
          </a:prstGeom>
        </p:spPr>
      </p:pic>
      <p:pic>
        <p:nvPicPr>
          <p:cNvPr id="35" name="Image 3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57316" y="3778657"/>
            <a:ext cx="1671256" cy="2309181"/>
          </a:xfrm>
          <a:prstGeom prst="rect">
            <a:avLst/>
          </a:prstGeom>
        </p:spPr>
      </p:pic>
      <p:pic>
        <p:nvPicPr>
          <p:cNvPr id="36" name="Image 3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10268" y="2382652"/>
            <a:ext cx="1823327" cy="3211587"/>
          </a:xfrm>
          <a:prstGeom prst="rect">
            <a:avLst/>
          </a:prstGeom>
        </p:spPr>
      </p:pic>
      <p:sp>
        <p:nvSpPr>
          <p:cNvPr id="66" name="ZoneTexte 65"/>
          <p:cNvSpPr txBox="1"/>
          <p:nvPr/>
        </p:nvSpPr>
        <p:spPr>
          <a:xfrm>
            <a:off x="6884893" y="3369304"/>
            <a:ext cx="17422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fr-FR" sz="1600"/>
              <a:t>Conducteur froid</a:t>
            </a:r>
          </a:p>
        </p:txBody>
      </p:sp>
      <p:sp>
        <p:nvSpPr>
          <p:cNvPr id="67" name="ZoneTexte 66"/>
          <p:cNvSpPr txBox="1"/>
          <p:nvPr/>
        </p:nvSpPr>
        <p:spPr>
          <a:xfrm>
            <a:off x="4644385" y="5683926"/>
            <a:ext cx="174221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fr-FR" sz="1600"/>
              <a:t>Conducteur chaud</a:t>
            </a:r>
          </a:p>
        </p:txBody>
      </p:sp>
      <p:sp>
        <p:nvSpPr>
          <p:cNvPr id="10" name="Rectangle 130"/>
          <p:cNvSpPr txBox="1">
            <a:spLocks noChangeArrowheads="1"/>
          </p:cNvSpPr>
          <p:nvPr/>
        </p:nvSpPr>
        <p:spPr bwMode="auto">
          <a:xfrm>
            <a:off x="1219728" y="446874"/>
            <a:ext cx="7283450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45720" rIns="91440" bIns="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+mj-lt"/>
                <a:ea typeface="+mj-ea"/>
                <a:cs typeface="ＭＳ Ｐゴシック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9pPr>
          </a:lstStyle>
          <a:p>
            <a:pPr>
              <a:buNone/>
            </a:pPr>
            <a:r>
              <a:rPr lang="fr-FR" sz="2000" dirty="0">
                <a:solidFill>
                  <a:srgbClr val="FD930A"/>
                </a:solidFill>
              </a:rPr>
              <a:t>Suivi industriel et contrôle qualité: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A027B4C-0D88-6B43-8327-5D331A6AD353}"/>
              </a:ext>
            </a:extLst>
          </p:cNvPr>
          <p:cNvSpPr/>
          <p:nvPr/>
        </p:nvSpPr>
        <p:spPr bwMode="auto">
          <a:xfrm>
            <a:off x="5997039" y="6519553"/>
            <a:ext cx="2968831" cy="338447"/>
          </a:xfrm>
          <a:prstGeom prst="rect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Font typeface="Wingdings" pitchFamily="2" charset="2"/>
              <a:buChar char="n"/>
              <a:tabLst/>
            </a:pPr>
            <a:endParaRPr kumimoji="0" lang="fr-FR" sz="9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671324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125943" y="1091616"/>
            <a:ext cx="8816023" cy="5346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buNone/>
            </a:pPr>
            <a:r>
              <a:rPr lang="fr-FR" sz="1800" b="1" dirty="0"/>
              <a:t>Exemples de défaut de cuivrage observés:</a:t>
            </a:r>
            <a:endParaRPr lang="fr-FR" sz="1800" b="1" dirty="0">
              <a:sym typeface="Wingdings"/>
            </a:endParaRPr>
          </a:p>
          <a:p>
            <a:pPr>
              <a:lnSpc>
                <a:spcPct val="120000"/>
              </a:lnSpc>
              <a:buNone/>
            </a:pPr>
            <a:endParaRPr lang="fr-FR" sz="1800" b="1" dirty="0">
              <a:sym typeface="Wingdings"/>
            </a:endParaRPr>
          </a:p>
          <a:p>
            <a:pPr>
              <a:lnSpc>
                <a:spcPct val="120000"/>
              </a:lnSpc>
              <a:buNone/>
            </a:pPr>
            <a:endParaRPr lang="fr-FR" sz="1800" dirty="0">
              <a:sym typeface="Wingdings"/>
            </a:endParaRPr>
          </a:p>
          <a:p>
            <a:pPr marL="285750" indent="-285750">
              <a:lnSpc>
                <a:spcPct val="120000"/>
              </a:lnSpc>
              <a:buFont typeface="Wingdings" charset="2"/>
              <a:buChar char="§"/>
            </a:pPr>
            <a:endParaRPr lang="fr-FR" sz="1800" dirty="0">
              <a:sym typeface="Wingdings"/>
            </a:endParaRPr>
          </a:p>
          <a:p>
            <a:pPr>
              <a:lnSpc>
                <a:spcPct val="120000"/>
              </a:lnSpc>
              <a:buNone/>
            </a:pPr>
            <a:endParaRPr lang="fr-FR" sz="1800" dirty="0">
              <a:sym typeface="Wingdings"/>
            </a:endParaRPr>
          </a:p>
          <a:p>
            <a:pPr>
              <a:lnSpc>
                <a:spcPct val="120000"/>
              </a:lnSpc>
              <a:buNone/>
            </a:pPr>
            <a:endParaRPr lang="fr-FR" sz="1800" dirty="0">
              <a:sym typeface="Wingdings"/>
            </a:endParaRPr>
          </a:p>
          <a:p>
            <a:pPr>
              <a:lnSpc>
                <a:spcPct val="120000"/>
              </a:lnSpc>
              <a:buNone/>
            </a:pPr>
            <a:endParaRPr lang="fr-FR" sz="1800" dirty="0">
              <a:sym typeface="Wingdings"/>
            </a:endParaRPr>
          </a:p>
          <a:p>
            <a:pPr>
              <a:lnSpc>
                <a:spcPct val="120000"/>
              </a:lnSpc>
              <a:buNone/>
            </a:pPr>
            <a:endParaRPr lang="fr-FR" sz="1800" dirty="0">
              <a:sym typeface="Wingdings"/>
            </a:endParaRPr>
          </a:p>
          <a:p>
            <a:pPr>
              <a:lnSpc>
                <a:spcPct val="120000"/>
              </a:lnSpc>
              <a:buNone/>
            </a:pPr>
            <a:endParaRPr lang="fr-FR" sz="1800" dirty="0">
              <a:sym typeface="Wingdings"/>
            </a:endParaRPr>
          </a:p>
          <a:p>
            <a:pPr>
              <a:lnSpc>
                <a:spcPct val="120000"/>
              </a:lnSpc>
              <a:buNone/>
            </a:pPr>
            <a:endParaRPr lang="fr-FR" sz="1800" dirty="0">
              <a:sym typeface="Wingdings"/>
            </a:endParaRPr>
          </a:p>
          <a:p>
            <a:pPr>
              <a:lnSpc>
                <a:spcPct val="120000"/>
              </a:lnSpc>
              <a:buNone/>
            </a:pPr>
            <a:endParaRPr lang="fr-FR" sz="1800" dirty="0">
              <a:sym typeface="Wingdings"/>
            </a:endParaRPr>
          </a:p>
          <a:p>
            <a:pPr>
              <a:lnSpc>
                <a:spcPct val="120000"/>
              </a:lnSpc>
              <a:buNone/>
            </a:pPr>
            <a:r>
              <a:rPr lang="fr-FR" sz="1800" dirty="0">
                <a:sym typeface="Wingdings"/>
              </a:rPr>
              <a:t> Définition de critères qualitatifs et quantitatifs d’acceptation: classification des défauts par types, dimensions et nombre. Accord sur les actions correctives et les tests de validation. </a:t>
            </a:r>
            <a:endParaRPr lang="fr-FR" sz="1800" dirty="0"/>
          </a:p>
        </p:txBody>
      </p:sp>
      <p:grpSp>
        <p:nvGrpSpPr>
          <p:cNvPr id="27" name="Grouper 26"/>
          <p:cNvGrpSpPr/>
          <p:nvPr/>
        </p:nvGrpSpPr>
        <p:grpSpPr>
          <a:xfrm>
            <a:off x="440801" y="1626929"/>
            <a:ext cx="2653802" cy="1847350"/>
            <a:chOff x="199408" y="2374629"/>
            <a:chExt cx="2213019" cy="1592961"/>
          </a:xfrm>
        </p:grpSpPr>
        <p:pic>
          <p:nvPicPr>
            <p:cNvPr id="6" name="Image 5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9408" y="2374629"/>
              <a:ext cx="2213019" cy="1592961"/>
            </a:xfrm>
            <a:prstGeom prst="rect">
              <a:avLst/>
            </a:prstGeom>
          </p:spPr>
        </p:pic>
        <p:cxnSp>
          <p:nvCxnSpPr>
            <p:cNvPr id="7" name="Connecteur droit avec flèche 6"/>
            <p:cNvCxnSpPr/>
            <p:nvPr/>
          </p:nvCxnSpPr>
          <p:spPr bwMode="auto">
            <a:xfrm flipV="1">
              <a:off x="923583" y="3175343"/>
              <a:ext cx="152411" cy="330411"/>
            </a:xfrm>
            <a:prstGeom prst="straightConnector1">
              <a:avLst/>
            </a:prstGeom>
            <a:noFill/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stealth"/>
            </a:ln>
            <a:effectLst/>
          </p:spPr>
        </p:cxnSp>
        <p:sp>
          <p:nvSpPr>
            <p:cNvPr id="4" name="ZoneTexte 3"/>
            <p:cNvSpPr txBox="1"/>
            <p:nvPr/>
          </p:nvSpPr>
          <p:spPr>
            <a:xfrm>
              <a:off x="346344" y="3558238"/>
              <a:ext cx="175270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en-GB" sz="1200" dirty="0">
                  <a:solidFill>
                    <a:srgbClr val="FF0000"/>
                  </a:solidFill>
                </a:rPr>
                <a:t>Copper peel off</a:t>
              </a:r>
            </a:p>
          </p:txBody>
        </p:sp>
      </p:grpSp>
      <p:grpSp>
        <p:nvGrpSpPr>
          <p:cNvPr id="11" name="Grouper 10"/>
          <p:cNvGrpSpPr/>
          <p:nvPr/>
        </p:nvGrpSpPr>
        <p:grpSpPr>
          <a:xfrm>
            <a:off x="3243019" y="1626929"/>
            <a:ext cx="2550368" cy="1836746"/>
            <a:chOff x="2560845" y="2382697"/>
            <a:chExt cx="2361434" cy="1574289"/>
          </a:xfrm>
        </p:grpSpPr>
        <p:pic>
          <p:nvPicPr>
            <p:cNvPr id="9" name="Image 8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60845" y="2382697"/>
              <a:ext cx="2361434" cy="1574289"/>
            </a:xfrm>
            <a:prstGeom prst="rect">
              <a:avLst/>
            </a:prstGeom>
          </p:spPr>
        </p:pic>
        <p:sp>
          <p:nvSpPr>
            <p:cNvPr id="13" name="ZoneTexte 12"/>
            <p:cNvSpPr txBox="1"/>
            <p:nvPr/>
          </p:nvSpPr>
          <p:spPr>
            <a:xfrm>
              <a:off x="2629281" y="2828950"/>
              <a:ext cx="77118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en-GB" sz="1200" dirty="0">
                  <a:solidFill>
                    <a:srgbClr val="FF0000"/>
                  </a:solidFill>
                </a:rPr>
                <a:t>Blister</a:t>
              </a:r>
            </a:p>
          </p:txBody>
        </p:sp>
        <p:sp>
          <p:nvSpPr>
            <p:cNvPr id="19" name="ZoneTexte 18"/>
            <p:cNvSpPr txBox="1"/>
            <p:nvPr/>
          </p:nvSpPr>
          <p:spPr>
            <a:xfrm>
              <a:off x="4402978" y="3658154"/>
              <a:ext cx="50377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en-GB" sz="1200" dirty="0">
                  <a:solidFill>
                    <a:srgbClr val="FF0000"/>
                  </a:solidFill>
                </a:rPr>
                <a:t>X 20</a:t>
              </a:r>
            </a:p>
          </p:txBody>
        </p:sp>
      </p:grpSp>
      <p:grpSp>
        <p:nvGrpSpPr>
          <p:cNvPr id="10" name="Grouper 9"/>
          <p:cNvGrpSpPr/>
          <p:nvPr/>
        </p:nvGrpSpPr>
        <p:grpSpPr>
          <a:xfrm>
            <a:off x="5887822" y="1637424"/>
            <a:ext cx="2560865" cy="1828349"/>
            <a:chOff x="5146235" y="2375437"/>
            <a:chExt cx="2147972" cy="1583648"/>
          </a:xfrm>
        </p:grpSpPr>
        <p:pic>
          <p:nvPicPr>
            <p:cNvPr id="12" name="Image 1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146235" y="2375437"/>
              <a:ext cx="2120045" cy="1583648"/>
            </a:xfrm>
            <a:prstGeom prst="rect">
              <a:avLst/>
            </a:prstGeom>
          </p:spPr>
        </p:pic>
        <p:sp>
          <p:nvSpPr>
            <p:cNvPr id="14" name="ZoneTexte 13"/>
            <p:cNvSpPr txBox="1"/>
            <p:nvPr/>
          </p:nvSpPr>
          <p:spPr>
            <a:xfrm>
              <a:off x="5219147" y="2425048"/>
              <a:ext cx="161583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en-GB" sz="1200" dirty="0">
                  <a:solidFill>
                    <a:srgbClr val="FF0000"/>
                  </a:solidFill>
                </a:rPr>
                <a:t>Pitting</a:t>
              </a:r>
            </a:p>
          </p:txBody>
        </p:sp>
        <p:sp>
          <p:nvSpPr>
            <p:cNvPr id="20" name="ZoneTexte 19"/>
            <p:cNvSpPr txBox="1"/>
            <p:nvPr/>
          </p:nvSpPr>
          <p:spPr>
            <a:xfrm>
              <a:off x="6737958" y="3663606"/>
              <a:ext cx="55624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en-GB" sz="1200" dirty="0">
                  <a:solidFill>
                    <a:srgbClr val="FF0000"/>
                  </a:solidFill>
                </a:rPr>
                <a:t>X 30</a:t>
              </a:r>
            </a:p>
          </p:txBody>
        </p:sp>
      </p:grpSp>
      <p:grpSp>
        <p:nvGrpSpPr>
          <p:cNvPr id="28" name="Grouper 27"/>
          <p:cNvGrpSpPr/>
          <p:nvPr/>
        </p:nvGrpSpPr>
        <p:grpSpPr>
          <a:xfrm>
            <a:off x="1868157" y="3579235"/>
            <a:ext cx="2571293" cy="1700395"/>
            <a:chOff x="1185965" y="4120400"/>
            <a:chExt cx="2141034" cy="1425248"/>
          </a:xfrm>
        </p:grpSpPr>
        <p:pic>
          <p:nvPicPr>
            <p:cNvPr id="16" name="Image 15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85965" y="4125033"/>
              <a:ext cx="2130539" cy="1420615"/>
            </a:xfrm>
            <a:prstGeom prst="rect">
              <a:avLst/>
            </a:prstGeom>
          </p:spPr>
        </p:pic>
        <p:sp>
          <p:nvSpPr>
            <p:cNvPr id="18" name="ZoneTexte 17"/>
            <p:cNvSpPr txBox="1"/>
            <p:nvPr/>
          </p:nvSpPr>
          <p:spPr>
            <a:xfrm>
              <a:off x="2823222" y="5248135"/>
              <a:ext cx="50377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en-GB" sz="1200" dirty="0">
                  <a:solidFill>
                    <a:srgbClr val="FF0000"/>
                  </a:solidFill>
                </a:rPr>
                <a:t>X 22</a:t>
              </a:r>
            </a:p>
          </p:txBody>
        </p:sp>
        <p:sp>
          <p:nvSpPr>
            <p:cNvPr id="24" name="ZoneTexte 23"/>
            <p:cNvSpPr txBox="1"/>
            <p:nvPr/>
          </p:nvSpPr>
          <p:spPr>
            <a:xfrm>
              <a:off x="1191866" y="4120400"/>
              <a:ext cx="161583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en-GB" sz="1200" dirty="0">
                  <a:solidFill>
                    <a:srgbClr val="FF0000"/>
                  </a:solidFill>
                </a:rPr>
                <a:t>Circular spots</a:t>
              </a:r>
            </a:p>
          </p:txBody>
        </p:sp>
      </p:grpSp>
      <p:grpSp>
        <p:nvGrpSpPr>
          <p:cNvPr id="29" name="Grouper 28"/>
          <p:cNvGrpSpPr/>
          <p:nvPr/>
        </p:nvGrpSpPr>
        <p:grpSpPr>
          <a:xfrm>
            <a:off x="4589220" y="3589731"/>
            <a:ext cx="2589542" cy="1710891"/>
            <a:chOff x="3476769" y="4114538"/>
            <a:chExt cx="2327113" cy="1427492"/>
          </a:xfrm>
        </p:grpSpPr>
        <p:grpSp>
          <p:nvGrpSpPr>
            <p:cNvPr id="21" name="Grouper 20"/>
            <p:cNvGrpSpPr/>
            <p:nvPr/>
          </p:nvGrpSpPr>
          <p:grpSpPr>
            <a:xfrm>
              <a:off x="3476769" y="4114538"/>
              <a:ext cx="2327113" cy="1427492"/>
              <a:chOff x="86798" y="1731885"/>
              <a:chExt cx="2862483" cy="2172728"/>
            </a:xfrm>
          </p:grpSpPr>
          <p:pic>
            <p:nvPicPr>
              <p:cNvPr id="22" name="Image 21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6798" y="1731885"/>
                <a:ext cx="2862483" cy="2172728"/>
              </a:xfrm>
              <a:prstGeom prst="rect">
                <a:avLst/>
              </a:prstGeom>
            </p:spPr>
          </p:pic>
          <p:cxnSp>
            <p:nvCxnSpPr>
              <p:cNvPr id="23" name="Connecteur droit avec flèche 22"/>
              <p:cNvCxnSpPr/>
              <p:nvPr/>
            </p:nvCxnSpPr>
            <p:spPr bwMode="auto">
              <a:xfrm flipV="1">
                <a:off x="1563794" y="3285332"/>
                <a:ext cx="409316" cy="430347"/>
              </a:xfrm>
              <a:prstGeom prst="straightConnector1">
                <a:avLst/>
              </a:prstGeom>
              <a:noFill/>
              <a:ln w="127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stealth"/>
              </a:ln>
              <a:effectLst/>
            </p:spPr>
          </p:cxnSp>
        </p:grpSp>
        <p:sp>
          <p:nvSpPr>
            <p:cNvPr id="25" name="ZoneTexte 24"/>
            <p:cNvSpPr txBox="1"/>
            <p:nvPr/>
          </p:nvSpPr>
          <p:spPr>
            <a:xfrm>
              <a:off x="3516787" y="5259447"/>
              <a:ext cx="161583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en-GB" sz="1200" dirty="0">
                  <a:solidFill>
                    <a:srgbClr val="FF0000"/>
                  </a:solidFill>
                </a:rPr>
                <a:t>Copper particle</a:t>
              </a:r>
            </a:p>
          </p:txBody>
        </p:sp>
      </p:grpSp>
      <p:sp>
        <p:nvSpPr>
          <p:cNvPr id="30" name="Rectangle 130"/>
          <p:cNvSpPr txBox="1">
            <a:spLocks noChangeArrowheads="1"/>
          </p:cNvSpPr>
          <p:nvPr/>
        </p:nvSpPr>
        <p:spPr bwMode="auto">
          <a:xfrm>
            <a:off x="1219728" y="446874"/>
            <a:ext cx="7283450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45720" rIns="91440" bIns="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+mj-lt"/>
                <a:ea typeface="+mj-ea"/>
                <a:cs typeface="ＭＳ Ｐゴシック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9pPr>
          </a:lstStyle>
          <a:p>
            <a:pPr>
              <a:buNone/>
            </a:pPr>
            <a:r>
              <a:rPr lang="fr-FR" sz="2000" dirty="0">
                <a:solidFill>
                  <a:srgbClr val="FD930A"/>
                </a:solidFill>
              </a:rPr>
              <a:t>Suivi industriel et contrôle qualité: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4A68138-7FE0-3A42-AA3F-1F102204EECB}"/>
              </a:ext>
            </a:extLst>
          </p:cNvPr>
          <p:cNvSpPr/>
          <p:nvPr/>
        </p:nvSpPr>
        <p:spPr bwMode="auto">
          <a:xfrm>
            <a:off x="5997039" y="6519553"/>
            <a:ext cx="2968831" cy="338447"/>
          </a:xfrm>
          <a:prstGeom prst="rect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Font typeface="Wingdings" pitchFamily="2" charset="2"/>
              <a:buChar char="n"/>
              <a:tabLst/>
            </a:pPr>
            <a:endParaRPr kumimoji="0" lang="fr-FR" sz="9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430321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130"/>
          <p:cNvSpPr txBox="1">
            <a:spLocks noChangeArrowheads="1"/>
          </p:cNvSpPr>
          <p:nvPr/>
        </p:nvSpPr>
        <p:spPr bwMode="auto">
          <a:xfrm>
            <a:off x="1219728" y="446874"/>
            <a:ext cx="7283450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45720" rIns="91440" bIns="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+mj-lt"/>
                <a:ea typeface="+mj-ea"/>
                <a:cs typeface="ＭＳ Ｐゴシック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9pPr>
          </a:lstStyle>
          <a:p>
            <a:pPr>
              <a:buNone/>
            </a:pPr>
            <a:r>
              <a:rPr lang="fr-FR" sz="2000" dirty="0">
                <a:solidFill>
                  <a:srgbClr val="FD930A"/>
                </a:solidFill>
              </a:rPr>
              <a:t>Suivi industriel et contrôle qualité:</a:t>
            </a:r>
          </a:p>
        </p:txBody>
      </p:sp>
      <p:grpSp>
        <p:nvGrpSpPr>
          <p:cNvPr id="15" name="Grouper 14"/>
          <p:cNvGrpSpPr/>
          <p:nvPr/>
        </p:nvGrpSpPr>
        <p:grpSpPr>
          <a:xfrm>
            <a:off x="367338" y="1039142"/>
            <a:ext cx="8312250" cy="5437057"/>
            <a:chOff x="0" y="1092674"/>
            <a:chExt cx="9144000" cy="6010885"/>
          </a:xfrm>
        </p:grpSpPr>
        <p:pic>
          <p:nvPicPr>
            <p:cNvPr id="2" name="Image 1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1092674"/>
              <a:ext cx="9144000" cy="2001379"/>
            </a:xfrm>
            <a:prstGeom prst="rect">
              <a:avLst/>
            </a:prstGeom>
          </p:spPr>
        </p:pic>
        <p:pic>
          <p:nvPicPr>
            <p:cNvPr id="5" name="Image 4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3097444"/>
              <a:ext cx="9144000" cy="2001379"/>
            </a:xfrm>
            <a:prstGeom prst="rect">
              <a:avLst/>
            </a:prstGeom>
          </p:spPr>
        </p:pic>
        <p:pic>
          <p:nvPicPr>
            <p:cNvPr id="8" name="Image 7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5102180"/>
              <a:ext cx="9144000" cy="2001379"/>
            </a:xfrm>
            <a:prstGeom prst="rect">
              <a:avLst/>
            </a:prstGeom>
          </p:spPr>
        </p:pic>
      </p:grpSp>
      <p:sp>
        <p:nvSpPr>
          <p:cNvPr id="17" name="ZoneTexte 16"/>
          <p:cNvSpPr txBox="1"/>
          <p:nvPr/>
        </p:nvSpPr>
        <p:spPr>
          <a:xfrm>
            <a:off x="692694" y="3684189"/>
            <a:ext cx="791342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fr-FR" sz="1600" dirty="0">
                <a:solidFill>
                  <a:srgbClr val="000090"/>
                </a:solidFill>
              </a:rPr>
              <a:t>Distribution d’épaisseur du cuivre dans un conducteur froid (</a:t>
            </a:r>
            <a:r>
              <a:rPr lang="fr-FR" sz="1600" dirty="0" err="1">
                <a:solidFill>
                  <a:srgbClr val="000090"/>
                </a:solidFill>
              </a:rPr>
              <a:t>specif</a:t>
            </a:r>
            <a:r>
              <a:rPr lang="fr-FR" sz="1600" dirty="0">
                <a:solidFill>
                  <a:srgbClr val="000090"/>
                </a:solidFill>
              </a:rPr>
              <a:t>. 10μm ± 20% parties cylindriques et 10μm ± 30% dans le soufflet</a:t>
            </a:r>
            <a:r>
              <a:rPr lang="fr-FR" sz="1600" dirty="0">
                <a:solidFill>
                  <a:srgbClr val="000090"/>
                </a:solidFill>
                <a:sym typeface="Wingdings"/>
              </a:rPr>
              <a:t> relaxé à </a:t>
            </a:r>
            <a:r>
              <a:rPr lang="fr-FR" sz="1600" dirty="0">
                <a:solidFill>
                  <a:srgbClr val="000090"/>
                </a:solidFill>
              </a:rPr>
              <a:t>10μm ± 50% ):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6DD96A2-965E-FD4C-B442-D544EE684E2A}"/>
              </a:ext>
            </a:extLst>
          </p:cNvPr>
          <p:cNvSpPr/>
          <p:nvPr/>
        </p:nvSpPr>
        <p:spPr bwMode="auto">
          <a:xfrm>
            <a:off x="5997039" y="6519553"/>
            <a:ext cx="2968831" cy="338447"/>
          </a:xfrm>
          <a:prstGeom prst="rect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Font typeface="Wingdings" pitchFamily="2" charset="2"/>
              <a:buChar char="n"/>
              <a:tabLst/>
            </a:pPr>
            <a:endParaRPr kumimoji="0" lang="fr-FR" sz="9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767779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130"/>
          <p:cNvSpPr txBox="1">
            <a:spLocks noChangeArrowheads="1"/>
          </p:cNvSpPr>
          <p:nvPr/>
        </p:nvSpPr>
        <p:spPr bwMode="auto">
          <a:xfrm>
            <a:off x="1219728" y="446874"/>
            <a:ext cx="7283450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45720" rIns="91440" bIns="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+mj-lt"/>
                <a:ea typeface="+mj-ea"/>
                <a:cs typeface="ＭＳ Ｐゴシック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9pPr>
          </a:lstStyle>
          <a:p>
            <a:pPr>
              <a:buNone/>
            </a:pPr>
            <a:r>
              <a:rPr lang="fr-FR" sz="2000" dirty="0">
                <a:solidFill>
                  <a:srgbClr val="FD930A"/>
                </a:solidFill>
              </a:rPr>
              <a:t>Suivi industriel et contrôle qualité: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853" y="1616427"/>
            <a:ext cx="7610429" cy="4766127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4" name="ZoneTexte 3"/>
          <p:cNvSpPr txBox="1"/>
          <p:nvPr/>
        </p:nvSpPr>
        <p:spPr>
          <a:xfrm>
            <a:off x="304363" y="1217567"/>
            <a:ext cx="86271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fr-FR" sz="1600"/>
              <a:t>Mesures RRR (Specif. 10&lt;RRR&lt;80)</a:t>
            </a:r>
          </a:p>
        </p:txBody>
      </p:sp>
      <p:cxnSp>
        <p:nvCxnSpPr>
          <p:cNvPr id="5" name="Connecteur droit 4"/>
          <p:cNvCxnSpPr/>
          <p:nvPr/>
        </p:nvCxnSpPr>
        <p:spPr bwMode="auto">
          <a:xfrm>
            <a:off x="976061" y="2403646"/>
            <a:ext cx="7031828" cy="0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6FE96995-D142-494F-8E9D-C0862FF7F7C8}"/>
              </a:ext>
            </a:extLst>
          </p:cNvPr>
          <p:cNvSpPr/>
          <p:nvPr/>
        </p:nvSpPr>
        <p:spPr bwMode="auto">
          <a:xfrm>
            <a:off x="5997039" y="6519553"/>
            <a:ext cx="2968831" cy="338447"/>
          </a:xfrm>
          <a:prstGeom prst="rect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Font typeface="Wingdings" pitchFamily="2" charset="2"/>
              <a:buChar char="n"/>
              <a:tabLst/>
            </a:pPr>
            <a:endParaRPr kumimoji="0" lang="fr-FR" sz="9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949615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oneTexte 9"/>
          <p:cNvSpPr txBox="1"/>
          <p:nvPr/>
        </p:nvSpPr>
        <p:spPr>
          <a:xfrm>
            <a:off x="171605" y="1059187"/>
            <a:ext cx="78826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GB" sz="1800" dirty="0">
                <a:solidFill>
                  <a:srgbClr val="FD930A"/>
                </a:solidFill>
              </a:rPr>
              <a:t>Site de production RI:</a:t>
            </a: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850" y="1435020"/>
            <a:ext cx="8396209" cy="5021146"/>
          </a:xfrm>
          <a:prstGeom prst="rect">
            <a:avLst/>
          </a:prstGeom>
        </p:spPr>
      </p:pic>
      <p:sp>
        <p:nvSpPr>
          <p:cNvPr id="6" name="Rectangle 130"/>
          <p:cNvSpPr txBox="1">
            <a:spLocks noChangeArrowheads="1"/>
          </p:cNvSpPr>
          <p:nvPr/>
        </p:nvSpPr>
        <p:spPr bwMode="auto">
          <a:xfrm>
            <a:off x="1219728" y="446874"/>
            <a:ext cx="7283450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45720" rIns="91440" bIns="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+mj-lt"/>
                <a:ea typeface="+mj-ea"/>
                <a:cs typeface="ＭＳ Ｐゴシック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9pPr>
          </a:lstStyle>
          <a:p>
            <a:pPr>
              <a:buNone/>
            </a:pPr>
            <a:r>
              <a:rPr lang="fr-FR" dirty="0">
                <a:solidFill>
                  <a:srgbClr val="FD930A"/>
                </a:solidFill>
              </a:rPr>
              <a:t>Suivi industriel et contrôle qualité: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50D3735-5808-0443-906B-A6BB0CABDCB0}"/>
              </a:ext>
            </a:extLst>
          </p:cNvPr>
          <p:cNvSpPr/>
          <p:nvPr/>
        </p:nvSpPr>
        <p:spPr bwMode="auto">
          <a:xfrm>
            <a:off x="5997039" y="6519553"/>
            <a:ext cx="2968831" cy="338447"/>
          </a:xfrm>
          <a:prstGeom prst="rect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Font typeface="Wingdings" pitchFamily="2" charset="2"/>
              <a:buChar char="n"/>
              <a:tabLst/>
            </a:pPr>
            <a:endParaRPr kumimoji="0" lang="fr-FR" sz="9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265869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0"/>
          <p:cNvSpPr txBox="1">
            <a:spLocks noChangeArrowheads="1"/>
          </p:cNvSpPr>
          <p:nvPr/>
        </p:nvSpPr>
        <p:spPr bwMode="auto">
          <a:xfrm>
            <a:off x="1219728" y="446874"/>
            <a:ext cx="7283450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45720" rIns="91440" bIns="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+mj-lt"/>
                <a:ea typeface="+mj-ea"/>
                <a:cs typeface="ＭＳ Ｐゴシック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9pPr>
          </a:lstStyle>
          <a:p>
            <a:pPr>
              <a:buNone/>
            </a:pPr>
            <a:r>
              <a:rPr lang="fr-FR" dirty="0">
                <a:solidFill>
                  <a:srgbClr val="FD930A"/>
                </a:solidFill>
              </a:rPr>
              <a:t>Suivi industriel et contrôle qualité: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37490">
            <a:off x="290941" y="1494848"/>
            <a:ext cx="3642411" cy="4794846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47044" y="1511576"/>
            <a:ext cx="3526398" cy="4751046"/>
          </a:xfrm>
          <a:prstGeom prst="rect">
            <a:avLst/>
          </a:prstGeom>
        </p:spPr>
      </p:pic>
      <p:sp>
        <p:nvSpPr>
          <p:cNvPr id="2" name="Flèche droite rayée 1"/>
          <p:cNvSpPr/>
          <p:nvPr/>
        </p:nvSpPr>
        <p:spPr bwMode="auto">
          <a:xfrm>
            <a:off x="3893746" y="3999078"/>
            <a:ext cx="1196460" cy="262407"/>
          </a:xfrm>
          <a:prstGeom prst="stripedRightArrow">
            <a:avLst/>
          </a:prstGeom>
          <a:noFill/>
          <a:ln w="28575" cap="flat" cmpd="sng" algn="ctr">
            <a:solidFill>
              <a:schemeClr val="folHlink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Font typeface="Wingdings" pitchFamily="2" charset="2"/>
              <a:buChar char="n"/>
              <a:tabLst/>
            </a:pPr>
            <a:endParaRPr kumimoji="0" lang="en-GB" sz="9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8" charset="-128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3540585" y="3588783"/>
            <a:ext cx="20114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fr-FR" sz="1800" dirty="0">
                <a:solidFill>
                  <a:srgbClr val="FD930A"/>
                </a:solidFill>
              </a:rPr>
              <a:t>Livraison au LAL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4880298" y="3022926"/>
            <a:ext cx="27083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4294E92-2FC3-B046-B7A6-02216A954047}"/>
              </a:ext>
            </a:extLst>
          </p:cNvPr>
          <p:cNvSpPr/>
          <p:nvPr/>
        </p:nvSpPr>
        <p:spPr bwMode="auto">
          <a:xfrm>
            <a:off x="5997039" y="6519553"/>
            <a:ext cx="2968831" cy="338447"/>
          </a:xfrm>
          <a:prstGeom prst="rect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Font typeface="Wingdings" pitchFamily="2" charset="2"/>
              <a:buChar char="n"/>
              <a:tabLst/>
            </a:pPr>
            <a:endParaRPr kumimoji="0" lang="fr-FR" sz="9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01425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5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1209233" y="472332"/>
            <a:ext cx="7365396" cy="544928"/>
          </a:xfrm>
        </p:spPr>
        <p:txBody>
          <a:bodyPr anchor="ctr"/>
          <a:lstStyle/>
          <a:p>
            <a:pPr eaLnBrk="1" hangingPunct="1"/>
            <a:r>
              <a:rPr lang="en-GB" sz="2000" dirty="0">
                <a:solidFill>
                  <a:srgbClr val="FD930A"/>
                </a:solidFill>
              </a:rPr>
              <a:t>Plan de </a:t>
            </a:r>
            <a:r>
              <a:rPr lang="en-GB" sz="2000" dirty="0" err="1">
                <a:solidFill>
                  <a:srgbClr val="FD930A"/>
                </a:solidFill>
              </a:rPr>
              <a:t>l’exposé</a:t>
            </a:r>
            <a:r>
              <a:rPr lang="en-US" sz="2000" dirty="0">
                <a:solidFill>
                  <a:srgbClr val="FD930A"/>
                </a:solidFill>
              </a:rPr>
              <a:t>: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504028" y="1153289"/>
            <a:ext cx="7965906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SzPct val="70000"/>
            </a:pPr>
            <a:r>
              <a:rPr lang="fr-FR" sz="2000" dirty="0"/>
              <a:t> Introduction </a:t>
            </a:r>
          </a:p>
          <a:p>
            <a:pPr>
              <a:lnSpc>
                <a:spcPct val="150000"/>
              </a:lnSpc>
              <a:buSzPct val="70000"/>
            </a:pPr>
            <a:r>
              <a:rPr lang="fr-FR" sz="2000" dirty="0"/>
              <a:t> Retour sur l’aventure XFEL  </a:t>
            </a:r>
          </a:p>
          <a:p>
            <a:pPr lvl="1">
              <a:lnSpc>
                <a:spcPct val="150000"/>
              </a:lnSpc>
              <a:buSzPct val="70000"/>
            </a:pPr>
            <a:r>
              <a:rPr lang="fr-FR" sz="2000" dirty="0"/>
              <a:t> coupleurs de puissance pour XFEL</a:t>
            </a:r>
          </a:p>
          <a:p>
            <a:pPr lvl="1">
              <a:lnSpc>
                <a:spcPct val="150000"/>
              </a:lnSpc>
              <a:buSzPct val="70000"/>
            </a:pPr>
            <a:r>
              <a:rPr lang="fr-FR" sz="2000" dirty="0"/>
              <a:t> Suivi industriel et contrôle qualité des coupleurs </a:t>
            </a:r>
          </a:p>
          <a:p>
            <a:pPr lvl="1">
              <a:lnSpc>
                <a:spcPct val="150000"/>
              </a:lnSpc>
              <a:buSzPct val="70000"/>
            </a:pPr>
            <a:r>
              <a:rPr lang="fr-FR" sz="2000" dirty="0"/>
              <a:t> Préparation et conditionnement RF des coupleurs au LAL  </a:t>
            </a:r>
          </a:p>
          <a:p>
            <a:pPr lvl="1">
              <a:lnSpc>
                <a:spcPct val="150000"/>
              </a:lnSpc>
              <a:buSzPct val="70000"/>
            </a:pPr>
            <a:r>
              <a:rPr lang="fr-FR" sz="2000" dirty="0"/>
              <a:t> Bilan du projet</a:t>
            </a:r>
          </a:p>
          <a:p>
            <a:pPr lvl="1">
              <a:lnSpc>
                <a:spcPct val="150000"/>
              </a:lnSpc>
              <a:buSzPct val="70000"/>
            </a:pPr>
            <a:r>
              <a:rPr lang="fr-FR" sz="2000" dirty="0"/>
              <a:t> Perspectives de l’activité coupleurs</a:t>
            </a:r>
          </a:p>
          <a:p>
            <a:pPr>
              <a:lnSpc>
                <a:spcPct val="150000"/>
              </a:lnSpc>
              <a:buSzPct val="70000"/>
            </a:pPr>
            <a:r>
              <a:rPr lang="fr-FR" sz="2000" dirty="0"/>
              <a:t> Quelle stratégie pour ILC? </a:t>
            </a:r>
          </a:p>
          <a:p>
            <a:pPr lvl="1">
              <a:lnSpc>
                <a:spcPct val="150000"/>
              </a:lnSpc>
              <a:buSzPct val="70000"/>
            </a:pPr>
            <a:r>
              <a:rPr lang="fr-FR" sz="2000" dirty="0"/>
              <a:t> Faire plus </a:t>
            </a:r>
          </a:p>
          <a:p>
            <a:pPr lvl="1">
              <a:lnSpc>
                <a:spcPct val="150000"/>
              </a:lnSpc>
              <a:buSzPct val="70000"/>
            </a:pPr>
            <a:r>
              <a:rPr lang="fr-FR" sz="2000" dirty="0"/>
              <a:t> Dépenser moins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70187D0-7481-5F49-8108-BC3CCEE0A802}"/>
              </a:ext>
            </a:extLst>
          </p:cNvPr>
          <p:cNvSpPr/>
          <p:nvPr/>
        </p:nvSpPr>
        <p:spPr bwMode="auto">
          <a:xfrm>
            <a:off x="5997039" y="6519553"/>
            <a:ext cx="2968831" cy="338447"/>
          </a:xfrm>
          <a:prstGeom prst="rect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Font typeface="Wingdings" pitchFamily="2" charset="2"/>
              <a:buChar char="n"/>
              <a:tabLst/>
            </a:pPr>
            <a:endParaRPr kumimoji="0" lang="fr-FR" sz="9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745737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0"/>
          <p:cNvSpPr txBox="1">
            <a:spLocks noChangeArrowheads="1"/>
          </p:cNvSpPr>
          <p:nvPr/>
        </p:nvSpPr>
        <p:spPr bwMode="auto">
          <a:xfrm>
            <a:off x="1219728" y="446874"/>
            <a:ext cx="7283450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45720" rIns="91440" bIns="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+mj-lt"/>
                <a:ea typeface="+mj-ea"/>
                <a:cs typeface="ＭＳ Ｐゴシック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9pPr>
          </a:lstStyle>
          <a:p>
            <a:pPr>
              <a:buNone/>
            </a:pPr>
            <a:r>
              <a:rPr lang="fr-FR" dirty="0">
                <a:solidFill>
                  <a:srgbClr val="FD930A"/>
                </a:solidFill>
              </a:rPr>
              <a:t>Suivi industriel et contrôle qualité:</a:t>
            </a: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7377" y="2099254"/>
            <a:ext cx="6252663" cy="3379799"/>
          </a:xfrm>
          <a:prstGeom prst="rect">
            <a:avLst/>
          </a:prstGeom>
        </p:spPr>
      </p:pic>
      <p:grpSp>
        <p:nvGrpSpPr>
          <p:cNvPr id="13" name="Grouper 12"/>
          <p:cNvGrpSpPr/>
          <p:nvPr/>
        </p:nvGrpSpPr>
        <p:grpSpPr>
          <a:xfrm>
            <a:off x="314870" y="1595441"/>
            <a:ext cx="1815670" cy="2697533"/>
            <a:chOff x="356849" y="1899825"/>
            <a:chExt cx="1994101" cy="2959948"/>
          </a:xfrm>
        </p:grpSpPr>
        <p:grpSp>
          <p:nvGrpSpPr>
            <p:cNvPr id="4" name="Grouper 3"/>
            <p:cNvGrpSpPr/>
            <p:nvPr/>
          </p:nvGrpSpPr>
          <p:grpSpPr>
            <a:xfrm>
              <a:off x="356849" y="1899825"/>
              <a:ext cx="1994101" cy="2959948"/>
              <a:chOff x="1112498" y="1941810"/>
              <a:chExt cx="2125947" cy="2776875"/>
            </a:xfrm>
          </p:grpSpPr>
          <p:sp>
            <p:nvSpPr>
              <p:cNvPr id="3" name="Rectangle 2"/>
              <p:cNvSpPr/>
              <p:nvPr/>
            </p:nvSpPr>
            <p:spPr bwMode="auto">
              <a:xfrm>
                <a:off x="1112498" y="1941810"/>
                <a:ext cx="1668747" cy="2319675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342900" marR="0" indent="-34290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F8B323"/>
                  </a:buClr>
                  <a:buSzTx/>
                  <a:buFont typeface="Wingdings" pitchFamily="2" charset="2"/>
                  <a:buChar char="n"/>
                  <a:tabLst/>
                </a:pPr>
                <a:endParaRPr kumimoji="0" lang="en-GB" sz="9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pitchFamily="18" charset="-128"/>
                </a:endParaRPr>
              </a:p>
            </p:txBody>
          </p:sp>
          <p:sp>
            <p:nvSpPr>
              <p:cNvPr id="7" name="Rectangle 6"/>
              <p:cNvSpPr/>
              <p:nvPr/>
            </p:nvSpPr>
            <p:spPr bwMode="auto">
              <a:xfrm>
                <a:off x="1264898" y="2094210"/>
                <a:ext cx="1668747" cy="2319675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342900" marR="0" indent="-34290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F8B323"/>
                  </a:buClr>
                  <a:buSzTx/>
                  <a:buFont typeface="Wingdings" pitchFamily="2" charset="2"/>
                  <a:buChar char="n"/>
                  <a:tabLst/>
                </a:pPr>
                <a:endParaRPr kumimoji="0" lang="en-GB" sz="9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pitchFamily="18" charset="-128"/>
                </a:endParaRPr>
              </a:p>
            </p:txBody>
          </p:sp>
          <p:sp>
            <p:nvSpPr>
              <p:cNvPr id="8" name="Rectangle 7"/>
              <p:cNvSpPr/>
              <p:nvPr/>
            </p:nvSpPr>
            <p:spPr bwMode="auto">
              <a:xfrm>
                <a:off x="1417298" y="2246610"/>
                <a:ext cx="1668747" cy="2319675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342900" marR="0" indent="-34290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F8B323"/>
                  </a:buClr>
                  <a:buSzTx/>
                  <a:buFont typeface="Wingdings" pitchFamily="2" charset="2"/>
                  <a:buChar char="n"/>
                  <a:tabLst/>
                </a:pPr>
                <a:endParaRPr kumimoji="0" lang="en-GB" sz="9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pitchFamily="18" charset="-128"/>
                </a:endParaRPr>
              </a:p>
            </p:txBody>
          </p:sp>
          <p:sp>
            <p:nvSpPr>
              <p:cNvPr id="9" name="Rectangle 8"/>
              <p:cNvSpPr/>
              <p:nvPr/>
            </p:nvSpPr>
            <p:spPr bwMode="auto">
              <a:xfrm>
                <a:off x="1569698" y="2399010"/>
                <a:ext cx="1668747" cy="2319675"/>
              </a:xfrm>
              <a:prstGeom prst="rect">
                <a:avLst/>
              </a:prstGeom>
              <a:solidFill>
                <a:schemeClr val="bg1"/>
              </a:solidFill>
              <a:ln w="1270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342900" marR="0" indent="-34290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F8B323"/>
                  </a:buClr>
                  <a:buSzTx/>
                  <a:buFont typeface="Wingdings" pitchFamily="2" charset="2"/>
                  <a:buChar char="n"/>
                  <a:tabLst/>
                </a:pPr>
                <a:endParaRPr kumimoji="0" lang="en-GB" sz="9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pitchFamily="18" charset="-128"/>
                </a:endParaRPr>
              </a:p>
            </p:txBody>
          </p:sp>
        </p:grpSp>
        <p:sp>
          <p:nvSpPr>
            <p:cNvPr id="12" name="ZoneTexte 11"/>
            <p:cNvSpPr txBox="1"/>
            <p:nvPr/>
          </p:nvSpPr>
          <p:spPr>
            <a:xfrm>
              <a:off x="818643" y="3148881"/>
              <a:ext cx="1490325" cy="6585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None/>
              </a:pPr>
              <a:r>
                <a:rPr lang="fr-FR" sz="1100" b="1"/>
                <a:t>Dossier de fabrication des pièces</a:t>
              </a:r>
            </a:p>
          </p:txBody>
        </p:sp>
      </p:grpSp>
      <p:sp>
        <p:nvSpPr>
          <p:cNvPr id="14" name="Flèche courbée vers le bas 13"/>
          <p:cNvSpPr/>
          <p:nvPr/>
        </p:nvSpPr>
        <p:spPr bwMode="auto">
          <a:xfrm>
            <a:off x="2298463" y="1637419"/>
            <a:ext cx="1196460" cy="419851"/>
          </a:xfrm>
          <a:prstGeom prst="curvedDownArrow">
            <a:avLst/>
          </a:prstGeom>
          <a:noFill/>
          <a:ln w="28575" cap="flat" cmpd="sng" algn="ctr">
            <a:solidFill>
              <a:schemeClr val="folHlink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Font typeface="Wingdings" pitchFamily="2" charset="2"/>
              <a:buChar char="n"/>
              <a:tabLst/>
            </a:pPr>
            <a:endParaRPr kumimoji="0" lang="en-GB" sz="9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8" charset="-128"/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3148583" y="1532455"/>
            <a:ext cx="11649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GB" sz="1400" b="1" dirty="0">
                <a:solidFill>
                  <a:srgbClr val="FD930A"/>
                </a:solidFill>
              </a:rPr>
              <a:t>EDMS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D8D365A-1B32-A948-BA24-6EEF8E2B344C}"/>
              </a:ext>
            </a:extLst>
          </p:cNvPr>
          <p:cNvSpPr/>
          <p:nvPr/>
        </p:nvSpPr>
        <p:spPr bwMode="auto">
          <a:xfrm>
            <a:off x="5997039" y="6519553"/>
            <a:ext cx="2968831" cy="338447"/>
          </a:xfrm>
          <a:prstGeom prst="rect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Font typeface="Wingdings" pitchFamily="2" charset="2"/>
              <a:buChar char="n"/>
              <a:tabLst/>
            </a:pPr>
            <a:endParaRPr kumimoji="0" lang="fr-FR" sz="9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054937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" y="1047072"/>
            <a:ext cx="9055100" cy="5435600"/>
          </a:xfrm>
          <a:prstGeom prst="rect">
            <a:avLst/>
          </a:prstGeom>
        </p:spPr>
      </p:pic>
      <p:sp>
        <p:nvSpPr>
          <p:cNvPr id="84" name="ZoneTexte 83"/>
          <p:cNvSpPr txBox="1"/>
          <p:nvPr/>
        </p:nvSpPr>
        <p:spPr>
          <a:xfrm>
            <a:off x="104954" y="1112607"/>
            <a:ext cx="89524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fr-FR" sz="1800" dirty="0">
                <a:solidFill>
                  <a:srgbClr val="000090"/>
                </a:solidFill>
              </a:rPr>
              <a:t>L’optimisation des procédés (préparation et conditionnement RF), des équipements et outillages à disposition et de l’effectif permet au LAL de traiter jusqu’à12 coupleurs/semaine.   </a:t>
            </a:r>
          </a:p>
        </p:txBody>
      </p:sp>
      <p:sp>
        <p:nvSpPr>
          <p:cNvPr id="6" name="Rectangle 130"/>
          <p:cNvSpPr txBox="1">
            <a:spLocks noChangeArrowheads="1"/>
          </p:cNvSpPr>
          <p:nvPr/>
        </p:nvSpPr>
        <p:spPr bwMode="auto">
          <a:xfrm>
            <a:off x="1219728" y="446874"/>
            <a:ext cx="7283450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45720" rIns="91440" bIns="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+mj-lt"/>
                <a:ea typeface="+mj-ea"/>
                <a:cs typeface="ＭＳ Ｐゴシック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9pPr>
          </a:lstStyle>
          <a:p>
            <a:pPr>
              <a:buNone/>
            </a:pPr>
            <a:r>
              <a:rPr lang="fr-FR" sz="2000" dirty="0">
                <a:solidFill>
                  <a:srgbClr val="FD930A"/>
                </a:solidFill>
              </a:rPr>
              <a:t>Préparation et Conditionnement RF des coupleurs au LAL: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2C9B274-BBD7-7048-9ACE-6AD4C94C8E86}"/>
              </a:ext>
            </a:extLst>
          </p:cNvPr>
          <p:cNvSpPr/>
          <p:nvPr/>
        </p:nvSpPr>
        <p:spPr bwMode="auto">
          <a:xfrm>
            <a:off x="5997039" y="6519553"/>
            <a:ext cx="2968831" cy="338447"/>
          </a:xfrm>
          <a:prstGeom prst="rect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Font typeface="Wingdings" pitchFamily="2" charset="2"/>
              <a:buChar char="n"/>
              <a:tabLst/>
            </a:pPr>
            <a:endParaRPr kumimoji="0" lang="fr-FR" sz="9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123806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0"/>
          <p:cNvSpPr txBox="1">
            <a:spLocks noChangeArrowheads="1"/>
          </p:cNvSpPr>
          <p:nvPr/>
        </p:nvSpPr>
        <p:spPr bwMode="auto">
          <a:xfrm>
            <a:off x="1219728" y="446874"/>
            <a:ext cx="7283450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45720" rIns="91440" bIns="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+mj-lt"/>
                <a:ea typeface="+mj-ea"/>
                <a:cs typeface="ＭＳ Ｐゴシック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9pPr>
          </a:lstStyle>
          <a:p>
            <a:pPr>
              <a:buNone/>
            </a:pPr>
            <a:r>
              <a:rPr lang="fr-FR" sz="2000" dirty="0">
                <a:solidFill>
                  <a:srgbClr val="FD930A"/>
                </a:solidFill>
              </a:rPr>
              <a:t>Préparation et Conditionnement RF des coupleurs au LAL:</a:t>
            </a: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6925" y="1112604"/>
            <a:ext cx="7094327" cy="5300616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6953" y="1101929"/>
            <a:ext cx="7063316" cy="5313966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3489" y="1070219"/>
            <a:ext cx="7115790" cy="5370745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6951" y="1115473"/>
            <a:ext cx="7021332" cy="5329231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642" y="1070619"/>
            <a:ext cx="7817072" cy="5374091"/>
          </a:xfrm>
          <a:prstGeom prst="rect">
            <a:avLst/>
          </a:prstGeom>
        </p:spPr>
      </p:pic>
      <p:grpSp>
        <p:nvGrpSpPr>
          <p:cNvPr id="26" name="Grouper 25"/>
          <p:cNvGrpSpPr/>
          <p:nvPr/>
        </p:nvGrpSpPr>
        <p:grpSpPr>
          <a:xfrm>
            <a:off x="818626" y="3144663"/>
            <a:ext cx="7021299" cy="1714203"/>
            <a:chOff x="818626" y="3144663"/>
            <a:chExt cx="7021299" cy="1714203"/>
          </a:xfrm>
        </p:grpSpPr>
        <p:grpSp>
          <p:nvGrpSpPr>
            <p:cNvPr id="4" name="Grouper 3"/>
            <p:cNvGrpSpPr/>
            <p:nvPr/>
          </p:nvGrpSpPr>
          <p:grpSpPr>
            <a:xfrm>
              <a:off x="818626" y="3144663"/>
              <a:ext cx="2245987" cy="1708747"/>
              <a:chOff x="818626" y="3144663"/>
              <a:chExt cx="2245987" cy="1708747"/>
            </a:xfrm>
          </p:grpSpPr>
          <p:pic>
            <p:nvPicPr>
              <p:cNvPr id="17" name="Image 16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121444" y="3144663"/>
                <a:ext cx="1670277" cy="1400232"/>
              </a:xfrm>
              <a:prstGeom prst="rect">
                <a:avLst/>
              </a:prstGeom>
            </p:spPr>
          </p:pic>
          <p:sp>
            <p:nvSpPr>
              <p:cNvPr id="18" name="ZoneTexte 17"/>
              <p:cNvSpPr txBox="1"/>
              <p:nvPr/>
            </p:nvSpPr>
            <p:spPr>
              <a:xfrm>
                <a:off x="818626" y="4545633"/>
                <a:ext cx="2245987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buNone/>
                </a:pPr>
                <a:r>
                  <a:rPr lang="en-GB" sz="1400" dirty="0"/>
                  <a:t>WGBs assembly </a:t>
                </a:r>
              </a:p>
            </p:txBody>
          </p:sp>
        </p:grpSp>
        <p:grpSp>
          <p:nvGrpSpPr>
            <p:cNvPr id="5" name="Grouper 4"/>
            <p:cNvGrpSpPr/>
            <p:nvPr/>
          </p:nvGrpSpPr>
          <p:grpSpPr>
            <a:xfrm>
              <a:off x="3211531" y="3146035"/>
              <a:ext cx="2361438" cy="1712831"/>
              <a:chOff x="3211531" y="3146035"/>
              <a:chExt cx="2361438" cy="1712831"/>
            </a:xfrm>
          </p:grpSpPr>
          <p:pic>
            <p:nvPicPr>
              <p:cNvPr id="20" name="Image 19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442447" y="3146035"/>
                <a:ext cx="1817367" cy="1387452"/>
              </a:xfrm>
              <a:prstGeom prst="rect">
                <a:avLst/>
              </a:prstGeom>
            </p:spPr>
          </p:pic>
          <p:sp>
            <p:nvSpPr>
              <p:cNvPr id="21" name="ZoneTexte 20"/>
              <p:cNvSpPr txBox="1"/>
              <p:nvPr/>
            </p:nvSpPr>
            <p:spPr>
              <a:xfrm>
                <a:off x="3211531" y="4551089"/>
                <a:ext cx="236143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buNone/>
                </a:pPr>
                <a:r>
                  <a:rPr lang="en-GB" sz="1400" dirty="0"/>
                  <a:t>Capacitors assembly </a:t>
                </a:r>
              </a:p>
            </p:txBody>
          </p:sp>
        </p:grpSp>
        <p:grpSp>
          <p:nvGrpSpPr>
            <p:cNvPr id="25" name="Grouper 24"/>
            <p:cNvGrpSpPr/>
            <p:nvPr/>
          </p:nvGrpSpPr>
          <p:grpSpPr>
            <a:xfrm>
              <a:off x="5719876" y="3157748"/>
              <a:ext cx="2120049" cy="1696078"/>
              <a:chOff x="5719876" y="3157748"/>
              <a:chExt cx="2120049" cy="1696078"/>
            </a:xfrm>
          </p:grpSpPr>
          <p:pic>
            <p:nvPicPr>
              <p:cNvPr id="23" name="Image 22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856357" y="3157748"/>
                <a:ext cx="1851063" cy="1398144"/>
              </a:xfrm>
              <a:prstGeom prst="rect">
                <a:avLst/>
              </a:prstGeom>
            </p:spPr>
          </p:pic>
          <p:sp>
            <p:nvSpPr>
              <p:cNvPr id="24" name="ZoneTexte 23"/>
              <p:cNvSpPr txBox="1"/>
              <p:nvPr/>
            </p:nvSpPr>
            <p:spPr>
              <a:xfrm>
                <a:off x="5719876" y="4546049"/>
                <a:ext cx="212004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buNone/>
                </a:pPr>
                <a:r>
                  <a:rPr lang="en-GB" sz="1400" dirty="0"/>
                  <a:t>Actuators assembly </a:t>
                </a:r>
              </a:p>
            </p:txBody>
          </p:sp>
        </p:grpSp>
      </p:grpSp>
      <p:pic>
        <p:nvPicPr>
          <p:cNvPr id="28" name="Picture 2" descr="E:\XFEL\conditionnement\condt-paire 2 XFEL-02avril2013\xfel290313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64966" y="1043106"/>
            <a:ext cx="7199752" cy="5401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Image 28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6034" y="1458982"/>
            <a:ext cx="8460483" cy="3542092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94C55FBC-BA64-2645-91E1-81A0C9B5EA73}"/>
              </a:ext>
            </a:extLst>
          </p:cNvPr>
          <p:cNvSpPr/>
          <p:nvPr/>
        </p:nvSpPr>
        <p:spPr bwMode="auto">
          <a:xfrm>
            <a:off x="5997039" y="6519553"/>
            <a:ext cx="2968831" cy="338447"/>
          </a:xfrm>
          <a:prstGeom prst="rect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Font typeface="Wingdings" pitchFamily="2" charset="2"/>
              <a:buChar char="n"/>
              <a:tabLst/>
            </a:pPr>
            <a:endParaRPr kumimoji="0" lang="fr-FR" sz="9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84028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9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4092E-7 4.78462E-6 L -0.35464 -0.23113 " pathEditMode="relative" rAng="0" ptsTypes="AA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732" y="-11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0177E-6 3.19592E-6 L -0.14346 -0.22974 " pathEditMode="relative" rAng="0" ptsTypes="AA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73" y="-114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994E-6 -2.69106E-6 L 0.06981 -0.23135 " pathEditMode="relative" rAng="0" ptsTypes="AA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91" y="-115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1000" fill="hold"/>
                                        <p:tgtEl>
                                          <p:spTgt spid="14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7016E-6 -4.49282E-7 L 0.2949 -0.22649 " pathEditMode="relative" rAng="0" ptsTypes="AA">
                                      <p:cBhvr>
                                        <p:cTn id="4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45" y="-113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0" dur="1000" fill="hold"/>
                                        <p:tgtEl>
                                          <p:spTgt spid="28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69 3.849E-6 L 0.13303 0.27234 " pathEditMode="relative" rAng="0" ptsTypes="AA">
                                      <p:cBhvr>
                                        <p:cTn id="6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77" y="136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1" dur="1000" fill="hold"/>
                                        <p:tgtEl>
                                          <p:spTgt spid="29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"/>
                            </p:stCondLst>
                            <p:childTnLst>
                              <p:par>
                                <p:cTn id="7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738E-6 -1.41269E-6 L -0.11376 0.34136 " pathEditMode="relative" rAng="0" ptsTypes="AA">
                                      <p:cBhvr>
                                        <p:cTn id="7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96" y="170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57307" y="3842010"/>
            <a:ext cx="5250257" cy="2940437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19493"/>
            <a:ext cx="5804355" cy="3483423"/>
          </a:xfrm>
          <a:prstGeom prst="rect">
            <a:avLst/>
          </a:prstGeom>
        </p:spPr>
      </p:pic>
      <p:sp>
        <p:nvSpPr>
          <p:cNvPr id="6" name="Rectangle 130"/>
          <p:cNvSpPr txBox="1">
            <a:spLocks noChangeArrowheads="1"/>
          </p:cNvSpPr>
          <p:nvPr/>
        </p:nvSpPr>
        <p:spPr bwMode="auto">
          <a:xfrm>
            <a:off x="1219728" y="446874"/>
            <a:ext cx="7283450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45720" rIns="91440" bIns="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+mj-lt"/>
                <a:ea typeface="+mj-ea"/>
                <a:cs typeface="ＭＳ Ｐゴシック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9pPr>
          </a:lstStyle>
          <a:p>
            <a:pPr>
              <a:buNone/>
            </a:pPr>
            <a:r>
              <a:rPr lang="fr-FR" sz="2000" dirty="0">
                <a:solidFill>
                  <a:srgbClr val="FD930A"/>
                </a:solidFill>
              </a:rPr>
              <a:t>Préparation et Conditionnement RF des coupleurs au LAL:</a:t>
            </a:r>
          </a:p>
        </p:txBody>
      </p:sp>
      <p:sp>
        <p:nvSpPr>
          <p:cNvPr id="14" name="Flèche courbée vers le bas 13"/>
          <p:cNvSpPr/>
          <p:nvPr/>
        </p:nvSpPr>
        <p:spPr bwMode="auto">
          <a:xfrm rot="1150905">
            <a:off x="5803882" y="3295831"/>
            <a:ext cx="1196460" cy="419851"/>
          </a:xfrm>
          <a:prstGeom prst="curvedDownArrow">
            <a:avLst/>
          </a:prstGeom>
          <a:noFill/>
          <a:ln w="28575" cap="flat" cmpd="sng" algn="ctr">
            <a:solidFill>
              <a:schemeClr val="folHlink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Font typeface="Wingdings" pitchFamily="2" charset="2"/>
              <a:buChar char="n"/>
              <a:tabLst/>
            </a:pPr>
            <a:endParaRPr kumimoji="0" lang="en-GB" sz="9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8" charset="-128"/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6507073" y="3274841"/>
            <a:ext cx="11649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GB" sz="1400" b="1" dirty="0">
                <a:solidFill>
                  <a:srgbClr val="FD930A"/>
                </a:solidFill>
              </a:rPr>
              <a:t>EDMS</a:t>
            </a:r>
          </a:p>
        </p:txBody>
      </p:sp>
      <p:sp>
        <p:nvSpPr>
          <p:cNvPr id="16" name="ZoneTexte 15"/>
          <p:cNvSpPr txBox="1"/>
          <p:nvPr/>
        </p:nvSpPr>
        <p:spPr>
          <a:xfrm>
            <a:off x="6580536" y="1789820"/>
            <a:ext cx="1776324" cy="56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fr-FR" sz="1400" b="1" dirty="0">
                <a:solidFill>
                  <a:srgbClr val="FD930A"/>
                </a:solidFill>
              </a:rPr>
              <a:t>Rapport de </a:t>
            </a:r>
          </a:p>
          <a:p>
            <a:pPr algn="ctr">
              <a:buNone/>
            </a:pPr>
            <a:r>
              <a:rPr lang="fr-FR" sz="1400" b="1" dirty="0">
                <a:solidFill>
                  <a:srgbClr val="FD930A"/>
                </a:solidFill>
              </a:rPr>
              <a:t>Non-Conformité</a:t>
            </a:r>
          </a:p>
        </p:txBody>
      </p:sp>
      <p:sp>
        <p:nvSpPr>
          <p:cNvPr id="10" name="Flèche courbée vers le haut 9"/>
          <p:cNvSpPr/>
          <p:nvPr/>
        </p:nvSpPr>
        <p:spPr bwMode="auto">
          <a:xfrm rot="157330">
            <a:off x="5781206" y="2372112"/>
            <a:ext cx="1112505" cy="451551"/>
          </a:xfrm>
          <a:prstGeom prst="curvedUpArrow">
            <a:avLst/>
          </a:prstGeom>
          <a:noFill/>
          <a:ln w="28575" cap="flat" cmpd="sng" algn="ctr">
            <a:solidFill>
              <a:schemeClr val="folHlink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Font typeface="Wingdings" pitchFamily="2" charset="2"/>
              <a:buChar char="n"/>
              <a:tabLst/>
            </a:pPr>
            <a:endParaRPr kumimoji="0" lang="en-GB" sz="9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8" charset="-128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6E6CA0D-CDB2-EC4E-AD18-496EFD12BA37}"/>
              </a:ext>
            </a:extLst>
          </p:cNvPr>
          <p:cNvSpPr/>
          <p:nvPr/>
        </p:nvSpPr>
        <p:spPr bwMode="auto">
          <a:xfrm>
            <a:off x="5997039" y="6519553"/>
            <a:ext cx="2968831" cy="338447"/>
          </a:xfrm>
          <a:prstGeom prst="rect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Font typeface="Wingdings" pitchFamily="2" charset="2"/>
              <a:buChar char="n"/>
              <a:tabLst/>
            </a:pPr>
            <a:endParaRPr kumimoji="0" lang="fr-FR" sz="9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2669768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Rectangle 130"/>
          <p:cNvSpPr txBox="1">
            <a:spLocks noChangeArrowheads="1"/>
          </p:cNvSpPr>
          <p:nvPr/>
        </p:nvSpPr>
        <p:spPr bwMode="auto">
          <a:xfrm>
            <a:off x="1219728" y="446874"/>
            <a:ext cx="7283450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45720" rIns="91440" bIns="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+mj-lt"/>
                <a:ea typeface="+mj-ea"/>
                <a:cs typeface="ＭＳ Ｐゴシック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9pPr>
          </a:lstStyle>
          <a:p>
            <a:pPr>
              <a:buNone/>
            </a:pPr>
            <a:r>
              <a:rPr lang="fr-FR" sz="2000" dirty="0">
                <a:solidFill>
                  <a:srgbClr val="FD930A"/>
                </a:solidFill>
              </a:rPr>
              <a:t>Préparation et Conditionnement RF des coupleurs au LAL:</a:t>
            </a:r>
          </a:p>
        </p:txBody>
      </p:sp>
      <p:pic>
        <p:nvPicPr>
          <p:cNvPr id="83" name="Image 8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4994" y="1945766"/>
            <a:ext cx="7478342" cy="4498290"/>
          </a:xfrm>
          <a:prstGeom prst="rect">
            <a:avLst/>
          </a:prstGeom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93976" y="1060124"/>
            <a:ext cx="3504290" cy="182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687" y="1074113"/>
            <a:ext cx="2298097" cy="162342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3FCE679-0F3B-C44D-AE04-24820C9F7BAD}"/>
              </a:ext>
            </a:extLst>
          </p:cNvPr>
          <p:cNvSpPr/>
          <p:nvPr/>
        </p:nvSpPr>
        <p:spPr bwMode="auto">
          <a:xfrm>
            <a:off x="5997039" y="6519553"/>
            <a:ext cx="2968831" cy="338447"/>
          </a:xfrm>
          <a:prstGeom prst="rect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Font typeface="Wingdings" pitchFamily="2" charset="2"/>
              <a:buChar char="n"/>
              <a:tabLst/>
            </a:pPr>
            <a:endParaRPr kumimoji="0" lang="fr-FR" sz="9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06807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Rectangle 130"/>
          <p:cNvSpPr txBox="1">
            <a:spLocks noChangeArrowheads="1"/>
          </p:cNvSpPr>
          <p:nvPr/>
        </p:nvSpPr>
        <p:spPr bwMode="auto">
          <a:xfrm>
            <a:off x="1219728" y="446874"/>
            <a:ext cx="7283450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45720" rIns="91440" bIns="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+mj-lt"/>
                <a:ea typeface="+mj-ea"/>
                <a:cs typeface="ＭＳ Ｐゴシック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9pPr>
          </a:lstStyle>
          <a:p>
            <a:pPr>
              <a:buNone/>
            </a:pPr>
            <a:r>
              <a:rPr lang="fr-FR" sz="2000" dirty="0">
                <a:solidFill>
                  <a:srgbClr val="FD930A"/>
                </a:solidFill>
              </a:rPr>
              <a:t>Préparation et Conditionnement RF des coupleurs au LAL: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457" y="1060123"/>
            <a:ext cx="8962957" cy="540545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FD8B622-2DF2-6C4C-8805-A97C0A0362FD}"/>
              </a:ext>
            </a:extLst>
          </p:cNvPr>
          <p:cNvSpPr/>
          <p:nvPr/>
        </p:nvSpPr>
        <p:spPr bwMode="auto">
          <a:xfrm>
            <a:off x="5997039" y="6519553"/>
            <a:ext cx="2968831" cy="338447"/>
          </a:xfrm>
          <a:prstGeom prst="rect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Font typeface="Wingdings" pitchFamily="2" charset="2"/>
              <a:buChar char="n"/>
              <a:tabLst/>
            </a:pPr>
            <a:endParaRPr kumimoji="0" lang="fr-FR" sz="9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9642005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Rectangle 130"/>
          <p:cNvSpPr txBox="1">
            <a:spLocks noChangeArrowheads="1"/>
          </p:cNvSpPr>
          <p:nvPr/>
        </p:nvSpPr>
        <p:spPr bwMode="auto">
          <a:xfrm>
            <a:off x="1219728" y="446874"/>
            <a:ext cx="7283450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45720" rIns="91440" bIns="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+mj-lt"/>
                <a:ea typeface="+mj-ea"/>
                <a:cs typeface="ＭＳ Ｐゴシック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9pPr>
          </a:lstStyle>
          <a:p>
            <a:pPr>
              <a:buNone/>
            </a:pPr>
            <a:r>
              <a:rPr lang="fr-FR" sz="2000" dirty="0">
                <a:solidFill>
                  <a:srgbClr val="FD930A"/>
                </a:solidFill>
              </a:rPr>
              <a:t>Préparation et Conditionnement RF des coupleurs au LAL: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259" y="1196257"/>
            <a:ext cx="3578895" cy="268378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33365" y="1193861"/>
            <a:ext cx="3505418" cy="2694273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9762" y="3946599"/>
            <a:ext cx="3299680" cy="247711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4942E7B-109A-1B40-8420-5EE9301BC382}"/>
              </a:ext>
            </a:extLst>
          </p:cNvPr>
          <p:cNvSpPr/>
          <p:nvPr/>
        </p:nvSpPr>
        <p:spPr bwMode="auto">
          <a:xfrm>
            <a:off x="5997039" y="6519553"/>
            <a:ext cx="2968831" cy="338447"/>
          </a:xfrm>
          <a:prstGeom prst="rect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Font typeface="Wingdings" pitchFamily="2" charset="2"/>
              <a:buChar char="n"/>
              <a:tabLst/>
            </a:pPr>
            <a:endParaRPr kumimoji="0" lang="fr-FR" sz="9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7722227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er 6"/>
          <p:cNvGrpSpPr/>
          <p:nvPr/>
        </p:nvGrpSpPr>
        <p:grpSpPr>
          <a:xfrm>
            <a:off x="674099" y="1336128"/>
            <a:ext cx="7858551" cy="4962450"/>
            <a:chOff x="674099" y="1336128"/>
            <a:chExt cx="7858551" cy="4962450"/>
          </a:xfrm>
        </p:grpSpPr>
        <p:pic>
          <p:nvPicPr>
            <p:cNvPr id="10" name="Image 9" descr="photo2.jpg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 rot="16200000">
              <a:off x="2126779" y="-35075"/>
              <a:ext cx="4962450" cy="7704856"/>
            </a:xfrm>
            <a:prstGeom prst="rect">
              <a:avLst/>
            </a:prstGeom>
          </p:spPr>
        </p:pic>
        <p:sp>
          <p:nvSpPr>
            <p:cNvPr id="11" name="ZoneTexte 10"/>
            <p:cNvSpPr txBox="1"/>
            <p:nvPr/>
          </p:nvSpPr>
          <p:spPr>
            <a:xfrm>
              <a:off x="674099" y="5944640"/>
              <a:ext cx="93610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None/>
              </a:pPr>
              <a:r>
                <a:rPr lang="fr-FR" sz="1400" b="1" dirty="0"/>
                <a:t>Ligne D</a:t>
              </a:r>
            </a:p>
          </p:txBody>
        </p:sp>
        <p:sp>
          <p:nvSpPr>
            <p:cNvPr id="12" name="ZoneTexte 11"/>
            <p:cNvSpPr txBox="1"/>
            <p:nvPr/>
          </p:nvSpPr>
          <p:spPr>
            <a:xfrm>
              <a:off x="2483768" y="5935348"/>
              <a:ext cx="93610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None/>
              </a:pPr>
              <a:r>
                <a:rPr lang="fr-FR" sz="1400" b="1" dirty="0"/>
                <a:t>Ligne C</a:t>
              </a:r>
            </a:p>
          </p:txBody>
        </p:sp>
        <p:sp>
          <p:nvSpPr>
            <p:cNvPr id="13" name="ZoneTexte 12"/>
            <p:cNvSpPr txBox="1"/>
            <p:nvPr/>
          </p:nvSpPr>
          <p:spPr>
            <a:xfrm>
              <a:off x="4355976" y="5944640"/>
              <a:ext cx="93610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None/>
              </a:pPr>
              <a:r>
                <a:rPr lang="fr-FR" sz="1400" b="1" dirty="0"/>
                <a:t>Ligne B</a:t>
              </a:r>
            </a:p>
          </p:txBody>
        </p:sp>
        <p:sp>
          <p:nvSpPr>
            <p:cNvPr id="14" name="ZoneTexte 13"/>
            <p:cNvSpPr txBox="1"/>
            <p:nvPr/>
          </p:nvSpPr>
          <p:spPr>
            <a:xfrm>
              <a:off x="6156176" y="5926950"/>
              <a:ext cx="93610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None/>
              </a:pPr>
              <a:r>
                <a:rPr lang="fr-FR" sz="1400" b="1" dirty="0"/>
                <a:t>Ligne A</a:t>
              </a: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1682211" y="5458274"/>
              <a:ext cx="99167" cy="14401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9525">
              <a:solidFill>
                <a:schemeClr val="bg1">
                  <a:lumMod val="75000"/>
                </a:schemeClr>
              </a:solidFill>
              <a:beve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" name="ZoneTexte 15"/>
            <p:cNvSpPr txBox="1"/>
            <p:nvPr/>
          </p:nvSpPr>
          <p:spPr>
            <a:xfrm>
              <a:off x="800424" y="3033422"/>
              <a:ext cx="574455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fr-FR" sz="1000" b="1" dirty="0" err="1"/>
                <a:t>PicD</a:t>
              </a:r>
              <a:endParaRPr lang="fr-FR" sz="1000" b="1" dirty="0"/>
            </a:p>
          </p:txBody>
        </p:sp>
        <p:sp>
          <p:nvSpPr>
            <p:cNvPr id="17" name="ZoneTexte 16"/>
            <p:cNvSpPr txBox="1"/>
            <p:nvPr/>
          </p:nvSpPr>
          <p:spPr>
            <a:xfrm>
              <a:off x="2609261" y="2937994"/>
              <a:ext cx="66526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fr-FR" sz="1000" b="1" dirty="0" err="1"/>
                <a:t>PicC</a:t>
              </a:r>
              <a:endParaRPr lang="fr-FR" sz="1000" b="1" dirty="0"/>
            </a:p>
          </p:txBody>
        </p:sp>
        <p:sp>
          <p:nvSpPr>
            <p:cNvPr id="18" name="ZoneTexte 17"/>
            <p:cNvSpPr txBox="1"/>
            <p:nvPr/>
          </p:nvSpPr>
          <p:spPr>
            <a:xfrm>
              <a:off x="6282502" y="2886475"/>
              <a:ext cx="60239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fr-FR" sz="1000" b="1" dirty="0" err="1"/>
                <a:t>PicA</a:t>
              </a:r>
              <a:endParaRPr lang="fr-FR" sz="1000" b="1" dirty="0"/>
            </a:p>
          </p:txBody>
        </p:sp>
        <p:sp>
          <p:nvSpPr>
            <p:cNvPr id="19" name="ZoneTexte 18"/>
            <p:cNvSpPr txBox="1"/>
            <p:nvPr/>
          </p:nvSpPr>
          <p:spPr>
            <a:xfrm>
              <a:off x="4499992" y="2992312"/>
              <a:ext cx="57971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fr-FR" sz="1000" b="1" dirty="0" err="1"/>
                <a:t>PicB</a:t>
              </a:r>
              <a:endParaRPr lang="fr-FR" sz="1000" b="1" dirty="0"/>
            </a:p>
          </p:txBody>
        </p:sp>
        <p:sp>
          <p:nvSpPr>
            <p:cNvPr id="20" name="ZoneTexte 19"/>
            <p:cNvSpPr txBox="1"/>
            <p:nvPr/>
          </p:nvSpPr>
          <p:spPr>
            <a:xfrm>
              <a:off x="800425" y="3235079"/>
              <a:ext cx="56396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fr-FR" sz="1000" b="1" dirty="0" err="1"/>
                <a:t>PrcD</a:t>
              </a:r>
              <a:endParaRPr lang="fr-FR" sz="1000" b="1" dirty="0"/>
            </a:p>
          </p:txBody>
        </p:sp>
        <p:sp>
          <p:nvSpPr>
            <p:cNvPr id="21" name="ZoneTexte 20"/>
            <p:cNvSpPr txBox="1"/>
            <p:nvPr/>
          </p:nvSpPr>
          <p:spPr>
            <a:xfrm>
              <a:off x="2609261" y="3154018"/>
              <a:ext cx="66526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fr-FR" sz="1000" b="1" dirty="0" err="1"/>
                <a:t>PrcC</a:t>
              </a:r>
              <a:endParaRPr lang="fr-FR" sz="1000" b="1" dirty="0"/>
            </a:p>
          </p:txBody>
        </p:sp>
        <p:sp>
          <p:nvSpPr>
            <p:cNvPr id="22" name="ZoneTexte 21"/>
            <p:cNvSpPr txBox="1"/>
            <p:nvPr/>
          </p:nvSpPr>
          <p:spPr>
            <a:xfrm>
              <a:off x="4499991" y="3208336"/>
              <a:ext cx="63219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fr-FR" sz="1000" b="1" dirty="0" err="1"/>
                <a:t>PrcB</a:t>
              </a:r>
              <a:endParaRPr lang="fr-FR" sz="1000" b="1" dirty="0"/>
            </a:p>
          </p:txBody>
        </p:sp>
        <p:sp>
          <p:nvSpPr>
            <p:cNvPr id="23" name="ZoneTexte 22"/>
            <p:cNvSpPr txBox="1"/>
            <p:nvPr/>
          </p:nvSpPr>
          <p:spPr>
            <a:xfrm>
              <a:off x="6282502" y="3111565"/>
              <a:ext cx="60239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fr-FR" sz="1000" b="1" dirty="0" err="1"/>
                <a:t>PrcA</a:t>
              </a:r>
              <a:endParaRPr lang="fr-FR" sz="1000" b="1" dirty="0"/>
            </a:p>
          </p:txBody>
        </p:sp>
        <p:sp>
          <p:nvSpPr>
            <p:cNvPr id="24" name="ZoneTexte 23"/>
            <p:cNvSpPr txBox="1"/>
            <p:nvPr/>
          </p:nvSpPr>
          <p:spPr>
            <a:xfrm>
              <a:off x="2573882" y="5179295"/>
              <a:ext cx="576064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fr-FR" sz="1000" b="1" dirty="0" err="1"/>
                <a:t>PchC</a:t>
              </a:r>
              <a:endParaRPr lang="fr-FR" sz="1000" b="1" dirty="0"/>
            </a:p>
          </p:txBody>
        </p:sp>
        <p:sp>
          <p:nvSpPr>
            <p:cNvPr id="25" name="ZoneTexte 24"/>
            <p:cNvSpPr txBox="1"/>
            <p:nvPr/>
          </p:nvSpPr>
          <p:spPr>
            <a:xfrm>
              <a:off x="4481886" y="5242666"/>
              <a:ext cx="576064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fr-FR" sz="1000" b="1" dirty="0" err="1"/>
                <a:t>PchB</a:t>
              </a:r>
              <a:endParaRPr lang="fr-FR" sz="1000" b="1" dirty="0"/>
            </a:p>
          </p:txBody>
        </p:sp>
        <p:sp>
          <p:nvSpPr>
            <p:cNvPr id="26" name="ZoneTexte 25"/>
            <p:cNvSpPr txBox="1"/>
            <p:nvPr/>
          </p:nvSpPr>
          <p:spPr>
            <a:xfrm>
              <a:off x="6309245" y="5107287"/>
              <a:ext cx="576064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fr-FR" sz="1000" b="1" dirty="0" err="1"/>
                <a:t>PchA</a:t>
              </a:r>
              <a:endParaRPr lang="fr-FR" sz="1000" b="1" dirty="0"/>
            </a:p>
          </p:txBody>
        </p:sp>
        <p:sp>
          <p:nvSpPr>
            <p:cNvPr id="27" name="ZoneTexte 26"/>
            <p:cNvSpPr txBox="1"/>
            <p:nvPr/>
          </p:nvSpPr>
          <p:spPr>
            <a:xfrm>
              <a:off x="6372200" y="3640384"/>
              <a:ext cx="50405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fr-FR" sz="1000" b="1" dirty="0"/>
                <a:t>V1A</a:t>
              </a:r>
            </a:p>
          </p:txBody>
        </p:sp>
        <p:sp>
          <p:nvSpPr>
            <p:cNvPr id="28" name="ZoneTexte 27"/>
            <p:cNvSpPr txBox="1"/>
            <p:nvPr/>
          </p:nvSpPr>
          <p:spPr>
            <a:xfrm>
              <a:off x="6363147" y="4450578"/>
              <a:ext cx="50405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fr-FR" sz="1000" b="1" dirty="0"/>
                <a:t>V3A</a:t>
              </a:r>
            </a:p>
          </p:txBody>
        </p:sp>
        <p:sp>
          <p:nvSpPr>
            <p:cNvPr id="29" name="ZoneTexte 28"/>
            <p:cNvSpPr txBox="1"/>
            <p:nvPr/>
          </p:nvSpPr>
          <p:spPr>
            <a:xfrm>
              <a:off x="7596336" y="4072432"/>
              <a:ext cx="50405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fr-FR" sz="1000" b="1" dirty="0"/>
                <a:t>V2A</a:t>
              </a:r>
            </a:p>
          </p:txBody>
        </p:sp>
        <p:sp>
          <p:nvSpPr>
            <p:cNvPr id="30" name="ZoneTexte 29"/>
            <p:cNvSpPr txBox="1"/>
            <p:nvPr/>
          </p:nvSpPr>
          <p:spPr>
            <a:xfrm>
              <a:off x="4572000" y="3856408"/>
              <a:ext cx="50405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fr-FR" sz="1000" b="1" dirty="0"/>
                <a:t>V1B</a:t>
              </a:r>
            </a:p>
          </p:txBody>
        </p:sp>
        <p:sp>
          <p:nvSpPr>
            <p:cNvPr id="31" name="ZoneTexte 30"/>
            <p:cNvSpPr txBox="1"/>
            <p:nvPr/>
          </p:nvSpPr>
          <p:spPr>
            <a:xfrm>
              <a:off x="4572000" y="4648496"/>
              <a:ext cx="50405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fr-FR" sz="1000" b="1" dirty="0"/>
                <a:t>V3B</a:t>
              </a:r>
            </a:p>
          </p:txBody>
        </p:sp>
        <p:sp>
          <p:nvSpPr>
            <p:cNvPr id="32" name="ZoneTexte 31"/>
            <p:cNvSpPr txBox="1"/>
            <p:nvPr/>
          </p:nvSpPr>
          <p:spPr>
            <a:xfrm>
              <a:off x="5796136" y="4207395"/>
              <a:ext cx="50405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fr-FR" sz="1000" b="1" dirty="0"/>
                <a:t>V2B</a:t>
              </a:r>
            </a:p>
          </p:txBody>
        </p:sp>
        <p:sp>
          <p:nvSpPr>
            <p:cNvPr id="33" name="ZoneTexte 32"/>
            <p:cNvSpPr txBox="1"/>
            <p:nvPr/>
          </p:nvSpPr>
          <p:spPr>
            <a:xfrm>
              <a:off x="2699792" y="3784400"/>
              <a:ext cx="50405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fr-FR" sz="1000" b="1" dirty="0"/>
                <a:t>V1C</a:t>
              </a:r>
            </a:p>
          </p:txBody>
        </p:sp>
        <p:sp>
          <p:nvSpPr>
            <p:cNvPr id="34" name="ZoneTexte 33"/>
            <p:cNvSpPr txBox="1"/>
            <p:nvPr/>
          </p:nvSpPr>
          <p:spPr>
            <a:xfrm>
              <a:off x="2699792" y="4576488"/>
              <a:ext cx="50405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fr-FR" sz="1000" b="1" dirty="0"/>
                <a:t>V3C</a:t>
              </a:r>
            </a:p>
          </p:txBody>
        </p:sp>
        <p:sp>
          <p:nvSpPr>
            <p:cNvPr id="35" name="ZoneTexte 34"/>
            <p:cNvSpPr txBox="1"/>
            <p:nvPr/>
          </p:nvSpPr>
          <p:spPr>
            <a:xfrm>
              <a:off x="3923928" y="4144440"/>
              <a:ext cx="50405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fr-FR" sz="1000" b="1" dirty="0"/>
                <a:t>V2C</a:t>
              </a:r>
            </a:p>
          </p:txBody>
        </p:sp>
        <p:sp>
          <p:nvSpPr>
            <p:cNvPr id="36" name="ZoneTexte 35"/>
            <p:cNvSpPr txBox="1"/>
            <p:nvPr/>
          </p:nvSpPr>
          <p:spPr>
            <a:xfrm>
              <a:off x="854743" y="3829249"/>
              <a:ext cx="50405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fr-FR" sz="1000" b="1" dirty="0"/>
                <a:t>V1D</a:t>
              </a:r>
            </a:p>
          </p:txBody>
        </p:sp>
        <p:sp>
          <p:nvSpPr>
            <p:cNvPr id="37" name="ZoneTexte 36"/>
            <p:cNvSpPr txBox="1"/>
            <p:nvPr/>
          </p:nvSpPr>
          <p:spPr>
            <a:xfrm>
              <a:off x="836637" y="4675239"/>
              <a:ext cx="50405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fr-FR" sz="1000" b="1" dirty="0"/>
                <a:t>V3D</a:t>
              </a:r>
            </a:p>
          </p:txBody>
        </p:sp>
        <p:sp>
          <p:nvSpPr>
            <p:cNvPr id="38" name="ZoneTexte 37"/>
            <p:cNvSpPr txBox="1"/>
            <p:nvPr/>
          </p:nvSpPr>
          <p:spPr>
            <a:xfrm>
              <a:off x="2114259" y="4206979"/>
              <a:ext cx="50405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fr-FR" sz="1000" b="1" dirty="0"/>
                <a:t>V2D</a:t>
              </a:r>
            </a:p>
          </p:txBody>
        </p:sp>
        <p:cxnSp>
          <p:nvCxnSpPr>
            <p:cNvPr id="39" name="Connecteur droit avec flèche 38"/>
            <p:cNvCxnSpPr/>
            <p:nvPr/>
          </p:nvCxnSpPr>
          <p:spPr>
            <a:xfrm>
              <a:off x="1232473" y="3163071"/>
              <a:ext cx="504056" cy="72008"/>
            </a:xfrm>
            <a:prstGeom prst="straightConnector1">
              <a:avLst/>
            </a:prstGeom>
            <a:ln w="15875">
              <a:solidFill>
                <a:srgbClr val="FF0000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Connecteur droit avec flèche 39"/>
            <p:cNvCxnSpPr/>
            <p:nvPr/>
          </p:nvCxnSpPr>
          <p:spPr>
            <a:xfrm>
              <a:off x="1232473" y="3379095"/>
              <a:ext cx="504056" cy="1588"/>
            </a:xfrm>
            <a:prstGeom prst="straightConnector1">
              <a:avLst/>
            </a:prstGeom>
            <a:ln w="15875">
              <a:solidFill>
                <a:srgbClr val="FF0000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Connecteur droit avec flèche 40"/>
            <p:cNvCxnSpPr/>
            <p:nvPr/>
          </p:nvCxnSpPr>
          <p:spPr>
            <a:xfrm>
              <a:off x="1214783" y="3973265"/>
              <a:ext cx="288032" cy="144016"/>
            </a:xfrm>
            <a:prstGeom prst="straightConnector1">
              <a:avLst/>
            </a:prstGeom>
            <a:ln w="15875">
              <a:solidFill>
                <a:srgbClr val="FF0000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Connecteur droit avec flèche 41"/>
            <p:cNvCxnSpPr/>
            <p:nvPr/>
          </p:nvCxnSpPr>
          <p:spPr>
            <a:xfrm flipV="1">
              <a:off x="1196677" y="4675239"/>
              <a:ext cx="296416" cy="144016"/>
            </a:xfrm>
            <a:prstGeom prst="straightConnector1">
              <a:avLst/>
            </a:prstGeom>
            <a:ln w="15875">
              <a:solidFill>
                <a:srgbClr val="FF0000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ZoneTexte 42"/>
            <p:cNvSpPr txBox="1"/>
            <p:nvPr/>
          </p:nvSpPr>
          <p:spPr>
            <a:xfrm>
              <a:off x="773266" y="5245062"/>
              <a:ext cx="576064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fr-FR" sz="1000" b="1" dirty="0" err="1"/>
                <a:t>PchD</a:t>
              </a:r>
              <a:endParaRPr lang="fr-FR" sz="1000" b="1" dirty="0"/>
            </a:p>
          </p:txBody>
        </p:sp>
        <p:cxnSp>
          <p:nvCxnSpPr>
            <p:cNvPr id="44" name="Connecteur droit avec flèche 43"/>
            <p:cNvCxnSpPr/>
            <p:nvPr/>
          </p:nvCxnSpPr>
          <p:spPr>
            <a:xfrm>
              <a:off x="1205314" y="5389078"/>
              <a:ext cx="504056" cy="1588"/>
            </a:xfrm>
            <a:prstGeom prst="straightConnector1">
              <a:avLst/>
            </a:prstGeom>
            <a:ln w="15875">
              <a:solidFill>
                <a:srgbClr val="FF0000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Connecteur droit avec flèche 44"/>
            <p:cNvCxnSpPr/>
            <p:nvPr/>
          </p:nvCxnSpPr>
          <p:spPr>
            <a:xfrm rot="10800000" flipV="1">
              <a:off x="1970243" y="4350995"/>
              <a:ext cx="216024" cy="13900"/>
            </a:xfrm>
            <a:prstGeom prst="straightConnector1">
              <a:avLst/>
            </a:prstGeom>
            <a:ln w="15875">
              <a:solidFill>
                <a:srgbClr val="FF0000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Connecteur droit avec flèche 45"/>
            <p:cNvCxnSpPr/>
            <p:nvPr/>
          </p:nvCxnSpPr>
          <p:spPr>
            <a:xfrm rot="10800000" flipV="1">
              <a:off x="3779912" y="4288456"/>
              <a:ext cx="216024" cy="13900"/>
            </a:xfrm>
            <a:prstGeom prst="straightConnector1">
              <a:avLst/>
            </a:prstGeom>
            <a:ln w="15875">
              <a:solidFill>
                <a:srgbClr val="FF0000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Connecteur droit avec flèche 46"/>
            <p:cNvCxnSpPr/>
            <p:nvPr/>
          </p:nvCxnSpPr>
          <p:spPr>
            <a:xfrm rot="10800000" flipV="1">
              <a:off x="5652120" y="4351411"/>
              <a:ext cx="216024" cy="13900"/>
            </a:xfrm>
            <a:prstGeom prst="straightConnector1">
              <a:avLst/>
            </a:prstGeom>
            <a:ln w="15875">
              <a:solidFill>
                <a:srgbClr val="FF0000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Connecteur droit avec flèche 47"/>
            <p:cNvCxnSpPr/>
            <p:nvPr/>
          </p:nvCxnSpPr>
          <p:spPr>
            <a:xfrm rot="10800000" flipV="1">
              <a:off x="7452320" y="4216448"/>
              <a:ext cx="216024" cy="13900"/>
            </a:xfrm>
            <a:prstGeom prst="straightConnector1">
              <a:avLst/>
            </a:prstGeom>
            <a:ln w="15875">
              <a:solidFill>
                <a:srgbClr val="FF0000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Connecteur droit avec flèche 48"/>
            <p:cNvCxnSpPr/>
            <p:nvPr/>
          </p:nvCxnSpPr>
          <p:spPr>
            <a:xfrm>
              <a:off x="3041310" y="3070977"/>
              <a:ext cx="504056" cy="72008"/>
            </a:xfrm>
            <a:prstGeom prst="straightConnector1">
              <a:avLst/>
            </a:prstGeom>
            <a:ln w="15875">
              <a:solidFill>
                <a:srgbClr val="FF0000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Connecteur droit avec flèche 49"/>
            <p:cNvCxnSpPr/>
            <p:nvPr/>
          </p:nvCxnSpPr>
          <p:spPr>
            <a:xfrm>
              <a:off x="3041310" y="3287001"/>
              <a:ext cx="504056" cy="1588"/>
            </a:xfrm>
            <a:prstGeom prst="straightConnector1">
              <a:avLst/>
            </a:prstGeom>
            <a:ln w="15875">
              <a:solidFill>
                <a:srgbClr val="FF0000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Connecteur droit avec flèche 50"/>
            <p:cNvCxnSpPr/>
            <p:nvPr/>
          </p:nvCxnSpPr>
          <p:spPr>
            <a:xfrm>
              <a:off x="3059832" y="3928416"/>
              <a:ext cx="288032" cy="72008"/>
            </a:xfrm>
            <a:prstGeom prst="straightConnector1">
              <a:avLst/>
            </a:prstGeom>
            <a:ln w="15875">
              <a:solidFill>
                <a:srgbClr val="FF0000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Connecteur droit avec flèche 51"/>
            <p:cNvCxnSpPr/>
            <p:nvPr/>
          </p:nvCxnSpPr>
          <p:spPr>
            <a:xfrm flipV="1">
              <a:off x="3059832" y="4576488"/>
              <a:ext cx="296416" cy="144016"/>
            </a:xfrm>
            <a:prstGeom prst="straightConnector1">
              <a:avLst/>
            </a:prstGeom>
            <a:ln w="15875">
              <a:solidFill>
                <a:srgbClr val="FF0000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Connecteur droit avec flèche 52"/>
            <p:cNvCxnSpPr/>
            <p:nvPr/>
          </p:nvCxnSpPr>
          <p:spPr>
            <a:xfrm>
              <a:off x="3005930" y="5323311"/>
              <a:ext cx="504056" cy="1588"/>
            </a:xfrm>
            <a:prstGeom prst="straightConnector1">
              <a:avLst/>
            </a:prstGeom>
            <a:ln w="15875">
              <a:solidFill>
                <a:srgbClr val="FF0000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Connecteur droit avec flèche 53"/>
            <p:cNvCxnSpPr/>
            <p:nvPr/>
          </p:nvCxnSpPr>
          <p:spPr>
            <a:xfrm>
              <a:off x="4924420" y="3132915"/>
              <a:ext cx="504056" cy="72008"/>
            </a:xfrm>
            <a:prstGeom prst="straightConnector1">
              <a:avLst/>
            </a:prstGeom>
            <a:ln w="15875">
              <a:solidFill>
                <a:srgbClr val="FF0000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Connecteur droit avec flèche 54"/>
            <p:cNvCxnSpPr/>
            <p:nvPr/>
          </p:nvCxnSpPr>
          <p:spPr>
            <a:xfrm>
              <a:off x="4924420" y="3341319"/>
              <a:ext cx="504056" cy="1588"/>
            </a:xfrm>
            <a:prstGeom prst="straightConnector1">
              <a:avLst/>
            </a:prstGeom>
            <a:ln w="15875">
              <a:solidFill>
                <a:srgbClr val="FF0000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Connecteur droit avec flèche 55"/>
            <p:cNvCxnSpPr/>
            <p:nvPr/>
          </p:nvCxnSpPr>
          <p:spPr>
            <a:xfrm>
              <a:off x="4932040" y="4000424"/>
              <a:ext cx="288032" cy="72008"/>
            </a:xfrm>
            <a:prstGeom prst="straightConnector1">
              <a:avLst/>
            </a:prstGeom>
            <a:ln w="15875">
              <a:solidFill>
                <a:srgbClr val="FF0000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Connecteur droit avec flèche 56"/>
            <p:cNvCxnSpPr/>
            <p:nvPr/>
          </p:nvCxnSpPr>
          <p:spPr>
            <a:xfrm flipV="1">
              <a:off x="4932040" y="4648496"/>
              <a:ext cx="296416" cy="144016"/>
            </a:xfrm>
            <a:prstGeom prst="straightConnector1">
              <a:avLst/>
            </a:prstGeom>
            <a:ln w="15875">
              <a:solidFill>
                <a:srgbClr val="FF0000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Connecteur droit avec flèche 57"/>
            <p:cNvCxnSpPr/>
            <p:nvPr/>
          </p:nvCxnSpPr>
          <p:spPr>
            <a:xfrm>
              <a:off x="4913934" y="5386682"/>
              <a:ext cx="504056" cy="1588"/>
            </a:xfrm>
            <a:prstGeom prst="straightConnector1">
              <a:avLst/>
            </a:prstGeom>
            <a:ln w="15875">
              <a:solidFill>
                <a:srgbClr val="FF0000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Connecteur droit avec flèche 58"/>
            <p:cNvCxnSpPr/>
            <p:nvPr/>
          </p:nvCxnSpPr>
          <p:spPr>
            <a:xfrm>
              <a:off x="6714550" y="3028524"/>
              <a:ext cx="504056" cy="72008"/>
            </a:xfrm>
            <a:prstGeom prst="straightConnector1">
              <a:avLst/>
            </a:prstGeom>
            <a:ln w="15875">
              <a:solidFill>
                <a:srgbClr val="FF0000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Connecteur droit avec flèche 59"/>
            <p:cNvCxnSpPr/>
            <p:nvPr/>
          </p:nvCxnSpPr>
          <p:spPr>
            <a:xfrm>
              <a:off x="6714550" y="3244548"/>
              <a:ext cx="504056" cy="1588"/>
            </a:xfrm>
            <a:prstGeom prst="straightConnector1">
              <a:avLst/>
            </a:prstGeom>
            <a:ln w="15875">
              <a:solidFill>
                <a:srgbClr val="FF0000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Connecteur droit avec flèche 60"/>
            <p:cNvCxnSpPr/>
            <p:nvPr/>
          </p:nvCxnSpPr>
          <p:spPr>
            <a:xfrm>
              <a:off x="6732240" y="3784400"/>
              <a:ext cx="288032" cy="144016"/>
            </a:xfrm>
            <a:prstGeom prst="straightConnector1">
              <a:avLst/>
            </a:prstGeom>
            <a:ln w="15875">
              <a:solidFill>
                <a:srgbClr val="FF0000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Connecteur droit avec flèche 61"/>
            <p:cNvCxnSpPr/>
            <p:nvPr/>
          </p:nvCxnSpPr>
          <p:spPr>
            <a:xfrm flipV="1">
              <a:off x="6723187" y="4511553"/>
              <a:ext cx="296416" cy="72008"/>
            </a:xfrm>
            <a:prstGeom prst="straightConnector1">
              <a:avLst/>
            </a:prstGeom>
            <a:ln w="15875">
              <a:solidFill>
                <a:srgbClr val="FF0000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Connecteur droit avec flèche 62"/>
            <p:cNvCxnSpPr/>
            <p:nvPr/>
          </p:nvCxnSpPr>
          <p:spPr>
            <a:xfrm>
              <a:off x="6741293" y="5251303"/>
              <a:ext cx="504056" cy="1588"/>
            </a:xfrm>
            <a:prstGeom prst="straightConnector1">
              <a:avLst/>
            </a:prstGeom>
            <a:ln w="15875">
              <a:solidFill>
                <a:srgbClr val="FF0000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ZoneTexte 63"/>
            <p:cNvSpPr txBox="1"/>
            <p:nvPr/>
          </p:nvSpPr>
          <p:spPr>
            <a:xfrm>
              <a:off x="7759019" y="3596191"/>
              <a:ext cx="77363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fr-FR" sz="1000" b="1" dirty="0"/>
                <a:t>Arcil1A</a:t>
              </a:r>
            </a:p>
          </p:txBody>
        </p:sp>
        <p:sp>
          <p:nvSpPr>
            <p:cNvPr id="65" name="ZoneTexte 64"/>
            <p:cNvSpPr txBox="1"/>
            <p:nvPr/>
          </p:nvSpPr>
          <p:spPr>
            <a:xfrm>
              <a:off x="7676296" y="4482899"/>
              <a:ext cx="71991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fr-FR" sz="1000" b="1" dirty="0"/>
                <a:t>Arcil2A</a:t>
              </a:r>
            </a:p>
          </p:txBody>
        </p:sp>
        <p:sp>
          <p:nvSpPr>
            <p:cNvPr id="66" name="ZoneTexte 65"/>
            <p:cNvSpPr txBox="1"/>
            <p:nvPr/>
          </p:nvSpPr>
          <p:spPr>
            <a:xfrm>
              <a:off x="5837858" y="3723425"/>
              <a:ext cx="763664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fr-FR" sz="1000" b="1" dirty="0"/>
                <a:t>Arcil1B</a:t>
              </a:r>
            </a:p>
          </p:txBody>
        </p:sp>
        <p:sp>
          <p:nvSpPr>
            <p:cNvPr id="67" name="ZoneTexte 66"/>
            <p:cNvSpPr txBox="1"/>
            <p:nvPr/>
          </p:nvSpPr>
          <p:spPr>
            <a:xfrm>
              <a:off x="5796136" y="4560854"/>
              <a:ext cx="75291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fr-FR" sz="1000" b="1" dirty="0"/>
                <a:t>Arcil2B</a:t>
              </a:r>
            </a:p>
          </p:txBody>
        </p:sp>
        <p:sp>
          <p:nvSpPr>
            <p:cNvPr id="68" name="ZoneTexte 67"/>
            <p:cNvSpPr txBox="1"/>
            <p:nvPr/>
          </p:nvSpPr>
          <p:spPr>
            <a:xfrm>
              <a:off x="3959931" y="3640383"/>
              <a:ext cx="773434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fr-FR" sz="1000" b="1" dirty="0"/>
                <a:t>Arcil1C</a:t>
              </a:r>
            </a:p>
          </p:txBody>
        </p:sp>
        <p:sp>
          <p:nvSpPr>
            <p:cNvPr id="69" name="ZoneTexte 68"/>
            <p:cNvSpPr txBox="1"/>
            <p:nvPr/>
          </p:nvSpPr>
          <p:spPr>
            <a:xfrm>
              <a:off x="3923927" y="4504480"/>
              <a:ext cx="77795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fr-FR" sz="1000" b="1" dirty="0"/>
                <a:t>Arcil2C</a:t>
              </a:r>
            </a:p>
          </p:txBody>
        </p:sp>
        <p:sp>
          <p:nvSpPr>
            <p:cNvPr id="70" name="ZoneTexte 69"/>
            <p:cNvSpPr txBox="1"/>
            <p:nvPr/>
          </p:nvSpPr>
          <p:spPr>
            <a:xfrm>
              <a:off x="2075245" y="4574807"/>
              <a:ext cx="78996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fr-FR" sz="1000" b="1" dirty="0"/>
                <a:t>Arcil2D</a:t>
              </a:r>
            </a:p>
          </p:txBody>
        </p:sp>
        <p:sp>
          <p:nvSpPr>
            <p:cNvPr id="71" name="ZoneTexte 70"/>
            <p:cNvSpPr txBox="1"/>
            <p:nvPr/>
          </p:nvSpPr>
          <p:spPr>
            <a:xfrm>
              <a:off x="2123727" y="3668882"/>
              <a:ext cx="78346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fr-FR" sz="1000" b="1" dirty="0"/>
                <a:t>Arcil1D</a:t>
              </a:r>
            </a:p>
          </p:txBody>
        </p:sp>
        <p:sp>
          <p:nvSpPr>
            <p:cNvPr id="72" name="Rectangle 71"/>
            <p:cNvSpPr/>
            <p:nvPr/>
          </p:nvSpPr>
          <p:spPr>
            <a:xfrm>
              <a:off x="3500517" y="5377213"/>
              <a:ext cx="99167" cy="14401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9525">
              <a:solidFill>
                <a:schemeClr val="bg1">
                  <a:lumMod val="75000"/>
                </a:schemeClr>
              </a:solidFill>
              <a:beve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3" name="Rectangle 72"/>
            <p:cNvSpPr/>
            <p:nvPr/>
          </p:nvSpPr>
          <p:spPr>
            <a:xfrm>
              <a:off x="5381778" y="5449221"/>
              <a:ext cx="99167" cy="14401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9525">
              <a:solidFill>
                <a:schemeClr val="bg1">
                  <a:lumMod val="75000"/>
                </a:schemeClr>
              </a:solidFill>
              <a:beve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4" name="Rectangle 73"/>
            <p:cNvSpPr/>
            <p:nvPr/>
          </p:nvSpPr>
          <p:spPr>
            <a:xfrm>
              <a:off x="7208721" y="5314258"/>
              <a:ext cx="99167" cy="14401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9525">
              <a:solidFill>
                <a:schemeClr val="bg1">
                  <a:lumMod val="75000"/>
                </a:schemeClr>
              </a:solidFill>
              <a:beve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75" name="Connecteur droit avec flèche 74"/>
            <p:cNvCxnSpPr/>
            <p:nvPr/>
          </p:nvCxnSpPr>
          <p:spPr>
            <a:xfrm rot="10800000" flipV="1">
              <a:off x="1907704" y="3928415"/>
              <a:ext cx="360040" cy="288031"/>
            </a:xfrm>
            <a:prstGeom prst="straightConnector1">
              <a:avLst/>
            </a:prstGeom>
            <a:ln w="15875">
              <a:solidFill>
                <a:srgbClr val="FF0000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Connecteur droit avec flèche 75"/>
            <p:cNvCxnSpPr/>
            <p:nvPr/>
          </p:nvCxnSpPr>
          <p:spPr>
            <a:xfrm rot="10800000">
              <a:off x="1907704" y="4504480"/>
              <a:ext cx="288032" cy="144016"/>
            </a:xfrm>
            <a:prstGeom prst="straightConnector1">
              <a:avLst/>
            </a:prstGeom>
            <a:ln w="15875">
              <a:solidFill>
                <a:srgbClr val="FF0000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Connecteur droit avec flèche 76"/>
            <p:cNvCxnSpPr/>
            <p:nvPr/>
          </p:nvCxnSpPr>
          <p:spPr>
            <a:xfrm rot="10800000" flipV="1">
              <a:off x="3711332" y="3864042"/>
              <a:ext cx="360040" cy="288031"/>
            </a:xfrm>
            <a:prstGeom prst="straightConnector1">
              <a:avLst/>
            </a:prstGeom>
            <a:ln w="15875">
              <a:solidFill>
                <a:srgbClr val="FF0000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Connecteur droit avec flèche 77"/>
            <p:cNvCxnSpPr/>
            <p:nvPr/>
          </p:nvCxnSpPr>
          <p:spPr>
            <a:xfrm rot="10800000" flipV="1">
              <a:off x="5583540" y="3947862"/>
              <a:ext cx="360040" cy="288031"/>
            </a:xfrm>
            <a:prstGeom prst="straightConnector1">
              <a:avLst/>
            </a:prstGeom>
            <a:ln w="15875">
              <a:solidFill>
                <a:srgbClr val="FF0000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Connecteur droit avec flèche 78"/>
            <p:cNvCxnSpPr/>
            <p:nvPr/>
          </p:nvCxnSpPr>
          <p:spPr>
            <a:xfrm rot="10800000" flipV="1">
              <a:off x="7463368" y="3848789"/>
              <a:ext cx="360040" cy="288031"/>
            </a:xfrm>
            <a:prstGeom prst="straightConnector1">
              <a:avLst/>
            </a:prstGeom>
            <a:ln w="15875">
              <a:solidFill>
                <a:srgbClr val="FF0000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Connecteur droit avec flèche 79"/>
            <p:cNvCxnSpPr/>
            <p:nvPr/>
          </p:nvCxnSpPr>
          <p:spPr>
            <a:xfrm rot="10800000">
              <a:off x="3707904" y="4432472"/>
              <a:ext cx="288032" cy="144016"/>
            </a:xfrm>
            <a:prstGeom prst="straightConnector1">
              <a:avLst/>
            </a:prstGeom>
            <a:ln w="15875">
              <a:solidFill>
                <a:srgbClr val="FF0000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Connecteur droit avec flèche 80"/>
            <p:cNvCxnSpPr/>
            <p:nvPr/>
          </p:nvCxnSpPr>
          <p:spPr>
            <a:xfrm rot="10800000">
              <a:off x="5599544" y="4516292"/>
              <a:ext cx="288032" cy="144016"/>
            </a:xfrm>
            <a:prstGeom prst="straightConnector1">
              <a:avLst/>
            </a:prstGeom>
            <a:ln w="158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Connecteur droit avec flèche 81"/>
            <p:cNvCxnSpPr/>
            <p:nvPr/>
          </p:nvCxnSpPr>
          <p:spPr>
            <a:xfrm rot="10800000">
              <a:off x="7470988" y="4401977"/>
              <a:ext cx="288032" cy="144016"/>
            </a:xfrm>
            <a:prstGeom prst="straightConnector1">
              <a:avLst/>
            </a:prstGeom>
            <a:ln w="15875">
              <a:solidFill>
                <a:srgbClr val="FF0000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4" name="Rectangle 130"/>
          <p:cNvSpPr txBox="1">
            <a:spLocks noChangeArrowheads="1"/>
          </p:cNvSpPr>
          <p:nvPr/>
        </p:nvSpPr>
        <p:spPr bwMode="auto">
          <a:xfrm>
            <a:off x="1219728" y="446874"/>
            <a:ext cx="7283450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45720" rIns="91440" bIns="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+mj-lt"/>
                <a:ea typeface="+mj-ea"/>
                <a:cs typeface="ＭＳ Ｐゴシック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9pPr>
          </a:lstStyle>
          <a:p>
            <a:pPr>
              <a:buNone/>
            </a:pPr>
            <a:r>
              <a:rPr lang="fr-FR" sz="2000" dirty="0">
                <a:solidFill>
                  <a:srgbClr val="FD930A"/>
                </a:solidFill>
              </a:rPr>
              <a:t>Préparation et Conditionnement RF des coupleurs au LAL:</a:t>
            </a: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491D1EE1-0B89-5445-8377-F5BA7055CCBD}"/>
              </a:ext>
            </a:extLst>
          </p:cNvPr>
          <p:cNvSpPr/>
          <p:nvPr/>
        </p:nvSpPr>
        <p:spPr bwMode="auto">
          <a:xfrm>
            <a:off x="5997039" y="6519553"/>
            <a:ext cx="2968831" cy="338447"/>
          </a:xfrm>
          <a:prstGeom prst="rect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Font typeface="Wingdings" pitchFamily="2" charset="2"/>
              <a:buChar char="n"/>
              <a:tabLst/>
            </a:pPr>
            <a:endParaRPr kumimoji="0" lang="fr-FR" sz="9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5060636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Rectangle 130"/>
          <p:cNvSpPr txBox="1">
            <a:spLocks noChangeArrowheads="1"/>
          </p:cNvSpPr>
          <p:nvPr/>
        </p:nvSpPr>
        <p:spPr bwMode="auto">
          <a:xfrm>
            <a:off x="1219728" y="446874"/>
            <a:ext cx="7283450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45720" rIns="91440" bIns="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+mj-lt"/>
                <a:ea typeface="+mj-ea"/>
                <a:cs typeface="ＭＳ Ｐゴシック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9pPr>
          </a:lstStyle>
          <a:p>
            <a:pPr>
              <a:buNone/>
            </a:pPr>
            <a:r>
              <a:rPr lang="fr-FR" sz="2000" dirty="0">
                <a:solidFill>
                  <a:srgbClr val="FD930A"/>
                </a:solidFill>
              </a:rPr>
              <a:t>Préparation et Conditionnement RF des coupleurs au LAL:</a:t>
            </a:r>
          </a:p>
        </p:txBody>
      </p:sp>
      <p:pic>
        <p:nvPicPr>
          <p:cNvPr id="83" name="Image 8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62" y="1056211"/>
            <a:ext cx="8931471" cy="539194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BE2D07A-5E09-1545-8683-12B74EB84447}"/>
              </a:ext>
            </a:extLst>
          </p:cNvPr>
          <p:cNvSpPr/>
          <p:nvPr/>
        </p:nvSpPr>
        <p:spPr bwMode="auto">
          <a:xfrm>
            <a:off x="5997039" y="6519553"/>
            <a:ext cx="2968831" cy="338447"/>
          </a:xfrm>
          <a:prstGeom prst="rect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Font typeface="Wingdings" pitchFamily="2" charset="2"/>
              <a:buChar char="n"/>
              <a:tabLst/>
            </a:pPr>
            <a:endParaRPr kumimoji="0" lang="fr-FR" sz="9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1822628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Rectangle 130"/>
          <p:cNvSpPr txBox="1">
            <a:spLocks noChangeArrowheads="1"/>
          </p:cNvSpPr>
          <p:nvPr/>
        </p:nvSpPr>
        <p:spPr bwMode="auto">
          <a:xfrm>
            <a:off x="1219728" y="446874"/>
            <a:ext cx="7283450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45720" rIns="91440" bIns="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+mj-lt"/>
                <a:ea typeface="+mj-ea"/>
                <a:cs typeface="ＭＳ Ｐゴシック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9pPr>
          </a:lstStyle>
          <a:p>
            <a:pPr>
              <a:buNone/>
            </a:pPr>
            <a:r>
              <a:rPr lang="fr-FR" sz="2000" dirty="0">
                <a:solidFill>
                  <a:srgbClr val="FD930A"/>
                </a:solidFill>
              </a:rPr>
              <a:t>Préparation et Conditionnement RF des coupleurs au LAL: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877" y="1028633"/>
            <a:ext cx="8694822" cy="5437547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409315" y="3096410"/>
            <a:ext cx="85431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fr-FR" sz="2400" dirty="0">
                <a:solidFill>
                  <a:srgbClr val="FF0000"/>
                </a:solidFill>
              </a:rPr>
              <a:t>Transfert des données de conditionnement à la base de données dédiée à DESY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B72B07F-D727-3048-A96A-E213BC939869}"/>
              </a:ext>
            </a:extLst>
          </p:cNvPr>
          <p:cNvSpPr/>
          <p:nvPr/>
        </p:nvSpPr>
        <p:spPr bwMode="auto">
          <a:xfrm>
            <a:off x="5997039" y="6519553"/>
            <a:ext cx="2968831" cy="338447"/>
          </a:xfrm>
          <a:prstGeom prst="rect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Font typeface="Wingdings" pitchFamily="2" charset="2"/>
              <a:buChar char="n"/>
              <a:tabLst/>
            </a:pPr>
            <a:endParaRPr kumimoji="0" lang="fr-FR" sz="9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33318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1209233" y="472332"/>
            <a:ext cx="7365396" cy="544928"/>
          </a:xfrm>
        </p:spPr>
        <p:txBody>
          <a:bodyPr anchor="ctr"/>
          <a:lstStyle/>
          <a:p>
            <a:pPr eaLnBrk="1" hangingPunct="1"/>
            <a:r>
              <a:rPr lang="en-GB" sz="2000" dirty="0">
                <a:solidFill>
                  <a:srgbClr val="FD930A"/>
                </a:solidFill>
              </a:rPr>
              <a:t>Introduction</a:t>
            </a:r>
            <a:r>
              <a:rPr lang="en-US" sz="2000" dirty="0">
                <a:solidFill>
                  <a:srgbClr val="FD930A"/>
                </a:solidFill>
              </a:rPr>
              <a:t>: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4FDCD18-F9D1-9E4B-B372-2F270B8891E2}"/>
              </a:ext>
            </a:extLst>
          </p:cNvPr>
          <p:cNvSpPr/>
          <p:nvPr/>
        </p:nvSpPr>
        <p:spPr bwMode="auto">
          <a:xfrm>
            <a:off x="5997039" y="6519553"/>
            <a:ext cx="2968831" cy="338447"/>
          </a:xfrm>
          <a:prstGeom prst="rect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Font typeface="Wingdings" pitchFamily="2" charset="2"/>
              <a:buChar char="n"/>
              <a:tabLst/>
            </a:pPr>
            <a:endParaRPr kumimoji="0" lang="fr-FR" sz="9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pitchFamily="18" charset="-128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3A3F5C5C-C8B5-3241-BBA0-5093373DEA20}"/>
              </a:ext>
            </a:extLst>
          </p:cNvPr>
          <p:cNvSpPr txBox="1"/>
          <p:nvPr/>
        </p:nvSpPr>
        <p:spPr>
          <a:xfrm>
            <a:off x="344384" y="4025740"/>
            <a:ext cx="862148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buNone/>
            </a:pPr>
            <a:r>
              <a:rPr lang="fr-FR" sz="2000" dirty="0">
                <a:solidFill>
                  <a:schemeClr val="tx2"/>
                </a:solidFill>
              </a:rPr>
              <a:t>ILC-250 </a:t>
            </a:r>
            <a:r>
              <a:rPr lang="fr-FR" sz="2000" dirty="0" err="1">
                <a:solidFill>
                  <a:schemeClr val="tx2"/>
                </a:solidFill>
              </a:rPr>
              <a:t>GeV</a:t>
            </a:r>
            <a:r>
              <a:rPr lang="fr-FR" sz="2000" dirty="0">
                <a:solidFill>
                  <a:schemeClr val="tx2"/>
                </a:solidFill>
              </a:rPr>
              <a:t>: </a:t>
            </a:r>
          </a:p>
          <a:p>
            <a:pPr marL="285750" indent="-285750" algn="just">
              <a:lnSpc>
                <a:spcPct val="150000"/>
              </a:lnSpc>
              <a:buFont typeface="Wingdings" pitchFamily="2" charset="2"/>
              <a:buChar char="§"/>
            </a:pPr>
            <a:r>
              <a:rPr lang="fr-FR" sz="2000" dirty="0">
                <a:solidFill>
                  <a:schemeClr val="tx2"/>
                </a:solidFill>
              </a:rPr>
              <a:t>973 </a:t>
            </a:r>
            <a:r>
              <a:rPr lang="fr-FR" sz="2000" dirty="0" err="1">
                <a:solidFill>
                  <a:schemeClr val="tx2"/>
                </a:solidFill>
              </a:rPr>
              <a:t>Cryomodules</a:t>
            </a:r>
            <a:endParaRPr lang="fr-FR" sz="2000" dirty="0">
              <a:solidFill>
                <a:schemeClr val="tx2"/>
              </a:solidFill>
            </a:endParaRPr>
          </a:p>
          <a:p>
            <a:pPr marL="285750" indent="-285750" algn="just">
              <a:lnSpc>
                <a:spcPct val="150000"/>
              </a:lnSpc>
              <a:buFont typeface="Wingdings" pitchFamily="2" charset="2"/>
              <a:buChar char="§"/>
            </a:pPr>
            <a:r>
              <a:rPr lang="fr-FR" sz="2000" dirty="0">
                <a:solidFill>
                  <a:schemeClr val="tx2"/>
                </a:solidFill>
              </a:rPr>
              <a:t>7140-8000 SRF cavités et </a:t>
            </a:r>
            <a:r>
              <a:rPr lang="fr-FR" sz="2000" b="1" dirty="0">
                <a:solidFill>
                  <a:schemeClr val="tx2"/>
                </a:solidFill>
              </a:rPr>
              <a:t>coupleurs de puissance (selon le gradient accélérateur considéré: 31,5 MeV ou 35 MeV)</a:t>
            </a: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FB30C5AF-C165-1C4B-A88C-9061EEAAD20B}"/>
              </a:ext>
            </a:extLst>
          </p:cNvPr>
          <p:cNvGrpSpPr/>
          <p:nvPr/>
        </p:nvGrpSpPr>
        <p:grpSpPr>
          <a:xfrm>
            <a:off x="332506" y="1796255"/>
            <a:ext cx="8538359" cy="1754464"/>
            <a:chOff x="249381" y="1677505"/>
            <a:chExt cx="8716489" cy="1754464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034EA336-BEBA-5A42-BF56-ACC1FDB405A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49381" y="1677505"/>
              <a:ext cx="8586203" cy="1632002"/>
            </a:xfrm>
            <a:prstGeom prst="rect">
              <a:avLst/>
            </a:prstGeom>
          </p:spPr>
        </p:pic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57A53664-441F-7B4F-8AFA-3519E659D013}"/>
                </a:ext>
              </a:extLst>
            </p:cNvPr>
            <p:cNvSpPr txBox="1"/>
            <p:nvPr/>
          </p:nvSpPr>
          <p:spPr>
            <a:xfrm>
              <a:off x="8574629" y="3040083"/>
              <a:ext cx="391241" cy="39188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fr-FR" dirty="0"/>
            </a:p>
          </p:txBody>
        </p:sp>
      </p:grpSp>
    </p:spTree>
    <p:extLst>
      <p:ext uri="{BB962C8B-B14F-4D97-AF65-F5344CB8AC3E}">
        <p14:creationId xmlns:p14="http://schemas.microsoft.com/office/powerpoint/2010/main" val="403529899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Rectangle 130"/>
          <p:cNvSpPr txBox="1">
            <a:spLocks noChangeArrowheads="1"/>
          </p:cNvSpPr>
          <p:nvPr/>
        </p:nvSpPr>
        <p:spPr bwMode="auto">
          <a:xfrm>
            <a:off x="1219728" y="446874"/>
            <a:ext cx="7283450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45720" rIns="91440" bIns="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+mj-lt"/>
                <a:ea typeface="+mj-ea"/>
                <a:cs typeface="ＭＳ Ｐゴシック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9pPr>
          </a:lstStyle>
          <a:p>
            <a:pPr>
              <a:buNone/>
            </a:pPr>
            <a:r>
              <a:rPr lang="fr-FR" sz="2000" dirty="0">
                <a:solidFill>
                  <a:srgbClr val="FD930A"/>
                </a:solidFill>
              </a:rPr>
              <a:t>Préparation et Conditionnement RF des coupleurs au LAL: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442" y="1153951"/>
            <a:ext cx="6190184" cy="5210724"/>
          </a:xfrm>
          <a:prstGeom prst="rect">
            <a:avLst/>
          </a:prstGeom>
        </p:spPr>
      </p:pic>
      <p:sp>
        <p:nvSpPr>
          <p:cNvPr id="6" name="Flèche vers la droite 5"/>
          <p:cNvSpPr/>
          <p:nvPr/>
        </p:nvSpPr>
        <p:spPr bwMode="auto">
          <a:xfrm rot="19745333">
            <a:off x="6517561" y="3684197"/>
            <a:ext cx="1028536" cy="314888"/>
          </a:xfrm>
          <a:prstGeom prst="rightArrow">
            <a:avLst/>
          </a:prstGeom>
          <a:noFill/>
          <a:ln w="28575" cap="flat" cmpd="sng" algn="ctr">
            <a:solidFill>
              <a:schemeClr val="folHlink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Font typeface="Wingdings" pitchFamily="2" charset="2"/>
              <a:buChar char="n"/>
              <a:tabLst/>
            </a:pPr>
            <a:endParaRPr kumimoji="0" lang="en-GB" sz="9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8" charset="-128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7493633" y="3358818"/>
            <a:ext cx="12384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GB" sz="1600" b="1" dirty="0">
                <a:solidFill>
                  <a:srgbClr val="FD930A"/>
                </a:solidFill>
              </a:rPr>
              <a:t>EDMS</a:t>
            </a:r>
          </a:p>
        </p:txBody>
      </p:sp>
      <p:sp>
        <p:nvSpPr>
          <p:cNvPr id="12" name="Flèche vers la droite 11"/>
          <p:cNvSpPr/>
          <p:nvPr/>
        </p:nvSpPr>
        <p:spPr bwMode="auto">
          <a:xfrm rot="1337764">
            <a:off x="6575506" y="4308917"/>
            <a:ext cx="1028536" cy="314888"/>
          </a:xfrm>
          <a:prstGeom prst="rightArrow">
            <a:avLst/>
          </a:prstGeom>
          <a:noFill/>
          <a:ln w="28575" cap="flat" cmpd="sng" algn="ctr">
            <a:solidFill>
              <a:schemeClr val="folHlink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Font typeface="Wingdings" pitchFamily="2" charset="2"/>
              <a:buChar char="n"/>
              <a:tabLst/>
            </a:pPr>
            <a:endParaRPr kumimoji="0" lang="en-GB" sz="9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8" charset="-128"/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7336191" y="4434866"/>
            <a:ext cx="1776324" cy="56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fr-FR" sz="1400" b="1" dirty="0">
                <a:solidFill>
                  <a:srgbClr val="FD930A"/>
                </a:solidFill>
              </a:rPr>
              <a:t>Rapport de </a:t>
            </a:r>
          </a:p>
          <a:p>
            <a:pPr algn="ctr">
              <a:buNone/>
            </a:pPr>
            <a:r>
              <a:rPr lang="fr-FR" sz="1400" b="1" dirty="0">
                <a:solidFill>
                  <a:srgbClr val="FD930A"/>
                </a:solidFill>
              </a:rPr>
              <a:t>Non-Conformité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48A760C-3140-D646-864A-B60C667A78C4}"/>
              </a:ext>
            </a:extLst>
          </p:cNvPr>
          <p:cNvSpPr/>
          <p:nvPr/>
        </p:nvSpPr>
        <p:spPr bwMode="auto">
          <a:xfrm>
            <a:off x="5997039" y="6519553"/>
            <a:ext cx="2968831" cy="338447"/>
          </a:xfrm>
          <a:prstGeom prst="rect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Font typeface="Wingdings" pitchFamily="2" charset="2"/>
              <a:buChar char="n"/>
              <a:tabLst/>
            </a:pPr>
            <a:endParaRPr kumimoji="0" lang="fr-FR" sz="9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6773410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Rectangle 130"/>
          <p:cNvSpPr txBox="1">
            <a:spLocks noChangeArrowheads="1"/>
          </p:cNvSpPr>
          <p:nvPr/>
        </p:nvSpPr>
        <p:spPr bwMode="auto">
          <a:xfrm>
            <a:off x="1219728" y="446874"/>
            <a:ext cx="7283450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45720" rIns="91440" bIns="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+mj-lt"/>
                <a:ea typeface="+mj-ea"/>
                <a:cs typeface="ＭＳ Ｐゴシック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9pPr>
          </a:lstStyle>
          <a:p>
            <a:pPr>
              <a:buNone/>
            </a:pPr>
            <a:r>
              <a:rPr lang="fr-FR" sz="2000" dirty="0">
                <a:solidFill>
                  <a:srgbClr val="FD930A"/>
                </a:solidFill>
              </a:rPr>
              <a:t>Préparation et Conditionnement RF des coupleurs au LAL: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9898" y="1053622"/>
            <a:ext cx="2086872" cy="2788013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59920" y="1071626"/>
            <a:ext cx="2036072" cy="2773947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19206" y="3849027"/>
            <a:ext cx="1925235" cy="2606181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94107" y="3908009"/>
            <a:ext cx="3184859" cy="2494717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6706472" y="1406500"/>
            <a:ext cx="2413911" cy="19020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§"/>
            </a:pPr>
            <a:r>
              <a:rPr lang="fr-FR" sz="1400" dirty="0"/>
              <a:t>Maintien des parties froides sous vide.</a:t>
            </a:r>
          </a:p>
          <a:p>
            <a:pPr marL="285750" indent="-285750">
              <a:buFont typeface="Wingdings" charset="2"/>
              <a:buChar char="§"/>
            </a:pPr>
            <a:r>
              <a:rPr lang="fr-FR" sz="1400" dirty="0"/>
              <a:t>Rigidification des soufflets par les outils appropriés</a:t>
            </a:r>
          </a:p>
          <a:p>
            <a:pPr marL="285750" indent="-285750">
              <a:buFont typeface="Wingdings" charset="2"/>
              <a:buChar char="§"/>
            </a:pPr>
            <a:r>
              <a:rPr lang="fr-FR" sz="1400" dirty="0"/>
              <a:t>Protection céramiques froides + mise sous surpression d’N</a:t>
            </a:r>
            <a:r>
              <a:rPr lang="fr-FR" sz="1400" baseline="-25000" dirty="0"/>
              <a:t>2</a:t>
            </a:r>
            <a:r>
              <a:rPr lang="fr-FR" sz="1400" dirty="0"/>
              <a:t>. 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257347" y="4098997"/>
            <a:ext cx="2502909" cy="12557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§"/>
            </a:pPr>
            <a:r>
              <a:rPr lang="fr-FR" sz="1400" dirty="0"/>
              <a:t>Démontage des parties chaudes</a:t>
            </a:r>
          </a:p>
          <a:p>
            <a:pPr marL="285750" indent="-285750">
              <a:buFont typeface="Wingdings" charset="2"/>
              <a:buChar char="§"/>
            </a:pPr>
            <a:r>
              <a:rPr lang="fr-FR" sz="1400" dirty="0"/>
              <a:t>Mise en surpression d’N</a:t>
            </a:r>
            <a:r>
              <a:rPr lang="fr-FR" sz="1400" baseline="-25000" dirty="0"/>
              <a:t>2</a:t>
            </a:r>
            <a:endParaRPr lang="fr-FR" sz="1400" dirty="0"/>
          </a:p>
          <a:p>
            <a:pPr marL="285750" indent="-285750">
              <a:buFont typeface="Wingdings" charset="2"/>
              <a:buChar char="§"/>
            </a:pPr>
            <a:r>
              <a:rPr lang="fr-FR" sz="1400" dirty="0"/>
              <a:t>Protection des céramiques chaudes.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0119348-16F8-DC40-995F-DF15D4E7741F}"/>
              </a:ext>
            </a:extLst>
          </p:cNvPr>
          <p:cNvSpPr/>
          <p:nvPr/>
        </p:nvSpPr>
        <p:spPr bwMode="auto">
          <a:xfrm>
            <a:off x="5997039" y="6519553"/>
            <a:ext cx="2968831" cy="338447"/>
          </a:xfrm>
          <a:prstGeom prst="rect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Font typeface="Wingdings" pitchFamily="2" charset="2"/>
              <a:buChar char="n"/>
              <a:tabLst/>
            </a:pPr>
            <a:endParaRPr kumimoji="0" lang="fr-FR" sz="9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51921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Rectangle 130"/>
          <p:cNvSpPr txBox="1">
            <a:spLocks noChangeArrowheads="1"/>
          </p:cNvSpPr>
          <p:nvPr/>
        </p:nvSpPr>
        <p:spPr bwMode="auto">
          <a:xfrm>
            <a:off x="1219728" y="446874"/>
            <a:ext cx="7283450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45720" rIns="91440" bIns="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+mj-lt"/>
                <a:ea typeface="+mj-ea"/>
                <a:cs typeface="ＭＳ Ｐゴシック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9pPr>
          </a:lstStyle>
          <a:p>
            <a:pPr>
              <a:buNone/>
            </a:pPr>
            <a:r>
              <a:rPr lang="fr-FR" sz="2000" dirty="0">
                <a:solidFill>
                  <a:srgbClr val="FD930A"/>
                </a:solidFill>
              </a:rPr>
              <a:t>Préparation et Conditionnement RF des coupleurs au LAL: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7033" y="1280556"/>
            <a:ext cx="3641874" cy="2599177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59897" y="1280411"/>
            <a:ext cx="3308320" cy="260321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6073" y="3999079"/>
            <a:ext cx="2092131" cy="2420838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47636" y="4017629"/>
            <a:ext cx="2207002" cy="2427068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1007545" y="3327320"/>
            <a:ext cx="69583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fr-FR" sz="1600" b="1">
                <a:solidFill>
                  <a:srgbClr val="FF0000"/>
                </a:solidFill>
              </a:rPr>
              <a:t>Emballage sous double sac en salle blanche et mise en boites de transports appropirées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E8D8ACA-9252-CE40-BE39-6956B7135E27}"/>
              </a:ext>
            </a:extLst>
          </p:cNvPr>
          <p:cNvSpPr/>
          <p:nvPr/>
        </p:nvSpPr>
        <p:spPr bwMode="auto">
          <a:xfrm>
            <a:off x="5997039" y="6519553"/>
            <a:ext cx="2968831" cy="338447"/>
          </a:xfrm>
          <a:prstGeom prst="rect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Font typeface="Wingdings" pitchFamily="2" charset="2"/>
              <a:buChar char="n"/>
              <a:tabLst/>
            </a:pPr>
            <a:endParaRPr kumimoji="0" lang="fr-FR" sz="9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4056374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99408" y="1126109"/>
            <a:ext cx="8496000" cy="5363998"/>
          </a:xfrm>
          <a:prstGeom prst="rect">
            <a:avLst/>
          </a:prstGeom>
        </p:spPr>
      </p:pic>
      <p:sp>
        <p:nvSpPr>
          <p:cNvPr id="6" name="Rectangle 130"/>
          <p:cNvSpPr txBox="1">
            <a:spLocks noChangeArrowheads="1"/>
          </p:cNvSpPr>
          <p:nvPr/>
        </p:nvSpPr>
        <p:spPr bwMode="auto">
          <a:xfrm>
            <a:off x="1219728" y="446874"/>
            <a:ext cx="7283450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45720" rIns="91440" bIns="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+mj-lt"/>
                <a:ea typeface="+mj-ea"/>
                <a:cs typeface="ＭＳ Ｐゴシック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9pPr>
          </a:lstStyle>
          <a:p>
            <a:pPr>
              <a:buNone/>
            </a:pPr>
            <a:r>
              <a:rPr lang="fr-FR" dirty="0">
                <a:solidFill>
                  <a:srgbClr val="FD930A"/>
                </a:solidFill>
              </a:rPr>
              <a:t>Bilan du projet:</a:t>
            </a:r>
          </a:p>
        </p:txBody>
      </p:sp>
      <p:cxnSp>
        <p:nvCxnSpPr>
          <p:cNvPr id="18" name="Connecteur droit avec flèche 17"/>
          <p:cNvCxnSpPr>
            <a:stCxn id="19" idx="2"/>
          </p:cNvCxnSpPr>
          <p:nvPr/>
        </p:nvCxnSpPr>
        <p:spPr>
          <a:xfrm>
            <a:off x="2683901" y="4404815"/>
            <a:ext cx="140421" cy="306241"/>
          </a:xfrm>
          <a:prstGeom prst="straightConnector1">
            <a:avLst/>
          </a:prstGeom>
          <a:ln w="22225" cmpd="sng">
            <a:solidFill>
              <a:srgbClr val="008000"/>
            </a:solidFill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ZoneTexte 18"/>
          <p:cNvSpPr txBox="1"/>
          <p:nvPr/>
        </p:nvSpPr>
        <p:spPr>
          <a:xfrm>
            <a:off x="2097405" y="3943150"/>
            <a:ext cx="11729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GB" sz="1200" b="1" dirty="0">
                <a:solidFill>
                  <a:srgbClr val="008000"/>
                </a:solidFill>
              </a:rPr>
              <a:t>Summer Break 2014</a:t>
            </a:r>
          </a:p>
        </p:txBody>
      </p:sp>
      <p:sp>
        <p:nvSpPr>
          <p:cNvPr id="20" name="ZoneTexte 19"/>
          <p:cNvSpPr txBox="1"/>
          <p:nvPr/>
        </p:nvSpPr>
        <p:spPr>
          <a:xfrm>
            <a:off x="5012919" y="2079709"/>
            <a:ext cx="11729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GB" sz="1200" b="1" dirty="0">
                <a:solidFill>
                  <a:srgbClr val="008000"/>
                </a:solidFill>
              </a:rPr>
              <a:t>Summer Break 2015</a:t>
            </a:r>
          </a:p>
        </p:txBody>
      </p:sp>
      <p:cxnSp>
        <p:nvCxnSpPr>
          <p:cNvPr id="21" name="Connecteur droit avec flèche 20"/>
          <p:cNvCxnSpPr>
            <a:stCxn id="20" idx="2"/>
          </p:cNvCxnSpPr>
          <p:nvPr/>
        </p:nvCxnSpPr>
        <p:spPr>
          <a:xfrm>
            <a:off x="5599415" y="2541374"/>
            <a:ext cx="227471" cy="326308"/>
          </a:xfrm>
          <a:prstGeom prst="straightConnector1">
            <a:avLst/>
          </a:prstGeom>
          <a:ln w="22225" cmpd="sng">
            <a:solidFill>
              <a:srgbClr val="008000"/>
            </a:solidFill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ZoneTexte 21"/>
          <p:cNvSpPr txBox="1"/>
          <p:nvPr/>
        </p:nvSpPr>
        <p:spPr>
          <a:xfrm>
            <a:off x="3176019" y="3220260"/>
            <a:ext cx="11729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GB" sz="1200" b="1" dirty="0">
                <a:solidFill>
                  <a:srgbClr val="008000"/>
                </a:solidFill>
              </a:rPr>
              <a:t>Xmas Break 2014</a:t>
            </a:r>
          </a:p>
        </p:txBody>
      </p:sp>
      <p:cxnSp>
        <p:nvCxnSpPr>
          <p:cNvPr id="23" name="Connecteur droit avec flèche 22"/>
          <p:cNvCxnSpPr>
            <a:stCxn id="22" idx="2"/>
          </p:cNvCxnSpPr>
          <p:nvPr/>
        </p:nvCxnSpPr>
        <p:spPr>
          <a:xfrm>
            <a:off x="3762515" y="3681925"/>
            <a:ext cx="190151" cy="328372"/>
          </a:xfrm>
          <a:prstGeom prst="straightConnector1">
            <a:avLst/>
          </a:prstGeom>
          <a:ln w="22225" cmpd="sng">
            <a:solidFill>
              <a:srgbClr val="008000"/>
            </a:solidFill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ZoneTexte 23"/>
          <p:cNvSpPr txBox="1"/>
          <p:nvPr/>
        </p:nvSpPr>
        <p:spPr>
          <a:xfrm>
            <a:off x="6089812" y="1429631"/>
            <a:ext cx="11729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GB" sz="1200" b="1" dirty="0">
                <a:solidFill>
                  <a:srgbClr val="008000"/>
                </a:solidFill>
              </a:rPr>
              <a:t>Xmas Break 2015</a:t>
            </a:r>
          </a:p>
        </p:txBody>
      </p:sp>
      <p:cxnSp>
        <p:nvCxnSpPr>
          <p:cNvPr id="25" name="Connecteur droit avec flèche 24"/>
          <p:cNvCxnSpPr>
            <a:stCxn id="24" idx="2"/>
          </p:cNvCxnSpPr>
          <p:nvPr/>
        </p:nvCxnSpPr>
        <p:spPr>
          <a:xfrm>
            <a:off x="6676308" y="1891296"/>
            <a:ext cx="206489" cy="350753"/>
          </a:xfrm>
          <a:prstGeom prst="straightConnector1">
            <a:avLst/>
          </a:prstGeom>
          <a:ln w="22225" cmpd="sng">
            <a:solidFill>
              <a:srgbClr val="008000"/>
            </a:solidFill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ZoneTexte 25"/>
          <p:cNvSpPr txBox="1"/>
          <p:nvPr/>
        </p:nvSpPr>
        <p:spPr>
          <a:xfrm>
            <a:off x="7956243" y="1406562"/>
            <a:ext cx="804871" cy="600164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GB" sz="1100" b="1" dirty="0">
                <a:solidFill>
                  <a:srgbClr val="FF0000"/>
                </a:solidFill>
              </a:rPr>
              <a:t>June 2016: The End!</a:t>
            </a:r>
          </a:p>
        </p:txBody>
      </p:sp>
      <p:grpSp>
        <p:nvGrpSpPr>
          <p:cNvPr id="5126" name="Grouper 5125"/>
          <p:cNvGrpSpPr/>
          <p:nvPr/>
        </p:nvGrpSpPr>
        <p:grpSpPr>
          <a:xfrm>
            <a:off x="6030144" y="4439921"/>
            <a:ext cx="2617956" cy="666743"/>
            <a:chOff x="6030143" y="4418929"/>
            <a:chExt cx="2867405" cy="666743"/>
          </a:xfrm>
        </p:grpSpPr>
        <p:sp>
          <p:nvSpPr>
            <p:cNvPr id="28" name="Rectangle 27"/>
            <p:cNvSpPr/>
            <p:nvPr/>
          </p:nvSpPr>
          <p:spPr>
            <a:xfrm>
              <a:off x="6030143" y="4418929"/>
              <a:ext cx="2867405" cy="666743"/>
            </a:xfrm>
            <a:prstGeom prst="rect">
              <a:avLst/>
            </a:prstGeom>
            <a:solidFill>
              <a:srgbClr val="FD930A">
                <a:alpha val="25000"/>
              </a:srgb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00" dirty="0"/>
            </a:p>
          </p:txBody>
        </p:sp>
        <p:sp>
          <p:nvSpPr>
            <p:cNvPr id="29" name="ZoneTexte 28"/>
            <p:cNvSpPr txBox="1"/>
            <p:nvPr/>
          </p:nvSpPr>
          <p:spPr>
            <a:xfrm>
              <a:off x="6318150" y="4529978"/>
              <a:ext cx="2374071" cy="4647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None/>
              </a:pPr>
              <a:r>
                <a:rPr lang="en-GB" sz="1100" b="1" dirty="0">
                  <a:solidFill>
                    <a:srgbClr val="FF6600"/>
                  </a:solidFill>
                </a:rPr>
                <a:t>CPI production ( 142 units):</a:t>
              </a:r>
            </a:p>
            <a:p>
              <a:pPr>
                <a:buNone/>
              </a:pPr>
              <a:r>
                <a:rPr lang="en-GB" sz="1100" dirty="0">
                  <a:solidFill>
                    <a:srgbClr val="FF6600"/>
                  </a:solidFill>
                </a:rPr>
                <a:t>- Average of 4 couplers/week</a:t>
              </a:r>
            </a:p>
          </p:txBody>
        </p:sp>
      </p:grpSp>
      <p:grpSp>
        <p:nvGrpSpPr>
          <p:cNvPr id="5125" name="Grouper 5124"/>
          <p:cNvGrpSpPr/>
          <p:nvPr/>
        </p:nvGrpSpPr>
        <p:grpSpPr>
          <a:xfrm>
            <a:off x="939750" y="5132675"/>
            <a:ext cx="6658822" cy="675468"/>
            <a:chOff x="950245" y="5101187"/>
            <a:chExt cx="6627337" cy="675468"/>
          </a:xfrm>
        </p:grpSpPr>
        <p:sp>
          <p:nvSpPr>
            <p:cNvPr id="27" name="Rectangle 26"/>
            <p:cNvSpPr/>
            <p:nvPr/>
          </p:nvSpPr>
          <p:spPr>
            <a:xfrm>
              <a:off x="950245" y="5101187"/>
              <a:ext cx="6490901" cy="671508"/>
            </a:xfrm>
            <a:prstGeom prst="rect">
              <a:avLst/>
            </a:prstGeom>
            <a:solidFill>
              <a:srgbClr val="3366FF">
                <a:alpha val="25000"/>
              </a:srgbClr>
            </a:solidFill>
            <a:ln>
              <a:solidFill>
                <a:srgbClr val="3366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ZoneTexte 29"/>
            <p:cNvSpPr txBox="1"/>
            <p:nvPr/>
          </p:nvSpPr>
          <p:spPr>
            <a:xfrm>
              <a:off x="2571344" y="5108780"/>
              <a:ext cx="5006238" cy="6678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buNone/>
              </a:pPr>
              <a:r>
                <a:rPr lang="en-GB" sz="1100" b="1" dirty="0">
                  <a:solidFill>
                    <a:srgbClr val="558ED5"/>
                  </a:solidFill>
                </a:rPr>
                <a:t>Thales-RI production (670 units): </a:t>
              </a:r>
            </a:p>
            <a:p>
              <a:pPr>
                <a:buNone/>
              </a:pPr>
              <a:r>
                <a:rPr lang="en-GB" sz="1100" dirty="0">
                  <a:solidFill>
                    <a:srgbClr val="558ED5"/>
                  </a:solidFill>
                </a:rPr>
                <a:t>- 8 couplers/week after ramp-up, </a:t>
              </a:r>
            </a:p>
            <a:p>
              <a:pPr>
                <a:buNone/>
              </a:pPr>
              <a:r>
                <a:rPr lang="en-GB" sz="1100" dirty="0">
                  <a:solidFill>
                    <a:srgbClr val="558ED5"/>
                  </a:solidFill>
                </a:rPr>
                <a:t>- Delivery increase to 10 couplers/week for 10 weeks (May 2015-Sept 2015)</a:t>
              </a:r>
            </a:p>
          </p:txBody>
        </p:sp>
      </p:grpSp>
      <p:sp>
        <p:nvSpPr>
          <p:cNvPr id="31" name="ZoneTexte 30"/>
          <p:cNvSpPr txBox="1"/>
          <p:nvPr/>
        </p:nvSpPr>
        <p:spPr>
          <a:xfrm>
            <a:off x="1053375" y="1845927"/>
            <a:ext cx="2724053" cy="56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GB" sz="1400" dirty="0">
                <a:solidFill>
                  <a:srgbClr val="008000"/>
                </a:solidFill>
              </a:rPr>
              <a:t>-- Nominal delivery rate</a:t>
            </a:r>
          </a:p>
          <a:p>
            <a:pPr>
              <a:buNone/>
            </a:pPr>
            <a:r>
              <a:rPr lang="en-GB" sz="1400" dirty="0">
                <a:solidFill>
                  <a:srgbClr val="BB0D01"/>
                </a:solidFill>
              </a:rPr>
              <a:t>-- Real rate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62973" y="5961864"/>
            <a:ext cx="106001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fr-FR" sz="1100" dirty="0">
                <a:solidFill>
                  <a:srgbClr val="BB0D01"/>
                </a:solidFill>
              </a:rPr>
              <a:t>24 Coupleurs livrés en 2013</a:t>
            </a:r>
          </a:p>
        </p:txBody>
      </p:sp>
      <p:cxnSp>
        <p:nvCxnSpPr>
          <p:cNvPr id="5121" name="Connecteur en angle 5120"/>
          <p:cNvCxnSpPr/>
          <p:nvPr/>
        </p:nvCxnSpPr>
        <p:spPr bwMode="auto">
          <a:xfrm rot="5400000" flipH="1" flipV="1">
            <a:off x="564121" y="5623391"/>
            <a:ext cx="251891" cy="425057"/>
          </a:xfrm>
          <a:prstGeom prst="bentConnector2">
            <a:avLst/>
          </a:prstGeom>
          <a:noFill/>
          <a:ln w="28575" cap="flat" cmpd="sng" algn="ctr">
            <a:solidFill>
              <a:srgbClr val="BB0D0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2" name="Rectangle 31">
            <a:extLst>
              <a:ext uri="{FF2B5EF4-FFF2-40B4-BE49-F238E27FC236}">
                <a16:creationId xmlns:a16="http://schemas.microsoft.com/office/drawing/2014/main" id="{8C07AC00-D144-BC46-8F84-7B8062B9E5F7}"/>
              </a:ext>
            </a:extLst>
          </p:cNvPr>
          <p:cNvSpPr/>
          <p:nvPr/>
        </p:nvSpPr>
        <p:spPr bwMode="auto">
          <a:xfrm>
            <a:off x="5997039" y="6519553"/>
            <a:ext cx="2968831" cy="338447"/>
          </a:xfrm>
          <a:prstGeom prst="rect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Font typeface="Wingdings" pitchFamily="2" charset="2"/>
              <a:buChar char="n"/>
              <a:tabLst/>
            </a:pPr>
            <a:endParaRPr kumimoji="0" lang="fr-FR" sz="9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47300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47972822"/>
              </p:ext>
            </p:extLst>
          </p:nvPr>
        </p:nvGraphicFramePr>
        <p:xfrm>
          <a:off x="167924" y="1085724"/>
          <a:ext cx="8837014" cy="54095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3" name="Feuille de calcul" r:id="rId3" imgW="9232900" imgH="5651500" progId="Excel.Sheet.12">
                  <p:embed/>
                </p:oleObj>
              </mc:Choice>
              <mc:Fallback>
                <p:oleObj name="Feuille de calcul" r:id="rId3" imgW="9232900" imgH="565150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67924" y="1085724"/>
                        <a:ext cx="8837014" cy="540955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130"/>
          <p:cNvSpPr txBox="1">
            <a:spLocks noChangeArrowheads="1"/>
          </p:cNvSpPr>
          <p:nvPr/>
        </p:nvSpPr>
        <p:spPr bwMode="auto">
          <a:xfrm>
            <a:off x="1219728" y="446874"/>
            <a:ext cx="7283450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45720" rIns="91440" bIns="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+mj-lt"/>
                <a:ea typeface="+mj-ea"/>
                <a:cs typeface="ＭＳ Ｐゴシック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9pPr>
          </a:lstStyle>
          <a:p>
            <a:pPr>
              <a:buNone/>
            </a:pPr>
            <a:r>
              <a:rPr lang="fr-FR" dirty="0">
                <a:solidFill>
                  <a:srgbClr val="FD930A"/>
                </a:solidFill>
              </a:rPr>
              <a:t>Bilan du projet:</a:t>
            </a:r>
          </a:p>
        </p:txBody>
      </p:sp>
      <p:cxnSp>
        <p:nvCxnSpPr>
          <p:cNvPr id="8" name="Connecteur droit 7"/>
          <p:cNvCxnSpPr/>
          <p:nvPr/>
        </p:nvCxnSpPr>
        <p:spPr bwMode="auto">
          <a:xfrm>
            <a:off x="3820277" y="1847358"/>
            <a:ext cx="0" cy="1442677"/>
          </a:xfrm>
          <a:prstGeom prst="line">
            <a:avLst/>
          </a:prstGeom>
          <a:noFill/>
          <a:ln w="12700" cap="flat" cmpd="sng" algn="ctr">
            <a:solidFill>
              <a:schemeClr val="folHlink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Connecteur droit 9"/>
          <p:cNvCxnSpPr/>
          <p:nvPr/>
        </p:nvCxnSpPr>
        <p:spPr bwMode="auto">
          <a:xfrm>
            <a:off x="6890287" y="1842315"/>
            <a:ext cx="0" cy="1442672"/>
          </a:xfrm>
          <a:prstGeom prst="line">
            <a:avLst/>
          </a:prstGeom>
          <a:noFill/>
          <a:ln w="12700" cap="flat" cmpd="sng" algn="ctr">
            <a:solidFill>
              <a:schemeClr val="folHlink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12" name="ZoneTexte 11"/>
          <p:cNvSpPr txBox="1"/>
          <p:nvPr/>
        </p:nvSpPr>
        <p:spPr>
          <a:xfrm>
            <a:off x="2959664" y="2571586"/>
            <a:ext cx="8396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GB" sz="1200" b="1" u="sng" dirty="0">
                <a:solidFill>
                  <a:srgbClr val="FF6600"/>
                </a:solidFill>
              </a:rPr>
              <a:t>2014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4854234" y="1800338"/>
            <a:ext cx="8396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GB" sz="1200" b="1" u="sng" dirty="0">
                <a:solidFill>
                  <a:srgbClr val="FF6600"/>
                </a:solidFill>
              </a:rPr>
              <a:t>2015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7399542" y="2572018"/>
            <a:ext cx="8396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GB" sz="1200" b="1" u="sng" dirty="0">
                <a:solidFill>
                  <a:srgbClr val="FF6600"/>
                </a:solidFill>
              </a:rPr>
              <a:t>2016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19CAAB4-15CA-774B-A6A1-38FA5ABC7D32}"/>
              </a:ext>
            </a:extLst>
          </p:cNvPr>
          <p:cNvSpPr/>
          <p:nvPr/>
        </p:nvSpPr>
        <p:spPr bwMode="auto">
          <a:xfrm>
            <a:off x="5997039" y="6519553"/>
            <a:ext cx="2968831" cy="338447"/>
          </a:xfrm>
          <a:prstGeom prst="rect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Font typeface="Wingdings" pitchFamily="2" charset="2"/>
              <a:buChar char="n"/>
              <a:tabLst/>
            </a:pPr>
            <a:endParaRPr kumimoji="0" lang="fr-FR" sz="9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2853781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0"/>
          <p:cNvSpPr txBox="1">
            <a:spLocks noChangeArrowheads="1"/>
          </p:cNvSpPr>
          <p:nvPr/>
        </p:nvSpPr>
        <p:spPr bwMode="auto">
          <a:xfrm>
            <a:off x="1219728" y="446874"/>
            <a:ext cx="7283450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45720" rIns="91440" bIns="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+mj-lt"/>
                <a:ea typeface="+mj-ea"/>
                <a:cs typeface="ＭＳ Ｐゴシック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9pPr>
          </a:lstStyle>
          <a:p>
            <a:pPr>
              <a:buNone/>
            </a:pPr>
            <a:r>
              <a:rPr lang="fr-FR" dirty="0">
                <a:solidFill>
                  <a:srgbClr val="FD930A"/>
                </a:solidFill>
              </a:rPr>
              <a:t>Bilan du projet:</a:t>
            </a:r>
          </a:p>
        </p:txBody>
      </p:sp>
      <p:sp>
        <p:nvSpPr>
          <p:cNvPr id="16" name="ZoneTexte 15"/>
          <p:cNvSpPr txBox="1"/>
          <p:nvPr/>
        </p:nvSpPr>
        <p:spPr>
          <a:xfrm>
            <a:off x="251887" y="1144101"/>
            <a:ext cx="5478527" cy="11059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  <a:buNone/>
            </a:pPr>
            <a:r>
              <a:rPr lang="fr-FR" sz="1800" b="1" dirty="0">
                <a:solidFill>
                  <a:srgbClr val="000090"/>
                </a:solidFill>
              </a:rPr>
              <a:t>Budget: 20 M€</a:t>
            </a:r>
          </a:p>
          <a:p>
            <a:pPr marL="285750" indent="-285750" algn="just">
              <a:lnSpc>
                <a:spcPct val="120000"/>
              </a:lnSpc>
              <a:buFont typeface="Wingdings" charset="2"/>
              <a:buChar char="§"/>
            </a:pPr>
            <a:r>
              <a:rPr lang="fr-FR" sz="1600" dirty="0"/>
              <a:t>Achat des coupleurs (15M€ pour 670)</a:t>
            </a:r>
          </a:p>
          <a:p>
            <a:pPr marL="285750" indent="-285750" algn="just">
              <a:lnSpc>
                <a:spcPct val="120000"/>
              </a:lnSpc>
              <a:buFont typeface="Wingdings" charset="2"/>
              <a:buChar char="§"/>
            </a:pPr>
            <a:r>
              <a:rPr lang="fr-FR" sz="1600" dirty="0"/>
              <a:t>Infrastructures, équipements, fonctionnement et </a:t>
            </a:r>
            <a:r>
              <a:rPr lang="fr-FR" sz="1600" dirty="0" err="1"/>
              <a:t>CDDs</a:t>
            </a:r>
            <a:endParaRPr lang="fr-FR" sz="1600" dirty="0"/>
          </a:p>
        </p:txBody>
      </p:sp>
      <p:pic>
        <p:nvPicPr>
          <p:cNvPr id="42" name="Image 4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8622" y="2592571"/>
            <a:ext cx="4721126" cy="2834000"/>
          </a:xfrm>
          <a:prstGeom prst="rect">
            <a:avLst/>
          </a:prstGeom>
        </p:spPr>
      </p:pic>
      <p:pic>
        <p:nvPicPr>
          <p:cNvPr id="43" name="Image 4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8901" y="2623741"/>
            <a:ext cx="3789430" cy="284165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0AF8AF1-9B57-DD4A-9648-7635AD26901D}"/>
              </a:ext>
            </a:extLst>
          </p:cNvPr>
          <p:cNvSpPr/>
          <p:nvPr/>
        </p:nvSpPr>
        <p:spPr bwMode="auto">
          <a:xfrm>
            <a:off x="5997039" y="6519553"/>
            <a:ext cx="2968831" cy="338447"/>
          </a:xfrm>
          <a:prstGeom prst="rect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Font typeface="Wingdings" pitchFamily="2" charset="2"/>
              <a:buChar char="n"/>
              <a:tabLst/>
            </a:pPr>
            <a:endParaRPr kumimoji="0" lang="fr-FR" sz="9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9814515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0"/>
          <p:cNvSpPr txBox="1">
            <a:spLocks noChangeArrowheads="1"/>
          </p:cNvSpPr>
          <p:nvPr/>
        </p:nvSpPr>
        <p:spPr bwMode="auto">
          <a:xfrm>
            <a:off x="1219728" y="446874"/>
            <a:ext cx="7283450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45720" rIns="91440" bIns="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+mj-lt"/>
                <a:ea typeface="+mj-ea"/>
                <a:cs typeface="ＭＳ Ｐゴシック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9pPr>
          </a:lstStyle>
          <a:p>
            <a:pPr>
              <a:buNone/>
            </a:pPr>
            <a:r>
              <a:rPr lang="fr-FR" dirty="0">
                <a:solidFill>
                  <a:srgbClr val="FD930A"/>
                </a:solidFill>
              </a:rPr>
              <a:t>Bilan du projet:</a:t>
            </a:r>
          </a:p>
        </p:txBody>
      </p:sp>
      <p:grpSp>
        <p:nvGrpSpPr>
          <p:cNvPr id="7" name="Grouper 6"/>
          <p:cNvGrpSpPr/>
          <p:nvPr/>
        </p:nvGrpSpPr>
        <p:grpSpPr>
          <a:xfrm>
            <a:off x="1652025" y="2423680"/>
            <a:ext cx="5850395" cy="1486874"/>
            <a:chOff x="1358165" y="2476160"/>
            <a:chExt cx="5850395" cy="1486874"/>
          </a:xfrm>
        </p:grpSpPr>
        <p:pic>
          <p:nvPicPr>
            <p:cNvPr id="2" name="Image 1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58165" y="2522216"/>
              <a:ext cx="535631" cy="1439998"/>
            </a:xfrm>
            <a:prstGeom prst="rect">
              <a:avLst/>
            </a:prstGeom>
          </p:spPr>
        </p:pic>
        <p:pic>
          <p:nvPicPr>
            <p:cNvPr id="8" name="Image 7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51364" y="2517173"/>
              <a:ext cx="535633" cy="1440000"/>
            </a:xfrm>
            <a:prstGeom prst="rect">
              <a:avLst/>
            </a:prstGeom>
          </p:spPr>
        </p:pic>
        <p:pic>
          <p:nvPicPr>
            <p:cNvPr id="9" name="Image 8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76281" y="2512131"/>
              <a:ext cx="535633" cy="1440000"/>
            </a:xfrm>
            <a:prstGeom prst="rect">
              <a:avLst/>
            </a:prstGeom>
          </p:spPr>
        </p:pic>
        <p:pic>
          <p:nvPicPr>
            <p:cNvPr id="10" name="Image 9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50030" y="2517582"/>
              <a:ext cx="535633" cy="1440000"/>
            </a:xfrm>
            <a:prstGeom prst="rect">
              <a:avLst/>
            </a:prstGeom>
          </p:spPr>
        </p:pic>
        <p:pic>
          <p:nvPicPr>
            <p:cNvPr id="11" name="Image 10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43232" y="2523034"/>
              <a:ext cx="535633" cy="1440000"/>
            </a:xfrm>
            <a:prstGeom prst="rect">
              <a:avLst/>
            </a:prstGeom>
          </p:spPr>
        </p:pic>
        <p:pic>
          <p:nvPicPr>
            <p:cNvPr id="12" name="Image 11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36436" y="2517990"/>
              <a:ext cx="535633" cy="1440000"/>
            </a:xfrm>
            <a:prstGeom prst="rect">
              <a:avLst/>
            </a:prstGeom>
          </p:spPr>
        </p:pic>
        <p:pic>
          <p:nvPicPr>
            <p:cNvPr id="13" name="Image 12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06875" y="2512946"/>
              <a:ext cx="535633" cy="1440000"/>
            </a:xfrm>
            <a:prstGeom prst="rect">
              <a:avLst/>
            </a:prstGeom>
          </p:spPr>
        </p:pic>
        <p:pic>
          <p:nvPicPr>
            <p:cNvPr id="14" name="Image 13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82803" y="2511722"/>
              <a:ext cx="535633" cy="1440000"/>
            </a:xfrm>
            <a:prstGeom prst="rect">
              <a:avLst/>
            </a:prstGeom>
          </p:spPr>
        </p:pic>
        <p:pic>
          <p:nvPicPr>
            <p:cNvPr id="15" name="Image 14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07478" y="2506682"/>
              <a:ext cx="535633" cy="1440000"/>
            </a:xfrm>
            <a:prstGeom prst="rect">
              <a:avLst/>
            </a:prstGeom>
          </p:spPr>
        </p:pic>
        <p:pic>
          <p:nvPicPr>
            <p:cNvPr id="4" name="Imag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670696" y="2476160"/>
              <a:ext cx="537864" cy="1475999"/>
            </a:xfrm>
            <a:prstGeom prst="rect">
              <a:avLst/>
            </a:prstGeom>
          </p:spPr>
        </p:pic>
      </p:grpSp>
      <p:grpSp>
        <p:nvGrpSpPr>
          <p:cNvPr id="18" name="Grouper 17"/>
          <p:cNvGrpSpPr/>
          <p:nvPr/>
        </p:nvGrpSpPr>
        <p:grpSpPr>
          <a:xfrm>
            <a:off x="4989530" y="1326105"/>
            <a:ext cx="4045232" cy="4747149"/>
            <a:chOff x="4706165" y="1326105"/>
            <a:chExt cx="4045232" cy="4747149"/>
          </a:xfrm>
        </p:grpSpPr>
        <p:pic>
          <p:nvPicPr>
            <p:cNvPr id="19" name="Image 18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06165" y="1336185"/>
              <a:ext cx="535631" cy="1439998"/>
            </a:xfrm>
            <a:prstGeom prst="rect">
              <a:avLst/>
            </a:prstGeom>
          </p:spPr>
        </p:pic>
        <p:pic>
          <p:nvPicPr>
            <p:cNvPr id="20" name="Image 19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99364" y="1331142"/>
              <a:ext cx="535633" cy="1440000"/>
            </a:xfrm>
            <a:prstGeom prst="rect">
              <a:avLst/>
            </a:prstGeom>
          </p:spPr>
        </p:pic>
        <p:pic>
          <p:nvPicPr>
            <p:cNvPr id="21" name="Image 20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24282" y="1326105"/>
              <a:ext cx="535633" cy="1440000"/>
            </a:xfrm>
            <a:prstGeom prst="rect">
              <a:avLst/>
            </a:prstGeom>
          </p:spPr>
        </p:pic>
        <p:pic>
          <p:nvPicPr>
            <p:cNvPr id="22" name="Image 21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98030" y="1331551"/>
              <a:ext cx="535633" cy="1440000"/>
            </a:xfrm>
            <a:prstGeom prst="rect">
              <a:avLst/>
            </a:prstGeom>
          </p:spPr>
        </p:pic>
        <p:pic>
          <p:nvPicPr>
            <p:cNvPr id="23" name="Image 22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91232" y="1337003"/>
              <a:ext cx="535633" cy="1440000"/>
            </a:xfrm>
            <a:prstGeom prst="rect">
              <a:avLst/>
            </a:prstGeom>
          </p:spPr>
        </p:pic>
        <p:pic>
          <p:nvPicPr>
            <p:cNvPr id="24" name="Image 23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84436" y="1331959"/>
              <a:ext cx="535633" cy="1440000"/>
            </a:xfrm>
            <a:prstGeom prst="rect">
              <a:avLst/>
            </a:prstGeom>
          </p:spPr>
        </p:pic>
        <p:pic>
          <p:nvPicPr>
            <p:cNvPr id="25" name="Image 24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81408" y="1326920"/>
              <a:ext cx="535633" cy="1440000"/>
            </a:xfrm>
            <a:prstGeom prst="rect">
              <a:avLst/>
            </a:prstGeom>
          </p:spPr>
        </p:pic>
        <p:pic>
          <p:nvPicPr>
            <p:cNvPr id="26" name="Image 2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18588" y="2948544"/>
              <a:ext cx="537864" cy="1475999"/>
            </a:xfrm>
            <a:prstGeom prst="rect">
              <a:avLst/>
            </a:prstGeom>
          </p:spPr>
        </p:pic>
        <p:pic>
          <p:nvPicPr>
            <p:cNvPr id="27" name="Image 2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075600" y="4585926"/>
              <a:ext cx="562882" cy="1476000"/>
            </a:xfrm>
            <a:prstGeom prst="rect">
              <a:avLst/>
            </a:prstGeom>
          </p:spPr>
        </p:pic>
        <p:pic>
          <p:nvPicPr>
            <p:cNvPr id="28" name="Image 2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889649" y="2972368"/>
              <a:ext cx="543051" cy="1440000"/>
            </a:xfrm>
            <a:prstGeom prst="rect">
              <a:avLst/>
            </a:prstGeom>
          </p:spPr>
        </p:pic>
        <p:pic>
          <p:nvPicPr>
            <p:cNvPr id="29" name="Image 2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482855" y="4591382"/>
              <a:ext cx="562882" cy="1476000"/>
            </a:xfrm>
            <a:prstGeom prst="rect">
              <a:avLst/>
            </a:prstGeom>
          </p:spPr>
        </p:pic>
        <p:pic>
          <p:nvPicPr>
            <p:cNvPr id="30" name="Image 2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482863" y="2933006"/>
              <a:ext cx="556627" cy="1476000"/>
            </a:xfrm>
            <a:prstGeom prst="rect">
              <a:avLst/>
            </a:prstGeom>
          </p:spPr>
        </p:pic>
        <p:pic>
          <p:nvPicPr>
            <p:cNvPr id="31" name="Image 3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00605" y="4596838"/>
              <a:ext cx="562882" cy="1476000"/>
            </a:xfrm>
            <a:prstGeom prst="rect">
              <a:avLst/>
            </a:prstGeom>
          </p:spPr>
        </p:pic>
        <p:pic>
          <p:nvPicPr>
            <p:cNvPr id="32" name="Image 3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301286" y="2943505"/>
              <a:ext cx="537864" cy="1475999"/>
            </a:xfrm>
            <a:prstGeom prst="rect">
              <a:avLst/>
            </a:prstGeom>
          </p:spPr>
        </p:pic>
        <p:pic>
          <p:nvPicPr>
            <p:cNvPr id="33" name="Image 3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328850" y="4591798"/>
              <a:ext cx="562882" cy="1476000"/>
            </a:xfrm>
            <a:prstGeom prst="rect">
              <a:avLst/>
            </a:prstGeom>
          </p:spPr>
        </p:pic>
        <p:pic>
          <p:nvPicPr>
            <p:cNvPr id="34" name="Image 3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725610" y="4597254"/>
              <a:ext cx="562882" cy="1476000"/>
            </a:xfrm>
            <a:prstGeom prst="rect">
              <a:avLst/>
            </a:prstGeom>
          </p:spPr>
        </p:pic>
        <p:pic>
          <p:nvPicPr>
            <p:cNvPr id="35" name="Image 3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679285" y="4591382"/>
              <a:ext cx="562882" cy="1476000"/>
            </a:xfrm>
            <a:prstGeom prst="rect">
              <a:avLst/>
            </a:prstGeom>
          </p:spPr>
        </p:pic>
        <p:pic>
          <p:nvPicPr>
            <p:cNvPr id="36" name="Image 3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188515" y="4596838"/>
              <a:ext cx="562882" cy="1476000"/>
            </a:xfrm>
            <a:prstGeom prst="rect">
              <a:avLst/>
            </a:prstGeom>
          </p:spPr>
        </p:pic>
        <p:pic>
          <p:nvPicPr>
            <p:cNvPr id="37" name="Image 3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162502" y="2975373"/>
              <a:ext cx="562882" cy="1476000"/>
            </a:xfrm>
            <a:prstGeom prst="rect">
              <a:avLst/>
            </a:prstGeom>
          </p:spPr>
        </p:pic>
        <p:pic>
          <p:nvPicPr>
            <p:cNvPr id="38" name="Image 3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055470" y="2970332"/>
              <a:ext cx="562882" cy="1476000"/>
            </a:xfrm>
            <a:prstGeom prst="rect">
              <a:avLst/>
            </a:prstGeom>
          </p:spPr>
        </p:pic>
        <p:pic>
          <p:nvPicPr>
            <p:cNvPr id="39" name="Image 3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627681" y="2975784"/>
              <a:ext cx="562882" cy="1476000"/>
            </a:xfrm>
            <a:prstGeom prst="rect">
              <a:avLst/>
            </a:prstGeom>
          </p:spPr>
        </p:pic>
      </p:grpSp>
      <p:sp>
        <p:nvSpPr>
          <p:cNvPr id="40" name="ZoneTexte 39"/>
          <p:cNvSpPr txBox="1"/>
          <p:nvPr/>
        </p:nvSpPr>
        <p:spPr>
          <a:xfrm>
            <a:off x="5058711" y="3327296"/>
            <a:ext cx="403018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fr-FR" sz="20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Contribution d’une vingtaine d’experts du laboratoire.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262379" y="1952325"/>
            <a:ext cx="4229595" cy="41221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 algn="just">
              <a:lnSpc>
                <a:spcPct val="120000"/>
              </a:lnSpc>
              <a:buFont typeface="Wingdings" charset="2"/>
              <a:buChar char="§"/>
            </a:pPr>
            <a:r>
              <a:rPr lang="fr-FR" sz="1600" dirty="0"/>
              <a:t>Gestion de projet</a:t>
            </a:r>
          </a:p>
          <a:p>
            <a:pPr marL="742950" lvl="1" indent="-285750" algn="just">
              <a:lnSpc>
                <a:spcPct val="120000"/>
              </a:lnSpc>
              <a:buFont typeface="Wingdings" charset="2"/>
              <a:buChar char="§"/>
            </a:pPr>
            <a:r>
              <a:rPr lang="fr-FR" sz="1600" dirty="0"/>
              <a:t>Montage Salle Blanche</a:t>
            </a:r>
          </a:p>
          <a:p>
            <a:pPr marL="742950" lvl="1" indent="-285750" algn="just">
              <a:lnSpc>
                <a:spcPct val="120000"/>
              </a:lnSpc>
              <a:buFont typeface="Wingdings" charset="2"/>
              <a:buChar char="§"/>
            </a:pPr>
            <a:r>
              <a:rPr lang="fr-FR" sz="1600" dirty="0"/>
              <a:t>Conditionnement RF</a:t>
            </a:r>
          </a:p>
          <a:p>
            <a:pPr marL="742950" lvl="1" indent="-285750" algn="just">
              <a:lnSpc>
                <a:spcPct val="120000"/>
              </a:lnSpc>
              <a:buFont typeface="Wingdings" charset="2"/>
              <a:buChar char="§"/>
            </a:pPr>
            <a:r>
              <a:rPr lang="fr-FR" sz="1600" dirty="0"/>
              <a:t>Informatique</a:t>
            </a:r>
          </a:p>
          <a:p>
            <a:pPr marL="742950" lvl="1" indent="-285750" algn="just">
              <a:lnSpc>
                <a:spcPct val="120000"/>
              </a:lnSpc>
              <a:buFont typeface="Wingdings" charset="2"/>
              <a:buChar char="§"/>
            </a:pPr>
            <a:r>
              <a:rPr lang="fr-FR" sz="1600" dirty="0"/>
              <a:t>Infrastructure</a:t>
            </a:r>
          </a:p>
          <a:p>
            <a:pPr marL="742950" lvl="1" indent="-285750" algn="just">
              <a:lnSpc>
                <a:spcPct val="120000"/>
              </a:lnSpc>
              <a:buFont typeface="Wingdings" charset="2"/>
              <a:buChar char="§"/>
            </a:pPr>
            <a:r>
              <a:rPr lang="fr-FR" sz="1600" dirty="0"/>
              <a:t>Conception mécanique</a:t>
            </a:r>
          </a:p>
          <a:p>
            <a:pPr marL="742950" lvl="1" indent="-285750" algn="just">
              <a:lnSpc>
                <a:spcPct val="120000"/>
              </a:lnSpc>
              <a:buFont typeface="Wingdings" charset="2"/>
              <a:buChar char="§"/>
            </a:pPr>
            <a:r>
              <a:rPr lang="fr-FR" sz="1600" dirty="0"/>
              <a:t>Vide</a:t>
            </a:r>
          </a:p>
          <a:p>
            <a:pPr marL="742950" lvl="1" indent="-285750" algn="just">
              <a:lnSpc>
                <a:spcPct val="120000"/>
              </a:lnSpc>
              <a:buFont typeface="Wingdings" charset="2"/>
              <a:buChar char="§"/>
            </a:pPr>
            <a:r>
              <a:rPr lang="fr-FR" sz="1600" dirty="0"/>
              <a:t>Source RF/Electrotechnique</a:t>
            </a:r>
          </a:p>
          <a:p>
            <a:pPr marL="742950" lvl="1" indent="-285750" algn="just">
              <a:lnSpc>
                <a:spcPct val="120000"/>
              </a:lnSpc>
              <a:buFont typeface="Wingdings" charset="2"/>
              <a:buChar char="§"/>
            </a:pPr>
            <a:r>
              <a:rPr lang="fr-FR" sz="1600" dirty="0"/>
              <a:t>Administration</a:t>
            </a:r>
          </a:p>
          <a:p>
            <a:pPr lvl="1" algn="just">
              <a:lnSpc>
                <a:spcPct val="120000"/>
              </a:lnSpc>
              <a:buNone/>
            </a:pPr>
            <a:endParaRPr lang="fr-FR" sz="1600" dirty="0"/>
          </a:p>
          <a:p>
            <a:pPr algn="ctr">
              <a:lnSpc>
                <a:spcPct val="120000"/>
              </a:lnSpc>
              <a:buNone/>
            </a:pPr>
            <a:r>
              <a:rPr lang="fr-FR" sz="1600" dirty="0"/>
              <a:t>Intervention à différents stades du projet entre 2010 et 2016.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293867" y="1396004"/>
            <a:ext cx="44709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fr-FR" sz="1800" b="1" dirty="0">
                <a:solidFill>
                  <a:srgbClr val="000090"/>
                </a:solidFill>
              </a:rPr>
              <a:t>Ressources humaines: 9,5 FTE</a:t>
            </a:r>
            <a:endParaRPr lang="fr-FR" sz="1800" dirty="0"/>
          </a:p>
        </p:txBody>
      </p:sp>
      <p:cxnSp>
        <p:nvCxnSpPr>
          <p:cNvPr id="16" name="Connecteur droit 15"/>
          <p:cNvCxnSpPr/>
          <p:nvPr/>
        </p:nvCxnSpPr>
        <p:spPr bwMode="auto">
          <a:xfrm>
            <a:off x="8595622" y="2854985"/>
            <a:ext cx="272877" cy="0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2" name="Connecteur droit 41"/>
          <p:cNvCxnSpPr/>
          <p:nvPr/>
        </p:nvCxnSpPr>
        <p:spPr bwMode="auto">
          <a:xfrm>
            <a:off x="8055352" y="2870937"/>
            <a:ext cx="272877" cy="0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3" name="Connecteur droit 42"/>
          <p:cNvCxnSpPr/>
          <p:nvPr/>
        </p:nvCxnSpPr>
        <p:spPr bwMode="auto">
          <a:xfrm>
            <a:off x="7515082" y="2876393"/>
            <a:ext cx="272877" cy="0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4" name="Connecteur droit 43"/>
          <p:cNvCxnSpPr/>
          <p:nvPr/>
        </p:nvCxnSpPr>
        <p:spPr bwMode="auto">
          <a:xfrm>
            <a:off x="5138124" y="4456285"/>
            <a:ext cx="272877" cy="0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5" name="Rectangle 44">
            <a:extLst>
              <a:ext uri="{FF2B5EF4-FFF2-40B4-BE49-F238E27FC236}">
                <a16:creationId xmlns:a16="http://schemas.microsoft.com/office/drawing/2014/main" id="{DED898DE-2336-6B44-9AFB-A3E73F843A4D}"/>
              </a:ext>
            </a:extLst>
          </p:cNvPr>
          <p:cNvSpPr/>
          <p:nvPr/>
        </p:nvSpPr>
        <p:spPr bwMode="auto">
          <a:xfrm>
            <a:off x="5997039" y="6519553"/>
            <a:ext cx="2968831" cy="338447"/>
          </a:xfrm>
          <a:prstGeom prst="rect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Font typeface="Wingdings" pitchFamily="2" charset="2"/>
              <a:buChar char="n"/>
              <a:tabLst/>
            </a:pPr>
            <a:endParaRPr kumimoji="0" lang="fr-FR" sz="9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21106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17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243478" y="481963"/>
            <a:ext cx="7283450" cy="481012"/>
          </a:xfrm>
        </p:spPr>
        <p:txBody>
          <a:bodyPr/>
          <a:lstStyle/>
          <a:p>
            <a:r>
              <a:rPr lang="fr-FR" dirty="0">
                <a:solidFill>
                  <a:srgbClr val="FD930A"/>
                </a:solidFill>
              </a:rPr>
              <a:t>Et pour un ILC ?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0E0D1D0-45D7-9D47-9AE0-7CB9CC94BD64}"/>
              </a:ext>
            </a:extLst>
          </p:cNvPr>
          <p:cNvSpPr/>
          <p:nvPr/>
        </p:nvSpPr>
        <p:spPr bwMode="auto">
          <a:xfrm>
            <a:off x="5997039" y="6519553"/>
            <a:ext cx="2968831" cy="338447"/>
          </a:xfrm>
          <a:prstGeom prst="rect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Font typeface="Wingdings" pitchFamily="2" charset="2"/>
              <a:buChar char="n"/>
              <a:tabLst/>
            </a:pPr>
            <a:endParaRPr kumimoji="0" lang="fr-FR" sz="9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pitchFamily="18" charset="-128"/>
            </a:endParaRPr>
          </a:p>
        </p:txBody>
      </p:sp>
      <p:graphicFrame>
        <p:nvGraphicFramePr>
          <p:cNvPr id="7" name="Table 190">
            <a:extLst>
              <a:ext uri="{FF2B5EF4-FFF2-40B4-BE49-F238E27FC236}">
                <a16:creationId xmlns:a16="http://schemas.microsoft.com/office/drawing/2014/main" id="{ADEB5722-EA50-7046-A47F-F998741F5C0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63678014"/>
              </p:ext>
            </p:extLst>
          </p:nvPr>
        </p:nvGraphicFramePr>
        <p:xfrm>
          <a:off x="249388" y="1745673"/>
          <a:ext cx="6234545" cy="4392548"/>
        </p:xfrm>
        <a:graphic>
          <a:graphicData uri="http://schemas.openxmlformats.org/drawingml/2006/table">
            <a:tbl>
              <a:tblPr firstRow="1" firstCol="1" bandRow="1"/>
              <a:tblGrid>
                <a:gridCol w="249433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701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7010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81613"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 dirty="0"/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000" dirty="0">
                          <a:solidFill>
                            <a:srgbClr val="FD930A"/>
                          </a:solidFill>
                        </a:rPr>
                        <a:t>250 GeV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000" dirty="0">
                          <a:solidFill>
                            <a:srgbClr val="FD930A"/>
                          </a:solidFill>
                        </a:rPr>
                        <a:t>500 GeV</a:t>
                      </a:r>
                    </a:p>
                  </a:txBody>
                  <a:tcPr marL="50800" marR="50800" marT="50800" marB="50800" anchor="ctr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1613"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000" dirty="0">
                          <a:solidFill>
                            <a:srgbClr val="0070C0"/>
                          </a:solidFill>
                        </a:rPr>
                        <a:t>Total modules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800" dirty="0">
                          <a:solidFill>
                            <a:srgbClr val="414141"/>
                          </a:solidFill>
                        </a:rPr>
                        <a:t>973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800">
                          <a:solidFill>
                            <a:srgbClr val="414141"/>
                          </a:solidFill>
                        </a:rPr>
                        <a:t>1855</a:t>
                      </a:r>
                    </a:p>
                  </a:txBody>
                  <a:tcPr marL="50800" marR="50800" marT="50800" marB="50800" anchor="ctr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97135"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000" dirty="0">
                          <a:solidFill>
                            <a:srgbClr val="0070C0"/>
                          </a:solidFill>
                        </a:rPr>
                        <a:t>modules per production site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800">
                          <a:solidFill>
                            <a:srgbClr val="414141"/>
                          </a:solidFill>
                        </a:rPr>
                        <a:t>244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800">
                          <a:solidFill>
                            <a:srgbClr val="414141"/>
                          </a:solidFill>
                        </a:rPr>
                        <a:t>464</a:t>
                      </a:r>
                    </a:p>
                  </a:txBody>
                  <a:tcPr marL="50800" marR="50800" marT="50800" marB="50800" anchor="ctr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81613"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lang="en-US" sz="2000" dirty="0">
                          <a:solidFill>
                            <a:srgbClr val="0070C0"/>
                          </a:solidFill>
                        </a:rPr>
                        <a:t>Couplers per production site</a:t>
                      </a:r>
                      <a:endParaRPr sz="2000" dirty="0">
                        <a:solidFill>
                          <a:srgbClr val="0070C0"/>
                        </a:solidFill>
                      </a:endParaRP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lang="en-US" sz="1800" dirty="0">
                          <a:solidFill>
                            <a:srgbClr val="414141"/>
                          </a:solidFill>
                        </a:rPr>
                        <a:t>1952</a:t>
                      </a:r>
                      <a:endParaRPr sz="1800" dirty="0">
                        <a:solidFill>
                          <a:srgbClr val="414141"/>
                        </a:solidFill>
                      </a:endParaRP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lang="en-US" sz="1800" dirty="0">
                          <a:solidFill>
                            <a:srgbClr val="414141"/>
                          </a:solidFill>
                        </a:rPr>
                        <a:t>3712</a:t>
                      </a:r>
                      <a:endParaRPr sz="1800" dirty="0">
                        <a:solidFill>
                          <a:srgbClr val="414141"/>
                        </a:solidFill>
                      </a:endParaRPr>
                    </a:p>
                  </a:txBody>
                  <a:tcPr marL="50800" marR="50800" marT="50800" marB="50800" anchor="ctr" horzOverflow="overflow"/>
                </a:tc>
                <a:extLst>
                  <a:ext uri="{0D108BD9-81ED-4DB2-BD59-A6C34878D82A}">
                    <a16:rowId xmlns:a16="http://schemas.microsoft.com/office/drawing/2014/main" val="391003592"/>
                  </a:ext>
                </a:extLst>
              </a:tr>
              <a:tr h="581613"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000" dirty="0">
                          <a:solidFill>
                            <a:srgbClr val="0070C0"/>
                          </a:solidFill>
                        </a:rPr>
                        <a:t>Years of production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800" dirty="0">
                          <a:solidFill>
                            <a:srgbClr val="414141"/>
                          </a:solidFill>
                        </a:rPr>
                        <a:t>5.1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800" dirty="0">
                          <a:solidFill>
                            <a:srgbClr val="414141"/>
                          </a:solidFill>
                        </a:rPr>
                        <a:t>9.7</a:t>
                      </a:r>
                    </a:p>
                  </a:txBody>
                  <a:tcPr marL="50800" marR="50800" marT="50800" marB="50800" anchor="ctr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39374"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000" dirty="0">
                          <a:solidFill>
                            <a:srgbClr val="0070C0"/>
                          </a:solidFill>
                        </a:rPr>
                        <a:t>LC (ILC/XFEL)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800">
                          <a:solidFill>
                            <a:srgbClr val="414141"/>
                          </a:solidFill>
                        </a:rPr>
                        <a:t>94%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800" dirty="0">
                          <a:solidFill>
                            <a:srgbClr val="414141"/>
                          </a:solidFill>
                        </a:rPr>
                        <a:t>89%</a:t>
                      </a:r>
                    </a:p>
                  </a:txBody>
                  <a:tcPr marL="50800" marR="50800" marT="50800" marB="50800" anchor="ctr" horzOverflow="overflow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8" name="ZoneTexte 7">
            <a:extLst>
              <a:ext uri="{FF2B5EF4-FFF2-40B4-BE49-F238E27FC236}">
                <a16:creationId xmlns:a16="http://schemas.microsoft.com/office/drawing/2014/main" id="{25691268-B8CF-B04F-8A6F-44AB3D16C547}"/>
              </a:ext>
            </a:extLst>
          </p:cNvPr>
          <p:cNvSpPr txBox="1"/>
          <p:nvPr/>
        </p:nvSpPr>
        <p:spPr>
          <a:xfrm>
            <a:off x="6602681" y="1840675"/>
            <a:ext cx="236318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fr-FR" sz="1600" dirty="0"/>
              <a:t>Hypothèses:</a:t>
            </a:r>
          </a:p>
          <a:p>
            <a:pPr>
              <a:buNone/>
            </a:pPr>
            <a:endParaRPr lang="fr-FR" sz="1600" dirty="0"/>
          </a:p>
          <a:p>
            <a:pPr marL="171450" indent="-171450">
              <a:buFont typeface="Wingdings" pitchFamily="2" charset="2"/>
              <a:buChar char="§"/>
            </a:pPr>
            <a:r>
              <a:rPr lang="fr-FR" sz="1600" dirty="0"/>
              <a:t>4 sites de production</a:t>
            </a:r>
          </a:p>
          <a:p>
            <a:pPr marL="171450" indent="-171450">
              <a:buFont typeface="Wingdings" pitchFamily="2" charset="2"/>
              <a:buChar char="§"/>
            </a:pPr>
            <a:r>
              <a:rPr lang="fr-FR" sz="1600" dirty="0"/>
              <a:t>1 CM tout les 3 jours (120 CM/an)</a:t>
            </a:r>
          </a:p>
          <a:p>
            <a:pPr marL="171450" indent="-171450">
              <a:buFont typeface="Wingdings" pitchFamily="2" charset="2"/>
              <a:buChar char="§"/>
            </a:pPr>
            <a:r>
              <a:rPr lang="fr-FR" sz="1600" dirty="0"/>
              <a:t>48 semaines travaillées/an</a:t>
            </a:r>
          </a:p>
          <a:p>
            <a:pPr marL="171450" indent="-171450">
              <a:buFont typeface="Wingdings" pitchFamily="2" charset="2"/>
              <a:buChar char="§"/>
            </a:pPr>
            <a:r>
              <a:rPr lang="fr-FR" sz="1600" dirty="0"/>
              <a:t>Gradient accélérateur 31,5 MeV</a:t>
            </a:r>
          </a:p>
        </p:txBody>
      </p:sp>
    </p:spTree>
    <p:extLst>
      <p:ext uri="{BB962C8B-B14F-4D97-AF65-F5344CB8AC3E}">
        <p14:creationId xmlns:p14="http://schemas.microsoft.com/office/powerpoint/2010/main" val="92741783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243478" y="481963"/>
            <a:ext cx="7283450" cy="481012"/>
          </a:xfrm>
        </p:spPr>
        <p:txBody>
          <a:bodyPr/>
          <a:lstStyle/>
          <a:p>
            <a:r>
              <a:rPr lang="fr-FR" dirty="0">
                <a:solidFill>
                  <a:srgbClr val="FD930A"/>
                </a:solidFill>
              </a:rPr>
              <a:t>Et pour un ILC ? 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32509" y="2073432"/>
            <a:ext cx="7720741" cy="2474818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fr-FR" sz="1800" kern="1200" dirty="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rPr>
              <a:t>1 ordre de grandeur par rapport à XFEL </a:t>
            </a:r>
          </a:p>
          <a:p>
            <a:pPr>
              <a:lnSpc>
                <a:spcPct val="150000"/>
              </a:lnSpc>
            </a:pPr>
            <a:r>
              <a:rPr lang="fr-FR" sz="1800" kern="1200" dirty="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rPr>
              <a:t>Quelle marge sur le taux de production ( ? Coupleur / semaine )</a:t>
            </a:r>
          </a:p>
          <a:p>
            <a:pPr>
              <a:lnSpc>
                <a:spcPct val="150000"/>
              </a:lnSpc>
            </a:pPr>
            <a:r>
              <a:rPr lang="fr-FR" sz="1800" kern="1200" dirty="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rPr>
              <a:t>Quelle stratégie pour diminuer le temps tout en gardant la fiabilité ? </a:t>
            </a:r>
          </a:p>
          <a:p>
            <a:pPr>
              <a:lnSpc>
                <a:spcPct val="150000"/>
              </a:lnSpc>
            </a:pPr>
            <a:r>
              <a:rPr lang="fr-FR" sz="1800" kern="1200" dirty="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rPr>
              <a:t>Que reste-t-il à faire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0E0D1D0-45D7-9D47-9AE0-7CB9CC94BD64}"/>
              </a:ext>
            </a:extLst>
          </p:cNvPr>
          <p:cNvSpPr/>
          <p:nvPr/>
        </p:nvSpPr>
        <p:spPr bwMode="auto">
          <a:xfrm>
            <a:off x="5997039" y="6519553"/>
            <a:ext cx="2968831" cy="338447"/>
          </a:xfrm>
          <a:prstGeom prst="rect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Font typeface="Wingdings" pitchFamily="2" charset="2"/>
              <a:buChar char="n"/>
              <a:tabLst/>
            </a:pPr>
            <a:endParaRPr kumimoji="0" lang="fr-FR" sz="9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0087823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219728" y="505713"/>
            <a:ext cx="7283450" cy="481012"/>
          </a:xfrm>
        </p:spPr>
        <p:txBody>
          <a:bodyPr/>
          <a:lstStyle/>
          <a:p>
            <a:r>
              <a:rPr lang="fr-FR" dirty="0">
                <a:solidFill>
                  <a:srgbClr val="FD930A"/>
                </a:solidFill>
              </a:rPr>
              <a:t>Différents points à améliorer (I) 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3160" y="1184502"/>
            <a:ext cx="8667296" cy="5026886"/>
          </a:xfrm>
        </p:spPr>
        <p:txBody>
          <a:bodyPr/>
          <a:lstStyle/>
          <a:p>
            <a:r>
              <a:rPr lang="fr-FR" sz="1600" kern="1200" dirty="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rPr>
              <a:t>Cuivrage</a:t>
            </a:r>
          </a:p>
          <a:p>
            <a:pPr lvl="1"/>
            <a:r>
              <a:rPr lang="fr-FR" sz="1600" kern="1200" dirty="0" err="1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rPr>
              <a:t>Process</a:t>
            </a:r>
            <a:r>
              <a:rPr lang="fr-FR" sz="1600" kern="1200" dirty="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rPr>
              <a:t> à fiabiliser </a:t>
            </a:r>
          </a:p>
          <a:p>
            <a:r>
              <a:rPr lang="fr-FR" sz="1600" kern="1200" dirty="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rPr>
              <a:t>Nettoyage </a:t>
            </a:r>
          </a:p>
          <a:p>
            <a:pPr lvl="1"/>
            <a:r>
              <a:rPr lang="fr-FR" sz="1600" kern="1200" dirty="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rPr>
              <a:t>Automatisation ? </a:t>
            </a:r>
          </a:p>
          <a:p>
            <a:r>
              <a:rPr lang="fr-FR" sz="1600" kern="1200" dirty="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rPr>
              <a:t>Différentes mesures (épaisseur cuivrage, RRR, .. )</a:t>
            </a:r>
          </a:p>
          <a:p>
            <a:pPr lvl="1"/>
            <a:r>
              <a:rPr lang="fr-FR" sz="1600" kern="1200" dirty="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rPr>
              <a:t>Augmenter leur fréquence</a:t>
            </a:r>
          </a:p>
          <a:p>
            <a:r>
              <a:rPr lang="fr-FR" sz="1600" kern="1200" dirty="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rPr>
              <a:t>Diminuer le taux de retour </a:t>
            </a:r>
            <a:r>
              <a:rPr lang="fr-FR" sz="1600" kern="1200" dirty="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  <a:sym typeface="Wingdings"/>
              </a:rPr>
              <a:t> plus de contrôles chez l’industriel </a:t>
            </a:r>
            <a:endParaRPr lang="fr-FR" sz="1600" kern="1200" dirty="0">
              <a:solidFill>
                <a:schemeClr val="tx1"/>
              </a:solidFill>
              <a:latin typeface="Arial" charset="0"/>
              <a:ea typeface="ＭＳ Ｐゴシック" charset="-128"/>
              <a:cs typeface="+mn-cs"/>
            </a:endParaRPr>
          </a:p>
          <a:p>
            <a:r>
              <a:rPr lang="fr-FR" sz="1600" kern="1200" dirty="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rPr>
              <a:t>Conditionnement </a:t>
            </a:r>
          </a:p>
          <a:p>
            <a:pPr lvl="1"/>
            <a:r>
              <a:rPr lang="fr-FR" sz="1600" kern="1200" dirty="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rPr>
              <a:t>Etuvage  </a:t>
            </a:r>
          </a:p>
          <a:p>
            <a:pPr lvl="2"/>
            <a:r>
              <a:rPr lang="fr-FR" sz="1600" kern="1200" dirty="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rPr>
              <a:t>Augmenter Température : Diminue le dégazage pendant le conditionnement</a:t>
            </a:r>
          </a:p>
          <a:p>
            <a:pPr lvl="2"/>
            <a:r>
              <a:rPr lang="fr-FR" sz="1600" kern="1200" dirty="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rPr>
              <a:t>Réduire le cycle d ’étuvage ?  </a:t>
            </a:r>
          </a:p>
          <a:p>
            <a:pPr lvl="1"/>
            <a:r>
              <a:rPr lang="fr-FR" sz="1600" kern="1200" dirty="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rPr>
              <a:t>Algorithme conditionnement à améliorer  </a:t>
            </a:r>
          </a:p>
          <a:p>
            <a:pPr lvl="1"/>
            <a:r>
              <a:rPr lang="fr-FR" sz="1600" kern="1200" dirty="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rPr>
              <a:t>R&amp;D pour réduction des multipactors</a:t>
            </a:r>
          </a:p>
          <a:p>
            <a:pPr lvl="1"/>
            <a:r>
              <a:rPr lang="fr-FR" sz="1600" kern="1200" dirty="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rPr>
              <a:t>Diminuer les arrêts dus aux «éléments extérieurs »</a:t>
            </a:r>
          </a:p>
          <a:p>
            <a:pPr lvl="2"/>
            <a:r>
              <a:rPr lang="fr-FR" sz="1600" kern="1200" dirty="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rPr>
              <a:t>PB. Communication acquisition </a:t>
            </a:r>
          </a:p>
          <a:p>
            <a:pPr lvl="2"/>
            <a:r>
              <a:rPr lang="fr-FR" sz="1600" kern="1200" dirty="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rPr>
              <a:t>Perte com après interlock </a:t>
            </a:r>
          </a:p>
          <a:p>
            <a:pPr lvl="2"/>
            <a:r>
              <a:rPr lang="fr-FR" sz="1600" kern="1200" dirty="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rPr>
              <a:t>Redémarrage difficile parfois (reboot, </a:t>
            </a:r>
            <a:r>
              <a:rPr lang="fr-FR" sz="1600" kern="1200" dirty="0" err="1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rPr>
              <a:t>etc</a:t>
            </a:r>
            <a:r>
              <a:rPr lang="fr-FR" sz="1600" kern="1200" dirty="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rPr>
              <a:t> )</a:t>
            </a:r>
          </a:p>
          <a:p>
            <a:pPr lvl="2"/>
            <a:r>
              <a:rPr lang="fr-FR" sz="1600" kern="1200" dirty="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rPr>
              <a:t>Nécessaire de redéfinir une ACQ homogène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9242287-BA25-8842-B7E8-0A3AFD619596}"/>
              </a:ext>
            </a:extLst>
          </p:cNvPr>
          <p:cNvSpPr/>
          <p:nvPr/>
        </p:nvSpPr>
        <p:spPr bwMode="auto">
          <a:xfrm>
            <a:off x="5997039" y="6543303"/>
            <a:ext cx="2968831" cy="338447"/>
          </a:xfrm>
          <a:prstGeom prst="rect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Font typeface="Wingdings" pitchFamily="2" charset="2"/>
              <a:buChar char="n"/>
              <a:tabLst/>
            </a:pPr>
            <a:endParaRPr kumimoji="0" lang="fr-FR" sz="9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89330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1209233" y="472332"/>
            <a:ext cx="7365396" cy="544928"/>
          </a:xfrm>
        </p:spPr>
        <p:txBody>
          <a:bodyPr anchor="ctr"/>
          <a:lstStyle/>
          <a:p>
            <a:pPr eaLnBrk="1" hangingPunct="1"/>
            <a:r>
              <a:rPr lang="en-GB" sz="2000" dirty="0">
                <a:solidFill>
                  <a:srgbClr val="FD930A"/>
                </a:solidFill>
              </a:rPr>
              <a:t>Introduction</a:t>
            </a:r>
            <a:r>
              <a:rPr lang="en-US" sz="2000" dirty="0">
                <a:solidFill>
                  <a:srgbClr val="FD930A"/>
                </a:solidFill>
              </a:rPr>
              <a:t>: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4FDCD18-F9D1-9E4B-B372-2F270B8891E2}"/>
              </a:ext>
            </a:extLst>
          </p:cNvPr>
          <p:cNvSpPr/>
          <p:nvPr/>
        </p:nvSpPr>
        <p:spPr bwMode="auto">
          <a:xfrm>
            <a:off x="5997039" y="6519553"/>
            <a:ext cx="2968831" cy="338447"/>
          </a:xfrm>
          <a:prstGeom prst="rect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Font typeface="Wingdings" pitchFamily="2" charset="2"/>
              <a:buChar char="n"/>
              <a:tabLst/>
            </a:pPr>
            <a:endParaRPr kumimoji="0" lang="fr-FR" sz="9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pitchFamily="18" charset="-128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F03E8D58-402E-6D48-9FDA-26B9F604F6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888" y="1017260"/>
            <a:ext cx="8277102" cy="5384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671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219728" y="517588"/>
            <a:ext cx="7283450" cy="481012"/>
          </a:xfrm>
        </p:spPr>
        <p:txBody>
          <a:bodyPr/>
          <a:lstStyle/>
          <a:p>
            <a:r>
              <a:rPr lang="fr-FR" dirty="0">
                <a:solidFill>
                  <a:srgbClr val="FD930A"/>
                </a:solidFill>
              </a:rPr>
              <a:t>Différents points à améliorer (II)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53099" y="1433352"/>
            <a:ext cx="8812771" cy="4551812"/>
          </a:xfrm>
        </p:spPr>
        <p:txBody>
          <a:bodyPr/>
          <a:lstStyle/>
          <a:p>
            <a:pPr lvl="1">
              <a:lnSpc>
                <a:spcPct val="150000"/>
              </a:lnSpc>
            </a:pPr>
            <a:r>
              <a:rPr lang="fr-FR" sz="1800" kern="1200" dirty="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rPr>
              <a:t>Coté LAL quels efforts pour un </a:t>
            </a:r>
            <a:r>
              <a:rPr lang="fr-FR" sz="1800" b="1" kern="1200" dirty="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rPr>
              <a:t>x2</a:t>
            </a:r>
            <a:r>
              <a:rPr lang="fr-FR" sz="1800" kern="1200" dirty="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rPr>
              <a:t> dans la production </a:t>
            </a:r>
          </a:p>
          <a:p>
            <a:pPr lvl="1">
              <a:lnSpc>
                <a:spcPct val="150000"/>
              </a:lnSpc>
            </a:pPr>
            <a:r>
              <a:rPr lang="fr-FR" sz="1800" kern="1200" dirty="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rPr>
              <a:t>x2 =  16 coupleurs / semaine </a:t>
            </a:r>
          </a:p>
          <a:p>
            <a:pPr lvl="2">
              <a:lnSpc>
                <a:spcPct val="150000"/>
              </a:lnSpc>
            </a:pPr>
            <a:r>
              <a:rPr lang="fr-FR" sz="1800" kern="1200" dirty="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rPr>
              <a:t>Déjà atteint 2 fois :) </a:t>
            </a:r>
          </a:p>
          <a:p>
            <a:pPr lvl="1">
              <a:lnSpc>
                <a:spcPct val="150000"/>
              </a:lnSpc>
            </a:pPr>
            <a:r>
              <a:rPr lang="fr-FR" sz="1800" kern="1200" dirty="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rPr>
              <a:t>Il faudrait en plus de (I): </a:t>
            </a:r>
          </a:p>
          <a:p>
            <a:pPr lvl="2">
              <a:lnSpc>
                <a:spcPct val="150000"/>
              </a:lnSpc>
            </a:pPr>
            <a:r>
              <a:rPr lang="fr-FR" sz="1800" kern="1200" dirty="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rPr>
              <a:t>Stabiliser la station / ACQ / contrôle à distance / alertes (SMS ?) </a:t>
            </a:r>
          </a:p>
          <a:p>
            <a:pPr lvl="2">
              <a:lnSpc>
                <a:spcPct val="150000"/>
              </a:lnSpc>
            </a:pPr>
            <a:r>
              <a:rPr lang="fr-FR" sz="1800" kern="1200" dirty="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rPr>
              <a:t>Augmenter les nombre d’étuves (2 en plus ?) </a:t>
            </a:r>
          </a:p>
          <a:p>
            <a:pPr lvl="2">
              <a:lnSpc>
                <a:spcPct val="150000"/>
              </a:lnSpc>
            </a:pPr>
            <a:r>
              <a:rPr lang="fr-FR" sz="1800" kern="1200" dirty="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rPr>
              <a:t>Mettre à niveau la station R&amp;D coupleurs (+4 coupleurs)</a:t>
            </a:r>
          </a:p>
          <a:p>
            <a:pPr lvl="2">
              <a:lnSpc>
                <a:spcPct val="150000"/>
              </a:lnSpc>
            </a:pPr>
            <a:r>
              <a:rPr lang="fr-FR" sz="1800" kern="1200" dirty="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rPr>
              <a:t>(?) doubler chaque ligne XFEL = 16 coupleurs en même temps </a:t>
            </a:r>
          </a:p>
          <a:p>
            <a:pPr lvl="3">
              <a:lnSpc>
                <a:spcPct val="150000"/>
              </a:lnSpc>
            </a:pPr>
            <a:r>
              <a:rPr lang="fr-FR" sz="1800" kern="1200" dirty="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rPr>
              <a:t>Nécessite de doubler les nombre de diagnostiques / et pompes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B81AF68-3FBA-F94B-93E1-98DBAA53848A}"/>
              </a:ext>
            </a:extLst>
          </p:cNvPr>
          <p:cNvSpPr/>
          <p:nvPr/>
        </p:nvSpPr>
        <p:spPr bwMode="auto">
          <a:xfrm>
            <a:off x="5997039" y="6519553"/>
            <a:ext cx="2968831" cy="338447"/>
          </a:xfrm>
          <a:prstGeom prst="rect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Font typeface="Wingdings" pitchFamily="2" charset="2"/>
              <a:buChar char="n"/>
              <a:tabLst/>
            </a:pPr>
            <a:endParaRPr kumimoji="0" lang="fr-FR" sz="9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0398760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219728" y="517588"/>
            <a:ext cx="7283450" cy="481012"/>
          </a:xfrm>
        </p:spPr>
        <p:txBody>
          <a:bodyPr/>
          <a:lstStyle/>
          <a:p>
            <a:r>
              <a:rPr lang="fr-FR" dirty="0">
                <a:solidFill>
                  <a:srgbClr val="FD930A"/>
                </a:solidFill>
              </a:rPr>
              <a:t>Différents points à améliorer (III)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17474" y="1489760"/>
            <a:ext cx="8901113" cy="453103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fr-FR" sz="1800" kern="1200" dirty="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rPr>
              <a:t>Opérateurs / logistique : </a:t>
            </a:r>
          </a:p>
          <a:p>
            <a:pPr lvl="1">
              <a:lnSpc>
                <a:spcPct val="150000"/>
              </a:lnSpc>
            </a:pPr>
            <a:r>
              <a:rPr lang="fr-FR" sz="1800" kern="1200" dirty="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rPr>
              <a:t>3 + 3  en salle blanche </a:t>
            </a:r>
          </a:p>
          <a:p>
            <a:pPr lvl="2">
              <a:lnSpc>
                <a:spcPct val="150000"/>
              </a:lnSpc>
            </a:pPr>
            <a:r>
              <a:rPr lang="fr-FR" sz="1800" kern="1200" dirty="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rPr>
              <a:t>Optimiser / Synchroniser les durées des conditionnement / étuvages </a:t>
            </a:r>
            <a:r>
              <a:rPr lang="fr-FR" sz="1800" kern="1200" dirty="0" err="1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rPr>
              <a:t>etc</a:t>
            </a:r>
            <a:r>
              <a:rPr lang="fr-FR" sz="1800" kern="1200" dirty="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rPr>
              <a:t> pour minimiser la perte de temps </a:t>
            </a:r>
          </a:p>
          <a:p>
            <a:pPr lvl="1">
              <a:lnSpc>
                <a:spcPct val="150000"/>
              </a:lnSpc>
            </a:pPr>
            <a:r>
              <a:rPr lang="fr-FR" sz="1800" kern="1200" dirty="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rPr>
              <a:t>Conditionnement / Analyse (3? Opérateurs): </a:t>
            </a:r>
          </a:p>
          <a:p>
            <a:pPr lvl="2">
              <a:lnSpc>
                <a:spcPct val="150000"/>
              </a:lnSpc>
            </a:pPr>
            <a:r>
              <a:rPr lang="fr-FR" sz="1800" kern="1200" dirty="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rPr>
              <a:t>Rendre l’ACQ quasi autonome h24 </a:t>
            </a:r>
          </a:p>
          <a:p>
            <a:pPr lvl="2">
              <a:lnSpc>
                <a:spcPct val="150000"/>
              </a:lnSpc>
            </a:pPr>
            <a:r>
              <a:rPr lang="fr-FR" sz="1800" kern="1200" dirty="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rPr>
              <a:t>Faciliter l’intervention à distance sauf cas sérieux (ARC..) : Diagnostiques, camera(?), </a:t>
            </a:r>
            <a:r>
              <a:rPr lang="is-IS" sz="1800" kern="1200" dirty="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rPr>
              <a:t>…</a:t>
            </a:r>
            <a:endParaRPr lang="fr-FR" sz="1800" kern="1200" dirty="0">
              <a:solidFill>
                <a:schemeClr val="tx1"/>
              </a:solidFill>
              <a:latin typeface="Arial" charset="0"/>
              <a:ea typeface="ＭＳ Ｐゴシック" charset="-128"/>
              <a:cs typeface="+mn-cs"/>
            </a:endParaRPr>
          </a:p>
          <a:p>
            <a:pPr lvl="2">
              <a:lnSpc>
                <a:spcPct val="150000"/>
              </a:lnSpc>
            </a:pPr>
            <a:r>
              <a:rPr lang="fr-FR" sz="1800" kern="1200" dirty="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rPr>
              <a:t>Automatiser les notes sur </a:t>
            </a:r>
            <a:r>
              <a:rPr lang="fr-FR" sz="1800" kern="1200" dirty="0" err="1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rPr>
              <a:t>Logbook</a:t>
            </a:r>
            <a:r>
              <a:rPr lang="fr-FR" sz="1800" kern="1200" dirty="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rPr>
              <a:t>  </a:t>
            </a:r>
          </a:p>
          <a:p>
            <a:pPr lvl="2">
              <a:lnSpc>
                <a:spcPct val="150000"/>
              </a:lnSpc>
            </a:pPr>
            <a:endParaRPr lang="fr-FR" sz="18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86883A2-88EE-B94A-868E-8F0A11E61565}"/>
              </a:ext>
            </a:extLst>
          </p:cNvPr>
          <p:cNvSpPr/>
          <p:nvPr/>
        </p:nvSpPr>
        <p:spPr bwMode="auto">
          <a:xfrm>
            <a:off x="5997039" y="6519553"/>
            <a:ext cx="2968831" cy="338447"/>
          </a:xfrm>
          <a:prstGeom prst="rect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Font typeface="Wingdings" pitchFamily="2" charset="2"/>
              <a:buChar char="n"/>
              <a:tabLst/>
            </a:pPr>
            <a:endParaRPr kumimoji="0" lang="fr-FR" sz="9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8067642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219728" y="517588"/>
            <a:ext cx="7283450" cy="481012"/>
          </a:xfrm>
        </p:spPr>
        <p:txBody>
          <a:bodyPr/>
          <a:lstStyle/>
          <a:p>
            <a:r>
              <a:rPr lang="fr-FR" dirty="0">
                <a:solidFill>
                  <a:srgbClr val="FD930A"/>
                </a:solidFill>
              </a:rPr>
              <a:t>Conclusion 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1472" y="1645919"/>
            <a:ext cx="9078778" cy="4588625"/>
          </a:xfrm>
        </p:spPr>
        <p:txBody>
          <a:bodyPr/>
          <a:lstStyle/>
          <a:p>
            <a:pPr>
              <a:lnSpc>
                <a:spcPct val="150000"/>
              </a:lnSpc>
              <a:buSzPct val="70000"/>
            </a:pPr>
            <a:r>
              <a:rPr lang="fr-FR" sz="2000" dirty="0"/>
              <a:t>Les ingrédients pour faire un ILC sont connus et maitrisés pour la plupart.</a:t>
            </a:r>
          </a:p>
          <a:p>
            <a:pPr>
              <a:lnSpc>
                <a:spcPct val="150000"/>
              </a:lnSpc>
              <a:buSzPct val="70000"/>
            </a:pPr>
            <a:r>
              <a:rPr lang="fr-FR" sz="2000" dirty="0"/>
              <a:t>Le conditionnement des coupleurs n’a jamais été le point limitant dans la </a:t>
            </a:r>
            <a:r>
              <a:rPr lang="fr-FR" sz="2000" dirty="0" err="1"/>
              <a:t>prod</a:t>
            </a:r>
            <a:r>
              <a:rPr lang="fr-FR" sz="2000" dirty="0"/>
              <a:t>. Une amélioration /optimisation des autres aspects (chez l’industriel) sont aussi nécessaire pour augmenter la cadence. </a:t>
            </a:r>
          </a:p>
          <a:p>
            <a:pPr>
              <a:lnSpc>
                <a:spcPct val="150000"/>
              </a:lnSpc>
              <a:buSzPct val="70000"/>
            </a:pPr>
            <a:r>
              <a:rPr lang="fr-FR" sz="2000" dirty="0"/>
              <a:t>L’augmentation (déjà un x2) de la production @ LAL est envisageable / possible avec un travail en amont de mise à niveau avec des coûts maitrisés : </a:t>
            </a:r>
          </a:p>
          <a:p>
            <a:pPr lvl="2">
              <a:lnSpc>
                <a:spcPct val="150000"/>
              </a:lnSpc>
            </a:pPr>
            <a:r>
              <a:rPr lang="fr-FR" sz="2000" dirty="0"/>
              <a:t>Prix (</a:t>
            </a:r>
            <a:r>
              <a:rPr lang="fr-FR" sz="2000" dirty="0" err="1"/>
              <a:t>Prod</a:t>
            </a:r>
            <a:r>
              <a:rPr lang="fr-FR" sz="2000" dirty="0"/>
              <a:t> ILC) &lt; 2x Prix (</a:t>
            </a:r>
            <a:r>
              <a:rPr lang="fr-FR" sz="2000" dirty="0" err="1"/>
              <a:t>Prod</a:t>
            </a:r>
            <a:r>
              <a:rPr lang="fr-FR" sz="2000" dirty="0"/>
              <a:t> XFEL)</a:t>
            </a:r>
          </a:p>
          <a:p>
            <a:pPr>
              <a:lnSpc>
                <a:spcPct val="150000"/>
              </a:lnSpc>
            </a:pPr>
            <a:endParaRPr lang="fr-FR" sz="20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EC930CA-3861-4D45-BF83-9B2B3F14E9A4}"/>
              </a:ext>
            </a:extLst>
          </p:cNvPr>
          <p:cNvSpPr/>
          <p:nvPr/>
        </p:nvSpPr>
        <p:spPr bwMode="auto">
          <a:xfrm>
            <a:off x="5997039" y="6519553"/>
            <a:ext cx="2968831" cy="338447"/>
          </a:xfrm>
          <a:prstGeom prst="rect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Font typeface="Wingdings" pitchFamily="2" charset="2"/>
              <a:buChar char="n"/>
              <a:tabLst/>
            </a:pPr>
            <a:endParaRPr kumimoji="0" lang="fr-FR" sz="9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3977016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66621" y="10497"/>
            <a:ext cx="4966889" cy="6455206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169873"/>
            <a:ext cx="4216503" cy="3306325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496"/>
            <a:ext cx="4218697" cy="3159377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1007549" y="2729024"/>
            <a:ext cx="72942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fr-FR" sz="3600" dirty="0">
                <a:solidFill>
                  <a:schemeClr val="bg1"/>
                </a:solidFill>
              </a:rPr>
              <a:t>Merci pour votre attention!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EE1F17A-EE2A-8246-BEEB-47174D45E1EE}"/>
              </a:ext>
            </a:extLst>
          </p:cNvPr>
          <p:cNvSpPr/>
          <p:nvPr/>
        </p:nvSpPr>
        <p:spPr bwMode="auto">
          <a:xfrm>
            <a:off x="5997039" y="6519553"/>
            <a:ext cx="2968831" cy="338447"/>
          </a:xfrm>
          <a:prstGeom prst="rect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Font typeface="Wingdings" pitchFamily="2" charset="2"/>
              <a:buChar char="n"/>
              <a:tabLst/>
            </a:pPr>
            <a:endParaRPr kumimoji="0" lang="fr-FR" sz="9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97266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1209233" y="472332"/>
            <a:ext cx="7365396" cy="544928"/>
          </a:xfrm>
        </p:spPr>
        <p:txBody>
          <a:bodyPr anchor="ctr"/>
          <a:lstStyle/>
          <a:p>
            <a:pPr eaLnBrk="1" hangingPunct="1"/>
            <a:r>
              <a:rPr lang="en-GB" sz="2000" dirty="0">
                <a:solidFill>
                  <a:srgbClr val="FD930A"/>
                </a:solidFill>
              </a:rPr>
              <a:t>Introduction</a:t>
            </a:r>
            <a:r>
              <a:rPr lang="en-US" sz="2000" dirty="0">
                <a:solidFill>
                  <a:srgbClr val="FD930A"/>
                </a:solidFill>
              </a:rPr>
              <a:t>: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4FDCD18-F9D1-9E4B-B372-2F270B8891E2}"/>
              </a:ext>
            </a:extLst>
          </p:cNvPr>
          <p:cNvSpPr/>
          <p:nvPr/>
        </p:nvSpPr>
        <p:spPr bwMode="auto">
          <a:xfrm>
            <a:off x="5997039" y="6519553"/>
            <a:ext cx="2968831" cy="338447"/>
          </a:xfrm>
          <a:prstGeom prst="rect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Font typeface="Wingdings" pitchFamily="2" charset="2"/>
              <a:buChar char="n"/>
              <a:tabLst/>
            </a:pPr>
            <a:endParaRPr kumimoji="0" lang="fr-FR" sz="9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pitchFamily="18" charset="-128"/>
            </a:endParaRPr>
          </a:p>
        </p:txBody>
      </p:sp>
      <p:pic>
        <p:nvPicPr>
          <p:cNvPr id="5" name="pasted-image.png">
            <a:extLst>
              <a:ext uri="{FF2B5EF4-FFF2-40B4-BE49-F238E27FC236}">
                <a16:creationId xmlns:a16="http://schemas.microsoft.com/office/drawing/2014/main" id="{23E78518-DC6F-E04E-87F6-DEE09924F3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752" y="1333474"/>
            <a:ext cx="4227616" cy="4869864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Shape 142">
            <a:extLst>
              <a:ext uri="{FF2B5EF4-FFF2-40B4-BE49-F238E27FC236}">
                <a16:creationId xmlns:a16="http://schemas.microsoft.com/office/drawing/2014/main" id="{B4BD16CE-F892-244D-98CC-C74706749E5C}"/>
              </a:ext>
            </a:extLst>
          </p:cNvPr>
          <p:cNvSpPr/>
          <p:nvPr/>
        </p:nvSpPr>
        <p:spPr>
          <a:xfrm>
            <a:off x="4251368" y="1622903"/>
            <a:ext cx="4892631" cy="39805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>
            <a:spAutoFit/>
          </a:bodyPr>
          <a:lstStyle/>
          <a:p>
            <a:pPr>
              <a:buNone/>
              <a:defRPr b="1">
                <a:solidFill>
                  <a:srgbClr val="D93E2B"/>
                </a:solidFill>
              </a:defRPr>
            </a:pPr>
            <a:r>
              <a:rPr lang="fr-FR" sz="2400" dirty="0" err="1">
                <a:solidFill>
                  <a:srgbClr val="261748"/>
                </a:solidFill>
              </a:rPr>
              <a:t>European</a:t>
            </a:r>
            <a:r>
              <a:rPr lang="fr-FR" sz="2400" dirty="0">
                <a:solidFill>
                  <a:srgbClr val="261748"/>
                </a:solidFill>
              </a:rPr>
              <a:t> (ILC) Institutes:</a:t>
            </a:r>
          </a:p>
          <a:p>
            <a:pPr>
              <a:buNone/>
              <a:defRPr b="1">
                <a:solidFill>
                  <a:srgbClr val="D93E2B"/>
                </a:solidFill>
              </a:defRPr>
            </a:pPr>
            <a:endParaRPr lang="en-US" sz="2000" dirty="0">
              <a:solidFill>
                <a:srgbClr val="261748"/>
              </a:solidFill>
            </a:endParaRPr>
          </a:p>
          <a:p>
            <a:pPr marL="285750" indent="-285750" algn="l">
              <a:buFont typeface="Wingdings" pitchFamily="2" charset="2"/>
              <a:buChar char="§"/>
              <a:defRPr b="1">
                <a:solidFill>
                  <a:srgbClr val="D93E2B"/>
                </a:solidFill>
              </a:defRPr>
            </a:pPr>
            <a:r>
              <a:rPr lang="en-US" sz="1800" dirty="0"/>
              <a:t> </a:t>
            </a:r>
            <a:r>
              <a:rPr sz="1800" dirty="0">
                <a:solidFill>
                  <a:srgbClr val="261748"/>
                </a:solidFill>
              </a:rPr>
              <a:t>Key labs shown</a:t>
            </a:r>
          </a:p>
          <a:p>
            <a:pPr marL="742950" lvl="1" indent="-285750">
              <a:buSzPct val="80000"/>
              <a:buFont typeface="Courier New" panose="02070309020205020404" pitchFamily="49" charset="0"/>
              <a:buChar char="o"/>
              <a:defRPr b="1">
                <a:solidFill>
                  <a:srgbClr val="D93E2B"/>
                </a:solidFill>
              </a:defRPr>
            </a:pPr>
            <a:r>
              <a:rPr sz="1800" dirty="0">
                <a:solidFill>
                  <a:srgbClr val="261748"/>
                </a:solidFill>
              </a:rPr>
              <a:t> </a:t>
            </a:r>
            <a:r>
              <a:rPr sz="1600" dirty="0">
                <a:solidFill>
                  <a:srgbClr val="261748"/>
                </a:solidFill>
              </a:rPr>
              <a:t>XFEL </a:t>
            </a:r>
            <a:r>
              <a:rPr sz="1600" dirty="0" err="1">
                <a:solidFill>
                  <a:srgbClr val="261748"/>
                </a:solidFill>
              </a:rPr>
              <a:t>cryomodule</a:t>
            </a:r>
            <a:r>
              <a:rPr sz="1600" dirty="0">
                <a:solidFill>
                  <a:srgbClr val="261748"/>
                </a:solidFill>
              </a:rPr>
              <a:t> production</a:t>
            </a:r>
            <a:endParaRPr lang="en-US" sz="1600" dirty="0">
              <a:solidFill>
                <a:srgbClr val="261748"/>
              </a:solidFill>
            </a:endParaRPr>
          </a:p>
          <a:p>
            <a:pPr marL="742950" lvl="1" indent="-285750">
              <a:buSzPct val="80000"/>
              <a:buFont typeface="Courier New" panose="02070309020205020404" pitchFamily="49" charset="0"/>
              <a:buChar char="o"/>
              <a:defRPr b="1">
                <a:solidFill>
                  <a:srgbClr val="D93E2B"/>
                </a:solidFill>
              </a:defRPr>
            </a:pPr>
            <a:r>
              <a:rPr sz="1600" dirty="0">
                <a:solidFill>
                  <a:srgbClr val="261748"/>
                </a:solidFill>
              </a:rPr>
              <a:t>ILC studies (GDE)</a:t>
            </a:r>
          </a:p>
          <a:p>
            <a:pPr algn="l">
              <a:buNone/>
              <a:defRPr b="1">
                <a:solidFill>
                  <a:srgbClr val="D93E2B"/>
                </a:solidFill>
              </a:defRPr>
            </a:pPr>
            <a:endParaRPr sz="1800" dirty="0">
              <a:solidFill>
                <a:srgbClr val="261748"/>
              </a:solidFill>
            </a:endParaRPr>
          </a:p>
          <a:p>
            <a:pPr marL="285750" indent="-285750" algn="l">
              <a:buFont typeface="Wingdings" pitchFamily="2" charset="2"/>
              <a:buChar char="§"/>
              <a:defRPr b="1">
                <a:solidFill>
                  <a:srgbClr val="D93E2B"/>
                </a:solidFill>
              </a:defRPr>
            </a:pPr>
            <a:r>
              <a:rPr sz="1800" dirty="0">
                <a:solidFill>
                  <a:srgbClr val="261748"/>
                </a:solidFill>
              </a:rPr>
              <a:t>Considered key labs but there are more:</a:t>
            </a:r>
          </a:p>
          <a:p>
            <a:pPr marL="742950" lvl="1" indent="-285750">
              <a:buClr>
                <a:srgbClr val="FD930A"/>
              </a:buClr>
              <a:buSzPct val="80000"/>
              <a:buFont typeface="Courier New" panose="02070309020205020404" pitchFamily="49" charset="0"/>
              <a:buChar char="o"/>
              <a:defRPr b="1">
                <a:solidFill>
                  <a:srgbClr val="D93E2B"/>
                </a:solidFill>
              </a:defRPr>
            </a:pPr>
            <a:r>
              <a:rPr sz="1600" dirty="0">
                <a:solidFill>
                  <a:srgbClr val="261748"/>
                </a:solidFill>
              </a:rPr>
              <a:t>Sweden (Uppsala, </a:t>
            </a:r>
            <a:r>
              <a:rPr sz="1600" dirty="0" err="1">
                <a:solidFill>
                  <a:srgbClr val="261748"/>
                </a:solidFill>
              </a:rPr>
              <a:t>Stockhold</a:t>
            </a:r>
            <a:r>
              <a:rPr sz="1600" dirty="0">
                <a:solidFill>
                  <a:srgbClr val="261748"/>
                </a:solidFill>
              </a:rPr>
              <a:t> </a:t>
            </a:r>
            <a:r>
              <a:rPr sz="1600" dirty="0" err="1">
                <a:solidFill>
                  <a:srgbClr val="261748"/>
                </a:solidFill>
              </a:rPr>
              <a:t>Uni</a:t>
            </a:r>
            <a:r>
              <a:rPr sz="1600" dirty="0">
                <a:solidFill>
                  <a:srgbClr val="261748"/>
                </a:solidFill>
              </a:rPr>
              <a:t>)</a:t>
            </a:r>
            <a:endParaRPr lang="en-US" sz="1600" dirty="0">
              <a:solidFill>
                <a:srgbClr val="261748"/>
              </a:solidFill>
            </a:endParaRPr>
          </a:p>
          <a:p>
            <a:pPr marL="742950" lvl="1" indent="-285750">
              <a:buClr>
                <a:srgbClr val="FD930A"/>
              </a:buClr>
              <a:buSzPct val="80000"/>
              <a:buFont typeface="Courier New" panose="02070309020205020404" pitchFamily="49" charset="0"/>
              <a:buChar char="o"/>
              <a:defRPr b="1">
                <a:solidFill>
                  <a:srgbClr val="D93E2B"/>
                </a:solidFill>
              </a:defRPr>
            </a:pPr>
            <a:r>
              <a:rPr sz="1600" dirty="0">
                <a:solidFill>
                  <a:srgbClr val="261748"/>
                </a:solidFill>
              </a:rPr>
              <a:t>Poland (WUT, IFJ Pan,..)</a:t>
            </a:r>
            <a:endParaRPr lang="en-US" sz="1600" dirty="0">
              <a:solidFill>
                <a:srgbClr val="261748"/>
              </a:solidFill>
            </a:endParaRPr>
          </a:p>
          <a:p>
            <a:pPr marL="742950" lvl="1" indent="-285750">
              <a:buClr>
                <a:srgbClr val="FD930A"/>
              </a:buClr>
              <a:buSzPct val="80000"/>
              <a:buFont typeface="Courier New" panose="02070309020205020404" pitchFamily="49" charset="0"/>
              <a:buChar char="o"/>
              <a:defRPr b="1">
                <a:solidFill>
                  <a:srgbClr val="D93E2B"/>
                </a:solidFill>
              </a:defRPr>
            </a:pPr>
            <a:r>
              <a:rPr sz="1600" dirty="0">
                <a:solidFill>
                  <a:srgbClr val="261748"/>
                </a:solidFill>
              </a:rPr>
              <a:t>Switzerland (PSI)</a:t>
            </a:r>
            <a:endParaRPr lang="en-US" sz="1600" dirty="0">
              <a:solidFill>
                <a:srgbClr val="261748"/>
              </a:solidFill>
            </a:endParaRPr>
          </a:p>
          <a:p>
            <a:pPr marL="742950" lvl="1" indent="-285750">
              <a:buClr>
                <a:srgbClr val="FD930A"/>
              </a:buClr>
              <a:buSzPct val="80000"/>
              <a:buFont typeface="Courier New" panose="02070309020205020404" pitchFamily="49" charset="0"/>
              <a:buChar char="o"/>
              <a:defRPr b="1">
                <a:solidFill>
                  <a:srgbClr val="D93E2B"/>
                </a:solidFill>
              </a:defRPr>
            </a:pPr>
            <a:r>
              <a:rPr sz="1600" dirty="0">
                <a:solidFill>
                  <a:srgbClr val="261748"/>
                </a:solidFill>
              </a:rPr>
              <a:t>Russia (part of Europe??)</a:t>
            </a:r>
            <a:endParaRPr lang="en-US" sz="1600" dirty="0">
              <a:solidFill>
                <a:srgbClr val="261748"/>
              </a:solidFill>
            </a:endParaRPr>
          </a:p>
          <a:p>
            <a:pPr marL="742950" lvl="1" indent="-285750">
              <a:buClr>
                <a:srgbClr val="FD930A"/>
              </a:buClr>
              <a:buSzPct val="80000"/>
              <a:buFont typeface="Courier New" panose="02070309020205020404" pitchFamily="49" charset="0"/>
              <a:buChar char="o"/>
              <a:defRPr b="1">
                <a:solidFill>
                  <a:srgbClr val="D93E2B"/>
                </a:solidFill>
              </a:defRPr>
            </a:pPr>
            <a:r>
              <a:rPr sz="1800" dirty="0">
                <a:solidFill>
                  <a:srgbClr val="261748"/>
                </a:solidFill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40103144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1209233" y="472332"/>
            <a:ext cx="7365396" cy="544928"/>
          </a:xfrm>
        </p:spPr>
        <p:txBody>
          <a:bodyPr anchor="ctr"/>
          <a:lstStyle/>
          <a:p>
            <a:pPr eaLnBrk="1" hangingPunct="1"/>
            <a:r>
              <a:rPr lang="en-GB" sz="2000" dirty="0">
                <a:solidFill>
                  <a:srgbClr val="FD930A"/>
                </a:solidFill>
              </a:rPr>
              <a:t>Introduction</a:t>
            </a:r>
            <a:r>
              <a:rPr lang="en-US" sz="2000" dirty="0">
                <a:solidFill>
                  <a:srgbClr val="FD930A"/>
                </a:solidFill>
              </a:rPr>
              <a:t>: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4FDCD18-F9D1-9E4B-B372-2F270B8891E2}"/>
              </a:ext>
            </a:extLst>
          </p:cNvPr>
          <p:cNvSpPr/>
          <p:nvPr/>
        </p:nvSpPr>
        <p:spPr bwMode="auto">
          <a:xfrm>
            <a:off x="5997039" y="6519553"/>
            <a:ext cx="2968831" cy="338447"/>
          </a:xfrm>
          <a:prstGeom prst="rect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Font typeface="Wingdings" pitchFamily="2" charset="2"/>
              <a:buChar char="n"/>
              <a:tabLst/>
            </a:pPr>
            <a:endParaRPr kumimoji="0" lang="fr-FR" sz="9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pitchFamily="18" charset="-128"/>
            </a:endParaRPr>
          </a:p>
        </p:txBody>
      </p:sp>
      <p:pic>
        <p:nvPicPr>
          <p:cNvPr id="9" name="pasted-image.png">
            <a:extLst>
              <a:ext uri="{FF2B5EF4-FFF2-40B4-BE49-F238E27FC236}">
                <a16:creationId xmlns:a16="http://schemas.microsoft.com/office/drawing/2014/main" id="{4FADA839-8EFE-4E45-8344-2FC8DBEB63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2239" y="1306751"/>
            <a:ext cx="3519740" cy="4849420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10" name="Chart 171">
            <a:extLst>
              <a:ext uri="{FF2B5EF4-FFF2-40B4-BE49-F238E27FC236}">
                <a16:creationId xmlns:a16="http://schemas.microsoft.com/office/drawing/2014/main" id="{B6D8AD10-FC48-7648-B087-55BE16937F7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66283310"/>
              </p:ext>
            </p:extLst>
          </p:nvPr>
        </p:nvGraphicFramePr>
        <p:xfrm>
          <a:off x="3382258" y="1081120"/>
          <a:ext cx="5714242" cy="53012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9641391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1221108" y="460457"/>
            <a:ext cx="7365396" cy="544928"/>
          </a:xfrm>
        </p:spPr>
        <p:txBody>
          <a:bodyPr anchor="ctr"/>
          <a:lstStyle/>
          <a:p>
            <a:pPr eaLnBrk="1" hangingPunct="1"/>
            <a:r>
              <a:rPr lang="fr-FR" sz="2000" dirty="0">
                <a:solidFill>
                  <a:srgbClr val="FD930A"/>
                </a:solidFill>
              </a:rPr>
              <a:t>Coupleurs de puissance pour XFEL</a:t>
            </a:r>
            <a:r>
              <a:rPr lang="en-US" sz="2000" dirty="0">
                <a:solidFill>
                  <a:srgbClr val="FD930A"/>
                </a:solidFill>
              </a:rPr>
              <a:t>: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905" y="1073802"/>
            <a:ext cx="8739007" cy="536041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auto">
          <a:xfrm rot="1307965">
            <a:off x="4095909" y="4422549"/>
            <a:ext cx="3823835" cy="347951"/>
          </a:xfrm>
          <a:prstGeom prst="rect">
            <a:avLst/>
          </a:prstGeom>
          <a:noFill/>
          <a:ln w="28575" cap="flat" cmpd="sng" algn="ctr">
            <a:solidFill>
              <a:schemeClr val="folHlink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Font typeface="Wingdings" pitchFamily="2" charset="2"/>
              <a:buChar char="n"/>
              <a:tabLst/>
            </a:pPr>
            <a:endParaRPr kumimoji="0" lang="en-GB" sz="9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8" charset="-128"/>
            </a:endParaRPr>
          </a:p>
        </p:txBody>
      </p:sp>
      <p:sp>
        <p:nvSpPr>
          <p:cNvPr id="10" name="ZoneTexte 9"/>
          <p:cNvSpPr txBox="1"/>
          <p:nvPr/>
        </p:nvSpPr>
        <p:spPr>
          <a:xfrm rot="1318189">
            <a:off x="3735225" y="4780188"/>
            <a:ext cx="43909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fr-FR" sz="1400" dirty="0" err="1">
                <a:solidFill>
                  <a:schemeClr val="bg1"/>
                </a:solidFill>
              </a:rPr>
              <a:t>Linac</a:t>
            </a:r>
            <a:r>
              <a:rPr lang="fr-FR" sz="1400" dirty="0">
                <a:solidFill>
                  <a:schemeClr val="bg1"/>
                </a:solidFill>
              </a:rPr>
              <a:t> supra de 1,3 Km accélérant les e- à 17,5 </a:t>
            </a:r>
            <a:r>
              <a:rPr lang="fr-FR" sz="1400" dirty="0" err="1">
                <a:solidFill>
                  <a:schemeClr val="bg1"/>
                </a:solidFill>
              </a:rPr>
              <a:t>GeV</a:t>
            </a:r>
            <a:endParaRPr lang="fr-FR" sz="1400" dirty="0">
              <a:solidFill>
                <a:schemeClr val="bg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4FDCD18-F9D1-9E4B-B372-2F270B8891E2}"/>
              </a:ext>
            </a:extLst>
          </p:cNvPr>
          <p:cNvSpPr/>
          <p:nvPr/>
        </p:nvSpPr>
        <p:spPr bwMode="auto">
          <a:xfrm>
            <a:off x="5997039" y="6519553"/>
            <a:ext cx="2968831" cy="338447"/>
          </a:xfrm>
          <a:prstGeom prst="rect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Font typeface="Wingdings" pitchFamily="2" charset="2"/>
              <a:buChar char="n"/>
              <a:tabLst/>
            </a:pPr>
            <a:endParaRPr kumimoji="0" lang="fr-FR" sz="9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90032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er 7"/>
          <p:cNvGrpSpPr/>
          <p:nvPr/>
        </p:nvGrpSpPr>
        <p:grpSpPr>
          <a:xfrm>
            <a:off x="168275" y="1130655"/>
            <a:ext cx="8866188" cy="5267325"/>
            <a:chOff x="168275" y="1109663"/>
            <a:chExt cx="8866188" cy="5267325"/>
          </a:xfrm>
        </p:grpSpPr>
        <p:pic>
          <p:nvPicPr>
            <p:cNvPr id="11" name="Picture 3" descr="all1"/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5750" y="2068993"/>
              <a:ext cx="8748713" cy="2720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2" name="Group 9"/>
            <p:cNvGrpSpPr>
              <a:grpSpLocks noChangeAspect="1"/>
            </p:cNvGrpSpPr>
            <p:nvPr/>
          </p:nvGrpSpPr>
          <p:grpSpPr bwMode="auto">
            <a:xfrm>
              <a:off x="593725" y="1236663"/>
              <a:ext cx="2455863" cy="671512"/>
              <a:chOff x="4069757" y="3160565"/>
              <a:chExt cx="3624263" cy="990600"/>
            </a:xfrm>
          </p:grpSpPr>
          <p:pic>
            <p:nvPicPr>
              <p:cNvPr id="34" name="Picture 19" descr="DESY-Logo-cyan-RGB_Hintergrund weiss"/>
              <p:cNvPicPr>
                <a:picLocks noChangeAspect="1" noChangeArrowheads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69757" y="3160565"/>
                <a:ext cx="990600" cy="9906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5" name="Picture 20" descr="Helmholtz_Logo"/>
              <p:cNvPicPr>
                <a:picLocks noChangeAspect="1" noChangeArrowheads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492157" y="3185965"/>
                <a:ext cx="2201863" cy="8905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3" name="Picture 143" descr="class-fondblanc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8275" y="3775075"/>
              <a:ext cx="615950" cy="889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4" name="Group 15"/>
            <p:cNvGrpSpPr>
              <a:grpSpLocks/>
            </p:cNvGrpSpPr>
            <p:nvPr/>
          </p:nvGrpSpPr>
          <p:grpSpPr bwMode="auto">
            <a:xfrm>
              <a:off x="1168400" y="4022725"/>
              <a:ext cx="2174875" cy="931863"/>
              <a:chOff x="1713655" y="5166039"/>
              <a:chExt cx="2175749" cy="932393"/>
            </a:xfrm>
          </p:grpSpPr>
          <p:pic>
            <p:nvPicPr>
              <p:cNvPr id="32" name="Picture 12" descr="http://www.fisica.unimi.it/templates/calcolo/images/calcolo-little.jpg"/>
              <p:cNvPicPr>
                <a:picLocks noChangeAspect="1" noChangeArrowheads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82304" y="5232371"/>
                <a:ext cx="907100" cy="7997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3" name="Picture 14" descr="Vai alla homepage dell'INFN di Milano">
                <a:hlinkClick r:id="rId7"/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13655" y="5166039"/>
                <a:ext cx="1243190" cy="93239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5" name="Picture 16" descr="http://phenix-france.in2p3.fr/software/jin/Images/logo_cnrs.gif"/>
            <p:cNvPicPr>
              <a:picLocks noChangeAspect="1" noChangeArrowheads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0050" y="5238750"/>
              <a:ext cx="736600" cy="1019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6" name="Group 14"/>
            <p:cNvGrpSpPr>
              <a:grpSpLocks/>
            </p:cNvGrpSpPr>
            <p:nvPr/>
          </p:nvGrpSpPr>
          <p:grpSpPr bwMode="auto">
            <a:xfrm>
              <a:off x="2514600" y="5184775"/>
              <a:ext cx="3144838" cy="1192213"/>
              <a:chOff x="5964964" y="5147882"/>
              <a:chExt cx="3144852" cy="1193097"/>
            </a:xfrm>
          </p:grpSpPr>
          <p:pic>
            <p:nvPicPr>
              <p:cNvPr id="30" name="Picture 4" descr="logomecborde_005"/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54773" y="5147882"/>
                <a:ext cx="2986087" cy="4810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1" name="Picture 14"/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964964" y="5775359"/>
                <a:ext cx="3144852" cy="5656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2857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7" name="Picture 17" descr="http://www.ihep.su/ihep/util2/logoihep70.gif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48375" y="1946275"/>
              <a:ext cx="666750" cy="666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19" descr="логотип Института Ядерной Физики СО РАН"/>
            <p:cNvPicPr>
              <a:picLocks noChangeAspect="1" noChangeArrowheads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14888" y="1485900"/>
              <a:ext cx="1074737" cy="590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21" descr="http://www.inr.troitsk.ru/romel-mp.gif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70713" y="1109663"/>
              <a:ext cx="936625" cy="8366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24" descr="Paul Scherrer Institut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53338" y="5126038"/>
              <a:ext cx="1171575" cy="4206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1" name="Group 26"/>
            <p:cNvGrpSpPr>
              <a:grpSpLocks/>
            </p:cNvGrpSpPr>
            <p:nvPr/>
          </p:nvGrpSpPr>
          <p:grpSpPr bwMode="auto">
            <a:xfrm>
              <a:off x="6535738" y="5511800"/>
              <a:ext cx="846137" cy="652463"/>
              <a:chOff x="989901" y="4144162"/>
              <a:chExt cx="1484851" cy="1096948"/>
            </a:xfrm>
          </p:grpSpPr>
          <p:sp>
            <p:nvSpPr>
              <p:cNvPr id="28" name="Rectangle 25"/>
              <p:cNvSpPr>
                <a:spLocks noChangeArrowheads="1"/>
              </p:cNvSpPr>
              <p:nvPr/>
            </p:nvSpPr>
            <p:spPr bwMode="auto">
              <a:xfrm>
                <a:off x="989901" y="4144162"/>
                <a:ext cx="1484851" cy="108218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2857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342900" indent="-342900"/>
                <a:endParaRPr lang="en-US"/>
              </a:p>
            </p:txBody>
          </p:sp>
          <p:pic>
            <p:nvPicPr>
              <p:cNvPr id="29" name="Picture 26" descr="Stockholm University home">
                <a:hlinkClick r:id="rId16" tooltip="Stockholm University home"/>
              </p:cNvPr>
              <p:cNvPicPr>
                <a:picLocks noChangeAspect="1" noChangeArrowheads="1"/>
              </p:cNvPicPr>
              <p:nvPr/>
            </p:nvPicPr>
            <p:blipFill>
              <a:blip r:embed="rId1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84683" y="4202885"/>
                <a:ext cx="1095375" cy="10382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22" name="Picture 31" descr="Uppsala universitet">
              <a:hlinkClick r:id="rId18"/>
            </p:cNvPr>
            <p:cNvPicPr>
              <a:picLocks noChangeAspect="1" noChangeArrowheads="1"/>
            </p:cNvPicPr>
            <p:nvPr/>
          </p:nvPicPr>
          <p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81400" y="1350963"/>
              <a:ext cx="919163" cy="917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33" descr="http://www.portal.pwr.wroc.pl/24/sys_images/h_2.png">
              <a:hlinkClick r:id="rId20"/>
            </p:cNvPr>
            <p:cNvPicPr>
              <a:picLocks noChangeAspect="1" noChangeArrowheads="1"/>
            </p:cNvPicPr>
            <p:nvPr/>
          </p:nvPicPr>
          <p:blipFill>
            <a:blip r:embed="rId2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65525" y="4389438"/>
              <a:ext cx="2776538" cy="622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29"/>
            <p:cNvPicPr>
              <a:picLocks noChangeAspect="1" noChangeArrowheads="1"/>
            </p:cNvPicPr>
            <p:nvPr/>
          </p:nvPicPr>
          <p:blipFill>
            <a:blip r:embed="rId2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69075" y="4684713"/>
              <a:ext cx="779463" cy="7064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28575">
                  <a:solidFill>
                    <a:schemeClr val="folHlink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25" name="Picture 30"/>
            <p:cNvPicPr>
              <a:picLocks noChangeAspect="1" noChangeArrowheads="1"/>
            </p:cNvPicPr>
            <p:nvPr/>
          </p:nvPicPr>
          <p:blipFill>
            <a:blip r:embed="rId2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65800" y="5065713"/>
              <a:ext cx="749300" cy="863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28575">
                  <a:solidFill>
                    <a:schemeClr val="folHlink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26" name="Picture 2" descr="C:\Documents and Settings\weise\Desktop\Logo - Efremov Institute.jpg"/>
            <p:cNvPicPr>
              <a:picLocks noChangeAspect="1" noChangeArrowheads="1"/>
            </p:cNvPicPr>
            <p:nvPr/>
          </p:nvPicPr>
          <p:blipFill>
            <a:blip r:embed="rId2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54913" y="2279650"/>
              <a:ext cx="890587" cy="666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29"/>
            <p:cNvPicPr>
              <a:picLocks noChangeAspect="1" noChangeArrowheads="1"/>
            </p:cNvPicPr>
            <p:nvPr/>
          </p:nvPicPr>
          <p:blipFill>
            <a:blip r:embed="rId2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7463" y="5292725"/>
              <a:ext cx="1001712" cy="6318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28575">
                  <a:solidFill>
                    <a:schemeClr val="folHlink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</p:pic>
      </p:grpSp>
      <p:sp>
        <p:nvSpPr>
          <p:cNvPr id="36" name="Rectangle 35">
            <a:extLst>
              <a:ext uri="{FF2B5EF4-FFF2-40B4-BE49-F238E27FC236}">
                <a16:creationId xmlns:a16="http://schemas.microsoft.com/office/drawing/2014/main" id="{B9DF0099-31B7-7347-8C76-9D39FA61D4B7}"/>
              </a:ext>
            </a:extLst>
          </p:cNvPr>
          <p:cNvSpPr/>
          <p:nvPr/>
        </p:nvSpPr>
        <p:spPr bwMode="auto">
          <a:xfrm>
            <a:off x="5997039" y="6519553"/>
            <a:ext cx="2968831" cy="338447"/>
          </a:xfrm>
          <a:prstGeom prst="rect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Font typeface="Wingdings" pitchFamily="2" charset="2"/>
              <a:buChar char="n"/>
              <a:tabLst/>
            </a:pPr>
            <a:endParaRPr kumimoji="0" lang="fr-FR" sz="9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pitchFamily="18" charset="-128"/>
            </a:endParaRPr>
          </a:p>
        </p:txBody>
      </p:sp>
      <p:sp>
        <p:nvSpPr>
          <p:cNvPr id="38" name="Rectangle 2">
            <a:extLst>
              <a:ext uri="{FF2B5EF4-FFF2-40B4-BE49-F238E27FC236}">
                <a16:creationId xmlns:a16="http://schemas.microsoft.com/office/drawing/2014/main" id="{F9FF0C33-D402-FD46-86F0-E01B66D8FC1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09675" y="473075"/>
            <a:ext cx="7364413" cy="544513"/>
          </a:xfrm>
        </p:spPr>
        <p:txBody>
          <a:bodyPr anchor="ctr"/>
          <a:lstStyle/>
          <a:p>
            <a:pPr eaLnBrk="1" hangingPunct="1"/>
            <a:r>
              <a:rPr lang="fr-FR" sz="2000" dirty="0">
                <a:solidFill>
                  <a:srgbClr val="FD930A"/>
                </a:solidFill>
              </a:rPr>
              <a:t>Coupleurs de puissance pour XFEL</a:t>
            </a:r>
            <a:r>
              <a:rPr lang="en-US" sz="2000" dirty="0">
                <a:solidFill>
                  <a:srgbClr val="FD930A"/>
                </a:solidFill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4615759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Image 3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907" y="1532454"/>
            <a:ext cx="8669089" cy="4933247"/>
          </a:xfrm>
          <a:prstGeom prst="rect">
            <a:avLst/>
          </a:prstGeom>
        </p:spPr>
      </p:pic>
      <p:cxnSp>
        <p:nvCxnSpPr>
          <p:cNvPr id="38" name="Connecteur droit avec flèche 37"/>
          <p:cNvCxnSpPr/>
          <p:nvPr/>
        </p:nvCxnSpPr>
        <p:spPr bwMode="auto">
          <a:xfrm flipH="1">
            <a:off x="6178852" y="2986488"/>
            <a:ext cx="263920" cy="393179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stealth"/>
          </a:ln>
          <a:effectLst/>
        </p:spPr>
      </p:cxnSp>
      <p:cxnSp>
        <p:nvCxnSpPr>
          <p:cNvPr id="39" name="Connecteur droit avec flèche 38"/>
          <p:cNvCxnSpPr/>
          <p:nvPr/>
        </p:nvCxnSpPr>
        <p:spPr bwMode="auto">
          <a:xfrm flipH="1">
            <a:off x="3322801" y="2416377"/>
            <a:ext cx="440123" cy="576392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stealth"/>
          </a:ln>
          <a:effectLst/>
        </p:spPr>
      </p:cxnSp>
      <p:cxnSp>
        <p:nvCxnSpPr>
          <p:cNvPr id="40" name="Connecteur droit avec flèche 39"/>
          <p:cNvCxnSpPr/>
          <p:nvPr/>
        </p:nvCxnSpPr>
        <p:spPr bwMode="auto">
          <a:xfrm flipH="1">
            <a:off x="6774118" y="3163419"/>
            <a:ext cx="196502" cy="301165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stealth"/>
          </a:ln>
          <a:effectLst/>
        </p:spPr>
      </p:cxnSp>
      <p:cxnSp>
        <p:nvCxnSpPr>
          <p:cNvPr id="41" name="Connecteur droit avec flèche 40"/>
          <p:cNvCxnSpPr/>
          <p:nvPr/>
        </p:nvCxnSpPr>
        <p:spPr bwMode="auto">
          <a:xfrm flipH="1">
            <a:off x="7159858" y="3320690"/>
            <a:ext cx="135593" cy="222530"/>
          </a:xfrm>
          <a:prstGeom prst="straightConnector1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stealth"/>
          </a:ln>
          <a:effectLst/>
        </p:spPr>
      </p:cxnSp>
      <p:cxnSp>
        <p:nvCxnSpPr>
          <p:cNvPr id="42" name="Connecteur droit avec flèche 41"/>
          <p:cNvCxnSpPr/>
          <p:nvPr/>
        </p:nvCxnSpPr>
        <p:spPr bwMode="auto">
          <a:xfrm flipH="1">
            <a:off x="7369389" y="3346627"/>
            <a:ext cx="135593" cy="222530"/>
          </a:xfrm>
          <a:prstGeom prst="straightConnector1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stealth"/>
          </a:ln>
          <a:effectLst/>
        </p:spPr>
      </p:cxnSp>
      <p:cxnSp>
        <p:nvCxnSpPr>
          <p:cNvPr id="43" name="Connecteur droit avec flèche 42"/>
          <p:cNvCxnSpPr>
            <a:cxnSpLocks/>
          </p:cNvCxnSpPr>
          <p:nvPr/>
        </p:nvCxnSpPr>
        <p:spPr bwMode="auto">
          <a:xfrm flipH="1">
            <a:off x="7538313" y="3392222"/>
            <a:ext cx="127766" cy="185561"/>
          </a:xfrm>
          <a:prstGeom prst="straightConnector1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stealth"/>
          </a:ln>
          <a:effectLst/>
        </p:spPr>
      </p:cxnSp>
      <p:sp>
        <p:nvSpPr>
          <p:cNvPr id="44" name="ZoneTexte 43"/>
          <p:cNvSpPr txBox="1"/>
          <p:nvPr/>
        </p:nvSpPr>
        <p:spPr>
          <a:xfrm>
            <a:off x="94455" y="1133595"/>
            <a:ext cx="89104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fr-FR" sz="1600" dirty="0" err="1"/>
              <a:t>Linac</a:t>
            </a:r>
            <a:r>
              <a:rPr lang="fr-FR" sz="1600" dirty="0"/>
              <a:t> de </a:t>
            </a:r>
            <a:r>
              <a:rPr lang="fr-FR" sz="1600" dirty="0">
                <a:solidFill>
                  <a:srgbClr val="FF6600"/>
                </a:solidFill>
              </a:rPr>
              <a:t>101 </a:t>
            </a:r>
            <a:r>
              <a:rPr lang="fr-FR" sz="1600" dirty="0" err="1">
                <a:solidFill>
                  <a:srgbClr val="FF6600"/>
                </a:solidFill>
              </a:rPr>
              <a:t>Cryomodules</a:t>
            </a:r>
            <a:r>
              <a:rPr lang="fr-FR" sz="1600" dirty="0"/>
              <a:t>, équipé de </a:t>
            </a:r>
            <a:r>
              <a:rPr lang="fr-FR" sz="1600" dirty="0">
                <a:solidFill>
                  <a:srgbClr val="FF6600"/>
                </a:solidFill>
              </a:rPr>
              <a:t>8 coupleurs</a:t>
            </a:r>
            <a:r>
              <a:rPr lang="fr-FR" sz="1600" dirty="0">
                <a:solidFill>
                  <a:srgbClr val="000000"/>
                </a:solidFill>
              </a:rPr>
              <a:t> chacun </a:t>
            </a:r>
            <a:r>
              <a:rPr lang="fr-FR" sz="1600" dirty="0">
                <a:sym typeface="Wingdings"/>
              </a:rPr>
              <a:t> Besoin de </a:t>
            </a:r>
            <a:r>
              <a:rPr lang="fr-FR" sz="1600" u="sng" dirty="0">
                <a:solidFill>
                  <a:srgbClr val="FF6600"/>
                </a:solidFill>
                <a:sym typeface="Wingdings"/>
              </a:rPr>
              <a:t>808 Coupleurs</a:t>
            </a:r>
            <a:r>
              <a:rPr lang="fr-FR" sz="1600" dirty="0">
                <a:solidFill>
                  <a:srgbClr val="FF6600"/>
                </a:solidFill>
                <a:sym typeface="Wingdings"/>
              </a:rPr>
              <a:t> 1,3 GHz</a:t>
            </a:r>
            <a:r>
              <a:rPr lang="fr-FR" sz="1600" dirty="0">
                <a:solidFill>
                  <a:srgbClr val="FF6600"/>
                </a:solidFill>
              </a:rPr>
              <a:t>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841AF36-7BC6-3D4E-B7ED-86DB80EEE2AC}"/>
              </a:ext>
            </a:extLst>
          </p:cNvPr>
          <p:cNvSpPr/>
          <p:nvPr/>
        </p:nvSpPr>
        <p:spPr bwMode="auto">
          <a:xfrm>
            <a:off x="5997039" y="6519553"/>
            <a:ext cx="2968831" cy="338447"/>
          </a:xfrm>
          <a:prstGeom prst="rect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Font typeface="Wingdings" pitchFamily="2" charset="2"/>
              <a:buChar char="n"/>
              <a:tabLst/>
            </a:pPr>
            <a:endParaRPr kumimoji="0" lang="fr-FR" sz="9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pitchFamily="18" charset="-128"/>
            </a:endParaRPr>
          </a:p>
        </p:txBody>
      </p:sp>
      <p:sp>
        <p:nvSpPr>
          <p:cNvPr id="12" name="Rectangle 2">
            <a:extLst>
              <a:ext uri="{FF2B5EF4-FFF2-40B4-BE49-F238E27FC236}">
                <a16:creationId xmlns:a16="http://schemas.microsoft.com/office/drawing/2014/main" id="{EB0EBBC1-D30C-2E4B-82CE-BD60A12748E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21550" y="461200"/>
            <a:ext cx="7364413" cy="544513"/>
          </a:xfrm>
        </p:spPr>
        <p:txBody>
          <a:bodyPr anchor="ctr"/>
          <a:lstStyle/>
          <a:p>
            <a:pPr eaLnBrk="1" hangingPunct="1"/>
            <a:r>
              <a:rPr lang="fr-FR" sz="2000" dirty="0">
                <a:solidFill>
                  <a:srgbClr val="FD930A"/>
                </a:solidFill>
              </a:rPr>
              <a:t>Coupleurs de puissance pour XFEL</a:t>
            </a:r>
            <a:r>
              <a:rPr lang="en-US" sz="2000" dirty="0">
                <a:solidFill>
                  <a:srgbClr val="FD930A"/>
                </a:solidFill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865276998"/>
      </p:ext>
    </p:extLst>
  </p:cSld>
  <p:clrMapOvr>
    <a:masterClrMapping/>
  </p:clrMapOvr>
</p:sld>
</file>

<file path=ppt/theme/theme1.xml><?xml version="1.0" encoding="utf-8"?>
<a:theme xmlns:a="http://schemas.openxmlformats.org/drawingml/2006/main" name="DESY European XFEL">
  <a:themeElements>
    <a:clrScheme name="DESY European XFEL 1">
      <a:dk1>
        <a:srgbClr val="261748"/>
      </a:dk1>
      <a:lt1>
        <a:srgbClr val="FFFFFF"/>
      </a:lt1>
      <a:dk2>
        <a:srgbClr val="000000"/>
      </a:dk2>
      <a:lt2>
        <a:srgbClr val="E0E0E0"/>
      </a:lt2>
      <a:accent1>
        <a:srgbClr val="261748"/>
      </a:accent1>
      <a:accent2>
        <a:srgbClr val="FD930A"/>
      </a:accent2>
      <a:accent3>
        <a:srgbClr val="FFFFFF"/>
      </a:accent3>
      <a:accent4>
        <a:srgbClr val="1F123C"/>
      </a:accent4>
      <a:accent5>
        <a:srgbClr val="ACABB1"/>
      </a:accent5>
      <a:accent6>
        <a:srgbClr val="E58508"/>
      </a:accent6>
      <a:hlink>
        <a:srgbClr val="261748"/>
      </a:hlink>
      <a:folHlink>
        <a:srgbClr val="FD930A"/>
      </a:folHlink>
    </a:clrScheme>
    <a:fontScheme name="DESY European XFEL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folHlink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rgbClr val="F8B323"/>
          </a:buClr>
          <a:buSzTx/>
          <a:buFont typeface="Wingdings" pitchFamily="2" charset="2"/>
          <a:buChar char="n"/>
          <a:tabLst/>
          <a:defRPr kumimoji="0" lang="de-DE" sz="9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8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folHlink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rgbClr val="F8B323"/>
          </a:buClr>
          <a:buSzTx/>
          <a:buFont typeface="Wingdings" pitchFamily="2" charset="2"/>
          <a:buChar char="n"/>
          <a:tabLst/>
          <a:defRPr kumimoji="0" lang="de-DE" sz="9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8" charset="-128"/>
          </a:defRPr>
        </a:defPPr>
      </a:lstStyle>
    </a:lnDef>
  </a:objectDefaults>
  <a:extraClrSchemeLst>
    <a:extraClrScheme>
      <a:clrScheme name="DESY European XFEL 1">
        <a:dk1>
          <a:srgbClr val="261748"/>
        </a:dk1>
        <a:lt1>
          <a:srgbClr val="FFFFFF"/>
        </a:lt1>
        <a:dk2>
          <a:srgbClr val="000000"/>
        </a:dk2>
        <a:lt2>
          <a:srgbClr val="E0E0E0"/>
        </a:lt2>
        <a:accent1>
          <a:srgbClr val="261748"/>
        </a:accent1>
        <a:accent2>
          <a:srgbClr val="FD930A"/>
        </a:accent2>
        <a:accent3>
          <a:srgbClr val="FFFFFF"/>
        </a:accent3>
        <a:accent4>
          <a:srgbClr val="1F123C"/>
        </a:accent4>
        <a:accent5>
          <a:srgbClr val="ACABB1"/>
        </a:accent5>
        <a:accent6>
          <a:srgbClr val="E58508"/>
        </a:accent6>
        <a:hlink>
          <a:srgbClr val="261748"/>
        </a:hlink>
        <a:folHlink>
          <a:srgbClr val="FD930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261748"/>
      </a:dk1>
      <a:lt1>
        <a:srgbClr val="FFFFFF"/>
      </a:lt1>
      <a:dk2>
        <a:srgbClr val="000000"/>
      </a:dk2>
      <a:lt2>
        <a:srgbClr val="E0E0E0"/>
      </a:lt2>
      <a:accent1>
        <a:srgbClr val="261748"/>
      </a:accent1>
      <a:accent2>
        <a:srgbClr val="FD930A"/>
      </a:accent2>
      <a:accent3>
        <a:srgbClr val="FFFFFF"/>
      </a:accent3>
      <a:accent4>
        <a:srgbClr val="1F123C"/>
      </a:accent4>
      <a:accent5>
        <a:srgbClr val="ACABB1"/>
      </a:accent5>
      <a:accent6>
        <a:srgbClr val="E58508"/>
      </a:accent6>
      <a:hlink>
        <a:srgbClr val="261748"/>
      </a:hlink>
      <a:folHlink>
        <a:srgbClr val="FD930A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21207</TotalTime>
  <Words>1430</Words>
  <Application>Microsoft Macintosh PowerPoint</Application>
  <PresentationFormat>Affichage à l'écran (4:3)</PresentationFormat>
  <Paragraphs>279</Paragraphs>
  <Slides>43</Slides>
  <Notes>3</Notes>
  <HiddenSlides>0</HiddenSlides>
  <MMClips>0</MMClips>
  <ScaleCrop>false</ScaleCrop>
  <HeadingPairs>
    <vt:vector size="8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43</vt:i4>
      </vt:variant>
    </vt:vector>
  </HeadingPairs>
  <TitlesOfParts>
    <vt:vector size="50" baseType="lpstr">
      <vt:lpstr>ＭＳ Ｐゴシック</vt:lpstr>
      <vt:lpstr>Arial</vt:lpstr>
      <vt:lpstr>Courier New</vt:lpstr>
      <vt:lpstr>Helvetica</vt:lpstr>
      <vt:lpstr>Wingdings</vt:lpstr>
      <vt:lpstr>DESY European XFEL</vt:lpstr>
      <vt:lpstr>Feuille de calcul</vt:lpstr>
      <vt:lpstr>Stratégie pour les coupleurs</vt:lpstr>
      <vt:lpstr>Plan de l’exposé:</vt:lpstr>
      <vt:lpstr>Introduction:</vt:lpstr>
      <vt:lpstr>Introduction:</vt:lpstr>
      <vt:lpstr>Introduction:</vt:lpstr>
      <vt:lpstr>Introduction:</vt:lpstr>
      <vt:lpstr>Coupleurs de puissance pour XFEL:</vt:lpstr>
      <vt:lpstr>Coupleurs de puissance pour XFEL:</vt:lpstr>
      <vt:lpstr>Coupleurs de puissance pour XFEL:</vt:lpstr>
      <vt:lpstr>Coupleurs de puissance pour XFEL:</vt:lpstr>
      <vt:lpstr>Coupleurs de puissance pour XFEL:</vt:lpstr>
      <vt:lpstr>Coupleurs de puissance pour XFEL: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Et pour un ILC ? </vt:lpstr>
      <vt:lpstr>Et pour un ILC ? </vt:lpstr>
      <vt:lpstr>Différents points à améliorer (I) </vt:lpstr>
      <vt:lpstr>Différents points à améliorer (II)</vt:lpstr>
      <vt:lpstr>Différents points à améliorer (III)</vt:lpstr>
      <vt:lpstr>Conclusion </vt:lpstr>
      <vt:lpstr>Présentation PowerPoint</vt:lpstr>
    </vt:vector>
  </TitlesOfParts>
  <LinksUpToDate>false</LinksUpToDate>
  <SharedDoc>false</SharedDoc>
  <HyperlinksChanged>false</HyperlinksChanged>
  <AppVersion>16.0010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WP-X   XFEL Project Progress Report (2-2009)</dc:title>
  <dc:creator>Vogel, Elmar</dc:creator>
  <cp:lastModifiedBy>Utilisateur Microsoft Office</cp:lastModifiedBy>
  <cp:revision>641</cp:revision>
  <cp:lastPrinted>2018-02-07T14:33:51Z</cp:lastPrinted>
  <dcterms:modified xsi:type="dcterms:W3CDTF">2018-03-09T13:05:43Z</dcterms:modified>
</cp:coreProperties>
</file>