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68" r:id="rId4"/>
    <p:sldId id="258" r:id="rId5"/>
    <p:sldId id="275" r:id="rId6"/>
    <p:sldId id="280" r:id="rId7"/>
    <p:sldId id="277" r:id="rId8"/>
    <p:sldId id="262" r:id="rId9"/>
    <p:sldId id="260" r:id="rId10"/>
    <p:sldId id="264" r:id="rId11"/>
    <p:sldId id="261" r:id="rId12"/>
    <p:sldId id="265" r:id="rId13"/>
    <p:sldId id="273" r:id="rId14"/>
    <p:sldId id="267" r:id="rId15"/>
    <p:sldId id="279" r:id="rId16"/>
    <p:sldId id="271" r:id="rId17"/>
    <p:sldId id="274" r:id="rId18"/>
    <p:sldId id="272" r:id="rId19"/>
    <p:sldId id="257" r:id="rId20"/>
    <p:sldId id="269" r:id="rId21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1F08"/>
    <a:srgbClr val="E22B00"/>
    <a:srgbClr val="0B1BB5"/>
    <a:srgbClr val="990000"/>
    <a:srgbClr val="FF3300"/>
    <a:srgbClr val="FF9900"/>
    <a:srgbClr val="FF7C80"/>
    <a:srgbClr val="FF6600"/>
    <a:srgbClr val="CCE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0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8FD72D-E866-441A-9872-3FA781F56325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8244E9E-EE79-4DB7-AE24-FE576E0D7732}">
      <dgm:prSet phldrT="[Texte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000" b="1" dirty="0" smtClean="0">
              <a:solidFill>
                <a:schemeClr val="bg1"/>
              </a:solidFill>
            </a:rPr>
            <a:t>Tests sous pointe</a:t>
          </a:r>
          <a:endParaRPr lang="en-GB" sz="1000" b="1" dirty="0">
            <a:solidFill>
              <a:schemeClr val="bg1"/>
            </a:solidFill>
          </a:endParaRPr>
        </a:p>
      </dgm:t>
    </dgm:pt>
    <dgm:pt modelId="{7BE32D36-12F8-4B28-958E-6410CBBB2D95}" type="parTrans" cxnId="{FF9BEFF4-615A-461C-80C8-63F8DB07D083}">
      <dgm:prSet/>
      <dgm:spPr/>
      <dgm:t>
        <a:bodyPr/>
        <a:lstStyle/>
        <a:p>
          <a:endParaRPr lang="en-GB"/>
        </a:p>
      </dgm:t>
    </dgm:pt>
    <dgm:pt modelId="{EF4CB75E-33A1-4480-A018-392111907CAD}" type="sibTrans" cxnId="{FF9BEFF4-615A-461C-80C8-63F8DB07D083}">
      <dgm:prSet/>
      <dgm:spPr/>
      <dgm:t>
        <a:bodyPr/>
        <a:lstStyle/>
        <a:p>
          <a:endParaRPr lang="en-GB"/>
        </a:p>
      </dgm:t>
    </dgm:pt>
    <dgm:pt modelId="{A19B7CD7-BECF-4B8B-9AF2-C52A53507E7E}">
      <dgm:prSet phldrT="[Texte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000" b="1" dirty="0" smtClean="0"/>
            <a:t>connexion</a:t>
          </a:r>
          <a:endParaRPr lang="en-GB" sz="1000" b="1" dirty="0"/>
        </a:p>
      </dgm:t>
    </dgm:pt>
    <dgm:pt modelId="{C4686D7D-C9A9-4956-9E01-8DC2A5F6E285}" type="parTrans" cxnId="{99EB5C65-F069-4B63-996A-70E4FBD6F2F5}">
      <dgm:prSet/>
      <dgm:spPr/>
      <dgm:t>
        <a:bodyPr/>
        <a:lstStyle/>
        <a:p>
          <a:endParaRPr lang="en-GB"/>
        </a:p>
      </dgm:t>
    </dgm:pt>
    <dgm:pt modelId="{FDCC7DF9-561B-4348-A45D-79DA16F5D11E}" type="sibTrans" cxnId="{99EB5C65-F069-4B63-996A-70E4FBD6F2F5}">
      <dgm:prSet/>
      <dgm:spPr/>
      <dgm:t>
        <a:bodyPr/>
        <a:lstStyle/>
        <a:p>
          <a:endParaRPr lang="en-GB"/>
        </a:p>
      </dgm:t>
    </dgm:pt>
    <dgm:pt modelId="{EF9B2EEF-94D5-4AD2-B232-CE381C6A8675}">
      <dgm:prSet phldrT="[Texte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000" b="1" dirty="0" smtClean="0"/>
            <a:t>Construction module</a:t>
          </a:r>
          <a:endParaRPr lang="en-GB" sz="1000" b="1" dirty="0"/>
        </a:p>
      </dgm:t>
    </dgm:pt>
    <dgm:pt modelId="{9D2755E5-DA53-49F0-B7E9-665F598DB350}" type="parTrans" cxnId="{2A66F08D-2A08-4585-A12B-6C4854B25E4C}">
      <dgm:prSet/>
      <dgm:spPr/>
      <dgm:t>
        <a:bodyPr/>
        <a:lstStyle/>
        <a:p>
          <a:endParaRPr lang="en-GB"/>
        </a:p>
      </dgm:t>
    </dgm:pt>
    <dgm:pt modelId="{1BBF4EB7-AEAD-401B-920B-872BD937EE77}" type="sibTrans" cxnId="{2A66F08D-2A08-4585-A12B-6C4854B25E4C}">
      <dgm:prSet/>
      <dgm:spPr/>
      <dgm:t>
        <a:bodyPr/>
        <a:lstStyle/>
        <a:p>
          <a:endParaRPr lang="en-GB"/>
        </a:p>
      </dgm:t>
    </dgm:pt>
    <dgm:pt modelId="{43713E25-7C2D-4A18-B21A-3EDDA86A596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fr-FR" sz="1200" b="1" dirty="0" smtClean="0">
              <a:solidFill>
                <a:schemeClr val="tx1"/>
              </a:solidFill>
            </a:rPr>
            <a:t>TESTS DE RECEPTION-INSPECTION OPTIQUE WAFER SI  -TESTS SENSEURS INDIVIDUELS  OU WAFERS</a:t>
          </a:r>
          <a:endParaRPr lang="en-GB" sz="1200" b="1" dirty="0">
            <a:solidFill>
              <a:schemeClr val="tx1"/>
            </a:solidFill>
          </a:endParaRPr>
        </a:p>
      </dgm:t>
    </dgm:pt>
    <dgm:pt modelId="{8387F7F7-8CC9-4663-A9E2-190A87F5AC44}" type="parTrans" cxnId="{C621209D-6EF3-4B80-80FA-1E9AD4E52A01}">
      <dgm:prSet/>
      <dgm:spPr/>
      <dgm:t>
        <a:bodyPr/>
        <a:lstStyle/>
        <a:p>
          <a:endParaRPr lang="en-GB"/>
        </a:p>
      </dgm:t>
    </dgm:pt>
    <dgm:pt modelId="{72ADB301-3822-4DA0-AFC4-5AB2A5060E03}" type="sibTrans" cxnId="{C621209D-6EF3-4B80-80FA-1E9AD4E52A01}">
      <dgm:prSet/>
      <dgm:spPr/>
      <dgm:t>
        <a:bodyPr/>
        <a:lstStyle/>
        <a:p>
          <a:endParaRPr lang="en-GB"/>
        </a:p>
      </dgm:t>
    </dgm:pt>
    <dgm:pt modelId="{4C19D006-9AE0-4DF3-9BB9-0EF0323C296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28575">
          <a:solidFill>
            <a:schemeClr val="accent1"/>
          </a:solidFill>
        </a:ln>
      </dgm:spPr>
      <dgm:t>
        <a:bodyPr/>
        <a:lstStyle/>
        <a:p>
          <a:r>
            <a:rPr lang="fr-FR" sz="1200" b="1" dirty="0" smtClean="0"/>
            <a:t>INTERCONNECTION MATRICES PIXELS AVEC BILLES INDIUM SENSEURS PIXEL AU CHIP DE LECTURE (FLIP-CHIP)</a:t>
          </a:r>
          <a:endParaRPr lang="en-GB" sz="1200" b="1" dirty="0"/>
        </a:p>
      </dgm:t>
    </dgm:pt>
    <dgm:pt modelId="{3D59FE1C-D88A-420D-8077-94169820583C}" type="parTrans" cxnId="{930AF99B-C1E9-4629-B95E-B4A197F98353}">
      <dgm:prSet/>
      <dgm:spPr/>
      <dgm:t>
        <a:bodyPr/>
        <a:lstStyle/>
        <a:p>
          <a:endParaRPr lang="en-GB"/>
        </a:p>
      </dgm:t>
    </dgm:pt>
    <dgm:pt modelId="{AB860275-A2D8-452A-81ED-858DC5A29FB1}" type="sibTrans" cxnId="{930AF99B-C1E9-4629-B95E-B4A197F98353}">
      <dgm:prSet/>
      <dgm:spPr/>
      <dgm:t>
        <a:bodyPr/>
        <a:lstStyle/>
        <a:p>
          <a:endParaRPr lang="en-GB"/>
        </a:p>
      </dgm:t>
    </dgm:pt>
    <dgm:pt modelId="{021EB4A4-2EA6-4A15-B990-6FEF81A734A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/>
      </dgm:spPr>
      <dgm:t>
        <a:bodyPr/>
        <a:lstStyle/>
        <a:p>
          <a:r>
            <a:rPr lang="fr-FR" sz="1200" b="1" dirty="0" smtClean="0"/>
            <a:t>CONNECTION DU MODULE SUR CARTE DE LECTURE (WIRE BOND)</a:t>
          </a:r>
          <a:endParaRPr lang="en-GB" sz="1200" b="1" dirty="0"/>
        </a:p>
      </dgm:t>
    </dgm:pt>
    <dgm:pt modelId="{C0FD3E40-B638-4101-B768-66C84F69B4B2}" type="parTrans" cxnId="{32A793F0-54F5-4FB9-8233-1F6B4039E46E}">
      <dgm:prSet/>
      <dgm:spPr/>
      <dgm:t>
        <a:bodyPr/>
        <a:lstStyle/>
        <a:p>
          <a:endParaRPr lang="en-GB"/>
        </a:p>
      </dgm:t>
    </dgm:pt>
    <dgm:pt modelId="{53E7B065-BBBA-4AD6-8856-8698A5B42886}" type="sibTrans" cxnId="{32A793F0-54F5-4FB9-8233-1F6B4039E46E}">
      <dgm:prSet/>
      <dgm:spPr/>
      <dgm:t>
        <a:bodyPr/>
        <a:lstStyle/>
        <a:p>
          <a:endParaRPr lang="en-GB"/>
        </a:p>
      </dgm:t>
    </dgm:pt>
    <dgm:pt modelId="{FD26C2EC-96F8-4090-AEF1-CA83F399CA7E}">
      <dgm:prSet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100" b="1" dirty="0" smtClean="0">
              <a:solidFill>
                <a:schemeClr val="bg1">
                  <a:lumMod val="95000"/>
                </a:schemeClr>
              </a:solidFill>
            </a:rPr>
            <a:t>Soudures ultrasons</a:t>
          </a:r>
          <a:r>
            <a:rPr lang="fr-FR" sz="20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endParaRPr lang="en-GB" sz="2000" b="1" dirty="0">
            <a:solidFill>
              <a:schemeClr val="bg1">
                <a:lumMod val="95000"/>
              </a:schemeClr>
            </a:solidFill>
          </a:endParaRPr>
        </a:p>
      </dgm:t>
    </dgm:pt>
    <dgm:pt modelId="{D77F760F-4E4C-416F-BD8A-084FA60D9C68}" type="parTrans" cxnId="{FE1A6448-8EF2-4767-91DA-A3EBADEB7534}">
      <dgm:prSet/>
      <dgm:spPr/>
      <dgm:t>
        <a:bodyPr/>
        <a:lstStyle/>
        <a:p>
          <a:endParaRPr lang="en-GB"/>
        </a:p>
      </dgm:t>
    </dgm:pt>
    <dgm:pt modelId="{2B7474B1-B6D3-4CBF-92C5-E3A099C14091}" type="sibTrans" cxnId="{FE1A6448-8EF2-4767-91DA-A3EBADEB7534}">
      <dgm:prSet/>
      <dgm:spPr/>
      <dgm:t>
        <a:bodyPr/>
        <a:lstStyle/>
        <a:p>
          <a:endParaRPr lang="en-GB"/>
        </a:p>
      </dgm:t>
    </dgm:pt>
    <dgm:pt modelId="{F0AF1947-000B-4F7B-9B90-F95CBBC26C6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fr-FR" sz="1200" b="1" dirty="0" smtClean="0"/>
            <a:t>COLLAGE DU CABLE FLEXIBLE SIGNAUX  TENSION, HORLOGE</a:t>
          </a:r>
          <a:endParaRPr lang="en-GB" sz="1200" b="1" dirty="0"/>
        </a:p>
      </dgm:t>
    </dgm:pt>
    <dgm:pt modelId="{5C171910-5AAC-46E9-B5E8-8F08F038A095}" type="parTrans" cxnId="{98B4A20B-0167-46BC-9635-03BA804EC046}">
      <dgm:prSet/>
      <dgm:spPr/>
      <dgm:t>
        <a:bodyPr/>
        <a:lstStyle/>
        <a:p>
          <a:endParaRPr lang="en-GB"/>
        </a:p>
      </dgm:t>
    </dgm:pt>
    <dgm:pt modelId="{AD7DEFB2-B9DB-45F3-8B39-A9885B46077C}" type="sibTrans" cxnId="{98B4A20B-0167-46BC-9635-03BA804EC046}">
      <dgm:prSet/>
      <dgm:spPr/>
      <dgm:t>
        <a:bodyPr/>
        <a:lstStyle/>
        <a:p>
          <a:endParaRPr lang="en-GB"/>
        </a:p>
      </dgm:t>
    </dgm:pt>
    <dgm:pt modelId="{326AA881-D781-4256-BD0A-CAC869A92A6C}" type="pres">
      <dgm:prSet presAssocID="{7D8FD72D-E866-441A-9872-3FA781F56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E654357-9762-4373-8D2E-22104625DF09}" type="pres">
      <dgm:prSet presAssocID="{78244E9E-EE79-4DB7-AE24-FE576E0D7732}" presName="composite" presStyleCnt="0"/>
      <dgm:spPr/>
    </dgm:pt>
    <dgm:pt modelId="{BBA612E4-1762-4A16-8F03-49F18EFD79C3}" type="pres">
      <dgm:prSet presAssocID="{78244E9E-EE79-4DB7-AE24-FE576E0D773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9EDE66-F08B-4C3C-B002-C7B0D2B53892}" type="pres">
      <dgm:prSet presAssocID="{78244E9E-EE79-4DB7-AE24-FE576E0D7732}" presName="descendantText" presStyleLbl="alignAcc1" presStyleIdx="0" presStyleCnt="4" custScaleY="100018" custLinFactNeighborX="-12" custLinFactNeighborY="66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151C4B-A095-4590-8E4A-5CBF9FBE695D}" type="pres">
      <dgm:prSet presAssocID="{EF4CB75E-33A1-4480-A018-392111907CAD}" presName="sp" presStyleCnt="0"/>
      <dgm:spPr/>
    </dgm:pt>
    <dgm:pt modelId="{7CEB9D65-285F-42D3-94DE-C30D4B22FC77}" type="pres">
      <dgm:prSet presAssocID="{A19B7CD7-BECF-4B8B-9AF2-C52A53507E7E}" presName="composite" presStyleCnt="0"/>
      <dgm:spPr/>
    </dgm:pt>
    <dgm:pt modelId="{88441350-6F60-498B-B788-7E65CE61A972}" type="pres">
      <dgm:prSet presAssocID="{A19B7CD7-BECF-4B8B-9AF2-C52A53507E7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973072-2CDB-4258-AE41-AB8ACBF5FBA7}" type="pres">
      <dgm:prSet presAssocID="{A19B7CD7-BECF-4B8B-9AF2-C52A53507E7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730DA0-91F1-4CE2-BAC1-7503197DB5F9}" type="pres">
      <dgm:prSet presAssocID="{FDCC7DF9-561B-4348-A45D-79DA16F5D11E}" presName="sp" presStyleCnt="0"/>
      <dgm:spPr/>
    </dgm:pt>
    <dgm:pt modelId="{98D97CDB-AF91-4783-9218-705534B7AF76}" type="pres">
      <dgm:prSet presAssocID="{EF9B2EEF-94D5-4AD2-B232-CE381C6A8675}" presName="composite" presStyleCnt="0"/>
      <dgm:spPr/>
    </dgm:pt>
    <dgm:pt modelId="{6E0F0FF4-146A-4579-84B3-D980BE306CFD}" type="pres">
      <dgm:prSet presAssocID="{EF9B2EEF-94D5-4AD2-B232-CE381C6A867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4490F2-F9EB-414C-B454-B5C7D1573D64}" type="pres">
      <dgm:prSet presAssocID="{EF9B2EEF-94D5-4AD2-B232-CE381C6A8675}" presName="descendantText" presStyleLbl="alignAcc1" presStyleIdx="2" presStyleCnt="4" custScaleY="942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149471-B929-49CA-90A2-7EA127EE4F0C}" type="pres">
      <dgm:prSet presAssocID="{1BBF4EB7-AEAD-401B-920B-872BD937EE77}" presName="sp" presStyleCnt="0"/>
      <dgm:spPr/>
    </dgm:pt>
    <dgm:pt modelId="{C0F7EF82-A9F9-4303-AFFE-620B875419AD}" type="pres">
      <dgm:prSet presAssocID="{FD26C2EC-96F8-4090-AEF1-CA83F399CA7E}" presName="composite" presStyleCnt="0"/>
      <dgm:spPr/>
    </dgm:pt>
    <dgm:pt modelId="{11F8304A-D885-43F4-91DC-68C51C10B5B8}" type="pres">
      <dgm:prSet presAssocID="{FD26C2EC-96F8-4090-AEF1-CA83F399CA7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ACDCCC-509E-4C47-BA7E-CFA00533E29F}" type="pres">
      <dgm:prSet presAssocID="{FD26C2EC-96F8-4090-AEF1-CA83F399CA7E}" presName="descendantText" presStyleLbl="alignAcc1" presStyleIdx="3" presStyleCnt="4" custLinFactNeighborX="635" custLinFactNeighborY="23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8B4A20B-0167-46BC-9635-03BA804EC046}" srcId="{FD26C2EC-96F8-4090-AEF1-CA83F399CA7E}" destId="{F0AF1947-000B-4F7B-9B90-F95CBBC26C6E}" srcOrd="0" destOrd="0" parTransId="{5C171910-5AAC-46E9-B5E8-8F08F038A095}" sibTransId="{AD7DEFB2-B9DB-45F3-8B39-A9885B46077C}"/>
    <dgm:cxn modelId="{FE1A6448-8EF2-4767-91DA-A3EBADEB7534}" srcId="{7D8FD72D-E866-441A-9872-3FA781F56325}" destId="{FD26C2EC-96F8-4090-AEF1-CA83F399CA7E}" srcOrd="3" destOrd="0" parTransId="{D77F760F-4E4C-416F-BD8A-084FA60D9C68}" sibTransId="{2B7474B1-B6D3-4CBF-92C5-E3A099C14091}"/>
    <dgm:cxn modelId="{76F81F75-C70E-4C35-ADD7-858E64742843}" type="presOf" srcId="{FD26C2EC-96F8-4090-AEF1-CA83F399CA7E}" destId="{11F8304A-D885-43F4-91DC-68C51C10B5B8}" srcOrd="0" destOrd="0" presId="urn:microsoft.com/office/officeart/2005/8/layout/chevron2"/>
    <dgm:cxn modelId="{C621209D-6EF3-4B80-80FA-1E9AD4E52A01}" srcId="{78244E9E-EE79-4DB7-AE24-FE576E0D7732}" destId="{43713E25-7C2D-4A18-B21A-3EDDA86A596C}" srcOrd="0" destOrd="0" parTransId="{8387F7F7-8CC9-4663-A9E2-190A87F5AC44}" sibTransId="{72ADB301-3822-4DA0-AFC4-5AB2A5060E03}"/>
    <dgm:cxn modelId="{43C99B68-D309-456F-91F7-44EF2C1EE0CE}" type="presOf" srcId="{78244E9E-EE79-4DB7-AE24-FE576E0D7732}" destId="{BBA612E4-1762-4A16-8F03-49F18EFD79C3}" srcOrd="0" destOrd="0" presId="urn:microsoft.com/office/officeart/2005/8/layout/chevron2"/>
    <dgm:cxn modelId="{4BCD35A3-0D5A-4730-9CE7-0A3686B722C7}" type="presOf" srcId="{F0AF1947-000B-4F7B-9B90-F95CBBC26C6E}" destId="{12ACDCCC-509E-4C47-BA7E-CFA00533E29F}" srcOrd="0" destOrd="0" presId="urn:microsoft.com/office/officeart/2005/8/layout/chevron2"/>
    <dgm:cxn modelId="{830304A0-28E7-4E68-A231-4F9C30E20C3D}" type="presOf" srcId="{43713E25-7C2D-4A18-B21A-3EDDA86A596C}" destId="{BA9EDE66-F08B-4C3C-B002-C7B0D2B53892}" srcOrd="0" destOrd="0" presId="urn:microsoft.com/office/officeart/2005/8/layout/chevron2"/>
    <dgm:cxn modelId="{F80F292F-9710-4880-94CF-31F4EB6FA2B2}" type="presOf" srcId="{7D8FD72D-E866-441A-9872-3FA781F56325}" destId="{326AA881-D781-4256-BD0A-CAC869A92A6C}" srcOrd="0" destOrd="0" presId="urn:microsoft.com/office/officeart/2005/8/layout/chevron2"/>
    <dgm:cxn modelId="{99EB5C65-F069-4B63-996A-70E4FBD6F2F5}" srcId="{7D8FD72D-E866-441A-9872-3FA781F56325}" destId="{A19B7CD7-BECF-4B8B-9AF2-C52A53507E7E}" srcOrd="1" destOrd="0" parTransId="{C4686D7D-C9A9-4956-9E01-8DC2A5F6E285}" sibTransId="{FDCC7DF9-561B-4348-A45D-79DA16F5D11E}"/>
    <dgm:cxn modelId="{FF9BEFF4-615A-461C-80C8-63F8DB07D083}" srcId="{7D8FD72D-E866-441A-9872-3FA781F56325}" destId="{78244E9E-EE79-4DB7-AE24-FE576E0D7732}" srcOrd="0" destOrd="0" parTransId="{7BE32D36-12F8-4B28-958E-6410CBBB2D95}" sibTransId="{EF4CB75E-33A1-4480-A018-392111907CAD}"/>
    <dgm:cxn modelId="{B2BAE14F-F601-468E-852E-90C4F2BAF2C0}" type="presOf" srcId="{4C19D006-9AE0-4DF3-9BB9-0EF0323C2966}" destId="{D7973072-2CDB-4258-AE41-AB8ACBF5FBA7}" srcOrd="0" destOrd="0" presId="urn:microsoft.com/office/officeart/2005/8/layout/chevron2"/>
    <dgm:cxn modelId="{8CC23F97-CB34-4AAF-90B6-BF3D0A1C27EB}" type="presOf" srcId="{021EB4A4-2EA6-4A15-B990-6FEF81A734AB}" destId="{C34490F2-F9EB-414C-B454-B5C7D1573D64}" srcOrd="0" destOrd="0" presId="urn:microsoft.com/office/officeart/2005/8/layout/chevron2"/>
    <dgm:cxn modelId="{930AF99B-C1E9-4629-B95E-B4A197F98353}" srcId="{A19B7CD7-BECF-4B8B-9AF2-C52A53507E7E}" destId="{4C19D006-9AE0-4DF3-9BB9-0EF0323C2966}" srcOrd="0" destOrd="0" parTransId="{3D59FE1C-D88A-420D-8077-94169820583C}" sibTransId="{AB860275-A2D8-452A-81ED-858DC5A29FB1}"/>
    <dgm:cxn modelId="{88BCE3AC-7BEC-4979-9642-3950E8A2A1E9}" type="presOf" srcId="{A19B7CD7-BECF-4B8B-9AF2-C52A53507E7E}" destId="{88441350-6F60-498B-B788-7E65CE61A972}" srcOrd="0" destOrd="0" presId="urn:microsoft.com/office/officeart/2005/8/layout/chevron2"/>
    <dgm:cxn modelId="{2A66F08D-2A08-4585-A12B-6C4854B25E4C}" srcId="{7D8FD72D-E866-441A-9872-3FA781F56325}" destId="{EF9B2EEF-94D5-4AD2-B232-CE381C6A8675}" srcOrd="2" destOrd="0" parTransId="{9D2755E5-DA53-49F0-B7E9-665F598DB350}" sibTransId="{1BBF4EB7-AEAD-401B-920B-872BD937EE77}"/>
    <dgm:cxn modelId="{286C8C76-5EDD-4A36-B089-59636D6B9B91}" type="presOf" srcId="{EF9B2EEF-94D5-4AD2-B232-CE381C6A8675}" destId="{6E0F0FF4-146A-4579-84B3-D980BE306CFD}" srcOrd="0" destOrd="0" presId="urn:microsoft.com/office/officeart/2005/8/layout/chevron2"/>
    <dgm:cxn modelId="{32A793F0-54F5-4FB9-8233-1F6B4039E46E}" srcId="{EF9B2EEF-94D5-4AD2-B232-CE381C6A8675}" destId="{021EB4A4-2EA6-4A15-B990-6FEF81A734AB}" srcOrd="0" destOrd="0" parTransId="{C0FD3E40-B638-4101-B768-66C84F69B4B2}" sibTransId="{53E7B065-BBBA-4AD6-8856-8698A5B42886}"/>
    <dgm:cxn modelId="{0259CB58-CE4A-4F0D-B3F8-18220C43659E}" type="presParOf" srcId="{326AA881-D781-4256-BD0A-CAC869A92A6C}" destId="{8E654357-9762-4373-8D2E-22104625DF09}" srcOrd="0" destOrd="0" presId="urn:microsoft.com/office/officeart/2005/8/layout/chevron2"/>
    <dgm:cxn modelId="{763A5DD7-04F8-4910-A730-4452DC9ECC84}" type="presParOf" srcId="{8E654357-9762-4373-8D2E-22104625DF09}" destId="{BBA612E4-1762-4A16-8F03-49F18EFD79C3}" srcOrd="0" destOrd="0" presId="urn:microsoft.com/office/officeart/2005/8/layout/chevron2"/>
    <dgm:cxn modelId="{739E6929-D618-405D-A5A7-E75B2D1A5F63}" type="presParOf" srcId="{8E654357-9762-4373-8D2E-22104625DF09}" destId="{BA9EDE66-F08B-4C3C-B002-C7B0D2B53892}" srcOrd="1" destOrd="0" presId="urn:microsoft.com/office/officeart/2005/8/layout/chevron2"/>
    <dgm:cxn modelId="{2E1419BD-4871-45A0-A2AF-3DD1A1912861}" type="presParOf" srcId="{326AA881-D781-4256-BD0A-CAC869A92A6C}" destId="{9A151C4B-A095-4590-8E4A-5CBF9FBE695D}" srcOrd="1" destOrd="0" presId="urn:microsoft.com/office/officeart/2005/8/layout/chevron2"/>
    <dgm:cxn modelId="{4E2D8FE2-0D83-468B-AB13-E41D7A51B0EB}" type="presParOf" srcId="{326AA881-D781-4256-BD0A-CAC869A92A6C}" destId="{7CEB9D65-285F-42D3-94DE-C30D4B22FC77}" srcOrd="2" destOrd="0" presId="urn:microsoft.com/office/officeart/2005/8/layout/chevron2"/>
    <dgm:cxn modelId="{FD672499-B571-4A79-9111-BC6E9A16145C}" type="presParOf" srcId="{7CEB9D65-285F-42D3-94DE-C30D4B22FC77}" destId="{88441350-6F60-498B-B788-7E65CE61A972}" srcOrd="0" destOrd="0" presId="urn:microsoft.com/office/officeart/2005/8/layout/chevron2"/>
    <dgm:cxn modelId="{B5F295F9-B3D4-43F4-9A71-F1CAB1A01B69}" type="presParOf" srcId="{7CEB9D65-285F-42D3-94DE-C30D4B22FC77}" destId="{D7973072-2CDB-4258-AE41-AB8ACBF5FBA7}" srcOrd="1" destOrd="0" presId="urn:microsoft.com/office/officeart/2005/8/layout/chevron2"/>
    <dgm:cxn modelId="{C6F2AAA7-E076-4EC1-9B2D-F5E5AE4A528F}" type="presParOf" srcId="{326AA881-D781-4256-BD0A-CAC869A92A6C}" destId="{FC730DA0-91F1-4CE2-BAC1-7503197DB5F9}" srcOrd="3" destOrd="0" presId="urn:microsoft.com/office/officeart/2005/8/layout/chevron2"/>
    <dgm:cxn modelId="{90076CCA-1EE1-4995-A8DA-793C2A033A3B}" type="presParOf" srcId="{326AA881-D781-4256-BD0A-CAC869A92A6C}" destId="{98D97CDB-AF91-4783-9218-705534B7AF76}" srcOrd="4" destOrd="0" presId="urn:microsoft.com/office/officeart/2005/8/layout/chevron2"/>
    <dgm:cxn modelId="{3591EDDC-DB7A-445E-BD9C-2277BDF88011}" type="presParOf" srcId="{98D97CDB-AF91-4783-9218-705534B7AF76}" destId="{6E0F0FF4-146A-4579-84B3-D980BE306CFD}" srcOrd="0" destOrd="0" presId="urn:microsoft.com/office/officeart/2005/8/layout/chevron2"/>
    <dgm:cxn modelId="{5E0031A4-F5B5-416D-96BB-08F6C7F6894F}" type="presParOf" srcId="{98D97CDB-AF91-4783-9218-705534B7AF76}" destId="{C34490F2-F9EB-414C-B454-B5C7D1573D64}" srcOrd="1" destOrd="0" presId="urn:microsoft.com/office/officeart/2005/8/layout/chevron2"/>
    <dgm:cxn modelId="{BCB0DD72-00BD-4F9D-AA08-BB96DB48F78D}" type="presParOf" srcId="{326AA881-D781-4256-BD0A-CAC869A92A6C}" destId="{77149471-B929-49CA-90A2-7EA127EE4F0C}" srcOrd="5" destOrd="0" presId="urn:microsoft.com/office/officeart/2005/8/layout/chevron2"/>
    <dgm:cxn modelId="{16DF9769-161E-4085-8F1A-421F509C7B40}" type="presParOf" srcId="{326AA881-D781-4256-BD0A-CAC869A92A6C}" destId="{C0F7EF82-A9F9-4303-AFFE-620B875419AD}" srcOrd="6" destOrd="0" presId="urn:microsoft.com/office/officeart/2005/8/layout/chevron2"/>
    <dgm:cxn modelId="{9F7B15A7-6D99-4027-99DF-B613E26EE87E}" type="presParOf" srcId="{C0F7EF82-A9F9-4303-AFFE-620B875419AD}" destId="{11F8304A-D885-43F4-91DC-68C51C10B5B8}" srcOrd="0" destOrd="0" presId="urn:microsoft.com/office/officeart/2005/8/layout/chevron2"/>
    <dgm:cxn modelId="{EEE20654-1A08-42CA-BD0D-043D2B1A6EDD}" type="presParOf" srcId="{C0F7EF82-A9F9-4303-AFFE-620B875419AD}" destId="{12ACDCCC-509E-4C47-BA7E-CFA00533E2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0D90D-AC66-4E6B-AD3A-5CAC21CBB48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C198BAF-FC7B-411F-B744-07C1EAAE383A}">
      <dgm:prSet phldrT="[Texte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fr-FR" sz="1200" b="1" dirty="0" smtClean="0">
              <a:solidFill>
                <a:schemeClr val="tx1"/>
              </a:solidFill>
            </a:rPr>
            <a:t>CARACTERISATION COMPLETE ET TRI DES MODULES SELON GRADES  </a:t>
          </a:r>
          <a:endParaRPr lang="en-GB" sz="1200" b="1" dirty="0">
            <a:solidFill>
              <a:schemeClr val="tx1"/>
            </a:solidFill>
          </a:endParaRPr>
        </a:p>
      </dgm:t>
    </dgm:pt>
    <dgm:pt modelId="{15A3074B-1A21-47AD-A356-3C3681D053C3}" type="parTrans" cxnId="{212685CB-6A6D-4CC5-950A-938FB26A6795}">
      <dgm:prSet/>
      <dgm:spPr/>
      <dgm:t>
        <a:bodyPr/>
        <a:lstStyle/>
        <a:p>
          <a:endParaRPr lang="en-GB"/>
        </a:p>
      </dgm:t>
    </dgm:pt>
    <dgm:pt modelId="{BEA5EEFC-DD6C-43FA-930D-600E6D457FF4}" type="sibTrans" cxnId="{212685CB-6A6D-4CC5-950A-938FB26A6795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  <a:ln/>
      </dgm:spPr>
      <dgm:t>
        <a:bodyPr/>
        <a:lstStyle/>
        <a:p>
          <a:endParaRPr lang="en-GB" dirty="0"/>
        </a:p>
      </dgm:t>
    </dgm:pt>
    <dgm:pt modelId="{B0C69392-497E-4BB6-91E3-4869687DD30A}">
      <dgm:prSet phldrT="[Texte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 w="28575">
          <a:solidFill>
            <a:srgbClr val="FF0000"/>
          </a:solidFill>
        </a:ln>
      </dgm:spPr>
      <dgm:t>
        <a:bodyPr/>
        <a:lstStyle/>
        <a:p>
          <a:r>
            <a:rPr lang="fr-FR" sz="1200" b="1" dirty="0" smtClean="0">
              <a:solidFill>
                <a:schemeClr val="tx1"/>
              </a:solidFill>
            </a:rPr>
            <a:t>EXPEDITION  DES MODULES SELECTIONNES vers les centres d’intégration (CERN, CPPM, etc..)</a:t>
          </a:r>
          <a:endParaRPr lang="en-GB" sz="1200" b="1" dirty="0">
            <a:solidFill>
              <a:schemeClr val="tx1"/>
            </a:solidFill>
          </a:endParaRPr>
        </a:p>
      </dgm:t>
    </dgm:pt>
    <dgm:pt modelId="{63C4E7B6-9136-426B-A01D-0A1259675DA6}" type="parTrans" cxnId="{51348F12-4A6E-4185-98C6-6B6DE7128B2D}">
      <dgm:prSet/>
      <dgm:spPr/>
      <dgm:t>
        <a:bodyPr/>
        <a:lstStyle/>
        <a:p>
          <a:endParaRPr lang="en-GB"/>
        </a:p>
      </dgm:t>
    </dgm:pt>
    <dgm:pt modelId="{23CCA6D9-DF7D-489E-BCE5-5BB8569DF552}" type="sibTrans" cxnId="{51348F12-4A6E-4185-98C6-6B6DE7128B2D}">
      <dgm:prSet/>
      <dgm:spPr/>
      <dgm:t>
        <a:bodyPr/>
        <a:lstStyle/>
        <a:p>
          <a:endParaRPr lang="en-GB"/>
        </a:p>
      </dgm:t>
    </dgm:pt>
    <dgm:pt modelId="{87E26F10-4BC0-4004-A4B8-0CF8FD6833B7}" type="pres">
      <dgm:prSet presAssocID="{C270D90D-AC66-4E6B-AD3A-5CAC21CBB48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CF4E604-CB81-433B-8401-850126E1594F}" type="pres">
      <dgm:prSet presAssocID="{C270D90D-AC66-4E6B-AD3A-5CAC21CBB484}" presName="dummyMaxCanvas" presStyleCnt="0">
        <dgm:presLayoutVars/>
      </dgm:prSet>
      <dgm:spPr/>
    </dgm:pt>
    <dgm:pt modelId="{E687E0D1-60EA-4639-BD93-F92CEA1D3DEA}" type="pres">
      <dgm:prSet presAssocID="{C270D90D-AC66-4E6B-AD3A-5CAC21CBB484}" presName="TwoNodes_1" presStyleLbl="node1" presStyleIdx="0" presStyleCnt="2" custScaleX="109848" custScaleY="61192" custLinFactNeighborX="5933" custLinFactNeighborY="315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D30069-30EA-4436-8F9E-1F7E056E2C1F}" type="pres">
      <dgm:prSet presAssocID="{C270D90D-AC66-4E6B-AD3A-5CAC21CBB484}" presName="TwoNodes_2" presStyleLbl="node1" presStyleIdx="1" presStyleCnt="2" custScaleX="61607" custScaleY="70327" custLinFactNeighborX="-22063" custLinFactNeighborY="148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99AD54-1468-4607-B5C0-B9B1D6D2A80E}" type="pres">
      <dgm:prSet presAssocID="{C270D90D-AC66-4E6B-AD3A-5CAC21CBB484}" presName="TwoConn_1-2" presStyleLbl="fgAccFollowNode1" presStyleIdx="0" presStyleCnt="1" custScaleX="60173" custScaleY="65317" custLinFactX="-141176" custLinFactNeighborX="-200000" custLinFactNeighborY="3624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CB10BF-CC01-4996-B226-8AD33361D206}" type="pres">
      <dgm:prSet presAssocID="{C270D90D-AC66-4E6B-AD3A-5CAC21CBB48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5DA8D3-59B9-47FE-9A33-B2DC252538AD}" type="pres">
      <dgm:prSet presAssocID="{C270D90D-AC66-4E6B-AD3A-5CAC21CBB48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F84C5C7-1441-452F-9648-BD52D14190C4}" type="presOf" srcId="{BEA5EEFC-DD6C-43FA-930D-600E6D457FF4}" destId="{A699AD54-1468-4607-B5C0-B9B1D6D2A80E}" srcOrd="0" destOrd="0" presId="urn:microsoft.com/office/officeart/2005/8/layout/vProcess5"/>
    <dgm:cxn modelId="{A7F8CCA6-8B8F-4C12-95B9-71B4A105C4AA}" type="presOf" srcId="{1C198BAF-FC7B-411F-B744-07C1EAAE383A}" destId="{C9CB10BF-CC01-4996-B226-8AD33361D206}" srcOrd="1" destOrd="0" presId="urn:microsoft.com/office/officeart/2005/8/layout/vProcess5"/>
    <dgm:cxn modelId="{E3040E1B-1F0A-4874-8D92-CBA13FEA5B4F}" type="presOf" srcId="{B0C69392-497E-4BB6-91E3-4869687DD30A}" destId="{715DA8D3-59B9-47FE-9A33-B2DC252538AD}" srcOrd="1" destOrd="0" presId="urn:microsoft.com/office/officeart/2005/8/layout/vProcess5"/>
    <dgm:cxn modelId="{F87B1916-D997-4AA9-844E-A3A91070A248}" type="presOf" srcId="{C270D90D-AC66-4E6B-AD3A-5CAC21CBB484}" destId="{87E26F10-4BC0-4004-A4B8-0CF8FD6833B7}" srcOrd="0" destOrd="0" presId="urn:microsoft.com/office/officeart/2005/8/layout/vProcess5"/>
    <dgm:cxn modelId="{B3B77631-C8A2-42F6-88D7-067C81A0605C}" type="presOf" srcId="{1C198BAF-FC7B-411F-B744-07C1EAAE383A}" destId="{E687E0D1-60EA-4639-BD93-F92CEA1D3DEA}" srcOrd="0" destOrd="0" presId="urn:microsoft.com/office/officeart/2005/8/layout/vProcess5"/>
    <dgm:cxn modelId="{212685CB-6A6D-4CC5-950A-938FB26A6795}" srcId="{C270D90D-AC66-4E6B-AD3A-5CAC21CBB484}" destId="{1C198BAF-FC7B-411F-B744-07C1EAAE383A}" srcOrd="0" destOrd="0" parTransId="{15A3074B-1A21-47AD-A356-3C3681D053C3}" sibTransId="{BEA5EEFC-DD6C-43FA-930D-600E6D457FF4}"/>
    <dgm:cxn modelId="{51348F12-4A6E-4185-98C6-6B6DE7128B2D}" srcId="{C270D90D-AC66-4E6B-AD3A-5CAC21CBB484}" destId="{B0C69392-497E-4BB6-91E3-4869687DD30A}" srcOrd="1" destOrd="0" parTransId="{63C4E7B6-9136-426B-A01D-0A1259675DA6}" sibTransId="{23CCA6D9-DF7D-489E-BCE5-5BB8569DF552}"/>
    <dgm:cxn modelId="{508994E6-973D-49D1-B8A2-1A1B591B1F09}" type="presOf" srcId="{B0C69392-497E-4BB6-91E3-4869687DD30A}" destId="{2BD30069-30EA-4436-8F9E-1F7E056E2C1F}" srcOrd="0" destOrd="0" presId="urn:microsoft.com/office/officeart/2005/8/layout/vProcess5"/>
    <dgm:cxn modelId="{BFF45586-13D5-496C-9EB4-F1BB360C7BE3}" type="presParOf" srcId="{87E26F10-4BC0-4004-A4B8-0CF8FD6833B7}" destId="{0CF4E604-CB81-433B-8401-850126E1594F}" srcOrd="0" destOrd="0" presId="urn:microsoft.com/office/officeart/2005/8/layout/vProcess5"/>
    <dgm:cxn modelId="{433D6FC8-D89A-4320-984C-D917D625FD17}" type="presParOf" srcId="{87E26F10-4BC0-4004-A4B8-0CF8FD6833B7}" destId="{E687E0D1-60EA-4639-BD93-F92CEA1D3DEA}" srcOrd="1" destOrd="0" presId="urn:microsoft.com/office/officeart/2005/8/layout/vProcess5"/>
    <dgm:cxn modelId="{7B9B025D-DEF4-4C89-B03D-7F758E5ED74B}" type="presParOf" srcId="{87E26F10-4BC0-4004-A4B8-0CF8FD6833B7}" destId="{2BD30069-30EA-4436-8F9E-1F7E056E2C1F}" srcOrd="2" destOrd="0" presId="urn:microsoft.com/office/officeart/2005/8/layout/vProcess5"/>
    <dgm:cxn modelId="{E8998382-D91A-40D6-A830-B430D02A0C21}" type="presParOf" srcId="{87E26F10-4BC0-4004-A4B8-0CF8FD6833B7}" destId="{A699AD54-1468-4607-B5C0-B9B1D6D2A80E}" srcOrd="3" destOrd="0" presId="urn:microsoft.com/office/officeart/2005/8/layout/vProcess5"/>
    <dgm:cxn modelId="{8A2F4AF6-AF93-466D-B9A7-2223E5591CF6}" type="presParOf" srcId="{87E26F10-4BC0-4004-A4B8-0CF8FD6833B7}" destId="{C9CB10BF-CC01-4996-B226-8AD33361D206}" srcOrd="4" destOrd="0" presId="urn:microsoft.com/office/officeart/2005/8/layout/vProcess5"/>
    <dgm:cxn modelId="{9206948A-83CB-4D34-9FD0-0029A93E2755}" type="presParOf" srcId="{87E26F10-4BC0-4004-A4B8-0CF8FD6833B7}" destId="{715DA8D3-59B9-47FE-9A33-B2DC252538A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612E4-1762-4A16-8F03-49F18EFD79C3}">
      <dsp:nvSpPr>
        <dsp:cNvPr id="0" name=""/>
        <dsp:cNvSpPr/>
      </dsp:nvSpPr>
      <dsp:spPr>
        <a:xfrm rot="5400000">
          <a:off x="-156060" y="160984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shade val="85000"/>
                <a:satMod val="130000"/>
              </a:schemeClr>
            </a:gs>
            <a:gs pos="34000">
              <a:schemeClr val="dk1">
                <a:shade val="87000"/>
                <a:satMod val="125000"/>
              </a:schemeClr>
            </a:gs>
            <a:gs pos="70000">
              <a:schemeClr val="dk1">
                <a:tint val="100000"/>
                <a:shade val="90000"/>
                <a:satMod val="130000"/>
              </a:schemeClr>
            </a:gs>
            <a:gs pos="100000">
              <a:schemeClr val="dk1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1"/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bg1"/>
              </a:solidFill>
            </a:rPr>
            <a:t>Tests sous pointe</a:t>
          </a:r>
          <a:endParaRPr lang="en-GB" sz="1000" b="1" kern="1200" dirty="0">
            <a:solidFill>
              <a:schemeClr val="bg1"/>
            </a:solidFill>
          </a:endParaRPr>
        </a:p>
      </dsp:txBody>
      <dsp:txXfrm rot="-5400000">
        <a:off x="1" y="369065"/>
        <a:ext cx="728284" cy="312121"/>
      </dsp:txXfrm>
    </dsp:sp>
    <dsp:sp modelId="{BA9EDE66-F08B-4C3C-B002-C7B0D2B53892}">
      <dsp:nvSpPr>
        <dsp:cNvPr id="0" name=""/>
        <dsp:cNvSpPr/>
      </dsp:nvSpPr>
      <dsp:spPr>
        <a:xfrm rot="5400000">
          <a:off x="3073305" y="-2295621"/>
          <a:ext cx="676385" cy="5367715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8575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>
              <a:solidFill>
                <a:schemeClr val="tx1"/>
              </a:solidFill>
            </a:rPr>
            <a:t>TESTS DE RECEPTION-INSPECTION OPTIQUE WAFER SI  -TESTS SENSEURS INDIVIDUELS  OU WAFERS</a:t>
          </a:r>
          <a:endParaRPr lang="en-GB" sz="1200" b="1" kern="1200" dirty="0">
            <a:solidFill>
              <a:schemeClr val="tx1"/>
            </a:solidFill>
          </a:endParaRPr>
        </a:p>
      </dsp:txBody>
      <dsp:txXfrm rot="-5400000">
        <a:off x="727640" y="83062"/>
        <a:ext cx="5334697" cy="610349"/>
      </dsp:txXfrm>
    </dsp:sp>
    <dsp:sp modelId="{88441350-6F60-498B-B788-7E65CE61A972}">
      <dsp:nvSpPr>
        <dsp:cNvPr id="0" name=""/>
        <dsp:cNvSpPr/>
      </dsp:nvSpPr>
      <dsp:spPr>
        <a:xfrm rot="5400000">
          <a:off x="-156060" y="1051661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shade val="85000"/>
                <a:satMod val="130000"/>
              </a:schemeClr>
            </a:gs>
            <a:gs pos="34000">
              <a:schemeClr val="dk1">
                <a:shade val="87000"/>
                <a:satMod val="125000"/>
              </a:schemeClr>
            </a:gs>
            <a:gs pos="70000">
              <a:schemeClr val="dk1">
                <a:tint val="100000"/>
                <a:shade val="90000"/>
                <a:satMod val="130000"/>
              </a:schemeClr>
            </a:gs>
            <a:gs pos="100000">
              <a:schemeClr val="dk1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1"/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/>
            <a:t>connexion</a:t>
          </a:r>
          <a:endParaRPr lang="en-GB" sz="1000" b="1" kern="1200" dirty="0"/>
        </a:p>
      </dsp:txBody>
      <dsp:txXfrm rot="-5400000">
        <a:off x="1" y="1259742"/>
        <a:ext cx="728284" cy="312121"/>
      </dsp:txXfrm>
    </dsp:sp>
    <dsp:sp modelId="{D7973072-2CDB-4258-AE41-AB8ACBF5FBA7}">
      <dsp:nvSpPr>
        <dsp:cNvPr id="0" name=""/>
        <dsp:cNvSpPr/>
      </dsp:nvSpPr>
      <dsp:spPr>
        <a:xfrm rot="5400000">
          <a:off x="3074010" y="-1450125"/>
          <a:ext cx="676263" cy="5367715"/>
        </a:xfrm>
        <a:prstGeom prst="round2Same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/>
            <a:t>INTERCONNECTION MATRICES PIXELS AVEC BILLES INDIUM SENSEURS PIXEL AU CHIP DE LECTURE (FLIP-CHIP)</a:t>
          </a:r>
          <a:endParaRPr lang="en-GB" sz="1200" b="1" kern="1200" dirty="0"/>
        </a:p>
      </dsp:txBody>
      <dsp:txXfrm rot="-5400000">
        <a:off x="728284" y="928613"/>
        <a:ext cx="5334703" cy="610239"/>
      </dsp:txXfrm>
    </dsp:sp>
    <dsp:sp modelId="{6E0F0FF4-146A-4579-84B3-D980BE306CFD}">
      <dsp:nvSpPr>
        <dsp:cNvPr id="0" name=""/>
        <dsp:cNvSpPr/>
      </dsp:nvSpPr>
      <dsp:spPr>
        <a:xfrm rot="5400000">
          <a:off x="-156060" y="1942338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shade val="85000"/>
                <a:satMod val="130000"/>
              </a:schemeClr>
            </a:gs>
            <a:gs pos="34000">
              <a:schemeClr val="dk1">
                <a:shade val="87000"/>
                <a:satMod val="125000"/>
              </a:schemeClr>
            </a:gs>
            <a:gs pos="70000">
              <a:schemeClr val="dk1">
                <a:tint val="100000"/>
                <a:shade val="90000"/>
                <a:satMod val="130000"/>
              </a:schemeClr>
            </a:gs>
            <a:gs pos="100000">
              <a:schemeClr val="dk1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1"/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/>
            <a:t>Construction module</a:t>
          </a:r>
          <a:endParaRPr lang="en-GB" sz="1000" b="1" kern="1200" dirty="0"/>
        </a:p>
      </dsp:txBody>
      <dsp:txXfrm rot="-5400000">
        <a:off x="1" y="2150419"/>
        <a:ext cx="728284" cy="312121"/>
      </dsp:txXfrm>
    </dsp:sp>
    <dsp:sp modelId="{C34490F2-F9EB-414C-B454-B5C7D1573D64}">
      <dsp:nvSpPr>
        <dsp:cNvPr id="0" name=""/>
        <dsp:cNvSpPr/>
      </dsp:nvSpPr>
      <dsp:spPr>
        <a:xfrm rot="5400000">
          <a:off x="3093598" y="-559448"/>
          <a:ext cx="637087" cy="5367715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/>
            <a:t>CONNECTION DU MODULE SUR CARTE DE LECTURE (WIRE BOND)</a:t>
          </a:r>
          <a:endParaRPr lang="en-GB" sz="1200" b="1" kern="1200" dirty="0"/>
        </a:p>
      </dsp:txBody>
      <dsp:txXfrm rot="-5400000">
        <a:off x="728284" y="1836966"/>
        <a:ext cx="5336615" cy="574887"/>
      </dsp:txXfrm>
    </dsp:sp>
    <dsp:sp modelId="{11F8304A-D885-43F4-91DC-68C51C10B5B8}">
      <dsp:nvSpPr>
        <dsp:cNvPr id="0" name=""/>
        <dsp:cNvSpPr/>
      </dsp:nvSpPr>
      <dsp:spPr>
        <a:xfrm rot="5400000">
          <a:off x="-156060" y="2833015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shade val="85000"/>
                <a:satMod val="130000"/>
              </a:schemeClr>
            </a:gs>
            <a:gs pos="34000">
              <a:schemeClr val="dk1">
                <a:shade val="87000"/>
                <a:satMod val="125000"/>
              </a:schemeClr>
            </a:gs>
            <a:gs pos="70000">
              <a:schemeClr val="dk1">
                <a:tint val="100000"/>
                <a:shade val="90000"/>
                <a:satMod val="130000"/>
              </a:schemeClr>
            </a:gs>
            <a:gs pos="100000">
              <a:schemeClr val="dk1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1"/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chemeClr val="bg1">
                  <a:lumMod val="95000"/>
                </a:schemeClr>
              </a:solidFill>
            </a:rPr>
            <a:t>Soudures ultrasons</a:t>
          </a:r>
          <a:r>
            <a:rPr lang="fr-FR" sz="20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endParaRPr lang="en-GB" sz="2000" b="1" kern="1200" dirty="0">
            <a:solidFill>
              <a:schemeClr val="bg1">
                <a:lumMod val="95000"/>
              </a:schemeClr>
            </a:solidFill>
          </a:endParaRPr>
        </a:p>
      </dsp:txBody>
      <dsp:txXfrm rot="-5400000">
        <a:off x="1" y="3041096"/>
        <a:ext cx="728284" cy="312121"/>
      </dsp:txXfrm>
    </dsp:sp>
    <dsp:sp modelId="{12ACDCCC-509E-4C47-BA7E-CFA00533E29F}">
      <dsp:nvSpPr>
        <dsp:cNvPr id="0" name=""/>
        <dsp:cNvSpPr/>
      </dsp:nvSpPr>
      <dsp:spPr>
        <a:xfrm rot="5400000">
          <a:off x="3073832" y="347062"/>
          <a:ext cx="676619" cy="5367715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8575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/>
            <a:t>COLLAGE DU CABLE FLEXIBLE SIGNAUX  TENSION, HORLOGE</a:t>
          </a:r>
          <a:endParaRPr lang="en-GB" sz="1200" b="1" kern="1200" dirty="0"/>
        </a:p>
      </dsp:txBody>
      <dsp:txXfrm rot="-5400000">
        <a:off x="728284" y="2725640"/>
        <a:ext cx="5334685" cy="610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7E0D1-60EA-4639-BD93-F92CEA1D3DEA}">
      <dsp:nvSpPr>
        <dsp:cNvPr id="0" name=""/>
        <dsp:cNvSpPr/>
      </dsp:nvSpPr>
      <dsp:spPr>
        <a:xfrm>
          <a:off x="187569" y="609183"/>
          <a:ext cx="5936085" cy="73217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8575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tx1"/>
              </a:solidFill>
            </a:rPr>
            <a:t>CARACTERISATION COMPLETE ET TRI DES MODULES SELON GRADES  </a:t>
          </a:r>
          <a:endParaRPr lang="en-GB" sz="1200" b="1" kern="1200" dirty="0">
            <a:solidFill>
              <a:schemeClr val="tx1"/>
            </a:solidFill>
          </a:endParaRPr>
        </a:p>
      </dsp:txBody>
      <dsp:txXfrm>
        <a:off x="209014" y="630628"/>
        <a:ext cx="4611702" cy="689283"/>
      </dsp:txXfrm>
    </dsp:sp>
    <dsp:sp modelId="{2BD30069-30EA-4436-8F9E-1F7E056E2C1F}">
      <dsp:nvSpPr>
        <dsp:cNvPr id="0" name=""/>
        <dsp:cNvSpPr/>
      </dsp:nvSpPr>
      <dsp:spPr>
        <a:xfrm>
          <a:off x="931772" y="1817453"/>
          <a:ext cx="3329185" cy="84147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8575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tx1"/>
              </a:solidFill>
            </a:rPr>
            <a:t>EXPEDITION  DES MODULES SELECTIONNES vers les centres d’intégration (CERN, CPPM, etc..)</a:t>
          </a:r>
          <a:endParaRPr lang="en-GB" sz="1200" b="1" kern="1200" dirty="0">
            <a:solidFill>
              <a:schemeClr val="tx1"/>
            </a:solidFill>
          </a:endParaRPr>
        </a:p>
      </dsp:txBody>
      <dsp:txXfrm>
        <a:off x="956418" y="1842099"/>
        <a:ext cx="2213250" cy="792183"/>
      </dsp:txXfrm>
    </dsp:sp>
    <dsp:sp modelId="{A699AD54-1468-4607-B5C0-B9B1D6D2A80E}">
      <dsp:nvSpPr>
        <dsp:cNvPr id="0" name=""/>
        <dsp:cNvSpPr/>
      </dsp:nvSpPr>
      <dsp:spPr>
        <a:xfrm>
          <a:off x="2260639" y="1357389"/>
          <a:ext cx="467987" cy="507994"/>
        </a:xfrm>
        <a:prstGeom prst="downArrow">
          <a:avLst>
            <a:gd name="adj1" fmla="val 55000"/>
            <a:gd name="adj2" fmla="val 45000"/>
          </a:avLst>
        </a:prstGeom>
        <a:solidFill>
          <a:srgbClr val="00B050"/>
        </a:solidFill>
        <a:ln w="1587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300" kern="1200" dirty="0"/>
        </a:p>
      </dsp:txBody>
      <dsp:txXfrm>
        <a:off x="2365936" y="1357389"/>
        <a:ext cx="257393" cy="392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78E96-D26F-4A17-B6AB-CF103BE57A77}" type="datetimeFigureOut">
              <a:rPr lang="en-GB" smtClean="0"/>
              <a:t>05/03/2018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314EB-CE6C-490F-AD02-AA0A9853AD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6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314EB-CE6C-490F-AD02-AA0A9853AD0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51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</a:t>
            </a:r>
            <a:r>
              <a:rPr lang="en-US" baseline="0" dirty="0" smtClean="0"/>
              <a:t> welcome again!!</a:t>
            </a:r>
          </a:p>
          <a:p>
            <a:r>
              <a:rPr lang="en-US" baseline="0" dirty="0" smtClean="0"/>
              <a:t>AND ATLAS and CMS inner pixel layer replacements??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LHCb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"Tracker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Turicensis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Muon Forward Tracker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3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CMS 240um </a:t>
            </a:r>
            <a:r>
              <a:rPr lang="mr-IN" dirty="0" smtClean="0"/>
              <a:t>–</a:t>
            </a:r>
            <a:r>
              <a:rPr lang="en-US" dirty="0" smtClean="0"/>
              <a:t> still tuning!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6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6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simply save this slide in all following talks </a:t>
            </a:r>
            <a:r>
              <a:rPr lang="mr-IN" baseline="0" dirty="0" smtClean="0"/>
              <a:t>–</a:t>
            </a:r>
            <a:r>
              <a:rPr lang="en-US" baseline="0" dirty="0" smtClean="0"/>
              <a:t> You are welcome </a:t>
            </a:r>
            <a:r>
              <a:rPr lang="en-US" baseline="0" dirty="0" smtClean="0">
                <a:sym typeface="Wingdings"/>
              </a:rPr>
              <a:t></a:t>
            </a:r>
          </a:p>
          <a:p>
            <a:r>
              <a:rPr lang="en-US" baseline="0" dirty="0" smtClean="0">
                <a:sym typeface="Wingdings"/>
              </a:rPr>
              <a:t>They LHC can do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71AA2-8C70-1247-A31A-395BDC0AFD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B144-88B3-43B1-81AD-B50070F5FE2D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F65D-974D-49AD-9282-5D936A11EE92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9F08-6A4F-45E4-8B61-2F12198C8411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15803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 typeface="Wingdings"/>
              <a:buNone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2546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2CE-719B-48BC-ACCA-3ADAB405878A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0704-143A-45B1-9760-981CA94DDAE9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3817-C9BF-4C38-8204-854F9AD8406C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C827-32E3-4CB7-8375-B82B8A70672F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B674-80D0-42CC-9C5B-D4D12B978ED0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2EB4-0BB9-4EEE-9B71-2EE793707919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DFB127C-396F-4792-8AB7-A6E56959BBD4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016A-FDB0-46B1-B960-11E5C961FA8C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8C70EA-AB04-4C09-82B2-89C746DC053D}" type="datetime1">
              <a:rPr lang="en-US" smtClean="0"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23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0051" y="1513113"/>
            <a:ext cx="9653451" cy="163634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5400" dirty="0" smtClean="0"/>
              <a:t>Améliorations du détecteur ATLAS pour la prochaine décennie</a:t>
            </a:r>
            <a:endParaRPr lang="fr-FR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Réunion refondation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ABDENOUR LOUNIS / REFONDATION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553" y="-251428"/>
            <a:ext cx="5875808" cy="1095521"/>
          </a:xfrm>
        </p:spPr>
        <p:txBody>
          <a:bodyPr>
            <a:normAutofit/>
          </a:bodyPr>
          <a:lstStyle/>
          <a:p>
            <a:r>
              <a:rPr lang="en-US" dirty="0" smtClean="0"/>
              <a:t>Configuration ITK 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8027851" y="2955657"/>
            <a:ext cx="4142465" cy="3142326"/>
            <a:chOff x="8027851" y="2955657"/>
            <a:chExt cx="4142465" cy="314232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3163" y="2955657"/>
              <a:ext cx="3557153" cy="295517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027851" y="5790206"/>
              <a:ext cx="4039621" cy="3077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ATLAS Layer5 - </a:t>
              </a:r>
              <a:r>
                <a:rPr lang="en-US" sz="1400" b="1" dirty="0" smtClean="0"/>
                <a:t>option</a:t>
              </a:r>
              <a:r>
                <a:rPr lang="en-US" sz="1400" dirty="0" smtClean="0"/>
                <a:t>: Full monolithic HV-CMOS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663870" y="91524"/>
            <a:ext cx="7542536" cy="3863716"/>
            <a:chOff x="4663870" y="91524"/>
            <a:chExt cx="7542536" cy="3863716"/>
          </a:xfrm>
        </p:grpSpPr>
        <p:sp>
          <p:nvSpPr>
            <p:cNvPr id="12" name="TextBox 11"/>
            <p:cNvSpPr txBox="1"/>
            <p:nvPr/>
          </p:nvSpPr>
          <p:spPr>
            <a:xfrm>
              <a:off x="6494932" y="3432020"/>
              <a:ext cx="1815389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ATLAS ITK</a:t>
              </a:r>
              <a:endParaRPr lang="en-US" sz="2800" dirty="0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4663870" y="91524"/>
              <a:ext cx="7542536" cy="3313728"/>
              <a:chOff x="4663870" y="91524"/>
              <a:chExt cx="7542536" cy="33137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2"/>
              <a:stretch/>
            </p:blipFill>
            <p:spPr>
              <a:xfrm>
                <a:off x="5449886" y="91524"/>
                <a:ext cx="6756520" cy="3313728"/>
              </a:xfrm>
              <a:prstGeom prst="rect">
                <a:avLst/>
              </a:prstGeom>
            </p:spPr>
          </p:pic>
          <p:grpSp>
            <p:nvGrpSpPr>
              <p:cNvPr id="7" name="Groupe 6"/>
              <p:cNvGrpSpPr/>
              <p:nvPr/>
            </p:nvGrpSpPr>
            <p:grpSpPr>
              <a:xfrm>
                <a:off x="4663870" y="503655"/>
                <a:ext cx="7281945" cy="2498350"/>
                <a:chOff x="4663870" y="503655"/>
                <a:chExt cx="7281945" cy="249835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8256010" y="2606764"/>
                  <a:ext cx="870751" cy="261610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/>
                    <a:t>TECHNO 3D</a:t>
                  </a:r>
                  <a:endParaRPr lang="en-US" sz="1100" b="1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177373" y="797239"/>
                  <a:ext cx="1055979" cy="738664"/>
                </a:xfrm>
                <a:prstGeom prst="rect">
                  <a:avLst/>
                </a:prstGeom>
                <a:solidFill>
                  <a:srgbClr val="FFFF00">
                    <a:alpha val="41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Monolithic</a:t>
                  </a:r>
                </a:p>
                <a:p>
                  <a:pPr algn="ctr"/>
                  <a:r>
                    <a:rPr lang="en-US" sz="1400" dirty="0" smtClean="0"/>
                    <a:t>CMOS</a:t>
                  </a:r>
                </a:p>
                <a:p>
                  <a:pPr algn="ctr"/>
                  <a:r>
                    <a:rPr lang="en-US" sz="1400" dirty="0" smtClean="0"/>
                    <a:t>(optional)</a:t>
                  </a:r>
                  <a:endParaRPr lang="en-US" sz="14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663870" y="2011846"/>
                  <a:ext cx="1601336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extractible </a:t>
                  </a:r>
                  <a:r>
                    <a:rPr lang="en-US" sz="4800" dirty="0" smtClean="0"/>
                    <a:t>{</a:t>
                  </a:r>
                  <a:r>
                    <a:rPr lang="en-US" sz="2000" dirty="0" smtClean="0"/>
                    <a:t> </a:t>
                  </a:r>
                  <a:endParaRPr lang="en-US" sz="2000" dirty="0"/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>
                  <a:off x="11324492" y="2011846"/>
                  <a:ext cx="621323" cy="285881"/>
                </a:xfrm>
                <a:prstGeom prst="ellipse">
                  <a:avLst/>
                </a:prstGeom>
                <a:solidFill>
                  <a:srgbClr val="FFFF00">
                    <a:alpha val="3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7382255" y="2601895"/>
                  <a:ext cx="97366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err="1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singlets</a:t>
                  </a:r>
                  <a:endParaRPr lang="en-US" sz="20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9285047" y="620416"/>
                  <a:ext cx="10647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rgbClr val="EA6446"/>
                      </a:solidFill>
                    </a:rPr>
                    <a:t>quads</a:t>
                  </a:r>
                  <a:endParaRPr lang="en-US" sz="2800" dirty="0">
                    <a:solidFill>
                      <a:srgbClr val="EA6446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55697" y="2515070"/>
                  <a:ext cx="1454624" cy="228492"/>
                </a:xfrm>
                <a:prstGeom prst="rect">
                  <a:avLst/>
                </a:pr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310321" y="1023592"/>
                  <a:ext cx="3014169" cy="1582765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551818" y="2569895"/>
                  <a:ext cx="292193" cy="161141"/>
                </a:xfrm>
                <a:prstGeom prst="rect">
                  <a:avLst/>
                </a:prstGeom>
                <a:solidFill>
                  <a:srgbClr val="92D050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 rot="3047465">
                  <a:off x="7142500" y="972277"/>
                  <a:ext cx="146046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rgbClr val="00B050"/>
                      </a:solidFill>
                    </a:rPr>
                    <a:t>doublets</a:t>
                  </a:r>
                  <a:endParaRPr lang="en-US" sz="28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551001" y="1079928"/>
                  <a:ext cx="520258" cy="661965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513947" y="1732398"/>
                  <a:ext cx="390843" cy="782672"/>
                </a:xfrm>
                <a:prstGeom prst="rect">
                  <a:avLst/>
                </a:prstGeom>
                <a:solidFill>
                  <a:srgbClr val="FFC000">
                    <a:alpha val="2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 rot="19972987">
                  <a:off x="6405290" y="659791"/>
                  <a:ext cx="10647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solidFill>
                        <a:srgbClr val="EA6446"/>
                      </a:solidFill>
                    </a:rPr>
                    <a:t>quads</a:t>
                  </a:r>
                  <a:endParaRPr lang="en-US" sz="2800" dirty="0">
                    <a:solidFill>
                      <a:srgbClr val="EA6446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685063" y="2089357"/>
                  <a:ext cx="1847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20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7347203" y="1079928"/>
                  <a:ext cx="940841" cy="1422918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912596" y="2108993"/>
                  <a:ext cx="434607" cy="387999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232055" y="1722565"/>
                  <a:ext cx="132848" cy="387999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275584" y="1360389"/>
                  <a:ext cx="99293" cy="387999"/>
                </a:xfrm>
                <a:prstGeom prst="rect">
                  <a:avLst/>
                </a:prstGeom>
                <a:solidFill>
                  <a:srgbClr val="92D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grpSp>
        <p:nvGrpSpPr>
          <p:cNvPr id="17" name="Groupe 16"/>
          <p:cNvGrpSpPr/>
          <p:nvPr/>
        </p:nvGrpSpPr>
        <p:grpSpPr>
          <a:xfrm>
            <a:off x="277505" y="3246493"/>
            <a:ext cx="4458502" cy="2768586"/>
            <a:chOff x="277505" y="3246493"/>
            <a:chExt cx="4458502" cy="2768586"/>
          </a:xfrm>
        </p:grpSpPr>
        <p:pic>
          <p:nvPicPr>
            <p:cNvPr id="32" name="Picture 8" descr="SlimLonger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05" y="3246493"/>
              <a:ext cx="4458502" cy="2768586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09600" y="5044756"/>
              <a:ext cx="20082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MECANIQUE </a:t>
              </a:r>
            </a:p>
            <a:p>
              <a:r>
                <a:rPr lang="en-GB" dirty="0" smtClean="0"/>
                <a:t>LONGERON</a:t>
              </a:r>
            </a:p>
            <a:p>
              <a:r>
                <a:rPr lang="en-GB" dirty="0" smtClean="0"/>
                <a:t> REFROIDISSEMENT</a:t>
              </a:r>
              <a:endParaRPr lang="en-GB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294018" y="3972869"/>
            <a:ext cx="3496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Besoins ITK 10000 modules</a:t>
            </a:r>
          </a:p>
          <a:p>
            <a:endParaRPr lang="fr-FR" dirty="0"/>
          </a:p>
          <a:p>
            <a:r>
              <a:rPr lang="fr-FR" dirty="0" smtClean="0"/>
              <a:t>Consortium Ile de France : LAL+LPNHE+IRFU ~2000 </a:t>
            </a:r>
            <a:endParaRPr lang="fr-FR" dirty="0"/>
          </a:p>
        </p:txBody>
      </p:sp>
      <p:grpSp>
        <p:nvGrpSpPr>
          <p:cNvPr id="33" name="Groupe 32"/>
          <p:cNvGrpSpPr/>
          <p:nvPr/>
        </p:nvGrpSpPr>
        <p:grpSpPr>
          <a:xfrm>
            <a:off x="498267" y="1247743"/>
            <a:ext cx="2033948" cy="2008435"/>
            <a:chOff x="498267" y="1247743"/>
            <a:chExt cx="2033948" cy="2008435"/>
          </a:xfrm>
        </p:grpSpPr>
        <p:pic>
          <p:nvPicPr>
            <p:cNvPr id="39" name="図 45" descr="RDWafer2PhotoR2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67" y="1247743"/>
              <a:ext cx="1985218" cy="20084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</p:pic>
        <p:grpSp>
          <p:nvGrpSpPr>
            <p:cNvPr id="27" name="Groupe 26"/>
            <p:cNvGrpSpPr/>
            <p:nvPr/>
          </p:nvGrpSpPr>
          <p:grpSpPr>
            <a:xfrm>
              <a:off x="630677" y="1831263"/>
              <a:ext cx="1901538" cy="915598"/>
              <a:chOff x="663898" y="1831263"/>
              <a:chExt cx="1901538" cy="91559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71663" y="1837721"/>
                <a:ext cx="509842" cy="589623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802335" y="2427344"/>
                <a:ext cx="265186" cy="319517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811017" y="1868944"/>
                <a:ext cx="495055" cy="343458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3" name="Groupe 22"/>
              <p:cNvGrpSpPr/>
              <p:nvPr/>
            </p:nvGrpSpPr>
            <p:grpSpPr>
              <a:xfrm>
                <a:off x="663898" y="1831263"/>
                <a:ext cx="1901538" cy="855304"/>
                <a:chOff x="663898" y="1831263"/>
                <a:chExt cx="1901538" cy="855304"/>
              </a:xfrm>
            </p:grpSpPr>
            <p:sp>
              <p:nvSpPr>
                <p:cNvPr id="55" name="TextBox 25"/>
                <p:cNvSpPr txBox="1"/>
                <p:nvPr/>
              </p:nvSpPr>
              <p:spPr>
                <a:xfrm>
                  <a:off x="1611083" y="2409568"/>
                  <a:ext cx="6663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>
                      <a:solidFill>
                        <a:schemeClr val="bg1"/>
                      </a:solidFill>
                    </a:rPr>
                    <a:t>Singlets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63898" y="1974249"/>
                  <a:ext cx="8435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Quads 2x2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560866" y="1831263"/>
                  <a:ext cx="10045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Doublets</a:t>
                  </a:r>
                  <a:r>
                    <a:rPr lang="en-US" sz="12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1200" dirty="0" smtClean="0">
                      <a:solidFill>
                        <a:schemeClr val="bg1"/>
                      </a:solidFill>
                    </a:rPr>
                    <a:t>1x2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37" name="Groupe 36"/>
          <p:cNvGrpSpPr/>
          <p:nvPr/>
        </p:nvGrpSpPr>
        <p:grpSpPr>
          <a:xfrm>
            <a:off x="5599118" y="4225291"/>
            <a:ext cx="3657903" cy="2262686"/>
            <a:chOff x="5599118" y="4225291"/>
            <a:chExt cx="3657903" cy="2262686"/>
          </a:xfrm>
        </p:grpSpPr>
        <p:pic>
          <p:nvPicPr>
            <p:cNvPr id="41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9118" y="5196705"/>
              <a:ext cx="2238899" cy="1291272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 flipV="1">
              <a:off x="7530732" y="4225291"/>
              <a:ext cx="1726289" cy="12279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705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t="-1" b="119"/>
          <a:stretch/>
        </p:blipFill>
        <p:spPr>
          <a:xfrm>
            <a:off x="1568514" y="1292078"/>
            <a:ext cx="8359769" cy="398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7985" y="2396438"/>
            <a:ext cx="1355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Proton run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image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17"/>
          <a:stretch/>
        </p:blipFill>
        <p:spPr>
          <a:xfrm>
            <a:off x="1555685" y="1232965"/>
            <a:ext cx="8338969" cy="11751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81503" y="1855260"/>
            <a:ext cx="6558713" cy="3420875"/>
            <a:chOff x="1939347" y="1979580"/>
            <a:chExt cx="6558713" cy="3420875"/>
          </a:xfrm>
        </p:grpSpPr>
        <p:grpSp>
          <p:nvGrpSpPr>
            <p:cNvPr id="8" name="Group 7"/>
            <p:cNvGrpSpPr/>
            <p:nvPr/>
          </p:nvGrpSpPr>
          <p:grpSpPr>
            <a:xfrm>
              <a:off x="2006189" y="1979580"/>
              <a:ext cx="6490135" cy="540000"/>
              <a:chOff x="1911683" y="1973886"/>
              <a:chExt cx="6490135" cy="540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911683" y="1973886"/>
                <a:ext cx="66842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01412" y="1973886"/>
                <a:ext cx="66842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34976" y="1973886"/>
                <a:ext cx="66842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939347" y="3414748"/>
              <a:ext cx="66842" cy="5400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67237" y="3414748"/>
              <a:ext cx="66842" cy="5400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31218" y="3414748"/>
              <a:ext cx="66842" cy="5400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50737" y="4860455"/>
              <a:ext cx="66842" cy="5400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2033" y="1920504"/>
            <a:ext cx="50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LS2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4367" y="3361815"/>
            <a:ext cx="50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LS3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360" y="480168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LS4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2244" y="4801689"/>
            <a:ext cx="50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LS5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5087" y="3835712"/>
            <a:ext cx="1584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Long Shutdown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54738" y="2387314"/>
            <a:ext cx="2027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D3D403"/>
                </a:solidFill>
              </a:rPr>
              <a:t>Beam commissioning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1591" y="2397259"/>
            <a:ext cx="2327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56A3FF"/>
                </a:solidFill>
              </a:rPr>
              <a:t>Year End Technical Stop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1122" y="3835712"/>
            <a:ext cx="1242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6600"/>
                </a:solidFill>
              </a:rPr>
              <a:t>Pb-Pb</a:t>
            </a:r>
            <a:r>
              <a:rPr lang="en-US" sz="1400" b="1" dirty="0" smtClean="0">
                <a:solidFill>
                  <a:srgbClr val="FF6600"/>
                </a:solidFill>
              </a:rPr>
              <a:t> run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3507985" y="330100"/>
            <a:ext cx="19629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Les arrêts  du  LHC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8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782" y="162532"/>
            <a:ext cx="7772400" cy="914400"/>
          </a:xfrm>
        </p:spPr>
        <p:txBody>
          <a:bodyPr/>
          <a:lstStyle/>
          <a:p>
            <a:r>
              <a:rPr lang="en-US" dirty="0" smtClean="0"/>
              <a:t>Planning 2017-2025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09751" y="1454727"/>
            <a:ext cx="8567305" cy="24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23136" y="95991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2017</a:t>
            </a:r>
            <a:endParaRPr lang="en-US" sz="2400" dirty="0">
              <a:solidFill>
                <a:schemeClr val="accent3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21642" y="978959"/>
            <a:ext cx="0" cy="5212428"/>
            <a:chOff x="297642" y="1038742"/>
            <a:chExt cx="0" cy="521242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772243" y="978959"/>
            <a:ext cx="0" cy="5212428"/>
            <a:chOff x="297642" y="1038742"/>
            <a:chExt cx="0" cy="5212428"/>
          </a:xfrm>
        </p:grpSpPr>
        <p:cxnSp>
          <p:nvCxnSpPr>
            <p:cNvPr id="55" name="Straight Connector 54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722844" y="978959"/>
            <a:ext cx="0" cy="5212428"/>
            <a:chOff x="297642" y="1038742"/>
            <a:chExt cx="0" cy="521242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673445" y="978959"/>
            <a:ext cx="0" cy="5212428"/>
            <a:chOff x="297642" y="1038742"/>
            <a:chExt cx="0" cy="5212428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624046" y="978959"/>
            <a:ext cx="0" cy="5212428"/>
            <a:chOff x="297642" y="1038742"/>
            <a:chExt cx="0" cy="5212428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574647" y="978959"/>
            <a:ext cx="0" cy="5212428"/>
            <a:chOff x="297642" y="1038742"/>
            <a:chExt cx="0" cy="5212428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525248" y="978959"/>
            <a:ext cx="0" cy="5212428"/>
            <a:chOff x="297642" y="1038742"/>
            <a:chExt cx="0" cy="5212428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8475849" y="978959"/>
            <a:ext cx="0" cy="5212428"/>
            <a:chOff x="297642" y="1038742"/>
            <a:chExt cx="0" cy="5212428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9426450" y="978959"/>
            <a:ext cx="0" cy="5212428"/>
            <a:chOff x="297642" y="1038742"/>
            <a:chExt cx="0" cy="5212428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10377055" y="978959"/>
            <a:ext cx="0" cy="5212428"/>
            <a:chOff x="297642" y="1038742"/>
            <a:chExt cx="0" cy="5212428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1810726" y="147213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pSp>
        <p:nvGrpSpPr>
          <p:cNvPr id="88" name="Group 87"/>
          <p:cNvGrpSpPr/>
          <p:nvPr/>
        </p:nvGrpSpPr>
        <p:grpSpPr>
          <a:xfrm>
            <a:off x="2054352" y="1494758"/>
            <a:ext cx="489666" cy="4723914"/>
            <a:chOff x="530352" y="1479665"/>
            <a:chExt cx="489666" cy="4723914"/>
          </a:xfrm>
        </p:grpSpPr>
        <p:cxnSp>
          <p:nvCxnSpPr>
            <p:cNvPr id="84" name="Straight Connector 83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" name="Table 88"/>
          <p:cNvGraphicFramePr>
            <a:graphicFrameLocks noGrp="1"/>
          </p:cNvGraphicFramePr>
          <p:nvPr>
            <p:extLst/>
          </p:nvPr>
        </p:nvGraphicFramePr>
        <p:xfrm>
          <a:off x="3721205" y="1478562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/>
          </p:nvPr>
        </p:nvGraphicFramePr>
        <p:xfrm>
          <a:off x="4697422" y="1475872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/>
          </p:nvPr>
        </p:nvGraphicFramePr>
        <p:xfrm>
          <a:off x="5636665" y="1472683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>
            <p:extLst/>
          </p:nvPr>
        </p:nvGraphicFramePr>
        <p:xfrm>
          <a:off x="6584741" y="1470973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61972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3" name="Table 92"/>
          <p:cNvGraphicFramePr>
            <a:graphicFrameLocks noGrp="1"/>
          </p:cNvGraphicFramePr>
          <p:nvPr>
            <p:extLst/>
          </p:nvPr>
        </p:nvGraphicFramePr>
        <p:xfrm>
          <a:off x="7530297" y="1475568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/>
          </p:nvPr>
        </p:nvGraphicFramePr>
        <p:xfrm>
          <a:off x="8490995" y="1482720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61972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/>
          </p:nvPr>
        </p:nvGraphicFramePr>
        <p:xfrm>
          <a:off x="9436547" y="147917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6" name="Table 95"/>
          <p:cNvGraphicFramePr>
            <a:graphicFrameLocks noGrp="1"/>
          </p:cNvGraphicFramePr>
          <p:nvPr>
            <p:extLst/>
          </p:nvPr>
        </p:nvGraphicFramePr>
        <p:xfrm>
          <a:off x="2757098" y="147531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pSp>
        <p:nvGrpSpPr>
          <p:cNvPr id="97" name="Group 96"/>
          <p:cNvGrpSpPr/>
          <p:nvPr/>
        </p:nvGrpSpPr>
        <p:grpSpPr>
          <a:xfrm>
            <a:off x="2985779" y="1467196"/>
            <a:ext cx="489666" cy="4723914"/>
            <a:chOff x="530352" y="1479665"/>
            <a:chExt cx="489666" cy="4723914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3950935" y="1467196"/>
            <a:ext cx="489666" cy="4723914"/>
            <a:chOff x="530352" y="1479665"/>
            <a:chExt cx="489666" cy="4723914"/>
          </a:xfrm>
        </p:grpSpPr>
        <p:cxnSp>
          <p:nvCxnSpPr>
            <p:cNvPr id="102" name="Straight Connector 101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4922429" y="1461100"/>
            <a:ext cx="489666" cy="4723914"/>
            <a:chOff x="530352" y="1479665"/>
            <a:chExt cx="489666" cy="4723914"/>
          </a:xfrm>
        </p:grpSpPr>
        <p:cxnSp>
          <p:nvCxnSpPr>
            <p:cNvPr id="106" name="Straight Connector 105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6833756" y="1461100"/>
            <a:ext cx="489666" cy="4723914"/>
            <a:chOff x="530352" y="1479665"/>
            <a:chExt cx="489666" cy="4723914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5878063" y="1467196"/>
            <a:ext cx="489666" cy="4723914"/>
            <a:chOff x="530352" y="1479665"/>
            <a:chExt cx="489666" cy="4723914"/>
          </a:xfrm>
        </p:grpSpPr>
        <p:cxnSp>
          <p:nvCxnSpPr>
            <p:cNvPr id="114" name="Straight Connector 113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7755716" y="1485761"/>
            <a:ext cx="489666" cy="4723914"/>
            <a:chOff x="530352" y="1479665"/>
            <a:chExt cx="489666" cy="4723914"/>
          </a:xfrm>
        </p:grpSpPr>
        <p:cxnSp>
          <p:nvCxnSpPr>
            <p:cNvPr id="118" name="Straight Connector 117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8724606" y="1467473"/>
            <a:ext cx="489666" cy="4723914"/>
            <a:chOff x="530352" y="1479665"/>
            <a:chExt cx="489666" cy="4723914"/>
          </a:xfrm>
        </p:grpSpPr>
        <p:cxnSp>
          <p:nvCxnSpPr>
            <p:cNvPr id="122" name="Straight Connector 121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9666920" y="1474711"/>
            <a:ext cx="489666" cy="4723914"/>
            <a:chOff x="530352" y="1479665"/>
            <a:chExt cx="489666" cy="4723914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/>
          <p:cNvSpPr txBox="1"/>
          <p:nvPr/>
        </p:nvSpPr>
        <p:spPr>
          <a:xfrm>
            <a:off x="2854903" y="9540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2018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804071" y="9570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2019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782248" y="9384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2020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9527946" y="92171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2025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732658" y="92170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2021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692192" y="9384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2022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616648" y="95667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2023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585689" y="938467"/>
            <a:ext cx="804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3"/>
                </a:solidFill>
              </a:rPr>
              <a:t>2024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1642" y="1965960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2059585" y="2165015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2450635" y="2578262"/>
            <a:ext cx="1283851" cy="249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RD53-A test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2295174" y="2362193"/>
            <a:ext cx="155461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2061694" y="2827875"/>
            <a:ext cx="924488" cy="249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FE design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2986181" y="3089956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3227204" y="3311010"/>
            <a:ext cx="496328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3714438" y="3513887"/>
            <a:ext cx="956486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Pre-prod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3475368" y="3736466"/>
            <a:ext cx="23271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3711067" y="3933061"/>
            <a:ext cx="23271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3950533" y="4133744"/>
            <a:ext cx="496328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4036423" y="4351774"/>
            <a:ext cx="96889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Pre-prod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9219733" y="5429133"/>
            <a:ext cx="805331" cy="2103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PIT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8237936" y="5205416"/>
            <a:ext cx="994704" cy="2103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Test in SR1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307851" y="4988754"/>
            <a:ext cx="1409646" cy="2103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Integration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4993538" y="4565340"/>
            <a:ext cx="2327899" cy="2103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Module production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5851497" y="4775675"/>
            <a:ext cx="1675994" cy="210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Loading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065924" y="4724848"/>
            <a:ext cx="967415" cy="2103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 Survey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2777124" y="4928048"/>
            <a:ext cx="967415" cy="2103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Tender</a:t>
            </a:r>
          </a:p>
        </p:txBody>
      </p:sp>
      <p:sp>
        <p:nvSpPr>
          <p:cNvPr id="10" name="Oval 9"/>
          <p:cNvSpPr/>
          <p:nvPr/>
        </p:nvSpPr>
        <p:spPr>
          <a:xfrm>
            <a:off x="3240511" y="5378333"/>
            <a:ext cx="212629" cy="2103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494511" y="5571373"/>
            <a:ext cx="212629" cy="21031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054353" y="5681672"/>
            <a:ext cx="931427" cy="581069"/>
          </a:xfrm>
          <a:prstGeom prst="wedgeRoundRectCallout">
            <a:avLst>
              <a:gd name="adj1" fmla="val 74067"/>
              <a:gd name="adj2" fmla="val -8293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Sensor</a:t>
            </a:r>
          </a:p>
          <a:p>
            <a:pPr algn="ctr"/>
            <a:r>
              <a:rPr lang="en-US" dirty="0"/>
              <a:t>PDR</a:t>
            </a:r>
          </a:p>
        </p:txBody>
      </p:sp>
      <p:sp>
        <p:nvSpPr>
          <p:cNvPr id="156" name="Rounded Rectangular Callout 155"/>
          <p:cNvSpPr/>
          <p:nvPr/>
        </p:nvSpPr>
        <p:spPr>
          <a:xfrm>
            <a:off x="4237810" y="5690952"/>
            <a:ext cx="1050839" cy="581069"/>
          </a:xfrm>
          <a:prstGeom prst="wedgeRoundRectCallout">
            <a:avLst>
              <a:gd name="adj1" fmla="val -104824"/>
              <a:gd name="adj2" fmla="val -4796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Sensor</a:t>
            </a:r>
          </a:p>
          <a:p>
            <a:pPr algn="ctr"/>
            <a:r>
              <a:rPr lang="en-US" dirty="0"/>
              <a:t>Decision</a:t>
            </a:r>
          </a:p>
        </p:txBody>
      </p:sp>
      <p:pic>
        <p:nvPicPr>
          <p:cNvPr id="157" name="Picture 7" descr="ATLAS_Transparent_600x720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749" y="-41742"/>
            <a:ext cx="923212" cy="11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996" y="66197"/>
            <a:ext cx="8272803" cy="6848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Production planning of the next Pixel Tracker : Planning 2017-2025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416676"/>
            <a:ext cx="762000" cy="365125"/>
          </a:xfrm>
          <a:prstGeom prst="rect">
            <a:avLst/>
          </a:prstGeom>
        </p:spPr>
        <p:txBody>
          <a:bodyPr/>
          <a:lstStyle/>
          <a:p>
            <a:fld id="{02FB1924-7088-494D-B9B9-B46EC856F175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09751" y="1454727"/>
            <a:ext cx="8567305" cy="24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23136" y="95991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2017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21642" y="978959"/>
            <a:ext cx="0" cy="5212428"/>
            <a:chOff x="297642" y="1038742"/>
            <a:chExt cx="0" cy="521242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772243" y="978959"/>
            <a:ext cx="0" cy="5212428"/>
            <a:chOff x="297642" y="1038742"/>
            <a:chExt cx="0" cy="5212428"/>
          </a:xfrm>
        </p:grpSpPr>
        <p:cxnSp>
          <p:nvCxnSpPr>
            <p:cNvPr id="55" name="Straight Connector 54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722844" y="978959"/>
            <a:ext cx="0" cy="5212428"/>
            <a:chOff x="297642" y="1038742"/>
            <a:chExt cx="0" cy="521242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673445" y="978959"/>
            <a:ext cx="0" cy="5212428"/>
            <a:chOff x="297642" y="1038742"/>
            <a:chExt cx="0" cy="5212428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624046" y="978959"/>
            <a:ext cx="0" cy="5212428"/>
            <a:chOff x="297642" y="1038742"/>
            <a:chExt cx="0" cy="5212428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574647" y="978959"/>
            <a:ext cx="0" cy="5212428"/>
            <a:chOff x="297642" y="1038742"/>
            <a:chExt cx="0" cy="5212428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525248" y="978959"/>
            <a:ext cx="0" cy="5212428"/>
            <a:chOff x="297642" y="1038742"/>
            <a:chExt cx="0" cy="5212428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8475849" y="978959"/>
            <a:ext cx="0" cy="5212428"/>
            <a:chOff x="297642" y="1038742"/>
            <a:chExt cx="0" cy="5212428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9426450" y="978959"/>
            <a:ext cx="0" cy="5212428"/>
            <a:chOff x="297642" y="1038742"/>
            <a:chExt cx="0" cy="5212428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10377055" y="978959"/>
            <a:ext cx="0" cy="5212428"/>
            <a:chOff x="297642" y="1038742"/>
            <a:chExt cx="0" cy="5212428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1810726" y="147213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pSp>
        <p:nvGrpSpPr>
          <p:cNvPr id="88" name="Group 87"/>
          <p:cNvGrpSpPr/>
          <p:nvPr/>
        </p:nvGrpSpPr>
        <p:grpSpPr>
          <a:xfrm>
            <a:off x="2054352" y="1494758"/>
            <a:ext cx="489666" cy="4723914"/>
            <a:chOff x="530352" y="1479665"/>
            <a:chExt cx="489666" cy="4723914"/>
          </a:xfrm>
        </p:grpSpPr>
        <p:cxnSp>
          <p:nvCxnSpPr>
            <p:cNvPr id="84" name="Straight Connector 83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" name="Table 88"/>
          <p:cNvGraphicFramePr>
            <a:graphicFrameLocks noGrp="1"/>
          </p:cNvGraphicFramePr>
          <p:nvPr>
            <p:extLst/>
          </p:nvPr>
        </p:nvGraphicFramePr>
        <p:xfrm>
          <a:off x="3721205" y="1478562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/>
          </p:nvPr>
        </p:nvGraphicFramePr>
        <p:xfrm>
          <a:off x="4697422" y="1475872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/>
          </p:nvPr>
        </p:nvGraphicFramePr>
        <p:xfrm>
          <a:off x="5636665" y="1472683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>
            <p:extLst/>
          </p:nvPr>
        </p:nvGraphicFramePr>
        <p:xfrm>
          <a:off x="6584741" y="1470973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61972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3" name="Table 92"/>
          <p:cNvGraphicFramePr>
            <a:graphicFrameLocks noGrp="1"/>
          </p:cNvGraphicFramePr>
          <p:nvPr>
            <p:extLst/>
          </p:nvPr>
        </p:nvGraphicFramePr>
        <p:xfrm>
          <a:off x="7530297" y="1475568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/>
          </p:nvPr>
        </p:nvGraphicFramePr>
        <p:xfrm>
          <a:off x="8490995" y="1482720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61972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/>
          </p:nvPr>
        </p:nvGraphicFramePr>
        <p:xfrm>
          <a:off x="9436547" y="147917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aphicFrame>
        <p:nvGraphicFramePr>
          <p:cNvPr id="96" name="Table 95"/>
          <p:cNvGraphicFramePr>
            <a:graphicFrameLocks noGrp="1"/>
          </p:cNvGraphicFramePr>
          <p:nvPr>
            <p:extLst/>
          </p:nvPr>
        </p:nvGraphicFramePr>
        <p:xfrm>
          <a:off x="2757098" y="147531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="" xmlns:a16="http://schemas.microsoft.com/office/drawing/2014/main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="" xmlns:a16="http://schemas.microsoft.com/office/drawing/2014/main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840530"/>
                  </a:ext>
                </a:extLst>
              </a:tr>
            </a:tbl>
          </a:graphicData>
        </a:graphic>
      </p:graphicFrame>
      <p:grpSp>
        <p:nvGrpSpPr>
          <p:cNvPr id="97" name="Group 96"/>
          <p:cNvGrpSpPr/>
          <p:nvPr/>
        </p:nvGrpSpPr>
        <p:grpSpPr>
          <a:xfrm>
            <a:off x="2985779" y="1467196"/>
            <a:ext cx="489666" cy="4723914"/>
            <a:chOff x="530352" y="1479665"/>
            <a:chExt cx="489666" cy="4723914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3950935" y="1467196"/>
            <a:ext cx="489666" cy="4723914"/>
            <a:chOff x="530352" y="1479665"/>
            <a:chExt cx="489666" cy="4723914"/>
          </a:xfrm>
        </p:grpSpPr>
        <p:cxnSp>
          <p:nvCxnSpPr>
            <p:cNvPr id="102" name="Straight Connector 101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4922429" y="1461100"/>
            <a:ext cx="489666" cy="4723914"/>
            <a:chOff x="530352" y="1479665"/>
            <a:chExt cx="489666" cy="4723914"/>
          </a:xfrm>
        </p:grpSpPr>
        <p:cxnSp>
          <p:nvCxnSpPr>
            <p:cNvPr id="106" name="Straight Connector 105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6833756" y="1461100"/>
            <a:ext cx="489666" cy="4723914"/>
            <a:chOff x="530352" y="1479665"/>
            <a:chExt cx="489666" cy="4723914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5878063" y="1467196"/>
            <a:ext cx="489666" cy="4723914"/>
            <a:chOff x="530352" y="1479665"/>
            <a:chExt cx="489666" cy="4723914"/>
          </a:xfrm>
        </p:grpSpPr>
        <p:cxnSp>
          <p:nvCxnSpPr>
            <p:cNvPr id="114" name="Straight Connector 113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7755716" y="1485761"/>
            <a:ext cx="489666" cy="4723914"/>
            <a:chOff x="530352" y="1479665"/>
            <a:chExt cx="489666" cy="4723914"/>
          </a:xfrm>
        </p:grpSpPr>
        <p:cxnSp>
          <p:nvCxnSpPr>
            <p:cNvPr id="118" name="Straight Connector 117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8724606" y="1467473"/>
            <a:ext cx="489666" cy="4723914"/>
            <a:chOff x="530352" y="1479665"/>
            <a:chExt cx="489666" cy="4723914"/>
          </a:xfrm>
        </p:grpSpPr>
        <p:cxnSp>
          <p:nvCxnSpPr>
            <p:cNvPr id="122" name="Straight Connector 121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9666920" y="1474711"/>
            <a:ext cx="489666" cy="4723914"/>
            <a:chOff x="530352" y="1479665"/>
            <a:chExt cx="489666" cy="4723914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/>
          <p:cNvSpPr txBox="1"/>
          <p:nvPr/>
        </p:nvSpPr>
        <p:spPr>
          <a:xfrm>
            <a:off x="2854903" y="9540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2018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804071" y="9570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2019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782248" y="9384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2020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9527946" y="92171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2025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732658" y="92170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2021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692192" y="9384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2022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616648" y="95667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585689" y="93846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2024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2328" y="2066616"/>
            <a:ext cx="3348078" cy="8909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Estimation for the module production </a:t>
            </a:r>
            <a:r>
              <a:rPr lang="fr-FR" sz="1600" dirty="0" err="1"/>
              <a:t>including</a:t>
            </a:r>
            <a:r>
              <a:rPr lang="fr-FR" sz="1600" dirty="0"/>
              <a:t> the </a:t>
            </a:r>
            <a:r>
              <a:rPr lang="fr-FR" sz="1600" dirty="0" err="1"/>
              <a:t>loading</a:t>
            </a:r>
            <a:endParaRPr lang="fr-FR" sz="1600" dirty="0"/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32-36 </a:t>
            </a:r>
            <a:r>
              <a:rPr lang="en-US" sz="1600" b="1" dirty="0" err="1" smtClean="0">
                <a:solidFill>
                  <a:srgbClr val="FF0000"/>
                </a:solidFill>
              </a:rPr>
              <a:t>mois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1642" y="1965960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2059585" y="2165015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2450635" y="2578262"/>
            <a:ext cx="1283851" cy="249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RD53-A test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2295174" y="2362193"/>
            <a:ext cx="155461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2061694" y="2827875"/>
            <a:ext cx="924488" cy="249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FE design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2986181" y="3089956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3227204" y="3311010"/>
            <a:ext cx="496328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3714438" y="3513887"/>
            <a:ext cx="956486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Pre-prod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3475368" y="3736466"/>
            <a:ext cx="23271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3711067" y="3933061"/>
            <a:ext cx="23271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3950533" y="4133744"/>
            <a:ext cx="496328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4036423" y="4351774"/>
            <a:ext cx="96889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Pre-prod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9219733" y="5429133"/>
            <a:ext cx="805331" cy="2103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PIT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8237936" y="5205416"/>
            <a:ext cx="994704" cy="2103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Test in SR1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307851" y="4988754"/>
            <a:ext cx="1409646" cy="2103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Integration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4993538" y="4565340"/>
            <a:ext cx="2327899" cy="2103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Module production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5851497" y="4775675"/>
            <a:ext cx="1675994" cy="210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Loading</a:t>
            </a:r>
          </a:p>
        </p:txBody>
      </p:sp>
      <p:pic>
        <p:nvPicPr>
          <p:cNvPr id="153" name="Picture 7" descr="ATLAS_Transparent_600x720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130" y="5664745"/>
            <a:ext cx="923212" cy="110785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7323422" y="5877272"/>
            <a:ext cx="2580180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005314" y="5429133"/>
            <a:ext cx="253848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240971" y="5956078"/>
            <a:ext cx="12869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CERN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26799" y="5528068"/>
            <a:ext cx="228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Centres de production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9029193" y="6145500"/>
            <a:ext cx="457059" cy="7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338834" y="4066333"/>
            <a:ext cx="88921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sensors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463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815359" y="569326"/>
            <a:ext cx="7556938" cy="53054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3" name="Picture 6" descr="http://en.es-static.us/upl/2011/05/senor_cern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720" y="484355"/>
            <a:ext cx="1732167" cy="1154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8123166" y="4261820"/>
            <a:ext cx="1194664" cy="36933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DEBUG</a:t>
            </a:r>
            <a:endParaRPr lang="en-GB" dirty="0"/>
          </a:p>
        </p:txBody>
      </p:sp>
      <p:grpSp>
        <p:nvGrpSpPr>
          <p:cNvPr id="6" name="Groupe 5"/>
          <p:cNvGrpSpPr/>
          <p:nvPr/>
        </p:nvGrpSpPr>
        <p:grpSpPr>
          <a:xfrm>
            <a:off x="1760899" y="745461"/>
            <a:ext cx="7025465" cy="6183711"/>
            <a:chOff x="266700" y="996950"/>
            <a:chExt cx="7025465" cy="5861050"/>
          </a:xfrm>
        </p:grpSpPr>
        <p:graphicFrame>
          <p:nvGraphicFramePr>
            <p:cNvPr id="3" name="Diagramme 2"/>
            <p:cNvGraphicFramePr/>
            <p:nvPr>
              <p:extLst/>
            </p:nvPr>
          </p:nvGraphicFramePr>
          <p:xfrm>
            <a:off x="266700" y="996950"/>
            <a:ext cx="6096000" cy="352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11" name="Diagramme 10"/>
            <p:cNvGraphicFramePr/>
            <p:nvPr>
              <p:extLst/>
            </p:nvPr>
          </p:nvGraphicFramePr>
          <p:xfrm>
            <a:off x="289959" y="4337812"/>
            <a:ext cx="6357539" cy="25201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9" name="ZoneTexte 18"/>
            <p:cNvSpPr txBox="1"/>
            <p:nvPr/>
          </p:nvSpPr>
          <p:spPr>
            <a:xfrm>
              <a:off x="289959" y="4490204"/>
              <a:ext cx="4826001" cy="3500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Bancs de tests modules avec  source béta, laser …</a:t>
              </a:r>
              <a:endParaRPr lang="en-GB" dirty="0"/>
            </a:p>
          </p:txBody>
        </p:sp>
        <p:sp>
          <p:nvSpPr>
            <p:cNvPr id="18" name="Flèche vers le bas 17"/>
            <p:cNvSpPr/>
            <p:nvPr/>
          </p:nvSpPr>
          <p:spPr>
            <a:xfrm>
              <a:off x="2400299" y="4073698"/>
              <a:ext cx="365759" cy="5921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lèche à angle droit 20"/>
            <p:cNvSpPr/>
            <p:nvPr/>
          </p:nvSpPr>
          <p:spPr>
            <a:xfrm>
              <a:off x="6293279" y="4641867"/>
              <a:ext cx="998886" cy="662314"/>
            </a:xfrm>
            <a:prstGeom prst="bentUpArrow">
              <a:avLst>
                <a:gd name="adj1" fmla="val 25000"/>
                <a:gd name="adj2" fmla="val 24586"/>
                <a:gd name="adj3" fmla="val 25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NO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583178" y="5778106"/>
              <a:ext cx="500458" cy="26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</a:rPr>
                <a:t>OK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Flèche vers le bas 23"/>
            <p:cNvSpPr/>
            <p:nvPr/>
          </p:nvSpPr>
          <p:spPr>
            <a:xfrm>
              <a:off x="2400299" y="3259335"/>
              <a:ext cx="365759" cy="48220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2400300" y="2360594"/>
              <a:ext cx="365759" cy="4468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èche vers le bas 25"/>
            <p:cNvSpPr/>
            <p:nvPr/>
          </p:nvSpPr>
          <p:spPr>
            <a:xfrm>
              <a:off x="2400300" y="1582540"/>
              <a:ext cx="365759" cy="3455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250346" y="1259309"/>
              <a:ext cx="1042273" cy="437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u="sng" dirty="0">
                  <a:latin typeface="Baskerville Old Face" panose="02020602080505020303" pitchFamily="18" charset="0"/>
                </a:rPr>
                <a:t>SITE :</a:t>
              </a:r>
            </a:p>
            <a:p>
              <a:r>
                <a:rPr lang="fr-FR" sz="1200" dirty="0">
                  <a:latin typeface="Baskerville Old Face" panose="02020602080505020303" pitchFamily="18" charset="0"/>
                </a:rPr>
                <a:t>LAL LPNHE</a:t>
              </a:r>
              <a:endParaRPr lang="en-GB" sz="1200" dirty="0">
                <a:latin typeface="Baskerville Old Face" panose="02020602080505020303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04060" y="5376480"/>
              <a:ext cx="1225015" cy="2917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latin typeface="Baskerville Old Face" panose="02020602080505020303" pitchFamily="18" charset="0"/>
                </a:rPr>
                <a:t>LAL  LPNHE</a:t>
              </a:r>
              <a:endParaRPr lang="en-GB" sz="1400" dirty="0">
                <a:latin typeface="Baskerville Old Face" panose="02020602080505020303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40664" y="3959551"/>
              <a:ext cx="1548822" cy="262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Baskerville Old Face" panose="02020602080505020303" pitchFamily="18" charset="0"/>
                </a:rPr>
                <a:t>LAL LPNHE+ IRFU </a:t>
              </a:r>
              <a:endParaRPr lang="en-GB" sz="1200" dirty="0">
                <a:latin typeface="Baskerville Old Face" panose="02020602080505020303" pitchFamily="18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250346" y="2269255"/>
              <a:ext cx="1743075" cy="262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Baskerville Old Face" panose="02020602080505020303" pitchFamily="18" charset="0"/>
                </a:rPr>
                <a:t>INDUSTRIE</a:t>
              </a:r>
              <a:endParaRPr lang="en-GB" sz="1200" dirty="0">
                <a:latin typeface="Baskerville Old Face" panose="02020602080505020303" pitchFamily="18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931980" y="3084392"/>
              <a:ext cx="1548822" cy="262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Baskerville Old Face" panose="02020602080505020303" pitchFamily="18" charset="0"/>
                </a:rPr>
                <a:t>LAL</a:t>
              </a:r>
              <a:r>
                <a:rPr lang="fr-FR" sz="1200" dirty="0">
                  <a:solidFill>
                    <a:schemeClr val="bg1"/>
                  </a:solidFill>
                  <a:latin typeface="Baskerville Old Face" panose="02020602080505020303" pitchFamily="18" charset="0"/>
                </a:rPr>
                <a:t> </a:t>
              </a:r>
              <a:r>
                <a:rPr lang="fr-FR" sz="1200" dirty="0">
                  <a:latin typeface="Baskerville Old Face" panose="02020602080505020303" pitchFamily="18" charset="0"/>
                </a:rPr>
                <a:t>LPNHE+ IRFU </a:t>
              </a:r>
              <a:endParaRPr lang="en-GB" sz="1200" dirty="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608017" y="4020"/>
            <a:ext cx="6973515" cy="461665"/>
          </a:xfrm>
          <a:prstGeom prst="rect">
            <a:avLst/>
          </a:prstGeom>
          <a:ln w="57150"/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latin typeface="+mj-lt"/>
              </a:rPr>
              <a:t>PHASE 2 ITK </a:t>
            </a:r>
            <a:r>
              <a:rPr lang="fr-FR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  <a:latin typeface="+mj-lt"/>
              </a:rPr>
              <a:t>Production et contrôle qualité </a:t>
            </a:r>
            <a:endParaRPr lang="fr-FR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6765602" y="6099254"/>
            <a:ext cx="740016" cy="3644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9219213" y="537247"/>
            <a:ext cx="701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Si Wafer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68" y="1739167"/>
            <a:ext cx="1847845" cy="9146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7" name="ZoneTexte 16"/>
          <p:cNvSpPr txBox="1"/>
          <p:nvPr/>
        </p:nvSpPr>
        <p:spPr>
          <a:xfrm>
            <a:off x="9146951" y="2407555"/>
            <a:ext cx="630301" cy="2462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/>
              <a:t>Flip Chip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86818" y="5732575"/>
            <a:ext cx="1589428" cy="10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9356355" y="5878283"/>
            <a:ext cx="147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Pixel Module</a:t>
            </a:r>
            <a:endParaRPr lang="fr-FR" b="1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975001" y="1001329"/>
            <a:ext cx="69763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7792877" y="1997032"/>
            <a:ext cx="69763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860909" y="2711434"/>
            <a:ext cx="1559852" cy="116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Connecteur droit avec flèche 40"/>
          <p:cNvCxnSpPr/>
          <p:nvPr/>
        </p:nvCxnSpPr>
        <p:spPr>
          <a:xfrm>
            <a:off x="7938101" y="2969269"/>
            <a:ext cx="69763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509732" y="1171288"/>
            <a:ext cx="997902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200" dirty="0" err="1" smtClean="0"/>
              <a:t>Probestatio</a:t>
            </a:r>
            <a:r>
              <a:rPr lang="en-GB" sz="1400" dirty="0" err="1" smtClean="0"/>
              <a:t>n</a:t>
            </a:r>
            <a:endParaRPr lang="en-GB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315042" y="3006847"/>
            <a:ext cx="1602875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200" dirty="0" smtClean="0"/>
              <a:t>Wire Bonding machine</a:t>
            </a:r>
            <a:endParaRPr lang="en-GB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4759890" y="3857142"/>
            <a:ext cx="632674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200" dirty="0" smtClean="0"/>
              <a:t>Tooling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427817" y="5325986"/>
            <a:ext cx="1466084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Module Test Bench</a:t>
            </a:r>
            <a:endParaRPr lang="en-GB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325534" y="2130556"/>
            <a:ext cx="1670650" cy="276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200" dirty="0" smtClean="0"/>
              <a:t>Bump Bonding machine</a:t>
            </a:r>
            <a:endParaRPr lang="en-GB" sz="1200" dirty="0"/>
          </a:p>
        </p:txBody>
      </p:sp>
      <p:pic>
        <p:nvPicPr>
          <p:cNvPr id="35" name="Picture 7" descr="LAL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637345" y="4690286"/>
            <a:ext cx="1229077" cy="7100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36" name="ZoneTexte 35"/>
          <p:cNvSpPr txBox="1"/>
          <p:nvPr/>
        </p:nvSpPr>
        <p:spPr>
          <a:xfrm>
            <a:off x="810223" y="2486063"/>
            <a:ext cx="95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Salle </a:t>
            </a:r>
          </a:p>
          <a:p>
            <a:r>
              <a:rPr lang="en-GB" dirty="0" smtClean="0"/>
              <a:t>Blanche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6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Infrastructure (A&amp;Q Technologie modules </a:t>
            </a:r>
            <a:r>
              <a:rPr lang="fr-FR" sz="4000" dirty="0" err="1" smtClean="0"/>
              <a:t>Silicum</a:t>
            </a:r>
            <a:r>
              <a:rPr lang="fr-FR" sz="4000" dirty="0" smtClean="0"/>
              <a:t> + test puces électronique) 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Afin de mener à bien le travail d’assurance qualité et assemblage des modules pixels, une salle propre d’une superficie de ~ 60 m</a:t>
            </a:r>
            <a:r>
              <a:rPr lang="fr-FR" baseline="30000" dirty="0" smtClean="0"/>
              <a:t>2</a:t>
            </a:r>
            <a:r>
              <a:rPr lang="fr-FR" dirty="0" smtClean="0"/>
              <a:t> est indispensable (classe 100000).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Travaux dans un environnement propre avec des protections antistatiques à des températures et humidités stabilisées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Endroit requis pour des équipements « High </a:t>
            </a:r>
            <a:r>
              <a:rPr lang="fr-FR" dirty="0"/>
              <a:t>T</a:t>
            </a:r>
            <a:r>
              <a:rPr lang="fr-FR" dirty="0" smtClean="0"/>
              <a:t>ech » tels que la station sous pointes, les bancs de tests de module, le stockage des galettes de Si.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Activités d’inspection à l’aide de microscopes à fort grossissement avec caméra digitale,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Activités de tests électriques avec des contraintes imposées par l’ électronique Bas Bruit (compatibilités électromagnétique, courants faibles, cages de Faraday ..)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Stockage des pixels et structures à semi-conducteurs </a:t>
            </a:r>
            <a:r>
              <a:rPr lang="fr-FR" dirty="0"/>
              <a:t>sous fluide sec  (air, azote..)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455" y="4603172"/>
            <a:ext cx="2251114" cy="1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7123" y="184989"/>
            <a:ext cx="8981876" cy="436361"/>
          </a:xfrm>
        </p:spPr>
        <p:txBody>
          <a:bodyPr>
            <a:normAutofit/>
          </a:bodyPr>
          <a:lstStyle/>
          <a:p>
            <a:r>
              <a:rPr lang="en-GB" sz="2000" b="1" dirty="0" err="1" smtClean="0"/>
              <a:t>Moyens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humains</a:t>
            </a:r>
            <a:r>
              <a:rPr lang="en-GB" sz="2000" b="1" dirty="0" smtClean="0"/>
              <a:t> pour </a:t>
            </a:r>
            <a:r>
              <a:rPr lang="en-GB" sz="2000" b="1" dirty="0" err="1" smtClean="0"/>
              <a:t>préparer</a:t>
            </a:r>
            <a:r>
              <a:rPr lang="en-GB" sz="2000" b="1" dirty="0" smtClean="0"/>
              <a:t> le </a:t>
            </a:r>
            <a:r>
              <a:rPr lang="en-GB" sz="2000" b="1" dirty="0" err="1" smtClean="0"/>
              <a:t>futur</a:t>
            </a:r>
            <a:r>
              <a:rPr lang="en-GB" sz="2000" b="1" dirty="0" smtClean="0"/>
              <a:t> –La construction du tracker ITK</a:t>
            </a:r>
            <a:endParaRPr lang="en-GB" sz="20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916667" y="621350"/>
            <a:ext cx="11286192" cy="1767744"/>
            <a:chOff x="389246" y="1993492"/>
            <a:chExt cx="11286192" cy="1767744"/>
          </a:xfrm>
        </p:grpSpPr>
        <p:sp>
          <p:nvSpPr>
            <p:cNvPr id="4" name="2017"/>
            <p:cNvSpPr/>
            <p:nvPr/>
          </p:nvSpPr>
          <p:spPr>
            <a:xfrm>
              <a:off x="2880756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5" name="2018"/>
            <p:cNvSpPr/>
            <p:nvPr/>
          </p:nvSpPr>
          <p:spPr>
            <a:xfrm>
              <a:off x="3487684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6" name="2019"/>
            <p:cNvSpPr/>
            <p:nvPr/>
          </p:nvSpPr>
          <p:spPr>
            <a:xfrm>
              <a:off x="4094611" y="3070420"/>
              <a:ext cx="599387" cy="30346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2019</a:t>
              </a:r>
            </a:p>
          </p:txBody>
        </p:sp>
        <p:sp>
          <p:nvSpPr>
            <p:cNvPr id="7" name="2020"/>
            <p:cNvSpPr/>
            <p:nvPr/>
          </p:nvSpPr>
          <p:spPr>
            <a:xfrm>
              <a:off x="4701537" y="3070420"/>
              <a:ext cx="599387" cy="30346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2020</a:t>
              </a:r>
            </a:p>
          </p:txBody>
        </p:sp>
        <p:sp>
          <p:nvSpPr>
            <p:cNvPr id="8" name="2021"/>
            <p:cNvSpPr/>
            <p:nvPr/>
          </p:nvSpPr>
          <p:spPr>
            <a:xfrm>
              <a:off x="5308464" y="3070420"/>
              <a:ext cx="865860" cy="30346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2021</a:t>
              </a:r>
            </a:p>
          </p:txBody>
        </p:sp>
        <p:sp>
          <p:nvSpPr>
            <p:cNvPr id="9" name="2022"/>
            <p:cNvSpPr/>
            <p:nvPr/>
          </p:nvSpPr>
          <p:spPr>
            <a:xfrm>
              <a:off x="6159365" y="3070420"/>
              <a:ext cx="962338" cy="30346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fr-FR" dirty="0" smtClean="0"/>
                <a:t>Q3 </a:t>
              </a:r>
              <a:r>
                <a:rPr dirty="0" smtClean="0"/>
                <a:t>2022</a:t>
              </a:r>
              <a:endParaRPr dirty="0"/>
            </a:p>
          </p:txBody>
        </p:sp>
        <p:sp>
          <p:nvSpPr>
            <p:cNvPr id="10" name="2023"/>
            <p:cNvSpPr/>
            <p:nvPr/>
          </p:nvSpPr>
          <p:spPr>
            <a:xfrm>
              <a:off x="7121703" y="3079035"/>
              <a:ext cx="1110903" cy="291538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2023</a:t>
              </a:r>
            </a:p>
          </p:txBody>
        </p:sp>
        <p:sp>
          <p:nvSpPr>
            <p:cNvPr id="11" name="2024"/>
            <p:cNvSpPr/>
            <p:nvPr/>
          </p:nvSpPr>
          <p:spPr>
            <a:xfrm>
              <a:off x="8207147" y="3071701"/>
              <a:ext cx="1023171" cy="310302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2024</a:t>
              </a:r>
            </a:p>
          </p:txBody>
        </p:sp>
        <p:sp>
          <p:nvSpPr>
            <p:cNvPr id="12" name="2025"/>
            <p:cNvSpPr/>
            <p:nvPr/>
          </p:nvSpPr>
          <p:spPr>
            <a:xfrm>
              <a:off x="9233623" y="3075119"/>
              <a:ext cx="793016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2025</a:t>
              </a:r>
            </a:p>
          </p:txBody>
        </p:sp>
        <p:sp>
          <p:nvSpPr>
            <p:cNvPr id="13" name="2026"/>
            <p:cNvSpPr/>
            <p:nvPr/>
          </p:nvSpPr>
          <p:spPr>
            <a:xfrm>
              <a:off x="10026639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2026</a:t>
              </a:r>
            </a:p>
          </p:txBody>
        </p:sp>
        <p:sp>
          <p:nvSpPr>
            <p:cNvPr id="16" name="Arrow"/>
            <p:cNvSpPr/>
            <p:nvPr/>
          </p:nvSpPr>
          <p:spPr>
            <a:xfrm>
              <a:off x="10786794" y="2965242"/>
              <a:ext cx="640278" cy="479828"/>
            </a:xfrm>
            <a:prstGeom prst="rightArrow">
              <a:avLst>
                <a:gd name="adj1" fmla="val 32000"/>
                <a:gd name="adj2" fmla="val 249971"/>
              </a:avLst>
            </a:prstGeom>
            <a:solidFill>
              <a:srgbClr val="3793BD"/>
            </a:solidFill>
            <a:ln w="25400">
              <a:solidFill>
                <a:srgbClr val="3793BD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7" name="Rectangle"/>
            <p:cNvSpPr/>
            <p:nvPr/>
          </p:nvSpPr>
          <p:spPr>
            <a:xfrm>
              <a:off x="4094610" y="2069521"/>
              <a:ext cx="1311864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18" name="Run 3"/>
            <p:cNvSpPr/>
            <p:nvPr/>
          </p:nvSpPr>
          <p:spPr>
            <a:xfrm>
              <a:off x="5409660" y="2069521"/>
              <a:ext cx="3120389" cy="327771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Run 3</a:t>
              </a:r>
            </a:p>
          </p:txBody>
        </p:sp>
        <p:sp>
          <p:nvSpPr>
            <p:cNvPr id="19" name="Rectangle"/>
            <p:cNvSpPr/>
            <p:nvPr/>
          </p:nvSpPr>
          <p:spPr>
            <a:xfrm>
              <a:off x="8518449" y="2069521"/>
              <a:ext cx="2256744" cy="285403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20" name="Run 4"/>
            <p:cNvSpPr/>
            <p:nvPr/>
          </p:nvSpPr>
          <p:spPr>
            <a:xfrm>
              <a:off x="10686250" y="2057937"/>
              <a:ext cx="660843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Run 4</a:t>
              </a:r>
            </a:p>
          </p:txBody>
        </p:sp>
        <p:sp>
          <p:nvSpPr>
            <p:cNvPr id="21" name="Run 2"/>
            <p:cNvSpPr/>
            <p:nvPr/>
          </p:nvSpPr>
          <p:spPr>
            <a:xfrm>
              <a:off x="1926266" y="2069521"/>
              <a:ext cx="2158224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Run 2</a:t>
              </a:r>
            </a:p>
          </p:txBody>
        </p:sp>
        <p:sp>
          <p:nvSpPr>
            <p:cNvPr id="22" name="Arrow"/>
            <p:cNvSpPr/>
            <p:nvPr/>
          </p:nvSpPr>
          <p:spPr>
            <a:xfrm>
              <a:off x="11350279" y="1993492"/>
              <a:ext cx="325159" cy="479827"/>
            </a:xfrm>
            <a:prstGeom prst="rightArrow">
              <a:avLst>
                <a:gd name="adj1" fmla="val 32000"/>
                <a:gd name="adj2" fmla="val 249971"/>
              </a:avLst>
            </a:prstGeom>
            <a:solidFill>
              <a:srgbClr val="3793BD"/>
            </a:solidFill>
            <a:ln w="25400">
              <a:solidFill>
                <a:srgbClr val="3793BD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3" name="Line"/>
            <p:cNvSpPr/>
            <p:nvPr/>
          </p:nvSpPr>
          <p:spPr>
            <a:xfrm flipV="1">
              <a:off x="9418664" y="3445070"/>
              <a:ext cx="1" cy="316166"/>
            </a:xfrm>
            <a:prstGeom prst="line">
              <a:avLst/>
            </a:prstGeom>
            <a:ln w="25400">
              <a:solidFill>
                <a:srgbClr val="FFFFFF"/>
              </a:solidFill>
              <a:bevel/>
            </a:ln>
          </p:spPr>
          <p:txBody>
            <a:bodyPr lIns="45719" rIns="45719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/>
            </a:p>
          </p:txBody>
        </p:sp>
        <p:sp>
          <p:nvSpPr>
            <p:cNvPr id="24" name="LS2…"/>
            <p:cNvSpPr/>
            <p:nvPr/>
          </p:nvSpPr>
          <p:spPr>
            <a:xfrm>
              <a:off x="4104877" y="2408722"/>
              <a:ext cx="1183201" cy="619126"/>
            </a:xfrm>
            <a:prstGeom prst="rect">
              <a:avLst/>
            </a:prstGeom>
            <a:gradFill>
              <a:gsLst>
                <a:gs pos="0">
                  <a:schemeClr val="accent1">
                    <a:hueOff val="860314"/>
                    <a:satOff val="-50796"/>
                    <a:lumOff val="50944"/>
                  </a:schemeClr>
                </a:gs>
                <a:gs pos="100000">
                  <a:schemeClr val="accent1">
                    <a:hueOff val="881325"/>
                    <a:satOff val="-50006"/>
                    <a:lumOff val="68498"/>
                  </a:schemeClr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/>
            <a:p>
              <a:pPr algn="ctr">
                <a:defRPr sz="1900"/>
              </a:pPr>
              <a:r>
                <a:rPr sz="1900" dirty="0" smtClean="0"/>
                <a:t>LS2</a:t>
              </a:r>
              <a:endParaRPr lang="en-US" sz="1900" dirty="0" smtClean="0"/>
            </a:p>
            <a:p>
              <a:pPr algn="ctr">
                <a:defRPr sz="1900"/>
              </a:pPr>
              <a:r>
                <a:rPr lang="en-US" sz="1200" dirty="0" smtClean="0"/>
                <a:t>Injector Upgrade</a:t>
              </a:r>
              <a:endParaRPr sz="1200" dirty="0"/>
            </a:p>
          </p:txBody>
        </p:sp>
        <p:sp>
          <p:nvSpPr>
            <p:cNvPr id="25" name="LS3…"/>
            <p:cNvSpPr/>
            <p:nvPr/>
          </p:nvSpPr>
          <p:spPr>
            <a:xfrm>
              <a:off x="8518449" y="2422551"/>
              <a:ext cx="1639891" cy="619126"/>
            </a:xfrm>
            <a:prstGeom prst="rect">
              <a:avLst/>
            </a:prstGeom>
            <a:gradFill>
              <a:gsLst>
                <a:gs pos="0">
                  <a:schemeClr val="accent1">
                    <a:hueOff val="860314"/>
                    <a:satOff val="-50796"/>
                    <a:lumOff val="50944"/>
                  </a:schemeClr>
                </a:gs>
                <a:gs pos="100000">
                  <a:schemeClr val="accent1">
                    <a:hueOff val="881325"/>
                    <a:satOff val="-50006"/>
                    <a:lumOff val="68498"/>
                  </a:schemeClr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/>
            <a:p>
              <a:pPr algn="ctr"/>
              <a:r>
                <a:rPr dirty="0" smtClean="0"/>
                <a:t>LS3</a:t>
              </a:r>
              <a:endParaRPr lang="en-US" dirty="0" smtClean="0"/>
            </a:p>
            <a:p>
              <a:pPr algn="ctr"/>
              <a:r>
                <a:rPr lang="en-US" sz="1200" dirty="0" smtClean="0"/>
                <a:t>HL-LHC installation</a:t>
              </a:r>
              <a:endParaRPr sz="1200" dirty="0"/>
            </a:p>
          </p:txBody>
        </p:sp>
        <p:sp>
          <p:nvSpPr>
            <p:cNvPr id="27" name="LS2…"/>
            <p:cNvSpPr/>
            <p:nvPr/>
          </p:nvSpPr>
          <p:spPr>
            <a:xfrm>
              <a:off x="405070" y="2415787"/>
              <a:ext cx="1503391" cy="619126"/>
            </a:xfrm>
            <a:prstGeom prst="rect">
              <a:avLst/>
            </a:prstGeom>
            <a:gradFill>
              <a:gsLst>
                <a:gs pos="0">
                  <a:schemeClr val="accent1">
                    <a:hueOff val="860314"/>
                    <a:satOff val="-50796"/>
                    <a:lumOff val="50944"/>
                  </a:schemeClr>
                </a:gs>
                <a:gs pos="100000">
                  <a:schemeClr val="accent1">
                    <a:hueOff val="881325"/>
                    <a:satOff val="-50006"/>
                    <a:lumOff val="68498"/>
                  </a:schemeClr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/>
            <a:p>
              <a:pPr algn="ctr">
                <a:defRPr sz="1900"/>
              </a:pPr>
              <a:r>
                <a:rPr sz="1900" dirty="0" smtClean="0"/>
                <a:t>LS</a:t>
              </a:r>
              <a:r>
                <a:rPr lang="en-US" sz="1900" dirty="0" smtClean="0"/>
                <a:t>1</a:t>
              </a:r>
            </a:p>
            <a:p>
              <a:pPr algn="ctr">
                <a:defRPr sz="1900"/>
              </a:pPr>
              <a:r>
                <a:rPr lang="en-US" sz="1200" dirty="0" smtClean="0"/>
                <a:t>splices</a:t>
              </a:r>
              <a:endParaRPr sz="1200" dirty="0"/>
            </a:p>
          </p:txBody>
        </p:sp>
        <p:sp>
          <p:nvSpPr>
            <p:cNvPr id="28" name="Rectangle"/>
            <p:cNvSpPr/>
            <p:nvPr/>
          </p:nvSpPr>
          <p:spPr>
            <a:xfrm>
              <a:off x="389246" y="2069521"/>
              <a:ext cx="1529482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</p:grp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47103"/>
              </p:ext>
            </p:extLst>
          </p:nvPr>
        </p:nvGraphicFramePr>
        <p:xfrm>
          <a:off x="481764" y="1966897"/>
          <a:ext cx="10667470" cy="477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301"/>
                <a:gridCol w="1445341"/>
                <a:gridCol w="1868383"/>
                <a:gridCol w="2015359"/>
                <a:gridCol w="1838086"/>
              </a:tblGrid>
              <a:tr h="6064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Spécialités-métiers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Conception-</a:t>
                      </a:r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QUALIFICATIONS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PRE-PRODUCTION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 &amp; PRODUCTION MODULES PIXEL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INTEGRATION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ITK-CERN SURFACE</a:t>
                      </a:r>
                    </a:p>
                    <a:p>
                      <a:pPr algn="l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“assemblage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échelles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INSTALLATION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PUITS</a:t>
                      </a:r>
                    </a:p>
                    <a:p>
                      <a:pPr algn="l"/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Validation “commissioning”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663554"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 smtClean="0">
                          <a:solidFill>
                            <a:schemeClr val="tx1"/>
                          </a:solidFill>
                        </a:rPr>
                        <a:t>calendrier</a:t>
                      </a:r>
                      <a:endParaRPr lang="en-GB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2018-Q3-2020 -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 smtClean="0">
                          <a:solidFill>
                            <a:srgbClr val="990000"/>
                          </a:solidFill>
                        </a:rPr>
                        <a:t>Q3</a:t>
                      </a:r>
                      <a:r>
                        <a:rPr lang="en-GB" sz="1400" baseline="0" dirty="0" smtClean="0">
                          <a:solidFill>
                            <a:srgbClr val="990000"/>
                          </a:solidFill>
                        </a:rPr>
                        <a:t> 2020-  Q3 2022</a:t>
                      </a:r>
                      <a:endParaRPr lang="en-GB" sz="1400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 smtClean="0">
                          <a:solidFill>
                            <a:srgbClr val="00B050"/>
                          </a:solidFill>
                        </a:rPr>
                        <a:t>Q4</a:t>
                      </a:r>
                      <a:r>
                        <a:rPr lang="en-GB" sz="1400" baseline="0" dirty="0" smtClean="0">
                          <a:solidFill>
                            <a:srgbClr val="00B050"/>
                          </a:solidFill>
                        </a:rPr>
                        <a:t> 2022-2024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2024-2026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3784">
                <a:tc>
                  <a:txBody>
                    <a:bodyPr/>
                    <a:lstStyle/>
                    <a:p>
                      <a:r>
                        <a:rPr lang="en-GB" dirty="0" err="1" smtClean="0">
                          <a:solidFill>
                            <a:srgbClr val="0B1BB5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dirty="0" err="1" smtClean="0">
                          <a:solidFill>
                            <a:srgbClr val="0B1BB5"/>
                          </a:solidFill>
                        </a:rPr>
                        <a:t>electronique</a:t>
                      </a:r>
                      <a:r>
                        <a:rPr lang="en-GB" dirty="0" smtClean="0">
                          <a:solidFill>
                            <a:srgbClr val="0B1BB5"/>
                          </a:solidFill>
                        </a:rPr>
                        <a:t> conception</a:t>
                      </a:r>
                      <a:endParaRPr lang="en-GB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1,5 FTE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CCECFF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895287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B1BB5"/>
                          </a:solidFill>
                        </a:rPr>
                        <a:t>DAQ</a:t>
                      </a:r>
                      <a:r>
                        <a:rPr lang="en-GB" sz="1600" baseline="0" dirty="0" smtClean="0">
                          <a:solidFill>
                            <a:srgbClr val="0B1BB5"/>
                          </a:solidFill>
                        </a:rPr>
                        <a:t> tests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rgbClr val="0B1BB5"/>
                          </a:solidFill>
                        </a:rPr>
                        <a:t>Construction</a:t>
                      </a:r>
                      <a:endParaRPr lang="en-GB" sz="1600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0,8 FTE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0,8 FTE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 CDD-AI 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in2p3-2020/2022</a:t>
                      </a:r>
                    </a:p>
                    <a:p>
                      <a:endParaRPr lang="en-GB" sz="1400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0,8 FTE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½</a:t>
                      </a: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 FTE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 1,3</a:t>
                      </a:r>
                      <a:endParaRPr lang="en-GB" sz="1400" b="1" dirty="0" smtClean="0">
                        <a:solidFill>
                          <a:srgbClr val="0B1BB5"/>
                        </a:solidFill>
                      </a:endParaRPr>
                    </a:p>
                    <a:p>
                      <a:endParaRPr lang="en-GB" sz="1400" b="1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0,8 FTE</a:t>
                      </a:r>
                    </a:p>
                    <a:p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½ FTE </a:t>
                      </a:r>
                    </a:p>
                    <a:p>
                      <a:r>
                        <a:rPr lang="en-GB" sz="1400" b="1" dirty="0" smtClean="0">
                          <a:solidFill>
                            <a:srgbClr val="0B1BB5"/>
                          </a:solidFill>
                        </a:rPr>
                        <a:t>Total 1,3</a:t>
                      </a:r>
                      <a:endParaRPr lang="en-GB" sz="1400" b="1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312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B1BB5"/>
                          </a:solidFill>
                        </a:rPr>
                        <a:t> Integration </a:t>
                      </a:r>
                      <a:r>
                        <a:rPr lang="en-GB" sz="1600" dirty="0" err="1" smtClean="0">
                          <a:solidFill>
                            <a:srgbClr val="0B1BB5"/>
                          </a:solidFill>
                        </a:rPr>
                        <a:t>détecteurs</a:t>
                      </a:r>
                      <a:r>
                        <a:rPr lang="en-GB" sz="1600" dirty="0" smtClean="0">
                          <a:solidFill>
                            <a:srgbClr val="0B1BB5"/>
                          </a:solidFill>
                        </a:rPr>
                        <a:t>+</a:t>
                      </a:r>
                      <a:r>
                        <a:rPr lang="en-GB" sz="1600" baseline="0" dirty="0" smtClean="0">
                          <a:solidFill>
                            <a:srgbClr val="0B1BB5"/>
                          </a:solidFill>
                        </a:rPr>
                        <a:t> </a:t>
                      </a:r>
                      <a:r>
                        <a:rPr lang="en-GB" sz="1600" baseline="0" dirty="0" err="1" smtClean="0">
                          <a:solidFill>
                            <a:srgbClr val="0B1BB5"/>
                          </a:solidFill>
                        </a:rPr>
                        <a:t>électronique</a:t>
                      </a:r>
                      <a:endParaRPr lang="en-GB" sz="1600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0.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ING. </a:t>
                      </a:r>
                    </a:p>
                    <a:p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</a:rPr>
                        <a:t>1 .5 Phys.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GB" sz="1400" b="1" i="1" baseline="0" dirty="0" smtClean="0">
                          <a:solidFill>
                            <a:srgbClr val="FF0000"/>
                          </a:solidFill>
                        </a:rPr>
                        <a:t> POSTDOC</a:t>
                      </a:r>
                      <a:r>
                        <a:rPr lang="en-GB" sz="1400" i="1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GB" sz="1400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 IR</a:t>
                      </a:r>
                    </a:p>
                    <a:p>
                      <a:r>
                        <a:rPr lang="en-GB" sz="1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2-3 PHYS 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3 FTE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GB" sz="1400" b="1" i="1" baseline="0" dirty="0" smtClean="0">
                          <a:solidFill>
                            <a:srgbClr val="FF0000"/>
                          </a:solidFill>
                        </a:rPr>
                        <a:t> POSTDOC</a:t>
                      </a: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-1 IR</a:t>
                      </a:r>
                    </a:p>
                    <a:p>
                      <a:r>
                        <a:rPr lang="en-GB" sz="1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2-3 PHYS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3 FTE</a:t>
                      </a:r>
                      <a:endParaRPr lang="en-GB" sz="1400" b="1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GB" sz="1400" b="1" i="1" baseline="0" dirty="0" smtClean="0">
                          <a:solidFill>
                            <a:srgbClr val="FF0000"/>
                          </a:solidFill>
                        </a:rPr>
                        <a:t> POSTDOC</a:t>
                      </a: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-1 IR</a:t>
                      </a:r>
                    </a:p>
                    <a:p>
                      <a:r>
                        <a:rPr lang="en-GB" sz="1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2-3 PHYS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3 FTE</a:t>
                      </a:r>
                      <a:endParaRPr lang="en-GB" sz="1400" b="1" dirty="0" smtClean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3126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0B1BB5"/>
                          </a:solidFill>
                        </a:rPr>
                        <a:t>Mécanique</a:t>
                      </a:r>
                      <a:endParaRPr lang="en-GB" sz="1600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½ FTE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½</a:t>
                      </a:r>
                      <a:r>
                        <a:rPr lang="en-GB" sz="1400" b="1" baseline="0" dirty="0" smtClean="0"/>
                        <a:t> FTE+0,3 FTE</a:t>
                      </a:r>
                    </a:p>
                    <a:p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1/2 FTE   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1,3 </a:t>
                      </a:r>
                      <a:r>
                        <a:rPr lang="en-GB" sz="1200" b="1" baseline="0" dirty="0" smtClean="0">
                          <a:solidFill>
                            <a:srgbClr val="0B1BB5"/>
                          </a:solidFill>
                        </a:rPr>
                        <a:t>FTE</a:t>
                      </a:r>
                      <a:endParaRPr lang="en-GB" sz="1200" b="1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½</a:t>
                      </a:r>
                      <a:r>
                        <a:rPr lang="en-GB" sz="1400" b="1" baseline="0" dirty="0" smtClean="0"/>
                        <a:t> FTE+0,6 FTE</a:t>
                      </a:r>
                    </a:p>
                    <a:p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1/2 FTE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1,6 FTE</a:t>
                      </a:r>
                      <a:endParaRPr lang="en-GB" sz="1400" b="1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½</a:t>
                      </a:r>
                      <a:r>
                        <a:rPr lang="en-GB" sz="1400" b="1" baseline="0" dirty="0" smtClean="0"/>
                        <a:t> FTE+0,6FTE</a:t>
                      </a:r>
                    </a:p>
                    <a:p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1/2 FTE 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1,6 FTE</a:t>
                      </a:r>
                      <a:endParaRPr lang="en-GB" sz="1400" b="1" dirty="0" smtClean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1064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0B1BB5"/>
                          </a:solidFill>
                        </a:rPr>
                        <a:t>Plateforme</a:t>
                      </a:r>
                      <a:r>
                        <a:rPr lang="en-GB" sz="1600" baseline="0" dirty="0" smtClean="0">
                          <a:solidFill>
                            <a:srgbClr val="0B1BB5"/>
                          </a:solidFill>
                        </a:rPr>
                        <a:t> </a:t>
                      </a:r>
                      <a:r>
                        <a:rPr lang="en-GB" sz="1600" baseline="0" dirty="0" err="1" smtClean="0">
                          <a:solidFill>
                            <a:srgbClr val="0B1BB5"/>
                          </a:solidFill>
                        </a:rPr>
                        <a:t>Instrumentale</a:t>
                      </a:r>
                      <a:endParaRPr lang="en-GB" sz="1600" dirty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½ FTE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rgbClr val="FF0000"/>
                          </a:solidFill>
                        </a:rPr>
                        <a:t>1/2 FTE  </a:t>
                      </a:r>
                      <a:r>
                        <a:rPr lang="en-GB" sz="1200" b="1" baseline="0" dirty="0" smtClean="0">
                          <a:solidFill>
                            <a:srgbClr val="0B1BB5"/>
                          </a:solidFill>
                        </a:rPr>
                        <a:t>Total 1 FTE</a:t>
                      </a:r>
                      <a:endParaRPr lang="en-GB" sz="1200" b="1" dirty="0" smtClean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½ FTE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1/2 FTE     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1 FTE</a:t>
                      </a:r>
                      <a:endParaRPr lang="en-GB" sz="1400" b="1" dirty="0" smtClean="0">
                        <a:solidFill>
                          <a:srgbClr val="0B1BB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½</a:t>
                      </a:r>
                      <a:r>
                        <a:rPr lang="en-GB" sz="1400" b="1" baseline="0" dirty="0" smtClean="0"/>
                        <a:t> FTE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1/2FTE 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1 FTE</a:t>
                      </a:r>
                      <a:endParaRPr lang="en-GB" sz="1400" b="1" dirty="0" smtClean="0">
                        <a:solidFill>
                          <a:srgbClr val="0B1BB5"/>
                        </a:solidFill>
                      </a:endParaRPr>
                    </a:p>
                    <a:p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½</a:t>
                      </a:r>
                      <a:r>
                        <a:rPr lang="en-GB" sz="1400" b="1" baseline="0" dirty="0" smtClean="0"/>
                        <a:t> </a:t>
                      </a:r>
                      <a:r>
                        <a:rPr lang="en-GB" sz="1400" b="1" dirty="0" smtClean="0"/>
                        <a:t>FTE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 smtClean="0"/>
                        <a:t> </a:t>
                      </a:r>
                      <a:r>
                        <a:rPr lang="en-GB" sz="1400" b="1" baseline="0" dirty="0" smtClean="0">
                          <a:solidFill>
                            <a:srgbClr val="FF0000"/>
                          </a:solidFill>
                        </a:rPr>
                        <a:t>1/2 FTE   </a:t>
                      </a:r>
                      <a:r>
                        <a:rPr lang="en-GB" sz="1400" b="1" baseline="0" dirty="0" smtClean="0">
                          <a:solidFill>
                            <a:srgbClr val="0B1BB5"/>
                          </a:solidFill>
                        </a:rPr>
                        <a:t>Total 1,FTE</a:t>
                      </a:r>
                      <a:endParaRPr lang="en-GB" sz="1400" b="1" dirty="0" smtClean="0">
                        <a:solidFill>
                          <a:srgbClr val="0B1BB5"/>
                        </a:solidFill>
                      </a:endParaRPr>
                    </a:p>
                    <a:p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9676462" y="-29701"/>
            <a:ext cx="252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* </a:t>
            </a:r>
            <a:r>
              <a:rPr lang="en-GB" sz="1600" dirty="0" smtClean="0">
                <a:solidFill>
                  <a:srgbClr val="FF0000"/>
                </a:solidFill>
              </a:rPr>
              <a:t>En rouge </a:t>
            </a:r>
            <a:r>
              <a:rPr lang="en-GB" sz="1600" dirty="0" err="1" smtClean="0">
                <a:solidFill>
                  <a:srgbClr val="FF0000"/>
                </a:solidFill>
              </a:rPr>
              <a:t>besoins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err="1" smtClean="0">
                <a:solidFill>
                  <a:srgbClr val="FF0000"/>
                </a:solidFill>
              </a:rPr>
              <a:t>humains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3948545"/>
            <a:ext cx="1610591" cy="4850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1"/>
          </p:nvPr>
        </p:nvSpPr>
        <p:spPr>
          <a:xfrm>
            <a:off x="4148361" y="6858000"/>
            <a:ext cx="4822804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ABDENOUR LOUNIS / REFONDATION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Besoins</a:t>
            </a:r>
            <a:r>
              <a:rPr lang="en-GB" dirty="0" smtClean="0"/>
              <a:t> en </a:t>
            </a:r>
            <a:r>
              <a:rPr lang="en-GB" dirty="0" err="1" smtClean="0"/>
              <a:t>moyens</a:t>
            </a:r>
            <a:r>
              <a:rPr lang="en-GB" dirty="0" smtClean="0"/>
              <a:t> </a:t>
            </a:r>
            <a:r>
              <a:rPr lang="en-GB" dirty="0" err="1" smtClean="0"/>
              <a:t>humains</a:t>
            </a:r>
            <a:r>
              <a:rPr lang="en-GB" dirty="0" smtClean="0"/>
              <a:t> </a:t>
            </a:r>
            <a:r>
              <a:rPr lang="en-GB" dirty="0" err="1" smtClean="0"/>
              <a:t>Calo</a:t>
            </a:r>
            <a:r>
              <a:rPr lang="en-GB" dirty="0" smtClean="0"/>
              <a:t>+ HGTD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097280" y="1845734"/>
            <a:ext cx="9634220" cy="369146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056543"/>
              </p:ext>
            </p:extLst>
          </p:nvPr>
        </p:nvGraphicFramePr>
        <p:xfrm>
          <a:off x="1230630" y="1996017"/>
          <a:ext cx="9791700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Feuille de calcul" r:id="rId3" imgW="7496243" imgH="2543175" progId="Excel.OpenDocumentSpreadsheet.12">
                  <p:embed/>
                </p:oleObj>
              </mc:Choice>
              <mc:Fallback>
                <p:oleObj name="Feuille de calcul" r:id="rId3" imgW="7496243" imgH="2543175" progId="Excel.OpenDocumentSpread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0630" y="1996017"/>
                        <a:ext cx="9791700" cy="339090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691245" y="5673436"/>
            <a:ext cx="460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HGTD  Activités : Mécanique + Electronique (</a:t>
            </a:r>
            <a:r>
              <a:rPr lang="fr-FR" i="1" dirty="0" smtClean="0">
                <a:latin typeface="Symbol" panose="05050102010706020507" pitchFamily="18" charset="2"/>
              </a:rPr>
              <a:t>W</a:t>
            </a:r>
            <a:r>
              <a:rPr lang="fr-FR" i="1" dirty="0" smtClean="0"/>
              <a:t>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702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33668" y="95770"/>
            <a:ext cx="4233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gency FB" panose="020B0503020202020204" pitchFamily="34" charset="0"/>
              </a:rPr>
              <a:t>MERCI  POUR VOTRE ATTENTION </a:t>
            </a:r>
            <a:endParaRPr lang="en-GB" sz="3200" dirty="0">
              <a:latin typeface="Agency FB" panose="020B05030202020202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8" y="848383"/>
            <a:ext cx="6094395" cy="3635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91" y="182736"/>
            <a:ext cx="9802971" cy="48974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Les données du problème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400800" y="750028"/>
                <a:ext cx="5791200" cy="292571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Instantaneous luminosity up to 			                          </a:t>
                </a:r>
                <a:r>
                  <a:rPr lang="en-US" sz="2400" dirty="0" smtClean="0">
                    <a:latin typeface="Brush Script MT" charset="0"/>
                    <a:ea typeface="Brush Script MT" charset="0"/>
                    <a:cs typeface="Brush Script MT" charset="0"/>
                  </a:rPr>
                  <a:t>L</a:t>
                </a:r>
                <a:r>
                  <a:rPr lang="en-US" sz="2400" dirty="0" smtClean="0"/>
                  <a:t>=7.5•10</a:t>
                </a:r>
                <a:r>
                  <a:rPr lang="en-US" sz="2400" baseline="30000" dirty="0" smtClean="0"/>
                  <a:t>34</a:t>
                </a:r>
                <a:r>
                  <a:rPr lang="en-US" sz="2400" dirty="0" smtClean="0"/>
                  <a:t>  cm</a:t>
                </a:r>
                <a:r>
                  <a:rPr lang="en-US" sz="2400" baseline="30000" dirty="0" smtClean="0"/>
                  <a:t>-2</a:t>
                </a:r>
                <a:r>
                  <a:rPr lang="en-US" sz="2400" dirty="0" smtClean="0"/>
                  <a:t>s</a:t>
                </a:r>
                <a:r>
                  <a:rPr lang="en-US" sz="2400" baseline="30000" dirty="0" smtClean="0"/>
                  <a:t>-1</a:t>
                </a:r>
              </a:p>
              <a:p>
                <a:pPr lvl="1"/>
                <a:r>
                  <a:rPr lang="en-US" sz="2000" dirty="0" smtClean="0"/>
                  <a:t>And </a:t>
                </a:r>
                <a:r>
                  <a:rPr lang="en-US" sz="2000" b="1" dirty="0" smtClean="0"/>
                  <a:t>leveled</a:t>
                </a:r>
                <a:r>
                  <a:rPr lang="en-US" sz="2000" dirty="0" smtClean="0"/>
                  <a:t> - steady</a:t>
                </a:r>
              </a:p>
              <a:p>
                <a:pPr lvl="1"/>
                <a:r>
                  <a:rPr lang="en-US" sz="2000" dirty="0" smtClean="0"/>
                  <a:t>Pile-up up to 200</a:t>
                </a:r>
              </a:p>
              <a:p>
                <a:pPr lvl="1"/>
                <a:r>
                  <a:rPr lang="en-US" sz="2000" dirty="0"/>
                  <a:t>Hit rates up to 3 </a:t>
                </a:r>
                <a:r>
                  <a:rPr lang="en-US" sz="2000" dirty="0" smtClean="0"/>
                  <a:t>GHz/cm</a:t>
                </a:r>
                <a:r>
                  <a:rPr lang="en-US" sz="2000" baseline="30000" dirty="0" smtClean="0"/>
                  <a:t>2</a:t>
                </a:r>
                <a:endParaRPr lang="en-US" sz="2000" dirty="0" smtClean="0"/>
              </a:p>
              <a:p>
                <a:r>
                  <a:rPr lang="en-US" sz="2400" dirty="0" smtClean="0"/>
                  <a:t>Integrated </a:t>
                </a:r>
                <a:r>
                  <a:rPr lang="en-US" sz="2400" dirty="0" err="1" smtClean="0"/>
                  <a:t>lumi</a:t>
                </a:r>
                <a:r>
                  <a:rPr lang="en-US" sz="2400" dirty="0" smtClean="0"/>
                  <a:t> up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∫</m:t>
                    </m:r>
                  </m:oMath>
                </a14:m>
                <a:r>
                  <a:rPr lang="en-US" sz="2400" dirty="0" smtClean="0">
                    <a:latin typeface="Brush Script MT" charset="0"/>
                    <a:ea typeface="Brush Script MT" charset="0"/>
                    <a:cs typeface="Brush Script MT" charset="0"/>
                  </a:rPr>
                  <a:t>L </a:t>
                </a:r>
                <a:r>
                  <a:rPr lang="en-US" sz="2400" i="1" dirty="0" err="1" smtClean="0">
                    <a:ea typeface="Arial" charset="0"/>
                    <a:cs typeface="Arial" charset="0"/>
                  </a:rPr>
                  <a:t>dt</a:t>
                </a:r>
                <a:r>
                  <a:rPr lang="en-US" sz="2400" dirty="0" smtClean="0">
                    <a:ea typeface="Arial" charset="0"/>
                    <a:cs typeface="Arial" charset="0"/>
                  </a:rPr>
                  <a:t>= 4 ab</a:t>
                </a:r>
                <a:r>
                  <a:rPr lang="en-US" sz="2400" baseline="30000" dirty="0" smtClean="0">
                    <a:ea typeface="Arial" charset="0"/>
                    <a:cs typeface="Arial" charset="0"/>
                  </a:rPr>
                  <a:t>-1</a:t>
                </a:r>
              </a:p>
              <a:p>
                <a:r>
                  <a:rPr lang="en-US" sz="2400" dirty="0" smtClean="0"/>
                  <a:t>Radiation levels up to </a:t>
                </a:r>
                <a:r>
                  <a:rPr lang="en-US" sz="2000" dirty="0" smtClean="0"/>
                  <a:t>2•10</a:t>
                </a:r>
                <a:r>
                  <a:rPr lang="en-US" sz="2000" baseline="30000" dirty="0" smtClean="0"/>
                  <a:t>16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</a:t>
                </a:r>
                <a:r>
                  <a:rPr lang="en-US" sz="2000" baseline="-25000" dirty="0" err="1" smtClean="0"/>
                  <a:t>eq</a:t>
                </a:r>
                <a:r>
                  <a:rPr lang="en-US" sz="2000" dirty="0" smtClean="0"/>
                  <a:t>/cm</a:t>
                </a:r>
                <a:r>
                  <a:rPr lang="en-US" sz="2000" baseline="30000" dirty="0" smtClean="0"/>
                  <a:t>2 </a:t>
                </a:r>
                <a:r>
                  <a:rPr lang="en-US" sz="2000" dirty="0" smtClean="0"/>
                  <a:t>or 1 </a:t>
                </a:r>
                <a:r>
                  <a:rPr lang="en-US" sz="2000" dirty="0" err="1" smtClean="0"/>
                  <a:t>GRad</a:t>
                </a: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00800" y="750028"/>
                <a:ext cx="5791200" cy="2925717"/>
              </a:xfrm>
              <a:blipFill rotWithShape="0">
                <a:blip r:embed="rId4"/>
                <a:stretch>
                  <a:fillRect l="-1579" t="-2917" b="-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6926" y="4030345"/>
            <a:ext cx="23805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HiLumi</a:t>
            </a:r>
            <a:r>
              <a:rPr lang="en-US" sz="1100" dirty="0"/>
              <a:t> LHC Technical Design </a:t>
            </a:r>
            <a:r>
              <a:rPr lang="en-US" sz="1100" dirty="0" smtClean="0"/>
              <a:t>Report </a:t>
            </a:r>
            <a:r>
              <a:rPr lang="mr-IN" sz="1100" dirty="0" smtClean="0"/>
              <a:t>CERN-ACC-2015-0140</a:t>
            </a:r>
            <a:endParaRPr lang="mr-IN" sz="110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55" y="4404600"/>
            <a:ext cx="4862189" cy="2443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670" y="6485951"/>
            <a:ext cx="398378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September 13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2017 </a:t>
            </a:r>
            <a:r>
              <a:rPr lang="mr-IN" sz="1400" dirty="0" smtClean="0"/>
              <a:t>–</a:t>
            </a:r>
            <a:r>
              <a:rPr lang="en-US" sz="1400" dirty="0" smtClean="0"/>
              <a:t> the high PU fill </a:t>
            </a:r>
            <a:r>
              <a:rPr lang="mr-IN" sz="1400" dirty="0" smtClean="0"/>
              <a:t>–</a:t>
            </a:r>
            <a:r>
              <a:rPr lang="en-US" sz="1400" dirty="0" smtClean="0"/>
              <a:t> here PU=80</a:t>
            </a:r>
          </a:p>
        </p:txBody>
      </p:sp>
      <p:sp>
        <p:nvSpPr>
          <p:cNvPr id="8" name="TextBox 7"/>
          <p:cNvSpPr txBox="1"/>
          <p:nvPr/>
        </p:nvSpPr>
        <p:spPr>
          <a:xfrm rot="1308300">
            <a:off x="4130453" y="6116619"/>
            <a:ext cx="217944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Just multiply with 2.5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Composition du groupe ATLAS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Permanents (23) </a:t>
            </a:r>
            <a:r>
              <a:rPr lang="fr-FR" sz="1400" dirty="0" smtClean="0">
                <a:solidFill>
                  <a:schemeClr val="tx1"/>
                </a:solidFill>
              </a:rPr>
              <a:t>Claire Adam-</a:t>
            </a:r>
            <a:r>
              <a:rPr lang="fr-FR" sz="1400" dirty="0" err="1" smtClean="0">
                <a:solidFill>
                  <a:schemeClr val="tx1"/>
                </a:solidFill>
              </a:rPr>
              <a:t>Bourdarios</a:t>
            </a:r>
            <a:r>
              <a:rPr lang="fr-FR" sz="1400" dirty="0" smtClean="0">
                <a:solidFill>
                  <a:srgbClr val="0B1BB5"/>
                </a:solidFill>
              </a:rPr>
              <a:t>, </a:t>
            </a:r>
            <a:r>
              <a:rPr lang="fr-FR" sz="1400" dirty="0" smtClean="0">
                <a:solidFill>
                  <a:schemeClr val="tx1"/>
                </a:solidFill>
              </a:rPr>
              <a:t>Jean Baptiste de </a:t>
            </a:r>
            <a:r>
              <a:rPr lang="fr-FR" sz="1400" dirty="0" err="1" smtClean="0">
                <a:solidFill>
                  <a:schemeClr val="tx1"/>
                </a:solidFill>
              </a:rPr>
              <a:t>Vivie</a:t>
            </a:r>
            <a:r>
              <a:rPr lang="fr-FR" sz="1400" dirty="0" smtClean="0">
                <a:solidFill>
                  <a:schemeClr val="tx1"/>
                </a:solidFill>
              </a:rPr>
              <a:t>, Laurent  </a:t>
            </a:r>
            <a:r>
              <a:rPr lang="fr-FR" sz="1400" dirty="0" err="1" smtClean="0">
                <a:solidFill>
                  <a:schemeClr val="tx1"/>
                </a:solidFill>
              </a:rPr>
              <a:t>Duflot</a:t>
            </a:r>
            <a:r>
              <a:rPr lang="fr-FR" sz="1400" dirty="0" smtClean="0">
                <a:solidFill>
                  <a:schemeClr val="tx1"/>
                </a:solidFill>
              </a:rPr>
              <a:t>, Marc Escalier, Louis Fayard, Daniel Fournier*,Jean </a:t>
            </a:r>
            <a:r>
              <a:rPr lang="fr-FR" sz="1400" dirty="0" err="1" smtClean="0">
                <a:solidFill>
                  <a:schemeClr val="tx1"/>
                </a:solidFill>
              </a:rPr>
              <a:t>Francois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Grivaz</a:t>
            </a:r>
            <a:r>
              <a:rPr lang="fr-FR" sz="1400" dirty="0" smtClean="0">
                <a:solidFill>
                  <a:schemeClr val="tx1"/>
                </a:solidFill>
              </a:rPr>
              <a:t>*, Lydia </a:t>
            </a:r>
            <a:r>
              <a:rPr lang="fr-FR" sz="1400" dirty="0" err="1" smtClean="0">
                <a:solidFill>
                  <a:schemeClr val="tx1"/>
                </a:solidFill>
              </a:rPr>
              <a:t>Iconomidou</a:t>
            </a:r>
            <a:r>
              <a:rPr lang="fr-FR" sz="1400" dirty="0" smtClean="0">
                <a:solidFill>
                  <a:schemeClr val="tx1"/>
                </a:solidFill>
              </a:rPr>
              <a:t>-Fayard, Michel </a:t>
            </a:r>
            <a:r>
              <a:rPr lang="fr-FR" sz="1400" dirty="0" err="1" smtClean="0">
                <a:solidFill>
                  <a:schemeClr val="tx1"/>
                </a:solidFill>
              </a:rPr>
              <a:t>Jaffré</a:t>
            </a:r>
            <a:r>
              <a:rPr lang="fr-FR" sz="1400" dirty="0" smtClean="0">
                <a:solidFill>
                  <a:schemeClr val="tx1"/>
                </a:solidFill>
              </a:rPr>
              <a:t>*, </a:t>
            </a:r>
            <a:r>
              <a:rPr lang="fr-FR" sz="1400" dirty="0" err="1" smtClean="0">
                <a:solidFill>
                  <a:schemeClr val="tx1"/>
                </a:solidFill>
              </a:rPr>
              <a:t>Marumi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Kado</a:t>
            </a:r>
            <a:r>
              <a:rPr lang="fr-FR" sz="1400" dirty="0" smtClean="0">
                <a:solidFill>
                  <a:schemeClr val="tx1"/>
                </a:solidFill>
              </a:rPr>
              <a:t>, Abdenour Lounis, Nikola </a:t>
            </a:r>
            <a:r>
              <a:rPr lang="fr-FR" sz="1400" dirty="0" err="1" smtClean="0">
                <a:solidFill>
                  <a:schemeClr val="tx1"/>
                </a:solidFill>
              </a:rPr>
              <a:t>Makovec</a:t>
            </a:r>
            <a:r>
              <a:rPr lang="fr-FR" sz="1400" dirty="0" smtClean="0">
                <a:solidFill>
                  <a:schemeClr val="tx1"/>
                </a:solidFill>
              </a:rPr>
              <a:t>, Nicolas </a:t>
            </a:r>
            <a:r>
              <a:rPr lang="fr-FR" sz="1400" dirty="0" err="1" smtClean="0">
                <a:solidFill>
                  <a:schemeClr val="tx1"/>
                </a:solidFill>
              </a:rPr>
              <a:t>Morange</a:t>
            </a:r>
            <a:r>
              <a:rPr lang="fr-FR" sz="1400" dirty="0" smtClean="0">
                <a:solidFill>
                  <a:schemeClr val="tx1"/>
                </a:solidFill>
              </a:rPr>
              <a:t>, Pierre </a:t>
            </a:r>
            <a:r>
              <a:rPr lang="fr-FR" sz="1400" dirty="0" err="1" smtClean="0">
                <a:solidFill>
                  <a:schemeClr val="tx1"/>
                </a:solidFill>
              </a:rPr>
              <a:t>Petroff</a:t>
            </a:r>
            <a:r>
              <a:rPr lang="fr-FR" sz="1400" dirty="0" smtClean="0">
                <a:solidFill>
                  <a:schemeClr val="tx1"/>
                </a:solidFill>
              </a:rPr>
              <a:t>*, Luc </a:t>
            </a:r>
            <a:r>
              <a:rPr lang="fr-FR" sz="1400" dirty="0" err="1" smtClean="0">
                <a:solidFill>
                  <a:schemeClr val="tx1"/>
                </a:solidFill>
              </a:rPr>
              <a:t>Poggioli</a:t>
            </a:r>
            <a:r>
              <a:rPr lang="fr-FR" sz="1400" dirty="0" smtClean="0">
                <a:solidFill>
                  <a:schemeClr val="tx1"/>
                </a:solidFill>
              </a:rPr>
              <a:t>, Patrick </a:t>
            </a:r>
            <a:r>
              <a:rPr lang="fr-FR" sz="1400" dirty="0" err="1" smtClean="0">
                <a:solidFill>
                  <a:schemeClr val="tx1"/>
                </a:solidFill>
              </a:rPr>
              <a:t>Puzo</a:t>
            </a:r>
            <a:r>
              <a:rPr lang="fr-FR" sz="1400" dirty="0" smtClean="0">
                <a:solidFill>
                  <a:schemeClr val="tx1"/>
                </a:solidFill>
              </a:rPr>
              <a:t>, David Rousseau, </a:t>
            </a:r>
            <a:r>
              <a:rPr lang="fr-FR" sz="1400" dirty="0" err="1" smtClean="0">
                <a:solidFill>
                  <a:schemeClr val="tx1"/>
                </a:solidFill>
              </a:rPr>
              <a:t>R.D.Schaffer</a:t>
            </a:r>
            <a:r>
              <a:rPr lang="fr-FR" sz="1400" dirty="0" smtClean="0">
                <a:solidFill>
                  <a:schemeClr val="tx1"/>
                </a:solidFill>
              </a:rPr>
              <a:t>, Laurent Serin, </a:t>
            </a:r>
            <a:r>
              <a:rPr lang="fr-FR" sz="1400" dirty="0" err="1" smtClean="0">
                <a:solidFill>
                  <a:schemeClr val="tx1"/>
                </a:solidFill>
              </a:rPr>
              <a:t>Reisaburo</a:t>
            </a:r>
            <a:r>
              <a:rPr lang="fr-FR" sz="1400" dirty="0" smtClean="0">
                <a:solidFill>
                  <a:schemeClr val="tx1"/>
                </a:solidFill>
              </a:rPr>
              <a:t> Tanaka, </a:t>
            </a:r>
            <a:r>
              <a:rPr lang="fr-FR" sz="1400" dirty="0" err="1" smtClean="0">
                <a:solidFill>
                  <a:schemeClr val="tx1"/>
                </a:solidFill>
              </a:rPr>
              <a:t>Dimitris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</a:rPr>
              <a:t>Varouchas</a:t>
            </a:r>
            <a:r>
              <a:rPr lang="fr-FR" sz="1400" dirty="0" smtClean="0">
                <a:solidFill>
                  <a:schemeClr val="tx1"/>
                </a:solidFill>
              </a:rPr>
              <a:t>, Dirk </a:t>
            </a:r>
            <a:r>
              <a:rPr lang="fr-FR" sz="1400" dirty="0" err="1" smtClean="0">
                <a:solidFill>
                  <a:schemeClr val="tx1"/>
                </a:solidFill>
              </a:rPr>
              <a:t>Zerwas</a:t>
            </a:r>
            <a:r>
              <a:rPr lang="fr-FR" sz="1400" dirty="0" smtClean="0">
                <a:solidFill>
                  <a:schemeClr val="tx1"/>
                </a:solidFill>
              </a:rPr>
              <a:t>, </a:t>
            </a:r>
            <a:r>
              <a:rPr lang="fr-FR" sz="1400" dirty="0" err="1" smtClean="0">
                <a:solidFill>
                  <a:schemeClr val="tx1"/>
                </a:solidFill>
              </a:rPr>
              <a:t>Zhiqing</a:t>
            </a:r>
            <a:r>
              <a:rPr lang="fr-FR" sz="1400" dirty="0" smtClean="0">
                <a:solidFill>
                  <a:schemeClr val="tx1"/>
                </a:solidFill>
              </a:rPr>
              <a:t> Zhang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1600" dirty="0" err="1" smtClean="0">
                <a:solidFill>
                  <a:srgbClr val="0B1BB5"/>
                </a:solidFill>
              </a:rPr>
              <a:t>Postdoc</a:t>
            </a:r>
            <a:r>
              <a:rPr lang="fr-FR" sz="1600" dirty="0" smtClean="0">
                <a:solidFill>
                  <a:srgbClr val="0B1BB5"/>
                </a:solidFill>
              </a:rPr>
              <a:t> </a:t>
            </a:r>
            <a:r>
              <a:rPr lang="fr-FR" sz="1600" dirty="0">
                <a:solidFill>
                  <a:srgbClr val="0B1BB5"/>
                </a:solidFill>
              </a:rPr>
              <a:t>2018 (</a:t>
            </a:r>
            <a:r>
              <a:rPr lang="fr-FR" sz="1600" dirty="0" smtClean="0">
                <a:solidFill>
                  <a:srgbClr val="0B1BB5"/>
                </a:solidFill>
              </a:rPr>
              <a:t>5):  </a:t>
            </a:r>
            <a:r>
              <a:rPr lang="fr-FR" sz="1400" dirty="0" smtClean="0">
                <a:solidFill>
                  <a:srgbClr val="0B1BB5"/>
                </a:solidFill>
              </a:rPr>
              <a:t>Arthur Chaumont, David </a:t>
            </a:r>
            <a:r>
              <a:rPr lang="fr-FR" sz="1400" dirty="0" err="1" smtClean="0">
                <a:solidFill>
                  <a:srgbClr val="0B1BB5"/>
                </a:solidFill>
              </a:rPr>
              <a:t>Delgove</a:t>
            </a:r>
            <a:r>
              <a:rPr lang="fr-FR" sz="1400" dirty="0" smtClean="0">
                <a:solidFill>
                  <a:srgbClr val="0B1BB5"/>
                </a:solidFill>
              </a:rPr>
              <a:t>, </a:t>
            </a:r>
            <a:r>
              <a:rPr lang="fr-FR" sz="1400" dirty="0" err="1" smtClean="0">
                <a:solidFill>
                  <a:srgbClr val="0B1BB5"/>
                </a:solidFill>
              </a:rPr>
              <a:t>Hengne</a:t>
            </a:r>
            <a:r>
              <a:rPr lang="fr-FR" sz="1400" dirty="0" smtClean="0">
                <a:solidFill>
                  <a:srgbClr val="0B1BB5"/>
                </a:solidFill>
              </a:rPr>
              <a:t> Li, Sabrina </a:t>
            </a:r>
            <a:r>
              <a:rPr lang="fr-FR" sz="1400" dirty="0" err="1" smtClean="0">
                <a:solidFill>
                  <a:srgbClr val="0B1BB5"/>
                </a:solidFill>
              </a:rPr>
              <a:t>Sacerdotti</a:t>
            </a:r>
            <a:r>
              <a:rPr lang="fr-FR" sz="1400" dirty="0" smtClean="0">
                <a:solidFill>
                  <a:srgbClr val="0B1BB5"/>
                </a:solidFill>
              </a:rPr>
              <a:t>, Arthur </a:t>
            </a:r>
            <a:r>
              <a:rPr lang="fr-FR" sz="1400" dirty="0" err="1" smtClean="0">
                <a:solidFill>
                  <a:srgbClr val="0B1BB5"/>
                </a:solidFill>
              </a:rPr>
              <a:t>Trophimov</a:t>
            </a:r>
            <a:endParaRPr lang="fr-FR" sz="1400" dirty="0">
              <a:solidFill>
                <a:srgbClr val="0B1BB5"/>
              </a:solidFill>
            </a:endParaRPr>
          </a:p>
          <a:p>
            <a:r>
              <a:rPr lang="fr-FR" sz="1400" dirty="0" smtClean="0">
                <a:solidFill>
                  <a:srgbClr val="0B1BB5"/>
                </a:solidFill>
              </a:rPr>
              <a:t>Doctorants (12): Christina </a:t>
            </a:r>
            <a:r>
              <a:rPr lang="fr-FR" sz="1400" dirty="0" err="1" smtClean="0">
                <a:solidFill>
                  <a:srgbClr val="0B1BB5"/>
                </a:solidFill>
              </a:rPr>
              <a:t>Agapopoulou</a:t>
            </a:r>
            <a:r>
              <a:rPr lang="fr-FR" sz="1400" dirty="0" smtClean="0">
                <a:solidFill>
                  <a:srgbClr val="0B1BB5"/>
                </a:solidFill>
              </a:rPr>
              <a:t>, Corentin allaire, </a:t>
            </a:r>
            <a:r>
              <a:rPr lang="fr-FR" sz="1400" dirty="0" err="1" smtClean="0">
                <a:solidFill>
                  <a:srgbClr val="0B1BB5"/>
                </a:solidFill>
              </a:rPr>
              <a:t>Konie</a:t>
            </a:r>
            <a:r>
              <a:rPr lang="fr-FR" sz="1400" dirty="0" smtClean="0">
                <a:solidFill>
                  <a:srgbClr val="0B1BB5"/>
                </a:solidFill>
              </a:rPr>
              <a:t> </a:t>
            </a:r>
            <a:r>
              <a:rPr lang="fr-FR" sz="1400" dirty="0" err="1" smtClean="0">
                <a:solidFill>
                  <a:srgbClr val="0B1BB5"/>
                </a:solidFill>
              </a:rPr>
              <a:t>Alkhoury</a:t>
            </a:r>
            <a:r>
              <a:rPr lang="fr-FR" sz="1400" dirty="0" smtClean="0">
                <a:solidFill>
                  <a:srgbClr val="0B1BB5"/>
                </a:solidFill>
              </a:rPr>
              <a:t>, Hicham </a:t>
            </a:r>
            <a:r>
              <a:rPr lang="fr-FR" sz="1400" dirty="0" err="1" smtClean="0">
                <a:solidFill>
                  <a:srgbClr val="0B1BB5"/>
                </a:solidFill>
              </a:rPr>
              <a:t>Atmani</a:t>
            </a:r>
            <a:r>
              <a:rPr lang="fr-FR" sz="1400" dirty="0" smtClean="0">
                <a:solidFill>
                  <a:srgbClr val="0B1BB5"/>
                </a:solidFill>
              </a:rPr>
              <a:t>, Charles Delporte, </a:t>
            </a:r>
            <a:r>
              <a:rPr lang="fr-FR" sz="1400" dirty="0" err="1" smtClean="0">
                <a:solidFill>
                  <a:srgbClr val="0B1BB5"/>
                </a:solidFill>
              </a:rPr>
              <a:t>Aishik</a:t>
            </a:r>
            <a:r>
              <a:rPr lang="fr-FR" sz="1400" dirty="0" smtClean="0">
                <a:solidFill>
                  <a:srgbClr val="0B1BB5"/>
                </a:solidFill>
              </a:rPr>
              <a:t> </a:t>
            </a:r>
            <a:r>
              <a:rPr lang="fr-FR" sz="1400" dirty="0" err="1" smtClean="0">
                <a:solidFill>
                  <a:srgbClr val="0B1BB5"/>
                </a:solidFill>
              </a:rPr>
              <a:t>Ghosh</a:t>
            </a:r>
            <a:r>
              <a:rPr lang="fr-FR" sz="1400" dirty="0" smtClean="0">
                <a:solidFill>
                  <a:srgbClr val="0B1BB5"/>
                </a:solidFill>
              </a:rPr>
              <a:t>, </a:t>
            </a:r>
            <a:r>
              <a:rPr lang="fr-FR" sz="1400" dirty="0" err="1" smtClean="0">
                <a:solidFill>
                  <a:srgbClr val="0B1BB5"/>
                </a:solidFill>
              </a:rPr>
              <a:t>Antinea</a:t>
            </a:r>
            <a:r>
              <a:rPr lang="fr-FR" sz="1400" dirty="0" smtClean="0">
                <a:solidFill>
                  <a:srgbClr val="0B1BB5"/>
                </a:solidFill>
              </a:rPr>
              <a:t> </a:t>
            </a:r>
            <a:r>
              <a:rPr lang="fr-FR" sz="1400" dirty="0" err="1" smtClean="0">
                <a:solidFill>
                  <a:srgbClr val="0B1BB5"/>
                </a:solidFill>
              </a:rPr>
              <a:t>Guerguichon</a:t>
            </a:r>
            <a:r>
              <a:rPr lang="fr-FR" sz="1400" dirty="0" smtClean="0">
                <a:solidFill>
                  <a:srgbClr val="0B1BB5"/>
                </a:solidFill>
              </a:rPr>
              <a:t>, </a:t>
            </a:r>
            <a:r>
              <a:rPr lang="fr-FR" sz="1400" dirty="0" err="1" smtClean="0">
                <a:solidFill>
                  <a:srgbClr val="0B1BB5"/>
                </a:solidFill>
              </a:rPr>
              <a:t>Kunlin</a:t>
            </a:r>
            <a:r>
              <a:rPr lang="fr-FR" sz="1400" dirty="0" smtClean="0">
                <a:solidFill>
                  <a:srgbClr val="0B1BB5"/>
                </a:solidFill>
              </a:rPr>
              <a:t> Han, </a:t>
            </a:r>
            <a:r>
              <a:rPr lang="fr-FR" sz="1400" dirty="0" err="1" smtClean="0">
                <a:solidFill>
                  <a:srgbClr val="0B1BB5"/>
                </a:solidFill>
              </a:rPr>
              <a:t>Dmytro</a:t>
            </a:r>
            <a:r>
              <a:rPr lang="fr-FR" sz="1400" dirty="0" smtClean="0">
                <a:solidFill>
                  <a:srgbClr val="0B1BB5"/>
                </a:solidFill>
              </a:rPr>
              <a:t> </a:t>
            </a:r>
            <a:r>
              <a:rPr lang="fr-FR" sz="1400" dirty="0" err="1" smtClean="0">
                <a:solidFill>
                  <a:srgbClr val="0B1BB5"/>
                </a:solidFill>
              </a:rPr>
              <a:t>Hohov</a:t>
            </a:r>
            <a:r>
              <a:rPr lang="fr-FR" sz="1400" dirty="0" smtClean="0">
                <a:solidFill>
                  <a:srgbClr val="0B1BB5"/>
                </a:solidFill>
              </a:rPr>
              <a:t>, Antoine </a:t>
            </a:r>
            <a:r>
              <a:rPr lang="fr-FR" sz="1400" dirty="0" err="1" smtClean="0">
                <a:solidFill>
                  <a:srgbClr val="0B1BB5"/>
                </a:solidFill>
              </a:rPr>
              <a:t>Laudrain</a:t>
            </a:r>
            <a:r>
              <a:rPr lang="fr-FR" sz="1400" dirty="0" smtClean="0">
                <a:solidFill>
                  <a:srgbClr val="0B1BB5"/>
                </a:solidFill>
              </a:rPr>
              <a:t>, </a:t>
            </a:r>
            <a:r>
              <a:rPr lang="fr-FR" sz="1400" dirty="0" err="1" smtClean="0">
                <a:solidFill>
                  <a:srgbClr val="0B1BB5"/>
                </a:solidFill>
              </a:rPr>
              <a:t>Tanhui</a:t>
            </a:r>
            <a:r>
              <a:rPr lang="fr-FR" sz="1400" dirty="0" smtClean="0">
                <a:solidFill>
                  <a:srgbClr val="0B1BB5"/>
                </a:solidFill>
              </a:rPr>
              <a:t> Ma, </a:t>
            </a:r>
            <a:r>
              <a:rPr lang="fr-FR" sz="1400" dirty="0" err="1" smtClean="0">
                <a:solidFill>
                  <a:srgbClr val="0B1BB5"/>
                </a:solidFill>
              </a:rPr>
              <a:t>Tasneem</a:t>
            </a:r>
            <a:r>
              <a:rPr lang="fr-FR" sz="1400" dirty="0" smtClean="0">
                <a:solidFill>
                  <a:srgbClr val="0B1BB5"/>
                </a:solidFill>
              </a:rPr>
              <a:t> Rashid; </a:t>
            </a:r>
            <a:r>
              <a:rPr lang="fr-FR" sz="1400" dirty="0" err="1" smtClean="0">
                <a:solidFill>
                  <a:srgbClr val="E22B00"/>
                </a:solidFill>
              </a:rPr>
              <a:t>Zaho</a:t>
            </a:r>
            <a:r>
              <a:rPr lang="fr-FR" sz="1400" dirty="0" smtClean="0">
                <a:solidFill>
                  <a:srgbClr val="E22B00"/>
                </a:solidFill>
              </a:rPr>
              <a:t> + </a:t>
            </a:r>
            <a:r>
              <a:rPr lang="fr-FR" sz="1400" dirty="0" err="1" smtClean="0">
                <a:solidFill>
                  <a:srgbClr val="E22B00"/>
                </a:solidFill>
              </a:rPr>
              <a:t>Zang</a:t>
            </a:r>
            <a:r>
              <a:rPr lang="fr-FR" sz="1400" dirty="0" smtClean="0">
                <a:solidFill>
                  <a:srgbClr val="E22B00"/>
                </a:solidFill>
              </a:rPr>
              <a:t> Finissent leur thèse en chine</a:t>
            </a:r>
          </a:p>
          <a:p>
            <a:endParaRPr lang="fr-FR" sz="1400" dirty="0">
              <a:solidFill>
                <a:srgbClr val="E22B00"/>
              </a:solidFill>
            </a:endParaRPr>
          </a:p>
          <a:p>
            <a:r>
              <a:rPr lang="fr-FR" sz="1400" dirty="0" smtClean="0">
                <a:solidFill>
                  <a:schemeClr val="tx1"/>
                </a:solidFill>
              </a:rPr>
              <a:t>* </a:t>
            </a:r>
            <a:r>
              <a:rPr lang="fr-FR" sz="1400" dirty="0" err="1" smtClean="0">
                <a:solidFill>
                  <a:schemeClr val="tx1"/>
                </a:solidFill>
              </a:rPr>
              <a:t>Emerites</a:t>
            </a:r>
            <a:endParaRPr lang="fr-FR" sz="1400" dirty="0" smtClean="0">
              <a:solidFill>
                <a:schemeClr val="tx1"/>
              </a:solidFill>
            </a:endParaRPr>
          </a:p>
          <a:p>
            <a:endParaRPr lang="fr-FR" sz="1400" dirty="0">
              <a:solidFill>
                <a:srgbClr val="0B1BB5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ITA ingénieurs et Techniciens :</a:t>
            </a:r>
          </a:p>
          <a:p>
            <a:r>
              <a:rPr lang="fr-FR" dirty="0" smtClean="0"/>
              <a:t> </a:t>
            </a:r>
            <a:r>
              <a:rPr lang="fr-FR" sz="1400" dirty="0" smtClean="0"/>
              <a:t>Manuel Alves (0.1), Aurélien Blot (0.2), David Chaumont (0.2), Maurice Cohen </a:t>
            </a:r>
            <a:r>
              <a:rPr lang="fr-FR" sz="1400" dirty="0" err="1" smtClean="0"/>
              <a:t>Solal</a:t>
            </a:r>
            <a:r>
              <a:rPr lang="fr-FR" sz="1400" dirty="0"/>
              <a:t> </a:t>
            </a:r>
            <a:r>
              <a:rPr lang="fr-FR" sz="1400" dirty="0" smtClean="0"/>
              <a:t>(0.8), </a:t>
            </a:r>
            <a:r>
              <a:rPr lang="fr-FR" sz="1400" dirty="0" err="1" smtClean="0"/>
              <a:t>Aboud</a:t>
            </a:r>
            <a:r>
              <a:rPr lang="fr-FR" sz="1400" dirty="0" smtClean="0"/>
              <a:t> </a:t>
            </a:r>
            <a:r>
              <a:rPr lang="fr-FR" sz="1400" dirty="0" err="1" smtClean="0"/>
              <a:t>Fallou</a:t>
            </a:r>
            <a:r>
              <a:rPr lang="fr-FR" sz="1400" dirty="0" smtClean="0"/>
              <a:t> (1.0), Hadrien </a:t>
            </a:r>
            <a:r>
              <a:rPr lang="fr-FR" sz="1400" dirty="0" err="1" smtClean="0"/>
              <a:t>Grasland</a:t>
            </a:r>
            <a:r>
              <a:rPr lang="fr-FR" sz="1400" dirty="0" smtClean="0"/>
              <a:t>(0.5), Jean Christophe Hernandez(0.</a:t>
            </a:r>
            <a:r>
              <a:rPr lang="fr-FR" sz="1400" dirty="0"/>
              <a:t>3</a:t>
            </a:r>
            <a:r>
              <a:rPr lang="fr-FR" sz="1400" dirty="0" smtClean="0"/>
              <a:t>), Julius </a:t>
            </a:r>
            <a:r>
              <a:rPr lang="fr-FR" sz="1400" dirty="0" err="1" smtClean="0"/>
              <a:t>Hrivnac</a:t>
            </a:r>
            <a:r>
              <a:rPr lang="fr-FR" sz="1400" dirty="0" smtClean="0"/>
              <a:t>(1), Jimmy </a:t>
            </a:r>
            <a:r>
              <a:rPr lang="fr-FR" sz="1400" dirty="0" err="1" smtClean="0"/>
              <a:t>Jeglot</a:t>
            </a:r>
            <a:r>
              <a:rPr lang="fr-FR" sz="1400" dirty="0" smtClean="0"/>
              <a:t>(0.5),Olivier Lemaire(0.5), Gregory </a:t>
            </a:r>
            <a:r>
              <a:rPr lang="fr-FR" sz="1400" dirty="0" err="1" smtClean="0"/>
              <a:t>Ryblin</a:t>
            </a:r>
            <a:r>
              <a:rPr lang="fr-FR" sz="1400" dirty="0" smtClean="0"/>
              <a:t>(0,7), Stephan </a:t>
            </a:r>
            <a:r>
              <a:rPr lang="fr-FR" sz="1400" dirty="0" err="1" smtClean="0"/>
              <a:t>Simion</a:t>
            </a:r>
            <a:r>
              <a:rPr lang="fr-FR" sz="1400" dirty="0" smtClean="0"/>
              <a:t>(1), Christophe Sylvia(0.3), </a:t>
            </a:r>
            <a:r>
              <a:rPr lang="fr-FR" sz="1400" dirty="0" err="1" smtClean="0"/>
              <a:t>Francois</a:t>
            </a:r>
            <a:r>
              <a:rPr lang="fr-FR" sz="1400" dirty="0" smtClean="0"/>
              <a:t> Touze(0,1), </a:t>
            </a:r>
            <a:r>
              <a:rPr lang="fr-FR" sz="1400" dirty="0" err="1" smtClean="0"/>
              <a:t>Stephane</a:t>
            </a:r>
            <a:r>
              <a:rPr lang="fr-FR" sz="1400" dirty="0" smtClean="0"/>
              <a:t> Trochet (0.5), </a:t>
            </a:r>
            <a:r>
              <a:rPr lang="fr-FR" sz="1400" dirty="0" err="1" smtClean="0"/>
              <a:t>Yetkin</a:t>
            </a:r>
            <a:r>
              <a:rPr lang="fr-FR" sz="1400" dirty="0" smtClean="0"/>
              <a:t> Yilmaz(</a:t>
            </a:r>
            <a:r>
              <a:rPr lang="fr-FR" sz="1400" dirty="0" err="1" smtClean="0"/>
              <a:t>Postdoc</a:t>
            </a:r>
            <a:r>
              <a:rPr lang="fr-FR" sz="1400" dirty="0" smtClean="0"/>
              <a:t> 0.2), Justin Yuan(0.2)</a:t>
            </a:r>
            <a:endParaRPr lang="fr-FR" sz="1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91544" y="295520"/>
            <a:ext cx="8305800" cy="50632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ndalus" pitchFamily="18" charset="-78"/>
                <a:cs typeface="Andalus" pitchFamily="18" charset="-78"/>
              </a:rPr>
              <a:t>ATLAS  / </a:t>
            </a:r>
            <a:r>
              <a:rPr lang="en-US" sz="3600" dirty="0" err="1" smtClean="0">
                <a:solidFill>
                  <a:schemeClr val="accent1"/>
                </a:solidFill>
                <a:latin typeface="Andalus" pitchFamily="18" charset="-78"/>
                <a:cs typeface="Andalus" pitchFamily="18" charset="-78"/>
              </a:rPr>
              <a:t>changements</a:t>
            </a:r>
            <a:r>
              <a:rPr lang="en-US" sz="3600" dirty="0" smtClean="0">
                <a:solidFill>
                  <a:schemeClr val="accent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3600" dirty="0">
                <a:solidFill>
                  <a:schemeClr val="accent1"/>
                </a:solidFill>
                <a:latin typeface="Andalus" pitchFamily="18" charset="-78"/>
                <a:cs typeface="Andalus" pitchFamily="18" charset="-78"/>
              </a:rPr>
              <a:t>pour la phase 2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13329"/>
              </p:ext>
            </p:extLst>
          </p:nvPr>
        </p:nvGraphicFramePr>
        <p:xfrm>
          <a:off x="2800350" y="894951"/>
          <a:ext cx="7402304" cy="5382493"/>
        </p:xfrm>
        <a:graphic>
          <a:graphicData uri="http://schemas.openxmlformats.org/drawingml/2006/table">
            <a:tbl>
              <a:tblPr/>
              <a:tblGrid>
                <a:gridCol w="1800754"/>
                <a:gridCol w="3134116"/>
                <a:gridCol w="2467434"/>
              </a:tblGrid>
              <a:tr h="341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Phase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0&amp;1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Phase2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35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pixel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 couches de pixels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 disques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 couches de pixels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 disques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32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Couverture   [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h ]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2.5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&lt; 4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</a:tr>
              <a:tr h="1110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Pixels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92 M pixels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Granularité :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50x400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et 50x250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 (IBL)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Epaisseur 280 à 300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&gt; 5 G pixels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50x50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  <a:cs typeface="Times New Roman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Epaisseur 150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  <a:cs typeface="Times New Roman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fr-F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800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Technologie </a:t>
                      </a:r>
                      <a:r>
                        <a:rPr kumimoji="0" lang="fr-FR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Planar</a:t>
                      </a:r>
                      <a:endParaRPr kumimoji="0" lang="fr-F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Technogie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3D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Technologie CMOS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Type : N-sur-N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Type N-sur-P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32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Zone GR + bords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1100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 (FEI3) -450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 (FEI4)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  <a:cs typeface="Times New Roman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32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Pixel surface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&gt; 2 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&gt; 13 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</a:tr>
              <a:tr h="5635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Electronique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FEI4  130 nm CMOS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50x450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, 50x250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RD53-A 65 nm CMOS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50x50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69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SCT surface </a:t>
                      </a: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60 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     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panose="05000000000000000000" pitchFamily="2" charset="2"/>
                        </a:rPr>
                        <a:t> 6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M canaux</a:t>
                      </a:r>
                      <a:endParaRPr kumimoji="0" lang="fr-FR" sz="1600" b="0" i="0" u="none" strike="noStrike" cap="none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200 m</a:t>
                      </a:r>
                      <a:r>
                        <a:rPr kumimoji="0" lang="fr-FR" sz="16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</a:t>
                      </a:r>
                      <a:r>
                        <a:rPr kumimoji="0" lang="fr-F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panose="05000000000000000000" pitchFamily="2" charset="2"/>
                        </a:rPr>
                        <a:t> 70 M canaux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4191000" y="6547306"/>
            <a:ext cx="3352800" cy="2286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ABDENOUR LOUNIS / REFONDATION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8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38" y="3230346"/>
            <a:ext cx="8575221" cy="3637380"/>
          </a:xfrm>
          <a:prstGeom prst="rect">
            <a:avLst/>
          </a:prstGeom>
        </p:spPr>
      </p:pic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552" y="825330"/>
            <a:ext cx="5438775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1741714" y="130882"/>
            <a:ext cx="8001330" cy="567888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Les prochaines étapes d’amélioration de l’expérience ATLAS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72768" y="1587500"/>
            <a:ext cx="2180500" cy="7386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u="sng" dirty="0">
                <a:solidFill>
                  <a:schemeClr val="bg1"/>
                </a:solidFill>
              </a:rPr>
              <a:t>Installation IBL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err="1"/>
              <a:t>Fast</a:t>
            </a:r>
            <a:r>
              <a:rPr lang="fr-FR" sz="1400" dirty="0"/>
              <a:t> </a:t>
            </a:r>
            <a:r>
              <a:rPr lang="fr-FR" sz="1400" dirty="0" err="1"/>
              <a:t>track</a:t>
            </a:r>
            <a:r>
              <a:rPr lang="fr-FR" sz="1400" dirty="0"/>
              <a:t> (FTK) pour déclenchement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248526" y="3654426"/>
            <a:ext cx="3311525" cy="3079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/>
              <a:t>Amélioration du déclenchement.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572768" y="2301256"/>
            <a:ext cx="2180500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u="sng" dirty="0">
                <a:solidFill>
                  <a:schemeClr val="bg1"/>
                </a:solidFill>
              </a:rPr>
              <a:t>Remplacement intégral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248526" y="3962400"/>
            <a:ext cx="3311525" cy="738188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/>
                </a:solidFill>
              </a:rPr>
              <a:t>Remplacement de l’électronique de lecture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/>
                </a:solidFill>
              </a:rPr>
              <a:t>Amélioration calorimètre avant.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688388" y="1821119"/>
            <a:ext cx="1871662" cy="73977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solidFill>
                  <a:schemeClr val="bg1"/>
                </a:solidFill>
              </a:rPr>
              <a:t>Remplacement de l’électronique de lecture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688388" y="1546226"/>
            <a:ext cx="1871662" cy="307975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/>
              <a:t>Calorimétrie à tuiles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42530" y="3365501"/>
            <a:ext cx="3317520" cy="307975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/>
              <a:t>Calorimétrie à argon liquide (LAr)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572768" y="1279519"/>
            <a:ext cx="2180500" cy="307975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/>
              <a:t>Détecteur interne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2681933" y="4426900"/>
            <a:ext cx="1008062" cy="209232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5426800" y="4444516"/>
            <a:ext cx="931854" cy="209232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7782159" y="4669094"/>
            <a:ext cx="1064739" cy="18567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6" name="Connecteur droit avec flèche 25"/>
          <p:cNvCxnSpPr>
            <a:stCxn id="18" idx="1"/>
          </p:cNvCxnSpPr>
          <p:nvPr/>
        </p:nvCxnSpPr>
        <p:spPr>
          <a:xfrm flipH="1">
            <a:off x="6672264" y="1700214"/>
            <a:ext cx="2016125" cy="388937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6286856" y="2250173"/>
            <a:ext cx="955675" cy="1047750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3566096" y="1304191"/>
            <a:ext cx="2592201" cy="811437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9000381" y="5906652"/>
            <a:ext cx="108012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</a:rPr>
              <a:t>&lt;</a:t>
            </a:r>
            <a:r>
              <a:rPr lang="fr-FR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>
                <a:solidFill>
                  <a:schemeClr val="bg1"/>
                </a:solidFill>
              </a:rPr>
              <a:t>&gt; = 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</a:rPr>
              <a:t>140-200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56747" y="4698722"/>
            <a:ext cx="72524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</a:rPr>
              <a:t>&lt;</a:t>
            </a:r>
            <a:r>
              <a:rPr lang="fr-FR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>
                <a:solidFill>
                  <a:schemeClr val="bg1"/>
                </a:solidFill>
              </a:rPr>
              <a:t>&gt; = </a:t>
            </a:r>
          </a:p>
          <a:p>
            <a:pPr>
              <a:defRPr/>
            </a:pPr>
            <a:r>
              <a:rPr lang="fr-FR" sz="1400" dirty="0">
                <a:solidFill>
                  <a:schemeClr val="bg1"/>
                </a:solidFill>
              </a:rPr>
              <a:t>50-80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231068" y="3421763"/>
            <a:ext cx="1854457" cy="307777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/>
              <a:t>Spectromètre à muons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5899548" y="3212976"/>
            <a:ext cx="0" cy="237612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3632521" y="6675467"/>
            <a:ext cx="5184403" cy="261610"/>
            <a:chOff x="2915816" y="6594824"/>
            <a:chExt cx="5184403" cy="261610"/>
          </a:xfrm>
        </p:grpSpPr>
        <p:sp>
          <p:nvSpPr>
            <p:cNvPr id="3" name="Flèche droite 2"/>
            <p:cNvSpPr/>
            <p:nvPr/>
          </p:nvSpPr>
          <p:spPr>
            <a:xfrm>
              <a:off x="2915816" y="6614497"/>
              <a:ext cx="5184403" cy="213341"/>
            </a:xfrm>
            <a:prstGeom prst="rightArrow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678831" y="6594824"/>
              <a:ext cx="9284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LUMINOSITE</a:t>
              </a:r>
            </a:p>
          </p:txBody>
        </p:sp>
      </p:grp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87086" y="6666544"/>
            <a:ext cx="4270442" cy="211158"/>
          </a:xfrm>
        </p:spPr>
        <p:txBody>
          <a:bodyPr/>
          <a:lstStyle/>
          <a:p>
            <a:r>
              <a:rPr lang="fr-FR" dirty="0" smtClean="0"/>
              <a:t>ABDENOUR LOUNIS / REFONDATION </a:t>
            </a:r>
            <a:endParaRPr lang="en-CA" dirty="0"/>
          </a:p>
        </p:txBody>
      </p:sp>
      <p:sp>
        <p:nvSpPr>
          <p:cNvPr id="4" name="ZoneTexte 3"/>
          <p:cNvSpPr txBox="1"/>
          <p:nvPr/>
        </p:nvSpPr>
        <p:spPr>
          <a:xfrm>
            <a:off x="10765971" y="2835646"/>
            <a:ext cx="1298112" cy="307777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Système HGTD </a:t>
            </a:r>
            <a:endParaRPr lang="fr-FR" sz="1400" dirty="0"/>
          </a:p>
        </p:txBody>
      </p:sp>
      <p:cxnSp>
        <p:nvCxnSpPr>
          <p:cNvPr id="13" name="Connecteur droit avec flèche 12"/>
          <p:cNvCxnSpPr>
            <a:stCxn id="4" idx="1"/>
          </p:cNvCxnSpPr>
          <p:nvPr/>
        </p:nvCxnSpPr>
        <p:spPr>
          <a:xfrm flipH="1" flipV="1">
            <a:off x="6529087" y="2171302"/>
            <a:ext cx="4236884" cy="8182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0717055" y="3136548"/>
            <a:ext cx="1347028" cy="646331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smtClean="0">
                <a:solidFill>
                  <a:schemeClr val="bg1"/>
                </a:solidFill>
              </a:rPr>
              <a:t>Système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 de précision temporelle</a:t>
            </a:r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7" grpId="0" animBg="1"/>
      <p:bldP spid="21" grpId="0" animBg="1"/>
      <p:bldP spid="22" grpId="0" animBg="1"/>
      <p:bldP spid="24" grpId="0" animBg="1"/>
      <p:bldP spid="25" grpId="0" animBg="1"/>
      <p:bldP spid="35" grpId="0" animBg="1"/>
      <p:bldP spid="27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LHCb Upgrade Schedules"/>
          <p:cNvSpPr txBox="1">
            <a:spLocks noGrp="1"/>
          </p:cNvSpPr>
          <p:nvPr>
            <p:ph type="title"/>
          </p:nvPr>
        </p:nvSpPr>
        <p:spPr>
          <a:xfrm>
            <a:off x="1993830" y="139585"/>
            <a:ext cx="8229600" cy="79261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Calendrier Upgrade ATLAS</a:t>
            </a:r>
            <a:endParaRPr dirty="0"/>
          </a:p>
        </p:txBody>
      </p:sp>
      <p:grpSp>
        <p:nvGrpSpPr>
          <p:cNvPr id="2" name="Groupe 1"/>
          <p:cNvGrpSpPr/>
          <p:nvPr/>
        </p:nvGrpSpPr>
        <p:grpSpPr>
          <a:xfrm>
            <a:off x="389246" y="1981339"/>
            <a:ext cx="10747644" cy="1779897"/>
            <a:chOff x="389246" y="1981339"/>
            <a:chExt cx="10747644" cy="1779897"/>
          </a:xfrm>
        </p:grpSpPr>
        <p:sp>
          <p:nvSpPr>
            <p:cNvPr id="371" name="2017"/>
            <p:cNvSpPr/>
            <p:nvPr/>
          </p:nvSpPr>
          <p:spPr>
            <a:xfrm>
              <a:off x="2880756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2017</a:t>
              </a:r>
            </a:p>
          </p:txBody>
        </p:sp>
        <p:sp>
          <p:nvSpPr>
            <p:cNvPr id="372" name="2018"/>
            <p:cNvSpPr/>
            <p:nvPr/>
          </p:nvSpPr>
          <p:spPr>
            <a:xfrm>
              <a:off x="3487684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373" name="2019"/>
            <p:cNvSpPr/>
            <p:nvPr/>
          </p:nvSpPr>
          <p:spPr>
            <a:xfrm>
              <a:off x="4094611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374" name="2020"/>
            <p:cNvSpPr/>
            <p:nvPr/>
          </p:nvSpPr>
          <p:spPr>
            <a:xfrm>
              <a:off x="4701537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375" name="2021"/>
            <p:cNvSpPr/>
            <p:nvPr/>
          </p:nvSpPr>
          <p:spPr>
            <a:xfrm>
              <a:off x="5308464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2021</a:t>
              </a:r>
            </a:p>
          </p:txBody>
        </p:sp>
        <p:sp>
          <p:nvSpPr>
            <p:cNvPr id="376" name="2022"/>
            <p:cNvSpPr/>
            <p:nvPr/>
          </p:nvSpPr>
          <p:spPr>
            <a:xfrm>
              <a:off x="5915390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2022</a:t>
              </a:r>
            </a:p>
          </p:txBody>
        </p:sp>
        <p:sp>
          <p:nvSpPr>
            <p:cNvPr id="377" name="2023"/>
            <p:cNvSpPr/>
            <p:nvPr/>
          </p:nvSpPr>
          <p:spPr>
            <a:xfrm>
              <a:off x="6522317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2023</a:t>
              </a:r>
            </a:p>
          </p:txBody>
        </p:sp>
        <p:sp>
          <p:nvSpPr>
            <p:cNvPr id="378" name="2024"/>
            <p:cNvSpPr/>
            <p:nvPr/>
          </p:nvSpPr>
          <p:spPr>
            <a:xfrm>
              <a:off x="7129242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2024</a:t>
              </a:r>
            </a:p>
          </p:txBody>
        </p:sp>
        <p:sp>
          <p:nvSpPr>
            <p:cNvPr id="379" name="2025"/>
            <p:cNvSpPr/>
            <p:nvPr/>
          </p:nvSpPr>
          <p:spPr>
            <a:xfrm>
              <a:off x="7738750" y="3070420"/>
              <a:ext cx="59680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2025</a:t>
              </a:r>
            </a:p>
          </p:txBody>
        </p:sp>
        <p:sp>
          <p:nvSpPr>
            <p:cNvPr id="380" name="2026"/>
            <p:cNvSpPr/>
            <p:nvPr/>
          </p:nvSpPr>
          <p:spPr>
            <a:xfrm>
              <a:off x="8343095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2026</a:t>
              </a:r>
            </a:p>
          </p:txBody>
        </p:sp>
        <p:sp>
          <p:nvSpPr>
            <p:cNvPr id="381" name="2027"/>
            <p:cNvSpPr/>
            <p:nvPr/>
          </p:nvSpPr>
          <p:spPr>
            <a:xfrm>
              <a:off x="8950023" y="3070420"/>
              <a:ext cx="599387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2027</a:t>
              </a:r>
            </a:p>
          </p:txBody>
        </p:sp>
        <p:sp>
          <p:nvSpPr>
            <p:cNvPr id="382" name="2030"/>
            <p:cNvSpPr/>
            <p:nvPr/>
          </p:nvSpPr>
          <p:spPr>
            <a:xfrm>
              <a:off x="9556948" y="3070420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en-US" dirty="0" smtClean="0"/>
                <a:t>2028</a:t>
              </a:r>
              <a:endParaRPr dirty="0"/>
            </a:p>
          </p:txBody>
        </p:sp>
        <p:sp>
          <p:nvSpPr>
            <p:cNvPr id="383" name="Arrow"/>
            <p:cNvSpPr/>
            <p:nvPr/>
          </p:nvSpPr>
          <p:spPr>
            <a:xfrm>
              <a:off x="10786794" y="2965242"/>
              <a:ext cx="325159" cy="479828"/>
            </a:xfrm>
            <a:prstGeom prst="rightArrow">
              <a:avLst>
                <a:gd name="adj1" fmla="val 32000"/>
                <a:gd name="adj2" fmla="val 249971"/>
              </a:avLst>
            </a:prstGeom>
            <a:solidFill>
              <a:srgbClr val="3793BD"/>
            </a:solidFill>
            <a:ln w="25400">
              <a:solidFill>
                <a:srgbClr val="3793BD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84" name="Rectangle"/>
            <p:cNvSpPr/>
            <p:nvPr/>
          </p:nvSpPr>
          <p:spPr>
            <a:xfrm>
              <a:off x="4094610" y="2069521"/>
              <a:ext cx="1203735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385" name="Run 3"/>
            <p:cNvSpPr/>
            <p:nvPr/>
          </p:nvSpPr>
          <p:spPr>
            <a:xfrm>
              <a:off x="5308463" y="2069521"/>
              <a:ext cx="1813240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Run 3</a:t>
              </a:r>
            </a:p>
          </p:txBody>
        </p:sp>
        <p:sp>
          <p:nvSpPr>
            <p:cNvPr id="386" name="Rectangle"/>
            <p:cNvSpPr/>
            <p:nvPr/>
          </p:nvSpPr>
          <p:spPr>
            <a:xfrm>
              <a:off x="7129242" y="2069521"/>
              <a:ext cx="1693658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387" name="Run 4"/>
            <p:cNvSpPr/>
            <p:nvPr/>
          </p:nvSpPr>
          <p:spPr>
            <a:xfrm>
              <a:off x="8847837" y="2069521"/>
              <a:ext cx="1938957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Run 4</a:t>
              </a:r>
            </a:p>
          </p:txBody>
        </p:sp>
        <p:sp>
          <p:nvSpPr>
            <p:cNvPr id="388" name="Run 2"/>
            <p:cNvSpPr/>
            <p:nvPr/>
          </p:nvSpPr>
          <p:spPr>
            <a:xfrm>
              <a:off x="1926266" y="2069521"/>
              <a:ext cx="2158224" cy="303465"/>
            </a:xfrm>
            <a:prstGeom prst="rect">
              <a:avLst/>
            </a:prstGeom>
            <a:solidFill>
              <a:srgbClr val="9437FF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Run 2</a:t>
              </a:r>
            </a:p>
          </p:txBody>
        </p:sp>
        <p:sp>
          <p:nvSpPr>
            <p:cNvPr id="389" name="Arrow"/>
            <p:cNvSpPr/>
            <p:nvPr/>
          </p:nvSpPr>
          <p:spPr>
            <a:xfrm>
              <a:off x="10811731" y="1981339"/>
              <a:ext cx="325159" cy="479827"/>
            </a:xfrm>
            <a:prstGeom prst="rightArrow">
              <a:avLst>
                <a:gd name="adj1" fmla="val 32000"/>
                <a:gd name="adj2" fmla="val 249971"/>
              </a:avLst>
            </a:prstGeom>
            <a:solidFill>
              <a:srgbClr val="3793BD"/>
            </a:solidFill>
            <a:ln w="25400">
              <a:solidFill>
                <a:srgbClr val="3793BD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90" name="Line"/>
            <p:cNvSpPr/>
            <p:nvPr/>
          </p:nvSpPr>
          <p:spPr>
            <a:xfrm flipV="1">
              <a:off x="9418664" y="3445070"/>
              <a:ext cx="1" cy="316166"/>
            </a:xfrm>
            <a:prstGeom prst="line">
              <a:avLst/>
            </a:prstGeom>
            <a:ln w="25400">
              <a:solidFill>
                <a:srgbClr val="FFFFFF"/>
              </a:solidFill>
              <a:bevel/>
            </a:ln>
          </p:spPr>
          <p:txBody>
            <a:bodyPr lIns="45719" rIns="45719"/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/>
            </a:p>
          </p:txBody>
        </p:sp>
        <p:sp>
          <p:nvSpPr>
            <p:cNvPr id="393" name="LS2…"/>
            <p:cNvSpPr/>
            <p:nvPr/>
          </p:nvSpPr>
          <p:spPr>
            <a:xfrm>
              <a:off x="4104877" y="2408722"/>
              <a:ext cx="1183201" cy="619126"/>
            </a:xfrm>
            <a:prstGeom prst="rect">
              <a:avLst/>
            </a:prstGeom>
            <a:gradFill>
              <a:gsLst>
                <a:gs pos="0">
                  <a:schemeClr val="accent1">
                    <a:hueOff val="860314"/>
                    <a:satOff val="-50796"/>
                    <a:lumOff val="50944"/>
                  </a:schemeClr>
                </a:gs>
                <a:gs pos="100000">
                  <a:schemeClr val="accent1">
                    <a:hueOff val="881325"/>
                    <a:satOff val="-50006"/>
                    <a:lumOff val="68498"/>
                  </a:schemeClr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/>
            <a:p>
              <a:pPr algn="ctr">
                <a:defRPr sz="1900"/>
              </a:pPr>
              <a:r>
                <a:rPr sz="1900" dirty="0" smtClean="0"/>
                <a:t>LS2</a:t>
              </a:r>
              <a:endParaRPr lang="en-US" sz="1900" dirty="0" smtClean="0"/>
            </a:p>
            <a:p>
              <a:pPr algn="ctr">
                <a:defRPr sz="1900"/>
              </a:pPr>
              <a:r>
                <a:rPr lang="en-US" sz="1200" dirty="0" smtClean="0"/>
                <a:t>Injector Upgrade</a:t>
              </a:r>
              <a:endParaRPr sz="1200" dirty="0"/>
            </a:p>
          </p:txBody>
        </p:sp>
        <p:sp>
          <p:nvSpPr>
            <p:cNvPr id="394" name="LS3…"/>
            <p:cNvSpPr/>
            <p:nvPr/>
          </p:nvSpPr>
          <p:spPr>
            <a:xfrm>
              <a:off x="7156127" y="2408722"/>
              <a:ext cx="1639891" cy="619126"/>
            </a:xfrm>
            <a:prstGeom prst="rect">
              <a:avLst/>
            </a:prstGeom>
            <a:gradFill>
              <a:gsLst>
                <a:gs pos="0">
                  <a:schemeClr val="accent1">
                    <a:hueOff val="860314"/>
                    <a:satOff val="-50796"/>
                    <a:lumOff val="50944"/>
                  </a:schemeClr>
                </a:gs>
                <a:gs pos="100000">
                  <a:schemeClr val="accent1">
                    <a:hueOff val="881325"/>
                    <a:satOff val="-50006"/>
                    <a:lumOff val="68498"/>
                  </a:schemeClr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/>
            <a:p>
              <a:pPr algn="ctr"/>
              <a:r>
                <a:rPr dirty="0" smtClean="0"/>
                <a:t>LS3</a:t>
              </a:r>
              <a:endParaRPr lang="en-US" dirty="0" smtClean="0"/>
            </a:p>
            <a:p>
              <a:pPr algn="ctr"/>
              <a:r>
                <a:rPr lang="en-US" sz="1200" dirty="0" smtClean="0"/>
                <a:t>HL-LHC installation</a:t>
              </a:r>
              <a:endParaRPr sz="1200" dirty="0"/>
            </a:p>
          </p:txBody>
        </p:sp>
        <p:sp>
          <p:nvSpPr>
            <p:cNvPr id="429" name="2028"/>
            <p:cNvSpPr/>
            <p:nvPr/>
          </p:nvSpPr>
          <p:spPr>
            <a:xfrm>
              <a:off x="10163874" y="3065008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 smtClean="0"/>
                <a:t>202</a:t>
              </a:r>
              <a:r>
                <a:rPr lang="en-US" dirty="0" smtClean="0"/>
                <a:t>9</a:t>
              </a:r>
              <a:endParaRPr dirty="0"/>
            </a:p>
          </p:txBody>
        </p:sp>
        <p:sp>
          <p:nvSpPr>
            <p:cNvPr id="71" name="LS2…"/>
            <p:cNvSpPr/>
            <p:nvPr/>
          </p:nvSpPr>
          <p:spPr>
            <a:xfrm>
              <a:off x="405070" y="2415787"/>
              <a:ext cx="1503391" cy="619126"/>
            </a:xfrm>
            <a:prstGeom prst="rect">
              <a:avLst/>
            </a:prstGeom>
            <a:gradFill>
              <a:gsLst>
                <a:gs pos="0">
                  <a:schemeClr val="accent1">
                    <a:hueOff val="860314"/>
                    <a:satOff val="-50796"/>
                    <a:lumOff val="50944"/>
                  </a:schemeClr>
                </a:gs>
                <a:gs pos="100000">
                  <a:schemeClr val="accent1">
                    <a:hueOff val="881325"/>
                    <a:satOff val="-50006"/>
                    <a:lumOff val="68498"/>
                  </a:schemeClr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/>
            <a:p>
              <a:pPr algn="ctr">
                <a:defRPr sz="1900"/>
              </a:pPr>
              <a:r>
                <a:rPr sz="1900" dirty="0" smtClean="0"/>
                <a:t>LS</a:t>
              </a:r>
              <a:r>
                <a:rPr lang="en-US" sz="1900" dirty="0" smtClean="0"/>
                <a:t>1</a:t>
              </a:r>
            </a:p>
            <a:p>
              <a:pPr algn="ctr">
                <a:defRPr sz="1900"/>
              </a:pPr>
              <a:r>
                <a:rPr lang="en-US" sz="1200" dirty="0" smtClean="0"/>
                <a:t>splices</a:t>
              </a:r>
              <a:endParaRPr sz="1200" dirty="0"/>
            </a:p>
          </p:txBody>
        </p:sp>
        <p:sp>
          <p:nvSpPr>
            <p:cNvPr id="72" name="Rectangle"/>
            <p:cNvSpPr/>
            <p:nvPr/>
          </p:nvSpPr>
          <p:spPr>
            <a:xfrm>
              <a:off x="389246" y="2069521"/>
              <a:ext cx="1529482" cy="303465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73" name="2017"/>
            <p:cNvSpPr/>
            <p:nvPr/>
          </p:nvSpPr>
          <p:spPr>
            <a:xfrm>
              <a:off x="2265376" y="3075495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 smtClean="0"/>
                <a:t>201</a:t>
              </a:r>
              <a:r>
                <a:rPr lang="en-US" dirty="0" smtClean="0"/>
                <a:t>6</a:t>
              </a:r>
              <a:endParaRPr dirty="0"/>
            </a:p>
          </p:txBody>
        </p:sp>
        <p:sp>
          <p:nvSpPr>
            <p:cNvPr id="74" name="2017"/>
            <p:cNvSpPr/>
            <p:nvPr/>
          </p:nvSpPr>
          <p:spPr>
            <a:xfrm>
              <a:off x="1650910" y="3082492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 smtClean="0"/>
                <a:t>201</a:t>
              </a:r>
              <a:r>
                <a:rPr lang="en-US" dirty="0" smtClean="0"/>
                <a:t>5</a:t>
              </a:r>
              <a:endParaRPr dirty="0"/>
            </a:p>
          </p:txBody>
        </p:sp>
        <p:sp>
          <p:nvSpPr>
            <p:cNvPr id="75" name="2017"/>
            <p:cNvSpPr/>
            <p:nvPr/>
          </p:nvSpPr>
          <p:spPr>
            <a:xfrm>
              <a:off x="1027990" y="3075495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 smtClean="0"/>
                <a:t>201</a:t>
              </a:r>
              <a:r>
                <a:rPr lang="en-US" dirty="0" smtClean="0"/>
                <a:t>4</a:t>
              </a:r>
              <a:endParaRPr dirty="0"/>
            </a:p>
          </p:txBody>
        </p:sp>
        <p:sp>
          <p:nvSpPr>
            <p:cNvPr id="76" name="2017"/>
            <p:cNvSpPr/>
            <p:nvPr/>
          </p:nvSpPr>
          <p:spPr>
            <a:xfrm>
              <a:off x="405070" y="3068498"/>
              <a:ext cx="599388" cy="303466"/>
            </a:xfrm>
            <a:prstGeom prst="rect">
              <a:avLst/>
            </a:prstGeom>
            <a:solidFill>
              <a:srgbClr val="3793BD"/>
            </a:solidFill>
            <a:ln w="12700">
              <a:solidFill>
                <a:srgbClr val="FFFFFF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/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dirty="0" smtClean="0"/>
                <a:t>201</a:t>
              </a:r>
              <a:r>
                <a:rPr lang="en-US" dirty="0" smtClean="0"/>
                <a:t>3</a:t>
              </a:r>
              <a:endParaRPr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24117" y="1493477"/>
            <a:ext cx="641138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</a:rPr>
              <a:t>CALO</a:t>
            </a:r>
            <a:endParaRPr lang="en-US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744929" y="1175690"/>
            <a:ext cx="3478501" cy="672775"/>
            <a:chOff x="6744929" y="1175690"/>
            <a:chExt cx="3478501" cy="672775"/>
          </a:xfrm>
        </p:grpSpPr>
        <p:sp>
          <p:nvSpPr>
            <p:cNvPr id="3" name="Ellipse 2"/>
            <p:cNvSpPr/>
            <p:nvPr/>
          </p:nvSpPr>
          <p:spPr>
            <a:xfrm>
              <a:off x="6744929" y="1175690"/>
              <a:ext cx="3478501" cy="6727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22010" y="1298801"/>
              <a:ext cx="3051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/>
                  </a:solidFill>
                </a:rPr>
                <a:t>ATLAS ITK + Timing Layer (HGTD)?</a:t>
              </a:r>
              <a:endParaRPr lang="en-US" sz="16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89246" y="1101213"/>
            <a:ext cx="1764019" cy="880126"/>
            <a:chOff x="389246" y="1101213"/>
            <a:chExt cx="1764019" cy="880126"/>
          </a:xfrm>
        </p:grpSpPr>
        <p:sp>
          <p:nvSpPr>
            <p:cNvPr id="6" name="Ellipse 5"/>
            <p:cNvSpPr/>
            <p:nvPr/>
          </p:nvSpPr>
          <p:spPr>
            <a:xfrm>
              <a:off x="389246" y="1101213"/>
              <a:ext cx="1764019" cy="8801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8110" y="1421911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/>
                  </a:solidFill>
                </a:rPr>
                <a:t>ATLAS IBL</a:t>
              </a:r>
              <a:endParaRPr lang="en-US" sz="16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22074" y="1541276"/>
            <a:ext cx="10489657" cy="4349116"/>
            <a:chOff x="322074" y="1541276"/>
            <a:chExt cx="10489657" cy="4349116"/>
          </a:xfrm>
        </p:grpSpPr>
        <p:sp>
          <p:nvSpPr>
            <p:cNvPr id="9" name="Rectangle 8"/>
            <p:cNvSpPr/>
            <p:nvPr/>
          </p:nvSpPr>
          <p:spPr>
            <a:xfrm>
              <a:off x="322074" y="4136066"/>
              <a:ext cx="1048965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/>
                <a:t>IN2P3 contributions ATLAS (LAL, LPNHE,CPPM, LAPP, Clermont, LPSCG, Omega) </a:t>
              </a:r>
            </a:p>
            <a:p>
              <a:pPr lvl="1"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fr-FR" dirty="0" smtClean="0"/>
                <a:t>Pixel Senseurs , Calorimètres</a:t>
              </a:r>
            </a:p>
            <a:p>
              <a:pPr lvl="1"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fr-FR" dirty="0" smtClean="0"/>
                <a:t>Electronique</a:t>
              </a:r>
            </a:p>
            <a:p>
              <a:pPr lvl="1"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fr-FR" dirty="0" smtClean="0"/>
                <a:t>Refroidissement</a:t>
              </a:r>
            </a:p>
            <a:p>
              <a:pPr lvl="1"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fr-FR" dirty="0" smtClean="0"/>
                <a:t>Mécanique</a:t>
              </a:r>
            </a:p>
            <a:p>
              <a:pPr lvl="1"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fr-FR" dirty="0" smtClean="0"/>
                <a:t>Intégration</a:t>
              </a:r>
              <a:endParaRPr lang="fr-FR" dirty="0"/>
            </a:p>
          </p:txBody>
        </p:sp>
        <p:cxnSp>
          <p:nvCxnSpPr>
            <p:cNvPr id="14" name="Connecteur en angle 13"/>
            <p:cNvCxnSpPr>
              <a:stCxn id="6" idx="2"/>
            </p:cNvCxnSpPr>
            <p:nvPr/>
          </p:nvCxnSpPr>
          <p:spPr>
            <a:xfrm rot="10800000" flipH="1" flipV="1">
              <a:off x="389245" y="1541276"/>
              <a:ext cx="692293" cy="2594790"/>
            </a:xfrm>
            <a:prstGeom prst="bentConnector4">
              <a:avLst>
                <a:gd name="adj1" fmla="val -33021"/>
                <a:gd name="adj2" fmla="val 9159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Multiplier 9"/>
          <p:cNvSpPr/>
          <p:nvPr/>
        </p:nvSpPr>
        <p:spPr>
          <a:xfrm>
            <a:off x="816625" y="839615"/>
            <a:ext cx="945573" cy="1528969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72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85485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I-Le</a:t>
            </a:r>
            <a:r>
              <a:rPr lang="fr-FR" sz="3600" dirty="0" smtClean="0"/>
              <a:t> </a:t>
            </a:r>
            <a:r>
              <a:rPr lang="fr-FR" sz="3600" dirty="0" smtClean="0"/>
              <a:t>chantier </a:t>
            </a:r>
            <a:r>
              <a:rPr lang="fr-FR" sz="3600" dirty="0" smtClean="0"/>
              <a:t>du calorimètre Argon Liquide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7990" y="2199077"/>
            <a:ext cx="8839200" cy="24432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smtClean="0"/>
              <a:t>Deux opérations : </a:t>
            </a:r>
          </a:p>
          <a:p>
            <a:pPr marL="0" indent="0">
              <a:buNone/>
            </a:pPr>
            <a:r>
              <a:rPr lang="fr-FR" sz="1600" dirty="0" smtClean="0"/>
              <a:t>a) Phase 1 : Changement de l’électronique analogique pour le déclenchement </a:t>
            </a:r>
            <a:r>
              <a:rPr lang="fr-FR" sz="1600" dirty="0" smtClean="0">
                <a:sym typeface="Wingdings"/>
              </a:rPr>
              <a:t> </a:t>
            </a:r>
            <a:r>
              <a:rPr lang="fr-FR" sz="1600" dirty="0" err="1" smtClean="0">
                <a:sym typeface="Wingdings"/>
              </a:rPr>
              <a:t>Run</a:t>
            </a:r>
            <a:r>
              <a:rPr lang="fr-FR" sz="1600" dirty="0" smtClean="0">
                <a:sym typeface="Wingdings"/>
              </a:rPr>
              <a:t> 3 (</a:t>
            </a:r>
            <a:r>
              <a:rPr lang="fr-FR" sz="1600" dirty="0" smtClean="0">
                <a:solidFill>
                  <a:srgbClr val="00B0F0"/>
                </a:solidFill>
                <a:sym typeface="Wingdings"/>
              </a:rPr>
              <a:t>2021-2023</a:t>
            </a:r>
            <a:r>
              <a:rPr lang="fr-FR" sz="1600" dirty="0" smtClean="0"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fr-FR" sz="1600" dirty="0" smtClean="0">
                <a:sym typeface="Wingdings"/>
              </a:rPr>
              <a:t>b) Phase 2 : A</a:t>
            </a:r>
            <a:r>
              <a:rPr lang="fr-FR" sz="1600" dirty="0" smtClean="0"/>
              <a:t>ugmentation substantielle de la luminosité, </a:t>
            </a:r>
            <a:r>
              <a:rPr lang="fr-FR" sz="1600" i="1" dirty="0" smtClean="0"/>
              <a:t>l’électronique actuelle ne sera plus qualifiée au delà  de 1000 fb-1  (objectif # 4000)    </a:t>
            </a:r>
            <a:r>
              <a:rPr lang="fr-FR" sz="1600" dirty="0" smtClean="0"/>
              <a:t>“problème d’obsolescence “                        </a:t>
            </a:r>
            <a:r>
              <a:rPr lang="fr-FR" sz="1600" dirty="0" smtClean="0">
                <a:sym typeface="Wingdings"/>
              </a:rPr>
              <a:t></a:t>
            </a:r>
            <a:r>
              <a:rPr lang="fr-FR" sz="1600" dirty="0" err="1">
                <a:sym typeface="Wingdings"/>
              </a:rPr>
              <a:t>Run</a:t>
            </a:r>
            <a:r>
              <a:rPr lang="fr-FR" sz="1600" dirty="0">
                <a:sym typeface="Wingdings"/>
              </a:rPr>
              <a:t> 4 </a:t>
            </a:r>
            <a:r>
              <a:rPr lang="fr-FR" sz="1600" dirty="0" smtClean="0">
                <a:sym typeface="Wingdings"/>
              </a:rPr>
              <a:t> (</a:t>
            </a:r>
            <a:r>
              <a:rPr lang="fr-FR" sz="1600" dirty="0" smtClean="0">
                <a:solidFill>
                  <a:srgbClr val="00B0F0"/>
                </a:solidFill>
                <a:sym typeface="Wingdings"/>
              </a:rPr>
              <a:t>2027-2029</a:t>
            </a:r>
            <a:r>
              <a:rPr lang="fr-FR" sz="1600" dirty="0" smtClean="0">
                <a:sym typeface="Wingdings"/>
              </a:rPr>
              <a:t>)</a:t>
            </a:r>
            <a:endParaRPr lang="fr-FR" sz="1600" dirty="0" smtClean="0"/>
          </a:p>
          <a:p>
            <a:pPr marL="0" indent="0">
              <a:buNone/>
            </a:pPr>
            <a:endParaRPr lang="fr-FR" sz="1600" dirty="0" smtClean="0"/>
          </a:p>
          <a:p>
            <a:pPr lvl="1">
              <a:buFont typeface="+mj-lt"/>
              <a:buAutoNum type="arabicPeriod"/>
            </a:pPr>
            <a:r>
              <a:rPr lang="fr-FR" sz="1600" dirty="0" smtClean="0">
                <a:solidFill>
                  <a:srgbClr val="FF0000"/>
                </a:solidFill>
              </a:rPr>
              <a:t>Changement complet de l’électronique frontale (Calibration-carte de lecture)</a:t>
            </a:r>
          </a:p>
          <a:p>
            <a:pPr lvl="1">
              <a:buFont typeface="+mj-lt"/>
              <a:buAutoNum type="arabicPeriod"/>
            </a:pPr>
            <a:r>
              <a:rPr lang="fr-FR" sz="1600" dirty="0" smtClean="0">
                <a:solidFill>
                  <a:srgbClr val="FF0000"/>
                </a:solidFill>
              </a:rPr>
              <a:t>Changement du système back-end de traitement de signal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4" name="Image 3" descr="calo-Front-en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46" y="3949526"/>
            <a:ext cx="4665113" cy="25840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79726" y="3669357"/>
            <a:ext cx="89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Front end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561534" y="3669357"/>
            <a:ext cx="174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Back-end </a:t>
            </a:r>
            <a:r>
              <a:rPr lang="en-GB" sz="1200" dirty="0" err="1"/>
              <a:t>caverne</a:t>
            </a:r>
            <a:endParaRPr lang="en-GB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529604" y="1167935"/>
            <a:ext cx="1164126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Remplacement complet de l’électronique de lecture frontale du calorimètre électromagnétique à argon liquide: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Obsolescence de l’électronique actuelle, gamme dynamique insuffisante, faible profondeur du pipeline de stockage des </a:t>
            </a:r>
          </a:p>
          <a:p>
            <a:r>
              <a:rPr lang="fr-FR" dirty="0">
                <a:sym typeface="Wingdings" panose="05000000000000000000" pitchFamily="2" charset="2"/>
              </a:rPr>
              <a:t>s</a:t>
            </a:r>
            <a:r>
              <a:rPr lang="fr-FR" dirty="0" smtClean="0">
                <a:sym typeface="Wingdings" panose="05000000000000000000" pitchFamily="2" charset="2"/>
              </a:rPr>
              <a:t>ignaux pour le déclenchement et aussi fortes doses de radiation attendues au </a:t>
            </a:r>
            <a:r>
              <a:rPr lang="fr-FR" dirty="0" err="1" smtClean="0">
                <a:sym typeface="Wingdings" panose="05000000000000000000" pitchFamily="2" charset="2"/>
              </a:rPr>
              <a:t>Run</a:t>
            </a:r>
            <a:r>
              <a:rPr lang="fr-FR" dirty="0" smtClean="0">
                <a:sym typeface="Wingdings" panose="05000000000000000000" pitchFamily="2" charset="2"/>
              </a:rPr>
              <a:t>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31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991519" y="0"/>
            <a:ext cx="9496372" cy="101472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</a:t>
            </a:r>
            <a:r>
              <a:rPr lang="en-GB" sz="3600" dirty="0" smtClean="0"/>
              <a:t>Les </a:t>
            </a:r>
            <a:r>
              <a:rPr lang="en-GB" sz="3600" dirty="0" err="1" smtClean="0"/>
              <a:t>jalons</a:t>
            </a:r>
            <a:r>
              <a:rPr lang="en-GB" sz="3600" dirty="0" smtClean="0"/>
              <a:t> </a:t>
            </a:r>
            <a:r>
              <a:rPr lang="en-GB" sz="3600" dirty="0" err="1" smtClean="0"/>
              <a:t>prévus</a:t>
            </a:r>
            <a:r>
              <a:rPr lang="en-GB" sz="3600" dirty="0" smtClean="0"/>
              <a:t> pour </a:t>
            </a:r>
            <a:r>
              <a:rPr lang="en-GB" sz="3600" dirty="0" err="1" smtClean="0"/>
              <a:t>l’é</a:t>
            </a:r>
            <a:r>
              <a:rPr lang="en-GB" sz="3600" dirty="0" err="1" smtClean="0"/>
              <a:t>lectronique</a:t>
            </a:r>
            <a:r>
              <a:rPr lang="en-GB" sz="3600" dirty="0" smtClean="0"/>
              <a:t>  du </a:t>
            </a:r>
            <a:r>
              <a:rPr lang="en-GB" sz="3600" dirty="0" err="1" smtClean="0"/>
              <a:t>Calorimètre</a:t>
            </a:r>
            <a:r>
              <a:rPr lang="en-GB" sz="3600" dirty="0" smtClean="0"/>
              <a:t> argon liquid </a:t>
            </a:r>
            <a:r>
              <a:rPr lang="en-GB" sz="3600" dirty="0" err="1" smtClean="0"/>
              <a:t>LAr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299315" y="1425059"/>
            <a:ext cx="10188575" cy="4624388"/>
          </a:xfrm>
        </p:spPr>
        <p:txBody>
          <a:bodyPr>
            <a:normAutofit fontScale="32500" lnSpcReduction="20000"/>
          </a:bodyPr>
          <a:lstStyle/>
          <a:p>
            <a:pPr marL="201168" lvl="1" indent="0">
              <a:buNone/>
            </a:pPr>
            <a:r>
              <a:rPr lang="fr-FR" sz="6200" u="sng" dirty="0" smtClean="0">
                <a:sym typeface="Wingdings" panose="05000000000000000000" pitchFamily="2" charset="2"/>
              </a:rPr>
              <a:t></a:t>
            </a:r>
            <a:r>
              <a:rPr lang="fr-FR" sz="7400" u="sng" dirty="0" smtClean="0"/>
              <a:t>Engagement : </a:t>
            </a:r>
            <a:r>
              <a:rPr lang="fr-FR" sz="7400" u="sng" dirty="0" smtClean="0"/>
              <a:t>l’électronique analogique FEB (~1500 Cartes):</a:t>
            </a:r>
            <a:endParaRPr lang="fr-FR" sz="7400" u="sng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dirty="0" smtClean="0"/>
              <a:t> 2017-2018: itérations de R&amp;D </a:t>
            </a:r>
            <a:r>
              <a:rPr lang="fr-FR" sz="6200" dirty="0" err="1"/>
              <a:t>P</a:t>
            </a:r>
            <a:r>
              <a:rPr lang="fr-FR" sz="6200" dirty="0" err="1" smtClean="0"/>
              <a:t>réamplicateur</a:t>
            </a:r>
            <a:r>
              <a:rPr lang="fr-FR" sz="6200" dirty="0" smtClean="0"/>
              <a:t> et </a:t>
            </a:r>
            <a:r>
              <a:rPr lang="fr-FR" sz="6200" dirty="0" err="1" smtClean="0"/>
              <a:t>Shaper</a:t>
            </a:r>
            <a:r>
              <a:rPr lang="fr-FR" sz="6200" dirty="0" smtClean="0"/>
              <a:t> (Techno 130 nm TSMC)</a:t>
            </a:r>
            <a:endParaRPr lang="fr-FR" sz="6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dirty="0" smtClean="0"/>
              <a:t> Choix d’une </a:t>
            </a:r>
            <a:r>
              <a:rPr lang="fr-FR" sz="6200" dirty="0" smtClean="0"/>
              <a:t>solution unique </a:t>
            </a:r>
            <a:r>
              <a:rPr lang="fr-FR" sz="6200" dirty="0" smtClean="0"/>
              <a:t>(</a:t>
            </a:r>
            <a:r>
              <a:rPr lang="fr-FR" sz="6200" dirty="0" smtClean="0">
                <a:solidFill>
                  <a:schemeClr val="tx1"/>
                </a:solidFill>
              </a:rPr>
              <a:t>Omega</a:t>
            </a:r>
            <a:r>
              <a:rPr lang="fr-FR" sz="6200" dirty="0" smtClean="0">
                <a:solidFill>
                  <a:srgbClr val="FF0000"/>
                </a:solidFill>
              </a:rPr>
              <a:t> </a:t>
            </a:r>
            <a:r>
              <a:rPr lang="fr-FR" sz="6200" dirty="0" smtClean="0">
                <a:solidFill>
                  <a:srgbClr val="FF0000"/>
                </a:solidFill>
              </a:rPr>
              <a:t>/</a:t>
            </a:r>
            <a:r>
              <a:rPr lang="fr-FR" sz="6200" dirty="0" smtClean="0"/>
              <a:t>BNL</a:t>
            </a:r>
            <a:r>
              <a:rPr lang="fr-FR" sz="6200" dirty="0" smtClean="0"/>
              <a:t>) : en cours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dirty="0" smtClean="0"/>
              <a:t> Production des ASIC 2020-2021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dirty="0" smtClean="0"/>
              <a:t>Intégration dans les FEB et tests </a:t>
            </a:r>
            <a:r>
              <a:rPr lang="fr-FR" sz="6200" dirty="0" smtClean="0"/>
              <a:t>fraction des FEB :2022-2024</a:t>
            </a:r>
            <a:endParaRPr lang="fr-FR" sz="62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fr-FR" sz="14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fr-FR" sz="1400" dirty="0"/>
          </a:p>
          <a:p>
            <a:pPr lvl="1">
              <a:buFont typeface="Wingdings" panose="05000000000000000000" pitchFamily="2" charset="2"/>
              <a:buChar char="§"/>
            </a:pPr>
            <a:endParaRPr lang="fr-FR" sz="1400" dirty="0" smtClean="0"/>
          </a:p>
          <a:p>
            <a:pPr marL="292608" lvl="1" indent="0">
              <a:buNone/>
            </a:pPr>
            <a:r>
              <a:rPr lang="fr-FR" sz="6200" dirty="0" smtClean="0">
                <a:sym typeface="Wingdings" panose="05000000000000000000" pitchFamily="2" charset="2"/>
              </a:rPr>
              <a:t></a:t>
            </a:r>
            <a:r>
              <a:rPr lang="fr-FR" sz="6200" i="1" dirty="0" smtClean="0">
                <a:solidFill>
                  <a:srgbClr val="0B1BB5"/>
                </a:solidFill>
              </a:rPr>
              <a:t>Carte d’étalonnage*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i="1" dirty="0" smtClean="0"/>
              <a:t>Premier prototype d’ASIC </a:t>
            </a:r>
            <a:r>
              <a:rPr lang="fr-FR" sz="6200" i="1" dirty="0" smtClean="0"/>
              <a:t>2017 (Omega) (</a:t>
            </a:r>
            <a:r>
              <a:rPr lang="fr-FR" sz="4300" i="1" dirty="0" smtClean="0"/>
              <a:t>Techno DDMILL Obsolète</a:t>
            </a:r>
            <a:r>
              <a:rPr lang="fr-FR" sz="6200" i="1" dirty="0" smtClean="0"/>
              <a:t>)</a:t>
            </a:r>
            <a:endParaRPr lang="fr-FR" sz="6200" i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i="1" dirty="0" smtClean="0"/>
              <a:t>Test de </a:t>
            </a:r>
            <a:r>
              <a:rPr lang="fr-FR" sz="6200" i="1" dirty="0" smtClean="0"/>
              <a:t>quelques voies complètes en 2019-2020 (LAPP)</a:t>
            </a:r>
            <a:endParaRPr lang="fr-FR" sz="6200" i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i="1" dirty="0" smtClean="0"/>
              <a:t>Conception et Production des(~150 )  </a:t>
            </a:r>
            <a:r>
              <a:rPr lang="fr-FR" sz="6200" i="1" dirty="0" smtClean="0"/>
              <a:t>cartes </a:t>
            </a:r>
            <a:r>
              <a:rPr lang="fr-FR" sz="6200" i="1" dirty="0" smtClean="0">
                <a:solidFill>
                  <a:schemeClr val="tx1"/>
                </a:solidFill>
              </a:rPr>
              <a:t>(LAPP)</a:t>
            </a:r>
            <a:r>
              <a:rPr lang="fr-FR" sz="6200" i="1" dirty="0" smtClean="0">
                <a:solidFill>
                  <a:srgbClr val="F81F08"/>
                </a:solidFill>
              </a:rPr>
              <a:t> </a:t>
            </a:r>
            <a:r>
              <a:rPr lang="fr-FR" sz="6200" i="1" dirty="0" smtClean="0"/>
              <a:t>2021-2022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i="1" dirty="0" smtClean="0">
                <a:solidFill>
                  <a:srgbClr val="0B1BB5"/>
                </a:solidFill>
                <a:sym typeface="Wingdings" panose="05000000000000000000" pitchFamily="2" charset="2"/>
              </a:rPr>
              <a:t> Electronique </a:t>
            </a:r>
            <a:r>
              <a:rPr lang="fr-FR" sz="6200" i="1" dirty="0" smtClean="0">
                <a:solidFill>
                  <a:srgbClr val="0B1BB5"/>
                </a:solidFill>
                <a:sym typeface="Wingdings" panose="05000000000000000000" pitchFamily="2" charset="2"/>
              </a:rPr>
              <a:t>de traitement de signal ou « Back-end »* (</a:t>
            </a:r>
            <a:r>
              <a:rPr lang="fr-FR" sz="4900" i="1" dirty="0" err="1" smtClean="0">
                <a:solidFill>
                  <a:srgbClr val="0B1BB5"/>
                </a:solidFill>
                <a:sym typeface="Wingdings" panose="05000000000000000000" pitchFamily="2" charset="2"/>
              </a:rPr>
              <a:t>Recoit</a:t>
            </a:r>
            <a:r>
              <a:rPr lang="fr-FR" sz="4900" i="1" dirty="0" smtClean="0">
                <a:solidFill>
                  <a:srgbClr val="0B1BB5"/>
                </a:solidFill>
                <a:sym typeface="Wingdings" panose="05000000000000000000" pitchFamily="2" charset="2"/>
              </a:rPr>
              <a:t> les signaux numérisés du FEB</a:t>
            </a:r>
            <a:r>
              <a:rPr lang="fr-FR" sz="6200" i="1" dirty="0" smtClean="0">
                <a:solidFill>
                  <a:srgbClr val="0B1BB5"/>
                </a:solidFill>
                <a:sym typeface="Wingdings" panose="05000000000000000000" pitchFamily="2" charset="2"/>
              </a:rPr>
              <a:t>)</a:t>
            </a:r>
            <a:endParaRPr lang="fr-FR" sz="6200" i="1" dirty="0" smtClean="0">
              <a:solidFill>
                <a:srgbClr val="0B1BB5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R&amp;D prototype 2021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62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production </a:t>
            </a:r>
            <a:r>
              <a:rPr lang="fr-FR" sz="62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2021-2022</a:t>
            </a:r>
            <a:endParaRPr lang="fr-FR" sz="6200" i="1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fr-FR" sz="6200" i="1" dirty="0">
              <a:solidFill>
                <a:srgbClr val="0B1BB5"/>
              </a:solidFill>
              <a:sym typeface="Wingdings" panose="05000000000000000000" pitchFamily="2" charset="2"/>
            </a:endParaRPr>
          </a:p>
          <a:p>
            <a:pPr marL="0" indent="0" algn="r">
              <a:buNone/>
            </a:pPr>
            <a:r>
              <a:rPr lang="fr-FR" sz="4300" i="1" dirty="0" smtClean="0">
                <a:solidFill>
                  <a:srgbClr val="0B1BB5"/>
                </a:solidFill>
              </a:rPr>
              <a:t>*(</a:t>
            </a:r>
            <a:r>
              <a:rPr lang="fr-FR" sz="4300" i="1" dirty="0">
                <a:solidFill>
                  <a:srgbClr val="0B1BB5"/>
                </a:solidFill>
              </a:rPr>
              <a:t>pas d’engagement LAL) 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6400" i="1" dirty="0">
              <a:solidFill>
                <a:srgbClr val="0B1B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1515"/>
          </a:xfrm>
        </p:spPr>
        <p:txBody>
          <a:bodyPr>
            <a:normAutofit/>
          </a:bodyPr>
          <a:lstStyle/>
          <a:p>
            <a:r>
              <a:rPr lang="fr-FR" sz="3200" dirty="0" smtClean="0"/>
              <a:t>II-Détecteurs de temps à haute granularité: HGTD</a:t>
            </a:r>
            <a:endParaRPr lang="fr-FR" sz="3200" dirty="0"/>
          </a:p>
        </p:txBody>
      </p:sp>
      <p:pic>
        <p:nvPicPr>
          <p:cNvPr id="6" name="Espace réservé du contenu 5" descr="hgtd-view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 r="1982" b="4176"/>
          <a:stretch/>
        </p:blipFill>
        <p:spPr>
          <a:xfrm>
            <a:off x="1524001" y="2729030"/>
            <a:ext cx="4617917" cy="3172044"/>
          </a:xfrm>
        </p:spPr>
      </p:pic>
      <p:pic>
        <p:nvPicPr>
          <p:cNvPr id="7" name="Image 6" descr="hgtd-ran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8" y="5716408"/>
            <a:ext cx="5579533" cy="11415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253430" y="4919852"/>
            <a:ext cx="4303059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dirty="0" smtClean="0"/>
              <a:t>2 couches de 7888 modules, couverture de rayon  12 à 64 cm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smtClean="0"/>
              <a:t>Surface 6 m</a:t>
            </a:r>
            <a:r>
              <a:rPr lang="fr-FR" sz="1400" baseline="30000" dirty="0" smtClean="0"/>
              <a:t>2 </a:t>
            </a:r>
            <a:r>
              <a:rPr lang="fr-FR" sz="1400" dirty="0" smtClean="0"/>
              <a:t>de silicium</a:t>
            </a:r>
            <a:endParaRPr lang="fr-FR" sz="1400" dirty="0"/>
          </a:p>
        </p:txBody>
      </p:sp>
      <p:pic>
        <p:nvPicPr>
          <p:cNvPr id="10" name="Image 9" descr="pileu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3243348"/>
            <a:ext cx="2467292" cy="15991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544" y="1820651"/>
            <a:ext cx="422762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/>
              <a:t>2</a:t>
            </a:r>
            <a:r>
              <a:rPr lang="en-GB" sz="1600" dirty="0" smtClean="0"/>
              <a:t> </a:t>
            </a:r>
            <a:r>
              <a:rPr lang="en-GB" sz="1600" dirty="0"/>
              <a:t>couches de Si avec </a:t>
            </a:r>
            <a:r>
              <a:rPr lang="en-GB" sz="1600" dirty="0" err="1"/>
              <a:t>une</a:t>
            </a:r>
            <a:r>
              <a:rPr lang="en-GB" sz="1600" dirty="0"/>
              <a:t> </a:t>
            </a:r>
            <a:r>
              <a:rPr lang="en-GB" sz="1600" dirty="0" err="1"/>
              <a:t>mesure</a:t>
            </a:r>
            <a:r>
              <a:rPr lang="en-GB" sz="1600" dirty="0"/>
              <a:t> </a:t>
            </a:r>
            <a:r>
              <a:rPr lang="en-GB" sz="1600" dirty="0" err="1"/>
              <a:t>précise</a:t>
            </a:r>
            <a:endParaRPr lang="en-GB" sz="1600" dirty="0"/>
          </a:p>
          <a:p>
            <a:r>
              <a:rPr lang="en-GB" sz="1600" dirty="0"/>
              <a:t>de temps, en </a:t>
            </a:r>
            <a:r>
              <a:rPr lang="en-GB" sz="1600" dirty="0" err="1"/>
              <a:t>amont</a:t>
            </a:r>
            <a:r>
              <a:rPr lang="en-GB" sz="1600" dirty="0"/>
              <a:t> des </a:t>
            </a:r>
            <a:r>
              <a:rPr lang="en-GB" sz="1600" dirty="0" err="1"/>
              <a:t>bouchons</a:t>
            </a:r>
            <a:r>
              <a:rPr lang="en-GB" sz="1600" dirty="0"/>
              <a:t> du </a:t>
            </a:r>
            <a:r>
              <a:rPr lang="en-GB" sz="1600" dirty="0" err="1"/>
              <a:t>calorimètre</a:t>
            </a:r>
            <a:endParaRPr lang="en-GB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8561836" y="1830022"/>
            <a:ext cx="210616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LAL+LPNHE+OMEGA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52076" y="986652"/>
            <a:ext cx="860554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Motivation : Très forte densité de traces  à l’avant, difficulté combinatoire, problématique </a:t>
            </a:r>
          </a:p>
          <a:p>
            <a:r>
              <a:rPr lang="fr-FR" dirty="0" smtClean="0"/>
              <a:t>d’attribution du vrai vertex, amélioration de la résolution sur les paramètres d’impact </a:t>
            </a:r>
            <a:endParaRPr lang="fr-FR" dirty="0"/>
          </a:p>
        </p:txBody>
      </p:sp>
      <p:pic>
        <p:nvPicPr>
          <p:cNvPr id="8" name="Image 7" descr="hgt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43" y="5696267"/>
            <a:ext cx="1688325" cy="110288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646588" y="2014689"/>
            <a:ext cx="354456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Objectifs 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Rejection des jets de pile-up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Identification des e- vers l’avant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Etiquetages des jets de b vers l’avant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639452" y="6123592"/>
            <a:ext cx="72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HGTD</a:t>
            </a:r>
          </a:p>
        </p:txBody>
      </p:sp>
    </p:spTree>
    <p:extLst>
      <p:ext uri="{BB962C8B-B14F-4D97-AF65-F5344CB8AC3E}">
        <p14:creationId xmlns:p14="http://schemas.microsoft.com/office/powerpoint/2010/main" val="33639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92" y="149430"/>
            <a:ext cx="9872024" cy="641950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III-Le remplacement complet du </a:t>
            </a:r>
            <a:r>
              <a:rPr lang="fr-FR" sz="3600" dirty="0" err="1" smtClean="0"/>
              <a:t>trajectomètre</a:t>
            </a:r>
            <a:r>
              <a:rPr lang="fr-FR" sz="3600" dirty="0" smtClean="0"/>
              <a:t> ITK : full Si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835"/>
            <a:ext cx="10598347" cy="49410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Tolérance aux radiations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latin typeface="Arial" charset="0"/>
              </a:rPr>
              <a:t>Le détecteur devra être pleinement efficace jusqu’à  3000 (4000) fb</a:t>
            </a:r>
            <a:r>
              <a:rPr lang="fr-FR" altLang="en-US" baseline="30000" dirty="0" smtClean="0">
                <a:latin typeface="Arial" charset="0"/>
              </a:rPr>
              <a:t>-1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latin typeface="Arial" charset="0"/>
              </a:rPr>
              <a:t>Facilement extractible pour la maintenance 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Augmentation de la  granularité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err="1" smtClean="0">
                <a:latin typeface="Arial" charset="0"/>
              </a:rPr>
              <a:t>Outer</a:t>
            </a:r>
            <a:r>
              <a:rPr lang="fr-FR" altLang="en-US" dirty="0" smtClean="0">
                <a:latin typeface="Arial" charset="0"/>
              </a:rPr>
              <a:t> </a:t>
            </a:r>
            <a:r>
              <a:rPr lang="fr-FR" altLang="en-US" dirty="0" err="1" smtClean="0">
                <a:latin typeface="Arial" charset="0"/>
              </a:rPr>
              <a:t>tracker</a:t>
            </a:r>
            <a:r>
              <a:rPr lang="fr-FR" altLang="en-US" dirty="0" smtClean="0">
                <a:latin typeface="Arial" charset="0"/>
              </a:rPr>
              <a:t>: taux d’occupation sera au niveau de </a:t>
            </a:r>
            <a:r>
              <a:rPr lang="fr-FR" altLang="en-US" b="1" dirty="0" smtClean="0">
                <a:latin typeface="Arial" charset="0"/>
              </a:rPr>
              <a:t>~ pour cent </a:t>
            </a:r>
            <a:endParaRPr lang="fr-FR" altLang="en-US" dirty="0" smtClean="0">
              <a:latin typeface="Arial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err="1" smtClean="0">
                <a:latin typeface="Arial" charset="0"/>
              </a:rPr>
              <a:t>Inner</a:t>
            </a:r>
            <a:r>
              <a:rPr lang="fr-FR" altLang="en-US" dirty="0" smtClean="0">
                <a:latin typeface="Arial" charset="0"/>
              </a:rPr>
              <a:t> </a:t>
            </a:r>
            <a:r>
              <a:rPr lang="fr-FR" altLang="en-US" dirty="0" err="1" smtClean="0">
                <a:latin typeface="Arial" charset="0"/>
              </a:rPr>
              <a:t>tracker</a:t>
            </a:r>
            <a:r>
              <a:rPr lang="fr-FR" altLang="en-US" dirty="0" smtClean="0">
                <a:latin typeface="Arial" charset="0"/>
              </a:rPr>
              <a:t>: ~ </a:t>
            </a:r>
            <a:r>
              <a:rPr lang="fr-FR" altLang="en-US" b="1" dirty="0" smtClean="0">
                <a:latin typeface="Arial" charset="0"/>
              </a:rPr>
              <a:t>par mille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Réduire le taux de matière x</a:t>
            </a:r>
            <a:r>
              <a:rPr lang="fr-FR" altLang="en-US" baseline="-25000" dirty="0" smtClean="0">
                <a:solidFill>
                  <a:srgbClr val="C00000"/>
                </a:solidFill>
                <a:latin typeface="Arial" charset="0"/>
              </a:rPr>
              <a:t>0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(30% de moins comparé au Run2)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latin typeface="Arial" charset="0"/>
              </a:rPr>
              <a:t>Taux de matière affectera la performance </a:t>
            </a:r>
            <a:r>
              <a:rPr lang="fr-FR" altLang="en-US" dirty="0" err="1" smtClean="0">
                <a:latin typeface="Arial" charset="0"/>
              </a:rPr>
              <a:t>tracking</a:t>
            </a:r>
            <a:r>
              <a:rPr lang="fr-FR" altLang="en-US" dirty="0" smtClean="0">
                <a:latin typeface="Arial" charset="0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Extension de l’acceptance du </a:t>
            </a:r>
            <a:r>
              <a:rPr lang="fr-FR" altLang="en-US" dirty="0" err="1" smtClean="0">
                <a:solidFill>
                  <a:srgbClr val="C00000"/>
                </a:solidFill>
                <a:latin typeface="Arial" charset="0"/>
              </a:rPr>
              <a:t>trajectomètre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vers  l’avant 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latin typeface="Arial" charset="0"/>
              </a:rPr>
              <a:t>Extension de la plage d’inspection pour la physique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Bonne séparation des traces    </a:t>
            </a:r>
            <a:r>
              <a:rPr lang="fr-FR" altLang="en-US" sz="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4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7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   </a:t>
            </a:r>
            <a:r>
              <a:rPr lang="fr-FR" altLang="en-US" sz="7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32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4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7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4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12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7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4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16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7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fr-FR" altLang="en-US" sz="400" dirty="0" smtClean="0">
                <a:solidFill>
                  <a:srgbClr val="C00000"/>
                </a:solidFill>
                <a:latin typeface="Arial" charset="0"/>
              </a:rPr>
              <a:t> </a:t>
            </a:r>
            <a:endParaRPr lang="fr-FR" altLang="en-US" dirty="0" smtClean="0">
              <a:solidFill>
                <a:srgbClr val="C00000"/>
              </a:solidFill>
              <a:latin typeface="Arial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latin typeface="Arial" charset="0"/>
              </a:rPr>
              <a:t>Amélioration recherche et identifier des traces dans des jets énergétiques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Environnement dense 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importance de la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physique des taus</a:t>
            </a:r>
            <a:endParaRPr lang="fr-FR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Reconnaissance de forme robuste pour les événements d’empilement</a:t>
            </a:r>
          </a:p>
          <a:p>
            <a:pPr lvl="1"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</a:pPr>
            <a:r>
              <a:rPr lang="fr-FR" altLang="en-US" dirty="0" smtClean="0">
                <a:latin typeface="Arial" charset="0"/>
              </a:rPr>
              <a:t>Sujet assez </a:t>
            </a:r>
            <a:r>
              <a:rPr lang="fr-FR" altLang="en-US" dirty="0">
                <a:latin typeface="Arial" charset="0"/>
              </a:rPr>
              <a:t>difficile (reconstruction </a:t>
            </a:r>
            <a:r>
              <a:rPr lang="fr-FR" altLang="en-US" dirty="0" err="1" smtClean="0">
                <a:latin typeface="Arial" charset="0"/>
              </a:rPr>
              <a:t>track</a:t>
            </a:r>
            <a:r>
              <a:rPr lang="fr-FR" altLang="en-US" dirty="0" smtClean="0">
                <a:latin typeface="Arial" charset="0"/>
              </a:rPr>
              <a:t>- consommation en temps CPU)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r-FR" altLang="en-US" dirty="0" smtClean="0">
                <a:solidFill>
                  <a:srgbClr val="C00000"/>
                </a:solidFill>
                <a:latin typeface="Arial" charset="0"/>
              </a:rPr>
              <a:t>Timing :  Résoudre en temps, les événements de pile-up</a:t>
            </a:r>
          </a:p>
          <a:p>
            <a:pPr>
              <a:spcBef>
                <a:spcPts val="400"/>
              </a:spcBef>
            </a:pP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 rot="1510400">
            <a:off x="8397521" y="2663763"/>
            <a:ext cx="184731" cy="646331"/>
          </a:xfrm>
          <a:prstGeom prst="rect">
            <a:avLst/>
          </a:prstGeom>
          <a:solidFill>
            <a:srgbClr val="EB7B37">
              <a:alpha val="11000"/>
            </a:srgbClr>
          </a:solidFill>
        </p:spPr>
        <p:txBody>
          <a:bodyPr wrap="none" rtlCol="0">
            <a:spAutoFit/>
          </a:bodyPr>
          <a:lstStyle/>
          <a:p>
            <a:endParaRPr lang="en-US" sz="36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" y="1837499"/>
            <a:ext cx="5769785" cy="3727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0337"/>
            <a:ext cx="11402458" cy="99727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ATLAS ITK au microscope: </a:t>
            </a:r>
            <a:r>
              <a:rPr lang="en-US" sz="3200" dirty="0" err="1" smtClean="0"/>
              <a:t>variétés</a:t>
            </a:r>
            <a:r>
              <a:rPr lang="en-US" sz="3200" dirty="0" smtClean="0"/>
              <a:t> </a:t>
            </a:r>
            <a:r>
              <a:rPr lang="en-US" sz="3200" dirty="0" err="1" smtClean="0"/>
              <a:t>technologiques</a:t>
            </a:r>
            <a:r>
              <a:rPr lang="en-US" sz="3200" dirty="0" smtClean="0"/>
              <a:t> et </a:t>
            </a:r>
            <a:r>
              <a:rPr lang="en-US" sz="3200" dirty="0" err="1" smtClean="0"/>
              <a:t>géométriques</a:t>
            </a:r>
            <a:endParaRPr lang="en-US" sz="3200" dirty="0"/>
          </a:p>
        </p:txBody>
      </p:sp>
      <p:grpSp>
        <p:nvGrpSpPr>
          <p:cNvPr id="5" name="Groupe 4"/>
          <p:cNvGrpSpPr/>
          <p:nvPr/>
        </p:nvGrpSpPr>
        <p:grpSpPr>
          <a:xfrm>
            <a:off x="7200671" y="2275873"/>
            <a:ext cx="3495746" cy="1744173"/>
            <a:chOff x="7200671" y="2275873"/>
            <a:chExt cx="3495746" cy="17441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7908" y="2275873"/>
              <a:ext cx="1238509" cy="17441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671" y="2796216"/>
              <a:ext cx="2132987" cy="121216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665688" y="5711398"/>
            <a:ext cx="92685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Inclined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10245" y="5521983"/>
            <a:ext cx="159287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Easy Extraction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84607" y="4500259"/>
            <a:ext cx="556563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 smtClean="0"/>
              <a:t>&lt;4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 flipV="1">
            <a:off x="1575881" y="4707806"/>
            <a:ext cx="4089807" cy="118825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01376" y="5195893"/>
            <a:ext cx="595035" cy="369332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3D!!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1699" y="4831679"/>
            <a:ext cx="1720333" cy="1495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93958" y="2843784"/>
            <a:ext cx="3896913" cy="14858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16527" y="2555345"/>
            <a:ext cx="7948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Stereo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62152" y="5901038"/>
            <a:ext cx="409618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All</a:t>
            </a:r>
            <a:r>
              <a:rPr lang="en-US" dirty="0" smtClean="0"/>
              <a:t> n-in-p </a:t>
            </a:r>
            <a:r>
              <a:rPr lang="en-US" i="1" dirty="0" smtClean="0"/>
              <a:t>inside</a:t>
            </a:r>
            <a:r>
              <a:rPr lang="en-US" dirty="0" smtClean="0"/>
              <a:t> with different thicknesses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821699" y="4707806"/>
            <a:ext cx="3777733" cy="273386"/>
          </a:xfrm>
          <a:prstGeom prst="rect">
            <a:avLst/>
          </a:prstGeom>
          <a:solidFill>
            <a:schemeClr val="bg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314313" y="3402297"/>
            <a:ext cx="59593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Strips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2868886" y="4476540"/>
            <a:ext cx="1005853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smtClean="0"/>
              <a:t>Micro-pixel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 rot="20182262">
            <a:off x="1014103" y="3369092"/>
            <a:ext cx="1174232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Rectangular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 rot="1152216">
            <a:off x="3224996" y="3494094"/>
            <a:ext cx="767133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Wedge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20519289">
            <a:off x="320111" y="5266571"/>
            <a:ext cx="947695" cy="707886"/>
          </a:xfrm>
          <a:prstGeom prst="rect">
            <a:avLst/>
          </a:prstGeom>
          <a:solidFill>
            <a:srgbClr val="FFFF00">
              <a:alpha val="97000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CMOS?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inside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93959" y="4307810"/>
            <a:ext cx="3805473" cy="165377"/>
          </a:xfrm>
          <a:prstGeom prst="rect">
            <a:avLst/>
          </a:prstGeom>
          <a:solidFill>
            <a:srgbClr val="FFFF00">
              <a:alpha val="44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5174" y="1547977"/>
            <a:ext cx="326538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Sensor active thickness 100 - 300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 / REFONDATION 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7251038" y="4197792"/>
            <a:ext cx="4940962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Différentes</a:t>
            </a:r>
            <a:r>
              <a:rPr lang="en-GB" dirty="0"/>
              <a:t> technologies : Planar, CMOS, 3D</a:t>
            </a:r>
          </a:p>
          <a:p>
            <a:r>
              <a:rPr lang="en-GB" dirty="0" err="1"/>
              <a:t>Différentes</a:t>
            </a:r>
            <a:r>
              <a:rPr lang="en-GB" dirty="0"/>
              <a:t> conceptions </a:t>
            </a:r>
            <a:r>
              <a:rPr lang="en-GB" dirty="0" err="1"/>
              <a:t>géométriques</a:t>
            </a:r>
            <a:r>
              <a:rPr lang="en-GB" dirty="0"/>
              <a:t>,</a:t>
            </a:r>
          </a:p>
          <a:p>
            <a:r>
              <a:rPr lang="en-GB" dirty="0" smtClean="0"/>
              <a:t>Simples, </a:t>
            </a:r>
            <a:r>
              <a:rPr lang="en-GB" dirty="0" err="1"/>
              <a:t>duals,quad</a:t>
            </a:r>
            <a:r>
              <a:rPr lang="en-GB" dirty="0"/>
              <a:t>.. </a:t>
            </a:r>
            <a:r>
              <a:rPr lang="en-GB" dirty="0" smtClean="0"/>
              <a:t>trapezoidal</a:t>
            </a:r>
            <a:endParaRPr lang="en-GB" dirty="0"/>
          </a:p>
          <a:p>
            <a:r>
              <a:rPr lang="en-GB" dirty="0" err="1"/>
              <a:t>Mécanique</a:t>
            </a:r>
            <a:r>
              <a:rPr lang="en-GB" dirty="0"/>
              <a:t> et services </a:t>
            </a:r>
            <a:r>
              <a:rPr lang="en-GB" dirty="0" err="1"/>
              <a:t>inédites</a:t>
            </a:r>
            <a:r>
              <a:rPr lang="en-GB" dirty="0"/>
              <a:t>, large </a:t>
            </a:r>
            <a:r>
              <a:rPr lang="en-GB" dirty="0" err="1" smtClean="0"/>
              <a:t>couverture</a:t>
            </a:r>
            <a:endParaRPr lang="en-GB" dirty="0" smtClean="0"/>
          </a:p>
          <a:p>
            <a:r>
              <a:rPr lang="en-GB" dirty="0" err="1" smtClean="0"/>
              <a:t>Possibilité</a:t>
            </a:r>
            <a:r>
              <a:rPr lang="en-GB" dirty="0" smtClean="0"/>
              <a:t> </a:t>
            </a:r>
            <a:r>
              <a:rPr lang="en-GB" dirty="0" err="1" smtClean="0"/>
              <a:t>d’extraction</a:t>
            </a:r>
            <a:endParaRPr lang="en-GB" dirty="0"/>
          </a:p>
          <a:p>
            <a:r>
              <a:rPr lang="en-GB" dirty="0" err="1"/>
              <a:t>Encombrement</a:t>
            </a:r>
            <a:r>
              <a:rPr lang="en-GB" dirty="0"/>
              <a:t> maxi, </a:t>
            </a:r>
            <a:r>
              <a:rPr lang="en-GB" dirty="0" err="1"/>
              <a:t>matière</a:t>
            </a:r>
            <a:r>
              <a:rPr lang="en-GB" dirty="0"/>
              <a:t> </a:t>
            </a:r>
            <a:r>
              <a:rPr lang="en-GB" dirty="0" err="1"/>
              <a:t>minimale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40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28" grpId="0" animBg="1"/>
      <p:bldP spid="28" grpId="1" animBg="1"/>
      <p:bldP spid="29" grpId="0" animBg="1"/>
      <p:bldP spid="29" grpId="1" animBg="1"/>
      <p:bldP spid="48" grpId="0" animBg="1"/>
      <p:bldP spid="48" grpId="1" animBg="1"/>
      <p:bldP spid="14" grpId="0" animBg="1"/>
      <p:bldP spid="14" grpId="1" animBg="1"/>
      <p:bldP spid="49" grpId="0" animBg="1"/>
      <p:bldP spid="51" grpId="0" animBg="1"/>
      <p:bldP spid="51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2" grpId="0" animBg="1"/>
      <p:bldP spid="62" grpId="1" animBg="1"/>
      <p:bldP spid="45" grpId="0" animBg="1"/>
      <p:bldP spid="46" grpId="0" animBg="1"/>
      <p:bldP spid="10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Rétrospective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1232</TotalTime>
  <Words>1809</Words>
  <Application>Microsoft Office PowerPoint</Application>
  <PresentationFormat>Grand écran</PresentationFormat>
  <Paragraphs>489</Paragraphs>
  <Slides>20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7" baseType="lpstr">
      <vt:lpstr>ＭＳ Ｐゴシック</vt:lpstr>
      <vt:lpstr>Agency FB</vt:lpstr>
      <vt:lpstr>Andalus</vt:lpstr>
      <vt:lpstr>Arial</vt:lpstr>
      <vt:lpstr>Baskerville Old Face</vt:lpstr>
      <vt:lpstr>Brush Script MT</vt:lpstr>
      <vt:lpstr>Calibri</vt:lpstr>
      <vt:lpstr>Calibri Light</vt:lpstr>
      <vt:lpstr>Cambria Math</vt:lpstr>
      <vt:lpstr>Helvetica</vt:lpstr>
      <vt:lpstr>Mangal</vt:lpstr>
      <vt:lpstr>Symbol</vt:lpstr>
      <vt:lpstr>Times</vt:lpstr>
      <vt:lpstr>Times New Roman</vt:lpstr>
      <vt:lpstr>Wingdings</vt:lpstr>
      <vt:lpstr>Rétrospective</vt:lpstr>
      <vt:lpstr>Feuille de calcul</vt:lpstr>
      <vt:lpstr> Améliorations du détecteur ATLAS pour la prochaine décennie</vt:lpstr>
      <vt:lpstr>Composition du groupe ATLAS </vt:lpstr>
      <vt:lpstr>Les prochaines étapes d’amélioration de l’expérience ATLAS </vt:lpstr>
      <vt:lpstr>Calendrier Upgrade ATLAS</vt:lpstr>
      <vt:lpstr>I-Le chantier du calorimètre Argon Liquide</vt:lpstr>
      <vt:lpstr> Les jalons prévus pour l’électronique  du Calorimètre argon liquid LAr</vt:lpstr>
      <vt:lpstr>II-Détecteurs de temps à haute granularité: HGTD</vt:lpstr>
      <vt:lpstr>III-Le remplacement complet du trajectomètre ITK : full Si</vt:lpstr>
      <vt:lpstr>ATLAS ITK au microscope: variétés technologiques et géométriques</vt:lpstr>
      <vt:lpstr>Configuration ITK </vt:lpstr>
      <vt:lpstr>Présentation PowerPoint</vt:lpstr>
      <vt:lpstr>Planning 2017-2025</vt:lpstr>
      <vt:lpstr>Production planning of the next Pixel Tracker : Planning 2017-2025</vt:lpstr>
      <vt:lpstr>Présentation PowerPoint</vt:lpstr>
      <vt:lpstr>Infrastructure (A&amp;Q Technologie modules Silicum + test puces électronique) </vt:lpstr>
      <vt:lpstr>Moyens humains pour préparer le futur –La construction du tracker ITK</vt:lpstr>
      <vt:lpstr>Besoins en moyens humains Calo+ HGTD</vt:lpstr>
      <vt:lpstr>Présentation PowerPoint</vt:lpstr>
      <vt:lpstr>Les données du problème</vt:lpstr>
      <vt:lpstr>ATLAS  / changements pour la phase 2 </vt:lpstr>
    </vt:vector>
  </TitlesOfParts>
  <Company>CNRS/LAL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Abdenour Lounis</dc:creator>
  <cp:lastModifiedBy>Abdenour Lounis</cp:lastModifiedBy>
  <cp:revision>125</cp:revision>
  <cp:lastPrinted>2018-02-08T15:30:15Z</cp:lastPrinted>
  <dcterms:created xsi:type="dcterms:W3CDTF">2018-01-31T14:23:53Z</dcterms:created>
  <dcterms:modified xsi:type="dcterms:W3CDTF">2018-03-05T18:20:53Z</dcterms:modified>
</cp:coreProperties>
</file>