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refondation-labos-orsay.fr/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Journée Thématique Prospective…"/>
          <p:cNvSpPr txBox="1"/>
          <p:nvPr>
            <p:ph type="title"/>
          </p:nvPr>
        </p:nvSpPr>
        <p:spPr>
          <a:xfrm>
            <a:off x="739030" y="355600"/>
            <a:ext cx="11526740" cy="2159000"/>
          </a:xfrm>
          <a:prstGeom prst="rect">
            <a:avLst/>
          </a:prstGeom>
        </p:spPr>
        <p:txBody>
          <a:bodyPr/>
          <a:lstStyle/>
          <a:p>
            <a:pPr defTabSz="327152">
              <a:defRPr sz="4480"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t>Journée Thématique Prospective </a:t>
            </a:r>
          </a:p>
          <a:p>
            <a:pPr defTabSz="327152">
              <a:defRPr b="1" sz="448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« Grands Projets auprès d'Accélerateurs »</a:t>
            </a:r>
          </a:p>
        </p:txBody>
      </p:sp>
      <p:sp>
        <p:nvSpPr>
          <p:cNvPr id="120" name="Journée dans le cadre de la phase 2 du projet de refondation des laboratoires de la Vallée.…"/>
          <p:cNvSpPr txBox="1"/>
          <p:nvPr>
            <p:ph type="body" idx="1"/>
          </p:nvPr>
        </p:nvSpPr>
        <p:spPr>
          <a:xfrm>
            <a:off x="1285130" y="2660650"/>
            <a:ext cx="11099801" cy="6286500"/>
          </a:xfrm>
          <a:prstGeom prst="rect">
            <a:avLst/>
          </a:prstGeom>
        </p:spPr>
        <p:txBody>
          <a:bodyPr/>
          <a:lstStyle/>
          <a:p>
            <a:pPr marL="288925" indent="-288925" defTabSz="379729">
              <a:spcBef>
                <a:spcPts val="2700"/>
              </a:spcBef>
              <a:defRPr sz="2080"/>
            </a:pPr>
            <a:r>
              <a:t>Journée dans le cadre de la phase 2 du projet de refondation des laboratoires de la Vallée.</a:t>
            </a:r>
          </a:p>
          <a:p>
            <a:pPr marL="288925" indent="-288925" defTabSz="379729">
              <a:spcBef>
                <a:spcPts val="2700"/>
              </a:spcBef>
              <a:defRPr sz="2080"/>
            </a:pPr>
            <a:r>
              <a:t>Atelier principal (Thématique/Métiers): Participation HL-LHC, HE-LHC (FCC), LHeC, ILC</a:t>
            </a:r>
          </a:p>
          <a:p>
            <a:pPr marL="288925" indent="-288925" defTabSz="379729">
              <a:spcBef>
                <a:spcPts val="2700"/>
              </a:spcBef>
              <a:defRPr sz="2080"/>
            </a:pPr>
            <a:r>
              <a:t>Ateliers annexes: </a:t>
            </a:r>
          </a:p>
          <a:p>
            <a:pPr lvl="1" marL="577850" indent="-288925" defTabSz="379729">
              <a:spcBef>
                <a:spcPts val="2700"/>
              </a:spcBef>
              <a:defRPr sz="2080"/>
            </a:pPr>
            <a:r>
              <a:t>Instrumentation auprès de futurs accélérateurs. </a:t>
            </a:r>
          </a:p>
          <a:p>
            <a:pPr lvl="1" marL="577850" indent="-288925" defTabSz="379729">
              <a:spcBef>
                <a:spcPts val="2700"/>
              </a:spcBef>
              <a:defRPr sz="2080"/>
            </a:pPr>
            <a:r>
              <a:t>ERLs: R&amp;D et applications EIC et LHeC</a:t>
            </a:r>
          </a:p>
          <a:p>
            <a:pPr lvl="1" marL="577850" indent="-288925" defTabSz="379729">
              <a:spcBef>
                <a:spcPts val="2700"/>
              </a:spcBef>
              <a:defRPr sz="2080"/>
            </a:pPr>
            <a:r>
              <a:t>Futurs collisioneurs EIC et LHeC</a:t>
            </a:r>
          </a:p>
          <a:p>
            <a:pPr lvl="1" marL="577850" indent="-288925" defTabSz="379729">
              <a:spcBef>
                <a:spcPts val="2700"/>
              </a:spcBef>
              <a:defRPr sz="2080"/>
            </a:pPr>
            <a:r>
              <a:t>Théorie/Expérience: sujets communs.</a:t>
            </a:r>
          </a:p>
          <a:p>
            <a:pPr marL="288925" indent="-288925" defTabSz="379729">
              <a:spcBef>
                <a:spcPts val="2700"/>
              </a:spcBef>
              <a:defRPr sz="2080"/>
            </a:pPr>
            <a:r>
              <a:t>Si vous ne l’êtes pas encore, inscrivez-vous sur la liste de l’Atelier (</a:t>
            </a:r>
            <a:r>
              <a:rPr u="sng">
                <a:hlinkClick r:id="rId2" invalidUrl="" action="" tgtFrame="" tooltip="" history="1" highlightClick="0" endSnd="0"/>
              </a:rPr>
              <a:t>http://www.refondation-labos-orsay.fr/</a:t>
            </a:r>
            <a:r>
              <a:t>) </a:t>
            </a:r>
          </a:p>
          <a:p>
            <a:pPr marL="288925" indent="-288925" defTabSz="379729">
              <a:spcBef>
                <a:spcPts val="2700"/>
              </a:spcBef>
              <a:defRPr sz="2080"/>
            </a:pPr>
            <a:r>
              <a:t>Thème fondateur pour le projet de refondation des laboratoires.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Enjeux de cette journée"/>
          <p:cNvSpPr txBox="1"/>
          <p:nvPr>
            <p:ph type="title"/>
          </p:nvPr>
        </p:nvSpPr>
        <p:spPr>
          <a:xfrm>
            <a:off x="952500" y="927199"/>
            <a:ext cx="11099800" cy="914202"/>
          </a:xfrm>
          <a:prstGeom prst="rect">
            <a:avLst/>
          </a:prstGeom>
        </p:spPr>
        <p:txBody>
          <a:bodyPr/>
          <a:lstStyle>
            <a:lvl1pPr defTabSz="385572">
              <a:defRPr sz="5280"/>
            </a:lvl1pPr>
          </a:lstStyle>
          <a:p>
            <a:pPr/>
            <a:r>
              <a:t>Enjeux de cette journée</a:t>
            </a:r>
          </a:p>
        </p:txBody>
      </p:sp>
      <p:sp>
        <p:nvSpPr>
          <p:cNvPr id="123" name="Tour d'horizon: des aspects fondamentaux, aux aspects techniques et RH des grands projets futurs.…"/>
          <p:cNvSpPr txBox="1"/>
          <p:nvPr>
            <p:ph type="body" idx="1"/>
          </p:nvPr>
        </p:nvSpPr>
        <p:spPr>
          <a:xfrm>
            <a:off x="1104900" y="2482850"/>
            <a:ext cx="11099800" cy="6286500"/>
          </a:xfrm>
          <a:prstGeom prst="rect">
            <a:avLst/>
          </a:prstGeom>
        </p:spPr>
        <p:txBody>
          <a:bodyPr/>
          <a:lstStyle/>
          <a:p>
            <a:pPr marL="342264" indent="-342264" defTabSz="449833">
              <a:spcBef>
                <a:spcPts val="3200"/>
              </a:spcBef>
              <a:defRPr sz="2464"/>
            </a:pPr>
            <a:r>
              <a:t>Tour d'horizon: des aspects fondamentaux, aux aspects techniques et RH des grands projets futurs.</a:t>
            </a:r>
          </a:p>
          <a:p>
            <a:pPr marL="342264" indent="-342264" defTabSz="449833">
              <a:spcBef>
                <a:spcPts val="3200"/>
              </a:spcBef>
              <a:defRPr sz="2464"/>
            </a:pPr>
            <a:r>
              <a:t>Aborder la question du role que peuvent avoir les laboratoires de la vallée dans la </a:t>
            </a:r>
            <a:r>
              <a:rPr b="1"/>
              <a:t>construction des grands futurs accélérateurs en projet</a:t>
            </a:r>
            <a:r>
              <a:t>. </a:t>
            </a:r>
          </a:p>
          <a:p>
            <a:pPr marL="342264" indent="-342264" defTabSz="449833">
              <a:spcBef>
                <a:spcPts val="3200"/>
              </a:spcBef>
              <a:defRPr sz="2464"/>
            </a:pPr>
            <a:r>
              <a:t>Dresser une liste des projets déjà avancés des différents laboratoires ainsi que les expressions d’intérêt individuelles et mettre en évidence les synergies. N’hésitez pas à soulever des intérêts très préliminaires.</a:t>
            </a:r>
          </a:p>
          <a:p>
            <a:pPr marL="342264" indent="-342264" defTabSz="449833">
              <a:spcBef>
                <a:spcPts val="3200"/>
              </a:spcBef>
              <a:defRPr sz="2464"/>
            </a:pPr>
            <a:r>
              <a:t>Recueillir pour chacun de ces projets les besoins en RH, infrastructures et compétences techniques.</a:t>
            </a:r>
          </a:p>
          <a:p>
            <a:pPr marL="342264" indent="-342264" defTabSz="449833">
              <a:spcBef>
                <a:spcPts val="3200"/>
              </a:spcBef>
              <a:defRPr sz="2464"/>
            </a:pPr>
            <a:r>
              <a:t>Cette journée ayant été déplacée, nous essaierons de produire un résumé exécutif aussitôt que possible. Une première ébauche sera donnée dès cet après midi en conclusion.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