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4.xml.rels" ContentType="application/vnd.openxmlformats-package.relationships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172.jpeg" ContentType="image/jpeg"/>
  <Override PartName="/ppt/media/image171.png" ContentType="image/png"/>
  <Override PartName="/ppt/media/image170.jpeg" ContentType="image/jpeg"/>
  <Override PartName="/ppt/media/image169.jpeg" ContentType="image/jpeg"/>
  <Override PartName="/ppt/media/image168.jpeg" ContentType="image/jpeg"/>
  <Override PartName="/ppt/media/image167.jpeg" ContentType="image/jpeg"/>
  <Override PartName="/ppt/media/image166.png" ContentType="image/png"/>
  <Override PartName="/ppt/media/image78.png" ContentType="image/png"/>
  <Override PartName="/ppt/media/image18.jpeg" ContentType="image/jpeg"/>
  <Override PartName="/ppt/media/image75.png" ContentType="image/png"/>
  <Override PartName="/ppt/media/image74.png" ContentType="image/png"/>
  <Override PartName="/ppt/media/image17.jpeg" ContentType="image/jpeg"/>
  <Override PartName="/ppt/media/image62.png" ContentType="image/png"/>
  <Override PartName="/ppt/media/image61.png" ContentType="image/png"/>
  <Override PartName="/ppt/media/image34.wmf" ContentType="image/x-wmf"/>
  <Override PartName="/ppt/media/image58.jpeg" ContentType="image/jpeg"/>
  <Override PartName="/ppt/media/image57.jpeg" ContentType="image/jpeg"/>
  <Override PartName="/ppt/media/image43.jpeg" ContentType="image/jpeg"/>
  <Override PartName="/ppt/media/image56.jpeg" ContentType="image/jpeg"/>
  <Override PartName="/ppt/media/image77.png" ContentType="image/png"/>
  <Override PartName="/ppt/media/image7.jpeg" ContentType="image/jpeg"/>
  <Override PartName="/ppt/media/image52.png" ContentType="image/png"/>
  <Override PartName="/ppt/media/image76.png" ContentType="image/png"/>
  <Override PartName="/ppt/media/image51.png" ContentType="image/png"/>
  <Override PartName="/ppt/media/image54.png" ContentType="image/png"/>
  <Override PartName="/ppt/media/image50.jpeg" ContentType="image/jpeg"/>
  <Override PartName="/ppt/media/image49.jpeg" ContentType="image/jpeg"/>
  <Override PartName="/ppt/media/image48.jpeg" ContentType="image/jpeg"/>
  <Override PartName="/ppt/media/image46.jpeg" ContentType="image/jpeg"/>
  <Override PartName="/ppt/media/image45.jpeg" ContentType="image/jpeg"/>
  <Override PartName="/ppt/media/image44.png" ContentType="image/png"/>
  <Override PartName="/ppt/media/image153.png" ContentType="image/png"/>
  <Override PartName="/ppt/media/image6.jpeg" ContentType="image/jpeg"/>
  <Override PartName="/ppt/media/image42.png" ContentType="image/png"/>
  <Override PartName="/ppt/media/image41.jpeg" ContentType="image/jpeg"/>
  <Override PartName="/ppt/media/image39.png" ContentType="image/png"/>
  <Override PartName="/ppt/media/image92.jpeg" ContentType="image/jpeg"/>
  <Override PartName="/ppt/media/image14.png" ContentType="image/png"/>
  <Override PartName="/ppt/media/image147.png" ContentType="image/png"/>
  <Override PartName="/ppt/media/image37.png" ContentType="image/png"/>
  <Override PartName="/ppt/media/image12.png" ContentType="image/png"/>
  <Override PartName="/ppt/media/image121.png" ContentType="image/png"/>
  <Override PartName="/ppt/media/image16.png" ContentType="image/png"/>
  <Override PartName="/ppt/media/image69.png" ContentType="image/png"/>
  <Override PartName="/ppt/media/image131.jpeg" ContentType="image/jpeg"/>
  <Override PartName="/ppt/media/image19.png" ContentType="image/png"/>
  <Override PartName="/ppt/media/image20.png" ContentType="image/png"/>
  <Override PartName="/ppt/media/image119.png" ContentType="image/png"/>
  <Override PartName="/ppt/media/image21.png" ContentType="image/png"/>
  <Override PartName="/ppt/media/image47.png" ContentType="image/png"/>
  <Override PartName="/ppt/media/image173.jpeg" ContentType="image/jpeg"/>
  <Override PartName="/ppt/media/image156.png" ContentType="image/png"/>
  <Override PartName="/ppt/media/image22.png" ContentType="image/png"/>
  <Override PartName="/ppt/media/image141.jpeg" ContentType="image/jpeg"/>
  <Override PartName="/ppt/media/image23.png" ContentType="image/png"/>
  <Override PartName="/ppt/media/image24.png" ContentType="image/png"/>
  <Override PartName="/ppt/media/image114.jpeg" ContentType="image/jpeg"/>
  <Override PartName="/ppt/media/image133.png" ContentType="image/png"/>
  <Override PartName="/ppt/media/image136.jpeg" ContentType="image/jpeg"/>
  <Override PartName="/ppt/media/image25.png" ContentType="image/png"/>
  <Override PartName="/ppt/media/image28.png" ContentType="image/png"/>
  <Override PartName="/ppt/media/image137.png" ContentType="image/png"/>
  <Override PartName="/ppt/media/image29.png" ContentType="image/png"/>
  <Override PartName="/ppt/media/image91.jpeg" ContentType="image/jpeg"/>
  <Override PartName="/ppt/media/image138.png" ContentType="image/png"/>
  <Override PartName="/ppt/media/image30.png" ContentType="image/png"/>
  <Override PartName="/ppt/media/image129.png" ContentType="image/png"/>
  <Override PartName="/ppt/media/image31.png" ContentType="image/png"/>
  <Override PartName="/ppt/media/image142.jpeg" ContentType="image/jpeg"/>
  <Override PartName="/ppt/media/image33.png" ContentType="image/png"/>
  <Override PartName="/ppt/media/image35.png" ContentType="image/png"/>
  <Override PartName="/ppt/media/image11.png" ContentType="image/png"/>
  <Override PartName="/ppt/media/image38.png" ContentType="image/png"/>
  <Override PartName="/ppt/media/image118.gif" ContentType="image/gif"/>
  <Override PartName="/ppt/media/image120.png" ContentType="image/png"/>
  <Override PartName="/ppt/media/image36.png" ContentType="image/png"/>
  <Override PartName="/ppt/media/image145.png" ContentType="image/png"/>
  <Override PartName="/ppt/media/image10.jpeg" ContentType="image/jpeg"/>
  <Override PartName="/ppt/media/image8.png" ContentType="image/png"/>
  <Override PartName="/ppt/media/image27.png" ContentType="image/png"/>
  <Override PartName="/ppt/media/image83.png" ContentType="image/png"/>
  <Override PartName="/ppt/media/image101.png" ContentType="image/png"/>
  <Override PartName="/ppt/media/image40.jpeg" ContentType="image/jpeg"/>
  <Override PartName="/ppt/media/image63.png" ContentType="image/png"/>
  <Override PartName="/ppt/media/image1.png" ContentType="image/png"/>
  <Override PartName="/ppt/media/image82.png" ContentType="image/png"/>
  <Override PartName="/ppt/media/image100.png" ContentType="image/png"/>
  <Override PartName="/ppt/media/image3.png" ContentType="image/png"/>
  <Override PartName="/ppt/media/image84.png" ContentType="image/png"/>
  <Override PartName="/ppt/media/image102.png" ContentType="image/png"/>
  <Override PartName="/ppt/media/image53.jpeg" ContentType="image/jpeg"/>
  <Override PartName="/ppt/media/image66.png" ContentType="image/png"/>
  <Override PartName="/ppt/media/image4.png" ContentType="image/png"/>
  <Override PartName="/ppt/media/image85.png" ContentType="image/png"/>
  <Override PartName="/ppt/media/image103.png" ContentType="image/png"/>
  <Override PartName="/ppt/media/image67.png" ContentType="image/png"/>
  <Override PartName="/ppt/media/image5.png" ContentType="image/png"/>
  <Override PartName="/ppt/media/image86.png" ContentType="image/png"/>
  <Override PartName="/ppt/media/image104.png" ContentType="image/png"/>
  <Override PartName="/ppt/media/image26.jpeg" ContentType="image/jpeg"/>
  <Override PartName="/ppt/media/image65.jpeg" ContentType="image/jpeg"/>
  <Override PartName="/ppt/media/image122.png" ContentType="image/png"/>
  <Override PartName="/ppt/media/image32.jpeg" ContentType="image/jpeg"/>
  <Override PartName="/ppt/media/image124.jpeg" ContentType="image/jpeg"/>
  <Override PartName="/ppt/media/image2.png" ContentType="image/png"/>
  <Override PartName="/ppt/media/image64.png" ContentType="image/png"/>
  <Override PartName="/ppt/media/image9.png" ContentType="image/png"/>
  <Override PartName="/ppt/media/image108.png" ContentType="image/png"/>
  <Override PartName="/ppt/media/hdphoto1.wdp" ContentType="image/vnd.ms-photo"/>
  <Override PartName="/ppt/media/image109.jpeg" ContentType="image/jpeg"/>
  <Override PartName="/ppt/media/image80.png" ContentType="image/png"/>
  <Override PartName="/ppt/media/image81.png" ContentType="image/png"/>
  <Override PartName="/ppt/media/image87.png" ContentType="image/png"/>
  <Override PartName="/ppt/media/image105.png" ContentType="image/png"/>
  <Override PartName="/ppt/media/image143.jpeg" ContentType="image/jpeg"/>
  <Override PartName="/ppt/media/image94.jpeg" ContentType="image/jpeg"/>
  <Override PartName="/ppt/media/image88.png" ContentType="image/png"/>
  <Override PartName="/ppt/media/image106.png" ContentType="image/png"/>
  <Override PartName="/ppt/media/image89.jpeg" ContentType="image/jpeg"/>
  <Override PartName="/ppt/media/image71.png" ContentType="image/png"/>
  <Override PartName="/ppt/media/image151.gif" ContentType="image/gif"/>
  <Override PartName="/ppt/media/image90.png" ContentType="image/png"/>
  <Override PartName="/ppt/media/image111.png" ContentType="image/png"/>
  <Override PartName="/ppt/media/image95.png" ContentType="image/png"/>
  <Override PartName="/ppt/media/image113.png" ContentType="image/png"/>
  <Override PartName="/ppt/media/image96.png" ContentType="image/png"/>
  <Override PartName="/ppt/media/image55.png" ContentType="image/png"/>
  <Override PartName="/ppt/media/image139.jpeg" ContentType="image/jpeg"/>
  <Override PartName="/ppt/media/image97.png" ContentType="image/png"/>
  <Override PartName="/ppt/media/image59.png" ContentType="image/png"/>
  <Override PartName="/ppt/media/image130.jpeg" ContentType="image/jpeg"/>
  <Override PartName="/ppt/media/image144.jpeg" ContentType="image/jpeg"/>
  <Override PartName="/ppt/media/image98.png" ContentType="image/png"/>
  <Override PartName="/ppt/media/image116.png" ContentType="image/png"/>
  <Override PartName="/ppt/media/image93.png" ContentType="image/png"/>
  <Override PartName="/ppt/media/image110.wmf" ContentType="image/x-wmf"/>
  <Override PartName="/ppt/media/image79.png" ContentType="image/png"/>
  <Override PartName="/ppt/media/image132.jpeg" ContentType="image/jpeg"/>
  <Override PartName="/ppt/media/image73.png" ContentType="image/png"/>
  <Override PartName="/ppt/media/image146.jpeg" ContentType="image/jpeg"/>
  <Override PartName="/ppt/media/image112.png" ContentType="image/png"/>
  <Override PartName="/ppt/media/image115.jpeg" ContentType="image/jpeg"/>
  <Override PartName="/ppt/media/image117.wmf" ContentType="image/x-wmf"/>
  <Override PartName="/ppt/media/image123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99.png" ContentType="image/png"/>
  <Override PartName="/ppt/media/image134.jpeg" ContentType="image/jpeg"/>
  <Override PartName="/ppt/media/image155.png" ContentType="image/png"/>
  <Override PartName="/ppt/media/image15.png" ContentType="image/png"/>
  <Override PartName="/ppt/media/image135.jpeg" ContentType="image/jpeg"/>
  <Override PartName="/ppt/media/image107.png" ContentType="image/png"/>
  <Override PartName="/ppt/media/image149.jpeg" ContentType="image/jpeg"/>
  <Override PartName="/ppt/media/image165.png" ContentType="image/png"/>
  <Override PartName="/ppt/media/image13.png" ContentType="image/png"/>
  <Override PartName="/ppt/media/image140.jpeg" ContentType="image/jpeg"/>
  <Override PartName="/ppt/media/image68.png" ContentType="image/png"/>
  <Override PartName="/ppt/media/image148.gif" ContentType="image/gif"/>
  <Override PartName="/ppt/media/image70.png" ContentType="image/png"/>
  <Override PartName="/ppt/media/image150.gif" ContentType="image/gif"/>
  <Override PartName="/ppt/media/image72.png" ContentType="image/png"/>
  <Override PartName="/ppt/media/image152.gif" ContentType="image/gif"/>
  <Override PartName="/ppt/media/image154.jpeg" ContentType="image/jpeg"/>
  <Override PartName="/ppt/media/image157.png" ContentType="image/png"/>
  <Override PartName="/ppt/media/image60.png" ContentType="image/png"/>
  <Override PartName="/ppt/media/image158.png" ContentType="image/png"/>
  <Override PartName="/ppt/media/image159.jpeg" ContentType="image/jpeg"/>
  <Override PartName="/ppt/media/image160.jpeg" ContentType="image/jpeg"/>
  <Override PartName="/ppt/media/image161.jpeg" ContentType="image/jpeg"/>
  <Override PartName="/ppt/media/image162.png" ContentType="image/png"/>
  <Override PartName="/ppt/media/image163.jpeg" ContentType="image/jpeg"/>
  <Override PartName="/ppt/media/image164.jpeg" ContentType="image/jpeg"/>
  <Override PartName="/ppt/slideMasters/_rels/slideMaster25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26.xml" ContentType="application/vnd.openxmlformats-officedocument.theme+xml"/>
  <Override PartName="/ppt/theme/theme25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20.xml" ContentType="application/vnd.openxmlformats-officedocument.theme+xml"/>
  <Override PartName="/ppt/theme/theme19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294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_rels/slideLayout291.xml.rels" ContentType="application/vnd.openxmlformats-package.relationships+xml"/>
  <Override PartName="/ppt/slideLayouts/_rels/slideLayout283.xml.rels" ContentType="application/vnd.openxmlformats-package.relationships+xml"/>
  <Override PartName="/ppt/slideLayouts/_rels/slideLayout269.xml.rels" ContentType="application/vnd.openxmlformats-package.relationships+xml"/>
  <Override PartName="/ppt/slideLayouts/_rels/slideLayout280.xml.rels" ContentType="application/vnd.openxmlformats-package.relationships+xml"/>
  <Override PartName="/ppt/slideLayouts/_rels/slideLayout265.xml.rels" ContentType="application/vnd.openxmlformats-package.relationships+xml"/>
  <Override PartName="/ppt/slideLayouts/_rels/slideLayout264.xml.rels" ContentType="application/vnd.openxmlformats-package.relationships+xml"/>
  <Override PartName="/ppt/slideLayouts/_rels/slideLayout249.xml.rels" ContentType="application/vnd.openxmlformats-package.relationships+xml"/>
  <Override PartName="/ppt/slideLayouts/_rels/slideLayout263.xml.rels" ContentType="application/vnd.openxmlformats-package.relationships+xml"/>
  <Override PartName="/ppt/slideLayouts/_rels/slideLayout248.xml.rels" ContentType="application/vnd.openxmlformats-package.relationships+xml"/>
  <Override PartName="/ppt/slideLayouts/_rels/slideLayout262.xml.rels" ContentType="application/vnd.openxmlformats-package.relationships+xml"/>
  <Override PartName="/ppt/slideLayouts/_rels/slideLayout247.xml.rels" ContentType="application/vnd.openxmlformats-package.relationships+xml"/>
  <Override PartName="/ppt/slideLayouts/_rels/slideLayout261.xml.rels" ContentType="application/vnd.openxmlformats-package.relationships+xml"/>
  <Override PartName="/ppt/slideLayouts/_rels/slideLayout246.xml.rels" ContentType="application/vnd.openxmlformats-package.relationships+xml"/>
  <Override PartName="/ppt/slideLayouts/_rels/slideLayout260.xml.rels" ContentType="application/vnd.openxmlformats-package.relationships+xml"/>
  <Override PartName="/ppt/slideLayouts/_rels/slideLayout245.xml.rels" ContentType="application/vnd.openxmlformats-package.relationships+xml"/>
  <Override PartName="/ppt/slideLayouts/_rels/slideLayout240.xml.rels" ContentType="application/vnd.openxmlformats-package.relationships+xml"/>
  <Override PartName="/ppt/slideLayouts/_rels/slideLayout238.xml.rels" ContentType="application/vnd.openxmlformats-package.relationships+xml"/>
  <Override PartName="/ppt/slideLayouts/_rels/slideLayout237.xml.rels" ContentType="application/vnd.openxmlformats-package.relationships+xml"/>
  <Override PartName="/ppt/slideLayouts/_rels/slideLayout236.xml.rels" ContentType="application/vnd.openxmlformats-package.relationships+xml"/>
  <Override PartName="/ppt/slideLayouts/_rels/slideLayout250.xml.rels" ContentType="application/vnd.openxmlformats-package.relationships+xml"/>
  <Override PartName="/ppt/slideLayouts/_rels/slideLayout235.xml.rels" ContentType="application/vnd.openxmlformats-package.relationships+xml"/>
  <Override PartName="/ppt/slideLayouts/_rels/slideLayout234.xml.rels" ContentType="application/vnd.openxmlformats-package.relationships+xml"/>
  <Override PartName="/ppt/slideLayouts/_rels/slideLayout233.xml.rels" ContentType="application/vnd.openxmlformats-package.relationships+xml"/>
  <Override PartName="/ppt/slideLayouts/_rels/slideLayout232.xml.rels" ContentType="application/vnd.openxmlformats-package.relationships+xml"/>
  <Override PartName="/ppt/slideLayouts/_rels/slideLayout221.xml.rels" ContentType="application/vnd.openxmlformats-package.relationships+xml"/>
  <Override PartName="/ppt/slideLayouts/_rels/slideLayout220.xml.rels" ContentType="application/vnd.openxmlformats-package.relationships+xml"/>
  <Override PartName="/ppt/slideLayouts/_rels/slideLayout219.xml.rels" ContentType="application/vnd.openxmlformats-package.relationships+xml"/>
  <Override PartName="/ppt/slideLayouts/_rels/slideLayout213.xml.rels" ContentType="application/vnd.openxmlformats-package.relationships+xml"/>
  <Override PartName="/ppt/slideLayouts/_rels/slideLayout212.xml.rels" ContentType="application/vnd.openxmlformats-package.relationships+xml"/>
  <Override PartName="/ppt/slideLayouts/_rels/slideLayout211.xml.rels" ContentType="application/vnd.openxmlformats-package.relationships+xml"/>
  <Override PartName="/ppt/slideLayouts/_rels/slideLayout210.xml.rels" ContentType="application/vnd.openxmlformats-package.relationships+xml"/>
  <Override PartName="/ppt/slideLayouts/_rels/slideLayout300.xml.rels" ContentType="application/vnd.openxmlformats-package.relationships+xml"/>
  <Override PartName="/ppt/slideLayouts/_rels/slideLayout222.xml.rels" ContentType="application/vnd.openxmlformats-package.relationships+xml"/>
  <Override PartName="/ppt/slideLayouts/_rels/slideLayout207.xml.rels" ContentType="application/vnd.openxmlformats-package.relationships+xml"/>
  <Override PartName="/ppt/slideLayouts/_rels/slideLayout296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295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281.xml.rels" ContentType="application/vnd.openxmlformats-package.relationships+xml"/>
  <Override PartName="/ppt/slideLayouts/_rels/slideLayout266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257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256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255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254.xml.rels" ContentType="application/vnd.openxmlformats-package.relationships+xml"/>
  <Override PartName="/ppt/slideLayouts/_rels/slideLayout239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253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8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5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5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42.xml.rels" ContentType="application/vnd.openxmlformats-package.relationships+xml"/>
  <Override PartName="/ppt/slideLayouts/_rels/slideLayout227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8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241.xml.rels" ContentType="application/vnd.openxmlformats-package.relationships+xml"/>
  <Override PartName="/ppt/slideLayouts/_rels/slideLayout226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8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284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82.xml.rels" ContentType="application/vnd.openxmlformats-package.relationships+xml"/>
  <Override PartName="/ppt/slideLayouts/_rels/slideLayout267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75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230.xml.rels" ContentType="application/vnd.openxmlformats-package.relationships+xml"/>
  <Override PartName="/ppt/slideLayouts/_rels/slideLayout215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74.xml.rels" ContentType="application/vnd.openxmlformats-package.relationships+xml"/>
  <Override PartName="/ppt/slideLayouts/_rels/slideLayout259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214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73.xml.rels" ContentType="application/vnd.openxmlformats-package.relationships+xml"/>
  <Override PartName="/ppt/slideLayouts/_rels/slideLayout258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272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71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270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223.xml.rels" ContentType="application/vnd.openxmlformats-package.relationships+xml"/>
  <Override PartName="/ppt/slideLayouts/_rels/slideLayout20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89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224.xml.rels" ContentType="application/vnd.openxmlformats-package.relationships+xml"/>
  <Override PartName="/ppt/slideLayouts/_rels/slideLayout20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22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92.xml.rels" ContentType="application/vnd.openxmlformats-package.relationships+xml"/>
  <Override PartName="/ppt/slideLayouts/_rels/slideLayout27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97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276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231.xml.rels" ContentType="application/vnd.openxmlformats-package.relationships+xml"/>
  <Override PartName="/ppt/slideLayouts/_rels/slideLayout216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217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293.xml.rels" ContentType="application/vnd.openxmlformats-package.relationships+xml"/>
  <Override PartName="/ppt/slideLayouts/_rels/slideLayout278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294.xml.rels" ContentType="application/vnd.openxmlformats-package.relationships+xml"/>
  <Override PartName="/ppt/slideLayouts/_rels/slideLayout279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288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243.xml.rels" ContentType="application/vnd.openxmlformats-package.relationships+xml"/>
  <Override PartName="/ppt/slideLayouts/_rels/slideLayout228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244.xml.rels" ContentType="application/vnd.openxmlformats-package.relationships+xml"/>
  <Override PartName="/ppt/slideLayouts/_rels/slideLayout22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287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298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299.xml.rels" ContentType="application/vnd.openxmlformats-package.relationships+xml"/>
  <Override PartName="/ppt/slideLayouts/_rels/slideLayout205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20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218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59.xml.rels" ContentType="application/vnd.openxmlformats-package.relationships+xml"/>
  <Override PartName="/ppt/slideLayouts/slideLayout10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66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  <p:sldMasterId id="2147483882" r:id="rId20"/>
    <p:sldMasterId id="2147483895" r:id="rId21"/>
    <p:sldMasterId id="2147483908" r:id="rId22"/>
    <p:sldMasterId id="2147483921" r:id="rId23"/>
    <p:sldMasterId id="2147483934" r:id="rId24"/>
    <p:sldMasterId id="2147483947" r:id="rId25"/>
    <p:sldMasterId id="2147483960" r:id="rId26"/>
  </p:sldMasterIdLst>
  <p:notesMasterIdLst>
    <p:notesMasterId r:id="rId27"/>
  </p:notes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288" r:id="rId60"/>
    <p:sldId id="289" r:id="rId61"/>
    <p:sldId id="290" r:id="rId62"/>
    <p:sldId id="291" r:id="rId63"/>
    <p:sldId id="292" r:id="rId64"/>
    <p:sldId id="293" r:id="rId65"/>
  </p:sldIdLst>
  <p:sldSz cx="10080625" cy="7559675"/>
  <p:notesSz cx="6807200" cy="99393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notesMaster" Target="notesMasters/notesMaster1.xml"/><Relationship Id="rId28" Type="http://schemas.openxmlformats.org/officeDocument/2006/relationships/slide" Target="slides/slide1.xml"/><Relationship Id="rId29" Type="http://schemas.openxmlformats.org/officeDocument/2006/relationships/slide" Target="slides/slide2.xml"/><Relationship Id="rId30" Type="http://schemas.openxmlformats.org/officeDocument/2006/relationships/slide" Target="slides/slide3.xml"/><Relationship Id="rId31" Type="http://schemas.openxmlformats.org/officeDocument/2006/relationships/slide" Target="slides/slide4.xml"/><Relationship Id="rId32" Type="http://schemas.openxmlformats.org/officeDocument/2006/relationships/slide" Target="slides/slide5.xml"/><Relationship Id="rId33" Type="http://schemas.openxmlformats.org/officeDocument/2006/relationships/slide" Target="slides/slide6.xml"/><Relationship Id="rId34" Type="http://schemas.openxmlformats.org/officeDocument/2006/relationships/slide" Target="slides/slide7.xml"/><Relationship Id="rId35" Type="http://schemas.openxmlformats.org/officeDocument/2006/relationships/slide" Target="slides/slide8.xml"/><Relationship Id="rId36" Type="http://schemas.openxmlformats.org/officeDocument/2006/relationships/slide" Target="slides/slide9.xml"/><Relationship Id="rId37" Type="http://schemas.openxmlformats.org/officeDocument/2006/relationships/slide" Target="slides/slide10.xml"/><Relationship Id="rId38" Type="http://schemas.openxmlformats.org/officeDocument/2006/relationships/slide" Target="slides/slide11.xml"/><Relationship Id="rId39" Type="http://schemas.openxmlformats.org/officeDocument/2006/relationships/slide" Target="slides/slide12.xml"/><Relationship Id="rId40" Type="http://schemas.openxmlformats.org/officeDocument/2006/relationships/slide" Target="slides/slide13.xml"/><Relationship Id="rId41" Type="http://schemas.openxmlformats.org/officeDocument/2006/relationships/slide" Target="slides/slide14.xml"/><Relationship Id="rId42" Type="http://schemas.openxmlformats.org/officeDocument/2006/relationships/slide" Target="slides/slide15.xml"/><Relationship Id="rId43" Type="http://schemas.openxmlformats.org/officeDocument/2006/relationships/slide" Target="slides/slide16.xml"/><Relationship Id="rId44" Type="http://schemas.openxmlformats.org/officeDocument/2006/relationships/slide" Target="slides/slide17.xml"/><Relationship Id="rId45" Type="http://schemas.openxmlformats.org/officeDocument/2006/relationships/slide" Target="slides/slide18.xml"/><Relationship Id="rId46" Type="http://schemas.openxmlformats.org/officeDocument/2006/relationships/slide" Target="slides/slide19.xml"/><Relationship Id="rId47" Type="http://schemas.openxmlformats.org/officeDocument/2006/relationships/slide" Target="slides/slide20.xml"/><Relationship Id="rId48" Type="http://schemas.openxmlformats.org/officeDocument/2006/relationships/slide" Target="slides/slide21.xml"/><Relationship Id="rId49" Type="http://schemas.openxmlformats.org/officeDocument/2006/relationships/slide" Target="slides/slide22.xml"/><Relationship Id="rId50" Type="http://schemas.openxmlformats.org/officeDocument/2006/relationships/slide" Target="slides/slide23.xml"/><Relationship Id="rId51" Type="http://schemas.openxmlformats.org/officeDocument/2006/relationships/slide" Target="slides/slide24.xml"/><Relationship Id="rId52" Type="http://schemas.openxmlformats.org/officeDocument/2006/relationships/slide" Target="slides/slide25.xml"/><Relationship Id="rId53" Type="http://schemas.openxmlformats.org/officeDocument/2006/relationships/slide" Target="slides/slide26.xml"/><Relationship Id="rId54" Type="http://schemas.openxmlformats.org/officeDocument/2006/relationships/slide" Target="slides/slide27.xml"/><Relationship Id="rId55" Type="http://schemas.openxmlformats.org/officeDocument/2006/relationships/slide" Target="slides/slide28.xml"/><Relationship Id="rId56" Type="http://schemas.openxmlformats.org/officeDocument/2006/relationships/slide" Target="slides/slide29.xml"/><Relationship Id="rId57" Type="http://schemas.openxmlformats.org/officeDocument/2006/relationships/slide" Target="slides/slide30.xml"/><Relationship Id="rId58" Type="http://schemas.openxmlformats.org/officeDocument/2006/relationships/slide" Target="slides/slide31.xml"/><Relationship Id="rId59" Type="http://schemas.openxmlformats.org/officeDocument/2006/relationships/slide" Target="slides/slide32.xml"/><Relationship Id="rId60" Type="http://schemas.openxmlformats.org/officeDocument/2006/relationships/slide" Target="slides/slide33.xml"/><Relationship Id="rId61" Type="http://schemas.openxmlformats.org/officeDocument/2006/relationships/slide" Target="slides/slide34.xml"/><Relationship Id="rId62" Type="http://schemas.openxmlformats.org/officeDocument/2006/relationships/slide" Target="slides/slide35.xml"/><Relationship Id="rId63" Type="http://schemas.openxmlformats.org/officeDocument/2006/relationships/slide" Target="slides/slide36.xml"/><Relationship Id="rId64" Type="http://schemas.openxmlformats.org/officeDocument/2006/relationships/slide" Target="slides/slide37.xml"/><Relationship Id="rId65" Type="http://schemas.openxmlformats.org/officeDocument/2006/relationships/slide" Target="slides/slide3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00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00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01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01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F952E2B4-EBA6-43DB-BFC1-79DD9EB0657A}" type="slidenum">
              <a:rPr b="0" lang="en-GB" sz="1400" spc="-1" strike="noStrike">
                <a:latin typeface="Times New Roman"/>
              </a:rPr>
              <a:t>1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8AE5F7FA-5C14-4EA5-97A8-D001720C606C}" type="slidenum">
              <a:rPr b="0" lang="en-GB" sz="1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491" name="PlaceHolder 2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5720" cy="447192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549E9379-04D5-4803-B9BD-15BA5CDB35A0}" type="slidenum">
              <a:rPr b="0" lang="en-GB" sz="1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505" name="PlaceHolder 2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5720" cy="447192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6EDD32D5-FE64-4246-BC50-9F785CFDAF0D}" type="slidenum">
              <a:rPr b="0" lang="en-GB" sz="13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507" name="PlaceHolder 2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PlaceHolder 1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  <p:sp>
        <p:nvSpPr>
          <p:cNvPr id="1509" name="TextShape 2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AD3D3325-35F2-454D-BDD4-8CD0E5ECF9F4}" type="slidenum">
              <a:rPr b="0" lang="en-GB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PlaceHolder 1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  <p:sp>
        <p:nvSpPr>
          <p:cNvPr id="1511" name="CustomShape 2"/>
          <p:cNvSpPr/>
          <p:nvPr/>
        </p:nvSpPr>
        <p:spPr>
          <a:xfrm>
            <a:off x="3402360" y="8582400"/>
            <a:ext cx="2602440" cy="45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080" rIns="82080" tIns="41040" bIns="41040" anchor="b"/>
          <a:p>
            <a:pPr algn="r">
              <a:lnSpc>
                <a:spcPct val="100000"/>
              </a:lnSpc>
            </a:pPr>
            <a:fld id="{7D221932-3FC5-416B-A201-9BF45C71C6F5}" type="slidenum">
              <a:rPr b="0" lang="en-GB" sz="1000" spc="-1" strike="noStrike">
                <a:solidFill>
                  <a:srgbClr val="000000"/>
                </a:solidFill>
                <a:latin typeface="Arial"/>
                <a:ea typeface="+mn-ea"/>
              </a:rPr>
              <a:t>&lt;number&gt;</a:t>
            </a:fld>
            <a:endParaRPr b="0" lang="en-GB" sz="1000" spc="-1" strike="noStrike">
              <a:latin typeface="Arial"/>
            </a:endParaRPr>
          </a:p>
        </p:txBody>
      </p:sp>
      <p:sp>
        <p:nvSpPr>
          <p:cNvPr id="1512" name="CustomShape 3"/>
          <p:cNvSpPr/>
          <p:nvPr/>
        </p:nvSpPr>
        <p:spPr>
          <a:xfrm>
            <a:off x="0" y="8582400"/>
            <a:ext cx="2602440" cy="45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080" rIns="82080" tIns="41040" bIns="41040" anchor="b"/>
          <a:p>
            <a:pPr>
              <a:lnSpc>
                <a:spcPct val="100000"/>
              </a:lnSpc>
            </a:pPr>
            <a:r>
              <a:rPr b="0" lang="en-GB" sz="1000" spc="-1" strike="noStrike">
                <a:solidFill>
                  <a:srgbClr val="000000"/>
                </a:solidFill>
                <a:latin typeface="Arial"/>
                <a:ea typeface="+mn-ea"/>
              </a:rPr>
              <a:t>Groupe          Evaluation AERES          13-14 janvier 2011</a:t>
            </a:r>
            <a:endParaRPr b="0" lang="en-GB" sz="1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F6C447A1-723B-4A2A-86E9-6EDE851361C7}" type="slidenum">
              <a:rPr b="0" lang="en-GB" sz="1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493" name="PlaceHolder 2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5720" cy="447192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850CA285-EE6D-4BE2-B31F-660CC6511AC1}" type="slidenum">
              <a:rPr b="0" lang="en-GB" sz="1200" spc="-1" strike="noStrike">
                <a:solidFill>
                  <a:srgbClr val="ffff00"/>
                </a:solidFill>
                <a:latin typeface="Arial"/>
                <a:ea typeface="DejaVu Sans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1514" name="PlaceHolder 2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CustomShape 1"/>
          <p:cNvSpPr/>
          <p:nvPr/>
        </p:nvSpPr>
        <p:spPr>
          <a:xfrm>
            <a:off x="0" y="9100080"/>
            <a:ext cx="2831040" cy="47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8560" rIns="88560" tIns="44280" bIns="44280" anchor="b"/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00"/>
                </a:solidFill>
                <a:latin typeface="Arial"/>
                <a:ea typeface="+mn-ea"/>
              </a:rPr>
              <a:t>M. Spurio- ANTARES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516" name="CustomShape 2"/>
          <p:cNvSpPr/>
          <p:nvPr/>
        </p:nvSpPr>
        <p:spPr>
          <a:xfrm>
            <a:off x="3701160" y="9100080"/>
            <a:ext cx="2831040" cy="47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8560" rIns="88560" tIns="44280" bIns="44280" anchor="b"/>
          <a:p>
            <a:pPr algn="r">
              <a:lnSpc>
                <a:spcPct val="100000"/>
              </a:lnSpc>
            </a:pPr>
            <a:fld id="{F972CEAB-CA0B-4C28-B6E7-F9020328554C}" type="slidenum">
              <a:rPr b="0" lang="en-GB" sz="1200" spc="-1" strike="noStrike">
                <a:solidFill>
                  <a:srgbClr val="ffff00"/>
                </a:solidFill>
                <a:latin typeface="Arial"/>
                <a:ea typeface="+mn-ea"/>
              </a:rPr>
              <a:t>&lt;number&gt;</a:t>
            </a:fld>
            <a:endParaRPr b="0" lang="en-GB" sz="1200" spc="-1" strike="noStrike">
              <a:latin typeface="Arial"/>
            </a:endParaRPr>
          </a:p>
        </p:txBody>
      </p:sp>
      <p:sp>
        <p:nvSpPr>
          <p:cNvPr id="1517" name="PlaceHolder 3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CustomShape 1"/>
          <p:cNvSpPr/>
          <p:nvPr/>
        </p:nvSpPr>
        <p:spPr>
          <a:xfrm>
            <a:off x="0" y="8732880"/>
            <a:ext cx="2377080" cy="45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0640" rIns="80640" tIns="40320" bIns="40320" anchor="b"/>
          <a:p>
            <a:pPr>
              <a:lnSpc>
                <a:spcPct val="100000"/>
              </a:lnSpc>
            </a:pPr>
            <a:r>
              <a:rPr b="0" lang="en-GB" sz="1100" spc="-1" strike="noStrike">
                <a:solidFill>
                  <a:srgbClr val="ffff00"/>
                </a:solidFill>
                <a:latin typeface="Arial"/>
                <a:ea typeface="+mn-ea"/>
              </a:rPr>
              <a:t>M. Spurio- ANTARES</a:t>
            </a:r>
            <a:endParaRPr b="0" lang="en-GB" sz="1100" spc="-1" strike="noStrike">
              <a:latin typeface="Arial"/>
            </a:endParaRPr>
          </a:p>
        </p:txBody>
      </p:sp>
      <p:sp>
        <p:nvSpPr>
          <p:cNvPr id="1519" name="CustomShape 2"/>
          <p:cNvSpPr/>
          <p:nvPr/>
        </p:nvSpPr>
        <p:spPr>
          <a:xfrm>
            <a:off x="3107520" y="8732880"/>
            <a:ext cx="2377080" cy="45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0640" rIns="80640" tIns="40320" bIns="40320" anchor="b"/>
          <a:p>
            <a:pPr algn="r">
              <a:lnSpc>
                <a:spcPct val="100000"/>
              </a:lnSpc>
            </a:pPr>
            <a:fld id="{02CA4B7D-34E7-45D0-A878-CBCF7D7F33BE}" type="slidenum">
              <a:rPr b="0" lang="en-GB" sz="1100" spc="-1" strike="noStrike">
                <a:solidFill>
                  <a:srgbClr val="ffff00"/>
                </a:solidFill>
                <a:latin typeface="Arial"/>
                <a:ea typeface="+mn-ea"/>
              </a:rPr>
              <a:t>&lt;number&gt;</a:t>
            </a:fld>
            <a:endParaRPr b="0" lang="en-GB" sz="1100" spc="-1" strike="noStrike">
              <a:latin typeface="Arial"/>
            </a:endParaRPr>
          </a:p>
        </p:txBody>
      </p:sp>
      <p:sp>
        <p:nvSpPr>
          <p:cNvPr id="1520" name="PlaceHolder 3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71546825-D63A-430D-A7DE-59DD87944BEA}" type="slidenum">
              <a:rPr b="0" lang="en-GB" sz="1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495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5B98A8DB-80D3-4569-A2F7-9B5F425E1C9D}" type="slidenum">
              <a:rPr b="0" lang="en-GB" sz="1200" spc="-1" strike="noStrike">
                <a:solidFill>
                  <a:srgbClr val="ffff00"/>
                </a:solidFill>
                <a:latin typeface="Arial"/>
                <a:ea typeface="DejaVu Sans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1522" name="PlaceHolder 2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CB8E31A6-961C-4458-8E60-0C9975A443F5}" type="slidenum">
              <a:rPr b="0" lang="en-GB" sz="1200" spc="-1" strike="noStrike">
                <a:solidFill>
                  <a:srgbClr val="ffff00"/>
                </a:solidFill>
                <a:latin typeface="Arial"/>
                <a:ea typeface="DejaVu Sans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  <p:sp>
        <p:nvSpPr>
          <p:cNvPr id="1524" name="PlaceHolder 2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PlaceHolder 1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  <p:sp>
        <p:nvSpPr>
          <p:cNvPr id="1526" name="TextShape 2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CB5A9194-F2A2-4E1A-825C-96DF630EF39C}" type="slidenum">
              <a:rPr b="0" lang="en-GB" sz="1200" spc="-1" strike="noStrike">
                <a:solidFill>
                  <a:srgbClr val="ffff00"/>
                </a:solidFill>
                <a:latin typeface="Arial"/>
                <a:ea typeface="DejaVu Sans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PlaceHolder 1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0" rIns="0" tIns="0" bIns="0"/>
          <a:p>
            <a:endParaRPr b="0" lang="en-GB" sz="2000" spc="-1" strike="noStrike">
              <a:latin typeface="Arial"/>
            </a:endParaRPr>
          </a:p>
        </p:txBody>
      </p:sp>
      <p:sp>
        <p:nvSpPr>
          <p:cNvPr id="1528" name="TextShape 2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18A8C929-34DE-437E-99E7-8F1CC2911DD7}" type="slidenum">
              <a:rPr b="0" lang="en-GB" sz="1200" spc="-1" strike="noStrike">
                <a:solidFill>
                  <a:srgbClr val="ffff00"/>
                </a:solidFill>
                <a:latin typeface="Arial"/>
                <a:ea typeface="DejaVu Sans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38440D8E-6013-4C0A-92AD-8B6590124269}" type="slidenum">
              <a:rPr b="0" lang="en-GB" sz="13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530" name="PlaceHolder 2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4280" cy="4470480"/>
          </a:xfrm>
          <a:prstGeom prst="rect">
            <a:avLst/>
          </a:prstGeom>
        </p:spPr>
        <p:txBody>
          <a:bodyPr lIns="84240" rIns="84240" tIns="42120" bIns="42120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D4D5E03D-6C13-43CB-B7FF-005F1FB4B339}" type="slidenum">
              <a:rPr b="0" lang="en-GB" sz="1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497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EB975ED2-5688-49A3-8835-19FE4D3BC92D}" type="slidenum">
              <a:rPr b="0" lang="en-GB" sz="1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499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15131136-5C94-44A6-B980-12D85477577F}" type="slidenum">
              <a:rPr b="0" lang="en-GB" sz="1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501" name="PlaceHolder 2"/>
          <p:cNvSpPr>
            <a:spLocks noGrp="1"/>
          </p:cNvSpPr>
          <p:nvPr>
            <p:ph type="body"/>
          </p:nvPr>
        </p:nvSpPr>
        <p:spPr>
          <a:xfrm>
            <a:off x="681120" y="4720320"/>
            <a:ext cx="5445720" cy="447192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TextShape 1"/>
          <p:cNvSpPr txBox="1"/>
          <p:nvPr/>
        </p:nvSpPr>
        <p:spPr>
          <a:xfrm>
            <a:off x="3852720" y="9442080"/>
            <a:ext cx="2952720" cy="49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365DA85D-4A8F-4302-9250-653540F2F2C6}" type="slidenum">
              <a:rPr b="0" lang="en-GB" sz="13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&lt;number&gt;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503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7920" cy="452556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2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6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6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5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7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3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5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3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4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2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3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4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4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4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6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2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3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4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5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6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2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4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16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2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5.xml"/><Relationship Id="rId8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2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57.xml"/><Relationship Id="rId8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4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76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1.xml"/><Relationship Id="rId8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88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0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503280" y="6886440"/>
            <a:ext cx="2346120" cy="5187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448080" y="6886440"/>
            <a:ext cx="3193560" cy="5187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7227720" y="6886440"/>
            <a:ext cx="2346120" cy="51876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A1237A36-2650-419B-BBFC-9A8EB76AAA51}" type="slidenum">
              <a:rPr b="0" lang="en-GB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to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edit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the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title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text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form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0" y="689400"/>
            <a:ext cx="10080360" cy="104256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PlaceHolder 2"/>
          <p:cNvSpPr>
            <a:spLocks noGrp="1"/>
          </p:cNvSpPr>
          <p:nvPr>
            <p:ph type="title"/>
          </p:nvPr>
        </p:nvSpPr>
        <p:spPr>
          <a:xfrm>
            <a:off x="0" y="-83880"/>
            <a:ext cx="9446760" cy="792360"/>
          </a:xfrm>
          <a:prstGeom prst="rect">
            <a:avLst/>
          </a:prstGeom>
        </p:spPr>
        <p:txBody>
          <a:bodyPr lIns="0" rIns="0" tIns="0" bIns="0" anchor="ctr"/>
          <a:p>
            <a:pPr marL="396720" indent="-237600">
              <a:lnSpc>
                <a:spcPct val="100000"/>
              </a:lnSpc>
            </a:pPr>
            <a:r>
              <a:rPr b="0" lang="en-GB" sz="441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Cliquez pour modifier le style du ti</a:t>
            </a:r>
            <a:endParaRPr b="0" lang="en-GB" sz="44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866160" y="1767600"/>
            <a:ext cx="8548920" cy="4710600"/>
          </a:xfrm>
          <a:prstGeom prst="rect">
            <a:avLst/>
          </a:prstGeom>
        </p:spPr>
        <p:txBody>
          <a:bodyPr lIns="0" rIns="0" tIns="0" bIns="0"/>
          <a:p>
            <a:pPr marL="357120" indent="-356760">
              <a:lnSpc>
                <a:spcPct val="100000"/>
              </a:lnSpc>
              <a:spcBef>
                <a:spcPts val="882"/>
              </a:spcBef>
              <a:buClr>
                <a:srgbClr val="cc99ff"/>
              </a:buClr>
              <a:buSzPct val="80000"/>
              <a:buFont typeface="Wingdings" charset="2"/>
              <a:buChar char=""/>
            </a:pPr>
            <a:r>
              <a:rPr b="0" lang="en-GB" sz="353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Cliquez pour modifier les styles du texte du masque</a:t>
            </a:r>
            <a:endParaRPr b="0" lang="en-GB" sz="3530" spc="-1" strike="noStrike">
              <a:solidFill>
                <a:srgbClr val="000000"/>
              </a:solidFill>
              <a:latin typeface="Arial"/>
            </a:endParaRPr>
          </a:p>
          <a:p>
            <a:pPr lvl="1" marL="798120" indent="-293760">
              <a:lnSpc>
                <a:spcPct val="100000"/>
              </a:lnSpc>
              <a:spcBef>
                <a:spcPts val="771"/>
              </a:spcBef>
              <a:buClr>
                <a:srgbClr val="ccffff"/>
              </a:buClr>
              <a:buSzPct val="70000"/>
              <a:buFont typeface="Wingdings" charset="2"/>
              <a:buChar char=""/>
            </a:pPr>
            <a:r>
              <a:rPr b="0" lang="en-GB" sz="309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Deuxième niveau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  <a:p>
            <a:pPr lvl="2" marL="1238760" indent="-251640">
              <a:lnSpc>
                <a:spcPct val="100000"/>
              </a:lnSpc>
              <a:spcBef>
                <a:spcPts val="660"/>
              </a:spcBef>
              <a:buClr>
                <a:srgbClr val="cc99ff"/>
              </a:buClr>
              <a:buSzPct val="65000"/>
              <a:buFont typeface="Wingdings" charset="2"/>
              <a:buChar char="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Troisième niveau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lvl="3" marL="1764000" indent="-251640">
              <a:lnSpc>
                <a:spcPct val="100000"/>
              </a:lnSpc>
              <a:spcBef>
                <a:spcPts val="550"/>
              </a:spcBef>
              <a:buClr>
                <a:srgbClr val="ffffff"/>
              </a:buClr>
              <a:buFont typeface="Tahoma"/>
              <a:buChar char="–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Quatrième niveau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4" marL="2268000" indent="-251640">
              <a:lnSpc>
                <a:spcPct val="100000"/>
              </a:lnSpc>
              <a:spcBef>
                <a:spcPts val="550"/>
              </a:spcBef>
              <a:buClr>
                <a:srgbClr val="ffffff"/>
              </a:buClr>
              <a:buSzPct val="55000"/>
              <a:buFont typeface="Wingdings" charset="2"/>
              <a:buChar char="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Cinquième niveau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dt"/>
          </p:nvPr>
        </p:nvSpPr>
        <p:spPr>
          <a:xfrm>
            <a:off x="504000" y="7006680"/>
            <a:ext cx="2351880" cy="4021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C4198564-8F1A-48FA-8D18-E9A2AC45412F}" type="datetime">
              <a:rPr b="0" lang="en-GB" sz="1330" spc="-1" strike="noStrike">
                <a:solidFill>
                  <a:srgbClr val="8b8b8b"/>
                </a:solidFill>
                <a:latin typeface="Arial"/>
              </a:rPr>
              <a:t>11/06/18</a:t>
            </a:fld>
            <a:endParaRPr b="0" lang="en-GB" sz="1330" spc="-1" strike="noStrike">
              <a:latin typeface="Times New Roman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ftr"/>
          </p:nvPr>
        </p:nvSpPr>
        <p:spPr>
          <a:xfrm>
            <a:off x="3444120" y="7006680"/>
            <a:ext cx="3191760" cy="402120"/>
          </a:xfrm>
          <a:prstGeom prst="rect">
            <a:avLst/>
          </a:prstGeom>
        </p:spPr>
        <p:txBody>
          <a:bodyPr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sldNum"/>
          </p:nvPr>
        </p:nvSpPr>
        <p:spPr>
          <a:xfrm>
            <a:off x="7224480" y="7006680"/>
            <a:ext cx="235188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1BEB7FC-27BD-4F16-9362-7600DC53E853}" type="slidenum">
              <a:rPr b="0" lang="en-GB" sz="1330" spc="-1" strike="noStrike">
                <a:solidFill>
                  <a:srgbClr val="8b8b8b"/>
                </a:solidFill>
                <a:latin typeface="Arial"/>
              </a:rPr>
              <a:t>1</a:t>
            </a:fld>
            <a:endParaRPr b="0" lang="en-GB" sz="1330" spc="-1" strike="noStrike">
              <a:latin typeface="Times New Roman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85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8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53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GB" sz="353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65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GB" sz="265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1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GB" sz="221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1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GB" sz="221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Picture 29" descr=""/>
          <p:cNvPicPr/>
          <p:nvPr/>
        </p:nvPicPr>
        <p:blipFill>
          <a:blip r:embed="rId2"/>
          <a:stretch/>
        </p:blipFill>
        <p:spPr>
          <a:xfrm>
            <a:off x="0" y="0"/>
            <a:ext cx="911520" cy="911520"/>
          </a:xfrm>
          <a:prstGeom prst="rect">
            <a:avLst/>
          </a:prstGeom>
          <a:ln>
            <a:noFill/>
          </a:ln>
        </p:spPr>
      </p:pic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911880" y="0"/>
            <a:ext cx="9168480" cy="92196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3090" spc="-1" strike="noStrike">
                <a:solidFill>
                  <a:srgbClr val="ffff00"/>
                </a:solidFill>
                <a:latin typeface="Arial"/>
              </a:rPr>
              <a:t>Modifiez le style du titre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435960" y="922320"/>
            <a:ext cx="9644400" cy="6636960"/>
          </a:xfrm>
          <a:prstGeom prst="rect">
            <a:avLst/>
          </a:prstGeom>
        </p:spPr>
        <p:txBody>
          <a:bodyPr/>
          <a:p>
            <a:pPr marL="377640" indent="-377280">
              <a:lnSpc>
                <a:spcPct val="100000"/>
              </a:lnSpc>
              <a:spcBef>
                <a:spcPts val="442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Modifiez les styles du texte du masque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1" marL="818640" indent="-314280">
              <a:lnSpc>
                <a:spcPct val="100000"/>
              </a:lnSpc>
              <a:spcBef>
                <a:spcPts val="442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Deuxième niveau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2" marL="1259280" indent="-2516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62920" indent="-2516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GB" sz="177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en-GB" sz="1770" spc="-1" strike="noStrike">
              <a:solidFill>
                <a:srgbClr val="000000"/>
              </a:solidFill>
              <a:latin typeface="Arial"/>
            </a:endParaRPr>
          </a:p>
          <a:p>
            <a:pPr lvl="4" marL="2266560" indent="-2516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StarSymbol"/>
              <a:buChar char="»"/>
            </a:pPr>
            <a:r>
              <a:rPr b="0" lang="en-GB" sz="177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en-GB" sz="17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ftr"/>
          </p:nvPr>
        </p:nvSpPr>
        <p:spPr>
          <a:xfrm rot="16200000">
            <a:off x="-2360520" y="4831560"/>
            <a:ext cx="5088600" cy="3672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GB" sz="1550" spc="-1" strike="noStrike">
                <a:solidFill>
                  <a:srgbClr val="3333cc"/>
                </a:solidFill>
                <a:latin typeface="Times New Roman"/>
              </a:rPr>
              <a:t>V. Bertin - CPPM - TAUP‘17 @ Sudbury</a:t>
            </a:r>
            <a:endParaRPr b="0" lang="en-GB" sz="155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dt"/>
          </p:nvPr>
        </p:nvSpPr>
        <p:spPr>
          <a:xfrm>
            <a:off x="504000" y="7006680"/>
            <a:ext cx="2351880" cy="4021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381BC28E-768C-4F8A-BE8B-4FB6FD877A4F}" type="datetime">
              <a:rPr b="0" lang="en-GB" sz="1330" spc="-1" strike="noStrike">
                <a:solidFill>
                  <a:srgbClr val="8b8b8b"/>
                </a:solidFill>
                <a:latin typeface="Arial"/>
              </a:rPr>
              <a:t>11/06/18</a:t>
            </a:fld>
            <a:endParaRPr b="0" lang="en-GB" sz="1330" spc="-1" strike="noStrike">
              <a:latin typeface="Times New Roman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ftr"/>
          </p:nvPr>
        </p:nvSpPr>
        <p:spPr>
          <a:xfrm>
            <a:off x="3444120" y="7006680"/>
            <a:ext cx="3191760" cy="402120"/>
          </a:xfrm>
          <a:prstGeom prst="rect">
            <a:avLst/>
          </a:prstGeom>
        </p:spPr>
        <p:txBody>
          <a:bodyPr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sldNum"/>
          </p:nvPr>
        </p:nvSpPr>
        <p:spPr>
          <a:xfrm>
            <a:off x="7224480" y="7006680"/>
            <a:ext cx="235188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9F044EC-9125-49A6-AD46-7D1356B26337}" type="slidenum">
              <a:rPr b="0" lang="en-GB" sz="1330" spc="-1" strike="noStrike">
                <a:solidFill>
                  <a:srgbClr val="8b8b8b"/>
                </a:solidFill>
                <a:latin typeface="Arial"/>
              </a:rPr>
              <a:t>1</a:t>
            </a:fld>
            <a:endParaRPr b="0" lang="en-GB" sz="1330" spc="-1" strike="noStrike">
              <a:latin typeface="Times New Roman"/>
            </a:endParaRPr>
          </a:p>
        </p:txBody>
      </p:sp>
      <p:sp>
        <p:nvSpPr>
          <p:cNvPr id="486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85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8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53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GB" sz="353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65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GB" sz="265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1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GB" sz="221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1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GB" sz="221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icture 29" descr=""/>
          <p:cNvPicPr/>
          <p:nvPr/>
        </p:nvPicPr>
        <p:blipFill>
          <a:blip r:embed="rId2"/>
          <a:stretch/>
        </p:blipFill>
        <p:spPr>
          <a:xfrm>
            <a:off x="0" y="0"/>
            <a:ext cx="911520" cy="911520"/>
          </a:xfrm>
          <a:prstGeom prst="rect">
            <a:avLst/>
          </a:prstGeom>
          <a:ln>
            <a:noFill/>
          </a:ln>
        </p:spPr>
      </p:pic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911880" y="0"/>
            <a:ext cx="9168480" cy="92196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3090" spc="-1" strike="noStrike">
                <a:solidFill>
                  <a:srgbClr val="ffff00"/>
                </a:solidFill>
                <a:latin typeface="Arial"/>
              </a:rPr>
              <a:t>Modifiez le style du titre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435960" y="922320"/>
            <a:ext cx="9644400" cy="6636960"/>
          </a:xfrm>
          <a:prstGeom prst="rect">
            <a:avLst/>
          </a:prstGeom>
        </p:spPr>
        <p:txBody>
          <a:bodyPr/>
          <a:p>
            <a:pPr marL="377640" indent="-377280">
              <a:lnSpc>
                <a:spcPct val="100000"/>
              </a:lnSpc>
              <a:spcBef>
                <a:spcPts val="442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Modifiez les styles du texte du masque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1" marL="818640" indent="-314280">
              <a:lnSpc>
                <a:spcPct val="100000"/>
              </a:lnSpc>
              <a:spcBef>
                <a:spcPts val="442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Deuxième niveau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2" marL="1259280" indent="-2516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62920" indent="-2516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GB" sz="177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en-GB" sz="1770" spc="-1" strike="noStrike">
              <a:solidFill>
                <a:srgbClr val="000000"/>
              </a:solidFill>
              <a:latin typeface="Arial"/>
            </a:endParaRPr>
          </a:p>
          <a:p>
            <a:pPr lvl="4" marL="2266560" indent="-251640">
              <a:lnSpc>
                <a:spcPct val="100000"/>
              </a:lnSpc>
              <a:spcBef>
                <a:spcPts val="351"/>
              </a:spcBef>
              <a:buClr>
                <a:srgbClr val="000000"/>
              </a:buClr>
              <a:buFont typeface="StarSymbol"/>
              <a:buChar char="»"/>
            </a:pPr>
            <a:r>
              <a:rPr b="0" lang="en-GB" sz="177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en-GB" sz="17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ftr"/>
          </p:nvPr>
        </p:nvSpPr>
        <p:spPr>
          <a:xfrm rot="16200000">
            <a:off x="-2360520" y="4831560"/>
            <a:ext cx="5088600" cy="3672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GB" sz="1550" spc="-1" strike="noStrike">
                <a:solidFill>
                  <a:srgbClr val="3333cc"/>
                </a:solidFill>
                <a:latin typeface="Times New Roman"/>
              </a:rPr>
              <a:t>V. Bertin - CPPM - TAUP‘17 @ Sudbury</a:t>
            </a:r>
            <a:endParaRPr b="0" lang="en-GB" sz="155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dt"/>
          </p:nvPr>
        </p:nvSpPr>
        <p:spPr>
          <a:xfrm>
            <a:off x="504000" y="7006680"/>
            <a:ext cx="2351880" cy="402120"/>
          </a:xfrm>
          <a:prstGeom prst="rect">
            <a:avLst/>
          </a:prstGeom>
        </p:spPr>
        <p:txBody>
          <a:bodyPr lIns="91080" rIns="91080" anchor="ctr"/>
          <a:p>
            <a:pPr>
              <a:lnSpc>
                <a:spcPct val="100000"/>
              </a:lnSpc>
            </a:pPr>
            <a:fld id="{6B5250FC-0E02-4828-828E-7DDAE154A047}" type="datetime">
              <a:rPr b="0" lang="en-GB" sz="1300" spc="-1" strike="noStrike">
                <a:solidFill>
                  <a:srgbClr val="8b8b8b"/>
                </a:solidFill>
                <a:latin typeface="Arial"/>
              </a:rPr>
              <a:t>11/06/18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ftr"/>
          </p:nvPr>
        </p:nvSpPr>
        <p:spPr>
          <a:xfrm>
            <a:off x="3444120" y="7006680"/>
            <a:ext cx="3191760" cy="402120"/>
          </a:xfrm>
          <a:prstGeom prst="rect">
            <a:avLst/>
          </a:prstGeom>
        </p:spPr>
        <p:txBody>
          <a:bodyPr lIns="91080" rIns="91080"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566" name="PlaceHolder 3"/>
          <p:cNvSpPr>
            <a:spLocks noGrp="1"/>
          </p:cNvSpPr>
          <p:nvPr>
            <p:ph type="sldNum"/>
          </p:nvPr>
        </p:nvSpPr>
        <p:spPr>
          <a:xfrm>
            <a:off x="7224480" y="7006680"/>
            <a:ext cx="2351880" cy="402120"/>
          </a:xfrm>
          <a:prstGeom prst="rect">
            <a:avLst/>
          </a:prstGeom>
        </p:spPr>
        <p:txBody>
          <a:bodyPr lIns="91080" rIns="91080" anchor="ctr"/>
          <a:p>
            <a:pPr algn="r">
              <a:lnSpc>
                <a:spcPct val="100000"/>
              </a:lnSpc>
            </a:pPr>
            <a:fld id="{FFA24798-E0B9-4005-A854-C7085CCE465A}" type="slidenum">
              <a:rPr b="0" lang="en-GB" sz="1300" spc="-1" strike="noStrike">
                <a:solidFill>
                  <a:srgbClr val="8b8b8b"/>
                </a:solidFill>
                <a:latin typeface="Arial"/>
              </a:rPr>
              <a:t>1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567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9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GB" sz="35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GB" sz="26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Line 1"/>
          <p:cNvSpPr/>
          <p:nvPr/>
        </p:nvSpPr>
        <p:spPr>
          <a:xfrm>
            <a:off x="118800" y="7192080"/>
            <a:ext cx="9883080" cy="360"/>
          </a:xfrm>
          <a:prstGeom prst="line">
            <a:avLst/>
          </a:prstGeom>
          <a:ln w="9360">
            <a:solidFill>
              <a:schemeClr val="bg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PlaceHolder 2"/>
          <p:cNvSpPr>
            <a:spLocks noGrp="1"/>
          </p:cNvSpPr>
          <p:nvPr>
            <p:ph type="dt"/>
          </p:nvPr>
        </p:nvSpPr>
        <p:spPr>
          <a:xfrm>
            <a:off x="31680" y="7165800"/>
            <a:ext cx="3118320" cy="5245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ffffff"/>
                </a:solidFill>
                <a:latin typeface="Arial"/>
              </a:rPr>
              <a:t>M. Circella – Status of ANTARES</a:t>
            </a:r>
            <a:endParaRPr b="0" lang="en-GB" sz="1500" spc="-1" strike="noStrike">
              <a:latin typeface="Times New Roman"/>
            </a:endParaRPr>
          </a:p>
        </p:txBody>
      </p:sp>
      <p:sp>
        <p:nvSpPr>
          <p:cNvPr id="607" name="PlaceHolder 3"/>
          <p:cNvSpPr>
            <a:spLocks noGrp="1"/>
          </p:cNvSpPr>
          <p:nvPr>
            <p:ph type="ftr"/>
          </p:nvPr>
        </p:nvSpPr>
        <p:spPr>
          <a:xfrm>
            <a:off x="3444120" y="7165800"/>
            <a:ext cx="3191760" cy="5245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0" lang="en-GB" sz="1500" spc="-1" strike="noStrike">
                <a:solidFill>
                  <a:srgbClr val="ffffff"/>
                </a:solidFill>
                <a:latin typeface="Arial"/>
              </a:rPr>
              <a:t>VLVnT08</a:t>
            </a:r>
            <a:endParaRPr b="0" lang="en-GB" sz="1500" spc="-1" strike="noStrike">
              <a:latin typeface="Times New Roman"/>
            </a:endParaRPr>
          </a:p>
        </p:txBody>
      </p:sp>
      <p:sp>
        <p:nvSpPr>
          <p:cNvPr id="608" name="PlaceHolder 4"/>
          <p:cNvSpPr>
            <a:spLocks noGrp="1"/>
          </p:cNvSpPr>
          <p:nvPr>
            <p:ph type="sldNum"/>
          </p:nvPr>
        </p:nvSpPr>
        <p:spPr>
          <a:xfrm>
            <a:off x="7728480" y="7192080"/>
            <a:ext cx="2351880" cy="5245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292532D3-69D9-4A83-AC65-A4056646C670}" type="slidenum">
              <a:rPr b="0" lang="en-GB" sz="1500" spc="-1" strike="noStrike">
                <a:solidFill>
                  <a:srgbClr val="ffffff"/>
                </a:solidFill>
                <a:latin typeface="Arial"/>
              </a:rPr>
              <a:t>1</a:t>
            </a:fld>
            <a:endParaRPr b="0" lang="en-GB" sz="1500" spc="-1" strike="noStrike">
              <a:latin typeface="Times New Roman"/>
            </a:endParaRPr>
          </a:p>
        </p:txBody>
      </p:sp>
      <p:sp>
        <p:nvSpPr>
          <p:cNvPr id="609" name="PlaceHolder 5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9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PlaceHolder 6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5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Line 1"/>
          <p:cNvSpPr/>
          <p:nvPr/>
        </p:nvSpPr>
        <p:spPr>
          <a:xfrm>
            <a:off x="118800" y="7192080"/>
            <a:ext cx="9883080" cy="360"/>
          </a:xfrm>
          <a:prstGeom prst="line">
            <a:avLst/>
          </a:prstGeom>
          <a:ln w="9360">
            <a:solidFill>
              <a:schemeClr val="bg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PlaceHolder 2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236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4900" spc="-1" strike="noStrike">
                <a:solidFill>
                  <a:srgbClr val="000000"/>
                </a:solidFill>
                <a:latin typeface="Arial"/>
              </a:rPr>
              <a:t>Fare clic per modificare lo stile del titolo</a:t>
            </a:r>
            <a:endParaRPr b="0" lang="en-GB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PlaceHolder 3"/>
          <p:cNvSpPr>
            <a:spLocks noGrp="1"/>
          </p:cNvSpPr>
          <p:nvPr>
            <p:ph type="dt"/>
          </p:nvPr>
        </p:nvSpPr>
        <p:spPr>
          <a:xfrm>
            <a:off x="31680" y="7165800"/>
            <a:ext cx="3118320" cy="52452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ffffff"/>
                </a:solidFill>
                <a:latin typeface="Arial"/>
              </a:rPr>
              <a:t>M. Circella – Status of ANTARES</a:t>
            </a:r>
            <a:endParaRPr b="0" lang="en-GB" sz="1500" spc="-1" strike="noStrike">
              <a:latin typeface="Times New Roman"/>
            </a:endParaRPr>
          </a:p>
        </p:txBody>
      </p:sp>
      <p:sp>
        <p:nvSpPr>
          <p:cNvPr id="650" name="PlaceHolder 4"/>
          <p:cNvSpPr>
            <a:spLocks noGrp="1"/>
          </p:cNvSpPr>
          <p:nvPr>
            <p:ph type="ftr"/>
          </p:nvPr>
        </p:nvSpPr>
        <p:spPr>
          <a:xfrm>
            <a:off x="3444120" y="7165800"/>
            <a:ext cx="3191760" cy="5245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0" lang="en-GB" sz="1500" spc="-1" strike="noStrike">
                <a:solidFill>
                  <a:srgbClr val="ffffff"/>
                </a:solidFill>
                <a:latin typeface="Arial"/>
              </a:rPr>
              <a:t>VLVnT08</a:t>
            </a:r>
            <a:endParaRPr b="0" lang="en-GB" sz="1500" spc="-1" strike="noStrike">
              <a:latin typeface="Times New Roman"/>
            </a:endParaRPr>
          </a:p>
        </p:txBody>
      </p:sp>
      <p:sp>
        <p:nvSpPr>
          <p:cNvPr id="651" name="PlaceHolder 5"/>
          <p:cNvSpPr>
            <a:spLocks noGrp="1"/>
          </p:cNvSpPr>
          <p:nvPr>
            <p:ph type="sldNum"/>
          </p:nvPr>
        </p:nvSpPr>
        <p:spPr>
          <a:xfrm>
            <a:off x="7728480" y="7192080"/>
            <a:ext cx="2351880" cy="524520"/>
          </a:xfrm>
          <a:prstGeom prst="rect">
            <a:avLst/>
          </a:prstGeom>
        </p:spPr>
        <p:txBody>
          <a:bodyPr/>
          <a:p>
            <a:pPr algn="r">
              <a:lnSpc>
                <a:spcPct val="100000"/>
              </a:lnSpc>
            </a:pPr>
            <a:fld id="{E81022E5-95D2-45AD-B149-048741421BE5}" type="slidenum">
              <a:rPr b="0" lang="en-GB" sz="1500" spc="-1" strike="noStrike">
                <a:solidFill>
                  <a:srgbClr val="ffffff"/>
                </a:solidFill>
                <a:latin typeface="Arial"/>
              </a:rPr>
              <a:t>1</a:t>
            </a:fld>
            <a:endParaRPr b="0" lang="en-GB" sz="1500" spc="-1" strike="noStrike">
              <a:latin typeface="Times New Roman"/>
            </a:endParaRPr>
          </a:p>
        </p:txBody>
      </p:sp>
      <p:sp>
        <p:nvSpPr>
          <p:cNvPr id="652" name="PlaceHolder 6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5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2360" cy="1259640"/>
          </a:xfrm>
          <a:prstGeom prst="rect">
            <a:avLst/>
          </a:prstGeom>
        </p:spPr>
        <p:txBody>
          <a:bodyPr lIns="82800" rIns="82800" tIns="41400" bIns="41400" anchor="ctr"/>
          <a:p>
            <a:pPr algn="ctr">
              <a:lnSpc>
                <a:spcPct val="100000"/>
              </a:lnSpc>
            </a:pP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M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o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d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i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f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i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e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z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 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l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e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 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s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t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y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l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e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 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d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u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 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t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i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t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r</a:t>
            </a:r>
            <a:r>
              <a:rPr b="1" lang="en-GB" sz="3970" spc="-1" strike="noStrike">
                <a:solidFill>
                  <a:srgbClr val="ffff00"/>
                </a:solidFill>
                <a:latin typeface="Times New Roman"/>
              </a:rPr>
              <a:t>e</a:t>
            </a:r>
            <a:endParaRPr b="0" lang="en-GB" sz="3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530" spc="-1" strike="noStrike">
                <a:solidFill>
                  <a:srgbClr val="ffffff"/>
                </a:solidFill>
                <a:latin typeface="Times New Roman"/>
              </a:rPr>
              <a:t>Click to edit the outline text format</a:t>
            </a:r>
            <a:endParaRPr b="0" lang="en-GB" sz="3530" spc="-1" strike="noStrike">
              <a:solidFill>
                <a:srgbClr val="ffffff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650" spc="-1" strike="noStrike">
                <a:solidFill>
                  <a:srgbClr val="ffffff"/>
                </a:solidFill>
                <a:latin typeface="Times New Roman"/>
              </a:rPr>
              <a:t>Second Outline Level</a:t>
            </a:r>
            <a:endParaRPr b="0" lang="en-GB" sz="2650" spc="-1" strike="noStrike">
              <a:solidFill>
                <a:srgbClr val="ffffff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10" spc="-1" strike="noStrike">
                <a:solidFill>
                  <a:srgbClr val="ffffff"/>
                </a:solidFill>
                <a:latin typeface="Times New Roman"/>
              </a:rPr>
              <a:t>Third Outline Level</a:t>
            </a:r>
            <a:endParaRPr b="0" lang="en-GB" sz="2210" spc="-1" strike="noStrike">
              <a:solidFill>
                <a:srgbClr val="ffffff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210" spc="-1" strike="noStrike">
                <a:solidFill>
                  <a:srgbClr val="ffffff"/>
                </a:solidFill>
                <a:latin typeface="Times New Roman"/>
              </a:rPr>
              <a:t>Fourth Outline Level</a:t>
            </a:r>
            <a:endParaRPr b="0" lang="en-GB" sz="2210" spc="-1" strike="noStrike">
              <a:solidFill>
                <a:srgbClr val="ffffff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imes New Roman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imes New Roman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imes New Roman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PlaceHolder 1"/>
          <p:cNvSpPr>
            <a:spLocks noGrp="1"/>
          </p:cNvSpPr>
          <p:nvPr>
            <p:ph type="dt"/>
          </p:nvPr>
        </p:nvSpPr>
        <p:spPr>
          <a:xfrm>
            <a:off x="504000" y="7006680"/>
            <a:ext cx="2351880" cy="402120"/>
          </a:xfrm>
          <a:prstGeom prst="rect">
            <a:avLst/>
          </a:prstGeom>
        </p:spPr>
        <p:txBody>
          <a:bodyPr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728" name="PlaceHolder 2"/>
          <p:cNvSpPr>
            <a:spLocks noGrp="1"/>
          </p:cNvSpPr>
          <p:nvPr>
            <p:ph type="ftr"/>
          </p:nvPr>
        </p:nvSpPr>
        <p:spPr>
          <a:xfrm>
            <a:off x="3444120" y="7006680"/>
            <a:ext cx="3191760" cy="402120"/>
          </a:xfrm>
          <a:prstGeom prst="rect">
            <a:avLst/>
          </a:prstGeom>
        </p:spPr>
        <p:txBody>
          <a:bodyPr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729" name="PlaceHolder 3"/>
          <p:cNvSpPr>
            <a:spLocks noGrp="1"/>
          </p:cNvSpPr>
          <p:nvPr>
            <p:ph type="sldNum"/>
          </p:nvPr>
        </p:nvSpPr>
        <p:spPr>
          <a:xfrm>
            <a:off x="7626600" y="7140600"/>
            <a:ext cx="235188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F76F0A1-92CA-4FBF-9F7F-79C50B595D72}" type="slidenum">
              <a:rPr b="0" lang="en-GB" sz="1330" spc="-1" strike="noStrike">
                <a:solidFill>
                  <a:srgbClr val="8b8b8b"/>
                </a:solidFill>
                <a:latin typeface="Arial"/>
              </a:rPr>
              <a:t>1</a:t>
            </a:fld>
            <a:endParaRPr b="0" lang="en-GB" sz="1330" spc="-1" strike="noStrike">
              <a:latin typeface="Times New Roman"/>
            </a:endParaRPr>
          </a:p>
        </p:txBody>
      </p:sp>
      <p:sp>
        <p:nvSpPr>
          <p:cNvPr id="730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85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8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1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53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GB" sz="353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65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GB" sz="265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1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GB" sz="221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1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GB" sz="221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504000" y="7006680"/>
            <a:ext cx="2351880" cy="4021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90022CEA-B15C-44A2-9B18-2C068F81FA03}" type="datetime">
              <a:rPr b="0" lang="en-GB" sz="1300" spc="-1" strike="noStrike">
                <a:solidFill>
                  <a:srgbClr val="8b8b8b"/>
                </a:solidFill>
                <a:latin typeface="Arial"/>
              </a:rPr>
              <a:t>11/06/18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444120" y="7006680"/>
            <a:ext cx="3191760" cy="402120"/>
          </a:xfrm>
          <a:prstGeom prst="rect">
            <a:avLst/>
          </a:prstGeom>
        </p:spPr>
        <p:txBody>
          <a:bodyPr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7224480" y="7006680"/>
            <a:ext cx="235188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D3F40A53-BB95-40E2-ABCC-DF37956B044A}" type="slidenum">
              <a:rPr b="0" lang="en-GB" sz="1300" spc="-1" strike="noStrike">
                <a:solidFill>
                  <a:srgbClr val="8b8b8b"/>
                </a:solidFill>
                <a:latin typeface="Arial"/>
              </a:rPr>
              <a:t>1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9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GB" sz="35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GB" sz="26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397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3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530" spc="-1" strike="noStrike">
                <a:solidFill>
                  <a:srgbClr val="ffffff"/>
                </a:solidFill>
                <a:latin typeface="Times New Roman"/>
              </a:rPr>
              <a:t>Click to edit the outline text format</a:t>
            </a:r>
            <a:endParaRPr b="0" lang="en-GB" sz="3530" spc="-1" strike="noStrike">
              <a:solidFill>
                <a:srgbClr val="ffffff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650" spc="-1" strike="noStrike">
                <a:solidFill>
                  <a:srgbClr val="ffffff"/>
                </a:solidFill>
                <a:latin typeface="Times New Roman"/>
              </a:rPr>
              <a:t>Second Outline Level</a:t>
            </a:r>
            <a:endParaRPr b="0" lang="en-GB" sz="2650" spc="-1" strike="noStrike">
              <a:solidFill>
                <a:srgbClr val="ffffff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10" spc="-1" strike="noStrike">
                <a:solidFill>
                  <a:srgbClr val="ffffff"/>
                </a:solidFill>
                <a:latin typeface="Times New Roman"/>
              </a:rPr>
              <a:t>Third Outline Level</a:t>
            </a:r>
            <a:endParaRPr b="0" lang="en-GB" sz="2210" spc="-1" strike="noStrike">
              <a:solidFill>
                <a:srgbClr val="ffffff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210" spc="-1" strike="noStrike">
                <a:solidFill>
                  <a:srgbClr val="ffffff"/>
                </a:solidFill>
                <a:latin typeface="Times New Roman"/>
              </a:rPr>
              <a:t>Fourth Outline Level</a:t>
            </a:r>
            <a:endParaRPr b="0" lang="en-GB" sz="2210" spc="-1" strike="noStrike">
              <a:solidFill>
                <a:srgbClr val="ffffff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imes New Roman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imes New Roman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imes New Roman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CustomShape 1"/>
          <p:cNvSpPr/>
          <p:nvPr/>
        </p:nvSpPr>
        <p:spPr>
          <a:xfrm>
            <a:off x="0" y="689400"/>
            <a:ext cx="10094400" cy="104256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5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Picture 29" descr=""/>
          <p:cNvPicPr/>
          <p:nvPr/>
        </p:nvPicPr>
        <p:blipFill>
          <a:blip r:embed="rId2"/>
          <a:stretch/>
        </p:blipFill>
        <p:spPr>
          <a:xfrm>
            <a:off x="0" y="0"/>
            <a:ext cx="911520" cy="911520"/>
          </a:xfrm>
          <a:prstGeom prst="rect">
            <a:avLst/>
          </a:prstGeom>
          <a:ln>
            <a:noFill/>
          </a:ln>
        </p:spPr>
      </p:pic>
      <p:sp>
        <p:nvSpPr>
          <p:cNvPr id="846" name="PlaceHolder 1"/>
          <p:cNvSpPr>
            <a:spLocks noGrp="1"/>
          </p:cNvSpPr>
          <p:nvPr>
            <p:ph type="title"/>
          </p:nvPr>
        </p:nvSpPr>
        <p:spPr>
          <a:xfrm>
            <a:off x="911880" y="0"/>
            <a:ext cx="9168480" cy="92196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3100" spc="-1" strike="noStrike">
                <a:solidFill>
                  <a:srgbClr val="ffff00"/>
                </a:solidFill>
                <a:latin typeface="Arial"/>
              </a:rPr>
              <a:t>Modifiez le style du titre</a:t>
            </a:r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7" name="PlaceHolder 2"/>
          <p:cNvSpPr>
            <a:spLocks noGrp="1"/>
          </p:cNvSpPr>
          <p:nvPr>
            <p:ph type="body"/>
          </p:nvPr>
        </p:nvSpPr>
        <p:spPr>
          <a:xfrm>
            <a:off x="435960" y="922320"/>
            <a:ext cx="9644400" cy="6636960"/>
          </a:xfrm>
          <a:prstGeom prst="rect">
            <a:avLst/>
          </a:prstGeom>
        </p:spPr>
        <p:txBody>
          <a:bodyPr/>
          <a:p>
            <a:pPr marL="377640" indent="-377280">
              <a:lnSpc>
                <a:spcPct val="100000"/>
              </a:lnSpc>
              <a:spcBef>
                <a:spcPts val="43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Modifiez les styles du texte du masque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1" marL="818280" indent="-314280">
              <a:lnSpc>
                <a:spcPct val="100000"/>
              </a:lnSpc>
              <a:spcBef>
                <a:spcPts val="43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Deuxième niveau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2" marL="1258920" indent="-2512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62200" indent="-2512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265840" indent="-25128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tarSymbol"/>
              <a:buChar char="»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8" name="PlaceHolder 3"/>
          <p:cNvSpPr>
            <a:spLocks noGrp="1"/>
          </p:cNvSpPr>
          <p:nvPr>
            <p:ph type="ftr"/>
          </p:nvPr>
        </p:nvSpPr>
        <p:spPr>
          <a:xfrm rot="16200000">
            <a:off x="-2360520" y="4831560"/>
            <a:ext cx="5088600" cy="3672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3333cc"/>
                </a:solidFill>
                <a:latin typeface="Times New Roman"/>
              </a:rPr>
              <a:t>V. Bertin - CPPM - ARENA'08 @ Roma</a:t>
            </a:r>
            <a:endParaRPr b="0" lang="en-GB" sz="15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Line 1"/>
          <p:cNvSpPr/>
          <p:nvPr/>
        </p:nvSpPr>
        <p:spPr>
          <a:xfrm>
            <a:off x="118800" y="7192080"/>
            <a:ext cx="9882720" cy="360"/>
          </a:xfrm>
          <a:prstGeom prst="line">
            <a:avLst/>
          </a:prstGeom>
          <a:ln w="9360">
            <a:solidFill>
              <a:schemeClr val="bg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6" name="PlaceHolder 2"/>
          <p:cNvSpPr>
            <a:spLocks noGrp="1"/>
          </p:cNvSpPr>
          <p:nvPr>
            <p:ph type="dt"/>
          </p:nvPr>
        </p:nvSpPr>
        <p:spPr>
          <a:xfrm>
            <a:off x="31680" y="7165800"/>
            <a:ext cx="3118320" cy="524520"/>
          </a:xfrm>
          <a:prstGeom prst="rect">
            <a:avLst/>
          </a:prstGeom>
        </p:spPr>
        <p:txBody>
          <a:bodyPr lIns="100800" rIns="100800" tIns="50400" bIns="50400"/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ffffff"/>
                </a:solidFill>
                <a:latin typeface="Arial"/>
              </a:rPr>
              <a:t>M. Circella – Status of ANTARES</a:t>
            </a:r>
            <a:endParaRPr b="0" lang="en-GB" sz="1500" spc="-1" strike="noStrike">
              <a:latin typeface="Times New Roman"/>
            </a:endParaRPr>
          </a:p>
        </p:txBody>
      </p:sp>
      <p:sp>
        <p:nvSpPr>
          <p:cNvPr id="887" name="PlaceHolder 3"/>
          <p:cNvSpPr>
            <a:spLocks noGrp="1"/>
          </p:cNvSpPr>
          <p:nvPr>
            <p:ph type="ftr"/>
          </p:nvPr>
        </p:nvSpPr>
        <p:spPr>
          <a:xfrm>
            <a:off x="3444120" y="7165800"/>
            <a:ext cx="3191760" cy="524520"/>
          </a:xfrm>
          <a:prstGeom prst="rect">
            <a:avLst/>
          </a:prstGeom>
        </p:spPr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0" lang="en-GB" sz="1500" spc="-1" strike="noStrike">
                <a:solidFill>
                  <a:srgbClr val="ffffff"/>
                </a:solidFill>
                <a:latin typeface="Arial"/>
              </a:rPr>
              <a:t>VLVnT08</a:t>
            </a:r>
            <a:endParaRPr b="0" lang="en-GB" sz="1500" spc="-1" strike="noStrike">
              <a:latin typeface="Times New Roman"/>
            </a:endParaRPr>
          </a:p>
        </p:txBody>
      </p:sp>
      <p:sp>
        <p:nvSpPr>
          <p:cNvPr id="888" name="PlaceHolder 4"/>
          <p:cNvSpPr>
            <a:spLocks noGrp="1"/>
          </p:cNvSpPr>
          <p:nvPr>
            <p:ph type="sldNum"/>
          </p:nvPr>
        </p:nvSpPr>
        <p:spPr>
          <a:xfrm>
            <a:off x="7728480" y="7192080"/>
            <a:ext cx="2351880" cy="524520"/>
          </a:xfrm>
          <a:prstGeom prst="rect">
            <a:avLst/>
          </a:prstGeom>
        </p:spPr>
        <p:txBody>
          <a:bodyPr lIns="100800" rIns="100800" tIns="50400" bIns="50400"/>
          <a:p>
            <a:pPr algn="r">
              <a:lnSpc>
                <a:spcPct val="100000"/>
              </a:lnSpc>
            </a:pPr>
            <a:fld id="{DB54BF38-EBF4-4831-96D1-F28A285AC679}" type="slidenum">
              <a:rPr b="0" lang="en-GB" sz="1500" spc="-1" strike="noStrike">
                <a:solidFill>
                  <a:srgbClr val="ffffff"/>
                </a:solidFill>
                <a:latin typeface="Arial"/>
              </a:rPr>
              <a:t>1</a:t>
            </a:fld>
            <a:endParaRPr b="0" lang="en-GB" sz="1500" spc="-1" strike="noStrike">
              <a:latin typeface="Times New Roman"/>
            </a:endParaRPr>
          </a:p>
        </p:txBody>
      </p:sp>
      <p:sp>
        <p:nvSpPr>
          <p:cNvPr id="889" name="PlaceHolder 5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9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0" name="PlaceHolder 6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5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6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Picture 29" descr=""/>
          <p:cNvPicPr/>
          <p:nvPr/>
        </p:nvPicPr>
        <p:blipFill>
          <a:blip r:embed="rId2"/>
          <a:stretch/>
        </p:blipFill>
        <p:spPr>
          <a:xfrm>
            <a:off x="0" y="0"/>
            <a:ext cx="911520" cy="911520"/>
          </a:xfrm>
          <a:prstGeom prst="rect">
            <a:avLst/>
          </a:prstGeom>
          <a:ln>
            <a:noFill/>
          </a:ln>
        </p:spPr>
      </p:pic>
      <p:sp>
        <p:nvSpPr>
          <p:cNvPr id="928" name="PlaceHolder 1"/>
          <p:cNvSpPr>
            <a:spLocks noGrp="1"/>
          </p:cNvSpPr>
          <p:nvPr>
            <p:ph type="title"/>
          </p:nvPr>
        </p:nvSpPr>
        <p:spPr>
          <a:xfrm>
            <a:off x="911880" y="0"/>
            <a:ext cx="9168480" cy="92196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3100" spc="-1" strike="noStrike">
                <a:solidFill>
                  <a:srgbClr val="ffff00"/>
                </a:solidFill>
                <a:latin typeface="Arial"/>
              </a:rPr>
              <a:t>Modifiez le style du titre</a:t>
            </a:r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9" name="PlaceHolder 2"/>
          <p:cNvSpPr>
            <a:spLocks noGrp="1"/>
          </p:cNvSpPr>
          <p:nvPr>
            <p:ph type="body"/>
          </p:nvPr>
        </p:nvSpPr>
        <p:spPr>
          <a:xfrm>
            <a:off x="435960" y="922320"/>
            <a:ext cx="9644400" cy="6636960"/>
          </a:xfrm>
          <a:prstGeom prst="rect">
            <a:avLst/>
          </a:prstGeom>
        </p:spPr>
        <p:txBody>
          <a:bodyPr/>
          <a:p>
            <a:pPr marL="378000" indent="-377640">
              <a:lnSpc>
                <a:spcPct val="100000"/>
              </a:lnSpc>
              <a:spcBef>
                <a:spcPts val="439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Modifiez les styles du texte du masque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1" marL="818640" indent="-314640">
              <a:lnSpc>
                <a:spcPct val="100000"/>
              </a:lnSpc>
              <a:spcBef>
                <a:spcPts val="439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Deuxième niveau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2" marL="1259280" indent="-2516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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Troisième niveau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63280" indent="-2516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Quatrième niveau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266920" indent="-2516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StarSymbol"/>
              <a:buChar char="»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Cinquième niveau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0" name="PlaceHolder 3"/>
          <p:cNvSpPr>
            <a:spLocks noGrp="1"/>
          </p:cNvSpPr>
          <p:nvPr>
            <p:ph type="ftr"/>
          </p:nvPr>
        </p:nvSpPr>
        <p:spPr>
          <a:xfrm rot="16200000">
            <a:off x="-2360520" y="4831560"/>
            <a:ext cx="5088600" cy="3672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3333cc"/>
                </a:solidFill>
                <a:latin typeface="Times New Roman"/>
              </a:rPr>
              <a:t>V. Bertin - CPPM - PONT Avignon - April'14</a:t>
            </a:r>
            <a:endParaRPr b="0" lang="en-GB" sz="15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Picture 29" descr=""/>
          <p:cNvPicPr/>
          <p:nvPr/>
        </p:nvPicPr>
        <p:blipFill>
          <a:blip r:embed="rId2"/>
          <a:stretch/>
        </p:blipFill>
        <p:spPr>
          <a:xfrm>
            <a:off x="0" y="0"/>
            <a:ext cx="911520" cy="911520"/>
          </a:xfrm>
          <a:prstGeom prst="rect">
            <a:avLst/>
          </a:prstGeom>
          <a:ln>
            <a:noFill/>
          </a:ln>
        </p:spPr>
      </p:pic>
      <p:sp>
        <p:nvSpPr>
          <p:cNvPr id="968" name="PlaceHolder 1"/>
          <p:cNvSpPr>
            <a:spLocks noGrp="1"/>
          </p:cNvSpPr>
          <p:nvPr>
            <p:ph type="ftr"/>
          </p:nvPr>
        </p:nvSpPr>
        <p:spPr>
          <a:xfrm rot="16200000">
            <a:off x="-2360520" y="4831560"/>
            <a:ext cx="5088600" cy="3672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3333cc"/>
                </a:solidFill>
                <a:latin typeface="Times New Roman"/>
              </a:rPr>
              <a:t>V. Bertin - CPPM - PONT Avignon - April'14</a:t>
            </a:r>
            <a:endParaRPr b="0" lang="en-GB" sz="1500" spc="-1" strike="noStrike">
              <a:latin typeface="Times New Roman"/>
            </a:endParaRPr>
          </a:p>
        </p:txBody>
      </p:sp>
      <p:sp>
        <p:nvSpPr>
          <p:cNvPr id="969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31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3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2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504000" y="7006680"/>
            <a:ext cx="2351880" cy="402120"/>
          </a:xfrm>
          <a:prstGeom prst="rect">
            <a:avLst/>
          </a:prstGeom>
        </p:spPr>
        <p:txBody>
          <a:bodyPr lIns="100440" rIns="100440" tIns="50040" bIns="50040" anchor="ctr"/>
          <a:p>
            <a:pPr>
              <a:lnSpc>
                <a:spcPct val="100000"/>
              </a:lnSpc>
            </a:pPr>
            <a:fld id="{2A042F3D-63F5-4CE7-AC5B-F008D2D4DBA5}" type="datetime">
              <a:rPr b="0" lang="en-GB" sz="1300" spc="-1" strike="noStrike">
                <a:solidFill>
                  <a:srgbClr val="8b8b8b"/>
                </a:solidFill>
                <a:latin typeface="Arial"/>
              </a:rPr>
              <a:t>11/06/18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444120" y="7006680"/>
            <a:ext cx="3191760" cy="402120"/>
          </a:xfrm>
          <a:prstGeom prst="rect">
            <a:avLst/>
          </a:prstGeom>
        </p:spPr>
        <p:txBody>
          <a:bodyPr lIns="100440" rIns="100440" tIns="50040" bIns="50040"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7224480" y="7006680"/>
            <a:ext cx="2351880" cy="402120"/>
          </a:xfrm>
          <a:prstGeom prst="rect">
            <a:avLst/>
          </a:prstGeom>
        </p:spPr>
        <p:txBody>
          <a:bodyPr lIns="100440" rIns="100440" tIns="50040" bIns="50040" anchor="ctr"/>
          <a:p>
            <a:pPr algn="r">
              <a:lnSpc>
                <a:spcPct val="100000"/>
              </a:lnSpc>
            </a:pPr>
            <a:fld id="{EAA72D2B-60F6-4198-A8B0-29887B7BE470}" type="slidenum">
              <a:rPr b="0" lang="en-GB" sz="1300" spc="-1" strike="noStrike">
                <a:solidFill>
                  <a:srgbClr val="8b8b8b"/>
                </a:solidFill>
                <a:latin typeface="Arial"/>
              </a:rPr>
              <a:t>1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9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GB" sz="35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GB" sz="26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3280" y="301680"/>
            <a:ext cx="9069120" cy="1260000"/>
          </a:xfrm>
          <a:prstGeom prst="rect">
            <a:avLst/>
          </a:prstGeom>
        </p:spPr>
        <p:txBody>
          <a:bodyPr lIns="0" rIns="0" tIns="0" bIns="0" anchor="ctr"/>
          <a:p>
            <a:pPr algn="ctr">
              <a:lnSpc>
                <a:spcPct val="93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Arial"/>
              </a:rPr>
              <a:t>Modifiez le style du titre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dt"/>
          </p:nvPr>
        </p:nvSpPr>
        <p:spPr>
          <a:xfrm>
            <a:off x="503280" y="6886440"/>
            <a:ext cx="2346120" cy="5187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ftr"/>
          </p:nvPr>
        </p:nvSpPr>
        <p:spPr>
          <a:xfrm>
            <a:off x="3448080" y="6886440"/>
            <a:ext cx="3193560" cy="518760"/>
          </a:xfrm>
          <a:prstGeom prst="rect">
            <a:avLst/>
          </a:prstGeom>
        </p:spPr>
        <p:txBody>
          <a:bodyPr lIns="0" rIns="0" tIns="0" bIns="0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sldNum"/>
          </p:nvPr>
        </p:nvSpPr>
        <p:spPr>
          <a:xfrm>
            <a:off x="7227720" y="6886440"/>
            <a:ext cx="2346120" cy="51876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72767B91-CE1A-40DE-ACE0-4AFA30C2F229}" type="slidenum">
              <a:rPr b="0" lang="en-GB" sz="14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1</a:t>
            </a:fld>
            <a:endParaRPr b="0" lang="en-GB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Second Outline Level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Third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dt"/>
          </p:nvPr>
        </p:nvSpPr>
        <p:spPr>
          <a:xfrm>
            <a:off x="504000" y="7006680"/>
            <a:ext cx="2351880" cy="402120"/>
          </a:xfrm>
          <a:prstGeom prst="rect">
            <a:avLst/>
          </a:prstGeom>
        </p:spPr>
        <p:txBody>
          <a:bodyPr lIns="100440" rIns="100440" tIns="50400" bIns="50400" anchor="ctr"/>
          <a:p>
            <a:pPr>
              <a:lnSpc>
                <a:spcPct val="100000"/>
              </a:lnSpc>
            </a:pPr>
            <a:fld id="{C8814BBB-892D-4BD0-9603-B96DCC9CF856}" type="datetime">
              <a:rPr b="0" lang="en-GB" sz="1300" spc="-1" strike="noStrike">
                <a:solidFill>
                  <a:srgbClr val="8b8b8b"/>
                </a:solidFill>
                <a:latin typeface="Arial"/>
              </a:rPr>
              <a:t>11/06/18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ftr"/>
          </p:nvPr>
        </p:nvSpPr>
        <p:spPr>
          <a:xfrm>
            <a:off x="3444120" y="7006680"/>
            <a:ext cx="3191760" cy="402120"/>
          </a:xfrm>
          <a:prstGeom prst="rect">
            <a:avLst/>
          </a:prstGeom>
        </p:spPr>
        <p:txBody>
          <a:bodyPr lIns="100440" rIns="100440" tIns="50400" bIns="50400"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sldNum"/>
          </p:nvPr>
        </p:nvSpPr>
        <p:spPr>
          <a:xfrm>
            <a:off x="7224480" y="7006680"/>
            <a:ext cx="2351880" cy="402120"/>
          </a:xfrm>
          <a:prstGeom prst="rect">
            <a:avLst/>
          </a:prstGeom>
        </p:spPr>
        <p:txBody>
          <a:bodyPr lIns="100440" rIns="100440" tIns="50400" bIns="50400" anchor="ctr"/>
          <a:p>
            <a:pPr algn="r">
              <a:lnSpc>
                <a:spcPct val="100000"/>
              </a:lnSpc>
            </a:pPr>
            <a:fld id="{7A356847-D82C-4467-B432-E2A4E19BC477}" type="slidenum">
              <a:rPr b="0" lang="en-GB" sz="1300" spc="-1" strike="noStrike">
                <a:solidFill>
                  <a:srgbClr val="8b8b8b"/>
                </a:solidFill>
                <a:latin typeface="Arial"/>
              </a:rPr>
              <a:t>1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9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GB" sz="35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GB" sz="26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236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00"/>
                </a:solidFill>
                <a:latin typeface="Times New Roman"/>
              </a:rPr>
              <a:t>Modifiez le style du titre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ffffff"/>
                </a:solidFill>
                <a:latin typeface="Times New Roman"/>
              </a:rPr>
              <a:t>Click to edit the outline text format</a:t>
            </a:r>
            <a:endParaRPr b="0" lang="en-GB" sz="3500" spc="-1" strike="noStrike">
              <a:solidFill>
                <a:srgbClr val="ffffff"/>
              </a:solidFill>
              <a:latin typeface="Times New Roman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ffffff"/>
                </a:solidFill>
                <a:latin typeface="Times New Roman"/>
              </a:rPr>
              <a:t>Second Outline Level</a:t>
            </a:r>
            <a:endParaRPr b="0" lang="en-GB" sz="2600" spc="-1" strike="noStrike">
              <a:solidFill>
                <a:srgbClr val="ffffff"/>
              </a:solidFill>
              <a:latin typeface="Times New Roman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ffffff"/>
                </a:solidFill>
                <a:latin typeface="Times New Roman"/>
              </a:rPr>
              <a:t>Third Outline Level</a:t>
            </a:r>
            <a:endParaRPr b="0" lang="en-GB" sz="2200" spc="-1" strike="noStrike">
              <a:solidFill>
                <a:srgbClr val="ffffff"/>
              </a:solidFill>
              <a:latin typeface="Times New Roman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ffffff"/>
                </a:solidFill>
                <a:latin typeface="Times New Roman"/>
              </a:rPr>
              <a:t>Fourth Outline Level</a:t>
            </a:r>
            <a:endParaRPr b="0" lang="en-GB" sz="2200" spc="-1" strike="noStrike">
              <a:solidFill>
                <a:srgbClr val="ffffff"/>
              </a:solidFill>
              <a:latin typeface="Times New Roman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imes New Roman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Times New Roman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imes New Roman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Times New Roman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imes New Roman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dt"/>
          </p:nvPr>
        </p:nvSpPr>
        <p:spPr>
          <a:xfrm>
            <a:off x="335880" y="7034760"/>
            <a:ext cx="1511640" cy="524520"/>
          </a:xfrm>
          <a:prstGeom prst="rect">
            <a:avLst/>
          </a:prstGeom>
        </p:spPr>
        <p:txBody>
          <a:bodyPr lIns="100440" rIns="100440" tIns="50400" bIns="50400" anchor="b"/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ffffff"/>
                </a:solidFill>
                <a:latin typeface="Arial"/>
              </a:rPr>
              <a:t>14/03/2005</a:t>
            </a:r>
            <a:endParaRPr b="0" lang="en-GB" sz="1500" spc="-1" strike="noStrike">
              <a:latin typeface="Times New Roman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ftr"/>
          </p:nvPr>
        </p:nvSpPr>
        <p:spPr>
          <a:xfrm>
            <a:off x="7812360" y="7034760"/>
            <a:ext cx="2007000" cy="524520"/>
          </a:xfrm>
          <a:prstGeom prst="rect">
            <a:avLst/>
          </a:prstGeom>
        </p:spPr>
        <p:txBody>
          <a:bodyPr lIns="100440" rIns="100440" tIns="50400" bIns="50400" anchor="b"/>
          <a:p>
            <a:pPr algn="ctr">
              <a:lnSpc>
                <a:spcPct val="100000"/>
              </a:lnSpc>
            </a:pPr>
            <a:r>
              <a:rPr b="0" lang="en-GB" sz="1500" spc="-1" strike="noStrike">
                <a:solidFill>
                  <a:srgbClr val="ffffff"/>
                </a:solidFill>
                <a:latin typeface="Arial"/>
              </a:rPr>
              <a:t>J. Brunner</a:t>
            </a:r>
            <a:endParaRPr b="0" lang="en-GB" sz="1500" spc="-1" strike="noStrike">
              <a:latin typeface="Times New Roman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sldNum"/>
          </p:nvPr>
        </p:nvSpPr>
        <p:spPr>
          <a:xfrm>
            <a:off x="7728480" y="0"/>
            <a:ext cx="2351880" cy="524520"/>
          </a:xfrm>
          <a:prstGeom prst="rect">
            <a:avLst/>
          </a:prstGeom>
        </p:spPr>
        <p:txBody>
          <a:bodyPr lIns="100440" rIns="100440" tIns="50400" bIns="50400" anchor="b"/>
          <a:p>
            <a:pPr algn="r">
              <a:lnSpc>
                <a:spcPct val="100000"/>
              </a:lnSpc>
            </a:pPr>
            <a:fld id="{D4CA2BD6-0045-4430-8F33-09DF8BE8394F}" type="slidenum">
              <a:rPr b="0" lang="en-GB" sz="1500" spc="-1" strike="noStrike">
                <a:solidFill>
                  <a:srgbClr val="ffffff"/>
                </a:solidFill>
                <a:latin typeface="Arial"/>
              </a:rPr>
              <a:t>1</a:t>
            </a:fld>
            <a:endParaRPr b="0" lang="en-GB" sz="1500" spc="-1" strike="noStrike">
              <a:latin typeface="Times New Roman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900" spc="-1" strike="noStrike">
                <a:solidFill>
                  <a:srgbClr val="ffffff"/>
                </a:solidFill>
                <a:latin typeface="Arial"/>
              </a:rPr>
              <a:t>Click to edit the title text format</a:t>
            </a:r>
            <a:endParaRPr b="0" lang="en-GB" sz="49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ffffff"/>
                </a:solidFill>
                <a:latin typeface="Tahoma"/>
              </a:rPr>
              <a:t>Click to edit the outline text format</a:t>
            </a:r>
            <a:endParaRPr b="0" lang="en-GB" sz="3500" spc="-1" strike="noStrike">
              <a:solidFill>
                <a:srgbClr val="ffffff"/>
              </a:solidFill>
              <a:latin typeface="Tahoma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ffffff"/>
                </a:solidFill>
                <a:latin typeface="Tahoma"/>
              </a:rPr>
              <a:t>Second Outline Level</a:t>
            </a:r>
            <a:endParaRPr b="0" lang="en-GB" sz="2600" spc="-1" strike="noStrike">
              <a:solidFill>
                <a:srgbClr val="ffffff"/>
              </a:solidFill>
              <a:latin typeface="Tahoma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ffffff"/>
                </a:solidFill>
                <a:latin typeface="Tahoma"/>
              </a:rPr>
              <a:t>Third Outline Level</a:t>
            </a:r>
            <a:endParaRPr b="0" lang="en-GB" sz="2200" spc="-1" strike="noStrike">
              <a:solidFill>
                <a:srgbClr val="ffffff"/>
              </a:solidFill>
              <a:latin typeface="Tahoma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ffffff"/>
                </a:solidFill>
                <a:latin typeface="Tahoma"/>
              </a:rPr>
              <a:t>Fourth Outline Level</a:t>
            </a:r>
            <a:endParaRPr b="0" lang="en-GB" sz="2200" spc="-1" strike="noStrike">
              <a:solidFill>
                <a:srgbClr val="ffffff"/>
              </a:solidFill>
              <a:latin typeface="Tahoma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ahoma"/>
              </a:rPr>
              <a:t>Fifth Outline Level</a:t>
            </a:r>
            <a:endParaRPr b="0" lang="en-GB" sz="2000" spc="-1" strike="noStrike">
              <a:solidFill>
                <a:srgbClr val="ffffff"/>
              </a:solidFill>
              <a:latin typeface="Tahoma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ahoma"/>
              </a:rPr>
              <a:t>Sixth Outline Level</a:t>
            </a:r>
            <a:endParaRPr b="0" lang="en-GB" sz="2000" spc="-1" strike="noStrike">
              <a:solidFill>
                <a:srgbClr val="ffffff"/>
              </a:solidFill>
              <a:latin typeface="Tahoma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ffff"/>
                </a:solidFill>
                <a:latin typeface="Tahoma"/>
              </a:rPr>
              <a:t>Seventh Outline Level</a:t>
            </a:r>
            <a:endParaRPr b="0" lang="en-GB" sz="2000" spc="-1" strike="noStrike">
              <a:solidFill>
                <a:srgbClr val="ffffff"/>
              </a:solidFill>
              <a:latin typeface="Tahom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236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00"/>
                </a:solidFill>
                <a:latin typeface="Times New Roman"/>
              </a:rPr>
              <a:t>Modifiez le style du titre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2360" cy="4988520"/>
          </a:xfrm>
          <a:prstGeom prst="rect">
            <a:avLst/>
          </a:prstGeom>
        </p:spPr>
        <p:txBody>
          <a:bodyPr/>
          <a:p>
            <a:pPr marL="375840" indent="-375480">
              <a:lnSpc>
                <a:spcPct val="100000"/>
              </a:lnSpc>
              <a:spcBef>
                <a:spcPts val="700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GB" sz="3500" spc="-1" strike="noStrike">
                <a:solidFill>
                  <a:srgbClr val="ffffff"/>
                </a:solidFill>
                <a:latin typeface="Times New Roman"/>
              </a:rPr>
              <a:t>Modifiez les styles du texte du masque</a:t>
            </a:r>
            <a:endParaRPr b="0" lang="en-GB" sz="3500" spc="-1" strike="noStrike">
              <a:solidFill>
                <a:srgbClr val="ffffff"/>
              </a:solidFill>
              <a:latin typeface="Times New Roman"/>
            </a:endParaRPr>
          </a:p>
          <a:p>
            <a:pPr lvl="1" marL="816480" indent="-312480">
              <a:lnSpc>
                <a:spcPct val="100000"/>
              </a:lnSpc>
              <a:spcBef>
                <a:spcPts val="621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GB" sz="3100" spc="-1" strike="noStrike">
                <a:solidFill>
                  <a:srgbClr val="ffffff"/>
                </a:solidFill>
                <a:latin typeface="Times New Roman"/>
              </a:rPr>
              <a:t>Deuxième niveau</a:t>
            </a:r>
            <a:endParaRPr b="0" lang="en-GB" sz="3100" spc="-1" strike="noStrike">
              <a:solidFill>
                <a:srgbClr val="ffffff"/>
              </a:solidFill>
              <a:latin typeface="Times New Roman"/>
            </a:endParaRPr>
          </a:p>
          <a:p>
            <a:pPr lvl="2" marL="1257120" indent="-249480">
              <a:lnSpc>
                <a:spcPct val="100000"/>
              </a:lnSpc>
              <a:spcBef>
                <a:spcPts val="519"/>
              </a:spcBef>
              <a:buClr>
                <a:srgbClr val="ffffff"/>
              </a:buClr>
              <a:buFont typeface="Symbol" charset="2"/>
              <a:buChar char=""/>
            </a:pPr>
            <a:r>
              <a:rPr b="0" lang="en-GB" sz="2600" spc="-1" strike="noStrike">
                <a:solidFill>
                  <a:srgbClr val="ffffff"/>
                </a:solidFill>
                <a:latin typeface="Times New Roman"/>
              </a:rPr>
              <a:t>Troisième niveau</a:t>
            </a:r>
            <a:endParaRPr b="0" lang="en-GB" sz="2600" spc="-1" strike="noStrike">
              <a:solidFill>
                <a:srgbClr val="ffffff"/>
              </a:solidFill>
              <a:latin typeface="Times New Roman"/>
            </a:endParaRPr>
          </a:p>
          <a:p>
            <a:pPr lvl="3" marL="1760400" indent="-249480">
              <a:lnSpc>
                <a:spcPct val="100000"/>
              </a:lnSpc>
              <a:spcBef>
                <a:spcPts val="439"/>
              </a:spcBef>
              <a:buClr>
                <a:srgbClr val="ffffff"/>
              </a:buClr>
              <a:buFont typeface="Symbol" charset="2"/>
              <a:buChar char=""/>
            </a:pPr>
            <a:r>
              <a:rPr b="0" lang="en-GB" sz="2200" spc="-1" strike="noStrike">
                <a:solidFill>
                  <a:srgbClr val="ffffff"/>
                </a:solidFill>
                <a:latin typeface="Times New Roman"/>
              </a:rPr>
              <a:t>Quatrième niveau</a:t>
            </a:r>
            <a:endParaRPr b="0" lang="en-GB" sz="2200" spc="-1" strike="noStrike">
              <a:solidFill>
                <a:srgbClr val="ffffff"/>
              </a:solidFill>
              <a:latin typeface="Times New Roman"/>
            </a:endParaRPr>
          </a:p>
          <a:p>
            <a:pPr lvl="4" marL="2264040" indent="-249480">
              <a:lnSpc>
                <a:spcPct val="100000"/>
              </a:lnSpc>
              <a:spcBef>
                <a:spcPts val="439"/>
              </a:spcBef>
              <a:buClr>
                <a:srgbClr val="ffffff"/>
              </a:buClr>
              <a:buFont typeface="StarSymbol"/>
              <a:buChar char="»"/>
            </a:pPr>
            <a:r>
              <a:rPr b="0" lang="en-GB" sz="2200" spc="-1" strike="noStrike">
                <a:solidFill>
                  <a:srgbClr val="ffffff"/>
                </a:solidFill>
                <a:latin typeface="Times New Roman"/>
              </a:rPr>
              <a:t>Cinquième niveau</a:t>
            </a:r>
            <a:endParaRPr b="0" lang="en-GB" sz="22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dt"/>
          </p:nvPr>
        </p:nvSpPr>
        <p:spPr>
          <a:xfrm>
            <a:off x="504000" y="7006680"/>
            <a:ext cx="2351880" cy="402120"/>
          </a:xfrm>
          <a:prstGeom prst="rect">
            <a:avLst/>
          </a:prstGeom>
        </p:spPr>
        <p:txBody>
          <a:bodyPr lIns="100440" rIns="100440" tIns="50400" bIns="50400" anchor="ctr"/>
          <a:p>
            <a:pPr>
              <a:lnSpc>
                <a:spcPct val="100000"/>
              </a:lnSpc>
            </a:pPr>
            <a:fld id="{B9D66F98-1A01-4006-95E8-821AB6B7B281}" type="datetime">
              <a:rPr b="0" lang="en-GB" sz="1300" spc="-1" strike="noStrike">
                <a:solidFill>
                  <a:srgbClr val="8b8b8b"/>
                </a:solidFill>
                <a:latin typeface="Arial"/>
              </a:rPr>
              <a:t>11/06/18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ftr"/>
          </p:nvPr>
        </p:nvSpPr>
        <p:spPr>
          <a:xfrm>
            <a:off x="3444120" y="7006680"/>
            <a:ext cx="3191760" cy="402120"/>
          </a:xfrm>
          <a:prstGeom prst="rect">
            <a:avLst/>
          </a:prstGeom>
        </p:spPr>
        <p:txBody>
          <a:bodyPr lIns="100440" rIns="100440" tIns="50400" bIns="50400" anchor="ctr"/>
          <a:p>
            <a:endParaRPr b="0" lang="en-GB" sz="2400" spc="-1" strike="noStrike">
              <a:latin typeface="Times New Roman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sldNum"/>
          </p:nvPr>
        </p:nvSpPr>
        <p:spPr>
          <a:xfrm>
            <a:off x="7224480" y="7006680"/>
            <a:ext cx="2351880" cy="402120"/>
          </a:xfrm>
          <a:prstGeom prst="rect">
            <a:avLst/>
          </a:prstGeom>
        </p:spPr>
        <p:txBody>
          <a:bodyPr lIns="100440" rIns="100440" tIns="50400" bIns="50400" anchor="ctr"/>
          <a:p>
            <a:pPr algn="r">
              <a:lnSpc>
                <a:spcPct val="100000"/>
              </a:lnSpc>
            </a:pPr>
            <a:fld id="{F024FD65-C9AF-4EB1-B39F-CDD3AA3F413F}" type="slidenum">
              <a:rPr b="0" lang="en-GB" sz="1300" spc="-1" strike="noStrike">
                <a:solidFill>
                  <a:srgbClr val="8b8b8b"/>
                </a:solidFill>
                <a:latin typeface="Arial"/>
              </a:rPr>
              <a:t>1</a:t>
            </a:fld>
            <a:endParaRPr b="0" lang="en-GB" sz="1300" spc="-1" strike="noStrike">
              <a:latin typeface="Times New Roman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49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5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GB" sz="35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6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GB" sz="26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GB" sz="22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4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5" Type="http://schemas.openxmlformats.org/officeDocument/2006/relationships/image" Target="../media/image44.png"/><Relationship Id="rId6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6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slideLayout" Target="../slideLayouts/slideLayout7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jpeg"/><Relationship Id="rId4" Type="http://schemas.openxmlformats.org/officeDocument/2006/relationships/slideLayout" Target="../slideLayouts/slideLayout8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jpeg"/><Relationship Id="rId4" Type="http://schemas.openxmlformats.org/officeDocument/2006/relationships/slideLayout" Target="../slideLayouts/slideLayout8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97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9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jpeg"/><Relationship Id="rId4" Type="http://schemas.openxmlformats.org/officeDocument/2006/relationships/slideLayout" Target="../slideLayouts/slideLayout109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slideLayout" Target="../slideLayouts/slideLayout121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png"/><Relationship Id="rId12" Type="http://schemas.openxmlformats.org/officeDocument/2006/relationships/slideLayout" Target="../slideLayouts/slideLayout13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slideLayout" Target="../slideLayouts/slideLayout14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slideLayout" Target="../slideLayouts/slideLayout15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png"/><Relationship Id="rId3" Type="http://schemas.openxmlformats.org/officeDocument/2006/relationships/slideLayout" Target="../slideLayouts/slideLayout16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image" Target="../media/image92.jpeg"/><Relationship Id="rId3" Type="http://schemas.openxmlformats.org/officeDocument/2006/relationships/image" Target="../media/image93.png"/><Relationship Id="rId4" Type="http://schemas.openxmlformats.org/officeDocument/2006/relationships/image" Target="../media/image94.jpe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Relationship Id="rId14" Type="http://schemas.openxmlformats.org/officeDocument/2006/relationships/image" Target="../media/image104.png"/><Relationship Id="rId15" Type="http://schemas.openxmlformats.org/officeDocument/2006/relationships/image" Target="../media/image105.png"/><Relationship Id="rId16" Type="http://schemas.openxmlformats.org/officeDocument/2006/relationships/image" Target="../media/image106.png"/><Relationship Id="rId17" Type="http://schemas.openxmlformats.org/officeDocument/2006/relationships/image" Target="../media/image107.png"/><Relationship Id="rId18" Type="http://schemas.openxmlformats.org/officeDocument/2006/relationships/image" Target="../media/image108.png"/><Relationship Id="rId19" Type="http://schemas.openxmlformats.org/officeDocument/2006/relationships/slideLayout" Target="../slideLayouts/slideLayout181.xml"/><Relationship Id="rId20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image" Target="../media/image110.wmf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jpeg"/><Relationship Id="rId7" Type="http://schemas.openxmlformats.org/officeDocument/2006/relationships/image" Target="../media/image115.jpeg"/><Relationship Id="rId8" Type="http://schemas.openxmlformats.org/officeDocument/2006/relationships/slideLayout" Target="../slideLayouts/slideLayout19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wmf"/><Relationship Id="rId3" Type="http://schemas.openxmlformats.org/officeDocument/2006/relationships/image" Target="../media/image118.gif"/><Relationship Id="rId4" Type="http://schemas.openxmlformats.org/officeDocument/2006/relationships/image" Target="../media/image119.png"/><Relationship Id="rId5" Type="http://schemas.openxmlformats.org/officeDocument/2006/relationships/slideLayout" Target="../slideLayouts/slideLayout20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slideLayout" Target="../slideLayouts/slideLayout21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21.png"/><Relationship Id="rId2" Type="http://schemas.openxmlformats.org/officeDocument/2006/relationships/image" Target="../media/image122.png"/><Relationship Id="rId3" Type="http://schemas.openxmlformats.org/officeDocument/2006/relationships/image" Target="../media/image123.jpeg"/><Relationship Id="rId4" Type="http://schemas.openxmlformats.org/officeDocument/2006/relationships/slideLayout" Target="../slideLayouts/slideLayout229.xml"/><Relationship Id="rId5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24.jpeg"/><Relationship Id="rId2" Type="http://schemas.openxmlformats.org/officeDocument/2006/relationships/image" Target="../media/image125.jpeg"/><Relationship Id="rId3" Type="http://schemas.openxmlformats.org/officeDocument/2006/relationships/image" Target="../media/image126.jpeg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Relationship Id="rId6" Type="http://schemas.openxmlformats.org/officeDocument/2006/relationships/image" Target="../media/image129.png"/><Relationship Id="rId7" Type="http://schemas.openxmlformats.org/officeDocument/2006/relationships/image" Target="../media/image130.jpeg"/><Relationship Id="rId8" Type="http://schemas.openxmlformats.org/officeDocument/2006/relationships/image" Target="../media/image131.jpeg"/><Relationship Id="rId9" Type="http://schemas.openxmlformats.org/officeDocument/2006/relationships/image" Target="../media/image132.jpeg"/><Relationship Id="rId10" Type="http://schemas.openxmlformats.org/officeDocument/2006/relationships/image" Target="../media/image133.png"/><Relationship Id="rId11" Type="http://schemas.openxmlformats.org/officeDocument/2006/relationships/slideLayout" Target="../slideLayouts/slideLayout181.xml"/><Relationship Id="rId1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34.jpeg"/><Relationship Id="rId2" Type="http://schemas.openxmlformats.org/officeDocument/2006/relationships/image" Target="../media/image135.jpeg"/><Relationship Id="rId3" Type="http://schemas.openxmlformats.org/officeDocument/2006/relationships/slideLayout" Target="../slideLayouts/slideLayout24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36.jpeg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jpeg"/><Relationship Id="rId5" Type="http://schemas.microsoft.com/office/2007/relationships/hdphoto" Target="../media/hdphoto1.wdp"/><Relationship Id="rId6" Type="http://schemas.openxmlformats.org/officeDocument/2006/relationships/image" Target="../media/image140.jpeg"/><Relationship Id="rId7" Type="http://schemas.openxmlformats.org/officeDocument/2006/relationships/slideLayout" Target="../slideLayouts/slideLayout24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41.jpeg"/><Relationship Id="rId2" Type="http://schemas.openxmlformats.org/officeDocument/2006/relationships/image" Target="../media/image142.jpeg"/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png"/><Relationship Id="rId6" Type="http://schemas.openxmlformats.org/officeDocument/2006/relationships/image" Target="../media/image146.jpeg"/><Relationship Id="rId7" Type="http://schemas.openxmlformats.org/officeDocument/2006/relationships/slideLayout" Target="../slideLayouts/slideLayout25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image" Target="../media/image148.gif"/><Relationship Id="rId3" Type="http://schemas.openxmlformats.org/officeDocument/2006/relationships/image" Target="../media/image149.jpeg"/><Relationship Id="rId4" Type="http://schemas.openxmlformats.org/officeDocument/2006/relationships/image" Target="../media/image150.gif"/><Relationship Id="rId5" Type="http://schemas.openxmlformats.org/officeDocument/2006/relationships/image" Target="../media/image151.gif"/><Relationship Id="rId6" Type="http://schemas.openxmlformats.org/officeDocument/2006/relationships/image" Target="../media/image152.gif"/><Relationship Id="rId7" Type="http://schemas.openxmlformats.org/officeDocument/2006/relationships/image" Target="../media/image153.png"/><Relationship Id="rId8" Type="http://schemas.openxmlformats.org/officeDocument/2006/relationships/slideLayout" Target="../slideLayouts/slideLayout181.xml"/><Relationship Id="rId9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54.jpeg"/><Relationship Id="rId2" Type="http://schemas.openxmlformats.org/officeDocument/2006/relationships/image" Target="../media/image155.png"/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slideLayout" Target="../slideLayouts/slideLayout181.xml"/><Relationship Id="rId7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59.jpeg"/><Relationship Id="rId2" Type="http://schemas.openxmlformats.org/officeDocument/2006/relationships/image" Target="../media/image160.jpeg"/><Relationship Id="rId3" Type="http://schemas.openxmlformats.org/officeDocument/2006/relationships/image" Target="../media/image161.jpeg"/><Relationship Id="rId4" Type="http://schemas.openxmlformats.org/officeDocument/2006/relationships/image" Target="../media/image162.png"/><Relationship Id="rId5" Type="http://schemas.openxmlformats.org/officeDocument/2006/relationships/image" Target="../media/image163.jpeg"/><Relationship Id="rId6" Type="http://schemas.openxmlformats.org/officeDocument/2006/relationships/image" Target="../media/image164.jpeg"/><Relationship Id="rId7" Type="http://schemas.openxmlformats.org/officeDocument/2006/relationships/slideLayout" Target="../slideLayouts/slideLayout265.xml"/><Relationship Id="rId8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jpeg"/><Relationship Id="rId4" Type="http://schemas.openxmlformats.org/officeDocument/2006/relationships/slideLayout" Target="../slideLayouts/slideLayout265.xml"/><Relationship Id="rId5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68.jpeg"/><Relationship Id="rId2" Type="http://schemas.openxmlformats.org/officeDocument/2006/relationships/slideLayout" Target="../slideLayouts/slideLayout27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69.jpeg"/><Relationship Id="rId2" Type="http://schemas.openxmlformats.org/officeDocument/2006/relationships/image" Target="../media/image170.jpeg"/><Relationship Id="rId3" Type="http://schemas.openxmlformats.org/officeDocument/2006/relationships/image" Target="../media/image171.png"/><Relationship Id="rId4" Type="http://schemas.openxmlformats.org/officeDocument/2006/relationships/image" Target="../media/image172.jpeg"/><Relationship Id="rId5" Type="http://schemas.openxmlformats.org/officeDocument/2006/relationships/image" Target="../media/image173.jpeg"/><Relationship Id="rId6" Type="http://schemas.openxmlformats.org/officeDocument/2006/relationships/slideLayout" Target="../slideLayouts/slideLayout289.xml"/><Relationship Id="rId7" Type="http://schemas.openxmlformats.org/officeDocument/2006/relationships/notesSlide" Target="../notesSlides/notesSlide3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wmf"/><Relationship Id="rId4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10080360" cy="7565760"/>
          </a:xfrm>
          <a:prstGeom prst="rect">
            <a:avLst/>
          </a:prstGeom>
          <a:ln>
            <a:noFill/>
          </a:ln>
        </p:spPr>
      </p:pic>
      <p:sp>
        <p:nvSpPr>
          <p:cNvPr id="1013" name="CustomShape 1"/>
          <p:cNvSpPr/>
          <p:nvPr/>
        </p:nvSpPr>
        <p:spPr>
          <a:xfrm>
            <a:off x="468360" y="2155680"/>
            <a:ext cx="9143640" cy="2010960"/>
          </a:xfrm>
          <a:prstGeom prst="rect">
            <a:avLst/>
          </a:prstGeom>
          <a:gradFill>
            <a:gsLst>
              <a:gs pos="0">
                <a:srgbClr val="000080"/>
              </a:gs>
              <a:gs pos="100000">
                <a:srgbClr val="ffffff">
                  <a:alpha val="25000"/>
                </a:srgbClr>
              </a:gs>
            </a:gsLst>
            <a:lin ang="2700000"/>
          </a:gra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4" name="CustomShape 2"/>
          <p:cNvSpPr/>
          <p:nvPr/>
        </p:nvSpPr>
        <p:spPr>
          <a:xfrm>
            <a:off x="503280" y="299880"/>
            <a:ext cx="9070560" cy="606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2120" bIns="0" anchor="ctr"/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ANTARES et KM3NeT</a:t>
            </a:r>
            <a:endParaRPr b="0" lang="en-GB" sz="4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32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Des télescopes au fond de la mer </a:t>
            </a:r>
            <a:br/>
            <a:r>
              <a:rPr b="1" lang="en-GB" sz="32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pour étudier l'Univers</a:t>
            </a: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3200" spc="-1" strike="noStrike">
              <a:latin typeface="Arial"/>
            </a:endParaRPr>
          </a:p>
        </p:txBody>
      </p:sp>
      <p:pic>
        <p:nvPicPr>
          <p:cNvPr id="1015" name="Picture 4" descr=""/>
          <p:cNvPicPr/>
          <p:nvPr/>
        </p:nvPicPr>
        <p:blipFill>
          <a:blip r:embed="rId2"/>
          <a:stretch/>
        </p:blipFill>
        <p:spPr>
          <a:xfrm>
            <a:off x="8470800" y="241200"/>
            <a:ext cx="1404720" cy="1404720"/>
          </a:xfrm>
          <a:prstGeom prst="rect">
            <a:avLst/>
          </a:prstGeom>
          <a:ln>
            <a:noFill/>
          </a:ln>
        </p:spPr>
      </p:pic>
      <p:sp>
        <p:nvSpPr>
          <p:cNvPr id="1016" name="CustomShape 3"/>
          <p:cNvSpPr/>
          <p:nvPr/>
        </p:nvSpPr>
        <p:spPr>
          <a:xfrm>
            <a:off x="3745800" y="5272200"/>
            <a:ext cx="5182560" cy="66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Massimiliano Lincetto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Aix-Marseille Université</a:t>
            </a:r>
            <a:br/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Centre de Physique des Particules de Marseille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17" name="CustomShape 4"/>
          <p:cNvSpPr/>
          <p:nvPr/>
        </p:nvSpPr>
        <p:spPr>
          <a:xfrm>
            <a:off x="2520000" y="6838920"/>
            <a:ext cx="709200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OCEVU Summer Camp, Marseille - Juin 2018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018" name="Picture 6" descr=""/>
          <p:cNvPicPr/>
          <p:nvPr/>
        </p:nvPicPr>
        <p:blipFill>
          <a:blip r:embed="rId3"/>
          <a:stretch/>
        </p:blipFill>
        <p:spPr>
          <a:xfrm>
            <a:off x="183600" y="315360"/>
            <a:ext cx="1121400" cy="1159920"/>
          </a:xfrm>
          <a:prstGeom prst="rect">
            <a:avLst/>
          </a:prstGeom>
          <a:ln>
            <a:noFill/>
          </a:ln>
        </p:spPr>
      </p:pic>
      <p:pic>
        <p:nvPicPr>
          <p:cNvPr id="1019" name="Image 1" descr=""/>
          <p:cNvPicPr/>
          <p:nvPr/>
        </p:nvPicPr>
        <p:blipFill>
          <a:blip r:embed="rId4"/>
          <a:stretch/>
        </p:blipFill>
        <p:spPr>
          <a:xfrm>
            <a:off x="8933400" y="6058800"/>
            <a:ext cx="933120" cy="1127880"/>
          </a:xfrm>
          <a:prstGeom prst="rect">
            <a:avLst/>
          </a:prstGeom>
          <a:ln>
            <a:noFill/>
          </a:ln>
        </p:spPr>
      </p:pic>
      <p:pic>
        <p:nvPicPr>
          <p:cNvPr id="1020" name="Image 2" descr=""/>
          <p:cNvPicPr/>
          <p:nvPr/>
        </p:nvPicPr>
        <p:blipFill>
          <a:blip r:embed="rId5"/>
          <a:stretch/>
        </p:blipFill>
        <p:spPr>
          <a:xfrm>
            <a:off x="181440" y="6362640"/>
            <a:ext cx="1361880" cy="925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CustomShape 1"/>
          <p:cNvSpPr/>
          <p:nvPr/>
        </p:nvSpPr>
        <p:spPr>
          <a:xfrm>
            <a:off x="923760" y="214200"/>
            <a:ext cx="8229240" cy="825120"/>
          </a:xfrm>
          <a:prstGeom prst="rect">
            <a:avLst/>
          </a:prstGeom>
          <a:gradFill>
            <a:gsLst>
              <a:gs pos="0">
                <a:srgbClr val="000080"/>
              </a:gs>
              <a:gs pos="100000">
                <a:srgbClr val="ffffff">
                  <a:alpha val="25000"/>
                </a:srgbClr>
              </a:gs>
            </a:gsLst>
            <a:lin ang="2700000"/>
          </a:gra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8" name="TextShape 2"/>
          <p:cNvSpPr txBox="1"/>
          <p:nvPr/>
        </p:nvSpPr>
        <p:spPr>
          <a:xfrm>
            <a:off x="503280" y="-349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28080" bIns="0" anchor="ctr"/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Arial"/>
              </a:rPr>
              <a:t>Détection indirecte des neutrinos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9" name="CustomShape 3"/>
          <p:cNvSpPr/>
          <p:nvPr/>
        </p:nvSpPr>
        <p:spPr>
          <a:xfrm>
            <a:off x="2027160" y="5764320"/>
            <a:ext cx="441000" cy="393480"/>
          </a:xfrm>
          <a:prstGeom prst="irregularSeal1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0" name="CustomShape 4"/>
          <p:cNvSpPr/>
          <p:nvPr/>
        </p:nvSpPr>
        <p:spPr>
          <a:xfrm>
            <a:off x="822240" y="5537520"/>
            <a:ext cx="155376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00"/>
                </a:solidFill>
                <a:latin typeface="Arial"/>
                <a:ea typeface="WenQuanYi Zen Hei Sharp"/>
              </a:rPr>
              <a:t>Interaction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91" name="CustomShape 5"/>
          <p:cNvSpPr/>
          <p:nvPr/>
        </p:nvSpPr>
        <p:spPr>
          <a:xfrm>
            <a:off x="2925720" y="3270600"/>
            <a:ext cx="1920600" cy="60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83caff"/>
                </a:solidFill>
                <a:latin typeface="Arial"/>
                <a:ea typeface="WenQuanYi Zen Hei Sharp"/>
              </a:rPr>
              <a:t>Cône de lumière Tcherenkov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92" name="CustomShape 6"/>
          <p:cNvSpPr/>
          <p:nvPr/>
        </p:nvSpPr>
        <p:spPr>
          <a:xfrm>
            <a:off x="4114800" y="5629680"/>
            <a:ext cx="21934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Croûte terrestre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93" name="CustomShape 7"/>
          <p:cNvSpPr/>
          <p:nvPr/>
        </p:nvSpPr>
        <p:spPr>
          <a:xfrm>
            <a:off x="274680" y="4442040"/>
            <a:ext cx="219348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Mer / Glace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94" name="CustomShape 8"/>
          <p:cNvSpPr/>
          <p:nvPr/>
        </p:nvSpPr>
        <p:spPr>
          <a:xfrm>
            <a:off x="457200" y="6158160"/>
            <a:ext cx="137124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Arial"/>
                <a:ea typeface="WenQuanYi Zen Hei Sharp"/>
              </a:rPr>
              <a:t>neutrino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95" name="CustomShape 9"/>
          <p:cNvSpPr/>
          <p:nvPr/>
        </p:nvSpPr>
        <p:spPr>
          <a:xfrm>
            <a:off x="2378160" y="5153400"/>
            <a:ext cx="146340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WenQuanYi Zen Hei Sharp"/>
              </a:rPr>
              <a:t>muon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96" name="CustomShape 10"/>
          <p:cNvSpPr/>
          <p:nvPr/>
        </p:nvSpPr>
        <p:spPr>
          <a:xfrm>
            <a:off x="2736000" y="1422720"/>
            <a:ext cx="2468160" cy="34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00"/>
                </a:solidFill>
                <a:latin typeface="Arial"/>
                <a:ea typeface="WenQuanYi Zen Hei Sharp"/>
              </a:rPr>
              <a:t>Matrice 3D de PMTs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97" name="CustomShape 11"/>
          <p:cNvSpPr/>
          <p:nvPr/>
        </p:nvSpPr>
        <p:spPr>
          <a:xfrm>
            <a:off x="6912360" y="1768680"/>
            <a:ext cx="3096000" cy="172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e6e6ff"/>
                </a:solidFill>
                <a:latin typeface="Arial"/>
                <a:ea typeface="WenQuanYi Zen Hei Sharp"/>
              </a:rPr>
              <a:t>En traversant </a:t>
            </a:r>
            <a:br/>
            <a:r>
              <a:rPr b="0" lang="en-GB" sz="1800" spc="-1" strike="noStrike">
                <a:solidFill>
                  <a:srgbClr val="e6e6ff"/>
                </a:solidFill>
                <a:latin typeface="Arial"/>
                <a:ea typeface="WenQuanYi Zen Hei Sharp"/>
              </a:rPr>
              <a:t>un milieu transparant </a:t>
            </a:r>
            <a:br/>
            <a:r>
              <a:rPr b="0" lang="en-GB" sz="1800" spc="-1" strike="noStrike">
                <a:solidFill>
                  <a:srgbClr val="e6e6ff"/>
                </a:solidFill>
                <a:latin typeface="Arial"/>
                <a:ea typeface="WenQuanYi Zen Hei Sharp"/>
              </a:rPr>
              <a:t>(eau, glace, verre,…), </a:t>
            </a:r>
            <a:br/>
            <a:r>
              <a:rPr b="0" lang="en-GB" sz="1800" spc="-1" strike="noStrike">
                <a:solidFill>
                  <a:srgbClr val="00b0f0"/>
                </a:solidFill>
                <a:latin typeface="Arial"/>
                <a:ea typeface="WenQuanYi Zen Hei Sharp"/>
              </a:rPr>
              <a:t>le muon crée un cône de lumière bleutée </a:t>
            </a:r>
            <a:br/>
            <a:r>
              <a:rPr b="0" lang="en-GB" sz="1800" spc="-1" strike="noStrike">
                <a:solidFill>
                  <a:srgbClr val="00b0f0"/>
                </a:solidFill>
                <a:latin typeface="Arial"/>
                <a:ea typeface="WenQuanYi Zen Hei Sharp"/>
              </a:rPr>
              <a:t>(lumière Tcherenkov)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98" name="CustomShape 12"/>
          <p:cNvSpPr/>
          <p:nvPr/>
        </p:nvSpPr>
        <p:spPr>
          <a:xfrm>
            <a:off x="1729800" y="6401520"/>
            <a:ext cx="5038200" cy="111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1080" rIns="91080"/>
          <a:p>
            <a:pPr>
              <a:lnSpc>
                <a:spcPct val="93000"/>
              </a:lnSpc>
            </a:pPr>
            <a:r>
              <a:rPr b="0" lang="en-GB" sz="1800" spc="-1" strike="noStrike">
                <a:solidFill>
                  <a:srgbClr val="ffcc00"/>
                </a:solidFill>
                <a:latin typeface="Comic Sans MS"/>
              </a:rPr>
              <a:t>Lumière Cherenkov</a:t>
            </a:r>
            <a:r>
              <a:rPr b="0" lang="en-GB" sz="1800" spc="-1" strike="noStrike">
                <a:solidFill>
                  <a:srgbClr val="000000"/>
                </a:solidFill>
                <a:latin typeface="Comic Sans MS"/>
              </a:rPr>
              <a:t> </a:t>
            </a:r>
            <a:r>
              <a:rPr b="0" lang="en-GB" sz="1800" spc="-1" strike="noStrike">
                <a:solidFill>
                  <a:srgbClr val="ffffff"/>
                </a:solidFill>
                <a:latin typeface="Comic Sans MS"/>
              </a:rPr>
              <a:t>produite par </a:t>
            </a:r>
            <a:r>
              <a:rPr b="0" lang="en-GB" sz="1800" spc="-1" strike="noStrike">
                <a:solidFill>
                  <a:srgbClr val="ffffff"/>
                </a:solidFill>
                <a:latin typeface="Symbol"/>
              </a:rPr>
              <a:t>m</a:t>
            </a:r>
            <a:r>
              <a:rPr b="0" lang="en-GB" sz="1800" spc="-1" strike="noStrike">
                <a:solidFill>
                  <a:srgbClr val="ffffff"/>
                </a:solidFill>
                <a:latin typeface="Comic Sans MS"/>
              </a:rPr>
              <a:t> issu du </a:t>
            </a:r>
            <a:r>
              <a:rPr b="0" lang="en-GB" sz="1800" spc="-1" strike="noStrike">
                <a:solidFill>
                  <a:srgbClr val="ffffff"/>
                </a:solidFill>
                <a:latin typeface="Symbol"/>
              </a:rPr>
              <a:t>n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Comic Sans MS"/>
              </a:rPr>
              <a:t>propagation détectée par matrice de PMTs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en-GB" sz="1800" spc="-1" strike="noStrike">
                <a:solidFill>
                  <a:srgbClr val="ffcc00"/>
                </a:solidFill>
                <a:latin typeface="Comic Sans MS"/>
              </a:rPr>
              <a:t>Temps &amp; position</a:t>
            </a:r>
            <a:r>
              <a:rPr b="0" lang="en-GB" sz="1800" spc="-1" strike="noStrike">
                <a:solidFill>
                  <a:srgbClr val="00ccff"/>
                </a:solidFill>
                <a:latin typeface="Comic Sans MS"/>
              </a:rPr>
              <a:t> </a:t>
            </a:r>
            <a:r>
              <a:rPr b="0" lang="en-GB" sz="1800" spc="-1" strike="noStrike">
                <a:solidFill>
                  <a:srgbClr val="ffffff"/>
                </a:solidFill>
                <a:latin typeface="Comic Sans MS"/>
              </a:rPr>
              <a:t>des photons permet la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93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Comic Sans MS"/>
              </a:rPr>
              <a:t>reconstruction de la</a:t>
            </a:r>
            <a:r>
              <a:rPr b="0" lang="en-GB" sz="1800" spc="-1" strike="noStrike">
                <a:solidFill>
                  <a:srgbClr val="00ccff"/>
                </a:solidFill>
                <a:latin typeface="Comic Sans MS"/>
              </a:rPr>
              <a:t> </a:t>
            </a:r>
            <a:r>
              <a:rPr b="0" lang="en-GB" sz="1800" spc="-1" strike="noStrike">
                <a:solidFill>
                  <a:srgbClr val="ffffff"/>
                </a:solidFill>
                <a:latin typeface="Comic Sans MS"/>
              </a:rPr>
              <a:t>trajectoire du </a:t>
            </a:r>
            <a:r>
              <a:rPr b="0" lang="en-GB" sz="1800" spc="-1" strike="noStrike">
                <a:solidFill>
                  <a:srgbClr val="ffffff"/>
                </a:solidFill>
                <a:latin typeface="Symbol"/>
              </a:rPr>
              <a:t>m</a:t>
            </a:r>
            <a:r>
              <a:rPr b="0" lang="en-GB" sz="1800" spc="-1" strike="noStrike">
                <a:solidFill>
                  <a:srgbClr val="ffffff"/>
                </a:solidFill>
                <a:latin typeface="Comic Sans MS"/>
              </a:rPr>
              <a:t> (~ </a:t>
            </a:r>
            <a:r>
              <a:rPr b="0" lang="en-GB" sz="1800" spc="-1" strike="noStrike">
                <a:solidFill>
                  <a:srgbClr val="ffffff"/>
                </a:solidFill>
                <a:latin typeface="Symbol"/>
              </a:rPr>
              <a:t>n</a:t>
            </a:r>
            <a:r>
              <a:rPr b="0" lang="en-GB" sz="1800" spc="-1" strike="noStrike">
                <a:solidFill>
                  <a:srgbClr val="ffffff"/>
                </a:solidFill>
                <a:latin typeface="Comic Sans MS"/>
              </a:rPr>
              <a:t>)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099" name="" descr=""/>
          <p:cNvPicPr/>
          <p:nvPr/>
        </p:nvPicPr>
        <p:blipFill>
          <a:blip r:embed="rId1"/>
          <a:stretch/>
        </p:blipFill>
        <p:spPr>
          <a:xfrm>
            <a:off x="88920" y="1397160"/>
            <a:ext cx="6756480" cy="5067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2" dur="indefinite" restart="never" nodeType="tmRoot">
          <p:childTnLst>
            <p:seq>
              <p:cTn id="7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CustomShape 1"/>
          <p:cNvSpPr/>
          <p:nvPr/>
        </p:nvSpPr>
        <p:spPr>
          <a:xfrm>
            <a:off x="335880" y="1214280"/>
            <a:ext cx="3548880" cy="57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440" rIns="100440" tIns="50040" bIns="50040"/>
          <a:p>
            <a:pPr>
              <a:lnSpc>
                <a:spcPct val="100000"/>
              </a:lnSpc>
            </a:pPr>
            <a:r>
              <a:rPr b="0" lang="en-GB" sz="3100" spc="-1" strike="noStrike">
                <a:solidFill>
                  <a:srgbClr val="ffffff"/>
                </a:solidFill>
                <a:latin typeface="Calibri"/>
              </a:rPr>
              <a:t>ANTARES &amp; KM3NeT</a:t>
            </a:r>
            <a:endParaRPr b="0" lang="en-GB" sz="3100" spc="-1" strike="noStrike">
              <a:latin typeface="Arial"/>
            </a:endParaRPr>
          </a:p>
        </p:txBody>
      </p:sp>
      <p:pic>
        <p:nvPicPr>
          <p:cNvPr id="1101" name="Picture 4" descr=""/>
          <p:cNvPicPr/>
          <p:nvPr/>
        </p:nvPicPr>
        <p:blipFill>
          <a:blip r:embed="rId1"/>
          <a:stretch/>
        </p:blipFill>
        <p:spPr>
          <a:xfrm>
            <a:off x="2352240" y="1679760"/>
            <a:ext cx="5280840" cy="4283280"/>
          </a:xfrm>
          <a:prstGeom prst="rect">
            <a:avLst/>
          </a:prstGeom>
          <a:ln>
            <a:noFill/>
          </a:ln>
        </p:spPr>
      </p:pic>
      <p:sp>
        <p:nvSpPr>
          <p:cNvPr id="1102" name="CustomShape 2"/>
          <p:cNvSpPr/>
          <p:nvPr/>
        </p:nvSpPr>
        <p:spPr>
          <a:xfrm>
            <a:off x="7560360" y="1607040"/>
            <a:ext cx="1595880" cy="57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440" rIns="100440" tIns="50040" bIns="50040"/>
          <a:p>
            <a:pPr>
              <a:lnSpc>
                <a:spcPct val="100000"/>
              </a:lnSpc>
            </a:pPr>
            <a:r>
              <a:rPr b="0" lang="en-GB" sz="3100" spc="-1" strike="noStrike">
                <a:solidFill>
                  <a:srgbClr val="ffffff"/>
                </a:solidFill>
                <a:latin typeface="Calibri"/>
              </a:rPr>
              <a:t>BAIKAL</a:t>
            </a:r>
            <a:endParaRPr b="0" lang="en-GB" sz="3100" spc="-1" strike="noStrike">
              <a:latin typeface="Arial"/>
            </a:endParaRPr>
          </a:p>
        </p:txBody>
      </p:sp>
      <p:sp>
        <p:nvSpPr>
          <p:cNvPr id="1103" name="CustomShape 3"/>
          <p:cNvSpPr/>
          <p:nvPr/>
        </p:nvSpPr>
        <p:spPr>
          <a:xfrm>
            <a:off x="4464360" y="6551640"/>
            <a:ext cx="1656000" cy="57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440" rIns="100440" tIns="50040" bIns="50040"/>
          <a:p>
            <a:pPr>
              <a:lnSpc>
                <a:spcPct val="100000"/>
              </a:lnSpc>
            </a:pPr>
            <a:r>
              <a:rPr b="0" lang="en-GB" sz="3100" spc="-1" strike="noStrike">
                <a:solidFill>
                  <a:srgbClr val="ffffff"/>
                </a:solidFill>
                <a:latin typeface="Calibri"/>
              </a:rPr>
              <a:t>IceCube</a:t>
            </a:r>
            <a:endParaRPr b="0" lang="en-GB" sz="3100" spc="-1" strike="noStrike">
              <a:latin typeface="Arial"/>
            </a:endParaRPr>
          </a:p>
        </p:txBody>
      </p:sp>
      <p:sp>
        <p:nvSpPr>
          <p:cNvPr id="1104" name="CustomShape 4"/>
          <p:cNvSpPr/>
          <p:nvPr/>
        </p:nvSpPr>
        <p:spPr>
          <a:xfrm>
            <a:off x="1344240" y="2016000"/>
            <a:ext cx="2435760" cy="671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bg1"/>
            </a:solidFill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05" name="CustomShape 5"/>
          <p:cNvSpPr/>
          <p:nvPr/>
        </p:nvSpPr>
        <p:spPr>
          <a:xfrm flipH="1">
            <a:off x="6119640" y="2183760"/>
            <a:ext cx="1512360" cy="187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bg1"/>
            </a:solidFill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06" name="CustomShape 6"/>
          <p:cNvSpPr/>
          <p:nvPr/>
        </p:nvSpPr>
        <p:spPr>
          <a:xfrm flipH="1" flipV="1" rot="5400000">
            <a:off x="4746600" y="6257520"/>
            <a:ext cx="587520" cy="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bg1"/>
            </a:solidFill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107" name="Picture 14" descr=""/>
          <p:cNvPicPr/>
          <p:nvPr/>
        </p:nvPicPr>
        <p:blipFill>
          <a:blip r:embed="rId2"/>
          <a:stretch/>
        </p:blipFill>
        <p:spPr>
          <a:xfrm>
            <a:off x="7633080" y="2372760"/>
            <a:ext cx="1574640" cy="1574640"/>
          </a:xfrm>
          <a:prstGeom prst="rect">
            <a:avLst/>
          </a:prstGeom>
          <a:ln>
            <a:noFill/>
          </a:ln>
        </p:spPr>
      </p:pic>
      <p:pic>
        <p:nvPicPr>
          <p:cNvPr id="1108" name="Picture 15" descr=""/>
          <p:cNvPicPr/>
          <p:nvPr/>
        </p:nvPicPr>
        <p:blipFill>
          <a:blip r:embed="rId3"/>
          <a:stretch/>
        </p:blipFill>
        <p:spPr>
          <a:xfrm>
            <a:off x="255240" y="2278080"/>
            <a:ext cx="1159920" cy="1159920"/>
          </a:xfrm>
          <a:prstGeom prst="rect">
            <a:avLst/>
          </a:prstGeom>
          <a:ln>
            <a:noFill/>
          </a:ln>
        </p:spPr>
      </p:pic>
      <p:pic>
        <p:nvPicPr>
          <p:cNvPr id="1109" name="Picture 16" descr=""/>
          <p:cNvPicPr/>
          <p:nvPr/>
        </p:nvPicPr>
        <p:blipFill>
          <a:blip r:embed="rId4"/>
          <a:stretch/>
        </p:blipFill>
        <p:spPr>
          <a:xfrm>
            <a:off x="6063480" y="5630400"/>
            <a:ext cx="1766160" cy="1855800"/>
          </a:xfrm>
          <a:prstGeom prst="rect">
            <a:avLst/>
          </a:prstGeom>
          <a:ln>
            <a:noFill/>
          </a:ln>
        </p:spPr>
      </p:pic>
      <p:sp>
        <p:nvSpPr>
          <p:cNvPr id="1110" name="CustomShape 7"/>
          <p:cNvSpPr/>
          <p:nvPr/>
        </p:nvSpPr>
        <p:spPr>
          <a:xfrm>
            <a:off x="335880" y="335880"/>
            <a:ext cx="9744120" cy="64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440" rIns="100440" tIns="50040" bIns="50040"/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ffffff"/>
                </a:solidFill>
                <a:latin typeface="Comic Sans MS"/>
              </a:rPr>
              <a:t>Les Télescopes à neutrinos dans le Monde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1111" name="Picture 6" descr=""/>
          <p:cNvPicPr/>
          <p:nvPr/>
        </p:nvPicPr>
        <p:blipFill>
          <a:blip r:embed="rId5"/>
          <a:stretch/>
        </p:blipFill>
        <p:spPr>
          <a:xfrm>
            <a:off x="1670040" y="2401920"/>
            <a:ext cx="1121400" cy="1159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4" dur="indefinite" restart="never" nodeType="tmRoot">
          <p:childTnLst>
            <p:seq>
              <p:cTn id="7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Picture 7" descr=""/>
          <p:cNvPicPr/>
          <p:nvPr/>
        </p:nvPicPr>
        <p:blipFill>
          <a:blip r:embed="rId1"/>
          <a:stretch/>
        </p:blipFill>
        <p:spPr>
          <a:xfrm>
            <a:off x="-10080" y="0"/>
            <a:ext cx="10089720" cy="7510320"/>
          </a:xfrm>
          <a:prstGeom prst="rect">
            <a:avLst/>
          </a:prstGeom>
          <a:ln>
            <a:noFill/>
          </a:ln>
        </p:spPr>
      </p:pic>
      <p:sp>
        <p:nvSpPr>
          <p:cNvPr id="1113" name="Line 1"/>
          <p:cNvSpPr/>
          <p:nvPr/>
        </p:nvSpPr>
        <p:spPr>
          <a:xfrm flipH="1">
            <a:off x="1172880" y="2269440"/>
            <a:ext cx="41760" cy="327240"/>
          </a:xfrm>
          <a:prstGeom prst="line">
            <a:avLst/>
          </a:prstGeom>
          <a:ln w="12600">
            <a:solidFill>
              <a:srgbClr val="ffffcc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14" name="CustomShape 2"/>
          <p:cNvSpPr/>
          <p:nvPr/>
        </p:nvSpPr>
        <p:spPr>
          <a:xfrm>
            <a:off x="385560" y="2311560"/>
            <a:ext cx="692640" cy="26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3760" rIns="23760" tIns="11880" bIns="11880" anchor="ctr"/>
          <a:p>
            <a:pPr algn="ctr">
              <a:lnSpc>
                <a:spcPct val="100000"/>
              </a:lnSpc>
            </a:pPr>
            <a:r>
              <a:rPr b="0" lang="en-GB" sz="1500" spc="-1" strike="noStrike">
                <a:solidFill>
                  <a:srgbClr val="ffffcc"/>
                </a:solidFill>
                <a:latin typeface="Comic Sans MS"/>
              </a:rPr>
              <a:t>14.5 m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115" name="Line 3"/>
          <p:cNvSpPr/>
          <p:nvPr/>
        </p:nvSpPr>
        <p:spPr>
          <a:xfrm>
            <a:off x="1051920" y="6310080"/>
            <a:ext cx="967680" cy="190800"/>
          </a:xfrm>
          <a:prstGeom prst="line">
            <a:avLst/>
          </a:prstGeom>
          <a:ln w="12600">
            <a:solidFill>
              <a:srgbClr val="ffffcc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16" name="CustomShape 4"/>
          <p:cNvSpPr/>
          <p:nvPr/>
        </p:nvSpPr>
        <p:spPr>
          <a:xfrm>
            <a:off x="803880" y="6455520"/>
            <a:ext cx="1030320" cy="26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3760" rIns="23760" tIns="11880" bIns="11880" anchor="ctr"/>
          <a:p>
            <a:pPr algn="ctr">
              <a:lnSpc>
                <a:spcPct val="100000"/>
              </a:lnSpc>
            </a:pPr>
            <a:r>
              <a:rPr b="0" lang="en-GB" sz="1500" spc="-1" strike="noStrike">
                <a:solidFill>
                  <a:srgbClr val="ffffcc"/>
                </a:solidFill>
                <a:latin typeface="Comic Sans MS"/>
              </a:rPr>
              <a:t>~60-75 m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117" name="CustomShape 5"/>
          <p:cNvSpPr/>
          <p:nvPr/>
        </p:nvSpPr>
        <p:spPr>
          <a:xfrm>
            <a:off x="4361400" y="754200"/>
            <a:ext cx="1434600" cy="3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3760" rIns="23760" tIns="11880" bIns="11880" anchor="ctr"/>
          <a:p>
            <a:pPr algn="ctr">
              <a:lnSpc>
                <a:spcPct val="80000"/>
              </a:lnSpc>
            </a:pPr>
            <a:r>
              <a:rPr b="0" lang="en-GB" sz="1500" spc="-1" strike="noStrike">
                <a:solidFill>
                  <a:srgbClr val="ffffcc"/>
                </a:solidFill>
                <a:latin typeface="Comic Sans MS"/>
              </a:rPr>
              <a:t>Bouy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118" name="CustomShape 6"/>
          <p:cNvSpPr/>
          <p:nvPr/>
        </p:nvSpPr>
        <p:spPr>
          <a:xfrm>
            <a:off x="6357960" y="3452760"/>
            <a:ext cx="794160" cy="318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3760" rIns="23760" tIns="11880" bIns="11880" anchor="ctr"/>
          <a:p>
            <a:pPr>
              <a:lnSpc>
                <a:spcPct val="100000"/>
              </a:lnSpc>
            </a:pPr>
            <a:r>
              <a:rPr b="0" lang="en-GB" sz="1500" spc="-1" strike="noStrike">
                <a:solidFill>
                  <a:srgbClr val="ffffcc"/>
                </a:solidFill>
                <a:latin typeface="Comic Sans MS"/>
              </a:rPr>
              <a:t>350 m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119" name="CustomShape 7"/>
          <p:cNvSpPr/>
          <p:nvPr/>
        </p:nvSpPr>
        <p:spPr>
          <a:xfrm>
            <a:off x="7071840" y="5603400"/>
            <a:ext cx="792360" cy="3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3760" rIns="23760" tIns="11880" bIns="11880" anchor="ctr"/>
          <a:p>
            <a:pPr algn="ctr">
              <a:lnSpc>
                <a:spcPct val="100000"/>
              </a:lnSpc>
            </a:pPr>
            <a:r>
              <a:rPr b="0" lang="en-GB" sz="1500" spc="-1" strike="noStrike">
                <a:solidFill>
                  <a:srgbClr val="ffffcc"/>
                </a:solidFill>
                <a:latin typeface="Comic Sans MS"/>
              </a:rPr>
              <a:t>100 m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120" name="Line 8"/>
          <p:cNvSpPr/>
          <p:nvPr/>
        </p:nvSpPr>
        <p:spPr>
          <a:xfrm flipH="1" flipV="1">
            <a:off x="7071840" y="5284440"/>
            <a:ext cx="69840" cy="1055520"/>
          </a:xfrm>
          <a:prstGeom prst="line">
            <a:avLst/>
          </a:prstGeom>
          <a:ln w="12600">
            <a:solidFill>
              <a:srgbClr val="ffffcc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1" name="Line 9"/>
          <p:cNvSpPr/>
          <p:nvPr/>
        </p:nvSpPr>
        <p:spPr>
          <a:xfrm flipH="1" flipV="1">
            <a:off x="6893280" y="1924560"/>
            <a:ext cx="178560" cy="3367080"/>
          </a:xfrm>
          <a:prstGeom prst="line">
            <a:avLst/>
          </a:prstGeom>
          <a:ln w="12600">
            <a:solidFill>
              <a:srgbClr val="ffffcc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2" name="CustomShape 10"/>
          <p:cNvSpPr/>
          <p:nvPr/>
        </p:nvSpPr>
        <p:spPr>
          <a:xfrm>
            <a:off x="7787880" y="5268960"/>
            <a:ext cx="1434600" cy="3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3760" rIns="23760" tIns="11880" bIns="11880" anchor="ctr"/>
          <a:p>
            <a:pPr algn="ctr">
              <a:lnSpc>
                <a:spcPct val="80000"/>
              </a:lnSpc>
            </a:pPr>
            <a:r>
              <a:rPr b="0" lang="en-GB" sz="1500" spc="-1" strike="noStrike">
                <a:solidFill>
                  <a:srgbClr val="ffffcc"/>
                </a:solidFill>
                <a:latin typeface="Comic Sans MS"/>
              </a:rPr>
              <a:t>Boîte de Jonction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123" name="CustomShape 11"/>
          <p:cNvSpPr/>
          <p:nvPr/>
        </p:nvSpPr>
        <p:spPr>
          <a:xfrm>
            <a:off x="8739720" y="6373080"/>
            <a:ext cx="1184400" cy="53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3760" rIns="23760" tIns="11880" bIns="11880" anchor="ctr"/>
          <a:p>
            <a:pPr algn="ctr">
              <a:lnSpc>
                <a:spcPct val="80000"/>
              </a:lnSpc>
            </a:pPr>
            <a:r>
              <a:rPr b="0" lang="en-GB" sz="1500" spc="-1" strike="noStrike">
                <a:solidFill>
                  <a:srgbClr val="ffffcc"/>
                </a:solidFill>
                <a:latin typeface="Comic Sans MS"/>
              </a:rPr>
              <a:t>Câble Electro-optiqie</a:t>
            </a:r>
            <a:br/>
            <a:endParaRPr b="0" lang="en-GB" sz="1500" spc="-1" strike="noStrike">
              <a:latin typeface="Arial"/>
            </a:endParaRPr>
          </a:p>
        </p:txBody>
      </p:sp>
      <p:sp>
        <p:nvSpPr>
          <p:cNvPr id="1124" name="Line 12"/>
          <p:cNvSpPr/>
          <p:nvPr/>
        </p:nvSpPr>
        <p:spPr>
          <a:xfrm flipH="1" flipV="1">
            <a:off x="9215280" y="5055480"/>
            <a:ext cx="159480" cy="1110960"/>
          </a:xfrm>
          <a:prstGeom prst="line">
            <a:avLst/>
          </a:prstGeom>
          <a:ln w="9360">
            <a:solidFill>
              <a:srgbClr val="ffffc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5" name="Line 13"/>
          <p:cNvSpPr/>
          <p:nvPr/>
        </p:nvSpPr>
        <p:spPr>
          <a:xfrm>
            <a:off x="7008840" y="2738520"/>
            <a:ext cx="951840" cy="360"/>
          </a:xfrm>
          <a:prstGeom prst="line">
            <a:avLst/>
          </a:prstGeom>
          <a:ln w="28440">
            <a:solidFill>
              <a:srgbClr val="ffcc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126" name="CustomShape 14"/>
          <p:cNvSpPr/>
          <p:nvPr/>
        </p:nvSpPr>
        <p:spPr>
          <a:xfrm>
            <a:off x="6746400" y="2355480"/>
            <a:ext cx="262080" cy="475560"/>
          </a:xfrm>
          <a:prstGeom prst="rect">
            <a:avLst/>
          </a:prstGeom>
          <a:noFill/>
          <a:ln w="9360">
            <a:solidFill>
              <a:srgbClr val="ffcc99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27" name="CustomShape 15"/>
          <p:cNvSpPr/>
          <p:nvPr/>
        </p:nvSpPr>
        <p:spPr>
          <a:xfrm>
            <a:off x="6893640" y="2222280"/>
            <a:ext cx="951480" cy="3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3760" rIns="23760" tIns="11880" bIns="11880" anchor="ctr"/>
          <a:p>
            <a:pPr algn="ctr">
              <a:lnSpc>
                <a:spcPct val="80000"/>
              </a:lnSpc>
            </a:pPr>
            <a:r>
              <a:rPr b="0" lang="en-GB" sz="1500" spc="-1" strike="noStrike">
                <a:solidFill>
                  <a:srgbClr val="ffffcc"/>
                </a:solidFill>
                <a:latin typeface="Comic Sans MS"/>
              </a:rPr>
              <a:t>Etage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128" name="CustomShape 16"/>
          <p:cNvSpPr/>
          <p:nvPr/>
        </p:nvSpPr>
        <p:spPr>
          <a:xfrm>
            <a:off x="672480" y="-63000"/>
            <a:ext cx="8315280" cy="74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/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00"/>
                </a:solidFill>
                <a:latin typeface="Times New Roman"/>
              </a:rPr>
              <a:t>Le Détecteur ANTARES</a:t>
            </a:r>
            <a:endParaRPr b="0" lang="en-GB" sz="4000" spc="-1" strike="noStrike">
              <a:latin typeface="Arial"/>
            </a:endParaRPr>
          </a:p>
        </p:txBody>
      </p:sp>
      <p:sp>
        <p:nvSpPr>
          <p:cNvPr id="1129" name="CustomShape 17"/>
          <p:cNvSpPr/>
          <p:nvPr/>
        </p:nvSpPr>
        <p:spPr>
          <a:xfrm>
            <a:off x="-10080" y="601920"/>
            <a:ext cx="2559960" cy="1441800"/>
          </a:xfrm>
          <a:prstGeom prst="rect">
            <a:avLst/>
          </a:prstGeom>
          <a:noFill/>
          <a:ln w="2844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Times New Roman"/>
              <a:buChar char="•"/>
            </a:pPr>
            <a:r>
              <a:rPr b="0" lang="en-GB" sz="2200" spc="-1" strike="noStrike">
                <a:solidFill>
                  <a:srgbClr val="ffffff"/>
                </a:solidFill>
                <a:latin typeface="Comic Sans MS"/>
              </a:rPr>
              <a:t> </a:t>
            </a:r>
            <a:r>
              <a:rPr b="0" lang="en-GB" sz="2200" spc="-1" strike="noStrike">
                <a:solidFill>
                  <a:srgbClr val="ffffff"/>
                </a:solidFill>
                <a:latin typeface="Arial"/>
              </a:rPr>
              <a:t>12 lignes</a:t>
            </a:r>
            <a:endParaRPr b="0" lang="en-GB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Times New Roman"/>
              <a:buChar char="•"/>
            </a:pPr>
            <a:r>
              <a:rPr b="0" lang="en-GB" sz="22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GB" sz="2200" spc="-1" strike="noStrike">
                <a:solidFill>
                  <a:srgbClr val="ffffff"/>
                </a:solidFill>
                <a:latin typeface="Arial"/>
              </a:rPr>
              <a:t>25 étages / line</a:t>
            </a:r>
            <a:endParaRPr b="0" lang="en-GB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Times New Roman"/>
              <a:buChar char="•"/>
            </a:pPr>
            <a:r>
              <a:rPr b="0" lang="en-GB" sz="22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GB" sz="2200" spc="-1" strike="noStrike">
                <a:solidFill>
                  <a:srgbClr val="ffffff"/>
                </a:solidFill>
                <a:latin typeface="Arial"/>
              </a:rPr>
              <a:t>3 PMTs / étage</a:t>
            </a:r>
            <a:endParaRPr b="0" lang="en-GB" sz="2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Times New Roman"/>
              <a:buChar char="•"/>
            </a:pPr>
            <a:r>
              <a:rPr b="0" lang="en-GB" sz="22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GB" sz="2200" spc="-1" strike="noStrike">
                <a:solidFill>
                  <a:srgbClr val="ffffff"/>
                </a:solidFill>
                <a:latin typeface="Arial"/>
              </a:rPr>
              <a:t>900 PMTs</a:t>
            </a:r>
            <a:endParaRPr b="0" lang="en-GB" sz="2200" spc="-1" strike="noStrike">
              <a:latin typeface="Arial"/>
            </a:endParaRPr>
          </a:p>
        </p:txBody>
      </p:sp>
      <p:pic>
        <p:nvPicPr>
          <p:cNvPr id="1130" name="Picture 31" descr=""/>
          <p:cNvPicPr/>
          <p:nvPr/>
        </p:nvPicPr>
        <p:blipFill>
          <a:blip r:embed="rId2"/>
          <a:srcRect l="3868" t="0" r="10941" b="6312"/>
          <a:stretch/>
        </p:blipFill>
        <p:spPr>
          <a:xfrm>
            <a:off x="7983720" y="2516400"/>
            <a:ext cx="1172160" cy="2230920"/>
          </a:xfrm>
          <a:prstGeom prst="rect">
            <a:avLst/>
          </a:prstGeom>
          <a:ln w="9360">
            <a:solidFill>
              <a:schemeClr val="bg1"/>
            </a:solidFill>
            <a:miter/>
          </a:ln>
        </p:spPr>
      </p:pic>
      <p:sp>
        <p:nvSpPr>
          <p:cNvPr id="1131" name="CustomShape 18"/>
          <p:cNvSpPr/>
          <p:nvPr/>
        </p:nvSpPr>
        <p:spPr>
          <a:xfrm>
            <a:off x="168480" y="7122240"/>
            <a:ext cx="3611520" cy="436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>
              <a:lnSpc>
                <a:spcPct val="100000"/>
              </a:lnSpc>
              <a:spcBef>
                <a:spcPts val="1100"/>
              </a:spcBef>
            </a:pPr>
            <a:r>
              <a:rPr b="0" lang="en-GB" sz="2200" spc="-1" strike="noStrike">
                <a:solidFill>
                  <a:srgbClr val="ffffff"/>
                </a:solidFill>
                <a:latin typeface="Arial"/>
              </a:rPr>
              <a:t>Profondeur : 2500m</a:t>
            </a:r>
            <a:endParaRPr b="0" lang="en-GB" sz="2200" spc="-1" strike="noStrike">
              <a:latin typeface="Arial"/>
            </a:endParaRPr>
          </a:p>
        </p:txBody>
      </p:sp>
      <p:pic>
        <p:nvPicPr>
          <p:cNvPr id="1132" name="Picture 36" descr=""/>
          <p:cNvPicPr/>
          <p:nvPr/>
        </p:nvPicPr>
        <p:blipFill>
          <a:blip r:embed="rId3"/>
          <a:srcRect l="25740" t="11137" r="27922" b="14228"/>
          <a:stretch/>
        </p:blipFill>
        <p:spPr>
          <a:xfrm>
            <a:off x="7812360" y="-14040"/>
            <a:ext cx="2295720" cy="2442600"/>
          </a:xfrm>
          <a:prstGeom prst="rect">
            <a:avLst/>
          </a:prstGeom>
          <a:ln>
            <a:noFill/>
          </a:ln>
        </p:spPr>
      </p:pic>
      <p:sp>
        <p:nvSpPr>
          <p:cNvPr id="1133" name="CustomShape 19"/>
          <p:cNvSpPr/>
          <p:nvPr/>
        </p:nvSpPr>
        <p:spPr>
          <a:xfrm>
            <a:off x="7705440" y="38520"/>
            <a:ext cx="1740960" cy="3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24120" rIns="24120" tIns="11880" bIns="11880" anchor="ctr"/>
          <a:p>
            <a:pPr algn="ctr">
              <a:lnSpc>
                <a:spcPct val="80000"/>
              </a:lnSpc>
            </a:pPr>
            <a:r>
              <a:rPr b="0" lang="en-GB" sz="1500" spc="-1" strike="noStrike">
                <a:solidFill>
                  <a:srgbClr val="3333cc"/>
                </a:solidFill>
                <a:latin typeface="Comic Sans MS"/>
              </a:rPr>
              <a:t>Carte du site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1134" name="CustomShape 20"/>
          <p:cNvSpPr/>
          <p:nvPr/>
        </p:nvSpPr>
        <p:spPr>
          <a:xfrm>
            <a:off x="4722840" y="7071120"/>
            <a:ext cx="5354280" cy="436680"/>
          </a:xfrm>
          <a:prstGeom prst="rect">
            <a:avLst/>
          </a:prstGeom>
          <a:solidFill>
            <a:srgbClr val="7030a0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/>
          <a:p>
            <a:pPr algn="ctr">
              <a:lnSpc>
                <a:spcPct val="100000"/>
              </a:lnSpc>
            </a:pPr>
            <a:r>
              <a:rPr b="0" lang="en-GB" sz="2200" spc="-1" strike="noStrike">
                <a:solidFill>
                  <a:srgbClr val="ffffff"/>
                </a:solidFill>
                <a:latin typeface="Arial"/>
              </a:rPr>
              <a:t>Détecteur complet depuis Mai 2008</a:t>
            </a:r>
            <a:endParaRPr b="0" lang="en-GB" sz="2200" spc="-1" strike="noStrike">
              <a:latin typeface="Arial"/>
            </a:endParaRPr>
          </a:p>
        </p:txBody>
      </p:sp>
    </p:spTree>
  </p:cSld>
  <p:timing>
    <p:tnLst>
      <p:par>
        <p:cTn id="76" dur="indefinite" restart="never" nodeType="tmRoot">
          <p:childTnLst>
            <p:seq>
              <p:cTn id="7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5" name="Picture 19" descr=""/>
          <p:cNvPicPr/>
          <p:nvPr/>
        </p:nvPicPr>
        <p:blipFill>
          <a:blip r:embed="rId1"/>
          <a:stretch/>
        </p:blipFill>
        <p:spPr>
          <a:xfrm>
            <a:off x="0" y="0"/>
            <a:ext cx="10080360" cy="7559280"/>
          </a:xfrm>
          <a:prstGeom prst="rect">
            <a:avLst/>
          </a:prstGeom>
          <a:ln>
            <a:noFill/>
          </a:ln>
        </p:spPr>
      </p:pic>
      <p:sp>
        <p:nvSpPr>
          <p:cNvPr id="1136" name="TextShape 1"/>
          <p:cNvSpPr txBox="1"/>
          <p:nvPr/>
        </p:nvSpPr>
        <p:spPr>
          <a:xfrm>
            <a:off x="2824560" y="0"/>
            <a:ext cx="4891320" cy="741600"/>
          </a:xfrm>
          <a:prstGeom prst="rect">
            <a:avLst/>
          </a:prstGeom>
          <a:noFill/>
          <a:ln>
            <a:noFill/>
          </a:ln>
        </p:spPr>
        <p:txBody>
          <a:bodyPr lIns="100440" rIns="100440" tIns="50400" bIns="50400" anchor="ctr"/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00"/>
                </a:solidFill>
                <a:latin typeface="Times New Roman"/>
              </a:rPr>
              <a:t>Le site ANTARES</a:t>
            </a:r>
            <a:endParaRPr b="0" lang="en-GB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37" name="CustomShape 2"/>
          <p:cNvSpPr/>
          <p:nvPr/>
        </p:nvSpPr>
        <p:spPr>
          <a:xfrm>
            <a:off x="1258200" y="2614320"/>
            <a:ext cx="125640" cy="93960"/>
          </a:xfrm>
          <a:prstGeom prst="rect">
            <a:avLst/>
          </a:prstGeom>
          <a:solidFill>
            <a:srgbClr val="ff3300"/>
          </a:solidFill>
          <a:ln w="9360">
            <a:solidFill>
              <a:srgbClr val="ff33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38" name="CustomShape 3"/>
          <p:cNvSpPr/>
          <p:nvPr/>
        </p:nvSpPr>
        <p:spPr>
          <a:xfrm>
            <a:off x="1549800" y="5414400"/>
            <a:ext cx="1506600" cy="12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5120" rIns="105120" tIns="52560" bIns="52560"/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3333cc"/>
                </a:solidFill>
                <a:latin typeface="Arial"/>
              </a:rPr>
              <a:t>câble 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3333cc"/>
                </a:solidFill>
                <a:latin typeface="Arial"/>
              </a:rPr>
              <a:t>sous-marin 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3333cc"/>
                </a:solidFill>
                <a:latin typeface="Arial"/>
              </a:rPr>
              <a:t>de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n-GB" sz="1900" spc="-1" strike="noStrike">
                <a:solidFill>
                  <a:srgbClr val="3333cc"/>
                </a:solidFill>
                <a:latin typeface="Times New Roman"/>
              </a:rPr>
              <a:t>40 km </a:t>
            </a:r>
            <a:br/>
            <a:endParaRPr b="0" lang="en-GB" sz="1900" spc="-1" strike="noStrike">
              <a:latin typeface="Arial"/>
            </a:endParaRPr>
          </a:p>
        </p:txBody>
      </p:sp>
      <p:sp>
        <p:nvSpPr>
          <p:cNvPr id="1139" name="CustomShape 4"/>
          <p:cNvSpPr/>
          <p:nvPr/>
        </p:nvSpPr>
        <p:spPr>
          <a:xfrm>
            <a:off x="1389600" y="2689560"/>
            <a:ext cx="6734160" cy="4535280"/>
          </a:xfrm>
          <a:custGeom>
            <a:avLst/>
            <a:gdLst/>
            <a:ahLst/>
            <a:rect l="l" t="t" r="r" b="b"/>
            <a:pathLst>
              <a:path w="892" h="900">
                <a:moveTo>
                  <a:pt x="0" y="0"/>
                </a:moveTo>
                <a:cubicBezTo>
                  <a:pt x="26" y="48"/>
                  <a:pt x="52" y="97"/>
                  <a:pt x="82" y="130"/>
                </a:cubicBezTo>
                <a:cubicBezTo>
                  <a:pt x="112" y="163"/>
                  <a:pt x="157" y="157"/>
                  <a:pt x="179" y="195"/>
                </a:cubicBezTo>
                <a:cubicBezTo>
                  <a:pt x="201" y="233"/>
                  <a:pt x="192" y="263"/>
                  <a:pt x="211" y="357"/>
                </a:cubicBezTo>
                <a:cubicBezTo>
                  <a:pt x="230" y="451"/>
                  <a:pt x="254" y="681"/>
                  <a:pt x="292" y="762"/>
                </a:cubicBezTo>
                <a:cubicBezTo>
                  <a:pt x="330" y="843"/>
                  <a:pt x="338" y="820"/>
                  <a:pt x="438" y="843"/>
                </a:cubicBezTo>
                <a:cubicBezTo>
                  <a:pt x="538" y="866"/>
                  <a:pt x="715" y="883"/>
                  <a:pt x="892" y="900"/>
                </a:cubicBezTo>
              </a:path>
            </a:pathLst>
          </a:custGeom>
          <a:noFill/>
          <a:ln w="28440">
            <a:solidFill>
              <a:srgbClr val="3333c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40" name="Picture 15" descr=""/>
          <p:cNvPicPr/>
          <p:nvPr/>
        </p:nvPicPr>
        <p:blipFill>
          <a:blip r:embed="rId2"/>
          <a:srcRect l="18586" t="19191" r="3088" b="11670"/>
          <a:stretch/>
        </p:blipFill>
        <p:spPr>
          <a:xfrm>
            <a:off x="1023840" y="1363320"/>
            <a:ext cx="1599120" cy="1058400"/>
          </a:xfrm>
          <a:prstGeom prst="rect">
            <a:avLst/>
          </a:prstGeom>
          <a:ln w="9360">
            <a:solidFill>
              <a:srgbClr val="ff0000"/>
            </a:solidFill>
            <a:miter/>
          </a:ln>
        </p:spPr>
      </p:pic>
      <p:pic>
        <p:nvPicPr>
          <p:cNvPr id="1141" name="Picture 23" descr=""/>
          <p:cNvPicPr/>
          <p:nvPr/>
        </p:nvPicPr>
        <p:blipFill>
          <a:blip r:embed="rId3"/>
          <a:stretch/>
        </p:blipFill>
        <p:spPr>
          <a:xfrm>
            <a:off x="8055720" y="5246280"/>
            <a:ext cx="1459080" cy="1053000"/>
          </a:xfrm>
          <a:prstGeom prst="rect">
            <a:avLst/>
          </a:prstGeom>
          <a:ln>
            <a:noFill/>
          </a:ln>
        </p:spPr>
      </p:pic>
      <p:sp>
        <p:nvSpPr>
          <p:cNvPr id="1142" name="CustomShape 5"/>
          <p:cNvSpPr/>
          <p:nvPr/>
        </p:nvSpPr>
        <p:spPr>
          <a:xfrm>
            <a:off x="4083120" y="1181160"/>
            <a:ext cx="1179000" cy="49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440" rIns="100440" tIns="50040" bIns="50040"/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ffffff"/>
                </a:solidFill>
                <a:latin typeface="Arial"/>
              </a:rPr>
              <a:t>Toulon</a:t>
            </a:r>
            <a:endParaRPr b="0" lang="en-GB" sz="2600" spc="-1" strike="noStrike">
              <a:latin typeface="Arial"/>
            </a:endParaRPr>
          </a:p>
        </p:txBody>
      </p:sp>
    </p:spTree>
  </p:cSld>
  <p:timing>
    <p:tnLst>
      <p:par>
        <p:cTn id="78" dur="indefinite" restart="never" nodeType="tmRoot">
          <p:childTnLst>
            <p:seq>
              <p:cTn id="79" dur="indefinite" nodeType="mainSeq">
                <p:childTnLst>
                  <p:par>
                    <p:cTn id="80" nodeType="clickEffect" fill="hold">
                      <p:stCondLst>
                        <p:cond delay="0"/>
                      </p:stCondLst>
                      <p:childTnLst>
                        <p:par>
                          <p:cTn id="8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84"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nodeType="after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TextShape 1"/>
          <p:cNvSpPr txBox="1"/>
          <p:nvPr/>
        </p:nvSpPr>
        <p:spPr>
          <a:xfrm>
            <a:off x="1128240" y="141840"/>
            <a:ext cx="8457840" cy="904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00"/>
                </a:solidFill>
                <a:latin typeface="Times New Roman"/>
              </a:rPr>
              <a:t>Exemple d’un événement « muon »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4" name="Picture 3" descr=""/>
          <p:cNvPicPr/>
          <p:nvPr/>
        </p:nvPicPr>
        <p:blipFill>
          <a:blip r:embed="rId1"/>
          <a:srcRect l="2878" t="1315" r="18525" b="5972"/>
          <a:stretch/>
        </p:blipFill>
        <p:spPr>
          <a:xfrm>
            <a:off x="198360" y="1795320"/>
            <a:ext cx="5398200" cy="4920480"/>
          </a:xfrm>
          <a:prstGeom prst="rect">
            <a:avLst/>
          </a:prstGeom>
          <a:ln>
            <a:noFill/>
          </a:ln>
        </p:spPr>
      </p:pic>
      <p:sp>
        <p:nvSpPr>
          <p:cNvPr id="1145" name="CustomShape 2"/>
          <p:cNvSpPr/>
          <p:nvPr/>
        </p:nvSpPr>
        <p:spPr>
          <a:xfrm>
            <a:off x="5735160" y="1652040"/>
            <a:ext cx="4344840" cy="84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>
              <a:lnSpc>
                <a:spcPct val="90000"/>
              </a:lnSpc>
              <a:spcBef>
                <a:spcPts val="241"/>
              </a:spcBef>
            </a:pPr>
            <a:r>
              <a:rPr b="1" i="1" lang="en-GB" sz="1800" spc="-1" strike="noStrike">
                <a:solidFill>
                  <a:srgbClr val="ffffff"/>
                </a:solidFill>
                <a:latin typeface="Arial"/>
              </a:rPr>
              <a:t>Example of a </a:t>
            </a:r>
            <a:r>
              <a:rPr b="1" i="1" lang="en-GB" sz="1800" spc="-1" strike="noStrike">
                <a:solidFill>
                  <a:srgbClr val="ff33cc"/>
                </a:solidFill>
                <a:latin typeface="Arial"/>
              </a:rPr>
              <a:t>down-going muon event</a:t>
            </a:r>
            <a:r>
              <a:rPr b="1" i="1" lang="en-GB" sz="1800" spc="-1" strike="noStrike">
                <a:solidFill>
                  <a:srgbClr val="ffffff"/>
                </a:solidFill>
                <a:latin typeface="Arial"/>
              </a:rPr>
              <a:t>, détected over the  12 detector lines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146" name="CustomShape 3"/>
          <p:cNvSpPr/>
          <p:nvPr/>
        </p:nvSpPr>
        <p:spPr>
          <a:xfrm>
            <a:off x="1739880" y="194076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7" name="CustomShape 4"/>
          <p:cNvSpPr/>
          <p:nvPr/>
        </p:nvSpPr>
        <p:spPr>
          <a:xfrm>
            <a:off x="3096000" y="193356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8" name="CustomShape 5"/>
          <p:cNvSpPr/>
          <p:nvPr/>
        </p:nvSpPr>
        <p:spPr>
          <a:xfrm>
            <a:off x="3096000" y="316044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9" name="CustomShape 6"/>
          <p:cNvSpPr/>
          <p:nvPr/>
        </p:nvSpPr>
        <p:spPr>
          <a:xfrm>
            <a:off x="1748880" y="316044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0" name="CustomShape 7"/>
          <p:cNvSpPr/>
          <p:nvPr/>
        </p:nvSpPr>
        <p:spPr>
          <a:xfrm>
            <a:off x="392400" y="316728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1" name="CustomShape 8"/>
          <p:cNvSpPr/>
          <p:nvPr/>
        </p:nvSpPr>
        <p:spPr>
          <a:xfrm>
            <a:off x="4445280" y="316044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2" name="CustomShape 9"/>
          <p:cNvSpPr/>
          <p:nvPr/>
        </p:nvSpPr>
        <p:spPr>
          <a:xfrm>
            <a:off x="4438440" y="439236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3" name="CustomShape 10"/>
          <p:cNvSpPr/>
          <p:nvPr/>
        </p:nvSpPr>
        <p:spPr>
          <a:xfrm>
            <a:off x="3083760" y="438696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4" name="CustomShape 11"/>
          <p:cNvSpPr/>
          <p:nvPr/>
        </p:nvSpPr>
        <p:spPr>
          <a:xfrm>
            <a:off x="1741680" y="438012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5" name="CustomShape 12"/>
          <p:cNvSpPr/>
          <p:nvPr/>
        </p:nvSpPr>
        <p:spPr>
          <a:xfrm>
            <a:off x="387360" y="438696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6" name="CustomShape 13"/>
          <p:cNvSpPr/>
          <p:nvPr/>
        </p:nvSpPr>
        <p:spPr>
          <a:xfrm>
            <a:off x="3090960" y="562068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7" name="CustomShape 14"/>
          <p:cNvSpPr/>
          <p:nvPr/>
        </p:nvSpPr>
        <p:spPr>
          <a:xfrm>
            <a:off x="1734840" y="562788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58" name="CustomShape 15"/>
          <p:cNvSpPr/>
          <p:nvPr/>
        </p:nvSpPr>
        <p:spPr>
          <a:xfrm>
            <a:off x="5735160" y="2805120"/>
            <a:ext cx="4180320" cy="388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59" name="Picture 18" descr=""/>
          <p:cNvPicPr/>
          <p:nvPr/>
        </p:nvPicPr>
        <p:blipFill>
          <a:blip r:embed="rId2"/>
          <a:stretch/>
        </p:blipFill>
        <p:spPr>
          <a:xfrm>
            <a:off x="5766480" y="2799720"/>
            <a:ext cx="4115520" cy="3837240"/>
          </a:xfrm>
          <a:prstGeom prst="rect">
            <a:avLst/>
          </a:prstGeom>
          <a:ln>
            <a:noFill/>
          </a:ln>
        </p:spPr>
      </p:pic>
      <p:pic>
        <p:nvPicPr>
          <p:cNvPr id="1160" name="Picture 16" descr=""/>
          <p:cNvPicPr/>
          <p:nvPr/>
        </p:nvPicPr>
        <p:blipFill>
          <a:blip r:embed="rId3"/>
          <a:stretch/>
        </p:blipFill>
        <p:spPr>
          <a:xfrm>
            <a:off x="360" y="0"/>
            <a:ext cx="1127520" cy="1080720"/>
          </a:xfrm>
          <a:prstGeom prst="rect">
            <a:avLst/>
          </a:prstGeom>
          <a:ln w="9360">
            <a:noFill/>
          </a:ln>
        </p:spPr>
      </p:pic>
      <p:sp>
        <p:nvSpPr>
          <p:cNvPr id="1161" name="CustomShape 16"/>
          <p:cNvSpPr/>
          <p:nvPr/>
        </p:nvSpPr>
        <p:spPr>
          <a:xfrm>
            <a:off x="2347200" y="1120680"/>
            <a:ext cx="5757120" cy="43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>
              <a:lnSpc>
                <a:spcPct val="93000"/>
              </a:lnSpc>
            </a:pPr>
            <a:r>
              <a:rPr b="0" lang="en-GB" sz="2400" spc="-1" strike="noStrike">
                <a:solidFill>
                  <a:srgbClr val="ffff00"/>
                </a:solidFill>
                <a:latin typeface="Arial"/>
              </a:rPr>
              <a:t>On en détecte quelques uns par seconde</a:t>
            </a:r>
            <a:endParaRPr b="0" lang="en-GB" sz="2400" spc="-1" strike="noStrike">
              <a:latin typeface="Arial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dur="indefinite" nodeType="mainSeq">
                <p:childTnLst>
                  <p:par>
                    <p:cTn id="95" nodeType="clickEffect" fill="hold">
                      <p:stCondLst>
                        <p:cond delay="0"/>
                      </p:stCondLst>
                      <p:childTnLst>
                        <p:par>
                          <p:cTn id="9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afterEffect" fill="hold" presetClass="exit" presetID="17" presetSubtype="2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98" dur="3000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3000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" dur="3000"/>
                                        <p:tgtEl>
                                          <p:spTgt spid="1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" dur="3000"/>
                                        <p:tgtEl>
                                          <p:spTgt spid="1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04" dur="3000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" dur="3000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3000"/>
                                        <p:tgtEl>
                                          <p:spTgt spid="1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" dur="3000"/>
                                        <p:tgtEl>
                                          <p:spTgt spid="1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0" dur="3000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3000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" dur="3000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3" dur="3000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6" dur="3000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" dur="3000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3000"/>
                                        <p:tgtEl>
                                          <p:spTgt spid="1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" dur="3000"/>
                                        <p:tgtEl>
                                          <p:spTgt spid="11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22" dur="3000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3000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" dur="3000"/>
                                        <p:tgtEl>
                                          <p:spTgt spid="1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5" dur="3000"/>
                                        <p:tgtEl>
                                          <p:spTgt spid="11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28" dur="3000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9" dur="3000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3000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" dur="3000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34" dur="3000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" dur="3000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3000"/>
                                        <p:tgtEl>
                                          <p:spTgt spid="11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7" dur="3000"/>
                                        <p:tgtEl>
                                          <p:spTgt spid="11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40" dur="3000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3000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" dur="3000"/>
                                        <p:tgtEl>
                                          <p:spTgt spid="11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3" dur="3000"/>
                                        <p:tgtEl>
                                          <p:spTgt spid="11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46" dur="30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7" dur="30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30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30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52" dur="30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3" dur="30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30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30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58" dur="3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9" dur="3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0" dur="3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1" dur="30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64" dur="30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5" dur="30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6" dur="30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7" dur="30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Picture 2" descr=""/>
          <p:cNvPicPr/>
          <p:nvPr/>
        </p:nvPicPr>
        <p:blipFill>
          <a:blip r:embed="rId1"/>
          <a:stretch/>
        </p:blipFill>
        <p:spPr>
          <a:xfrm>
            <a:off x="240120" y="1800720"/>
            <a:ext cx="5396400" cy="4925520"/>
          </a:xfrm>
          <a:prstGeom prst="rect">
            <a:avLst/>
          </a:prstGeom>
          <a:ln>
            <a:noFill/>
          </a:ln>
        </p:spPr>
      </p:pic>
      <p:sp>
        <p:nvSpPr>
          <p:cNvPr id="1163" name="TextShape 1"/>
          <p:cNvSpPr txBox="1"/>
          <p:nvPr/>
        </p:nvSpPr>
        <p:spPr>
          <a:xfrm>
            <a:off x="1071360" y="0"/>
            <a:ext cx="8764920" cy="9619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00"/>
                </a:solidFill>
                <a:latin typeface="Times New Roman"/>
              </a:rPr>
              <a:t>Exemple d’un événement « neutrino »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4" name="CustomShape 2"/>
          <p:cNvSpPr/>
          <p:nvPr/>
        </p:nvSpPr>
        <p:spPr>
          <a:xfrm>
            <a:off x="5850360" y="1652040"/>
            <a:ext cx="4229280" cy="84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>
              <a:lnSpc>
                <a:spcPct val="90000"/>
              </a:lnSpc>
              <a:spcBef>
                <a:spcPts val="241"/>
              </a:spcBef>
            </a:pPr>
            <a:r>
              <a:rPr b="1" i="1" lang="en-GB" sz="1800" spc="-1" strike="noStrike">
                <a:solidFill>
                  <a:srgbClr val="ffffff"/>
                </a:solidFill>
                <a:latin typeface="Arial"/>
              </a:rPr>
              <a:t>Example of an </a:t>
            </a:r>
            <a:r>
              <a:rPr b="1" i="1" lang="en-GB" sz="1800" spc="-1" strike="noStrike">
                <a:solidFill>
                  <a:srgbClr val="ff33cc"/>
                </a:solidFill>
                <a:latin typeface="Arial"/>
              </a:rPr>
              <a:t>up-going muon event </a:t>
            </a:r>
            <a:r>
              <a:rPr b="1" i="1" lang="en-GB" sz="1800" spc="-1" strike="noStrike">
                <a:solidFill>
                  <a:srgbClr val="ffffff"/>
                </a:solidFill>
                <a:latin typeface="Arial"/>
              </a:rPr>
              <a:t>(i.e. a neutrino event) detected by 6/12 detector lines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165" name="CustomShape 3"/>
          <p:cNvSpPr/>
          <p:nvPr/>
        </p:nvSpPr>
        <p:spPr>
          <a:xfrm>
            <a:off x="1739880" y="194076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6" name="CustomShape 4"/>
          <p:cNvSpPr/>
          <p:nvPr/>
        </p:nvSpPr>
        <p:spPr>
          <a:xfrm>
            <a:off x="3096000" y="193356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7" name="CustomShape 5"/>
          <p:cNvSpPr/>
          <p:nvPr/>
        </p:nvSpPr>
        <p:spPr>
          <a:xfrm>
            <a:off x="3089160" y="316548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8" name="CustomShape 6"/>
          <p:cNvSpPr/>
          <p:nvPr/>
        </p:nvSpPr>
        <p:spPr>
          <a:xfrm>
            <a:off x="1748880" y="316044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9" name="CustomShape 7"/>
          <p:cNvSpPr/>
          <p:nvPr/>
        </p:nvSpPr>
        <p:spPr>
          <a:xfrm>
            <a:off x="392400" y="316728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0" name="CustomShape 8"/>
          <p:cNvSpPr/>
          <p:nvPr/>
        </p:nvSpPr>
        <p:spPr>
          <a:xfrm>
            <a:off x="4445280" y="316044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1" name="CustomShape 9"/>
          <p:cNvSpPr/>
          <p:nvPr/>
        </p:nvSpPr>
        <p:spPr>
          <a:xfrm>
            <a:off x="4438440" y="439236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2" name="CustomShape 10"/>
          <p:cNvSpPr/>
          <p:nvPr/>
        </p:nvSpPr>
        <p:spPr>
          <a:xfrm>
            <a:off x="3083760" y="438696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3" name="CustomShape 11"/>
          <p:cNvSpPr/>
          <p:nvPr/>
        </p:nvSpPr>
        <p:spPr>
          <a:xfrm>
            <a:off x="1741680" y="438012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4" name="CustomShape 12"/>
          <p:cNvSpPr/>
          <p:nvPr/>
        </p:nvSpPr>
        <p:spPr>
          <a:xfrm>
            <a:off x="387360" y="438696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5" name="CustomShape 13"/>
          <p:cNvSpPr/>
          <p:nvPr/>
        </p:nvSpPr>
        <p:spPr>
          <a:xfrm>
            <a:off x="3090960" y="562068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6" name="CustomShape 14"/>
          <p:cNvSpPr/>
          <p:nvPr/>
        </p:nvSpPr>
        <p:spPr>
          <a:xfrm>
            <a:off x="1734840" y="5627880"/>
            <a:ext cx="1037520" cy="93924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7" name="CustomShape 15"/>
          <p:cNvSpPr/>
          <p:nvPr/>
        </p:nvSpPr>
        <p:spPr>
          <a:xfrm>
            <a:off x="5735160" y="2805120"/>
            <a:ext cx="4180320" cy="388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78" name="Picture 18" descr=""/>
          <p:cNvPicPr/>
          <p:nvPr/>
        </p:nvPicPr>
        <p:blipFill>
          <a:blip r:embed="rId2"/>
          <a:stretch/>
        </p:blipFill>
        <p:spPr>
          <a:xfrm>
            <a:off x="5776920" y="2855880"/>
            <a:ext cx="4059360" cy="3782880"/>
          </a:xfrm>
          <a:prstGeom prst="rect">
            <a:avLst/>
          </a:prstGeom>
          <a:ln>
            <a:noFill/>
          </a:ln>
        </p:spPr>
      </p:pic>
      <p:pic>
        <p:nvPicPr>
          <p:cNvPr id="1179" name="Picture 16" descr=""/>
          <p:cNvPicPr/>
          <p:nvPr/>
        </p:nvPicPr>
        <p:blipFill>
          <a:blip r:embed="rId3"/>
          <a:stretch/>
        </p:blipFill>
        <p:spPr>
          <a:xfrm>
            <a:off x="360" y="0"/>
            <a:ext cx="1070640" cy="1026360"/>
          </a:xfrm>
          <a:prstGeom prst="rect">
            <a:avLst/>
          </a:prstGeom>
          <a:ln w="9360">
            <a:noFill/>
          </a:ln>
        </p:spPr>
      </p:pic>
      <p:sp>
        <p:nvSpPr>
          <p:cNvPr id="1180" name="CustomShape 16"/>
          <p:cNvSpPr/>
          <p:nvPr/>
        </p:nvSpPr>
        <p:spPr>
          <a:xfrm>
            <a:off x="2312280" y="1120680"/>
            <a:ext cx="5277240" cy="48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>
              <a:lnSpc>
                <a:spcPct val="93000"/>
              </a:lnSpc>
            </a:pPr>
            <a:r>
              <a:rPr b="0" lang="en-GB" sz="2400" spc="-1" strike="noStrike">
                <a:solidFill>
                  <a:srgbClr val="85ffe0"/>
                </a:solidFill>
                <a:latin typeface="Arial"/>
              </a:rPr>
              <a:t>On en détecte quelques uns par </a:t>
            </a:r>
            <a:r>
              <a:rPr b="1" lang="en-GB" sz="2800" spc="-1" strike="noStrike">
                <a:solidFill>
                  <a:srgbClr val="85ffe0"/>
                </a:solidFill>
                <a:latin typeface="Arial"/>
              </a:rPr>
              <a:t>jour</a:t>
            </a:r>
            <a:endParaRPr b="0" lang="en-GB" sz="2800" spc="-1" strike="noStrike">
              <a:latin typeface="Arial"/>
            </a:endParaRPr>
          </a:p>
        </p:txBody>
      </p:sp>
    </p:spTree>
  </p:cSld>
  <p:timing>
    <p:tnLst>
      <p:par>
        <p:cTn id="171" dur="indefinite" restart="never" nodeType="tmRoot">
          <p:childTnLst>
            <p:seq>
              <p:cTn id="172" dur="indefinite" nodeType="mainSeq">
                <p:childTnLst>
                  <p:par>
                    <p:cTn id="173" nodeType="clickEffect" fill="hold">
                      <p:stCondLst>
                        <p:cond delay="0"/>
                      </p:stCondLst>
                      <p:childTnLst>
                        <p:par>
                          <p:cTn id="17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afterEffect" fill="hold" presetClass="exit" presetID="17" presetSubtype="2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76" dur="3000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7" dur="3000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8" dur="3000"/>
                                        <p:tgtEl>
                                          <p:spTgt spid="11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9" dur="3000"/>
                                        <p:tgtEl>
                                          <p:spTgt spid="116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82" dur="3000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3" dur="3000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4" dur="3000"/>
                                        <p:tgtEl>
                                          <p:spTgt spid="11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5" dur="3000"/>
                                        <p:tgtEl>
                                          <p:spTgt spid="11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88" dur="3000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9" dur="3000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0" dur="3000"/>
                                        <p:tgtEl>
                                          <p:spTgt spid="1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1" dur="3000"/>
                                        <p:tgtEl>
                                          <p:spTgt spid="11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94" dur="3000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5" dur="3000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3000"/>
                                        <p:tgtEl>
                                          <p:spTgt spid="11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7" dur="3000"/>
                                        <p:tgtEl>
                                          <p:spTgt spid="11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00" dur="3000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1" dur="3000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2" dur="3000"/>
                                        <p:tgtEl>
                                          <p:spTgt spid="11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3" dur="3000"/>
                                        <p:tgtEl>
                                          <p:spTgt spid="11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06" dur="3000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7" dur="3000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8" dur="3000"/>
                                        <p:tgtEl>
                                          <p:spTgt spid="1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9" dur="3000"/>
                                        <p:tgtEl>
                                          <p:spTgt spid="1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12" dur="3000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3" dur="3000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4" dur="3000"/>
                                        <p:tgtEl>
                                          <p:spTgt spid="1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5" dur="3000"/>
                                        <p:tgtEl>
                                          <p:spTgt spid="1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18" dur="3000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9" dur="3000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0" dur="3000"/>
                                        <p:tgtEl>
                                          <p:spTgt spid="1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1" dur="3000"/>
                                        <p:tgtEl>
                                          <p:spTgt spid="11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24" dur="30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5" dur="30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" dur="30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" dur="30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30" dur="3000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" dur="3000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2" dur="3000"/>
                                        <p:tgtEl>
                                          <p:spTgt spid="1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3" dur="3000"/>
                                        <p:tgtEl>
                                          <p:spTgt spid="11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36" dur="3000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7" dur="3000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8" dur="3000"/>
                                        <p:tgtEl>
                                          <p:spTgt spid="11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9" dur="3000"/>
                                        <p:tgtEl>
                                          <p:spTgt spid="11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nodeType="withEffect" fill="hold" presetClass="exit" presetID="17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42" dur="3000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3" dur="3000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4" dur="3000"/>
                                        <p:tgtEl>
                                          <p:spTgt spid="11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/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5" dur="3000"/>
                                        <p:tgtEl>
                                          <p:spTgt spid="11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Picture 2" descr=""/>
          <p:cNvPicPr/>
          <p:nvPr/>
        </p:nvPicPr>
        <p:blipFill>
          <a:blip r:embed="rId1"/>
          <a:stretch/>
        </p:blipFill>
        <p:spPr>
          <a:xfrm>
            <a:off x="0" y="-28080"/>
            <a:ext cx="10080360" cy="7559280"/>
          </a:xfrm>
          <a:prstGeom prst="rect">
            <a:avLst/>
          </a:prstGeom>
          <a:ln>
            <a:noFill/>
          </a:ln>
        </p:spPr>
      </p:pic>
      <p:sp>
        <p:nvSpPr>
          <p:cNvPr id="1182" name="CustomShape 1"/>
          <p:cNvSpPr/>
          <p:nvPr/>
        </p:nvSpPr>
        <p:spPr>
          <a:xfrm>
            <a:off x="2247120" y="995760"/>
            <a:ext cx="5584320" cy="5567760"/>
          </a:xfrm>
          <a:prstGeom prst="ellipse">
            <a:avLst/>
          </a:prstGeom>
          <a:blipFill>
            <a:blip r:embed="rId2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3" name="CustomShape 2"/>
          <p:cNvSpPr/>
          <p:nvPr/>
        </p:nvSpPr>
        <p:spPr>
          <a:xfrm>
            <a:off x="2970000" y="1638000"/>
            <a:ext cx="4140360" cy="4283280"/>
          </a:xfrm>
          <a:prstGeom prst="ellipse">
            <a:avLst/>
          </a:prstGeom>
          <a:solidFill>
            <a:srgbClr val="6600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4" name="CustomShape 3"/>
          <p:cNvSpPr/>
          <p:nvPr/>
        </p:nvSpPr>
        <p:spPr>
          <a:xfrm>
            <a:off x="3197520" y="1860120"/>
            <a:ext cx="3683520" cy="3837240"/>
          </a:xfrm>
          <a:prstGeom prst="ellipse">
            <a:avLst/>
          </a:prstGeom>
          <a:gradFill>
            <a:gsLst>
              <a:gs pos="0">
                <a:srgbClr val="ff6600"/>
              </a:gs>
              <a:gs pos="100000">
                <a:srgbClr val="993300"/>
              </a:gs>
            </a:gsLst>
            <a:lin ang="0"/>
          </a:gra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85" name="Line 4"/>
          <p:cNvSpPr/>
          <p:nvPr/>
        </p:nvSpPr>
        <p:spPr>
          <a:xfrm>
            <a:off x="7660800" y="2927520"/>
            <a:ext cx="2133360" cy="896040"/>
          </a:xfrm>
          <a:prstGeom prst="line">
            <a:avLst/>
          </a:prstGeom>
          <a:ln w="38160">
            <a:solidFill>
              <a:srgbClr val="156c0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86" name="Picture 7" descr=""/>
          <p:cNvPicPr/>
          <p:nvPr/>
        </p:nvPicPr>
        <p:blipFill>
          <a:blip r:embed="rId3"/>
          <a:stretch/>
        </p:blipFill>
        <p:spPr>
          <a:xfrm rot="6270000">
            <a:off x="7117200" y="2417400"/>
            <a:ext cx="282960" cy="785520"/>
          </a:xfrm>
          <a:prstGeom prst="rect">
            <a:avLst/>
          </a:prstGeom>
          <a:ln>
            <a:noFill/>
          </a:ln>
        </p:spPr>
      </p:pic>
      <p:sp>
        <p:nvSpPr>
          <p:cNvPr id="1187" name="Line 5"/>
          <p:cNvSpPr/>
          <p:nvPr/>
        </p:nvSpPr>
        <p:spPr>
          <a:xfrm>
            <a:off x="6549120" y="2428200"/>
            <a:ext cx="365040" cy="181440"/>
          </a:xfrm>
          <a:prstGeom prst="line">
            <a:avLst/>
          </a:prstGeom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8" name="CustomShape 6"/>
          <p:cNvSpPr/>
          <p:nvPr/>
        </p:nvSpPr>
        <p:spPr>
          <a:xfrm>
            <a:off x="6468480" y="2430720"/>
            <a:ext cx="95760" cy="88920"/>
          </a:xfrm>
          <a:prstGeom prst="rect">
            <a:avLst/>
          </a:prstGeom>
          <a:solidFill>
            <a:srgbClr val="ff3399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89" name="Line 7"/>
          <p:cNvSpPr/>
          <p:nvPr/>
        </p:nvSpPr>
        <p:spPr>
          <a:xfrm flipV="1">
            <a:off x="57240" y="3334680"/>
            <a:ext cx="2305440" cy="499680"/>
          </a:xfrm>
          <a:prstGeom prst="line">
            <a:avLst/>
          </a:prstGeom>
          <a:ln w="38160">
            <a:solidFill>
              <a:srgbClr val="156c0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90" name="Picture 11" descr=""/>
          <p:cNvPicPr/>
          <p:nvPr/>
        </p:nvPicPr>
        <p:blipFill>
          <a:blip r:embed="rId4"/>
          <a:stretch/>
        </p:blipFill>
        <p:spPr>
          <a:xfrm rot="15709800">
            <a:off x="2557080" y="2930040"/>
            <a:ext cx="282960" cy="713520"/>
          </a:xfrm>
          <a:prstGeom prst="rect">
            <a:avLst/>
          </a:prstGeom>
          <a:ln>
            <a:noFill/>
          </a:ln>
        </p:spPr>
      </p:pic>
      <p:sp>
        <p:nvSpPr>
          <p:cNvPr id="1191" name="Line 8"/>
          <p:cNvSpPr/>
          <p:nvPr/>
        </p:nvSpPr>
        <p:spPr>
          <a:xfrm flipV="1">
            <a:off x="2930400" y="2516760"/>
            <a:ext cx="3239280" cy="642960"/>
          </a:xfrm>
          <a:prstGeom prst="line">
            <a:avLst/>
          </a:prstGeom>
          <a:ln w="28440">
            <a:solidFill>
              <a:srgbClr val="ffc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2" name="Line 9"/>
          <p:cNvSpPr/>
          <p:nvPr/>
        </p:nvSpPr>
        <p:spPr>
          <a:xfrm flipV="1">
            <a:off x="6151320" y="2430360"/>
            <a:ext cx="397440" cy="78840"/>
          </a:xfrm>
          <a:prstGeom prst="line">
            <a:avLst/>
          </a:prstGeom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3" name="CustomShape 10"/>
          <p:cNvSpPr/>
          <p:nvPr/>
        </p:nvSpPr>
        <p:spPr>
          <a:xfrm>
            <a:off x="7063560" y="4969800"/>
            <a:ext cx="3016800" cy="1166760"/>
          </a:xfrm>
          <a:prstGeom prst="rect">
            <a:avLst/>
          </a:prstGeom>
          <a:noFill/>
          <a:ln w="2844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440" rIns="100440" tIns="50400" bIns="50400"/>
          <a:p>
            <a:pPr algn="ctr">
              <a:lnSpc>
                <a:spcPct val="100000"/>
              </a:lnSpc>
            </a:pPr>
            <a:r>
              <a:rPr b="0" lang="en-GB" sz="2600" spc="-1" strike="noStrike">
                <a:solidFill>
                  <a:srgbClr val="ff0000"/>
                </a:solidFill>
                <a:latin typeface="Arial"/>
              </a:rPr>
              <a:t>Muons atmosphériques</a:t>
            </a:r>
            <a:endParaRPr b="0" lang="en-GB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Arial"/>
              </a:rPr>
              <a:t>500 millions par an.km</a:t>
            </a:r>
            <a:r>
              <a:rPr b="0" lang="en-GB" sz="1800" spc="-1" strike="noStrike" baseline="30000">
                <a:solidFill>
                  <a:srgbClr val="ff0000"/>
                </a:solidFill>
                <a:latin typeface="Arial"/>
              </a:rPr>
              <a:t>3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194" name="CustomShape 11"/>
          <p:cNvSpPr/>
          <p:nvPr/>
        </p:nvSpPr>
        <p:spPr>
          <a:xfrm>
            <a:off x="185400" y="1468080"/>
            <a:ext cx="2857680" cy="1166760"/>
          </a:xfrm>
          <a:prstGeom prst="rect">
            <a:avLst/>
          </a:prstGeom>
          <a:noFill/>
          <a:ln w="2844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440" rIns="100440" tIns="50400" bIns="50400"/>
          <a:p>
            <a:pPr algn="ctr">
              <a:lnSpc>
                <a:spcPct val="100000"/>
              </a:lnSpc>
            </a:pPr>
            <a:r>
              <a:rPr b="0" lang="en-GB" sz="2600" spc="-1" strike="noStrike">
                <a:solidFill>
                  <a:srgbClr val="ffff00"/>
                </a:solidFill>
                <a:latin typeface="Arial"/>
              </a:rPr>
              <a:t>Neutrinos atmosphériques </a:t>
            </a:r>
            <a:endParaRPr b="0" lang="en-GB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00"/>
                </a:solidFill>
                <a:latin typeface="Arial"/>
              </a:rPr>
              <a:t>150000 par an.km</a:t>
            </a:r>
            <a:r>
              <a:rPr b="0" lang="en-GB" sz="1800" spc="-1" strike="noStrike" baseline="30000">
                <a:solidFill>
                  <a:srgbClr val="ffff00"/>
                </a:solidFill>
                <a:latin typeface="Arial"/>
              </a:rPr>
              <a:t>3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195" name="CustomShape 12"/>
          <p:cNvSpPr/>
          <p:nvPr/>
        </p:nvSpPr>
        <p:spPr>
          <a:xfrm>
            <a:off x="8057520" y="2271240"/>
            <a:ext cx="1824840" cy="64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440" rIns="100440" tIns="50400" bIns="504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cc00"/>
                </a:solidFill>
                <a:latin typeface="Arial Black"/>
              </a:rPr>
              <a:t>Rayons Cosmiques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196" name="CustomShape 13"/>
          <p:cNvSpPr/>
          <p:nvPr/>
        </p:nvSpPr>
        <p:spPr>
          <a:xfrm rot="6161400">
            <a:off x="7383240" y="2707560"/>
            <a:ext cx="475560" cy="397080"/>
          </a:xfrm>
          <a:prstGeom prst="irregularSeal1">
            <a:avLst/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97" name="CustomShape 14"/>
          <p:cNvSpPr/>
          <p:nvPr/>
        </p:nvSpPr>
        <p:spPr>
          <a:xfrm rot="2741400">
            <a:off x="2102760" y="3145320"/>
            <a:ext cx="475560" cy="397080"/>
          </a:xfrm>
          <a:prstGeom prst="irregularSeal1">
            <a:avLst/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98" name="CustomShape 15"/>
          <p:cNvSpPr/>
          <p:nvPr/>
        </p:nvSpPr>
        <p:spPr>
          <a:xfrm rot="2741400">
            <a:off x="5952960" y="2391120"/>
            <a:ext cx="475560" cy="397080"/>
          </a:xfrm>
          <a:prstGeom prst="irregularSeal1">
            <a:avLst/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199" name="Line 16"/>
          <p:cNvSpPr/>
          <p:nvPr/>
        </p:nvSpPr>
        <p:spPr>
          <a:xfrm flipV="1">
            <a:off x="6151320" y="2509200"/>
            <a:ext cx="355320" cy="406080"/>
          </a:xfrm>
          <a:prstGeom prst="line">
            <a:avLst/>
          </a:prstGeom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0" name="Line 17"/>
          <p:cNvSpPr/>
          <p:nvPr/>
        </p:nvSpPr>
        <p:spPr>
          <a:xfrm flipV="1">
            <a:off x="1230120" y="2906640"/>
            <a:ext cx="4921200" cy="3650040"/>
          </a:xfrm>
          <a:prstGeom prst="line">
            <a:avLst/>
          </a:prstGeom>
          <a:ln w="38160">
            <a:solidFill>
              <a:srgbClr val="ffcc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1" name="CustomShape 18"/>
          <p:cNvSpPr/>
          <p:nvPr/>
        </p:nvSpPr>
        <p:spPr>
          <a:xfrm>
            <a:off x="5992560" y="2668680"/>
            <a:ext cx="397080" cy="396720"/>
          </a:xfrm>
          <a:prstGeom prst="irregularSeal1">
            <a:avLst/>
          </a:prstGeom>
          <a:solidFill>
            <a:schemeClr val="accent1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202" name="CustomShape 19"/>
          <p:cNvSpPr/>
          <p:nvPr/>
        </p:nvSpPr>
        <p:spPr>
          <a:xfrm>
            <a:off x="4111920" y="4343400"/>
            <a:ext cx="320760" cy="37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440" rIns="100440" tIns="50400" bIns="504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Symbol"/>
              </a:rPr>
              <a:t>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203" name="CustomShape 20"/>
          <p:cNvSpPr/>
          <p:nvPr/>
        </p:nvSpPr>
        <p:spPr>
          <a:xfrm>
            <a:off x="3985920" y="2530440"/>
            <a:ext cx="320760" cy="37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440" rIns="100440" tIns="50400" bIns="504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Symbol"/>
              </a:rPr>
              <a:t>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204" name="CustomShape 21"/>
          <p:cNvSpPr/>
          <p:nvPr/>
        </p:nvSpPr>
        <p:spPr>
          <a:xfrm>
            <a:off x="6674760" y="2157840"/>
            <a:ext cx="333000" cy="37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440" rIns="100440" tIns="50400" bIns="504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Symbol"/>
              </a:rPr>
              <a:t>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205" name="CustomShape 22"/>
          <p:cNvSpPr/>
          <p:nvPr/>
        </p:nvSpPr>
        <p:spPr>
          <a:xfrm>
            <a:off x="6312240" y="2575800"/>
            <a:ext cx="333000" cy="37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440" rIns="100440" tIns="50400" bIns="504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Symbol"/>
              </a:rPr>
              <a:t>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206" name="CustomShape 23"/>
          <p:cNvSpPr/>
          <p:nvPr/>
        </p:nvSpPr>
        <p:spPr>
          <a:xfrm>
            <a:off x="6086520" y="2089440"/>
            <a:ext cx="333000" cy="37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440" rIns="100440" tIns="50400" bIns="504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Symbol"/>
              </a:rPr>
              <a:t></a:t>
            </a:r>
            <a:endParaRPr b="0" lang="en-GB" sz="1800" spc="-1" strike="noStrike">
              <a:latin typeface="Arial"/>
            </a:endParaRPr>
          </a:p>
        </p:txBody>
      </p:sp>
    </p:spTree>
  </p:cSld>
  <p:transition spd="slow">
    <p:fade/>
  </p:transition>
  <p:timing>
    <p:tnLst>
      <p:par>
        <p:cTn id="249" dur="indefinite" restart="never" nodeType="tmRoot">
          <p:childTnLst>
            <p:seq>
              <p:cTn id="250" dur="indefinite" nodeType="mainSeq">
                <p:childTnLst>
                  <p:par>
                    <p:cTn id="251" nodeType="clickEffect" fill="hold">
                      <p:stCondLst>
                        <p:cond delay="0"/>
                      </p:stCondLst>
                      <p:childTnLst>
                        <p:par>
                          <p:cTn id="25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53" nodeType="withEffect" fill="hold" presetClass="emph" presetID="6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  <p:par>
                                <p:cTn id="254" nodeType="withEffect" fill="hold" presetClass="path" presetID="56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  <p:par>
                                <p:cTn id="255" nodeType="withEffect" fill="hold" presetClass="emph" presetID="8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256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257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59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nodeType="afterEffect" fill="hold">
                            <p:stCondLst>
                              <p:cond delay="2500"/>
                            </p:stCondLst>
                            <p:childTnLst>
                              <p:par>
                                <p:cTn id="26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nodeType="with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2000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nodeType="afterEffect" fill="hold">
                            <p:stCondLst>
                              <p:cond delay="3500"/>
                            </p:stCondLst>
                            <p:childTnLst>
                              <p:par>
                                <p:cTn id="268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70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nodeType="withEffect" fill="hold">
                            <p:stCondLst>
                              <p:cond delay="4000"/>
                            </p:stCondLst>
                            <p:childTnLst>
                              <p:par>
                                <p:cTn id="27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nodeType="afterEffect" fill="hold">
                            <p:stCondLst>
                              <p:cond delay="4000"/>
                            </p:stCondLst>
                            <p:childTnLst>
                              <p:par>
                                <p:cTn id="277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7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nodeType="afterEffect" fill="hold">
                            <p:stCondLst>
                              <p:cond delay="4500"/>
                            </p:stCondLst>
                            <p:childTnLst>
                              <p:par>
                                <p:cTn id="28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nodeType="afterEffect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nodeType="after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3900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nodeType="afterEffect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89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nodeType="afterEffect" fill="hold">
                            <p:stCondLst>
                              <p:cond delay="5500"/>
                            </p:stCondLst>
                            <p:childTnLst>
                              <p:par>
                                <p:cTn id="291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293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nodeType="afterEffect" fill="hold">
                            <p:stCondLst>
                              <p:cond delay="6000"/>
                            </p:stCondLst>
                            <p:childTnLst>
                              <p:par>
                                <p:cTn id="297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nodeType="clickEffect" fill="hold">
                      <p:stCondLst>
                        <p:cond delay="indefinite"/>
                      </p:stCondLst>
                      <p:childTnLst>
                        <p:par>
                          <p:cTn id="30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03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30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308" nodeType="after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6300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311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13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nodeType="afterEffect" fill="hold">
                            <p:stCondLst>
                              <p:cond delay="1500"/>
                            </p:stCondLst>
                            <p:childTnLst>
                              <p:par>
                                <p:cTn id="315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17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32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nodeType="afterEffect" fill="hold">
                            <p:stCondLst>
                              <p:cond delay="2000"/>
                            </p:stCondLst>
                            <p:childTnLst>
                              <p:par>
                                <p:cTn id="324" nodeType="afterEffect" fill="hold" presetClass="emph" presetID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7900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nodeType="afterEffect" fill="hold">
                            <p:stCondLst>
                              <p:cond delay="2500"/>
                            </p:stCondLst>
                            <p:childTnLst>
                              <p:par>
                                <p:cTn id="327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329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nodeType="afterEffect" fill="hold">
                            <p:stCondLst>
                              <p:cond delay="3000"/>
                            </p:stCondLst>
                            <p:childTnLst>
                              <p:par>
                                <p:cTn id="33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CustomShape 1"/>
          <p:cNvSpPr/>
          <p:nvPr/>
        </p:nvSpPr>
        <p:spPr>
          <a:xfrm>
            <a:off x="252000" y="335880"/>
            <a:ext cx="6048000" cy="71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440" rIns="100440" tIns="50400" bIns="50400"/>
          <a:p>
            <a:pPr>
              <a:lnSpc>
                <a:spcPct val="100000"/>
              </a:lnSpc>
            </a:pPr>
            <a:r>
              <a:rPr b="0" lang="en-GB" sz="4000" spc="-1" strike="noStrike">
                <a:solidFill>
                  <a:srgbClr val="ffffff"/>
                </a:solidFill>
                <a:latin typeface="Comic Sans MS"/>
              </a:rPr>
              <a:t>Signal vs Bruit de fond</a:t>
            </a:r>
            <a:endParaRPr b="0" lang="en-GB" sz="4000" spc="-1" strike="noStrike">
              <a:latin typeface="Arial"/>
            </a:endParaRPr>
          </a:p>
        </p:txBody>
      </p:sp>
      <p:pic>
        <p:nvPicPr>
          <p:cNvPr id="1208" name="Picture 3" descr=""/>
          <p:cNvPicPr/>
          <p:nvPr/>
        </p:nvPicPr>
        <p:blipFill>
          <a:blip r:embed="rId1"/>
          <a:stretch/>
        </p:blipFill>
        <p:spPr>
          <a:xfrm>
            <a:off x="5628240" y="1343880"/>
            <a:ext cx="3009960" cy="2435400"/>
          </a:xfrm>
          <a:prstGeom prst="rect">
            <a:avLst/>
          </a:prstGeom>
          <a:ln>
            <a:noFill/>
          </a:ln>
        </p:spPr>
      </p:pic>
      <p:pic>
        <p:nvPicPr>
          <p:cNvPr id="1209" name="Picture 4" descr=""/>
          <p:cNvPicPr/>
          <p:nvPr/>
        </p:nvPicPr>
        <p:blipFill>
          <a:blip r:embed="rId2"/>
          <a:stretch/>
        </p:blipFill>
        <p:spPr>
          <a:xfrm>
            <a:off x="1020240" y="1343880"/>
            <a:ext cx="3477600" cy="2435400"/>
          </a:xfrm>
          <a:prstGeom prst="rect">
            <a:avLst/>
          </a:prstGeom>
          <a:ln>
            <a:noFill/>
          </a:ln>
        </p:spPr>
      </p:pic>
      <p:sp>
        <p:nvSpPr>
          <p:cNvPr id="1210" name="CustomShape 2"/>
          <p:cNvSpPr/>
          <p:nvPr/>
        </p:nvSpPr>
        <p:spPr>
          <a:xfrm>
            <a:off x="1020240" y="4032000"/>
            <a:ext cx="8136000" cy="21121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100440" rIns="100440" tIns="50400" bIns="50400"/>
          <a:p>
            <a:pPr>
              <a:lnSpc>
                <a:spcPct val="100000"/>
              </a:lnSpc>
            </a:pPr>
            <a:r>
              <a:rPr b="1" lang="en-GB" sz="2200" spc="-1" strike="noStrike" u="sng">
                <a:solidFill>
                  <a:srgbClr val="000000"/>
                </a:solidFill>
                <a:uFillTx/>
                <a:latin typeface="Calibri"/>
              </a:rPr>
              <a:t>Suppression du bruit de fond: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- muon atmosphérique avec la qualité de la reconstruction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- neutrino atmospherique: isotrope + faible énergie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2200" spc="-1" strike="noStrike" u="sng">
                <a:solidFill>
                  <a:srgbClr val="000000"/>
                </a:solidFill>
                <a:uFillTx/>
                <a:latin typeface="Calibri"/>
              </a:rPr>
              <a:t>Signal: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   </a:t>
            </a:r>
            <a:r>
              <a:rPr b="0" lang="en-GB" sz="2200" spc="-1" strike="noStrike">
                <a:solidFill>
                  <a:srgbClr val="000000"/>
                </a:solidFill>
                <a:latin typeface="Calibri"/>
              </a:rPr>
              <a:t>- distribution piquée pour une source et à plus haute énergie 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1211" name="CustomShape 3"/>
          <p:cNvSpPr/>
          <p:nvPr/>
        </p:nvSpPr>
        <p:spPr>
          <a:xfrm>
            <a:off x="1881360" y="6882840"/>
            <a:ext cx="3242520" cy="497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440" rIns="100440" tIns="50400" bIns="50400"/>
          <a:p>
            <a:pPr algn="ctr"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Calibri"/>
              </a:rPr>
              <a:t>Source ponctuelle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1212" name="CustomShape 4"/>
          <p:cNvSpPr/>
          <p:nvPr/>
        </p:nvSpPr>
        <p:spPr>
          <a:xfrm>
            <a:off x="5880240" y="6887880"/>
            <a:ext cx="1931760" cy="497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440" rIns="100440" tIns="50400" bIns="50400"/>
          <a:p>
            <a:pPr algn="ctr">
              <a:lnSpc>
                <a:spcPct val="100000"/>
              </a:lnSpc>
            </a:pPr>
            <a:r>
              <a:rPr b="0" lang="en-GB" sz="2600" spc="-1" strike="noStrike">
                <a:solidFill>
                  <a:srgbClr val="000000"/>
                </a:solidFill>
                <a:latin typeface="Calibri"/>
              </a:rPr>
              <a:t>Flux diffus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1213" name="CustomShape 5"/>
          <p:cNvSpPr/>
          <p:nvPr/>
        </p:nvSpPr>
        <p:spPr>
          <a:xfrm>
            <a:off x="3108240" y="6253200"/>
            <a:ext cx="419760" cy="466200"/>
          </a:xfrm>
          <a:prstGeom prst="downArrow">
            <a:avLst>
              <a:gd name="adj1" fmla="val 50000"/>
              <a:gd name="adj2" fmla="val 50000"/>
            </a:avLst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14" name="CustomShape 6"/>
          <p:cNvSpPr/>
          <p:nvPr/>
        </p:nvSpPr>
        <p:spPr>
          <a:xfrm>
            <a:off x="6636240" y="6253200"/>
            <a:ext cx="419760" cy="466200"/>
          </a:xfrm>
          <a:prstGeom prst="downArrow">
            <a:avLst>
              <a:gd name="adj1" fmla="val 50000"/>
              <a:gd name="adj2" fmla="val 50000"/>
            </a:avLst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timing>
    <p:tnLst>
      <p:par>
        <p:cTn id="335" dur="indefinite" restart="never" nodeType="tmRoot">
          <p:childTnLst>
            <p:seq>
              <p:cTn id="3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Image 1" descr=""/>
          <p:cNvPicPr/>
          <p:nvPr/>
        </p:nvPicPr>
        <p:blipFill>
          <a:blip r:embed="rId1"/>
          <a:stretch/>
        </p:blipFill>
        <p:spPr>
          <a:xfrm>
            <a:off x="4287240" y="3828960"/>
            <a:ext cx="5517000" cy="3730320"/>
          </a:xfrm>
          <a:prstGeom prst="rect">
            <a:avLst/>
          </a:prstGeom>
          <a:ln>
            <a:noFill/>
          </a:ln>
        </p:spPr>
      </p:pic>
      <p:pic>
        <p:nvPicPr>
          <p:cNvPr id="1216" name="Picture 5" descr=""/>
          <p:cNvPicPr/>
          <p:nvPr/>
        </p:nvPicPr>
        <p:blipFill>
          <a:blip r:embed="rId2"/>
          <a:stretch/>
        </p:blipFill>
        <p:spPr>
          <a:xfrm>
            <a:off x="3947040" y="708840"/>
            <a:ext cx="5865480" cy="2832480"/>
          </a:xfrm>
          <a:prstGeom prst="rect">
            <a:avLst/>
          </a:prstGeom>
          <a:ln>
            <a:noFill/>
          </a:ln>
        </p:spPr>
      </p:pic>
      <p:sp>
        <p:nvSpPr>
          <p:cNvPr id="1217" name="CustomShape 1"/>
          <p:cNvSpPr/>
          <p:nvPr/>
        </p:nvSpPr>
        <p:spPr>
          <a:xfrm>
            <a:off x="7488720" y="5118480"/>
            <a:ext cx="1944000" cy="364680"/>
          </a:xfrm>
          <a:prstGeom prst="rect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8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PRELIMINARY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218" name="CustomShape 2"/>
          <p:cNvSpPr/>
          <p:nvPr/>
        </p:nvSpPr>
        <p:spPr>
          <a:xfrm>
            <a:off x="227520" y="1466640"/>
            <a:ext cx="3782160" cy="21704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15000" indent="-314640">
              <a:lnSpc>
                <a:spcPct val="100000"/>
              </a:lnSpc>
              <a:spcBef>
                <a:spcPts val="22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2007-2015 (2424 days):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21"/>
              </a:spcBef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   </a:t>
            </a: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7629 tracks, 180 cascades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21"/>
              </a:spcBef>
            </a:pPr>
            <a:endParaRPr b="0" lang="en-GB" sz="1550" spc="-1" strike="noStrike">
              <a:latin typeface="Arial"/>
            </a:endParaRPr>
          </a:p>
          <a:p>
            <a:pPr marL="315000" indent="-314640">
              <a:lnSpc>
                <a:spcPct val="100000"/>
              </a:lnSpc>
              <a:spcBef>
                <a:spcPts val="22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Unbinned all-sky search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21"/>
              </a:spcBef>
            </a:pPr>
            <a:endParaRPr b="0" lang="en-GB" sz="1550" spc="-1" strike="noStrike">
              <a:latin typeface="Arial"/>
            </a:endParaRPr>
          </a:p>
          <a:p>
            <a:pPr marL="315000" indent="-314640">
              <a:lnSpc>
                <a:spcPct val="100000"/>
              </a:lnSpc>
              <a:spcBef>
                <a:spcPts val="22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103 Candidate sources 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21"/>
              </a:spcBef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 </a:t>
            </a: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including 13 IceCube HESE tracks    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21"/>
              </a:spcBef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 </a:t>
            </a: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and HAWC sources</a:t>
            </a:r>
            <a:endParaRPr b="0" lang="en-GB" sz="1550" spc="-1" strike="noStrike">
              <a:latin typeface="Arial"/>
            </a:endParaRPr>
          </a:p>
        </p:txBody>
      </p:sp>
      <p:sp>
        <p:nvSpPr>
          <p:cNvPr id="1219" name="CustomShape 3"/>
          <p:cNvSpPr/>
          <p:nvPr/>
        </p:nvSpPr>
        <p:spPr>
          <a:xfrm>
            <a:off x="260640" y="4644000"/>
            <a:ext cx="3837960" cy="224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15000" indent="-314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No significant excess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550" spc="-1" strike="noStrike">
              <a:latin typeface="Arial"/>
            </a:endParaRPr>
          </a:p>
          <a:p>
            <a:pPr marL="315000" indent="-314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Best limits for part of Southern Hemisphere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550" spc="-1" strike="noStrike">
              <a:latin typeface="Arial"/>
            </a:endParaRPr>
          </a:p>
          <a:p>
            <a:pPr marL="315000" indent="-314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Excellent sensitivity for E</a:t>
            </a:r>
            <a:r>
              <a:rPr b="0" lang="en-GB" sz="1550" spc="-1" strike="noStrike" baseline="-25000">
                <a:solidFill>
                  <a:srgbClr val="000000"/>
                </a:solidFill>
                <a:latin typeface="Symbol"/>
                <a:ea typeface="ＭＳ Ｐゴシック"/>
              </a:rPr>
              <a:t>n</a:t>
            </a: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&lt;100 TeV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550" spc="-1" strike="noStrike">
              <a:latin typeface="Arial"/>
            </a:endParaRPr>
          </a:p>
          <a:p>
            <a:pPr marL="315000" indent="-314640">
              <a:lnSpc>
                <a:spcPct val="100000"/>
              </a:lnSpc>
              <a:buClr>
                <a:srgbClr val="2d2db9"/>
              </a:buClr>
              <a:buFont typeface="Arial"/>
              <a:buChar char="•"/>
            </a:pPr>
            <a:r>
              <a:rPr b="0" lang="en-GB" sz="1550" spc="-1" strike="noStrike">
                <a:solidFill>
                  <a:srgbClr val="2d2db9"/>
                </a:solidFill>
                <a:latin typeface="Arial"/>
                <a:ea typeface="ＭＳ Ｐゴシック"/>
              </a:rPr>
              <a:t>Results to be combined with latest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550" spc="-1" strike="noStrike">
                <a:solidFill>
                  <a:srgbClr val="2d2db9"/>
                </a:solidFill>
                <a:latin typeface="Arial"/>
                <a:ea typeface="ＭＳ Ｐゴシック"/>
              </a:rPr>
              <a:t>      </a:t>
            </a:r>
            <a:r>
              <a:rPr b="0" lang="en-GB" sz="1550" spc="-1" strike="noStrike">
                <a:solidFill>
                  <a:srgbClr val="2d2db9"/>
                </a:solidFill>
                <a:latin typeface="Arial"/>
                <a:ea typeface="ＭＳ Ｐゴシック"/>
              </a:rPr>
              <a:t>IC search</a:t>
            </a:r>
            <a:endParaRPr b="0" lang="en-GB" sz="1550" spc="-1" strike="noStrike">
              <a:latin typeface="Arial"/>
            </a:endParaRPr>
          </a:p>
        </p:txBody>
      </p:sp>
      <p:sp>
        <p:nvSpPr>
          <p:cNvPr id="1220" name="CustomShape 4"/>
          <p:cNvSpPr/>
          <p:nvPr/>
        </p:nvSpPr>
        <p:spPr>
          <a:xfrm>
            <a:off x="8603640" y="684360"/>
            <a:ext cx="1487160" cy="695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330" spc="-1" strike="noStrike">
                <a:solidFill>
                  <a:srgbClr val="ffd42d"/>
                </a:solidFill>
                <a:latin typeface="Arial"/>
                <a:ea typeface="ＭＳ Ｐゴシック"/>
              </a:rPr>
              <a:t>   </a:t>
            </a:r>
            <a:r>
              <a:rPr b="0" lang="en-GB" sz="133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Candidate</a:t>
            </a:r>
            <a:endParaRPr b="0" lang="en-GB" sz="133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33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    </a:t>
            </a:r>
            <a:r>
              <a:rPr b="0" lang="en-GB" sz="133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Sources </a:t>
            </a:r>
            <a:endParaRPr b="0" lang="en-GB" sz="133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330" spc="-1" strike="noStrike">
                <a:solidFill>
                  <a:srgbClr val="ffd42d"/>
                </a:solidFill>
                <a:latin typeface="Arial"/>
                <a:ea typeface="ＭＳ Ｐゴシック"/>
              </a:rPr>
              <a:t>   </a:t>
            </a:r>
            <a:r>
              <a:rPr b="0" lang="en-GB" sz="133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IC HESE tracks</a:t>
            </a:r>
            <a:endParaRPr b="0" lang="en-GB" sz="1330" spc="-1" strike="noStrike">
              <a:latin typeface="Arial"/>
            </a:endParaRPr>
          </a:p>
        </p:txBody>
      </p:sp>
      <p:sp>
        <p:nvSpPr>
          <p:cNvPr id="1221" name="CustomShape 5"/>
          <p:cNvSpPr/>
          <p:nvPr/>
        </p:nvSpPr>
        <p:spPr>
          <a:xfrm>
            <a:off x="5119920" y="6300000"/>
            <a:ext cx="1740240" cy="62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77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Open circles:</a:t>
            </a:r>
            <a:endParaRPr b="0" lang="en-GB" sz="177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77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IC HESE tracks</a:t>
            </a:r>
            <a:endParaRPr b="0" lang="en-GB" sz="1770" spc="-1" strike="noStrike">
              <a:latin typeface="Arial"/>
            </a:endParaRPr>
          </a:p>
        </p:txBody>
      </p:sp>
      <p:sp>
        <p:nvSpPr>
          <p:cNvPr id="1222" name="CustomShape 6"/>
          <p:cNvSpPr/>
          <p:nvPr/>
        </p:nvSpPr>
        <p:spPr>
          <a:xfrm>
            <a:off x="4166280" y="2987280"/>
            <a:ext cx="1220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GC region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223" name="CustomShape 7"/>
          <p:cNvSpPr/>
          <p:nvPr/>
        </p:nvSpPr>
        <p:spPr>
          <a:xfrm flipV="1">
            <a:off x="4770360" y="2338920"/>
            <a:ext cx="880920" cy="3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tx1"/>
            </a:solidFill>
            <a:round/>
            <a:tailEnd len="med" type="triangle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24" name="CustomShape 8"/>
          <p:cNvSpPr/>
          <p:nvPr/>
        </p:nvSpPr>
        <p:spPr>
          <a:xfrm>
            <a:off x="8639640" y="1166400"/>
            <a:ext cx="87480" cy="92520"/>
          </a:xfrm>
          <a:prstGeom prst="rect">
            <a:avLst/>
          </a:prstGeom>
          <a:solidFill>
            <a:srgbClr val="ffd42d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25" name="CustomShape 9"/>
          <p:cNvSpPr/>
          <p:nvPr/>
        </p:nvSpPr>
        <p:spPr>
          <a:xfrm>
            <a:off x="8612280" y="843120"/>
            <a:ext cx="141840" cy="11952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d42d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26" name="CustomShape 10"/>
          <p:cNvSpPr/>
          <p:nvPr/>
        </p:nvSpPr>
        <p:spPr>
          <a:xfrm>
            <a:off x="6389640" y="922320"/>
            <a:ext cx="1904760" cy="83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550" spc="-1" strike="noStrike">
                <a:solidFill>
                  <a:srgbClr val="3366ff"/>
                </a:solidFill>
                <a:latin typeface="Arial"/>
                <a:ea typeface="ＭＳ Ｐゴシック"/>
              </a:rPr>
              <a:t>Blue: Tracks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55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Red: Cascades</a:t>
            </a:r>
            <a:endParaRPr b="0" lang="en-GB" sz="155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550" spc="-1" strike="noStrike">
              <a:latin typeface="Arial"/>
            </a:endParaRPr>
          </a:p>
        </p:txBody>
      </p:sp>
      <p:sp>
        <p:nvSpPr>
          <p:cNvPr id="1227" name="TextShape 11"/>
          <p:cNvSpPr txBox="1"/>
          <p:nvPr/>
        </p:nvSpPr>
        <p:spPr>
          <a:xfrm>
            <a:off x="360" y="-83880"/>
            <a:ext cx="10119600" cy="792360"/>
          </a:xfrm>
          <a:prstGeom prst="rect">
            <a:avLst/>
          </a:prstGeom>
          <a:noFill/>
          <a:ln w="9360">
            <a:noFill/>
          </a:ln>
        </p:spPr>
        <p:txBody>
          <a:bodyPr lIns="0" rIns="0" tIns="0" bIns="0" anchor="ctr"/>
          <a:p>
            <a:pPr marL="396720" indent="-237600" algn="ctr">
              <a:lnSpc>
                <a:spcPct val="100000"/>
              </a:lnSpc>
            </a:pPr>
            <a:r>
              <a:rPr b="0" lang="en-GB" sz="3530" spc="-1" strike="noStrike">
                <a:solidFill>
                  <a:srgbClr val="ffffff"/>
                </a:solidFill>
                <a:latin typeface="Arial"/>
                <a:ea typeface="ＭＳ Ｐゴシック"/>
              </a:rPr>
              <a:t>Le ciel en neutrinos avec ANTARES</a:t>
            </a:r>
            <a:endParaRPr b="0" lang="en-GB" sz="353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8" name="Picture 16" descr=""/>
          <p:cNvPicPr/>
          <p:nvPr/>
        </p:nvPicPr>
        <p:blipFill>
          <a:blip r:embed="rId3"/>
          <a:stretch/>
        </p:blipFill>
        <p:spPr>
          <a:xfrm>
            <a:off x="360" y="0"/>
            <a:ext cx="796320" cy="763200"/>
          </a:xfrm>
          <a:prstGeom prst="rect">
            <a:avLst/>
          </a:prstGeom>
          <a:ln w="9360">
            <a:noFill/>
          </a:ln>
        </p:spPr>
      </p:pic>
      <p:sp>
        <p:nvSpPr>
          <p:cNvPr id="1229" name="CustomShape 12"/>
          <p:cNvSpPr/>
          <p:nvPr/>
        </p:nvSpPr>
        <p:spPr>
          <a:xfrm>
            <a:off x="4827600" y="3380760"/>
            <a:ext cx="5028840" cy="64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Verdana"/>
              </a:rPr>
              <a:t>Analyse des données 2007-201(</a:t>
            </a:r>
            <a:br/>
            <a:r>
              <a:rPr b="1" lang="en-GB" sz="1800" spc="-1" strike="noStrike">
                <a:solidFill>
                  <a:srgbClr val="0000ff"/>
                </a:solidFill>
                <a:latin typeface="Wingdings"/>
              </a:rPr>
              <a:t></a:t>
            </a:r>
            <a:r>
              <a:rPr b="1" lang="en-GB" sz="1800" spc="-1" strike="noStrike">
                <a:solidFill>
                  <a:srgbClr val="0000ff"/>
                </a:solidFill>
                <a:latin typeface="Verdana"/>
              </a:rPr>
              <a:t> </a:t>
            </a:r>
            <a:r>
              <a:rPr b="1" lang="en-GB" sz="1600" spc="-1" strike="noStrike">
                <a:solidFill>
                  <a:srgbClr val="0000ff"/>
                </a:solidFill>
                <a:latin typeface="Verdana"/>
              </a:rPr>
              <a:t>Meilleure limite mondiale du ciel Sud</a:t>
            </a:r>
            <a:endParaRPr b="0" lang="en-GB" sz="1600" spc="-1" strike="noStrike">
              <a:latin typeface="Arial"/>
            </a:endParaRPr>
          </a:p>
        </p:txBody>
      </p:sp>
    </p:spTree>
  </p:cSld>
  <p:timing>
    <p:tnLst>
      <p:par>
        <p:cTn id="337" dur="indefinite" restart="never" nodeType="tmRoot">
          <p:childTnLst>
            <p:seq>
              <p:cTn id="3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Picture 2" descr=""/>
          <p:cNvPicPr/>
          <p:nvPr/>
        </p:nvPicPr>
        <p:blipFill>
          <a:blip r:embed="rId1"/>
          <a:srcRect l="0" t="12609" r="0" b="24458"/>
          <a:stretch/>
        </p:blipFill>
        <p:spPr>
          <a:xfrm>
            <a:off x="360" y="2267640"/>
            <a:ext cx="10101960" cy="4764600"/>
          </a:xfrm>
          <a:prstGeom prst="rect">
            <a:avLst/>
          </a:prstGeom>
          <a:ln>
            <a:noFill/>
          </a:ln>
        </p:spPr>
      </p:pic>
      <p:sp>
        <p:nvSpPr>
          <p:cNvPr id="1231" name="TextShape 1"/>
          <p:cNvSpPr txBox="1"/>
          <p:nvPr/>
        </p:nvSpPr>
        <p:spPr>
          <a:xfrm>
            <a:off x="360" y="0"/>
            <a:ext cx="9246240" cy="6840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GB" sz="2650" spc="-1" strike="noStrike">
                <a:solidFill>
                  <a:srgbClr val="e75112"/>
                </a:solidFill>
                <a:latin typeface="Verdana"/>
              </a:rPr>
              <a:t>Vers une astronomie multi-messagers…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2" name="Line 2"/>
          <p:cNvSpPr/>
          <p:nvPr/>
        </p:nvSpPr>
        <p:spPr>
          <a:xfrm>
            <a:off x="2160" y="684000"/>
            <a:ext cx="10077840" cy="360"/>
          </a:xfrm>
          <a:prstGeom prst="line">
            <a:avLst/>
          </a:prstGeom>
          <a:ln>
            <a:solidFill>
              <a:srgbClr val="e7511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33" name="Picture 9" descr=""/>
          <p:cNvPicPr/>
          <p:nvPr/>
        </p:nvPicPr>
        <p:blipFill>
          <a:blip r:embed="rId2"/>
          <a:stretch/>
        </p:blipFill>
        <p:spPr>
          <a:xfrm>
            <a:off x="9246960" y="0"/>
            <a:ext cx="832680" cy="832680"/>
          </a:xfrm>
          <a:prstGeom prst="rect">
            <a:avLst/>
          </a:prstGeom>
          <a:ln>
            <a:noFill/>
          </a:ln>
        </p:spPr>
      </p:pic>
      <p:sp>
        <p:nvSpPr>
          <p:cNvPr id="1234" name="CustomShape 3"/>
          <p:cNvSpPr/>
          <p:nvPr/>
        </p:nvSpPr>
        <p:spPr>
          <a:xfrm>
            <a:off x="287640" y="928080"/>
            <a:ext cx="9360720" cy="1042920"/>
          </a:xfrm>
          <a:prstGeom prst="rect">
            <a:avLst/>
          </a:prstGeom>
          <a:noFill/>
          <a:ln w="93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marL="503640">
              <a:lnSpc>
                <a:spcPct val="100000"/>
              </a:lnSpc>
              <a:spcBef>
                <a:spcPts val="309"/>
              </a:spcBef>
            </a:pPr>
            <a:r>
              <a:rPr b="1" lang="en-GB" sz="1550" spc="-1" strike="noStrike">
                <a:solidFill>
                  <a:srgbClr val="0000ff"/>
                </a:solidFill>
                <a:latin typeface="Wingdings"/>
              </a:rPr>
              <a:t></a:t>
            </a:r>
            <a:r>
              <a:rPr b="1" lang="en-GB" sz="1550" spc="-1" strike="noStrike">
                <a:solidFill>
                  <a:srgbClr val="0000ff"/>
                </a:solidFill>
                <a:latin typeface="Verdana"/>
              </a:rPr>
              <a:t> </a:t>
            </a:r>
            <a:r>
              <a:rPr b="1" lang="en-GB" sz="1550" spc="-1" strike="noStrike">
                <a:solidFill>
                  <a:srgbClr val="0000ff"/>
                </a:solidFill>
                <a:latin typeface="Verdana"/>
              </a:rPr>
              <a:t>Recherche de signaux d’événements transitoires de sources astrophysiques catastrophiques </a:t>
            </a:r>
            <a:r>
              <a:rPr b="0" lang="en-GB" sz="1550" spc="-1" strike="noStrike">
                <a:solidFill>
                  <a:srgbClr val="0000ff"/>
                </a:solidFill>
                <a:latin typeface="Verdana"/>
              </a:rPr>
              <a:t>(Sursauts Gammas, SuperNovae, flares de Noyaux Actifs de Galaxie, …) avec des Neutrinos de Haute Energie, des Photons Radio/Optical/X/</a:t>
            </a:r>
            <a:r>
              <a:rPr b="0" lang="en-GB" sz="1550" spc="-1" strike="noStrike">
                <a:solidFill>
                  <a:srgbClr val="0000ff"/>
                </a:solidFill>
                <a:latin typeface="Symbol"/>
              </a:rPr>
              <a:t>g</a:t>
            </a:r>
            <a:r>
              <a:rPr b="0" lang="en-GB" sz="1550" spc="-1" strike="noStrike">
                <a:solidFill>
                  <a:srgbClr val="0000ff"/>
                </a:solidFill>
                <a:latin typeface="Verdana"/>
              </a:rPr>
              <a:t>, des Rayons Cosmiques, des Ondes Gravitationnelles,… </a:t>
            </a:r>
            <a:endParaRPr b="0" lang="en-GB" sz="1550" spc="-1" strike="noStrike">
              <a:latin typeface="Arial"/>
            </a:endParaRPr>
          </a:p>
        </p:txBody>
      </p:sp>
      <p:pic>
        <p:nvPicPr>
          <p:cNvPr id="1235" name="Picture 43" descr=""/>
          <p:cNvPicPr/>
          <p:nvPr/>
        </p:nvPicPr>
        <p:blipFill>
          <a:blip r:embed="rId3"/>
          <a:srcRect l="12368" t="0" r="7982" b="0"/>
          <a:stretch/>
        </p:blipFill>
        <p:spPr>
          <a:xfrm>
            <a:off x="4623840" y="2699640"/>
            <a:ext cx="1087560" cy="119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9" dur="indefinite" restart="never" nodeType="tmRoot">
          <p:childTnLst>
            <p:seq>
              <p:cTn id="3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CustomShape 1"/>
          <p:cNvSpPr/>
          <p:nvPr/>
        </p:nvSpPr>
        <p:spPr>
          <a:xfrm>
            <a:off x="922320" y="214200"/>
            <a:ext cx="8229240" cy="825120"/>
          </a:xfrm>
          <a:prstGeom prst="rect">
            <a:avLst/>
          </a:prstGeom>
          <a:gradFill>
            <a:gsLst>
              <a:gs pos="0">
                <a:srgbClr val="000080"/>
              </a:gs>
              <a:gs pos="100000">
                <a:srgbClr val="ffffff">
                  <a:alpha val="25000"/>
                </a:srgbClr>
              </a:gs>
            </a:gsLst>
            <a:lin ang="2700000"/>
          </a:gra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2" name="CustomShape 2"/>
          <p:cNvSpPr/>
          <p:nvPr/>
        </p:nvSpPr>
        <p:spPr>
          <a:xfrm>
            <a:off x="504720" y="1440"/>
            <a:ext cx="907056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 anchor="ctr"/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Astronomie multi-longueurs d’onde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023" name="Picture 3" descr=""/>
          <p:cNvPicPr/>
          <p:nvPr/>
        </p:nvPicPr>
        <p:blipFill>
          <a:blip r:embed="rId1"/>
          <a:stretch/>
        </p:blipFill>
        <p:spPr>
          <a:xfrm>
            <a:off x="450720" y="1282680"/>
            <a:ext cx="9177120" cy="611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TextShape 1"/>
          <p:cNvSpPr txBox="1"/>
          <p:nvPr/>
        </p:nvSpPr>
        <p:spPr>
          <a:xfrm>
            <a:off x="911880" y="0"/>
            <a:ext cx="9168480" cy="921960"/>
          </a:xfrm>
          <a:prstGeom prst="rect">
            <a:avLst/>
          </a:prstGeom>
          <a:gradFill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/>
          </a:gradFill>
          <a:ln w="28440">
            <a:solidFill>
              <a:srgbClr val="000000"/>
            </a:solidFill>
            <a:miter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3530" spc="-1" strike="noStrike">
                <a:solidFill>
                  <a:srgbClr val="ffff00"/>
                </a:solidFill>
                <a:latin typeface="Arial"/>
              </a:rPr>
              <a:t>ANTARES Multi-Messengers Analyses</a:t>
            </a:r>
            <a:endParaRPr b="0" lang="en-GB" sz="35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7" name="TextShape 2"/>
          <p:cNvSpPr txBox="1"/>
          <p:nvPr/>
        </p:nvSpPr>
        <p:spPr>
          <a:xfrm rot="16200000">
            <a:off x="-2360520" y="4831560"/>
            <a:ext cx="5088600" cy="367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en-GB" sz="1550" spc="-1" strike="noStrike">
                <a:solidFill>
                  <a:srgbClr val="3333cc"/>
                </a:solidFill>
                <a:latin typeface="Times New Roman"/>
              </a:rPr>
              <a:t>V. Bertin - CPPM - TAUP‘17 @ Sudbury</a:t>
            </a:r>
            <a:endParaRPr b="0" lang="en-GB" sz="1550" spc="-1" strike="noStrike">
              <a:latin typeface="Times New Roman"/>
            </a:endParaRPr>
          </a:p>
        </p:txBody>
      </p:sp>
      <p:pic>
        <p:nvPicPr>
          <p:cNvPr id="1238" name="Picture 3" descr=""/>
          <p:cNvPicPr/>
          <p:nvPr/>
        </p:nvPicPr>
        <p:blipFill>
          <a:blip r:embed="rId1"/>
          <a:stretch/>
        </p:blipFill>
        <p:spPr>
          <a:xfrm>
            <a:off x="360" y="922320"/>
            <a:ext cx="10079280" cy="6636960"/>
          </a:xfrm>
          <a:prstGeom prst="rect">
            <a:avLst/>
          </a:prstGeom>
          <a:ln>
            <a:noFill/>
          </a:ln>
        </p:spPr>
      </p:pic>
      <p:pic>
        <p:nvPicPr>
          <p:cNvPr id="1239" name="Picture 4" descr=""/>
          <p:cNvPicPr/>
          <p:nvPr/>
        </p:nvPicPr>
        <p:blipFill>
          <a:blip r:embed="rId2"/>
          <a:stretch/>
        </p:blipFill>
        <p:spPr>
          <a:xfrm>
            <a:off x="7732800" y="1147680"/>
            <a:ext cx="2178720" cy="1781280"/>
          </a:xfrm>
          <a:prstGeom prst="rect">
            <a:avLst/>
          </a:prstGeom>
          <a:ln>
            <a:noFill/>
          </a:ln>
        </p:spPr>
      </p:pic>
      <p:sp>
        <p:nvSpPr>
          <p:cNvPr id="1240" name="CustomShape 3"/>
          <p:cNvSpPr/>
          <p:nvPr/>
        </p:nvSpPr>
        <p:spPr>
          <a:xfrm>
            <a:off x="7738920" y="2415240"/>
            <a:ext cx="982800" cy="49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ffffff"/>
                </a:solidFill>
                <a:latin typeface="Times New Roman"/>
              </a:rPr>
              <a:t>Fermi</a:t>
            </a:r>
            <a:endParaRPr b="0" lang="en-GB" sz="2650" spc="-1" strike="noStrike">
              <a:latin typeface="Arial"/>
            </a:endParaRPr>
          </a:p>
        </p:txBody>
      </p:sp>
      <p:pic>
        <p:nvPicPr>
          <p:cNvPr id="1241" name="Picture 6" descr=""/>
          <p:cNvPicPr/>
          <p:nvPr/>
        </p:nvPicPr>
        <p:blipFill>
          <a:blip r:embed="rId3"/>
          <a:stretch/>
        </p:blipFill>
        <p:spPr>
          <a:xfrm>
            <a:off x="1791000" y="4919040"/>
            <a:ext cx="1674360" cy="1483920"/>
          </a:xfrm>
          <a:prstGeom prst="rect">
            <a:avLst/>
          </a:prstGeom>
          <a:ln>
            <a:noFill/>
          </a:ln>
        </p:spPr>
      </p:pic>
      <p:sp>
        <p:nvSpPr>
          <p:cNvPr id="1242" name="CustomShape 4"/>
          <p:cNvSpPr/>
          <p:nvPr/>
        </p:nvSpPr>
        <p:spPr>
          <a:xfrm>
            <a:off x="1810440" y="5904360"/>
            <a:ext cx="993240" cy="49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ffffff"/>
                </a:solidFill>
                <a:latin typeface="Times New Roman"/>
              </a:rPr>
              <a:t>Auger</a:t>
            </a:r>
            <a:endParaRPr b="0" lang="en-GB" sz="2650" spc="-1" strike="noStrike">
              <a:latin typeface="Arial"/>
            </a:endParaRPr>
          </a:p>
        </p:txBody>
      </p:sp>
      <p:pic>
        <p:nvPicPr>
          <p:cNvPr id="1243" name="Picture 8" descr=""/>
          <p:cNvPicPr/>
          <p:nvPr/>
        </p:nvPicPr>
        <p:blipFill>
          <a:blip r:embed="rId4"/>
          <a:stretch/>
        </p:blipFill>
        <p:spPr>
          <a:xfrm>
            <a:off x="1678680" y="3069360"/>
            <a:ext cx="1258200" cy="779400"/>
          </a:xfrm>
          <a:prstGeom prst="rect">
            <a:avLst/>
          </a:prstGeom>
          <a:ln>
            <a:noFill/>
          </a:ln>
        </p:spPr>
      </p:pic>
      <p:sp>
        <p:nvSpPr>
          <p:cNvPr id="1244" name="CustomShape 5"/>
          <p:cNvSpPr/>
          <p:nvPr/>
        </p:nvSpPr>
        <p:spPr>
          <a:xfrm>
            <a:off x="1688400" y="2555640"/>
            <a:ext cx="1260000" cy="49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ffffff"/>
                </a:solidFill>
                <a:latin typeface="Times New Roman"/>
              </a:rPr>
              <a:t>Milagro</a:t>
            </a:r>
            <a:endParaRPr b="0" lang="en-GB" sz="2650" spc="-1" strike="noStrike">
              <a:latin typeface="Arial"/>
            </a:endParaRPr>
          </a:p>
        </p:txBody>
      </p:sp>
      <p:pic>
        <p:nvPicPr>
          <p:cNvPr id="1245" name="Picture 9" descr=""/>
          <p:cNvPicPr/>
          <p:nvPr/>
        </p:nvPicPr>
        <p:blipFill>
          <a:blip r:embed="rId5"/>
          <a:stretch/>
        </p:blipFill>
        <p:spPr>
          <a:xfrm>
            <a:off x="8954640" y="5022360"/>
            <a:ext cx="1006920" cy="827640"/>
          </a:xfrm>
          <a:prstGeom prst="rect">
            <a:avLst/>
          </a:prstGeom>
          <a:ln>
            <a:noFill/>
          </a:ln>
        </p:spPr>
      </p:pic>
      <p:sp>
        <p:nvSpPr>
          <p:cNvPr id="1246" name="CustomShape 6"/>
          <p:cNvSpPr/>
          <p:nvPr/>
        </p:nvSpPr>
        <p:spPr>
          <a:xfrm>
            <a:off x="8838000" y="4508640"/>
            <a:ext cx="1057320" cy="49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ffffff"/>
                </a:solidFill>
                <a:latin typeface="Times New Roman"/>
              </a:rPr>
              <a:t>Parkes</a:t>
            </a:r>
            <a:endParaRPr b="0" lang="en-GB" sz="2650" spc="-1" strike="noStrike">
              <a:latin typeface="Arial"/>
            </a:endParaRPr>
          </a:p>
        </p:txBody>
      </p:sp>
      <p:pic>
        <p:nvPicPr>
          <p:cNvPr id="1247" name="Picture 10" descr=""/>
          <p:cNvPicPr/>
          <p:nvPr/>
        </p:nvPicPr>
        <p:blipFill>
          <a:blip r:embed="rId6"/>
          <a:stretch/>
        </p:blipFill>
        <p:spPr>
          <a:xfrm>
            <a:off x="521640" y="2672280"/>
            <a:ext cx="1156680" cy="720720"/>
          </a:xfrm>
          <a:prstGeom prst="rect">
            <a:avLst/>
          </a:prstGeom>
          <a:ln>
            <a:noFill/>
          </a:ln>
        </p:spPr>
      </p:pic>
      <p:sp>
        <p:nvSpPr>
          <p:cNvPr id="1248" name="CustomShape 7"/>
          <p:cNvSpPr/>
          <p:nvPr/>
        </p:nvSpPr>
        <p:spPr>
          <a:xfrm>
            <a:off x="492120" y="2715120"/>
            <a:ext cx="792360" cy="49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ffffff"/>
                </a:solidFill>
                <a:latin typeface="Times New Roman"/>
              </a:rPr>
              <a:t>Ligo</a:t>
            </a:r>
            <a:endParaRPr b="0" lang="en-GB" sz="2650" spc="-1" strike="noStrike">
              <a:latin typeface="Arial"/>
            </a:endParaRPr>
          </a:p>
        </p:txBody>
      </p:sp>
      <p:pic>
        <p:nvPicPr>
          <p:cNvPr id="1249" name="Picture 12" descr=""/>
          <p:cNvPicPr/>
          <p:nvPr/>
        </p:nvPicPr>
        <p:blipFill>
          <a:blip r:embed="rId7"/>
          <a:stretch/>
        </p:blipFill>
        <p:spPr>
          <a:xfrm>
            <a:off x="4020120" y="1147680"/>
            <a:ext cx="1706400" cy="1070640"/>
          </a:xfrm>
          <a:prstGeom prst="rect">
            <a:avLst/>
          </a:prstGeom>
          <a:ln>
            <a:noFill/>
          </a:ln>
        </p:spPr>
      </p:pic>
      <p:sp>
        <p:nvSpPr>
          <p:cNvPr id="1250" name="CustomShape 8"/>
          <p:cNvSpPr/>
          <p:nvPr/>
        </p:nvSpPr>
        <p:spPr>
          <a:xfrm>
            <a:off x="4621320" y="1707840"/>
            <a:ext cx="894240" cy="49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ffffff"/>
                </a:solidFill>
                <a:latin typeface="Times New Roman"/>
              </a:rPr>
              <a:t>Maxi</a:t>
            </a:r>
            <a:endParaRPr b="0" lang="en-GB" sz="2650" spc="-1" strike="noStrike">
              <a:latin typeface="Arial"/>
            </a:endParaRPr>
          </a:p>
        </p:txBody>
      </p:sp>
      <p:sp>
        <p:nvSpPr>
          <p:cNvPr id="1251" name="CustomShape 9"/>
          <p:cNvSpPr/>
          <p:nvPr/>
        </p:nvSpPr>
        <p:spPr>
          <a:xfrm flipH="1">
            <a:off x="5726160" y="2929320"/>
            <a:ext cx="2005560" cy="529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252" name="CustomShape 10"/>
          <p:cNvSpPr/>
          <p:nvPr/>
        </p:nvSpPr>
        <p:spPr>
          <a:xfrm flipH="1" flipV="1">
            <a:off x="5881320" y="3629160"/>
            <a:ext cx="1702080" cy="1393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253" name="CustomShape 11"/>
          <p:cNvSpPr/>
          <p:nvPr/>
        </p:nvSpPr>
        <p:spPr>
          <a:xfrm flipH="1" flipV="1">
            <a:off x="5881320" y="3458520"/>
            <a:ext cx="3072960" cy="1562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254" name="CustomShape 12"/>
          <p:cNvSpPr/>
          <p:nvPr/>
        </p:nvSpPr>
        <p:spPr>
          <a:xfrm flipV="1">
            <a:off x="5194440" y="2572920"/>
            <a:ext cx="165240" cy="117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255" name="CustomShape 13"/>
          <p:cNvSpPr/>
          <p:nvPr/>
        </p:nvSpPr>
        <p:spPr>
          <a:xfrm flipV="1">
            <a:off x="3465720" y="2625480"/>
            <a:ext cx="1830600" cy="122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256" name="CustomShape 14"/>
          <p:cNvSpPr/>
          <p:nvPr/>
        </p:nvSpPr>
        <p:spPr>
          <a:xfrm flipV="1">
            <a:off x="2937240" y="3670200"/>
            <a:ext cx="21027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257" name="CustomShape 15"/>
          <p:cNvSpPr/>
          <p:nvPr/>
        </p:nvSpPr>
        <p:spPr>
          <a:xfrm flipV="1">
            <a:off x="1362600" y="3542040"/>
            <a:ext cx="3831840" cy="74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258" name="CustomShape 16"/>
          <p:cNvSpPr/>
          <p:nvPr/>
        </p:nvSpPr>
        <p:spPr>
          <a:xfrm>
            <a:off x="1516680" y="3058200"/>
            <a:ext cx="3677400" cy="57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259" name="CustomShape 17"/>
          <p:cNvSpPr/>
          <p:nvPr/>
        </p:nvSpPr>
        <p:spPr>
          <a:xfrm>
            <a:off x="5485320" y="2218680"/>
            <a:ext cx="360" cy="124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260" name="CustomShape 18"/>
          <p:cNvSpPr/>
          <p:nvPr/>
        </p:nvSpPr>
        <p:spPr>
          <a:xfrm>
            <a:off x="1791000" y="2224440"/>
            <a:ext cx="3403080" cy="1234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pic>
        <p:nvPicPr>
          <p:cNvPr id="1261" name="Picture 13" descr=""/>
          <p:cNvPicPr/>
          <p:nvPr/>
        </p:nvPicPr>
        <p:blipFill>
          <a:blip r:embed="rId8"/>
          <a:stretch/>
        </p:blipFill>
        <p:spPr>
          <a:xfrm>
            <a:off x="8954640" y="5909400"/>
            <a:ext cx="1006920" cy="651960"/>
          </a:xfrm>
          <a:prstGeom prst="rect">
            <a:avLst/>
          </a:prstGeom>
          <a:ln>
            <a:noFill/>
          </a:ln>
        </p:spPr>
      </p:pic>
      <p:sp>
        <p:nvSpPr>
          <p:cNvPr id="1262" name="CustomShape 19"/>
          <p:cNvSpPr/>
          <p:nvPr/>
        </p:nvSpPr>
        <p:spPr>
          <a:xfrm>
            <a:off x="8832600" y="6019920"/>
            <a:ext cx="100404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2210" spc="-1" strike="noStrike">
                <a:solidFill>
                  <a:srgbClr val="ffffff"/>
                </a:solidFill>
                <a:latin typeface="Times New Roman"/>
              </a:rPr>
              <a:t>Utmost</a:t>
            </a:r>
            <a:endParaRPr b="0" lang="en-GB" sz="2210" spc="-1" strike="noStrike">
              <a:latin typeface="Arial"/>
            </a:endParaRPr>
          </a:p>
        </p:txBody>
      </p:sp>
      <p:pic>
        <p:nvPicPr>
          <p:cNvPr id="1263" name="Picture 10" descr=""/>
          <p:cNvPicPr/>
          <p:nvPr/>
        </p:nvPicPr>
        <p:blipFill>
          <a:blip r:embed="rId9"/>
          <a:stretch/>
        </p:blipFill>
        <p:spPr>
          <a:xfrm>
            <a:off x="5542200" y="3198240"/>
            <a:ext cx="758520" cy="472680"/>
          </a:xfrm>
          <a:prstGeom prst="rect">
            <a:avLst/>
          </a:prstGeom>
          <a:ln>
            <a:noFill/>
          </a:ln>
        </p:spPr>
      </p:pic>
      <p:sp>
        <p:nvSpPr>
          <p:cNvPr id="1264" name="CustomShape 20"/>
          <p:cNvSpPr/>
          <p:nvPr/>
        </p:nvSpPr>
        <p:spPr>
          <a:xfrm>
            <a:off x="5461560" y="3102480"/>
            <a:ext cx="1050840" cy="49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ffffff"/>
                </a:solidFill>
                <a:latin typeface="Times New Roman"/>
              </a:rPr>
              <a:t>Virgo</a:t>
            </a:r>
            <a:endParaRPr b="0" lang="en-GB" sz="2650" spc="-1" strike="noStrike">
              <a:latin typeface="Arial"/>
            </a:endParaRPr>
          </a:p>
        </p:txBody>
      </p:sp>
      <p:sp>
        <p:nvSpPr>
          <p:cNvPr id="1265" name="CustomShape 21"/>
          <p:cNvSpPr/>
          <p:nvPr/>
        </p:nvSpPr>
        <p:spPr>
          <a:xfrm flipV="1">
            <a:off x="5542200" y="3331080"/>
            <a:ext cx="135360" cy="18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pic>
        <p:nvPicPr>
          <p:cNvPr id="1266" name="Afbeelding 7" descr=""/>
          <p:cNvPicPr/>
          <p:nvPr/>
        </p:nvPicPr>
        <p:blipFill>
          <a:blip r:embed="rId10"/>
          <a:stretch/>
        </p:blipFill>
        <p:spPr>
          <a:xfrm>
            <a:off x="1782360" y="3851280"/>
            <a:ext cx="815400" cy="593280"/>
          </a:xfrm>
          <a:prstGeom prst="rect">
            <a:avLst/>
          </a:prstGeom>
          <a:ln>
            <a:noFill/>
          </a:ln>
        </p:spPr>
      </p:pic>
      <p:sp>
        <p:nvSpPr>
          <p:cNvPr id="1267" name="CustomShape 22"/>
          <p:cNvSpPr/>
          <p:nvPr/>
        </p:nvSpPr>
        <p:spPr>
          <a:xfrm>
            <a:off x="367200" y="3800880"/>
            <a:ext cx="8578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HAWK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268" name="CustomShape 23"/>
          <p:cNvSpPr/>
          <p:nvPr/>
        </p:nvSpPr>
        <p:spPr>
          <a:xfrm>
            <a:off x="1655280" y="3800880"/>
            <a:ext cx="455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TA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269" name="CustomShape 24"/>
          <p:cNvSpPr/>
          <p:nvPr/>
        </p:nvSpPr>
        <p:spPr>
          <a:xfrm flipV="1">
            <a:off x="2506680" y="3258000"/>
            <a:ext cx="2668320" cy="37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1270" name="CustomShape 25"/>
          <p:cNvSpPr/>
          <p:nvPr/>
        </p:nvSpPr>
        <p:spPr>
          <a:xfrm flipH="1" flipV="1">
            <a:off x="5379480" y="3739320"/>
            <a:ext cx="498240" cy="2576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round/>
            <a:headEnd len="med" type="triangle" w="med"/>
            <a:tailEnd len="med" type="triangle" w="me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pic>
        <p:nvPicPr>
          <p:cNvPr id="1271" name="Picture 5" descr=""/>
          <p:cNvPicPr/>
          <p:nvPr/>
        </p:nvPicPr>
        <p:blipFill>
          <a:blip r:embed="rId11"/>
          <a:stretch/>
        </p:blipFill>
        <p:spPr>
          <a:xfrm>
            <a:off x="4496760" y="6316560"/>
            <a:ext cx="1870560" cy="1186920"/>
          </a:xfrm>
          <a:prstGeom prst="rect">
            <a:avLst/>
          </a:prstGeom>
          <a:ln>
            <a:noFill/>
          </a:ln>
        </p:spPr>
      </p:pic>
      <p:sp>
        <p:nvSpPr>
          <p:cNvPr id="1272" name="CustomShape 26"/>
          <p:cNvSpPr/>
          <p:nvPr/>
        </p:nvSpPr>
        <p:spPr>
          <a:xfrm>
            <a:off x="4553640" y="6995160"/>
            <a:ext cx="1298160" cy="49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2650" spc="-1" strike="noStrike">
                <a:solidFill>
                  <a:srgbClr val="ffffff"/>
                </a:solidFill>
                <a:latin typeface="Times New Roman"/>
              </a:rPr>
              <a:t>IceCube</a:t>
            </a:r>
            <a:endParaRPr b="0" lang="en-GB" sz="2650" spc="-1" strike="noStrike">
              <a:latin typeface="Arial"/>
            </a:endParaRPr>
          </a:p>
        </p:txBody>
      </p:sp>
    </p:spTree>
  </p:cSld>
  <p:timing>
    <p:tnLst>
      <p:par>
        <p:cTn id="341" dur="indefinite" restart="never" nodeType="tmRoot">
          <p:childTnLst>
            <p:seq>
              <p:cTn id="3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CustomShape 1"/>
          <p:cNvSpPr/>
          <p:nvPr/>
        </p:nvSpPr>
        <p:spPr>
          <a:xfrm>
            <a:off x="168480" y="127440"/>
            <a:ext cx="6551280" cy="76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2210" spc="-1" strike="noStrike">
                <a:solidFill>
                  <a:srgbClr val="ff0000"/>
                </a:solidFill>
                <a:latin typeface="Calibri"/>
              </a:rPr>
              <a:t>Le télescope robotique </a:t>
            </a:r>
            <a:r>
              <a:rPr b="1" lang="en-GB" sz="2210" spc="-1" strike="noStrike">
                <a:solidFill>
                  <a:srgbClr val="ff0000"/>
                </a:solidFill>
                <a:latin typeface="Calibri"/>
              </a:rPr>
              <a:t>F-GFT</a:t>
            </a:r>
            <a:r>
              <a:rPr b="0" lang="en-GB" sz="2210" spc="-1" strike="noStrike">
                <a:solidFill>
                  <a:srgbClr val="ff0000"/>
                </a:solidFill>
                <a:latin typeface="Calibri"/>
              </a:rPr>
              <a:t> dédié aux follow-ups des alertes SVOM (OCEVU/CNES/UNAM) fin 2019</a:t>
            </a:r>
            <a:endParaRPr b="0" lang="en-GB" sz="2210" spc="-1" strike="noStrike">
              <a:latin typeface="Arial"/>
            </a:endParaRPr>
          </a:p>
        </p:txBody>
      </p:sp>
      <p:pic>
        <p:nvPicPr>
          <p:cNvPr id="1274" name="Picture 5" descr=""/>
          <p:cNvPicPr/>
          <p:nvPr/>
        </p:nvPicPr>
        <p:blipFill>
          <a:blip r:embed="rId1"/>
          <a:stretch/>
        </p:blipFill>
        <p:spPr>
          <a:xfrm>
            <a:off x="3864240" y="1049400"/>
            <a:ext cx="2414520" cy="3150000"/>
          </a:xfrm>
          <a:prstGeom prst="rect">
            <a:avLst/>
          </a:prstGeom>
          <a:ln>
            <a:noFill/>
          </a:ln>
        </p:spPr>
      </p:pic>
      <p:pic>
        <p:nvPicPr>
          <p:cNvPr id="1275" name="Picture 7" descr=""/>
          <p:cNvPicPr/>
          <p:nvPr/>
        </p:nvPicPr>
        <p:blipFill>
          <a:blip r:embed="rId2"/>
          <a:stretch/>
        </p:blipFill>
        <p:spPr>
          <a:xfrm>
            <a:off x="84600" y="964440"/>
            <a:ext cx="2996280" cy="4619520"/>
          </a:xfrm>
          <a:prstGeom prst="rect">
            <a:avLst/>
          </a:prstGeom>
          <a:ln>
            <a:noFill/>
          </a:ln>
        </p:spPr>
      </p:pic>
      <p:pic>
        <p:nvPicPr>
          <p:cNvPr id="1276" name="Picture 6" descr=""/>
          <p:cNvPicPr/>
          <p:nvPr/>
        </p:nvPicPr>
        <p:blipFill>
          <a:blip r:embed="rId3"/>
          <a:stretch/>
        </p:blipFill>
        <p:spPr>
          <a:xfrm>
            <a:off x="2568600" y="4415760"/>
            <a:ext cx="4151160" cy="3143520"/>
          </a:xfrm>
          <a:prstGeom prst="rect">
            <a:avLst/>
          </a:prstGeom>
          <a:ln>
            <a:noFill/>
          </a:ln>
        </p:spPr>
      </p:pic>
      <p:pic>
        <p:nvPicPr>
          <p:cNvPr id="1277" name="Picture 3" descr=""/>
          <p:cNvPicPr/>
          <p:nvPr/>
        </p:nvPicPr>
        <p:blipFill>
          <a:blip r:embed="rId4"/>
          <a:stretch/>
        </p:blipFill>
        <p:spPr>
          <a:xfrm>
            <a:off x="6888240" y="648720"/>
            <a:ext cx="2870640" cy="3845160"/>
          </a:xfrm>
          <a:prstGeom prst="rect">
            <a:avLst/>
          </a:prstGeom>
          <a:ln>
            <a:noFill/>
          </a:ln>
        </p:spPr>
      </p:pic>
      <p:sp>
        <p:nvSpPr>
          <p:cNvPr id="1278" name="CustomShape 2"/>
          <p:cNvSpPr/>
          <p:nvPr/>
        </p:nvSpPr>
        <p:spPr>
          <a:xfrm>
            <a:off x="84600" y="5732640"/>
            <a:ext cx="293940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San Pedro Martir (Mexico)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Diamètre 1.3m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&lt;30s pour pointer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FOV = 26 arcmin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3 caméras: gri / zy / JH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279" name="CustomShape 3"/>
          <p:cNvSpPr/>
          <p:nvPr/>
        </p:nvSpPr>
        <p:spPr>
          <a:xfrm>
            <a:off x="6888240" y="4577400"/>
            <a:ext cx="319140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800" spc="-1" strike="noStrike" u="sng">
                <a:solidFill>
                  <a:srgbClr val="0000ff"/>
                </a:solidFill>
                <a:uFillTx/>
                <a:latin typeface="Calibri"/>
              </a:rPr>
              <a:t>Contributions CPPM: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Calibri"/>
              </a:rPr>
              <a:t> </a:t>
            </a:r>
            <a:r>
              <a:rPr b="0" lang="en-GB" sz="1800" spc="-1" strike="noStrike">
                <a:solidFill>
                  <a:srgbClr val="0000ff"/>
                </a:solidFill>
                <a:latin typeface="Calibri"/>
              </a:rPr>
              <a:t>- Instrument Center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Calibri"/>
              </a:rPr>
              <a:t> </a:t>
            </a:r>
            <a:r>
              <a:rPr b="0" lang="en-GB" sz="1800" spc="-1" strike="noStrike">
                <a:solidFill>
                  <a:srgbClr val="0000ff"/>
                </a:solidFill>
                <a:latin typeface="Calibri"/>
              </a:rPr>
              <a:t>- Pipeline de traitement des images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Calibri"/>
              </a:rPr>
              <a:t> </a:t>
            </a:r>
            <a:r>
              <a:rPr b="0" lang="en-GB" sz="1800" spc="-1" strike="noStrike">
                <a:solidFill>
                  <a:srgbClr val="0000ff"/>
                </a:solidFill>
                <a:latin typeface="Calibri"/>
              </a:rPr>
              <a:t>- Coordination du groupe multi-messager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ff"/>
                </a:solidFill>
                <a:latin typeface="Calibri"/>
              </a:rPr>
              <a:t> </a:t>
            </a:r>
            <a:r>
              <a:rPr b="0" lang="en-GB" sz="1800" spc="-1" strike="noStrike">
                <a:solidFill>
                  <a:srgbClr val="0000ff"/>
                </a:solidFill>
                <a:latin typeface="Calibri"/>
              </a:rPr>
              <a:t>- Mise en place des ToOs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280" name="Picture 4" descr=""/>
          <p:cNvPicPr/>
          <p:nvPr/>
        </p:nvPicPr>
        <p:blipFill>
          <a:blip r:embed="rId5"/>
          <a:stretch/>
        </p:blipFill>
        <p:spPr>
          <a:xfrm>
            <a:off x="8328600" y="0"/>
            <a:ext cx="1757160" cy="793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43" dur="indefinite" restart="never" nodeType="tmRoot">
          <p:childTnLst>
            <p:seq>
              <p:cTn id="3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TextShape 1"/>
          <p:cNvSpPr txBox="1"/>
          <p:nvPr/>
        </p:nvSpPr>
        <p:spPr>
          <a:xfrm>
            <a:off x="911880" y="0"/>
            <a:ext cx="9168480" cy="921960"/>
          </a:xfrm>
          <a:prstGeom prst="rect">
            <a:avLst/>
          </a:prstGeom>
          <a:gradFill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/>
          </a:gradFill>
          <a:ln w="28440">
            <a:solidFill>
              <a:srgbClr val="000000"/>
            </a:solidFill>
            <a:miter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3090" spc="-1" strike="noStrike">
                <a:solidFill>
                  <a:srgbClr val="ffff00"/>
                </a:solidFill>
                <a:latin typeface="Arial"/>
              </a:rPr>
              <a:t>Search for Coincidences with Gravitational Waves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82" name="Picture 2" descr=""/>
          <p:cNvPicPr/>
          <p:nvPr/>
        </p:nvPicPr>
        <p:blipFill>
          <a:blip r:embed="rId1"/>
          <a:stretch/>
        </p:blipFill>
        <p:spPr>
          <a:xfrm>
            <a:off x="6095520" y="1004040"/>
            <a:ext cx="3984120" cy="2032200"/>
          </a:xfrm>
          <a:prstGeom prst="rect">
            <a:avLst/>
          </a:prstGeom>
          <a:ln>
            <a:noFill/>
          </a:ln>
        </p:spPr>
      </p:pic>
      <p:pic>
        <p:nvPicPr>
          <p:cNvPr id="1283" name="Picture 3" descr=""/>
          <p:cNvPicPr/>
          <p:nvPr/>
        </p:nvPicPr>
        <p:blipFill>
          <a:blip r:embed="rId2"/>
          <a:stretch/>
        </p:blipFill>
        <p:spPr>
          <a:xfrm>
            <a:off x="6110280" y="5086080"/>
            <a:ext cx="3969360" cy="1967760"/>
          </a:xfrm>
          <a:prstGeom prst="rect">
            <a:avLst/>
          </a:prstGeom>
          <a:ln>
            <a:noFill/>
          </a:ln>
        </p:spPr>
      </p:pic>
      <p:pic>
        <p:nvPicPr>
          <p:cNvPr id="1284" name="Picture 4" descr=""/>
          <p:cNvPicPr/>
          <p:nvPr/>
        </p:nvPicPr>
        <p:blipFill>
          <a:blip r:embed="rId3"/>
          <a:stretch/>
        </p:blipFill>
        <p:spPr>
          <a:xfrm>
            <a:off x="6095520" y="3117960"/>
            <a:ext cx="3963960" cy="1844640"/>
          </a:xfrm>
          <a:prstGeom prst="rect">
            <a:avLst/>
          </a:prstGeom>
          <a:ln>
            <a:noFill/>
          </a:ln>
        </p:spPr>
      </p:pic>
      <p:sp>
        <p:nvSpPr>
          <p:cNvPr id="1285" name="CustomShape 2"/>
          <p:cNvSpPr/>
          <p:nvPr/>
        </p:nvSpPr>
        <p:spPr>
          <a:xfrm>
            <a:off x="9076320" y="1005840"/>
            <a:ext cx="958320" cy="27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220" spc="-1" strike="noStrike">
                <a:solidFill>
                  <a:srgbClr val="000000"/>
                </a:solidFill>
                <a:latin typeface="Arial"/>
              </a:rPr>
              <a:t>GW150914</a:t>
            </a:r>
            <a:endParaRPr b="0" lang="en-GB" sz="1220" spc="-1" strike="noStrike">
              <a:latin typeface="Arial"/>
            </a:endParaRPr>
          </a:p>
        </p:txBody>
      </p:sp>
      <p:pic>
        <p:nvPicPr>
          <p:cNvPr id="1286" name="Picture 2" descr=""/>
          <p:cNvPicPr/>
          <p:nvPr/>
        </p:nvPicPr>
        <p:blipFill>
          <a:blip r:embed="rId4"/>
          <a:stretch/>
        </p:blipFill>
        <p:spPr>
          <a:xfrm>
            <a:off x="1062720" y="2385360"/>
            <a:ext cx="4118040" cy="3088440"/>
          </a:xfrm>
          <a:prstGeom prst="rect">
            <a:avLst/>
          </a:prstGeom>
          <a:ln>
            <a:noFill/>
          </a:ln>
        </p:spPr>
      </p:pic>
      <p:sp>
        <p:nvSpPr>
          <p:cNvPr id="1287" name="CustomShape 3"/>
          <p:cNvSpPr/>
          <p:nvPr/>
        </p:nvSpPr>
        <p:spPr>
          <a:xfrm>
            <a:off x="467640" y="5595480"/>
            <a:ext cx="5486400" cy="11660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15000" indent="-314640">
              <a:lnSpc>
                <a:spcPct val="100000"/>
              </a:lnSpc>
              <a:buClr>
                <a:srgbClr val="7030a0"/>
              </a:buClr>
              <a:buFont typeface="Arial"/>
              <a:buChar char="•"/>
            </a:pPr>
            <a:r>
              <a:rPr b="0" lang="en-GB" sz="1770" spc="-1" strike="noStrike">
                <a:solidFill>
                  <a:srgbClr val="7030a0"/>
                </a:solidFill>
                <a:latin typeface="Arial"/>
              </a:rPr>
              <a:t>Combined analysis Ligo/Virgo, IceCube </a:t>
            </a:r>
            <a:br/>
            <a:r>
              <a:rPr b="0" lang="en-GB" sz="1770" spc="-1" strike="noStrike">
                <a:solidFill>
                  <a:srgbClr val="7030a0"/>
                </a:solidFill>
                <a:latin typeface="Arial"/>
              </a:rPr>
              <a:t>and ANTARES (dominates for E</a:t>
            </a:r>
            <a:r>
              <a:rPr b="0" lang="en-GB" sz="1770" spc="-1" strike="noStrike">
                <a:solidFill>
                  <a:srgbClr val="7030a0"/>
                </a:solidFill>
                <a:latin typeface="Symbol"/>
              </a:rPr>
              <a:t>n</a:t>
            </a:r>
            <a:r>
              <a:rPr b="0" lang="en-GB" sz="1770" spc="-1" strike="noStrike">
                <a:solidFill>
                  <a:srgbClr val="7030a0"/>
                </a:solidFill>
                <a:latin typeface="Arial"/>
              </a:rPr>
              <a:t> &lt; 100 TeV)</a:t>
            </a:r>
            <a:endParaRPr b="0" lang="en-GB" sz="1770" spc="-1" strike="noStrike">
              <a:latin typeface="Arial"/>
            </a:endParaRPr>
          </a:p>
          <a:p>
            <a:pPr marL="315000" indent="-314640">
              <a:lnSpc>
                <a:spcPct val="100000"/>
              </a:lnSpc>
              <a:buClr>
                <a:srgbClr val="7030a0"/>
              </a:buClr>
              <a:buFont typeface="Arial"/>
              <a:buChar char="•"/>
            </a:pPr>
            <a:r>
              <a:rPr b="1" lang="en-GB" sz="1770" spc="-1" strike="noStrike">
                <a:solidFill>
                  <a:srgbClr val="7030a0"/>
                </a:solidFill>
                <a:latin typeface="Arial"/>
              </a:rPr>
              <a:t>No counterpart observed so far </a:t>
            </a:r>
            <a:r>
              <a:rPr b="0" lang="en-GB" sz="1770" spc="-1" strike="noStrike">
                <a:solidFill>
                  <a:srgbClr val="7030a0"/>
                </a:solidFill>
                <a:latin typeface="Arial"/>
              </a:rPr>
              <a:t>(in ±500 s)</a:t>
            </a:r>
            <a:br/>
            <a:r>
              <a:rPr b="1" lang="en-GB" sz="1770" spc="-1" strike="noStrike">
                <a:solidFill>
                  <a:srgbClr val="7030a0"/>
                </a:solidFill>
                <a:latin typeface="Wingdings"/>
              </a:rPr>
              <a:t></a:t>
            </a:r>
            <a:r>
              <a:rPr b="1" lang="en-GB" sz="1770" spc="-1" strike="noStrike">
                <a:solidFill>
                  <a:srgbClr val="7030a0"/>
                </a:solidFill>
                <a:latin typeface="Arial"/>
              </a:rPr>
              <a:t> Total energy radiated in neutrinos &lt;10%</a:t>
            </a:r>
            <a:endParaRPr b="0" lang="en-GB" sz="1770" spc="-1" strike="noStrike">
              <a:latin typeface="Arial"/>
            </a:endParaRPr>
          </a:p>
        </p:txBody>
      </p:sp>
      <p:sp>
        <p:nvSpPr>
          <p:cNvPr id="1288" name="CustomShape 4"/>
          <p:cNvSpPr/>
          <p:nvPr/>
        </p:nvSpPr>
        <p:spPr>
          <a:xfrm>
            <a:off x="7528680" y="7184520"/>
            <a:ext cx="2456280" cy="32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GB" sz="1550" spc="-1" strike="noStrike">
                <a:solidFill>
                  <a:srgbClr val="000000"/>
                </a:solidFill>
                <a:latin typeface="Wingdings"/>
                <a:ea typeface="ＭＳ Ｐゴシック"/>
              </a:rPr>
              <a:t></a:t>
            </a: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PRD 96 (2017) 022005 </a:t>
            </a:r>
            <a:endParaRPr b="0" lang="en-GB" sz="1550" spc="-1" strike="noStrike">
              <a:latin typeface="Arial"/>
            </a:endParaRPr>
          </a:p>
        </p:txBody>
      </p:sp>
      <p:sp>
        <p:nvSpPr>
          <p:cNvPr id="1289" name="CustomShape 5"/>
          <p:cNvSpPr/>
          <p:nvPr/>
        </p:nvSpPr>
        <p:spPr>
          <a:xfrm>
            <a:off x="5062320" y="7184520"/>
            <a:ext cx="2456280" cy="32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GB" sz="1550" spc="-1" strike="noStrike">
                <a:solidFill>
                  <a:srgbClr val="000000"/>
                </a:solidFill>
                <a:latin typeface="Wingdings"/>
                <a:ea typeface="ＭＳ Ｐゴシック"/>
              </a:rPr>
              <a:t></a:t>
            </a: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GB" sz="155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PRD 93 (2016) 122010 </a:t>
            </a:r>
            <a:endParaRPr b="0" lang="en-GB" sz="1550" spc="-1" strike="noStrike">
              <a:latin typeface="Arial"/>
            </a:endParaRPr>
          </a:p>
        </p:txBody>
      </p:sp>
      <p:sp>
        <p:nvSpPr>
          <p:cNvPr id="1290" name="CustomShape 6"/>
          <p:cNvSpPr/>
          <p:nvPr/>
        </p:nvSpPr>
        <p:spPr>
          <a:xfrm>
            <a:off x="271440" y="1036440"/>
            <a:ext cx="56905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15000" indent="-3146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Neutrino follow-up relevant in case of baryonic 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ejecta (mostly for BH/NS or NS/NS merging)</a:t>
            </a:r>
            <a:endParaRPr b="0" lang="en-GB" sz="1800" spc="-1" strike="noStrike">
              <a:latin typeface="Arial"/>
            </a:endParaRPr>
          </a:p>
          <a:p>
            <a:pPr marL="315000" indent="-314640">
              <a:lnSpc>
                <a:spcPct val="100000"/>
              </a:lnSpc>
              <a:buClr>
                <a:srgbClr val="0000ff"/>
              </a:buClr>
              <a:buFont typeface="Arial"/>
              <a:buChar char="•"/>
            </a:pP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IN Condensed"/>
              </a:rPr>
              <a:t>Coincident neutrino signal would allow </a:t>
            </a:r>
            <a:br/>
            <a:r>
              <a:rPr b="0" lang="en-GB" sz="1800" spc="-1" strike="noStrike">
                <a:solidFill>
                  <a:srgbClr val="0000ff"/>
                </a:solidFill>
                <a:latin typeface="Arial"/>
                <a:ea typeface="DIN Condensed"/>
              </a:rPr>
              <a:t>pinpointing the source (&lt; 1°)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291" name="CustomShape 7"/>
          <p:cNvSpPr/>
          <p:nvPr/>
        </p:nvSpPr>
        <p:spPr>
          <a:xfrm>
            <a:off x="761760" y="6850440"/>
            <a:ext cx="49086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Arial"/>
              </a:rPr>
              <a:t>Now real time follow-up of ongoing science run</a:t>
            </a:r>
            <a:endParaRPr b="0" lang="en-GB" sz="1800" spc="-1" strike="noStrike">
              <a:latin typeface="Arial"/>
            </a:endParaRPr>
          </a:p>
        </p:txBody>
      </p:sp>
    </p:spTree>
  </p:cSld>
  <p:timing>
    <p:tnLst>
      <p:par>
        <p:cTn id="345" dur="indefinite" restart="never" nodeType="tmRoot">
          <p:childTnLst>
            <p:seq>
              <p:cTn id="3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CustomShape 1"/>
          <p:cNvSpPr/>
          <p:nvPr/>
        </p:nvSpPr>
        <p:spPr>
          <a:xfrm>
            <a:off x="119160" y="208080"/>
            <a:ext cx="9827280" cy="64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440" rIns="100440" tIns="50400" bIns="50400"/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ffffff"/>
                </a:solidFill>
                <a:latin typeface="Comic Sans MS"/>
                <a:ea typeface="Comic Sans MS"/>
              </a:rPr>
              <a:t>IceCube : </a:t>
            </a:r>
            <a:r>
              <a:rPr b="0" lang="en-GB" sz="3200" spc="-1" strike="noStrike">
                <a:solidFill>
                  <a:srgbClr val="ffffff"/>
                </a:solidFill>
                <a:latin typeface="Comic Sans MS"/>
                <a:ea typeface="Comic Sans MS"/>
              </a:rPr>
              <a:t>1er signal de neutrinos cosmiques !!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293" name="Picture 3" descr=""/>
          <p:cNvPicPr/>
          <p:nvPr/>
        </p:nvPicPr>
        <p:blipFill>
          <a:blip r:embed="rId1"/>
          <a:stretch/>
        </p:blipFill>
        <p:spPr>
          <a:xfrm>
            <a:off x="7421760" y="1081080"/>
            <a:ext cx="2243160" cy="2855520"/>
          </a:xfrm>
          <a:prstGeom prst="rect">
            <a:avLst/>
          </a:prstGeom>
          <a:ln>
            <a:noFill/>
          </a:ln>
        </p:spPr>
      </p:pic>
      <p:sp>
        <p:nvSpPr>
          <p:cNvPr id="1294" name="CustomShape 2"/>
          <p:cNvSpPr/>
          <p:nvPr/>
        </p:nvSpPr>
        <p:spPr>
          <a:xfrm>
            <a:off x="6192360" y="5312520"/>
            <a:ext cx="4170600" cy="162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ffff00"/>
                </a:solidFill>
                <a:latin typeface="Arial"/>
              </a:rPr>
              <a:t>Flux très faible</a:t>
            </a:r>
            <a:br/>
            <a:r>
              <a:rPr b="0" lang="en-GB" sz="2400" spc="-1" strike="noStrike">
                <a:solidFill>
                  <a:srgbClr val="ffff00"/>
                </a:solidFill>
                <a:latin typeface="Wingdings"/>
              </a:rPr>
              <a:t></a:t>
            </a:r>
            <a:r>
              <a:rPr b="0" lang="en-GB" sz="2400" spc="-1" strike="noStrike">
                <a:solidFill>
                  <a:srgbClr val="ffff00"/>
                </a:solidFill>
                <a:latin typeface="Arial"/>
              </a:rPr>
              <a:t> doit être étudié</a:t>
            </a:r>
            <a:br/>
            <a:r>
              <a:rPr b="0" lang="en-GB" sz="2400" spc="-1" strike="noStrike">
                <a:solidFill>
                  <a:srgbClr val="ffff00"/>
                </a:solidFill>
                <a:latin typeface="Arial"/>
              </a:rPr>
              <a:t> avec un détecteur </a:t>
            </a:r>
            <a:br/>
            <a:r>
              <a:rPr b="0" lang="en-GB" sz="2400" spc="-1" strike="noStrike">
                <a:solidFill>
                  <a:srgbClr val="ffff00"/>
                </a:solidFill>
                <a:latin typeface="Arial"/>
              </a:rPr>
              <a:t>de taille multi-km</a:t>
            </a:r>
            <a:r>
              <a:rPr b="0" lang="en-GB" sz="2400" spc="-1" strike="noStrike" baseline="30000">
                <a:solidFill>
                  <a:srgbClr val="ffff00"/>
                </a:solidFill>
                <a:latin typeface="Arial"/>
              </a:rPr>
              <a:t>3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295" name="Image 3" descr=""/>
          <p:cNvPicPr/>
          <p:nvPr/>
        </p:nvPicPr>
        <p:blipFill>
          <a:blip r:embed="rId2"/>
          <a:stretch/>
        </p:blipFill>
        <p:spPr>
          <a:xfrm>
            <a:off x="287640" y="1065600"/>
            <a:ext cx="6202800" cy="5661720"/>
          </a:xfrm>
          <a:prstGeom prst="rect">
            <a:avLst/>
          </a:prstGeom>
          <a:ln>
            <a:noFill/>
          </a:ln>
        </p:spPr>
      </p:pic>
      <p:sp>
        <p:nvSpPr>
          <p:cNvPr id="1296" name="CustomShape 3"/>
          <p:cNvSpPr/>
          <p:nvPr/>
        </p:nvSpPr>
        <p:spPr>
          <a:xfrm>
            <a:off x="1675080" y="6829920"/>
            <a:ext cx="3518640" cy="43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3000"/>
              </a:lnSpc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82 événements en 6 ans</a:t>
            </a:r>
            <a:endParaRPr b="0" lang="en-GB" sz="2400" spc="-1" strike="noStrike">
              <a:latin typeface="Arial"/>
            </a:endParaRPr>
          </a:p>
        </p:txBody>
      </p:sp>
    </p:spTree>
  </p:cSld>
  <p:timing>
    <p:tnLst>
      <p:par>
        <p:cTn id="347" dur="indefinite" restart="never" nodeType="tmRoot">
          <p:childTnLst>
            <p:seq>
              <p:cTn id="348" dur="indefinite" nodeType="mainSeq">
                <p:childTnLst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3" dur="5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7" name="Image 2" descr=""/>
          <p:cNvPicPr/>
          <p:nvPr/>
        </p:nvPicPr>
        <p:blipFill>
          <a:blip r:embed="rId1"/>
          <a:stretch/>
        </p:blipFill>
        <p:spPr>
          <a:xfrm>
            <a:off x="4307040" y="2207880"/>
            <a:ext cx="5695920" cy="3992760"/>
          </a:xfrm>
          <a:prstGeom prst="rect">
            <a:avLst/>
          </a:prstGeom>
          <a:ln>
            <a:noFill/>
          </a:ln>
        </p:spPr>
      </p:pic>
      <p:sp>
        <p:nvSpPr>
          <p:cNvPr id="1298" name="TextShape 1"/>
          <p:cNvSpPr txBox="1"/>
          <p:nvPr/>
        </p:nvSpPr>
        <p:spPr>
          <a:xfrm>
            <a:off x="1024560" y="0"/>
            <a:ext cx="9055080" cy="9219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GB" sz="4000" spc="-1" strike="noStrike">
                <a:solidFill>
                  <a:srgbClr val="ffff00"/>
                </a:solidFill>
                <a:latin typeface="Arial"/>
              </a:rPr>
              <a:t>Le Télescope à neutrinos KM3NeT</a:t>
            </a:r>
            <a:endParaRPr b="0" lang="en-GB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9" name="Picture 6" descr=""/>
          <p:cNvPicPr/>
          <p:nvPr/>
        </p:nvPicPr>
        <p:blipFill>
          <a:blip r:embed="rId2">
            <a:lum bright="-18000"/>
          </a:blip>
          <a:stretch/>
        </p:blipFill>
        <p:spPr>
          <a:xfrm>
            <a:off x="343440" y="1520640"/>
            <a:ext cx="3254400" cy="2440800"/>
          </a:xfrm>
          <a:prstGeom prst="rect">
            <a:avLst/>
          </a:prstGeom>
          <a:ln>
            <a:noFill/>
          </a:ln>
        </p:spPr>
      </p:pic>
      <p:pic>
        <p:nvPicPr>
          <p:cNvPr id="1300" name="Picture 6" descr=""/>
          <p:cNvPicPr/>
          <p:nvPr/>
        </p:nvPicPr>
        <p:blipFill>
          <a:blip r:embed="rId3"/>
          <a:stretch/>
        </p:blipFill>
        <p:spPr>
          <a:xfrm>
            <a:off x="184320" y="0"/>
            <a:ext cx="1121400" cy="1159920"/>
          </a:xfrm>
          <a:prstGeom prst="rect">
            <a:avLst/>
          </a:prstGeom>
          <a:ln>
            <a:noFill/>
          </a:ln>
        </p:spPr>
      </p:pic>
      <p:pic>
        <p:nvPicPr>
          <p:cNvPr id="1301" name="Picture 11" descr=""/>
          <p:cNvPicPr/>
          <p:nvPr/>
        </p:nvPicPr>
        <p:blipFill>
          <a:blip r:embed="rId4"/>
          <a:stretch/>
        </p:blipFill>
        <p:spPr>
          <a:xfrm>
            <a:off x="176400" y="4180680"/>
            <a:ext cx="4069800" cy="2535480"/>
          </a:xfrm>
          <a:prstGeom prst="rect">
            <a:avLst/>
          </a:prstGeom>
          <a:ln>
            <a:noFill/>
          </a:ln>
        </p:spPr>
      </p:pic>
      <p:pic>
        <p:nvPicPr>
          <p:cNvPr id="1302" name="Picture 12" descr=""/>
          <p:cNvPicPr/>
          <p:nvPr/>
        </p:nvPicPr>
        <p:blipFill>
          <a:blip r:embed="rId5"/>
          <a:stretch/>
        </p:blipFill>
        <p:spPr>
          <a:xfrm>
            <a:off x="2531520" y="5943240"/>
            <a:ext cx="108000" cy="65520"/>
          </a:xfrm>
          <a:prstGeom prst="rect">
            <a:avLst/>
          </a:prstGeom>
          <a:ln>
            <a:noFill/>
          </a:ln>
        </p:spPr>
      </p:pic>
      <p:sp>
        <p:nvSpPr>
          <p:cNvPr id="1303" name="CustomShape 2"/>
          <p:cNvSpPr/>
          <p:nvPr/>
        </p:nvSpPr>
        <p:spPr>
          <a:xfrm>
            <a:off x="935640" y="4749840"/>
            <a:ext cx="608760" cy="886680"/>
          </a:xfrm>
          <a:custGeom>
            <a:avLst/>
            <a:gdLst/>
            <a:ahLst/>
            <a:rect l="l" t="t" r="r" b="b"/>
            <a:pathLst>
              <a:path w="1371600" h="1866900">
                <a:moveTo>
                  <a:pt x="0" y="0"/>
                </a:moveTo>
                <a:cubicBezTo>
                  <a:pt x="2381" y="23019"/>
                  <a:pt x="4763" y="46038"/>
                  <a:pt x="38100" y="123825"/>
                </a:cubicBezTo>
                <a:cubicBezTo>
                  <a:pt x="71437" y="201612"/>
                  <a:pt x="173038" y="366713"/>
                  <a:pt x="200025" y="466725"/>
                </a:cubicBezTo>
                <a:cubicBezTo>
                  <a:pt x="227012" y="566737"/>
                  <a:pt x="201612" y="635000"/>
                  <a:pt x="200025" y="723900"/>
                </a:cubicBezTo>
                <a:cubicBezTo>
                  <a:pt x="198438" y="812800"/>
                  <a:pt x="190500" y="915988"/>
                  <a:pt x="190500" y="1000125"/>
                </a:cubicBezTo>
                <a:cubicBezTo>
                  <a:pt x="190500" y="1084262"/>
                  <a:pt x="179387" y="1120775"/>
                  <a:pt x="200025" y="1228725"/>
                </a:cubicBezTo>
                <a:cubicBezTo>
                  <a:pt x="220663" y="1336675"/>
                  <a:pt x="227013" y="1550988"/>
                  <a:pt x="314325" y="1647825"/>
                </a:cubicBezTo>
                <a:cubicBezTo>
                  <a:pt x="401637" y="1744662"/>
                  <a:pt x="547688" y="1773238"/>
                  <a:pt x="723900" y="1809750"/>
                </a:cubicBezTo>
                <a:cubicBezTo>
                  <a:pt x="900112" y="1846262"/>
                  <a:pt x="1135856" y="1856581"/>
                  <a:pt x="1371600" y="1866900"/>
                </a:cubicBezTo>
              </a:path>
            </a:pathLst>
          </a:custGeom>
          <a:noFill/>
          <a:ln w="19080">
            <a:solidFill>
              <a:srgbClr val="ffff66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4" name="CustomShape 3"/>
          <p:cNvSpPr/>
          <p:nvPr/>
        </p:nvSpPr>
        <p:spPr>
          <a:xfrm>
            <a:off x="471960" y="5864400"/>
            <a:ext cx="76680" cy="398520"/>
          </a:xfrm>
          <a:custGeom>
            <a:avLst/>
            <a:gdLst/>
            <a:ahLst/>
            <a:rect l="l" t="t" r="r" b="b"/>
            <a:pathLst>
              <a:path w="176212" h="885825">
                <a:moveTo>
                  <a:pt x="128587" y="0"/>
                </a:moveTo>
                <a:cubicBezTo>
                  <a:pt x="89693" y="130968"/>
                  <a:pt x="50800" y="261937"/>
                  <a:pt x="33337" y="371475"/>
                </a:cubicBezTo>
                <a:cubicBezTo>
                  <a:pt x="15874" y="481013"/>
                  <a:pt x="0" y="571500"/>
                  <a:pt x="23812" y="657225"/>
                </a:cubicBezTo>
                <a:cubicBezTo>
                  <a:pt x="47624" y="742950"/>
                  <a:pt x="111918" y="814387"/>
                  <a:pt x="176212" y="885825"/>
                </a:cubicBez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5" name="CustomShape 4"/>
          <p:cNvSpPr/>
          <p:nvPr/>
        </p:nvSpPr>
        <p:spPr>
          <a:xfrm>
            <a:off x="529560" y="5873400"/>
            <a:ext cx="405720" cy="578880"/>
          </a:xfrm>
          <a:custGeom>
            <a:avLst/>
            <a:gdLst/>
            <a:ahLst/>
            <a:rect l="l" t="t" r="r" b="b"/>
            <a:pathLst>
              <a:path w="914400" h="1285875">
                <a:moveTo>
                  <a:pt x="28575" y="0"/>
                </a:moveTo>
                <a:cubicBezTo>
                  <a:pt x="14287" y="53181"/>
                  <a:pt x="0" y="106363"/>
                  <a:pt x="47625" y="171450"/>
                </a:cubicBezTo>
                <a:cubicBezTo>
                  <a:pt x="95250" y="236538"/>
                  <a:pt x="214313" y="292100"/>
                  <a:pt x="314325" y="390525"/>
                </a:cubicBezTo>
                <a:cubicBezTo>
                  <a:pt x="414338" y="488950"/>
                  <a:pt x="555625" y="650875"/>
                  <a:pt x="647700" y="762000"/>
                </a:cubicBezTo>
                <a:cubicBezTo>
                  <a:pt x="739775" y="873125"/>
                  <a:pt x="822325" y="969963"/>
                  <a:pt x="866775" y="1057275"/>
                </a:cubicBezTo>
                <a:cubicBezTo>
                  <a:pt x="911225" y="1144587"/>
                  <a:pt x="912812" y="1215231"/>
                  <a:pt x="914400" y="1285875"/>
                </a:cubicBez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6" name="CustomShape 5"/>
          <p:cNvSpPr/>
          <p:nvPr/>
        </p:nvSpPr>
        <p:spPr>
          <a:xfrm>
            <a:off x="540360" y="5859360"/>
            <a:ext cx="437040" cy="241200"/>
          </a:xfrm>
          <a:custGeom>
            <a:avLst/>
            <a:gdLst/>
            <a:ahLst/>
            <a:rect l="l" t="t" r="r" b="b"/>
            <a:pathLst>
              <a:path w="982662" h="533400">
                <a:moveTo>
                  <a:pt x="49212" y="0"/>
                </a:moveTo>
                <a:cubicBezTo>
                  <a:pt x="24606" y="68262"/>
                  <a:pt x="0" y="136525"/>
                  <a:pt x="68262" y="190500"/>
                </a:cubicBezTo>
                <a:cubicBezTo>
                  <a:pt x="136524" y="244475"/>
                  <a:pt x="306387" y="266700"/>
                  <a:pt x="458787" y="323850"/>
                </a:cubicBezTo>
                <a:cubicBezTo>
                  <a:pt x="611187" y="381000"/>
                  <a:pt x="796924" y="457200"/>
                  <a:pt x="982662" y="533400"/>
                </a:cubicBez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07" name="CustomShape 6"/>
          <p:cNvSpPr/>
          <p:nvPr/>
        </p:nvSpPr>
        <p:spPr>
          <a:xfrm>
            <a:off x="291600" y="5675400"/>
            <a:ext cx="211320" cy="316440"/>
          </a:xfrm>
          <a:custGeom>
            <a:avLst/>
            <a:gdLst/>
            <a:ahLst/>
            <a:rect l="l" t="t" r="r" b="b"/>
            <a:pathLst>
              <a:path w="477837" h="703262">
                <a:moveTo>
                  <a:pt x="477837" y="438150"/>
                </a:moveTo>
                <a:cubicBezTo>
                  <a:pt x="461168" y="543719"/>
                  <a:pt x="444499" y="649288"/>
                  <a:pt x="382587" y="676275"/>
                </a:cubicBezTo>
                <a:cubicBezTo>
                  <a:pt x="320675" y="703262"/>
                  <a:pt x="168274" y="654050"/>
                  <a:pt x="106362" y="600075"/>
                </a:cubicBezTo>
                <a:cubicBezTo>
                  <a:pt x="44450" y="546100"/>
                  <a:pt x="22224" y="431800"/>
                  <a:pt x="11112" y="352425"/>
                </a:cubicBezTo>
                <a:cubicBezTo>
                  <a:pt x="0" y="273050"/>
                  <a:pt x="34925" y="182563"/>
                  <a:pt x="39687" y="123825"/>
                </a:cubicBezTo>
                <a:cubicBezTo>
                  <a:pt x="44450" y="65088"/>
                  <a:pt x="42068" y="32544"/>
                  <a:pt x="39687" y="0"/>
                </a:cubicBez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08" name="Picture 18" descr=""/>
          <p:cNvPicPr/>
          <p:nvPr/>
        </p:nvPicPr>
        <p:blipFill>
          <a:blip r:embed="rId6"/>
          <a:stretch/>
        </p:blipFill>
        <p:spPr>
          <a:xfrm>
            <a:off x="285120" y="5421240"/>
            <a:ext cx="63000" cy="288360"/>
          </a:xfrm>
          <a:prstGeom prst="rect">
            <a:avLst/>
          </a:prstGeom>
          <a:ln>
            <a:noFill/>
          </a:ln>
        </p:spPr>
      </p:pic>
      <p:pic>
        <p:nvPicPr>
          <p:cNvPr id="1309" name="Picture 19" descr=""/>
          <p:cNvPicPr/>
          <p:nvPr/>
        </p:nvPicPr>
        <p:blipFill>
          <a:blip r:embed="rId7"/>
          <a:stretch/>
        </p:blipFill>
        <p:spPr>
          <a:xfrm>
            <a:off x="943560" y="5846760"/>
            <a:ext cx="63000" cy="288360"/>
          </a:xfrm>
          <a:prstGeom prst="rect">
            <a:avLst/>
          </a:prstGeom>
          <a:ln>
            <a:noFill/>
          </a:ln>
        </p:spPr>
      </p:pic>
      <p:pic>
        <p:nvPicPr>
          <p:cNvPr id="1310" name="Picture 20" descr=""/>
          <p:cNvPicPr/>
          <p:nvPr/>
        </p:nvPicPr>
        <p:blipFill>
          <a:blip r:embed="rId8"/>
          <a:stretch/>
        </p:blipFill>
        <p:spPr>
          <a:xfrm>
            <a:off x="530640" y="6007680"/>
            <a:ext cx="63000" cy="288360"/>
          </a:xfrm>
          <a:prstGeom prst="rect">
            <a:avLst/>
          </a:prstGeom>
          <a:ln>
            <a:noFill/>
          </a:ln>
        </p:spPr>
      </p:pic>
      <p:pic>
        <p:nvPicPr>
          <p:cNvPr id="1311" name="Picture 21" descr=""/>
          <p:cNvPicPr/>
          <p:nvPr/>
        </p:nvPicPr>
        <p:blipFill>
          <a:blip r:embed="rId9"/>
          <a:stretch/>
        </p:blipFill>
        <p:spPr>
          <a:xfrm>
            <a:off x="911880" y="6201000"/>
            <a:ext cx="63000" cy="288360"/>
          </a:xfrm>
          <a:prstGeom prst="rect">
            <a:avLst/>
          </a:prstGeom>
          <a:ln>
            <a:noFill/>
          </a:ln>
        </p:spPr>
      </p:pic>
      <p:sp>
        <p:nvSpPr>
          <p:cNvPr id="1312" name="CustomShape 7"/>
          <p:cNvSpPr/>
          <p:nvPr/>
        </p:nvSpPr>
        <p:spPr>
          <a:xfrm>
            <a:off x="543600" y="5713920"/>
            <a:ext cx="1012680" cy="118800"/>
          </a:xfrm>
          <a:custGeom>
            <a:avLst/>
            <a:gdLst/>
            <a:ahLst/>
            <a:rect l="l" t="t" r="r" b="b"/>
            <a:pathLst>
              <a:path w="2279650" h="266700">
                <a:moveTo>
                  <a:pt x="2279650" y="0"/>
                </a:moveTo>
                <a:cubicBezTo>
                  <a:pt x="2270918" y="58737"/>
                  <a:pt x="2262187" y="117475"/>
                  <a:pt x="2222500" y="152400"/>
                </a:cubicBezTo>
                <a:cubicBezTo>
                  <a:pt x="2182813" y="187325"/>
                  <a:pt x="2124075" y="196850"/>
                  <a:pt x="2041525" y="209550"/>
                </a:cubicBezTo>
                <a:cubicBezTo>
                  <a:pt x="1958975" y="222250"/>
                  <a:pt x="1900237" y="225425"/>
                  <a:pt x="1727200" y="228600"/>
                </a:cubicBezTo>
                <a:cubicBezTo>
                  <a:pt x="1554163" y="231775"/>
                  <a:pt x="1193800" y="242887"/>
                  <a:pt x="1003300" y="228600"/>
                </a:cubicBezTo>
                <a:cubicBezTo>
                  <a:pt x="812800" y="214313"/>
                  <a:pt x="736600" y="158750"/>
                  <a:pt x="584200" y="142875"/>
                </a:cubicBezTo>
                <a:cubicBezTo>
                  <a:pt x="431800" y="127000"/>
                  <a:pt x="177800" y="123825"/>
                  <a:pt x="88900" y="133350"/>
                </a:cubicBezTo>
                <a:cubicBezTo>
                  <a:pt x="0" y="142875"/>
                  <a:pt x="61912" y="177800"/>
                  <a:pt x="50800" y="200025"/>
                </a:cubicBezTo>
                <a:cubicBezTo>
                  <a:pt x="39688" y="222250"/>
                  <a:pt x="30956" y="244475"/>
                  <a:pt x="22225" y="266700"/>
                </a:cubicBez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13" name="Picture 23" descr=""/>
          <p:cNvPicPr/>
          <p:nvPr/>
        </p:nvPicPr>
        <p:blipFill>
          <a:blip r:embed="rId10"/>
          <a:stretch/>
        </p:blipFill>
        <p:spPr>
          <a:xfrm>
            <a:off x="485640" y="5814360"/>
            <a:ext cx="108000" cy="65520"/>
          </a:xfrm>
          <a:prstGeom prst="rect">
            <a:avLst/>
          </a:prstGeom>
          <a:ln>
            <a:noFill/>
          </a:ln>
        </p:spPr>
      </p:pic>
      <p:sp>
        <p:nvSpPr>
          <p:cNvPr id="1314" name="CustomShape 8"/>
          <p:cNvSpPr/>
          <p:nvPr/>
        </p:nvSpPr>
        <p:spPr>
          <a:xfrm>
            <a:off x="1390680" y="5717520"/>
            <a:ext cx="188640" cy="398520"/>
          </a:xfrm>
          <a:custGeom>
            <a:avLst/>
            <a:gdLst/>
            <a:ahLst/>
            <a:rect l="l" t="t" r="r" b="b"/>
            <a:pathLst>
              <a:path w="423863" h="885825">
                <a:moveTo>
                  <a:pt x="423863" y="0"/>
                </a:moveTo>
                <a:cubicBezTo>
                  <a:pt x="422275" y="96044"/>
                  <a:pt x="420688" y="192088"/>
                  <a:pt x="357188" y="295275"/>
                </a:cubicBezTo>
                <a:cubicBezTo>
                  <a:pt x="293688" y="398462"/>
                  <a:pt x="85726" y="520700"/>
                  <a:pt x="42863" y="619125"/>
                </a:cubicBezTo>
                <a:cubicBezTo>
                  <a:pt x="0" y="717550"/>
                  <a:pt x="50006" y="801687"/>
                  <a:pt x="100013" y="885825"/>
                </a:cubicBez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5" name="CustomShape 9"/>
          <p:cNvSpPr/>
          <p:nvPr/>
        </p:nvSpPr>
        <p:spPr>
          <a:xfrm>
            <a:off x="1502640" y="5722920"/>
            <a:ext cx="106560" cy="377640"/>
          </a:xfrm>
          <a:custGeom>
            <a:avLst/>
            <a:gdLst/>
            <a:ahLst/>
            <a:rect l="l" t="t" r="r" b="b"/>
            <a:pathLst>
              <a:path w="241300" h="838200">
                <a:moveTo>
                  <a:pt x="238125" y="0"/>
                </a:moveTo>
                <a:cubicBezTo>
                  <a:pt x="239712" y="121444"/>
                  <a:pt x="241300" y="242888"/>
                  <a:pt x="209550" y="352425"/>
                </a:cubicBezTo>
                <a:cubicBezTo>
                  <a:pt x="177800" y="461962"/>
                  <a:pt x="82550" y="576263"/>
                  <a:pt x="47625" y="657225"/>
                </a:cubicBezTo>
                <a:cubicBezTo>
                  <a:pt x="12700" y="738188"/>
                  <a:pt x="0" y="838200"/>
                  <a:pt x="0" y="838200"/>
                </a:cubicBezTo>
                <a:lnTo>
                  <a:pt x="0" y="838200"/>
                </a:ln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6" name="CustomShape 10"/>
          <p:cNvSpPr/>
          <p:nvPr/>
        </p:nvSpPr>
        <p:spPr>
          <a:xfrm>
            <a:off x="1628640" y="5726160"/>
            <a:ext cx="27720" cy="347760"/>
          </a:xfrm>
          <a:custGeom>
            <a:avLst/>
            <a:gdLst/>
            <a:ahLst/>
            <a:rect l="l" t="t" r="r" b="b"/>
            <a:pathLst>
              <a:path w="61912" h="771525">
                <a:moveTo>
                  <a:pt x="28575" y="0"/>
                </a:moveTo>
                <a:cubicBezTo>
                  <a:pt x="26194" y="65087"/>
                  <a:pt x="23813" y="130175"/>
                  <a:pt x="28575" y="209550"/>
                </a:cubicBezTo>
                <a:cubicBezTo>
                  <a:pt x="33337" y="288925"/>
                  <a:pt x="61912" y="382588"/>
                  <a:pt x="57150" y="476250"/>
                </a:cubicBezTo>
                <a:cubicBezTo>
                  <a:pt x="52388" y="569912"/>
                  <a:pt x="26194" y="670718"/>
                  <a:pt x="0" y="771525"/>
                </a:cubicBez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17" name="Picture 27" descr=""/>
          <p:cNvPicPr/>
          <p:nvPr/>
        </p:nvPicPr>
        <p:blipFill>
          <a:blip r:embed="rId11"/>
          <a:stretch/>
        </p:blipFill>
        <p:spPr>
          <a:xfrm>
            <a:off x="1356480" y="6072120"/>
            <a:ext cx="493920" cy="476640"/>
          </a:xfrm>
          <a:prstGeom prst="rect">
            <a:avLst/>
          </a:prstGeom>
          <a:ln>
            <a:noFill/>
          </a:ln>
        </p:spPr>
      </p:pic>
      <p:sp>
        <p:nvSpPr>
          <p:cNvPr id="1318" name="CustomShape 11"/>
          <p:cNvSpPr/>
          <p:nvPr/>
        </p:nvSpPr>
        <p:spPr>
          <a:xfrm>
            <a:off x="1672560" y="5713920"/>
            <a:ext cx="953280" cy="239400"/>
          </a:xfrm>
          <a:custGeom>
            <a:avLst/>
            <a:gdLst/>
            <a:ahLst/>
            <a:rect l="l" t="t" r="r" b="b"/>
            <a:pathLst>
              <a:path w="2147887" h="533400">
                <a:moveTo>
                  <a:pt x="20637" y="0"/>
                </a:moveTo>
                <a:cubicBezTo>
                  <a:pt x="10318" y="134937"/>
                  <a:pt x="0" y="269875"/>
                  <a:pt x="20637" y="342900"/>
                </a:cubicBezTo>
                <a:cubicBezTo>
                  <a:pt x="41274" y="415925"/>
                  <a:pt x="20637" y="425450"/>
                  <a:pt x="144462" y="438150"/>
                </a:cubicBezTo>
                <a:cubicBezTo>
                  <a:pt x="268287" y="450850"/>
                  <a:pt x="542925" y="433387"/>
                  <a:pt x="763587" y="419100"/>
                </a:cubicBezTo>
                <a:cubicBezTo>
                  <a:pt x="984249" y="404813"/>
                  <a:pt x="1281112" y="379413"/>
                  <a:pt x="1468437" y="352425"/>
                </a:cubicBezTo>
                <a:cubicBezTo>
                  <a:pt x="1655762" y="325438"/>
                  <a:pt x="1779587" y="258763"/>
                  <a:pt x="1887537" y="257175"/>
                </a:cubicBezTo>
                <a:cubicBezTo>
                  <a:pt x="1995487" y="255588"/>
                  <a:pt x="2084387" y="296863"/>
                  <a:pt x="2116137" y="342900"/>
                </a:cubicBezTo>
                <a:cubicBezTo>
                  <a:pt x="2147887" y="388937"/>
                  <a:pt x="2112962" y="461168"/>
                  <a:pt x="2078037" y="533400"/>
                </a:cubicBez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9" name="CustomShape 12"/>
          <p:cNvSpPr/>
          <p:nvPr/>
        </p:nvSpPr>
        <p:spPr>
          <a:xfrm>
            <a:off x="2592720" y="5292360"/>
            <a:ext cx="1569240" cy="813240"/>
          </a:xfrm>
          <a:custGeom>
            <a:avLst/>
            <a:gdLst/>
            <a:ahLst/>
            <a:rect l="l" t="t" r="r" b="b"/>
            <a:pathLst>
              <a:path w="3525837" h="1803400">
                <a:moveTo>
                  <a:pt x="1587" y="1562100"/>
                </a:moveTo>
                <a:cubicBezTo>
                  <a:pt x="793" y="1660525"/>
                  <a:pt x="0" y="1758950"/>
                  <a:pt x="49212" y="1781175"/>
                </a:cubicBezTo>
                <a:cubicBezTo>
                  <a:pt x="98424" y="1803400"/>
                  <a:pt x="231775" y="1762125"/>
                  <a:pt x="296862" y="1695450"/>
                </a:cubicBezTo>
                <a:cubicBezTo>
                  <a:pt x="361949" y="1628775"/>
                  <a:pt x="392112" y="1481137"/>
                  <a:pt x="439737" y="1381125"/>
                </a:cubicBezTo>
                <a:cubicBezTo>
                  <a:pt x="487362" y="1281113"/>
                  <a:pt x="542924" y="1155700"/>
                  <a:pt x="582612" y="1095375"/>
                </a:cubicBezTo>
                <a:cubicBezTo>
                  <a:pt x="622300" y="1035050"/>
                  <a:pt x="638175" y="1060450"/>
                  <a:pt x="677862" y="1019175"/>
                </a:cubicBezTo>
                <a:cubicBezTo>
                  <a:pt x="717549" y="977900"/>
                  <a:pt x="720724" y="898525"/>
                  <a:pt x="820737" y="847725"/>
                </a:cubicBezTo>
                <a:cubicBezTo>
                  <a:pt x="920750" y="796925"/>
                  <a:pt x="1081087" y="749300"/>
                  <a:pt x="1277937" y="714375"/>
                </a:cubicBezTo>
                <a:cubicBezTo>
                  <a:pt x="1474787" y="679450"/>
                  <a:pt x="1816100" y="679450"/>
                  <a:pt x="2001837" y="638175"/>
                </a:cubicBezTo>
                <a:cubicBezTo>
                  <a:pt x="2187574" y="596900"/>
                  <a:pt x="2247900" y="512763"/>
                  <a:pt x="2392362" y="466725"/>
                </a:cubicBezTo>
                <a:cubicBezTo>
                  <a:pt x="2536825" y="420688"/>
                  <a:pt x="2744787" y="403225"/>
                  <a:pt x="2868612" y="361950"/>
                </a:cubicBezTo>
                <a:cubicBezTo>
                  <a:pt x="2992437" y="320675"/>
                  <a:pt x="3025775" y="279400"/>
                  <a:pt x="3135312" y="219075"/>
                </a:cubicBezTo>
                <a:cubicBezTo>
                  <a:pt x="3244849" y="158750"/>
                  <a:pt x="3385343" y="79375"/>
                  <a:pt x="3525837" y="0"/>
                </a:cubicBez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20" name="Picture 30" descr=""/>
          <p:cNvPicPr/>
          <p:nvPr/>
        </p:nvPicPr>
        <p:blipFill>
          <a:blip r:embed="rId12"/>
          <a:stretch/>
        </p:blipFill>
        <p:spPr>
          <a:xfrm rot="874200">
            <a:off x="2862360" y="5636520"/>
            <a:ext cx="141480" cy="129600"/>
          </a:xfrm>
          <a:prstGeom prst="rect">
            <a:avLst/>
          </a:prstGeom>
          <a:ln>
            <a:noFill/>
          </a:ln>
        </p:spPr>
      </p:pic>
      <p:pic>
        <p:nvPicPr>
          <p:cNvPr id="1321" name="Picture 31" descr=""/>
          <p:cNvPicPr/>
          <p:nvPr/>
        </p:nvPicPr>
        <p:blipFill>
          <a:blip r:embed="rId13"/>
          <a:stretch/>
        </p:blipFill>
        <p:spPr>
          <a:xfrm rot="874200">
            <a:off x="3431160" y="5504400"/>
            <a:ext cx="111600" cy="102240"/>
          </a:xfrm>
          <a:prstGeom prst="rect">
            <a:avLst/>
          </a:prstGeom>
          <a:ln>
            <a:noFill/>
          </a:ln>
        </p:spPr>
      </p:pic>
      <p:pic>
        <p:nvPicPr>
          <p:cNvPr id="1322" name="Picture 32" descr=""/>
          <p:cNvPicPr/>
          <p:nvPr/>
        </p:nvPicPr>
        <p:blipFill>
          <a:blip r:embed="rId14"/>
          <a:stretch/>
        </p:blipFill>
        <p:spPr>
          <a:xfrm rot="874200">
            <a:off x="3840840" y="5403960"/>
            <a:ext cx="79560" cy="73080"/>
          </a:xfrm>
          <a:prstGeom prst="rect">
            <a:avLst/>
          </a:prstGeom>
          <a:ln>
            <a:noFill/>
          </a:ln>
        </p:spPr>
      </p:pic>
      <p:pic>
        <p:nvPicPr>
          <p:cNvPr id="1323" name="Picture 33" descr=""/>
          <p:cNvPicPr/>
          <p:nvPr/>
        </p:nvPicPr>
        <p:blipFill>
          <a:blip r:embed="rId15"/>
          <a:stretch/>
        </p:blipFill>
        <p:spPr>
          <a:xfrm rot="874200">
            <a:off x="4126680" y="5243040"/>
            <a:ext cx="79560" cy="73080"/>
          </a:xfrm>
          <a:prstGeom prst="rect">
            <a:avLst/>
          </a:prstGeom>
          <a:ln>
            <a:noFill/>
          </a:ln>
        </p:spPr>
      </p:pic>
      <p:sp>
        <p:nvSpPr>
          <p:cNvPr id="1324" name="CustomShape 13"/>
          <p:cNvSpPr/>
          <p:nvPr/>
        </p:nvSpPr>
        <p:spPr>
          <a:xfrm>
            <a:off x="2486160" y="5997600"/>
            <a:ext cx="80280" cy="433800"/>
          </a:xfrm>
          <a:custGeom>
            <a:avLst/>
            <a:gdLst/>
            <a:ahLst/>
            <a:rect l="l" t="t" r="r" b="b"/>
            <a:pathLst>
              <a:path w="177800" h="962025">
                <a:moveTo>
                  <a:pt x="177800" y="0"/>
                </a:moveTo>
                <a:cubicBezTo>
                  <a:pt x="114300" y="111919"/>
                  <a:pt x="50800" y="223838"/>
                  <a:pt x="25400" y="304800"/>
                </a:cubicBezTo>
                <a:cubicBezTo>
                  <a:pt x="0" y="385762"/>
                  <a:pt x="12700" y="417512"/>
                  <a:pt x="25400" y="485775"/>
                </a:cubicBezTo>
                <a:cubicBezTo>
                  <a:pt x="38100" y="554038"/>
                  <a:pt x="104775" y="635000"/>
                  <a:pt x="101600" y="714375"/>
                </a:cubicBezTo>
                <a:cubicBezTo>
                  <a:pt x="98425" y="793750"/>
                  <a:pt x="52387" y="877887"/>
                  <a:pt x="6350" y="962025"/>
                </a:cubicBezTo>
              </a:path>
            </a:pathLst>
          </a:custGeom>
          <a:noFill/>
          <a:ln w="1908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25" name="Picture 35" descr=""/>
          <p:cNvPicPr/>
          <p:nvPr/>
        </p:nvPicPr>
        <p:blipFill>
          <a:blip r:embed="rId16"/>
          <a:stretch/>
        </p:blipFill>
        <p:spPr>
          <a:xfrm rot="492600">
            <a:off x="2387160" y="6308640"/>
            <a:ext cx="171360" cy="226800"/>
          </a:xfrm>
          <a:prstGeom prst="rect">
            <a:avLst/>
          </a:prstGeom>
          <a:ln>
            <a:noFill/>
          </a:ln>
        </p:spPr>
      </p:pic>
      <p:pic>
        <p:nvPicPr>
          <p:cNvPr id="1326" name="Picture 36" descr=""/>
          <p:cNvPicPr/>
          <p:nvPr/>
        </p:nvPicPr>
        <p:blipFill>
          <a:blip r:embed="rId17"/>
          <a:stretch/>
        </p:blipFill>
        <p:spPr>
          <a:xfrm rot="20889600">
            <a:off x="1498680" y="5579640"/>
            <a:ext cx="241560" cy="173520"/>
          </a:xfrm>
          <a:prstGeom prst="rect">
            <a:avLst/>
          </a:prstGeom>
          <a:ln>
            <a:noFill/>
          </a:ln>
        </p:spPr>
      </p:pic>
      <p:pic>
        <p:nvPicPr>
          <p:cNvPr id="1327" name="Picture 37" descr=""/>
          <p:cNvPicPr/>
          <p:nvPr/>
        </p:nvPicPr>
        <p:blipFill>
          <a:blip r:embed="rId18"/>
          <a:stretch/>
        </p:blipFill>
        <p:spPr>
          <a:xfrm rot="20662200">
            <a:off x="856080" y="4699080"/>
            <a:ext cx="158760" cy="92880"/>
          </a:xfrm>
          <a:prstGeom prst="rect">
            <a:avLst/>
          </a:prstGeom>
          <a:ln>
            <a:noFill/>
          </a:ln>
        </p:spPr>
      </p:pic>
      <p:sp>
        <p:nvSpPr>
          <p:cNvPr id="1328" name="CustomShape 14"/>
          <p:cNvSpPr/>
          <p:nvPr/>
        </p:nvSpPr>
        <p:spPr>
          <a:xfrm>
            <a:off x="453600" y="1097280"/>
            <a:ext cx="3055680" cy="49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ffff00"/>
                </a:solidFill>
                <a:latin typeface="Arial"/>
              </a:rPr>
              <a:t>12 lignes, 900 OMs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1329" name="CustomShape 15"/>
          <p:cNvSpPr/>
          <p:nvPr/>
        </p:nvSpPr>
        <p:spPr>
          <a:xfrm>
            <a:off x="5276160" y="1529640"/>
            <a:ext cx="4087440" cy="49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ffff00"/>
                </a:solidFill>
                <a:latin typeface="Arial"/>
              </a:rPr>
              <a:t>~700 lignes, ~12 000 OMs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1330" name="CustomShape 16"/>
          <p:cNvSpPr/>
          <p:nvPr/>
        </p:nvSpPr>
        <p:spPr>
          <a:xfrm rot="2215800">
            <a:off x="3098880" y="2013840"/>
            <a:ext cx="1968480" cy="1015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25560">
            <a:solidFill>
              <a:schemeClr val="tx1"/>
            </a:solidFill>
            <a:round/>
            <a:tailEnd len="med" type="triangle" w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31" name="CustomShape 17"/>
          <p:cNvSpPr/>
          <p:nvPr/>
        </p:nvSpPr>
        <p:spPr>
          <a:xfrm>
            <a:off x="28800" y="6637320"/>
            <a:ext cx="4617720" cy="89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 algn="ctr">
              <a:lnSpc>
                <a:spcPct val="100000"/>
              </a:lnSpc>
            </a:pPr>
            <a:r>
              <a:rPr b="0" lang="en-GB" sz="2600" spc="-1" strike="noStrike">
                <a:solidFill>
                  <a:srgbClr val="ffff00"/>
                </a:solidFill>
                <a:latin typeface="Arial"/>
              </a:rPr>
              <a:t>Observatoire multidisciplinaire</a:t>
            </a:r>
            <a:br/>
            <a:r>
              <a:rPr b="0" lang="en-GB" sz="2600" spc="-1" strike="noStrike">
                <a:solidFill>
                  <a:srgbClr val="ffff00"/>
                </a:solidFill>
                <a:latin typeface="Arial"/>
              </a:rPr>
              <a:t>permanent en mer profonde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1332" name="CustomShape 18"/>
          <p:cNvSpPr/>
          <p:nvPr/>
        </p:nvSpPr>
        <p:spPr>
          <a:xfrm>
            <a:off x="5036040" y="6319800"/>
            <a:ext cx="4883040" cy="1106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 algn="ctr">
              <a:lnSpc>
                <a:spcPct val="100000"/>
              </a:lnSpc>
            </a:pPr>
            <a:r>
              <a:rPr b="0" lang="en-GB" sz="2200" spc="-1" strike="noStrike">
                <a:solidFill>
                  <a:srgbClr val="ffff00"/>
                </a:solidFill>
                <a:latin typeface="Arial"/>
              </a:rPr>
              <a:t>Détecteur installé sur 3 sites profonds</a:t>
            </a:r>
            <a:br/>
            <a:r>
              <a:rPr b="0" lang="en-GB" sz="2200" spc="-1" strike="noStrike">
                <a:solidFill>
                  <a:srgbClr val="ffff00"/>
                </a:solidFill>
                <a:latin typeface="Arial"/>
              </a:rPr>
              <a:t> en Mer Méditerranée au large de</a:t>
            </a:r>
            <a:br/>
            <a:r>
              <a:rPr b="0" lang="en-GB" sz="2200" spc="-1" strike="noStrike">
                <a:solidFill>
                  <a:srgbClr val="ffff00"/>
                </a:solidFill>
                <a:latin typeface="Arial"/>
              </a:rPr>
              <a:t>Toulon</a:t>
            </a:r>
            <a:r>
              <a:rPr b="1" lang="en-GB" sz="2200" spc="-1" strike="noStrike">
                <a:solidFill>
                  <a:srgbClr val="ffff00"/>
                </a:solidFill>
                <a:latin typeface="Arial"/>
              </a:rPr>
              <a:t> </a:t>
            </a:r>
            <a:r>
              <a:rPr b="0" lang="en-GB" sz="2200" spc="-1" strike="noStrike">
                <a:solidFill>
                  <a:srgbClr val="ffff00"/>
                </a:solidFill>
                <a:latin typeface="Arial"/>
              </a:rPr>
              <a:t>(France), Sicile et Grèce</a:t>
            </a:r>
            <a:endParaRPr b="0" lang="en-GB" sz="2200" spc="-1" strike="noStrike">
              <a:latin typeface="Arial"/>
            </a:endParaRPr>
          </a:p>
        </p:txBody>
      </p:sp>
    </p:spTree>
  </p:cSld>
  <p:timing>
    <p:tnLst>
      <p:par>
        <p:cTn id="354" dur="indefinite" restart="never" nodeType="tmRoot">
          <p:childTnLst>
            <p:seq>
              <p:cTn id="35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Picture 44" descr=""/>
          <p:cNvPicPr/>
          <p:nvPr/>
        </p:nvPicPr>
        <p:blipFill>
          <a:blip r:embed="rId1"/>
          <a:stretch/>
        </p:blipFill>
        <p:spPr>
          <a:xfrm>
            <a:off x="936000" y="1403640"/>
            <a:ext cx="3148920" cy="2722320"/>
          </a:xfrm>
          <a:prstGeom prst="rect">
            <a:avLst/>
          </a:prstGeom>
          <a:ln>
            <a:noFill/>
          </a:ln>
        </p:spPr>
      </p:pic>
      <p:pic>
        <p:nvPicPr>
          <p:cNvPr id="1334" name="Picture 13" descr=""/>
          <p:cNvPicPr/>
          <p:nvPr/>
        </p:nvPicPr>
        <p:blipFill>
          <a:blip r:embed="rId2"/>
          <a:stretch/>
        </p:blipFill>
        <p:spPr>
          <a:xfrm>
            <a:off x="1069560" y="4212000"/>
            <a:ext cx="2818440" cy="2671200"/>
          </a:xfrm>
          <a:prstGeom prst="rect">
            <a:avLst/>
          </a:prstGeom>
          <a:ln>
            <a:noFill/>
          </a:ln>
        </p:spPr>
      </p:pic>
      <p:sp>
        <p:nvSpPr>
          <p:cNvPr id="1335" name="CustomShape 1"/>
          <p:cNvSpPr/>
          <p:nvPr/>
        </p:nvSpPr>
        <p:spPr>
          <a:xfrm>
            <a:off x="4996800" y="3708000"/>
            <a:ext cx="4291560" cy="3044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36" name="Picture 25" descr=""/>
          <p:cNvPicPr/>
          <p:nvPr/>
        </p:nvPicPr>
        <p:blipFill>
          <a:blip r:embed="rId3"/>
          <a:srcRect l="11201" t="1701" r="30501" b="1276"/>
          <a:stretch/>
        </p:blipFill>
        <p:spPr>
          <a:xfrm>
            <a:off x="5592240" y="4202280"/>
            <a:ext cx="3519360" cy="2134080"/>
          </a:xfrm>
          <a:prstGeom prst="rect">
            <a:avLst/>
          </a:prstGeom>
          <a:ln>
            <a:noFill/>
          </a:ln>
        </p:spPr>
      </p:pic>
      <p:sp>
        <p:nvSpPr>
          <p:cNvPr id="1337" name="CustomShape 2"/>
          <p:cNvSpPr/>
          <p:nvPr/>
        </p:nvSpPr>
        <p:spPr>
          <a:xfrm>
            <a:off x="7930440" y="4405320"/>
            <a:ext cx="235800" cy="19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 Bold"/>
              </a:rPr>
              <a:t>IH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38" name="CustomShape 3"/>
          <p:cNvSpPr/>
          <p:nvPr/>
        </p:nvSpPr>
        <p:spPr>
          <a:xfrm>
            <a:off x="7930440" y="4766040"/>
            <a:ext cx="315360" cy="19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 Bold"/>
              </a:rPr>
              <a:t>NH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39" name="Line 4"/>
          <p:cNvSpPr/>
          <p:nvPr/>
        </p:nvSpPr>
        <p:spPr>
          <a:xfrm flipV="1">
            <a:off x="7587360" y="4874400"/>
            <a:ext cx="314640" cy="137160"/>
          </a:xfrm>
          <a:prstGeom prst="line">
            <a:avLst/>
          </a:prstGeom>
          <a:ln w="38160">
            <a:solidFill>
              <a:schemeClr val="tx1"/>
            </a:solidFill>
            <a:miter/>
            <a:head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40" name="Line 5"/>
          <p:cNvSpPr/>
          <p:nvPr/>
        </p:nvSpPr>
        <p:spPr>
          <a:xfrm flipV="1">
            <a:off x="7641360" y="4521240"/>
            <a:ext cx="256320" cy="51480"/>
          </a:xfrm>
          <a:prstGeom prst="line">
            <a:avLst/>
          </a:prstGeom>
          <a:ln w="38160">
            <a:solidFill>
              <a:schemeClr val="tx1"/>
            </a:solidFill>
            <a:miter/>
            <a:head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41" name="Line 6"/>
          <p:cNvSpPr/>
          <p:nvPr/>
        </p:nvSpPr>
        <p:spPr>
          <a:xfrm>
            <a:off x="9106920" y="4291560"/>
            <a:ext cx="360" cy="1987920"/>
          </a:xfrm>
          <a:prstGeom prst="line">
            <a:avLst/>
          </a:prstGeom>
          <a:ln w="1584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342" name="CustomShape 7"/>
          <p:cNvSpPr/>
          <p:nvPr/>
        </p:nvSpPr>
        <p:spPr>
          <a:xfrm>
            <a:off x="5563800" y="6248520"/>
            <a:ext cx="75960" cy="19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43" name="CustomShape 8"/>
          <p:cNvSpPr/>
          <p:nvPr/>
        </p:nvSpPr>
        <p:spPr>
          <a:xfrm>
            <a:off x="6671880" y="6255360"/>
            <a:ext cx="75960" cy="19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44" name="CustomShape 9"/>
          <p:cNvSpPr/>
          <p:nvPr/>
        </p:nvSpPr>
        <p:spPr>
          <a:xfrm>
            <a:off x="8017200" y="6248520"/>
            <a:ext cx="412200" cy="19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10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45" name="CustomShape 10"/>
          <p:cNvSpPr/>
          <p:nvPr/>
        </p:nvSpPr>
        <p:spPr>
          <a:xfrm>
            <a:off x="6671880" y="6458400"/>
            <a:ext cx="889920" cy="19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E</a:t>
            </a:r>
            <a:r>
              <a:rPr b="0" lang="en-GB" sz="1400" spc="-1" strike="noStrike" baseline="-6000">
                <a:solidFill>
                  <a:srgbClr val="000000"/>
                </a:solidFill>
                <a:latin typeface="Candara"/>
                <a:ea typeface="Candara"/>
              </a:rPr>
              <a:t>ν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Candara"/>
              </a:rPr>
              <a:t> [GeV]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46" name="CustomShape 11"/>
          <p:cNvSpPr/>
          <p:nvPr/>
        </p:nvSpPr>
        <p:spPr>
          <a:xfrm rot="16200000">
            <a:off x="4223160" y="4517280"/>
            <a:ext cx="1843200" cy="1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P (</a:t>
            </a:r>
            <a:r>
              <a:rPr b="0" lang="en-GB" sz="1400" spc="-1" strike="noStrike">
                <a:solidFill>
                  <a:srgbClr val="000000"/>
                </a:solidFill>
                <a:latin typeface="Candara"/>
                <a:ea typeface="Candara"/>
              </a:rPr>
              <a:t>ν</a:t>
            </a:r>
            <a:r>
              <a:rPr b="0" lang="en-GB" sz="1400" spc="-1" strike="noStrike" baseline="-6000">
                <a:solidFill>
                  <a:srgbClr val="000000"/>
                </a:solidFill>
                <a:latin typeface="Candara"/>
                <a:ea typeface="Candara"/>
              </a:rPr>
              <a:t>x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Candara"/>
              </a:rPr>
              <a:t> → </a:t>
            </a:r>
            <a:r>
              <a:rPr b="0" lang="en-GB" sz="1400" spc="-1" strike="noStrike">
                <a:solidFill>
                  <a:srgbClr val="000000"/>
                </a:solidFill>
                <a:latin typeface="Candara"/>
                <a:ea typeface="Candara"/>
              </a:rPr>
              <a:t>ν</a:t>
            </a:r>
            <a:r>
              <a:rPr b="0" lang="en-GB" sz="1400" spc="-1" strike="noStrike" baseline="-6000">
                <a:solidFill>
                  <a:srgbClr val="000000"/>
                </a:solidFill>
                <a:latin typeface="Candara"/>
                <a:ea typeface="Candara"/>
              </a:rPr>
              <a:t>μ</a:t>
            </a:r>
            <a:r>
              <a:rPr b="0" lang="en-GB" sz="1400" spc="-1" strike="noStrike">
                <a:solidFill>
                  <a:srgbClr val="000000"/>
                </a:solidFill>
                <a:latin typeface="Arial"/>
                <a:ea typeface="Candara"/>
              </a:rPr>
              <a:t>)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47" name="CustomShape 12"/>
          <p:cNvSpPr/>
          <p:nvPr/>
        </p:nvSpPr>
        <p:spPr>
          <a:xfrm>
            <a:off x="5474160" y="4174920"/>
            <a:ext cx="75960" cy="1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48" name="CustomShape 13"/>
          <p:cNvSpPr/>
          <p:nvPr/>
        </p:nvSpPr>
        <p:spPr>
          <a:xfrm>
            <a:off x="5303880" y="5225400"/>
            <a:ext cx="288000" cy="1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0.5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49" name="CustomShape 14"/>
          <p:cNvSpPr/>
          <p:nvPr/>
        </p:nvSpPr>
        <p:spPr>
          <a:xfrm>
            <a:off x="5474160" y="6153480"/>
            <a:ext cx="75960" cy="1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"/>
              </a:rPr>
              <a:t>0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50" name="Line 15"/>
          <p:cNvSpPr/>
          <p:nvPr/>
        </p:nvSpPr>
        <p:spPr>
          <a:xfrm>
            <a:off x="7319520" y="4303440"/>
            <a:ext cx="360" cy="614880"/>
          </a:xfrm>
          <a:prstGeom prst="line">
            <a:avLst/>
          </a:prstGeom>
          <a:ln w="38160">
            <a:solidFill>
              <a:schemeClr val="tx1"/>
            </a:solidFill>
            <a:miter/>
            <a:headEnd len="med" type="stealth" w="med"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51" name="CustomShape 16"/>
          <p:cNvSpPr/>
          <p:nvPr/>
        </p:nvSpPr>
        <p:spPr>
          <a:xfrm>
            <a:off x="8141400" y="5225400"/>
            <a:ext cx="486720" cy="1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2d99"/>
                </a:solidFill>
                <a:latin typeface="Candara Bold"/>
                <a:ea typeface="Candara Bold"/>
              </a:rPr>
              <a:t>ν</a:t>
            </a:r>
            <a:r>
              <a:rPr b="0" lang="en-GB" sz="1400" spc="-1" strike="noStrike" baseline="-6000">
                <a:solidFill>
                  <a:srgbClr val="002d99"/>
                </a:solidFill>
                <a:latin typeface="Candara Bold"/>
                <a:ea typeface="Candara Bold"/>
              </a:rPr>
              <a:t>μ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52" name="CustomShape 17"/>
          <p:cNvSpPr/>
          <p:nvPr/>
        </p:nvSpPr>
        <p:spPr>
          <a:xfrm>
            <a:off x="7128720" y="5741640"/>
            <a:ext cx="287640" cy="1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a40800"/>
                </a:solidFill>
                <a:latin typeface="Candara Bold"/>
                <a:ea typeface="Candara Bold"/>
              </a:rPr>
              <a:t>ν</a:t>
            </a:r>
            <a:r>
              <a:rPr b="0" lang="en-GB" sz="1400" spc="-1" strike="noStrike" baseline="-6000">
                <a:solidFill>
                  <a:srgbClr val="a40800"/>
                </a:solidFill>
                <a:latin typeface="Candara Bold"/>
                <a:ea typeface="Candara Bold"/>
              </a:rPr>
              <a:t>e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53" name="CustomShape 18"/>
          <p:cNvSpPr/>
          <p:nvPr/>
        </p:nvSpPr>
        <p:spPr>
          <a:xfrm>
            <a:off x="5685840" y="4000680"/>
            <a:ext cx="2609640" cy="198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93000"/>
              </a:lnSpc>
            </a:pPr>
            <a:r>
              <a:rPr b="0" lang="en-GB" sz="1400" spc="-1" strike="noStrike">
                <a:solidFill>
                  <a:srgbClr val="000000"/>
                </a:solidFill>
                <a:latin typeface="Arial Bold"/>
              </a:rPr>
              <a:t>P(</a:t>
            </a:r>
            <a:r>
              <a:rPr b="0" lang="en-GB" sz="1400" spc="-1" strike="noStrike">
                <a:solidFill>
                  <a:srgbClr val="000000"/>
                </a:solidFill>
                <a:latin typeface="Candara Bold"/>
                <a:ea typeface="Candara Bold"/>
              </a:rPr>
              <a:t>ν</a:t>
            </a:r>
            <a:r>
              <a:rPr b="0" lang="en-GB" sz="1400" spc="-1" strike="noStrike" baseline="-6000">
                <a:solidFill>
                  <a:srgbClr val="000000"/>
                </a:solidFill>
                <a:latin typeface="Candara Bold"/>
                <a:ea typeface="Candara Bold"/>
              </a:rPr>
              <a:t>μ</a:t>
            </a:r>
            <a:r>
              <a:rPr b="0" lang="en-GB" sz="1400" spc="-1" strike="noStrike">
                <a:solidFill>
                  <a:srgbClr val="000000"/>
                </a:solidFill>
                <a:latin typeface="Arial Bold"/>
                <a:ea typeface="Candara Bold"/>
              </a:rPr>
              <a:t> → </a:t>
            </a:r>
            <a:r>
              <a:rPr b="0" lang="en-GB" sz="1400" spc="-1" strike="noStrike">
                <a:solidFill>
                  <a:srgbClr val="000000"/>
                </a:solidFill>
                <a:latin typeface="Candara Bold"/>
                <a:ea typeface="Candara Bold"/>
              </a:rPr>
              <a:t>ν</a:t>
            </a:r>
            <a:r>
              <a:rPr b="0" lang="en-GB" sz="1400" spc="-1" strike="noStrike" baseline="-6000">
                <a:solidFill>
                  <a:srgbClr val="000000"/>
                </a:solidFill>
                <a:latin typeface="Candara Bold"/>
                <a:ea typeface="Candara Bold"/>
              </a:rPr>
              <a:t>μ</a:t>
            </a:r>
            <a:r>
              <a:rPr b="0" lang="en-GB" sz="1400" spc="-1" strike="noStrike">
                <a:solidFill>
                  <a:srgbClr val="000000"/>
                </a:solidFill>
                <a:latin typeface="Arial Bold"/>
                <a:ea typeface="Candara Bold"/>
              </a:rPr>
              <a:t>) for θ=130º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354" name="CustomShape 19"/>
          <p:cNvSpPr/>
          <p:nvPr/>
        </p:nvSpPr>
        <p:spPr>
          <a:xfrm>
            <a:off x="1632960" y="179280"/>
            <a:ext cx="6719400" cy="98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en-GB" sz="2800" spc="-1" strike="noStrike">
                <a:solidFill>
                  <a:srgbClr val="ffff00"/>
                </a:solidFill>
                <a:latin typeface="Arial"/>
              </a:rPr>
              <a:t>Mesure de la </a:t>
            </a:r>
            <a:r>
              <a:rPr b="1" lang="en-GB" sz="2800" spc="-1" strike="noStrike">
                <a:solidFill>
                  <a:srgbClr val="ffff00"/>
                </a:solidFill>
                <a:latin typeface="Arial"/>
              </a:rPr>
              <a:t>Hiérarchie de Masse des Neutrinos </a:t>
            </a:r>
            <a:r>
              <a:rPr b="0" lang="en-GB" sz="2800" spc="-1" strike="noStrike">
                <a:solidFill>
                  <a:srgbClr val="ffff00"/>
                </a:solidFill>
                <a:latin typeface="Arial"/>
              </a:rPr>
              <a:t>avec les oscillations des neutrinos atmosphériques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355" name="CustomShape 20"/>
          <p:cNvSpPr/>
          <p:nvPr/>
        </p:nvSpPr>
        <p:spPr>
          <a:xfrm>
            <a:off x="4392360" y="1619640"/>
            <a:ext cx="41684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2400" spc="-1" strike="noStrike">
                <a:solidFill>
                  <a:srgbClr val="ffff00"/>
                </a:solidFill>
                <a:latin typeface="Arial"/>
              </a:rPr>
              <a:t>Paramètre fondamental</a:t>
            </a:r>
            <a:br/>
            <a:r>
              <a:rPr b="0" lang="en-GB" sz="2400" spc="-1" strike="noStrike">
                <a:solidFill>
                  <a:srgbClr val="ffff00"/>
                </a:solidFill>
                <a:latin typeface="Arial"/>
              </a:rPr>
              <a:t>de la nature des neutrinos</a:t>
            </a:r>
            <a:br/>
            <a:r>
              <a:rPr b="0" lang="en-GB" sz="2400" spc="-1" strike="noStrike">
                <a:solidFill>
                  <a:srgbClr val="ffff00"/>
                </a:solidFill>
                <a:latin typeface="Arial"/>
              </a:rPr>
              <a:t>toujours inconnu !!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356" name="CustomShape 21"/>
          <p:cNvSpPr/>
          <p:nvPr/>
        </p:nvSpPr>
        <p:spPr>
          <a:xfrm>
            <a:off x="587160" y="6894360"/>
            <a:ext cx="9143640" cy="64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Etudes précise du </a:t>
            </a:r>
            <a:r>
              <a:rPr b="1" lang="en-GB" sz="1800" spc="-1" strike="noStrike">
                <a:solidFill>
                  <a:srgbClr val="ffff00"/>
                </a:solidFill>
                <a:latin typeface="Arial"/>
              </a:rPr>
              <a:t>flux des neutrinos atmosphériques de quelques </a:t>
            </a:r>
            <a:r>
              <a:rPr b="1" lang="en-GB" sz="1800" spc="-1" strike="noStrike">
                <a:solidFill>
                  <a:srgbClr val="ffff00"/>
                </a:solidFill>
                <a:latin typeface="Arial"/>
              </a:rPr>
              <a:t>GeV</a:t>
            </a:r>
            <a:br/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interagissant dans la Terre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357" name="Image 1" descr=""/>
          <p:cNvPicPr/>
          <p:nvPr/>
        </p:nvPicPr>
        <p:blipFill>
          <a:blip r:embed="rId4"/>
          <a:stretch/>
        </p:blipFill>
        <p:spPr>
          <a:xfrm>
            <a:off x="24120" y="0"/>
            <a:ext cx="1487520" cy="1454760"/>
          </a:xfrm>
          <a:prstGeom prst="rect">
            <a:avLst/>
          </a:prstGeom>
          <a:ln>
            <a:noFill/>
          </a:ln>
        </p:spPr>
      </p:pic>
      <p:pic>
        <p:nvPicPr>
          <p:cNvPr id="1358" name="Image 2" descr=""/>
          <p:cNvPicPr/>
          <p:nvPr/>
        </p:nvPicPr>
        <p:blipFill>
          <a:blip r:embed="rId5"/>
          <a:stretch/>
        </p:blipFill>
        <p:spPr>
          <a:xfrm>
            <a:off x="4536360" y="2855880"/>
            <a:ext cx="5162040" cy="923400"/>
          </a:xfrm>
          <a:prstGeom prst="rect">
            <a:avLst/>
          </a:prstGeom>
          <a:ln>
            <a:noFill/>
          </a:ln>
        </p:spPr>
      </p:pic>
      <p:pic>
        <p:nvPicPr>
          <p:cNvPr id="1359" name="Picture 2" descr=""/>
          <p:cNvPicPr/>
          <p:nvPr/>
        </p:nvPicPr>
        <p:blipFill>
          <a:blip r:embed="rId6"/>
          <a:stretch/>
        </p:blipFill>
        <p:spPr>
          <a:xfrm>
            <a:off x="8296200" y="0"/>
            <a:ext cx="1784160" cy="1708560"/>
          </a:xfrm>
          <a:prstGeom prst="rect">
            <a:avLst/>
          </a:prstGeom>
          <a:ln>
            <a:noFill/>
          </a:ln>
        </p:spPr>
      </p:pic>
      <p:pic>
        <p:nvPicPr>
          <p:cNvPr id="1360" name="Picture 4" descr=""/>
          <p:cNvPicPr/>
          <p:nvPr/>
        </p:nvPicPr>
        <p:blipFill>
          <a:blip r:embed="rId7"/>
          <a:stretch/>
        </p:blipFill>
        <p:spPr>
          <a:xfrm>
            <a:off x="8628120" y="1611720"/>
            <a:ext cx="1131480" cy="848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6" dur="indefinite" restart="never" nodeType="tmRoot">
          <p:childTnLst>
            <p:seq>
              <p:cTn id="35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TextShape 1"/>
          <p:cNvSpPr txBox="1"/>
          <p:nvPr/>
        </p:nvSpPr>
        <p:spPr>
          <a:xfrm>
            <a:off x="851400" y="9720"/>
            <a:ext cx="9227880" cy="1087920"/>
          </a:xfrm>
          <a:prstGeom prst="rect">
            <a:avLst/>
          </a:prstGeom>
          <a:noFill/>
          <a:ln>
            <a:noFill/>
          </a:ln>
        </p:spPr>
        <p:txBody>
          <a:bodyPr lIns="82800" rIns="82800" tIns="41400" bIns="41400" anchor="ctr"/>
          <a:p>
            <a:pPr algn="ctr">
              <a:lnSpc>
                <a:spcPct val="100000"/>
              </a:lnSpc>
            </a:pPr>
            <a:r>
              <a:rPr b="1" lang="en-GB" sz="3600" spc="-1" strike="noStrike">
                <a:solidFill>
                  <a:srgbClr val="ffff00"/>
                </a:solidFill>
                <a:latin typeface="Times New Roman"/>
              </a:rPr>
              <a:t>KM3NeT-ORCA: un détecteur dense pour mesurer la hiérarchie de masse des neutrinos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2" name="Image 16" descr=""/>
          <p:cNvPicPr/>
          <p:nvPr/>
        </p:nvPicPr>
        <p:blipFill>
          <a:blip r:embed="rId1"/>
          <a:srcRect l="16086" t="20253" r="13221" b="0"/>
          <a:stretch/>
        </p:blipFill>
        <p:spPr>
          <a:xfrm>
            <a:off x="1080" y="0"/>
            <a:ext cx="991080" cy="1010880"/>
          </a:xfrm>
          <a:prstGeom prst="rect">
            <a:avLst/>
          </a:prstGeom>
          <a:ln>
            <a:noFill/>
          </a:ln>
        </p:spPr>
      </p:pic>
      <p:pic>
        <p:nvPicPr>
          <p:cNvPr id="1363" name="Image 3" descr=""/>
          <p:cNvPicPr/>
          <p:nvPr/>
        </p:nvPicPr>
        <p:blipFill>
          <a:blip r:embed="rId2"/>
          <a:stretch/>
        </p:blipFill>
        <p:spPr>
          <a:xfrm>
            <a:off x="6725880" y="1334160"/>
            <a:ext cx="3056400" cy="2964960"/>
          </a:xfrm>
          <a:prstGeom prst="rect">
            <a:avLst/>
          </a:prstGeom>
          <a:ln>
            <a:noFill/>
          </a:ln>
        </p:spPr>
      </p:pic>
      <p:sp>
        <p:nvSpPr>
          <p:cNvPr id="1364" name="CustomShape 2"/>
          <p:cNvSpPr/>
          <p:nvPr/>
        </p:nvSpPr>
        <p:spPr>
          <a:xfrm>
            <a:off x="7749720" y="4031280"/>
            <a:ext cx="1007640" cy="37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5" name="CustomShape 3"/>
          <p:cNvSpPr/>
          <p:nvPr/>
        </p:nvSpPr>
        <p:spPr>
          <a:xfrm>
            <a:off x="26640" y="1438560"/>
            <a:ext cx="6165360" cy="118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GB" sz="1800" spc="-1" strike="noStrike">
                <a:solidFill>
                  <a:srgbClr val="ffffff"/>
                </a:solidFill>
                <a:latin typeface="Wingdings"/>
              </a:rPr>
              <a:t>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GB" sz="1800" spc="-1" strike="noStrike">
                <a:solidFill>
                  <a:srgbClr val="ffff00"/>
                </a:solidFill>
                <a:latin typeface="Arial"/>
              </a:rPr>
              <a:t>Construction d’un détecteur dense </a:t>
            </a:r>
            <a:br/>
            <a:r>
              <a:rPr b="0" lang="en-GB" sz="1800" spc="-1" strike="noStrike">
                <a:solidFill>
                  <a:srgbClr val="ffff00"/>
                </a:solidFill>
                <a:latin typeface="Arial"/>
              </a:rPr>
              <a:t>sur le site de Toulon </a:t>
            </a:r>
            <a:r>
              <a:rPr b="1" lang="en-GB" sz="1800" spc="-1" strike="noStrike">
                <a:solidFill>
                  <a:srgbClr val="ffff00"/>
                </a:solidFill>
                <a:latin typeface="Arial"/>
              </a:rPr>
              <a:t>(ORCA)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85ffe0"/>
                </a:solidFill>
                <a:latin typeface="Arial"/>
              </a:rPr>
              <a:t>( distances verticales entre DOMs ~9 m ; </a:t>
            </a:r>
            <a:br/>
            <a:r>
              <a:rPr b="0" lang="en-GB" sz="1800" spc="-1" strike="noStrike">
                <a:solidFill>
                  <a:srgbClr val="85ffe0"/>
                </a:solidFill>
                <a:latin typeface="Arial"/>
              </a:rPr>
              <a:t>    distances horizontales entre lignes ~20m )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366" name="Image 4" descr=""/>
          <p:cNvPicPr/>
          <p:nvPr/>
        </p:nvPicPr>
        <p:blipFill>
          <a:blip r:embed="rId3"/>
          <a:stretch/>
        </p:blipFill>
        <p:spPr>
          <a:xfrm>
            <a:off x="178920" y="2973240"/>
            <a:ext cx="5521680" cy="3600000"/>
          </a:xfrm>
          <a:prstGeom prst="rect">
            <a:avLst/>
          </a:prstGeom>
          <a:ln>
            <a:noFill/>
          </a:ln>
        </p:spPr>
      </p:pic>
      <p:pic>
        <p:nvPicPr>
          <p:cNvPr id="1367" name="Picture 18" descr=""/>
          <p:cNvPicPr/>
          <p:nvPr/>
        </p:nvPicPr>
        <p:blipFill>
          <a:blip r:embed="rId4"/>
          <a:stretch/>
        </p:blipFill>
        <p:spPr>
          <a:xfrm>
            <a:off x="5924880" y="4438440"/>
            <a:ext cx="3999960" cy="3044520"/>
          </a:xfrm>
          <a:prstGeom prst="rect">
            <a:avLst/>
          </a:prstGeom>
          <a:ln>
            <a:noFill/>
          </a:ln>
        </p:spPr>
      </p:pic>
      <p:sp>
        <p:nvSpPr>
          <p:cNvPr id="1368" name="CustomShape 4"/>
          <p:cNvSpPr/>
          <p:nvPr/>
        </p:nvSpPr>
        <p:spPr>
          <a:xfrm flipH="1">
            <a:off x="305280" y="6740640"/>
            <a:ext cx="5320080" cy="67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00"/>
                </a:solidFill>
                <a:latin typeface="Arial"/>
              </a:rPr>
              <a:t>Amélioration de la précision des paramètres de mélange des neutrinos </a:t>
            </a:r>
            <a:r>
              <a:rPr b="0" lang="en-GB" sz="1800" spc="-1" strike="noStrike">
                <a:solidFill>
                  <a:srgbClr val="ffff00"/>
                </a:solidFill>
                <a:latin typeface="Symbol"/>
              </a:rPr>
              <a:t>D</a:t>
            </a:r>
            <a:r>
              <a:rPr b="0" lang="en-GB" sz="1800" spc="-1" strike="noStrike">
                <a:solidFill>
                  <a:srgbClr val="ffff00"/>
                </a:solidFill>
                <a:latin typeface="Arial"/>
              </a:rPr>
              <a:t>M</a:t>
            </a:r>
            <a:r>
              <a:rPr b="0" lang="en-GB" sz="1800" spc="-1" strike="noStrike" baseline="30000">
                <a:solidFill>
                  <a:srgbClr val="ffff00"/>
                </a:solidFill>
                <a:latin typeface="Arial"/>
              </a:rPr>
              <a:t>2</a:t>
            </a:r>
            <a:r>
              <a:rPr b="0" lang="en-GB" sz="1800" spc="-1" strike="noStrike">
                <a:solidFill>
                  <a:srgbClr val="ffff00"/>
                </a:solidFill>
                <a:latin typeface="Arial"/>
              </a:rPr>
              <a:t> and </a:t>
            </a:r>
            <a:r>
              <a:rPr b="0" lang="en-GB" sz="1800" spc="-1" strike="noStrike">
                <a:solidFill>
                  <a:srgbClr val="ffff00"/>
                </a:solidFill>
                <a:latin typeface="Symbol"/>
              </a:rPr>
              <a:t>q</a:t>
            </a:r>
            <a:r>
              <a:rPr b="0" lang="en-GB" sz="1800" spc="-1" strike="noStrike" baseline="-25000">
                <a:solidFill>
                  <a:srgbClr val="ffff00"/>
                </a:solidFill>
                <a:latin typeface="Arial"/>
              </a:rPr>
              <a:t>23</a:t>
            </a:r>
            <a:endParaRPr b="0" lang="en-GB" sz="1800" spc="-1" strike="noStrike">
              <a:latin typeface="Arial"/>
            </a:endParaRPr>
          </a:p>
        </p:txBody>
      </p:sp>
    </p:spTree>
  </p:cSld>
  <p:timing>
    <p:tnLst>
      <p:par>
        <p:cTn id="358" dur="indefinite" restart="never" nodeType="tmRoot">
          <p:childTnLst>
            <p:seq>
              <p:cTn id="35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Image 2" descr=""/>
          <p:cNvPicPr/>
          <p:nvPr/>
        </p:nvPicPr>
        <p:blipFill>
          <a:blip r:embed="rId1"/>
          <a:stretch/>
        </p:blipFill>
        <p:spPr>
          <a:xfrm>
            <a:off x="360" y="0"/>
            <a:ext cx="10079280" cy="7490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60" dur="indefinite" restart="never" nodeType="tmRoot">
          <p:childTnLst>
            <p:seq>
              <p:cTn id="36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0" name="Image 18" descr=""/>
          <p:cNvPicPr/>
          <p:nvPr/>
        </p:nvPicPr>
        <p:blipFill>
          <a:blip r:embed="rId1"/>
          <a:srcRect l="0" t="0" r="1097" b="0"/>
          <a:stretch/>
        </p:blipFill>
        <p:spPr>
          <a:xfrm>
            <a:off x="360" y="623880"/>
            <a:ext cx="10079280" cy="6935400"/>
          </a:xfrm>
          <a:prstGeom prst="rect">
            <a:avLst/>
          </a:prstGeom>
          <a:ln>
            <a:noFill/>
          </a:ln>
        </p:spPr>
      </p:pic>
      <p:sp>
        <p:nvSpPr>
          <p:cNvPr id="1371" name="CustomShape 1"/>
          <p:cNvSpPr/>
          <p:nvPr/>
        </p:nvSpPr>
        <p:spPr>
          <a:xfrm>
            <a:off x="1310040" y="0"/>
            <a:ext cx="7460640" cy="62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/>
          <a:p>
            <a:pPr algn="ctr">
              <a:lnSpc>
                <a:spcPct val="100000"/>
              </a:lnSpc>
            </a:pPr>
            <a:r>
              <a:rPr b="1" lang="en-GB" sz="2210" spc="-1" strike="noStrike">
                <a:solidFill>
                  <a:srgbClr val="ffff00"/>
                </a:solidFill>
                <a:latin typeface="Arial"/>
              </a:rPr>
              <a:t>Le détecteur KM3NeT/ORCA au large de Toulon</a:t>
            </a:r>
            <a:endParaRPr b="0" lang="en-GB" sz="2210" spc="-1" strike="noStrike">
              <a:latin typeface="Arial"/>
            </a:endParaRPr>
          </a:p>
        </p:txBody>
      </p:sp>
      <p:pic>
        <p:nvPicPr>
          <p:cNvPr id="1372" name="Image 21" descr=""/>
          <p:cNvPicPr/>
          <p:nvPr/>
        </p:nvPicPr>
        <p:blipFill>
          <a:blip r:embed="rId2"/>
          <a:srcRect l="16086" t="20253" r="13221" b="0"/>
          <a:stretch/>
        </p:blipFill>
        <p:spPr>
          <a:xfrm>
            <a:off x="9253080" y="0"/>
            <a:ext cx="826200" cy="842760"/>
          </a:xfrm>
          <a:prstGeom prst="rect">
            <a:avLst/>
          </a:prstGeom>
          <a:ln>
            <a:noFill/>
          </a:ln>
        </p:spPr>
      </p:pic>
      <p:sp>
        <p:nvSpPr>
          <p:cNvPr id="1373" name="CustomShape 2"/>
          <p:cNvSpPr/>
          <p:nvPr/>
        </p:nvSpPr>
        <p:spPr>
          <a:xfrm>
            <a:off x="1728000" y="913320"/>
            <a:ext cx="3470760" cy="2158920"/>
          </a:xfrm>
          <a:prstGeom prst="ellipse">
            <a:avLst/>
          </a:prstGeom>
          <a:noFill/>
          <a:ln w="28440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4" name="CustomShape 3"/>
          <p:cNvSpPr/>
          <p:nvPr/>
        </p:nvSpPr>
        <p:spPr>
          <a:xfrm>
            <a:off x="5199120" y="763560"/>
            <a:ext cx="3153240" cy="3952080"/>
          </a:xfrm>
          <a:prstGeom prst="ellipse">
            <a:avLst/>
          </a:prstGeom>
          <a:noFill/>
          <a:ln w="28440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5" name="CustomShape 4"/>
          <p:cNvSpPr/>
          <p:nvPr/>
        </p:nvSpPr>
        <p:spPr>
          <a:xfrm>
            <a:off x="5119560" y="5049720"/>
            <a:ext cx="3880800" cy="2257920"/>
          </a:xfrm>
          <a:prstGeom prst="ellipse">
            <a:avLst/>
          </a:prstGeom>
          <a:noFill/>
          <a:ln w="28440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76" name="CustomShape 5"/>
          <p:cNvSpPr/>
          <p:nvPr/>
        </p:nvSpPr>
        <p:spPr>
          <a:xfrm>
            <a:off x="2533680" y="2261520"/>
            <a:ext cx="1744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47ffd1"/>
                </a:solidFill>
                <a:latin typeface="Verdana"/>
              </a:rPr>
              <a:t>Infrastructure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377" name="CustomShape 6"/>
          <p:cNvSpPr/>
          <p:nvPr/>
        </p:nvSpPr>
        <p:spPr>
          <a:xfrm>
            <a:off x="5590080" y="2340720"/>
            <a:ext cx="2436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47ffd1"/>
                </a:solidFill>
                <a:latin typeface="Verdana"/>
              </a:rPr>
              <a:t>Opérations marines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378" name="CustomShape 7"/>
          <p:cNvSpPr/>
          <p:nvPr/>
        </p:nvSpPr>
        <p:spPr>
          <a:xfrm>
            <a:off x="6336720" y="6309360"/>
            <a:ext cx="209052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47ffd1"/>
                </a:solidFill>
                <a:latin typeface="Verdana"/>
              </a:rPr>
              <a:t>Instrumentation </a:t>
            </a:r>
            <a:br/>
            <a:r>
              <a:rPr b="0" lang="en-GB" sz="1800" spc="-1" strike="noStrike">
                <a:solidFill>
                  <a:srgbClr val="47ffd1"/>
                </a:solidFill>
                <a:latin typeface="Verdana"/>
              </a:rPr>
              <a:t>pluridisciplinaire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379" name="CustomShape 8"/>
          <p:cNvSpPr/>
          <p:nvPr/>
        </p:nvSpPr>
        <p:spPr>
          <a:xfrm>
            <a:off x="744840" y="3382920"/>
            <a:ext cx="3739320" cy="3925080"/>
          </a:xfrm>
          <a:prstGeom prst="ellipse">
            <a:avLst/>
          </a:prstGeom>
          <a:noFill/>
          <a:ln w="28440">
            <a:solidFill>
              <a:schemeClr val="accent1">
                <a:lumMod val="60000"/>
                <a:lumOff val="4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0" name="CustomShape 9"/>
          <p:cNvSpPr/>
          <p:nvPr/>
        </p:nvSpPr>
        <p:spPr>
          <a:xfrm>
            <a:off x="1325520" y="4893120"/>
            <a:ext cx="282528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47ffd1"/>
                </a:solidFill>
                <a:latin typeface="Verdana"/>
              </a:rPr>
              <a:t>Construction &amp;</a:t>
            </a:r>
            <a:br/>
            <a:r>
              <a:rPr b="0" lang="en-GB" sz="1800" spc="-1" strike="noStrike">
                <a:solidFill>
                  <a:srgbClr val="47ffd1"/>
                </a:solidFill>
                <a:latin typeface="Verdana"/>
              </a:rPr>
              <a:t>opération du détecteur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381" name="Image 13" descr=""/>
          <p:cNvPicPr/>
          <p:nvPr/>
        </p:nvPicPr>
        <p:blipFill>
          <a:blip r:embed="rId3"/>
          <a:stretch/>
        </p:blipFill>
        <p:spPr>
          <a:xfrm>
            <a:off x="0" y="0"/>
            <a:ext cx="651960" cy="91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62" dur="indefinite" restart="never" nodeType="tmRoot">
          <p:childTnLst>
            <p:seq>
              <p:cTn id="36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" name="Image 7" descr=""/>
          <p:cNvPicPr/>
          <p:nvPr/>
        </p:nvPicPr>
        <p:blipFill>
          <a:blip r:embed="rId1"/>
          <a:stretch/>
        </p:blipFill>
        <p:spPr>
          <a:xfrm>
            <a:off x="3672000" y="4307400"/>
            <a:ext cx="3429720" cy="2963520"/>
          </a:xfrm>
          <a:prstGeom prst="rect">
            <a:avLst/>
          </a:prstGeom>
          <a:ln>
            <a:noFill/>
          </a:ln>
        </p:spPr>
      </p:pic>
      <p:pic>
        <p:nvPicPr>
          <p:cNvPr id="1383" name="Image 1" descr=""/>
          <p:cNvPicPr/>
          <p:nvPr/>
        </p:nvPicPr>
        <p:blipFill>
          <a:blip r:embed="rId2"/>
          <a:stretch/>
        </p:blipFill>
        <p:spPr>
          <a:xfrm>
            <a:off x="72360" y="3930480"/>
            <a:ext cx="3436920" cy="1937160"/>
          </a:xfrm>
          <a:prstGeom prst="rect">
            <a:avLst/>
          </a:prstGeom>
          <a:ln>
            <a:noFill/>
          </a:ln>
        </p:spPr>
      </p:pic>
      <p:sp>
        <p:nvSpPr>
          <p:cNvPr id="1384" name="CustomShape 1"/>
          <p:cNvSpPr/>
          <p:nvPr/>
        </p:nvSpPr>
        <p:spPr>
          <a:xfrm>
            <a:off x="7727760" y="7192080"/>
            <a:ext cx="2351160" cy="52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r">
              <a:lnSpc>
                <a:spcPct val="100000"/>
              </a:lnSpc>
            </a:pPr>
            <a:fld id="{6DA0A7B5-05AF-4953-848F-290D9FB6940E}" type="slidenum">
              <a:rPr b="0" lang="en-GB" sz="1550" spc="-1" strike="noStrike">
                <a:solidFill>
                  <a:srgbClr val="ffffff"/>
                </a:solidFill>
                <a:latin typeface="Arial"/>
              </a:rPr>
              <a:t>&lt;number&gt;</a:t>
            </a:fld>
            <a:endParaRPr b="0" lang="en-GB" sz="1550" spc="-1" strike="noStrike">
              <a:latin typeface="Arial"/>
            </a:endParaRPr>
          </a:p>
        </p:txBody>
      </p:sp>
      <p:sp>
        <p:nvSpPr>
          <p:cNvPr id="1385" name="CustomShape 2"/>
          <p:cNvSpPr/>
          <p:nvPr/>
        </p:nvSpPr>
        <p:spPr>
          <a:xfrm>
            <a:off x="2088000" y="56160"/>
            <a:ext cx="6270120" cy="109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/>
          <a:p>
            <a:pPr algn="ctr">
              <a:lnSpc>
                <a:spcPct val="100000"/>
              </a:lnSpc>
            </a:pPr>
            <a:r>
              <a:rPr b="1" lang="en-GB" sz="3090" spc="-1" strike="noStrike">
                <a:solidFill>
                  <a:srgbClr val="ffff00"/>
                </a:solidFill>
                <a:latin typeface="Arial"/>
              </a:rPr>
              <a:t>MEUST-NUMerEnv : </a:t>
            </a:r>
            <a:br/>
            <a:r>
              <a:rPr b="0" lang="en-GB" sz="2400" spc="-1" strike="noStrike">
                <a:solidFill>
                  <a:srgbClr val="ffff00"/>
                </a:solidFill>
                <a:latin typeface="Arial"/>
              </a:rPr>
              <a:t>un observatoire sous-marin pluridisciplinaire</a:t>
            </a:r>
            <a:br/>
            <a:r>
              <a:rPr b="0" lang="en-GB" sz="2400" spc="-1" strike="noStrike">
                <a:solidFill>
                  <a:srgbClr val="ffff00"/>
                </a:solidFill>
                <a:latin typeface="Arial"/>
              </a:rPr>
              <a:t>  pour KM3NeT et EMSO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386" name="Image 35" descr=""/>
          <p:cNvPicPr/>
          <p:nvPr/>
        </p:nvPicPr>
        <p:blipFill>
          <a:blip r:embed="rId3"/>
          <a:stretch/>
        </p:blipFill>
        <p:spPr>
          <a:xfrm>
            <a:off x="4922640" y="1249920"/>
            <a:ext cx="4048560" cy="2801520"/>
          </a:xfrm>
          <a:prstGeom prst="rect">
            <a:avLst/>
          </a:prstGeom>
          <a:ln>
            <a:noFill/>
          </a:ln>
        </p:spPr>
      </p:pic>
      <p:sp>
        <p:nvSpPr>
          <p:cNvPr id="1387" name="CustomShape 3"/>
          <p:cNvSpPr/>
          <p:nvPr/>
        </p:nvSpPr>
        <p:spPr>
          <a:xfrm flipH="1">
            <a:off x="6067080" y="3780000"/>
            <a:ext cx="630360" cy="749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88" name="CustomShape 4"/>
          <p:cNvSpPr/>
          <p:nvPr/>
        </p:nvSpPr>
        <p:spPr>
          <a:xfrm>
            <a:off x="5995800" y="4559040"/>
            <a:ext cx="1103400" cy="46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 algn="ctr">
              <a:lnSpc>
                <a:spcPct val="100000"/>
              </a:lnSpc>
            </a:pPr>
            <a:r>
              <a:rPr b="0" lang="en-GB" sz="1200" spc="-1" strike="noStrike">
                <a:solidFill>
                  <a:srgbClr val="ff0000"/>
                </a:solidFill>
                <a:latin typeface="Arial"/>
              </a:rPr>
              <a:t>Infrastructure</a:t>
            </a:r>
            <a:endParaRPr b="0" lang="en-GB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GB" sz="1200" spc="-1" strike="noStrike">
                <a:solidFill>
                  <a:srgbClr val="ff0000"/>
                </a:solidFill>
                <a:latin typeface="Arial"/>
              </a:rPr>
              <a:t>Sous-marine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389" name="CustomShape 5"/>
          <p:cNvSpPr/>
          <p:nvPr/>
        </p:nvSpPr>
        <p:spPr>
          <a:xfrm>
            <a:off x="4580280" y="5147280"/>
            <a:ext cx="235080" cy="37908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0" name="CustomShape 6"/>
          <p:cNvSpPr/>
          <p:nvPr/>
        </p:nvSpPr>
        <p:spPr>
          <a:xfrm>
            <a:off x="7579800" y="3619080"/>
            <a:ext cx="963000" cy="37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00"/>
                </a:solidFill>
                <a:latin typeface="Arial"/>
              </a:rPr>
              <a:t>2500 m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391" name="CustomShape 7"/>
          <p:cNvSpPr/>
          <p:nvPr/>
        </p:nvSpPr>
        <p:spPr>
          <a:xfrm>
            <a:off x="6426000" y="3122280"/>
            <a:ext cx="456120" cy="67500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92" name="Image 20" descr=""/>
          <p:cNvPicPr/>
          <p:nvPr/>
        </p:nvPicPr>
        <p:blipFill>
          <a:blip r:embed="rId4"/>
          <a:stretch/>
        </p:blipFill>
        <p:spPr>
          <a:xfrm>
            <a:off x="7227360" y="4750560"/>
            <a:ext cx="2768760" cy="2076480"/>
          </a:xfrm>
          <a:prstGeom prst="rect">
            <a:avLst/>
          </a:prstGeom>
          <a:ln>
            <a:noFill/>
          </a:ln>
        </p:spPr>
      </p:pic>
      <p:sp>
        <p:nvSpPr>
          <p:cNvPr id="1393" name="CustomShape 8"/>
          <p:cNvSpPr/>
          <p:nvPr/>
        </p:nvSpPr>
        <p:spPr>
          <a:xfrm>
            <a:off x="5867640" y="1440000"/>
            <a:ext cx="542880" cy="675000"/>
          </a:xfrm>
          <a:prstGeom prst="ellipse">
            <a:avLst/>
          </a:prstGeom>
          <a:noFill/>
          <a:ln w="2844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4" name="CustomShape 9"/>
          <p:cNvSpPr/>
          <p:nvPr/>
        </p:nvSpPr>
        <p:spPr>
          <a:xfrm>
            <a:off x="6139440" y="2115720"/>
            <a:ext cx="2074680" cy="3031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95" name="CustomShape 10"/>
          <p:cNvSpPr/>
          <p:nvPr/>
        </p:nvSpPr>
        <p:spPr>
          <a:xfrm flipH="1" flipV="1">
            <a:off x="2256120" y="5042880"/>
            <a:ext cx="2323080" cy="293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96" name="CustomShape 11"/>
          <p:cNvSpPr/>
          <p:nvPr/>
        </p:nvSpPr>
        <p:spPr>
          <a:xfrm>
            <a:off x="7739280" y="6834960"/>
            <a:ext cx="180252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3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Décembre 2014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397" name="CustomShape 12"/>
          <p:cNvSpPr/>
          <p:nvPr/>
        </p:nvSpPr>
        <p:spPr>
          <a:xfrm>
            <a:off x="102960" y="3930480"/>
            <a:ext cx="118980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3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Avril 2015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398" name="Picture 2" descr=""/>
          <p:cNvPicPr/>
          <p:nvPr/>
        </p:nvPicPr>
        <p:blipFill>
          <a:blip r:embed="rId5"/>
          <a:srcRect l="44418" t="0" r="0" b="0"/>
          <a:stretch/>
        </p:blipFill>
        <p:spPr>
          <a:xfrm>
            <a:off x="9106200" y="10440"/>
            <a:ext cx="957960" cy="816480"/>
          </a:xfrm>
          <a:prstGeom prst="rect">
            <a:avLst/>
          </a:prstGeom>
          <a:ln>
            <a:noFill/>
          </a:ln>
        </p:spPr>
      </p:pic>
      <p:pic>
        <p:nvPicPr>
          <p:cNvPr id="1399" name="Image 26" descr=""/>
          <p:cNvPicPr/>
          <p:nvPr/>
        </p:nvPicPr>
        <p:blipFill>
          <a:blip r:embed="rId6"/>
          <a:srcRect l="16086" t="20253" r="13221" b="0"/>
          <a:stretch/>
        </p:blipFill>
        <p:spPr>
          <a:xfrm>
            <a:off x="8317080" y="6840"/>
            <a:ext cx="804240" cy="820080"/>
          </a:xfrm>
          <a:prstGeom prst="rect">
            <a:avLst/>
          </a:prstGeom>
          <a:ln>
            <a:noFill/>
          </a:ln>
        </p:spPr>
      </p:pic>
      <p:pic>
        <p:nvPicPr>
          <p:cNvPr id="1400" name="Image 5" descr=""/>
          <p:cNvPicPr/>
          <p:nvPr/>
        </p:nvPicPr>
        <p:blipFill>
          <a:blip r:embed="rId7"/>
          <a:stretch/>
        </p:blipFill>
        <p:spPr>
          <a:xfrm>
            <a:off x="808560" y="5981400"/>
            <a:ext cx="1964160" cy="1473120"/>
          </a:xfrm>
          <a:prstGeom prst="rect">
            <a:avLst/>
          </a:prstGeom>
          <a:ln>
            <a:noFill/>
          </a:ln>
        </p:spPr>
      </p:pic>
      <p:sp>
        <p:nvSpPr>
          <p:cNvPr id="1401" name="CustomShape 13"/>
          <p:cNvSpPr/>
          <p:nvPr/>
        </p:nvSpPr>
        <p:spPr>
          <a:xfrm>
            <a:off x="1301760" y="5108760"/>
            <a:ext cx="139320" cy="75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402" name="Image 25" descr=""/>
          <p:cNvPicPr/>
          <p:nvPr/>
        </p:nvPicPr>
        <p:blipFill>
          <a:blip r:embed="rId8"/>
          <a:stretch/>
        </p:blipFill>
        <p:spPr>
          <a:xfrm>
            <a:off x="0" y="0"/>
            <a:ext cx="647640" cy="906480"/>
          </a:xfrm>
          <a:prstGeom prst="rect">
            <a:avLst/>
          </a:prstGeom>
          <a:ln>
            <a:noFill/>
          </a:ln>
        </p:spPr>
      </p:pic>
      <p:pic>
        <p:nvPicPr>
          <p:cNvPr id="1403" name="Image 8" descr=""/>
          <p:cNvPicPr/>
          <p:nvPr/>
        </p:nvPicPr>
        <p:blipFill>
          <a:blip r:embed="rId9"/>
          <a:stretch/>
        </p:blipFill>
        <p:spPr>
          <a:xfrm>
            <a:off x="641880" y="-1800"/>
            <a:ext cx="1445760" cy="909360"/>
          </a:xfrm>
          <a:prstGeom prst="rect">
            <a:avLst/>
          </a:prstGeom>
          <a:ln>
            <a:noFill/>
          </a:ln>
        </p:spPr>
      </p:pic>
      <p:pic>
        <p:nvPicPr>
          <p:cNvPr id="1404" name="Image 10" descr=""/>
          <p:cNvPicPr/>
          <p:nvPr/>
        </p:nvPicPr>
        <p:blipFill>
          <a:blip r:embed="rId10"/>
          <a:stretch/>
        </p:blipFill>
        <p:spPr>
          <a:xfrm>
            <a:off x="287640" y="1202040"/>
            <a:ext cx="3877200" cy="2648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64" dur="indefinite" restart="never" nodeType="tmRoot">
          <p:childTnLst>
            <p:seq>
              <p:cTn id="365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CustomShape 1"/>
          <p:cNvSpPr/>
          <p:nvPr/>
        </p:nvSpPr>
        <p:spPr>
          <a:xfrm>
            <a:off x="922320" y="214200"/>
            <a:ext cx="8229240" cy="825120"/>
          </a:xfrm>
          <a:prstGeom prst="rect">
            <a:avLst/>
          </a:prstGeom>
          <a:gradFill>
            <a:gsLst>
              <a:gs pos="0">
                <a:srgbClr val="000080"/>
              </a:gs>
              <a:gs pos="100000">
                <a:srgbClr val="ffffff">
                  <a:alpha val="25000"/>
                </a:srgbClr>
              </a:gs>
            </a:gsLst>
            <a:lin ang="2700000"/>
          </a:gra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5" name="CustomShape 2"/>
          <p:cNvSpPr/>
          <p:nvPr/>
        </p:nvSpPr>
        <p:spPr>
          <a:xfrm>
            <a:off x="504720" y="1440"/>
            <a:ext cx="907056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 anchor="ctr"/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Les rayons cosmiques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026" name="Picture 3" descr=""/>
          <p:cNvPicPr/>
          <p:nvPr/>
        </p:nvPicPr>
        <p:blipFill>
          <a:blip r:embed="rId1">
            <a:lum bright="30000"/>
          </a:blip>
          <a:srcRect l="0" t="0" r="0" b="32006"/>
          <a:stretch/>
        </p:blipFill>
        <p:spPr>
          <a:xfrm>
            <a:off x="4608360" y="3780000"/>
            <a:ext cx="5140080" cy="3596760"/>
          </a:xfrm>
          <a:prstGeom prst="rect">
            <a:avLst/>
          </a:prstGeom>
          <a:ln>
            <a:noFill/>
          </a:ln>
        </p:spPr>
      </p:pic>
      <p:sp>
        <p:nvSpPr>
          <p:cNvPr id="1027" name="CustomShape 3"/>
          <p:cNvSpPr/>
          <p:nvPr/>
        </p:nvSpPr>
        <p:spPr>
          <a:xfrm>
            <a:off x="4962600" y="3924360"/>
            <a:ext cx="201744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46440" bIns="46440"/>
          <a:p>
            <a:pPr>
              <a:lnSpc>
                <a:spcPct val="100000"/>
              </a:lnSpc>
            </a:pPr>
            <a:r>
              <a:rPr b="1" lang="en-GB" sz="1700" spc="-1" strike="noStrike" u="sng">
                <a:solidFill>
                  <a:srgbClr val="ffffff"/>
                </a:solidFill>
                <a:uFillTx/>
                <a:latin typeface="Times New Roman"/>
                <a:ea typeface="WenQuanYi Zen Hei Sharp"/>
              </a:rPr>
              <a:t>particules chargées</a:t>
            </a:r>
            <a:endParaRPr b="0" lang="en-GB" sz="1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700" spc="-1" strike="noStrike">
                <a:solidFill>
                  <a:srgbClr val="ffffff"/>
                </a:solidFill>
                <a:latin typeface="Times New Roman"/>
                <a:ea typeface="WenQuanYi Zen Hei Sharp"/>
              </a:rPr>
              <a:t>       </a:t>
            </a:r>
            <a:r>
              <a:rPr b="1" lang="en-GB" sz="1700" spc="-1" strike="noStrike">
                <a:solidFill>
                  <a:srgbClr val="ffffff"/>
                </a:solidFill>
                <a:latin typeface="Times New Roman"/>
                <a:ea typeface="WenQuanYi Zen Hei Sharp"/>
              </a:rPr>
              <a:t>protons</a:t>
            </a:r>
            <a:endParaRPr b="0" lang="en-GB" sz="1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700" spc="-1" strike="noStrike">
                <a:solidFill>
                  <a:srgbClr val="ffffff"/>
                </a:solidFill>
                <a:latin typeface="Times New Roman"/>
                <a:ea typeface="WenQuanYi Zen Hei Sharp"/>
              </a:rPr>
              <a:t>       </a:t>
            </a:r>
            <a:r>
              <a:rPr b="1" lang="en-GB" sz="1700" spc="-1" strike="noStrike">
                <a:solidFill>
                  <a:srgbClr val="ffffff"/>
                </a:solidFill>
                <a:latin typeface="Times New Roman"/>
                <a:ea typeface="WenQuanYi Zen Hei Sharp"/>
              </a:rPr>
              <a:t>ions</a:t>
            </a:r>
            <a:endParaRPr b="0" lang="en-GB" sz="1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700" spc="-1" strike="noStrike">
                <a:solidFill>
                  <a:srgbClr val="ffffff"/>
                </a:solidFill>
                <a:latin typeface="Times New Roman"/>
                <a:ea typeface="WenQuanYi Zen Hei Sharp"/>
              </a:rPr>
              <a:t>       </a:t>
            </a:r>
            <a:r>
              <a:rPr b="1" lang="en-GB" sz="1700" spc="-1" strike="noStrike">
                <a:solidFill>
                  <a:srgbClr val="ffffff"/>
                </a:solidFill>
                <a:latin typeface="Times New Roman"/>
                <a:ea typeface="WenQuanYi Zen Hei Sharp"/>
              </a:rPr>
              <a:t>électrons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1028" name="CustomShape 4"/>
          <p:cNvSpPr/>
          <p:nvPr/>
        </p:nvSpPr>
        <p:spPr>
          <a:xfrm>
            <a:off x="4962600" y="7002360"/>
            <a:ext cx="4785840" cy="30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46440" bIns="46440"/>
          <a:p>
            <a:pPr>
              <a:lnSpc>
                <a:spcPct val="80000"/>
              </a:lnSpc>
              <a:spcBef>
                <a:spcPts val="1001"/>
              </a:spcBef>
            </a:pPr>
            <a:r>
              <a:rPr b="1" lang="en-GB" sz="1700" spc="-1" strike="noStrike">
                <a:solidFill>
                  <a:srgbClr val="ffffff"/>
                </a:solidFill>
                <a:latin typeface="Times New Roman"/>
                <a:ea typeface="WenQuanYi Zen Hei Sharp"/>
              </a:rPr>
              <a:t>Au niveau de la terre : 100  par minute et par m²</a:t>
            </a:r>
            <a:endParaRPr b="0" lang="en-GB" sz="1700" spc="-1" strike="noStrike">
              <a:latin typeface="Arial"/>
            </a:endParaRPr>
          </a:p>
        </p:txBody>
      </p:sp>
      <p:pic>
        <p:nvPicPr>
          <p:cNvPr id="1029" name="Picture 6" descr=""/>
          <p:cNvPicPr/>
          <p:nvPr/>
        </p:nvPicPr>
        <p:blipFill>
          <a:blip r:embed="rId2"/>
          <a:stretch/>
        </p:blipFill>
        <p:spPr>
          <a:xfrm>
            <a:off x="430200" y="1263600"/>
            <a:ext cx="1855440" cy="2625480"/>
          </a:xfrm>
          <a:prstGeom prst="rect">
            <a:avLst/>
          </a:prstGeom>
          <a:ln>
            <a:noFill/>
          </a:ln>
        </p:spPr>
      </p:pic>
      <p:pic>
        <p:nvPicPr>
          <p:cNvPr id="1030" name="Picture 7" descr=""/>
          <p:cNvPicPr/>
          <p:nvPr/>
        </p:nvPicPr>
        <p:blipFill>
          <a:blip r:embed="rId3"/>
          <a:stretch/>
        </p:blipFill>
        <p:spPr>
          <a:xfrm>
            <a:off x="2743200" y="1300320"/>
            <a:ext cx="1645920" cy="2561760"/>
          </a:xfrm>
          <a:prstGeom prst="rect">
            <a:avLst/>
          </a:prstGeom>
          <a:ln>
            <a:noFill/>
          </a:ln>
        </p:spPr>
      </p:pic>
      <p:sp>
        <p:nvSpPr>
          <p:cNvPr id="1031" name="CustomShape 5"/>
          <p:cNvSpPr/>
          <p:nvPr/>
        </p:nvSpPr>
        <p:spPr>
          <a:xfrm>
            <a:off x="4754520" y="1920960"/>
            <a:ext cx="5028840" cy="93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2280" bIns="45000"/>
          <a:p>
            <a:pPr algn="just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Les rayons cosmiques ont été découverts il y a un siècle par Victor Hess et on ne connaît toujours pas bien leur origine...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32" name="CustomShape 6"/>
          <p:cNvSpPr/>
          <p:nvPr/>
        </p:nvSpPr>
        <p:spPr>
          <a:xfrm>
            <a:off x="237960" y="4846680"/>
            <a:ext cx="4369680" cy="122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228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Les rayons cosmiques interagissent avec la haute atmosphère et produisent des grandes gerbes de particules...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33" name="CustomShape 7"/>
          <p:cNvSpPr/>
          <p:nvPr/>
        </p:nvSpPr>
        <p:spPr>
          <a:xfrm>
            <a:off x="7991280" y="3913200"/>
            <a:ext cx="2017440" cy="87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46440" bIns="46440"/>
          <a:p>
            <a:pPr>
              <a:lnSpc>
                <a:spcPct val="100000"/>
              </a:lnSpc>
            </a:pPr>
            <a:r>
              <a:rPr b="1" lang="en-GB" sz="1700" spc="-1" strike="noStrike" u="sng">
                <a:solidFill>
                  <a:srgbClr val="ffffff"/>
                </a:solidFill>
                <a:uFillTx/>
                <a:latin typeface="Times New Roman"/>
                <a:ea typeface="WenQuanYi Zen Hei Sharp"/>
              </a:rPr>
              <a:t>particules neutres</a:t>
            </a:r>
            <a:endParaRPr b="0" lang="en-GB" sz="1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700" spc="-1" strike="noStrike">
                <a:solidFill>
                  <a:srgbClr val="ffffff"/>
                </a:solidFill>
                <a:latin typeface="Times New Roman"/>
                <a:ea typeface="WenQuanYi Zen Hei Sharp"/>
              </a:rPr>
              <a:t>       </a:t>
            </a:r>
            <a:r>
              <a:rPr b="1" lang="en-GB" sz="1700" spc="-1" strike="noStrike">
                <a:solidFill>
                  <a:srgbClr val="ffffff"/>
                </a:solidFill>
                <a:latin typeface="Times New Roman"/>
                <a:ea typeface="WenQuanYi Zen Hei Sharp"/>
              </a:rPr>
              <a:t>photons</a:t>
            </a:r>
            <a:endParaRPr b="0" lang="en-GB" sz="17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GB" sz="1700" spc="-1" strike="noStrike">
                <a:solidFill>
                  <a:srgbClr val="ffff00"/>
                </a:solidFill>
                <a:latin typeface="Times New Roman"/>
                <a:ea typeface="WenQuanYi Zen Hei Sharp"/>
              </a:rPr>
              <a:t>       </a:t>
            </a:r>
            <a:r>
              <a:rPr b="1" lang="en-GB" sz="1700" spc="-1" strike="noStrike">
                <a:solidFill>
                  <a:srgbClr val="00ffcc"/>
                </a:solidFill>
                <a:latin typeface="Times New Roman"/>
                <a:ea typeface="WenQuanYi Zen Hei Sharp"/>
              </a:rPr>
              <a:t>neutrinos</a:t>
            </a:r>
            <a:endParaRPr b="0" lang="en-GB" sz="17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CustomShape 1"/>
          <p:cNvSpPr/>
          <p:nvPr/>
        </p:nvSpPr>
        <p:spPr>
          <a:xfrm>
            <a:off x="674640" y="0"/>
            <a:ext cx="9071280" cy="7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/>
          <a:p>
            <a:pPr algn="ctr">
              <a:lnSpc>
                <a:spcPct val="100000"/>
              </a:lnSpc>
            </a:pPr>
            <a:r>
              <a:rPr b="0" lang="en-GB" sz="3100" spc="-1" strike="noStrike">
                <a:solidFill>
                  <a:srgbClr val="ffff00"/>
                </a:solidFill>
                <a:latin typeface="Arial"/>
                <a:ea typeface="ＭＳ Ｐゴシック"/>
              </a:rPr>
              <a:t>La ligne de détection KM3NeT (DU) </a:t>
            </a:r>
            <a:endParaRPr b="0" lang="en-GB" sz="3100" spc="-1" strike="noStrike">
              <a:latin typeface="Arial"/>
            </a:endParaRPr>
          </a:p>
        </p:txBody>
      </p:sp>
      <p:pic>
        <p:nvPicPr>
          <p:cNvPr id="1406" name="6 Imagen" descr=""/>
          <p:cNvPicPr/>
          <p:nvPr/>
        </p:nvPicPr>
        <p:blipFill>
          <a:blip r:embed="rId1"/>
          <a:stretch/>
        </p:blipFill>
        <p:spPr>
          <a:xfrm>
            <a:off x="360" y="0"/>
            <a:ext cx="673920" cy="697320"/>
          </a:xfrm>
          <a:prstGeom prst="rect">
            <a:avLst/>
          </a:prstGeom>
          <a:ln w="9360">
            <a:noFill/>
          </a:ln>
        </p:spPr>
      </p:pic>
      <p:sp>
        <p:nvSpPr>
          <p:cNvPr id="1407" name="CustomShape 2"/>
          <p:cNvSpPr/>
          <p:nvPr/>
        </p:nvSpPr>
        <p:spPr>
          <a:xfrm>
            <a:off x="3967560" y="1100160"/>
            <a:ext cx="5569560" cy="3076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Aft>
                <a:spcPts val="1199"/>
              </a:spcAft>
            </a:pPr>
            <a:r>
              <a:rPr b="0" i="1" lang="en-GB" sz="2000" spc="-1" strike="noStrike">
                <a:solidFill>
                  <a:srgbClr val="000000"/>
                </a:solidFill>
                <a:latin typeface="Arial"/>
              </a:rPr>
              <a:t>Technologie unique pour ORCA et ARCA</a:t>
            </a:r>
            <a:endParaRPr b="0" lang="en-GB" sz="2000" spc="-1" strike="noStrike">
              <a:latin typeface="Arial"/>
            </a:endParaRPr>
          </a:p>
          <a:p>
            <a:pPr marL="361800" indent="-361440">
              <a:lnSpc>
                <a:spcPct val="100000"/>
              </a:lnSpc>
              <a:spcAft>
                <a:spcPts val="1199"/>
              </a:spcAf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-  Bouée de tête</a:t>
            </a:r>
            <a:endParaRPr b="0" lang="en-GB" sz="1800" spc="-1" strike="noStrike">
              <a:latin typeface="Arial"/>
            </a:endParaRPr>
          </a:p>
          <a:p>
            <a:pPr marL="361800" indent="-361440">
              <a:lnSpc>
                <a:spcPct val="100000"/>
              </a:lnSpc>
              <a:buClr>
                <a:srgbClr val="000000"/>
              </a:buClr>
              <a:buFont typeface="Times New Roman"/>
              <a:buChar char="-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2 câbles porteurs en fibres synthétiques</a:t>
            </a:r>
            <a:endParaRPr b="0" lang="en-GB" sz="1800" spc="-1" strike="noStrike">
              <a:latin typeface="Arial"/>
            </a:endParaRPr>
          </a:p>
          <a:p>
            <a:pPr marL="361800" indent="-361440">
              <a:lnSpc>
                <a:spcPct val="100000"/>
              </a:lnSpc>
              <a:spcAft>
                <a:spcPts val="1199"/>
              </a:spcAft>
            </a:pPr>
            <a:r>
              <a:rPr b="0" i="1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i="1" lang="en-GB" sz="1800" spc="-1" strike="noStrike">
                <a:solidFill>
                  <a:srgbClr val="000000"/>
                </a:solidFill>
                <a:latin typeface="Arial"/>
              </a:rPr>
              <a:t>(diamètre 4 mm, pré tensionnés)</a:t>
            </a:r>
            <a:endParaRPr b="0" lang="en-GB" sz="1800" spc="-1" strike="noStrike">
              <a:latin typeface="Arial"/>
            </a:endParaRPr>
          </a:p>
          <a:p>
            <a:pPr marL="361800" indent="-361440">
              <a:lnSpc>
                <a:spcPct val="100000"/>
              </a:lnSpc>
              <a:buClr>
                <a:srgbClr val="000000"/>
              </a:buClr>
              <a:buFont typeface="Times New Roman"/>
              <a:buChar char="-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Câble électro-optique en équipression </a:t>
            </a:r>
            <a:endParaRPr b="0" lang="en-GB" sz="1800" spc="-1" strike="noStrike">
              <a:latin typeface="Arial"/>
            </a:endParaRPr>
          </a:p>
          <a:p>
            <a:pPr marL="361800" indent="-361440">
              <a:lnSpc>
                <a:spcPct val="100000"/>
              </a:lnSpc>
              <a:spcAft>
                <a:spcPts val="1199"/>
              </a:spcAf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i="1" lang="en-GB" sz="1800" spc="-1" strike="noStrike">
                <a:solidFill>
                  <a:srgbClr val="000000"/>
                </a:solidFill>
                <a:latin typeface="Arial"/>
              </a:rPr>
              <a:t>(diamètre 7 mm, 24 fibres, 2 conducteurs)</a:t>
            </a:r>
            <a:endParaRPr b="0" lang="en-GB" sz="1800" spc="-1" strike="noStrike">
              <a:latin typeface="Arial"/>
            </a:endParaRPr>
          </a:p>
          <a:p>
            <a:pPr marL="361800" indent="-36144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18 étages avec chacun un DOM</a:t>
            </a:r>
            <a:endParaRPr b="0" lang="en-GB" sz="1800" spc="-1" strike="noStrike">
              <a:latin typeface="Arial"/>
            </a:endParaRPr>
          </a:p>
          <a:p>
            <a:pPr marL="361800" indent="-361440">
              <a:lnSpc>
                <a:spcPct val="100000"/>
              </a:lnSpc>
              <a:spcAft>
                <a:spcPts val="1199"/>
              </a:spcAft>
              <a:buClr>
                <a:srgbClr val="000000"/>
              </a:buClr>
              <a:buFont typeface="Times New Roman"/>
              <a:buChar char="-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Châssis d’ancrage en pied de ligne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408" name="CustomShape 3"/>
          <p:cNvSpPr/>
          <p:nvPr/>
        </p:nvSpPr>
        <p:spPr>
          <a:xfrm>
            <a:off x="3744000" y="5141880"/>
            <a:ext cx="6001920" cy="1736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                  </a:t>
            </a:r>
            <a:r>
              <a:rPr b="1" lang="en-GB" sz="1800" spc="-1" strike="noStrike">
                <a:solidFill>
                  <a:srgbClr val="000000"/>
                </a:solidFill>
                <a:latin typeface="Arial"/>
              </a:rPr>
              <a:t>ORCA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         </a:t>
            </a:r>
            <a:r>
              <a:rPr b="1" lang="en-GB" sz="1800" spc="-1" strike="noStrike">
                <a:solidFill>
                  <a:srgbClr val="000000"/>
                </a:solidFill>
                <a:latin typeface="Arial"/>
              </a:rPr>
              <a:t>ARCA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Distance vertical entre DOMs: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9 m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    36 m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Hauteur de ligne: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            200 m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   800 m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Distance horizontale entre lignes: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20 m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    90 m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09" name="Image 1" descr=""/>
          <p:cNvPicPr/>
          <p:nvPr/>
        </p:nvPicPr>
        <p:blipFill>
          <a:blip r:embed="rId2"/>
          <a:stretch/>
        </p:blipFill>
        <p:spPr>
          <a:xfrm>
            <a:off x="678600" y="971640"/>
            <a:ext cx="2495520" cy="6299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66" dur="indefinite" restart="never" nodeType="tmRoot">
          <p:childTnLst>
            <p:seq>
              <p:cTn id="367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CustomShape 1"/>
          <p:cNvSpPr/>
          <p:nvPr/>
        </p:nvSpPr>
        <p:spPr>
          <a:xfrm>
            <a:off x="674640" y="0"/>
            <a:ext cx="9071280" cy="763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/>
          <a:p>
            <a:pPr algn="ctr">
              <a:lnSpc>
                <a:spcPct val="100000"/>
              </a:lnSpc>
            </a:pPr>
            <a:r>
              <a:rPr b="0" lang="en-GB" sz="3100" spc="-1" strike="noStrike">
                <a:solidFill>
                  <a:srgbClr val="ffff00"/>
                </a:solidFill>
                <a:latin typeface="Arial"/>
                <a:ea typeface="ＭＳ Ｐゴシック"/>
              </a:rPr>
              <a:t>Le capteur de lumière KM3NeT (DOM) </a:t>
            </a:r>
            <a:endParaRPr b="0" lang="en-GB" sz="3100" spc="-1" strike="noStrike">
              <a:latin typeface="Arial"/>
            </a:endParaRPr>
          </a:p>
        </p:txBody>
      </p:sp>
      <p:sp>
        <p:nvSpPr>
          <p:cNvPr id="1411" name="Line 2"/>
          <p:cNvSpPr/>
          <p:nvPr/>
        </p:nvSpPr>
        <p:spPr>
          <a:xfrm>
            <a:off x="4782600" y="5364000"/>
            <a:ext cx="689760" cy="360"/>
          </a:xfrm>
          <a:prstGeom prst="line">
            <a:avLst/>
          </a:prstGeom>
          <a:ln w="9360">
            <a:solidFill>
              <a:schemeClr val="tx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2" name="Line 3"/>
          <p:cNvSpPr/>
          <p:nvPr/>
        </p:nvSpPr>
        <p:spPr>
          <a:xfrm>
            <a:off x="3024000" y="5364000"/>
            <a:ext cx="761760" cy="360"/>
          </a:xfrm>
          <a:prstGeom prst="line">
            <a:avLst/>
          </a:prstGeom>
          <a:ln w="9360">
            <a:solidFill>
              <a:schemeClr val="tx1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3" name="CustomShape 4"/>
          <p:cNvSpPr/>
          <p:nvPr/>
        </p:nvSpPr>
        <p:spPr>
          <a:xfrm>
            <a:off x="3751920" y="5129280"/>
            <a:ext cx="1063800" cy="4363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 algn="ctr"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~0,4 m</a:t>
            </a:r>
            <a:endParaRPr b="0" lang="en-GB" sz="2200" spc="-1" strike="noStrike">
              <a:latin typeface="Arial"/>
            </a:endParaRPr>
          </a:p>
        </p:txBody>
      </p:sp>
      <p:sp>
        <p:nvSpPr>
          <p:cNvPr id="1414" name="CustomShape 5"/>
          <p:cNvSpPr/>
          <p:nvPr/>
        </p:nvSpPr>
        <p:spPr>
          <a:xfrm>
            <a:off x="2446920" y="5508000"/>
            <a:ext cx="3912840" cy="202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 marL="285840" indent="-285480">
              <a:lnSpc>
                <a:spcPct val="100000"/>
              </a:lnSpc>
              <a:buClr>
                <a:srgbClr val="0070c0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  <a:ea typeface="ＭＳ Ｐゴシック"/>
              </a:rPr>
              <a:t>Sphère avec 31 PMs de 3 pouces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70c0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  <a:ea typeface="ＭＳ Ｐゴシック"/>
              </a:rPr>
              <a:t>Electronique de lecture intégrée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70c0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  <a:ea typeface="ＭＳ Ｐゴシック"/>
              </a:rPr>
              <a:t>Grand champ de vision 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70c0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  <a:ea typeface="ＭＳ Ｐゴシック"/>
              </a:rPr>
              <a:t>Comptage de photons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70c0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  <a:ea typeface="ＭＳ Ｐゴシック"/>
              </a:rPr>
              <a:t>Information directionnelle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70c0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  <a:ea typeface="ＭＳ Ｐゴシック"/>
              </a:rPr>
              <a:t>Réjection de la bioluminescence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70c0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0070c0"/>
                </a:solidFill>
                <a:latin typeface="Arial"/>
                <a:ea typeface="ＭＳ Ｐゴシック"/>
              </a:rPr>
              <a:t>Réduction de coûts vs ANTARES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15" name="6 Imagen" descr=""/>
          <p:cNvPicPr/>
          <p:nvPr/>
        </p:nvPicPr>
        <p:blipFill>
          <a:blip r:embed="rId1"/>
          <a:stretch/>
        </p:blipFill>
        <p:spPr>
          <a:xfrm>
            <a:off x="360" y="0"/>
            <a:ext cx="673920" cy="697320"/>
          </a:xfrm>
          <a:prstGeom prst="rect">
            <a:avLst/>
          </a:prstGeom>
          <a:ln w="9360">
            <a:noFill/>
          </a:ln>
        </p:spPr>
      </p:pic>
      <p:sp>
        <p:nvSpPr>
          <p:cNvPr id="1416" name="CustomShape 6"/>
          <p:cNvSpPr/>
          <p:nvPr/>
        </p:nvSpPr>
        <p:spPr>
          <a:xfrm>
            <a:off x="6195960" y="2423520"/>
            <a:ext cx="921960" cy="157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>
              <a:lnSpc>
                <a:spcPct val="100000"/>
              </a:lnSpc>
            </a:pPr>
            <a:r>
              <a:rPr b="0" lang="en-GB" sz="97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=</a:t>
            </a:r>
            <a:endParaRPr b="0" lang="en-GB" sz="9700" spc="-1" strike="noStrike">
              <a:latin typeface="Arial"/>
            </a:endParaRPr>
          </a:p>
        </p:txBody>
      </p:sp>
      <p:sp>
        <p:nvSpPr>
          <p:cNvPr id="1417" name="CustomShape 7"/>
          <p:cNvSpPr/>
          <p:nvPr/>
        </p:nvSpPr>
        <p:spPr>
          <a:xfrm>
            <a:off x="7440480" y="922320"/>
            <a:ext cx="1909440" cy="3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Etage ANTARES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18" name="Picture 6" descr=""/>
          <p:cNvPicPr/>
          <p:nvPr/>
        </p:nvPicPr>
        <p:blipFill>
          <a:blip r:embed="rId2"/>
          <a:srcRect l="0" t="5562" r="28313" b="700"/>
          <a:stretch/>
        </p:blipFill>
        <p:spPr>
          <a:xfrm>
            <a:off x="287640" y="1832040"/>
            <a:ext cx="1889280" cy="2512440"/>
          </a:xfrm>
          <a:prstGeom prst="rect">
            <a:avLst/>
          </a:prstGeom>
          <a:ln w="9360">
            <a:noFill/>
          </a:ln>
        </p:spPr>
      </p:pic>
      <p:sp>
        <p:nvSpPr>
          <p:cNvPr id="1419" name="CustomShape 8"/>
          <p:cNvSpPr/>
          <p:nvPr/>
        </p:nvSpPr>
        <p:spPr>
          <a:xfrm>
            <a:off x="156240" y="4428000"/>
            <a:ext cx="2168640" cy="5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 algn="ctr"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Photomultiplicateurs 3’’</a:t>
            </a:r>
            <a:endParaRPr b="0" lang="en-GB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GB" sz="1600" spc="-1" strike="noStrike">
                <a:solidFill>
                  <a:srgbClr val="000000"/>
                </a:solidFill>
                <a:latin typeface="Calibri"/>
              </a:rPr>
              <a:t>Hamamatsu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420" name="Image 6" descr=""/>
          <p:cNvPicPr/>
          <p:nvPr/>
        </p:nvPicPr>
        <p:blipFill>
          <a:blip r:embed="rId3"/>
          <a:stretch/>
        </p:blipFill>
        <p:spPr>
          <a:xfrm>
            <a:off x="2713320" y="799200"/>
            <a:ext cx="3307680" cy="4402080"/>
          </a:xfrm>
          <a:prstGeom prst="rect">
            <a:avLst/>
          </a:prstGeom>
          <a:ln>
            <a:noFill/>
          </a:ln>
        </p:spPr>
      </p:pic>
      <p:pic>
        <p:nvPicPr>
          <p:cNvPr id="1421" name="Picture 4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409" t="17894" r="0" b="20279"/>
          <a:stretch/>
        </p:blipFill>
        <p:spPr>
          <a:xfrm rot="5400000">
            <a:off x="6162840" y="2426760"/>
            <a:ext cx="4599720" cy="2380320"/>
          </a:xfrm>
          <a:prstGeom prst="rect">
            <a:avLst/>
          </a:prstGeom>
          <a:ln>
            <a:noFill/>
          </a:ln>
        </p:spPr>
      </p:pic>
      <p:sp>
        <p:nvSpPr>
          <p:cNvPr id="1422" name="CustomShape 9"/>
          <p:cNvSpPr/>
          <p:nvPr/>
        </p:nvSpPr>
        <p:spPr>
          <a:xfrm>
            <a:off x="7009200" y="6879240"/>
            <a:ext cx="2194560" cy="5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 algn="ctr">
              <a:lnSpc>
                <a:spcPct val="100000"/>
              </a:lnSpc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Photomultiplicateur 10’’</a:t>
            </a:r>
            <a:endParaRPr b="0" lang="en-GB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en-GB" sz="1600" spc="-1" strike="noStrike">
                <a:solidFill>
                  <a:srgbClr val="000000"/>
                </a:solidFill>
                <a:latin typeface="Calibri"/>
              </a:rPr>
              <a:t>Hamamatsu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423" name="Image 17" descr=""/>
          <p:cNvPicPr/>
          <p:nvPr/>
        </p:nvPicPr>
        <p:blipFill>
          <a:blip r:embed="rId6"/>
          <a:stretch/>
        </p:blipFill>
        <p:spPr>
          <a:xfrm>
            <a:off x="6978600" y="4941000"/>
            <a:ext cx="1308240" cy="1994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68" dur="indefinite" restart="never" nodeType="tmRoot">
          <p:childTnLst>
            <p:seq>
              <p:cTn id="369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Image 7" descr=""/>
          <p:cNvPicPr/>
          <p:nvPr/>
        </p:nvPicPr>
        <p:blipFill>
          <a:blip r:embed="rId1"/>
          <a:stretch/>
        </p:blipFill>
        <p:spPr>
          <a:xfrm rot="5400000">
            <a:off x="6639840" y="4732920"/>
            <a:ext cx="2945160" cy="2208600"/>
          </a:xfrm>
          <a:prstGeom prst="rect">
            <a:avLst/>
          </a:prstGeom>
          <a:ln>
            <a:noFill/>
          </a:ln>
        </p:spPr>
      </p:pic>
      <p:pic>
        <p:nvPicPr>
          <p:cNvPr id="1425" name="Image 2" descr=""/>
          <p:cNvPicPr/>
          <p:nvPr/>
        </p:nvPicPr>
        <p:blipFill>
          <a:blip r:embed="rId2"/>
          <a:stretch/>
        </p:blipFill>
        <p:spPr>
          <a:xfrm>
            <a:off x="2618640" y="4370760"/>
            <a:ext cx="3625920" cy="2879280"/>
          </a:xfrm>
          <a:prstGeom prst="rect">
            <a:avLst/>
          </a:prstGeom>
          <a:ln>
            <a:noFill/>
          </a:ln>
        </p:spPr>
      </p:pic>
      <p:sp>
        <p:nvSpPr>
          <p:cNvPr id="1426" name="TextShape 1"/>
          <p:cNvSpPr txBox="1"/>
          <p:nvPr/>
        </p:nvSpPr>
        <p:spPr>
          <a:xfrm>
            <a:off x="390240" y="7006680"/>
            <a:ext cx="3191760" cy="40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D902D24-24E9-4933-9AEC-27781DF7376F}" type="slidenum">
              <a:rPr b="0" lang="en-GB" sz="1400" spc="-1" strike="noStrike">
                <a:solidFill>
                  <a:srgbClr val="ffffff"/>
                </a:solidFill>
                <a:latin typeface="Arial"/>
              </a:rPr>
              <a:t>1</a:t>
            </a:fld>
            <a:endParaRPr b="0" lang="en-GB" sz="1400" spc="-1" strike="noStrike">
              <a:latin typeface="Times New Roman"/>
            </a:endParaRPr>
          </a:p>
        </p:txBody>
      </p:sp>
      <p:sp>
        <p:nvSpPr>
          <p:cNvPr id="1427" name="TextShape 2"/>
          <p:cNvSpPr txBox="1"/>
          <p:nvPr/>
        </p:nvSpPr>
        <p:spPr>
          <a:xfrm>
            <a:off x="961920" y="0"/>
            <a:ext cx="9118080" cy="921960"/>
          </a:xfrm>
          <a:prstGeom prst="rect">
            <a:avLst/>
          </a:prstGeom>
          <a:gradFill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/>
          </a:gradFill>
          <a:ln w="28440">
            <a:solidFill>
              <a:srgbClr val="000000"/>
            </a:solidFill>
            <a:miter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00"/>
                </a:solidFill>
                <a:latin typeface="Arial"/>
              </a:rPr>
              <a:t>Construction du détecteur KM3NeT ORCA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28" name="Image 12" descr=""/>
          <p:cNvPicPr/>
          <p:nvPr/>
        </p:nvPicPr>
        <p:blipFill>
          <a:blip r:embed="rId3"/>
          <a:stretch/>
        </p:blipFill>
        <p:spPr>
          <a:xfrm>
            <a:off x="2679480" y="1440000"/>
            <a:ext cx="3512520" cy="2634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29" name="Immagine 5" descr=""/>
          <p:cNvPicPr/>
          <p:nvPr/>
        </p:nvPicPr>
        <p:blipFill>
          <a:blip r:embed="rId4"/>
          <a:stretch/>
        </p:blipFill>
        <p:spPr>
          <a:xfrm>
            <a:off x="146520" y="1021320"/>
            <a:ext cx="2187000" cy="6374880"/>
          </a:xfrm>
          <a:prstGeom prst="rect">
            <a:avLst/>
          </a:prstGeom>
          <a:ln w="9360">
            <a:noFill/>
          </a:ln>
        </p:spPr>
      </p:pic>
      <p:sp>
        <p:nvSpPr>
          <p:cNvPr id="1430" name="CustomShape 3"/>
          <p:cNvSpPr/>
          <p:nvPr/>
        </p:nvSpPr>
        <p:spPr>
          <a:xfrm>
            <a:off x="641160" y="4159080"/>
            <a:ext cx="1236240" cy="65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10880" rIns="110880" tIns="55440" bIns="5544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Dépliage</a:t>
            </a:r>
            <a:br/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autonome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31" name="Image 16" descr=""/>
          <p:cNvPicPr/>
          <p:nvPr/>
        </p:nvPicPr>
        <p:blipFill>
          <a:blip r:embed="rId5"/>
          <a:srcRect l="16086" t="20253" r="13221" b="0"/>
          <a:stretch/>
        </p:blipFill>
        <p:spPr>
          <a:xfrm>
            <a:off x="360" y="-3960"/>
            <a:ext cx="1150200" cy="1172880"/>
          </a:xfrm>
          <a:prstGeom prst="rect">
            <a:avLst/>
          </a:prstGeom>
          <a:ln>
            <a:noFill/>
          </a:ln>
        </p:spPr>
      </p:pic>
      <p:pic>
        <p:nvPicPr>
          <p:cNvPr id="1432" name="Image 4" descr=""/>
          <p:cNvPicPr/>
          <p:nvPr/>
        </p:nvPicPr>
        <p:blipFill>
          <a:blip r:embed="rId6"/>
          <a:stretch/>
        </p:blipFill>
        <p:spPr>
          <a:xfrm>
            <a:off x="6392520" y="1440720"/>
            <a:ext cx="3523680" cy="2642760"/>
          </a:xfrm>
          <a:prstGeom prst="rect">
            <a:avLst/>
          </a:prstGeom>
          <a:ln>
            <a:noFill/>
          </a:ln>
        </p:spPr>
      </p:pic>
      <p:sp>
        <p:nvSpPr>
          <p:cNvPr id="1433" name="CustomShape 4"/>
          <p:cNvSpPr/>
          <p:nvPr/>
        </p:nvSpPr>
        <p:spPr>
          <a:xfrm>
            <a:off x="2473200" y="1062000"/>
            <a:ext cx="7709760" cy="37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3000"/>
              </a:lnSpc>
            </a:pPr>
            <a:r>
              <a:rPr b="0" lang="en-GB" sz="2000" spc="-1" strike="noStrike">
                <a:solidFill>
                  <a:srgbClr val="3333cc"/>
                </a:solidFill>
                <a:latin typeface="Arial"/>
              </a:rPr>
              <a:t>Detector Unit : ligne verticale équipée de 18 DOMs espacés de 9m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434" name="CustomShape 5"/>
          <p:cNvSpPr/>
          <p:nvPr/>
        </p:nvSpPr>
        <p:spPr>
          <a:xfrm>
            <a:off x="6480360" y="3919320"/>
            <a:ext cx="3291480" cy="302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Arial"/>
              </a:rPr>
              <a:t>Calibration DU en salle noire au CPPM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435" name="CustomShape 6"/>
          <p:cNvSpPr/>
          <p:nvPr/>
        </p:nvSpPr>
        <p:spPr>
          <a:xfrm>
            <a:off x="2644560" y="3937320"/>
            <a:ext cx="3573720" cy="302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Arial"/>
              </a:rPr>
              <a:t>Intégration DU au CPPM pour déploiement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436" name="CustomShape 7"/>
          <p:cNvSpPr/>
          <p:nvPr/>
        </p:nvSpPr>
        <p:spPr>
          <a:xfrm>
            <a:off x="2772000" y="7103880"/>
            <a:ext cx="3371040" cy="302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Arial"/>
              </a:rPr>
              <a:t>Assemblage d’un capteur de lumière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437" name="CustomShape 8"/>
          <p:cNvSpPr/>
          <p:nvPr/>
        </p:nvSpPr>
        <p:spPr>
          <a:xfrm>
            <a:off x="6757560" y="7103880"/>
            <a:ext cx="2737080" cy="30276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1400" spc="-1" strike="noStrike">
                <a:solidFill>
                  <a:srgbClr val="ffff00"/>
                </a:solidFill>
                <a:latin typeface="Arial"/>
              </a:rPr>
              <a:t>Tests du capteur de lumière</a:t>
            </a:r>
            <a:endParaRPr b="0" lang="en-GB" sz="1400" spc="-1" strike="noStrike">
              <a:latin typeface="Arial"/>
            </a:endParaRPr>
          </a:p>
        </p:txBody>
      </p:sp>
    </p:spTree>
  </p:cSld>
  <p:timing>
    <p:tnLst>
      <p:par>
        <p:cTn id="370" dur="indefinite" restart="never" nodeType="tmRoot">
          <p:childTnLst>
            <p:seq>
              <p:cTn id="37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TextShape 1"/>
          <p:cNvSpPr txBox="1"/>
          <p:nvPr/>
        </p:nvSpPr>
        <p:spPr>
          <a:xfrm>
            <a:off x="961200" y="0"/>
            <a:ext cx="9118800" cy="9219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3600" spc="-1" strike="noStrike">
                <a:solidFill>
                  <a:srgbClr val="ffff00"/>
                </a:solidFill>
                <a:latin typeface="Arial"/>
              </a:rPr>
              <a:t>Les premières lignes KM3NeT-ARCA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9" name="Picture 6" descr=""/>
          <p:cNvPicPr/>
          <p:nvPr/>
        </p:nvPicPr>
        <p:blipFill>
          <a:blip r:embed="rId1"/>
          <a:stretch/>
        </p:blipFill>
        <p:spPr>
          <a:xfrm>
            <a:off x="-39600" y="0"/>
            <a:ext cx="1121400" cy="1159920"/>
          </a:xfrm>
          <a:prstGeom prst="rect">
            <a:avLst/>
          </a:prstGeom>
          <a:ln>
            <a:noFill/>
          </a:ln>
        </p:spPr>
      </p:pic>
      <p:sp>
        <p:nvSpPr>
          <p:cNvPr id="1440" name="CustomShape 2"/>
          <p:cNvSpPr/>
          <p:nvPr/>
        </p:nvSpPr>
        <p:spPr>
          <a:xfrm>
            <a:off x="0" y="6948360"/>
            <a:ext cx="10080360" cy="46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1</a:t>
            </a:r>
            <a:r>
              <a:rPr b="0" lang="en-GB" sz="2400" spc="-1" strike="noStrike" baseline="30000">
                <a:solidFill>
                  <a:srgbClr val="ffffff"/>
                </a:solidFill>
                <a:latin typeface="Arial"/>
              </a:rPr>
              <a:t>ère</a:t>
            </a: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 ligne en opération depuis Décembre 2015, 2</a:t>
            </a:r>
            <a:r>
              <a:rPr b="0" lang="en-GB" sz="2400" spc="-1" strike="noStrike" baseline="30000">
                <a:solidFill>
                  <a:srgbClr val="ffffff"/>
                </a:solidFill>
                <a:latin typeface="Arial"/>
              </a:rPr>
              <a:t>e</a:t>
            </a: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 depuis Mai 2016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441" name="Image 3" descr=""/>
          <p:cNvPicPr/>
          <p:nvPr/>
        </p:nvPicPr>
        <p:blipFill>
          <a:blip r:embed="rId2"/>
          <a:srcRect l="8246" t="0" r="0" b="21982"/>
          <a:stretch/>
        </p:blipFill>
        <p:spPr>
          <a:xfrm>
            <a:off x="3750480" y="897480"/>
            <a:ext cx="2225880" cy="3365640"/>
          </a:xfrm>
          <a:prstGeom prst="rect">
            <a:avLst/>
          </a:prstGeom>
          <a:ln>
            <a:noFill/>
          </a:ln>
        </p:spPr>
      </p:pic>
      <p:pic>
        <p:nvPicPr>
          <p:cNvPr id="1442" name="Image 5" descr=""/>
          <p:cNvPicPr/>
          <p:nvPr/>
        </p:nvPicPr>
        <p:blipFill>
          <a:blip r:embed="rId3"/>
          <a:stretch/>
        </p:blipFill>
        <p:spPr>
          <a:xfrm>
            <a:off x="954720" y="897480"/>
            <a:ext cx="2533320" cy="3377520"/>
          </a:xfrm>
          <a:prstGeom prst="rect">
            <a:avLst/>
          </a:prstGeom>
          <a:ln>
            <a:noFill/>
          </a:ln>
        </p:spPr>
      </p:pic>
      <p:pic>
        <p:nvPicPr>
          <p:cNvPr id="1443" name="Image 7" descr=""/>
          <p:cNvPicPr/>
          <p:nvPr/>
        </p:nvPicPr>
        <p:blipFill>
          <a:blip r:embed="rId4"/>
          <a:stretch/>
        </p:blipFill>
        <p:spPr>
          <a:xfrm>
            <a:off x="6480360" y="1044720"/>
            <a:ext cx="3104640" cy="1742760"/>
          </a:xfrm>
          <a:prstGeom prst="rect">
            <a:avLst/>
          </a:prstGeom>
          <a:ln>
            <a:noFill/>
          </a:ln>
        </p:spPr>
      </p:pic>
      <p:pic>
        <p:nvPicPr>
          <p:cNvPr id="1444" name="Image 8" descr=""/>
          <p:cNvPicPr/>
          <p:nvPr/>
        </p:nvPicPr>
        <p:blipFill>
          <a:blip r:embed="rId5"/>
          <a:stretch/>
        </p:blipFill>
        <p:spPr>
          <a:xfrm>
            <a:off x="6552360" y="3012840"/>
            <a:ext cx="3104640" cy="1742760"/>
          </a:xfrm>
          <a:prstGeom prst="rect">
            <a:avLst/>
          </a:prstGeom>
          <a:ln>
            <a:noFill/>
          </a:ln>
        </p:spPr>
      </p:pic>
      <p:pic>
        <p:nvPicPr>
          <p:cNvPr id="1445" name="Image 9" descr=""/>
          <p:cNvPicPr/>
          <p:nvPr/>
        </p:nvPicPr>
        <p:blipFill>
          <a:blip r:embed="rId6"/>
          <a:stretch/>
        </p:blipFill>
        <p:spPr>
          <a:xfrm>
            <a:off x="6552360" y="5076360"/>
            <a:ext cx="3104640" cy="1742760"/>
          </a:xfrm>
          <a:prstGeom prst="rect">
            <a:avLst/>
          </a:prstGeom>
          <a:ln>
            <a:noFill/>
          </a:ln>
        </p:spPr>
      </p:pic>
      <p:pic>
        <p:nvPicPr>
          <p:cNvPr id="1446" name="Image 10" descr=""/>
          <p:cNvPicPr/>
          <p:nvPr/>
        </p:nvPicPr>
        <p:blipFill>
          <a:blip r:embed="rId7"/>
          <a:stretch/>
        </p:blipFill>
        <p:spPr>
          <a:xfrm>
            <a:off x="1728000" y="4526640"/>
            <a:ext cx="3755880" cy="2446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2" dur="indefinite" restart="never" nodeType="tmRoot">
          <p:childTnLst>
            <p:seq>
              <p:cTn id="37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TextShape 1"/>
          <p:cNvSpPr txBox="1"/>
          <p:nvPr/>
        </p:nvSpPr>
        <p:spPr>
          <a:xfrm>
            <a:off x="961200" y="0"/>
            <a:ext cx="9118800" cy="9219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3600" spc="-1" strike="noStrike">
                <a:solidFill>
                  <a:srgbClr val="ffff00"/>
                </a:solidFill>
                <a:latin typeface="Arial"/>
              </a:rPr>
              <a:t>La première ligne KM3NeT-ORCA</a:t>
            </a:r>
            <a:endParaRPr b="0" lang="en-GB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8" name="CustomShape 2"/>
          <p:cNvSpPr/>
          <p:nvPr/>
        </p:nvSpPr>
        <p:spPr>
          <a:xfrm>
            <a:off x="0" y="7063560"/>
            <a:ext cx="10080360" cy="46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1</a:t>
            </a:r>
            <a:r>
              <a:rPr b="0" lang="en-GB" sz="2400" spc="-1" strike="noStrike" baseline="30000">
                <a:solidFill>
                  <a:srgbClr val="ffffff"/>
                </a:solidFill>
                <a:latin typeface="Arial"/>
              </a:rPr>
              <a:t>ère</a:t>
            </a:r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 ligne en opération entre septembre et décembre 2017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449" name="Image 6" descr=""/>
          <p:cNvPicPr/>
          <p:nvPr/>
        </p:nvPicPr>
        <p:blipFill>
          <a:blip r:embed="rId1"/>
          <a:srcRect l="10343" t="0" r="11723" b="8522"/>
          <a:stretch/>
        </p:blipFill>
        <p:spPr>
          <a:xfrm>
            <a:off x="260640" y="971280"/>
            <a:ext cx="4653720" cy="3072600"/>
          </a:xfrm>
          <a:prstGeom prst="rect">
            <a:avLst/>
          </a:prstGeom>
          <a:ln>
            <a:noFill/>
          </a:ln>
        </p:spPr>
      </p:pic>
      <p:pic>
        <p:nvPicPr>
          <p:cNvPr id="1450" name="Immagine 4" descr=""/>
          <p:cNvPicPr/>
          <p:nvPr/>
        </p:nvPicPr>
        <p:blipFill>
          <a:blip r:embed="rId2"/>
          <a:stretch/>
        </p:blipFill>
        <p:spPr>
          <a:xfrm>
            <a:off x="5760360" y="755640"/>
            <a:ext cx="4136040" cy="2476800"/>
          </a:xfrm>
          <a:prstGeom prst="rect">
            <a:avLst/>
          </a:prstGeom>
          <a:ln>
            <a:noFill/>
          </a:ln>
        </p:spPr>
      </p:pic>
      <p:pic>
        <p:nvPicPr>
          <p:cNvPr id="1451" name="Image 15" descr=""/>
          <p:cNvPicPr/>
          <p:nvPr/>
        </p:nvPicPr>
        <p:blipFill>
          <a:blip r:embed="rId3"/>
          <a:srcRect l="16086" t="20253" r="13221" b="0"/>
          <a:stretch/>
        </p:blipFill>
        <p:spPr>
          <a:xfrm>
            <a:off x="360" y="-3960"/>
            <a:ext cx="1150200" cy="1172880"/>
          </a:xfrm>
          <a:prstGeom prst="rect">
            <a:avLst/>
          </a:prstGeom>
          <a:ln>
            <a:noFill/>
          </a:ln>
        </p:spPr>
      </p:pic>
      <p:pic>
        <p:nvPicPr>
          <p:cNvPr id="1452" name="Image 11" descr=""/>
          <p:cNvPicPr/>
          <p:nvPr/>
        </p:nvPicPr>
        <p:blipFill>
          <a:blip r:embed="rId4"/>
          <a:srcRect l="0" t="0" r="-7" b="0"/>
          <a:stretch/>
        </p:blipFill>
        <p:spPr>
          <a:xfrm>
            <a:off x="215640" y="4220280"/>
            <a:ext cx="4752000" cy="2652480"/>
          </a:xfrm>
          <a:prstGeom prst="rect">
            <a:avLst/>
          </a:prstGeom>
          <a:ln>
            <a:noFill/>
          </a:ln>
        </p:spPr>
      </p:pic>
      <p:pic>
        <p:nvPicPr>
          <p:cNvPr id="1453" name="Image 12" descr=""/>
          <p:cNvPicPr/>
          <p:nvPr/>
        </p:nvPicPr>
        <p:blipFill>
          <a:blip r:embed="rId5"/>
          <a:stretch/>
        </p:blipFill>
        <p:spPr>
          <a:xfrm>
            <a:off x="5134320" y="3203640"/>
            <a:ext cx="2604240" cy="3242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4" dur="indefinite" restart="never" nodeType="tmRoot">
          <p:childTnLst>
            <p:seq>
              <p:cTn id="375" dur="indefinite" nodeType="mainSeq">
                <p:childTnLst>
                  <p:par>
                    <p:cTn id="376" fill="hold">
                      <p:stCondLst>
                        <p:cond delay="0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nodeType="after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379" restart="whenNotActive" nodeType="interactiveSeq" fill="hold">
                <p:childTnLst>
                  <p:par>
                    <p:cTn id="380" fill="hold"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" name="Picture 2" descr=""/>
          <p:cNvPicPr/>
          <p:nvPr/>
        </p:nvPicPr>
        <p:blipFill>
          <a:blip r:embed="rId1"/>
          <a:stretch/>
        </p:blipFill>
        <p:spPr>
          <a:xfrm>
            <a:off x="7612200" y="5261760"/>
            <a:ext cx="2349720" cy="2143080"/>
          </a:xfrm>
          <a:prstGeom prst="rect">
            <a:avLst/>
          </a:prstGeom>
          <a:ln>
            <a:noFill/>
          </a:ln>
        </p:spPr>
      </p:pic>
      <p:sp>
        <p:nvSpPr>
          <p:cNvPr id="1455" name="CustomShape 1"/>
          <p:cNvSpPr/>
          <p:nvPr/>
        </p:nvSpPr>
        <p:spPr>
          <a:xfrm>
            <a:off x="1108440" y="-65160"/>
            <a:ext cx="7525800" cy="132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0" lang="en-GB" sz="4000" spc="-1" strike="noStrike">
                <a:solidFill>
                  <a:srgbClr val="ffff00"/>
                </a:solidFill>
                <a:latin typeface="Calibri"/>
              </a:rPr>
              <a:t>Un Observatoire Pluridisciplinaire </a:t>
            </a:r>
            <a:br/>
            <a:r>
              <a:rPr b="0" lang="en-GB" sz="4000" spc="-1" strike="noStrike">
                <a:solidFill>
                  <a:srgbClr val="ffff00"/>
                </a:solidFill>
                <a:latin typeface="Calibri"/>
              </a:rPr>
              <a:t>en Mer Profonde</a:t>
            </a:r>
            <a:endParaRPr b="0" lang="en-GB" sz="4000" spc="-1" strike="noStrike">
              <a:latin typeface="Arial"/>
            </a:endParaRPr>
          </a:p>
        </p:txBody>
      </p:sp>
      <p:sp>
        <p:nvSpPr>
          <p:cNvPr id="1456" name="CustomShape 2"/>
          <p:cNvSpPr/>
          <p:nvPr/>
        </p:nvSpPr>
        <p:spPr>
          <a:xfrm>
            <a:off x="5832360" y="1368720"/>
            <a:ext cx="4129560" cy="420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Astronomie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Physique des neutrinos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Océanographie physico-chimique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Biologie marine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Bioacoustique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Bioluminescence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Microbiologie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Ecologie, biogéochimie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Sismologie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Environnement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Energies renouvelables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Acoustique sous-marine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R&amp;D technologies sous-marines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…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1457" name="CustomShape 3"/>
          <p:cNvSpPr/>
          <p:nvPr/>
        </p:nvSpPr>
        <p:spPr>
          <a:xfrm>
            <a:off x="7609320" y="6948360"/>
            <a:ext cx="2392560" cy="31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3000"/>
              </a:lnSpc>
            </a:pPr>
            <a:r>
              <a:rPr b="0" lang="en-GB" sz="1600" spc="-1" strike="noStrike">
                <a:solidFill>
                  <a:srgbClr val="ffffff"/>
                </a:solidFill>
                <a:latin typeface="Arial"/>
              </a:rPr>
              <a:t>Robot benthique WALLY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458" name="Picture 17" descr=""/>
          <p:cNvPicPr/>
          <p:nvPr/>
        </p:nvPicPr>
        <p:blipFill>
          <a:blip r:embed="rId2"/>
          <a:srcRect l="0" t="7648" r="0" b="0"/>
          <a:stretch/>
        </p:blipFill>
        <p:spPr>
          <a:xfrm>
            <a:off x="4534920" y="5371560"/>
            <a:ext cx="2934720" cy="2033280"/>
          </a:xfrm>
          <a:prstGeom prst="rect">
            <a:avLst/>
          </a:prstGeom>
          <a:ln>
            <a:noFill/>
          </a:ln>
        </p:spPr>
      </p:pic>
      <p:sp>
        <p:nvSpPr>
          <p:cNvPr id="1459" name="CustomShape 4"/>
          <p:cNvSpPr/>
          <p:nvPr/>
        </p:nvSpPr>
        <p:spPr>
          <a:xfrm>
            <a:off x="4803480" y="5383440"/>
            <a:ext cx="2678760" cy="3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3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Séismomètre grand fond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60" name="Image 12" descr=""/>
          <p:cNvPicPr/>
          <p:nvPr/>
        </p:nvPicPr>
        <p:blipFill>
          <a:blip r:embed="rId3"/>
          <a:stretch/>
        </p:blipFill>
        <p:spPr>
          <a:xfrm>
            <a:off x="720000" y="5445720"/>
            <a:ext cx="3109320" cy="1993680"/>
          </a:xfrm>
          <a:prstGeom prst="rect">
            <a:avLst/>
          </a:prstGeom>
          <a:ln>
            <a:noFill/>
          </a:ln>
        </p:spPr>
      </p:pic>
      <p:sp>
        <p:nvSpPr>
          <p:cNvPr id="1461" name="CustomShape 5"/>
          <p:cNvSpPr/>
          <p:nvPr/>
        </p:nvSpPr>
        <p:spPr>
          <a:xfrm>
            <a:off x="663480" y="4845960"/>
            <a:ext cx="32580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Dauphins (Globicéphales) </a:t>
            </a:r>
            <a:br/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observés sur le site ANTARES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62" name="Image 3" descr=""/>
          <p:cNvPicPr/>
          <p:nvPr/>
        </p:nvPicPr>
        <p:blipFill>
          <a:blip r:embed="rId4"/>
          <a:srcRect l="1434" t="25010" r="987" b="3576"/>
          <a:stretch/>
        </p:blipFill>
        <p:spPr>
          <a:xfrm>
            <a:off x="143640" y="1368720"/>
            <a:ext cx="5688360" cy="3358440"/>
          </a:xfrm>
          <a:prstGeom prst="rect">
            <a:avLst/>
          </a:prstGeom>
          <a:ln>
            <a:noFill/>
          </a:ln>
        </p:spPr>
      </p:pic>
      <p:pic>
        <p:nvPicPr>
          <p:cNvPr id="1463" name="Image 1" descr=""/>
          <p:cNvPicPr/>
          <p:nvPr/>
        </p:nvPicPr>
        <p:blipFill>
          <a:blip r:embed="rId5"/>
          <a:stretch/>
        </p:blipFill>
        <p:spPr>
          <a:xfrm>
            <a:off x="0" y="0"/>
            <a:ext cx="812880" cy="1138320"/>
          </a:xfrm>
          <a:prstGeom prst="rect">
            <a:avLst/>
          </a:prstGeom>
          <a:ln>
            <a:noFill/>
          </a:ln>
        </p:spPr>
      </p:pic>
      <p:pic>
        <p:nvPicPr>
          <p:cNvPr id="1464" name="Image 15" descr=""/>
          <p:cNvPicPr/>
          <p:nvPr/>
        </p:nvPicPr>
        <p:blipFill>
          <a:blip r:embed="rId6"/>
          <a:stretch/>
        </p:blipFill>
        <p:spPr>
          <a:xfrm>
            <a:off x="8634600" y="-2520"/>
            <a:ext cx="1445760" cy="909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83" dur="indefinite" restart="never" nodeType="tmRoot">
          <p:childTnLst>
            <p:seq>
              <p:cTn id="3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CustomShape 1"/>
          <p:cNvSpPr/>
          <p:nvPr/>
        </p:nvSpPr>
        <p:spPr>
          <a:xfrm>
            <a:off x="0" y="-22320"/>
            <a:ext cx="10005120" cy="710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0" lang="en-GB" sz="4000" spc="-1" strike="noStrike">
                <a:solidFill>
                  <a:srgbClr val="ffff00"/>
                </a:solidFill>
                <a:latin typeface="Calibri"/>
              </a:rPr>
              <a:t>Etudes bioacoustiques des cétacés</a:t>
            </a:r>
            <a:endParaRPr b="0" lang="en-GB" sz="4000" spc="-1" strike="noStrike">
              <a:latin typeface="Arial"/>
            </a:endParaRPr>
          </a:p>
        </p:txBody>
      </p:sp>
      <p:sp>
        <p:nvSpPr>
          <p:cNvPr id="1466" name="CustomShape 2"/>
          <p:cNvSpPr/>
          <p:nvPr/>
        </p:nvSpPr>
        <p:spPr>
          <a:xfrm>
            <a:off x="261720" y="5154840"/>
            <a:ext cx="9565200" cy="228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ffffff"/>
                </a:solidFill>
                <a:latin typeface="Arial"/>
              </a:rPr>
              <a:t>Détection et localisation des sources bioacoustiques (cétacés, …) en utilisant </a:t>
            </a:r>
            <a:br/>
            <a:r>
              <a:rPr b="1" lang="en-GB" sz="1800" spc="-1" strike="noStrike">
                <a:solidFill>
                  <a:srgbClr val="ffffff"/>
                </a:solidFill>
                <a:latin typeface="Arial"/>
              </a:rPr>
              <a:t>les hydrophones intégrés sur les détecteurs ANTARES et KM3NeT-ORCA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be0e3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Algorithmes temps-réels de </a:t>
            </a:r>
            <a:r>
              <a:rPr b="1" lang="en-GB" sz="1800" spc="-1" strike="noStrike">
                <a:solidFill>
                  <a:srgbClr val="ffffff"/>
                </a:solidFill>
                <a:latin typeface="Arial"/>
              </a:rPr>
              <a:t>classifications des cétacés 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(recensement, suivi,…)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be0e3"/>
              </a:buClr>
              <a:buFont typeface="Wingdings" charset="2"/>
              <a:buChar char=""/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Mesure et suivi temporel de la </a:t>
            </a:r>
            <a:r>
              <a:rPr b="1" lang="en-GB" sz="1800" spc="-1" strike="noStrike">
                <a:solidFill>
                  <a:srgbClr val="ffffff"/>
                </a:solidFill>
                <a:latin typeface="Arial"/>
              </a:rPr>
              <a:t>pollution acoustique 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sous-marine (trafic maritime,…)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be0e3"/>
              </a:buClr>
              <a:buFont typeface="Wingdings" charset="2"/>
              <a:buChar char=""/>
            </a:pPr>
            <a:r>
              <a:rPr b="1" lang="en-GB" sz="1800" spc="-1" strike="noStrike">
                <a:solidFill>
                  <a:srgbClr val="ffffff"/>
                </a:solidFill>
                <a:latin typeface="Arial"/>
              </a:rPr>
              <a:t>Impact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 de la pollution acoustique sur la </a:t>
            </a:r>
            <a:r>
              <a:rPr b="1" lang="en-GB" sz="1800" spc="-1" strike="noStrike">
                <a:solidFill>
                  <a:srgbClr val="ffffff"/>
                </a:solidFill>
                <a:latin typeface="Arial"/>
              </a:rPr>
              <a:t>présence des cétacés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be0e3"/>
              </a:buClr>
              <a:buFont typeface="Wingdings" charset="2"/>
              <a:buChar char=""/>
            </a:pPr>
            <a:r>
              <a:rPr b="1" lang="en-GB" sz="1800" spc="-1" strike="noStrike">
                <a:solidFill>
                  <a:srgbClr val="ffffff"/>
                </a:solidFill>
                <a:latin typeface="Arial"/>
              </a:rPr>
              <a:t>Alertes anti-collisions : 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information temps réels de la présence de cétacés au CrossMed</a:t>
            </a:r>
            <a:endParaRPr b="0" lang="en-GB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bbe0e3"/>
              </a:buClr>
              <a:buFont typeface="Wingdings" charset="2"/>
              <a:buChar char=""/>
            </a:pPr>
            <a:r>
              <a:rPr b="1" lang="en-GB" sz="1800" spc="-1" strike="noStrike">
                <a:solidFill>
                  <a:srgbClr val="ffffff"/>
                </a:solidFill>
                <a:latin typeface="Arial"/>
              </a:rPr>
              <a:t>Communication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 grands publics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467" name="Picture 1" descr=""/>
          <p:cNvPicPr/>
          <p:nvPr/>
        </p:nvPicPr>
        <p:blipFill>
          <a:blip r:embed="rId1"/>
          <a:stretch/>
        </p:blipFill>
        <p:spPr>
          <a:xfrm>
            <a:off x="503640" y="1115640"/>
            <a:ext cx="7344360" cy="3562920"/>
          </a:xfrm>
          <a:prstGeom prst="rect">
            <a:avLst/>
          </a:prstGeom>
          <a:ln>
            <a:noFill/>
          </a:ln>
        </p:spPr>
      </p:pic>
      <p:sp>
        <p:nvSpPr>
          <p:cNvPr id="1468" name="CustomShape 3"/>
          <p:cNvSpPr/>
          <p:nvPr/>
        </p:nvSpPr>
        <p:spPr>
          <a:xfrm flipH="1">
            <a:off x="3846240" y="2145960"/>
            <a:ext cx="516240" cy="55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9" name="CustomShape 4"/>
          <p:cNvSpPr/>
          <p:nvPr/>
        </p:nvSpPr>
        <p:spPr>
          <a:xfrm>
            <a:off x="3387240" y="1746000"/>
            <a:ext cx="1950480" cy="395280"/>
          </a:xfrm>
          <a:prstGeom prst="rect">
            <a:avLst/>
          </a:prstGeom>
          <a:solidFill>
            <a:schemeClr val="bg1"/>
          </a:solidFill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Biosonar clicks 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470" name="CustomShape 5"/>
          <p:cNvSpPr/>
          <p:nvPr/>
        </p:nvSpPr>
        <p:spPr>
          <a:xfrm>
            <a:off x="4362840" y="2145960"/>
            <a:ext cx="360" cy="60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1" name="CustomShape 6"/>
          <p:cNvSpPr/>
          <p:nvPr/>
        </p:nvSpPr>
        <p:spPr>
          <a:xfrm>
            <a:off x="4362840" y="2145960"/>
            <a:ext cx="516240" cy="60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2" name="CustomShape 7"/>
          <p:cNvSpPr/>
          <p:nvPr/>
        </p:nvSpPr>
        <p:spPr>
          <a:xfrm flipH="1" flipV="1">
            <a:off x="1754640" y="4034880"/>
            <a:ext cx="516240" cy="762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3" name="CustomShape 8"/>
          <p:cNvSpPr/>
          <p:nvPr/>
        </p:nvSpPr>
        <p:spPr>
          <a:xfrm>
            <a:off x="2271240" y="4589280"/>
            <a:ext cx="1893240" cy="395280"/>
          </a:xfrm>
          <a:prstGeom prst="rect">
            <a:avLst/>
          </a:prstGeom>
          <a:solidFill>
            <a:schemeClr val="bg1"/>
          </a:solidFill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Dolphin whistle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474" name="CustomShape 9"/>
          <p:cNvSpPr/>
          <p:nvPr/>
        </p:nvSpPr>
        <p:spPr>
          <a:xfrm>
            <a:off x="1775880" y="713880"/>
            <a:ext cx="4851360" cy="711000"/>
          </a:xfrm>
          <a:prstGeom prst="rect">
            <a:avLst/>
          </a:prstGeom>
          <a:solidFill>
            <a:schemeClr val="bg1"/>
          </a:solidFill>
          <a:ln w="255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Dense series of ultrasonic clicks (biosonar) from beaked whales or dolphins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475" name="Image 1" descr=""/>
          <p:cNvPicPr/>
          <p:nvPr/>
        </p:nvPicPr>
        <p:blipFill>
          <a:blip r:embed="rId2"/>
          <a:stretch/>
        </p:blipFill>
        <p:spPr>
          <a:xfrm>
            <a:off x="7272720" y="3130920"/>
            <a:ext cx="2663640" cy="1181160"/>
          </a:xfrm>
          <a:prstGeom prst="rect">
            <a:avLst/>
          </a:prstGeom>
          <a:ln>
            <a:noFill/>
          </a:ln>
        </p:spPr>
      </p:pic>
      <p:pic>
        <p:nvPicPr>
          <p:cNvPr id="1476" name="Image 3" descr=""/>
          <p:cNvPicPr/>
          <p:nvPr/>
        </p:nvPicPr>
        <p:blipFill>
          <a:blip r:embed="rId3"/>
          <a:stretch/>
        </p:blipFill>
        <p:spPr>
          <a:xfrm>
            <a:off x="7318440" y="1280520"/>
            <a:ext cx="2572200" cy="1649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85" dur="indefinite" restart="never" nodeType="tmRoot">
          <p:childTnLst>
            <p:seq>
              <p:cTn id="3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TextShape 1"/>
          <p:cNvSpPr txBox="1"/>
          <p:nvPr/>
        </p:nvSpPr>
        <p:spPr>
          <a:xfrm>
            <a:off x="912240" y="0"/>
            <a:ext cx="8273520" cy="921960"/>
          </a:xfrm>
          <a:prstGeom prst="rect">
            <a:avLst/>
          </a:prstGeom>
          <a:gradFill>
            <a:gsLst>
              <a:gs pos="0">
                <a:srgbClr val="000099"/>
              </a:gs>
              <a:gs pos="50000">
                <a:srgbClr val="0000ff"/>
              </a:gs>
              <a:gs pos="100000">
                <a:srgbClr val="000099"/>
              </a:gs>
            </a:gsLst>
            <a:lin ang="0"/>
          </a:gradFill>
          <a:ln w="28440">
            <a:solidFill>
              <a:srgbClr val="000000"/>
            </a:solidFill>
            <a:miter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GB" sz="3500" spc="-1" strike="noStrike">
                <a:solidFill>
                  <a:srgbClr val="ffff00"/>
                </a:solidFill>
                <a:latin typeface="Arial"/>
              </a:rPr>
              <a:t>Résumé &amp; Perspectives</a:t>
            </a:r>
            <a:endParaRPr b="0" lang="en-GB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8" name="TextShape 2"/>
          <p:cNvSpPr txBox="1"/>
          <p:nvPr/>
        </p:nvSpPr>
        <p:spPr>
          <a:xfrm>
            <a:off x="0" y="983160"/>
            <a:ext cx="10119960" cy="56764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78000" indent="-377640">
              <a:lnSpc>
                <a:spcPct val="100000"/>
              </a:lnSpc>
              <a:spcBef>
                <a:spcPts val="479"/>
              </a:spcBef>
              <a:buClr>
                <a:srgbClr val="cc0099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cc0099"/>
                </a:solidFill>
                <a:latin typeface="Arial"/>
              </a:rPr>
              <a:t>Après des décennies de rêve et R&amp;D intensif, l’Astronomie Neutrino est en train d’ouvrir </a:t>
            </a:r>
            <a:r>
              <a:rPr b="1" lang="en-GB" sz="2400" spc="-1" strike="noStrike">
                <a:solidFill>
                  <a:srgbClr val="cc0099"/>
                </a:solidFill>
                <a:latin typeface="Arial"/>
              </a:rPr>
              <a:t>une nouvelle fenêtre sur l’Univers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378000" indent="-377640">
              <a:lnSpc>
                <a:spcPct val="100000"/>
              </a:lnSpc>
              <a:spcBef>
                <a:spcPts val="479"/>
              </a:spcBef>
              <a:buClr>
                <a:srgbClr val="99330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993300"/>
                </a:solidFill>
                <a:latin typeface="Arial"/>
              </a:rPr>
              <a:t>ANTARES enregistre chaque jour de nouveaux évts neutrinos</a:t>
            </a:r>
            <a:br/>
            <a:r>
              <a:rPr b="0" lang="en-GB" sz="2400" spc="-1" strike="noStrike">
                <a:solidFill>
                  <a:srgbClr val="993300"/>
                </a:solidFill>
                <a:latin typeface="Wingdings"/>
              </a:rPr>
              <a:t></a:t>
            </a:r>
            <a:r>
              <a:rPr b="0" lang="en-GB" sz="2400" spc="-1" strike="noStrike">
                <a:solidFill>
                  <a:srgbClr val="993300"/>
                </a:solidFill>
                <a:latin typeface="Arial"/>
              </a:rPr>
              <a:t> ~10000 neutrinos détectés à ce jour !</a:t>
            </a:r>
            <a:br/>
            <a:r>
              <a:rPr b="0" lang="en-GB" sz="2400" spc="-1" strike="noStrike">
                <a:solidFill>
                  <a:srgbClr val="993300"/>
                </a:solidFill>
                <a:latin typeface="Wingdings"/>
              </a:rPr>
              <a:t></a:t>
            </a:r>
            <a:r>
              <a:rPr b="0" lang="en-GB" sz="2400" spc="-1" strike="noStrike">
                <a:solidFill>
                  <a:srgbClr val="993300"/>
                </a:solidFill>
                <a:latin typeface="Arial"/>
              </a:rPr>
              <a:t> des analyses sont en progrès pour rechercher </a:t>
            </a:r>
            <a:r>
              <a:rPr b="1" lang="en-GB" sz="2400" spc="-1" strike="noStrike">
                <a:solidFill>
                  <a:srgbClr val="993300"/>
                </a:solidFill>
                <a:latin typeface="Arial"/>
              </a:rPr>
              <a:t>l’origine des  Rayons Cosmiques de HE </a:t>
            </a:r>
            <a:r>
              <a:rPr b="0" lang="en-GB" sz="2400" spc="-1" strike="noStrike">
                <a:solidFill>
                  <a:srgbClr val="993300"/>
                </a:solidFill>
                <a:latin typeface="Arial"/>
              </a:rPr>
              <a:t>et</a:t>
            </a:r>
            <a:r>
              <a:rPr b="1" lang="en-GB" sz="2400" spc="-1" strike="noStrike">
                <a:solidFill>
                  <a:srgbClr val="993300"/>
                </a:solidFill>
                <a:latin typeface="Arial"/>
              </a:rPr>
              <a:t> découvrir la Matière Noire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378000" indent="-377640">
              <a:lnSpc>
                <a:spcPct val="100000"/>
              </a:lnSpc>
              <a:spcBef>
                <a:spcPts val="479"/>
              </a:spcBef>
              <a:buClr>
                <a:srgbClr val="00b05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b050"/>
                </a:solidFill>
                <a:latin typeface="Arial"/>
              </a:rPr>
              <a:t>La construction du télescope à neutrinos de seconde génération KM3NeT, basé sur une technologie améliorée, </a:t>
            </a:r>
            <a:r>
              <a:rPr b="1" lang="en-GB" sz="2400" spc="-1" strike="noStrike">
                <a:solidFill>
                  <a:srgbClr val="00b050"/>
                </a:solidFill>
                <a:latin typeface="Arial"/>
              </a:rPr>
              <a:t>démarre !</a:t>
            </a:r>
            <a:br/>
            <a:r>
              <a:rPr b="0" lang="en-GB" sz="2400" spc="-1" strike="noStrike">
                <a:solidFill>
                  <a:srgbClr val="00b050"/>
                </a:solidFill>
                <a:latin typeface="Wingdings"/>
              </a:rPr>
              <a:t></a:t>
            </a:r>
            <a:r>
              <a:rPr b="0" lang="en-GB" sz="2400" spc="-1" strike="noStrike">
                <a:solidFill>
                  <a:srgbClr val="00b050"/>
                </a:solidFill>
                <a:latin typeface="Arial"/>
              </a:rPr>
              <a:t> il devrait fournir des </a:t>
            </a:r>
            <a:r>
              <a:rPr b="1" lang="en-GB" sz="2400" spc="-1" strike="noStrike">
                <a:solidFill>
                  <a:srgbClr val="00b050"/>
                </a:solidFill>
                <a:latin typeface="Arial"/>
              </a:rPr>
              <a:t>résultats fondamentaux </a:t>
            </a:r>
            <a:r>
              <a:rPr b="0" lang="en-GB" sz="2400" spc="-1" strike="noStrike">
                <a:solidFill>
                  <a:srgbClr val="00b050"/>
                </a:solidFill>
                <a:latin typeface="Arial"/>
              </a:rPr>
              <a:t>dans la prochaine décennie sur :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818640" indent="-314640">
              <a:lnSpc>
                <a:spcPct val="100000"/>
              </a:lnSpc>
              <a:spcBef>
                <a:spcPts val="479"/>
              </a:spcBef>
              <a:buClr>
                <a:srgbClr val="00b05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b050"/>
                </a:solidFill>
                <a:latin typeface="Arial"/>
              </a:rPr>
              <a:t>L’Astronomie Neutrino (ARCA)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1" marL="818640" indent="-314640">
              <a:lnSpc>
                <a:spcPct val="100000"/>
              </a:lnSpc>
              <a:spcBef>
                <a:spcPts val="479"/>
              </a:spcBef>
              <a:buClr>
                <a:srgbClr val="00b050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b050"/>
                </a:solidFill>
                <a:latin typeface="Arial"/>
              </a:rPr>
              <a:t>Les propriétés fondamentales des neutrinos (ORCA)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marL="378000" indent="-377640">
              <a:lnSpc>
                <a:spcPct val="100000"/>
              </a:lnSpc>
              <a:spcBef>
                <a:spcPts val="479"/>
              </a:spcBef>
              <a:buClr>
                <a:srgbClr val="0000ff"/>
              </a:buClr>
              <a:buFont typeface="Arial"/>
              <a:buChar char="•"/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L’infrastructure sous-marine MEUST/NUMerEnv offre un potentiel unique de recherches </a:t>
            </a:r>
            <a:r>
              <a:rPr b="1" lang="en-GB" sz="2400" spc="-1" strike="noStrike">
                <a:solidFill>
                  <a:srgbClr val="0000ff"/>
                </a:solidFill>
                <a:latin typeface="Arial"/>
              </a:rPr>
              <a:t>pluridisciplinaires</a:t>
            </a: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 très riches en mer profonde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79" name="6 Imagen" descr=""/>
          <p:cNvPicPr/>
          <p:nvPr/>
        </p:nvPicPr>
        <p:blipFill>
          <a:blip r:embed="rId1"/>
          <a:stretch/>
        </p:blipFill>
        <p:spPr>
          <a:xfrm>
            <a:off x="9200160" y="-30240"/>
            <a:ext cx="919800" cy="952200"/>
          </a:xfrm>
          <a:prstGeom prst="rect">
            <a:avLst/>
          </a:prstGeom>
          <a:ln w="9360">
            <a:noFill/>
          </a:ln>
        </p:spPr>
      </p:pic>
      <p:sp>
        <p:nvSpPr>
          <p:cNvPr id="1480" name="CustomShape 3"/>
          <p:cNvSpPr/>
          <p:nvPr/>
        </p:nvSpPr>
        <p:spPr>
          <a:xfrm>
            <a:off x="864000" y="6672960"/>
            <a:ext cx="828072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GB" sz="2400" spc="-1" strike="noStrike">
                <a:solidFill>
                  <a:srgbClr val="ff0000"/>
                </a:solidFill>
                <a:latin typeface="Arial"/>
              </a:rPr>
              <a:t>Cette recherche de pointe au niveau mondial </a:t>
            </a:r>
            <a:br/>
            <a:r>
              <a:rPr b="1" lang="en-GB" sz="2400" spc="-1" strike="noStrike">
                <a:solidFill>
                  <a:srgbClr val="ff0000"/>
                </a:solidFill>
                <a:latin typeface="Arial"/>
              </a:rPr>
              <a:t>se passe chez vous : restez à l’écoute !!</a:t>
            </a:r>
            <a:endParaRPr b="0" lang="en-GB" sz="2400" spc="-1" strike="noStrike">
              <a:latin typeface="Arial"/>
            </a:endParaRPr>
          </a:p>
        </p:txBody>
      </p:sp>
    </p:spTree>
  </p:cSld>
  <p:timing>
    <p:tnLst>
      <p:par>
        <p:cTn id="387" dur="indefinite" restart="never" nodeType="tmRoot">
          <p:childTnLst>
            <p:seq>
              <p:cTn id="388" dur="indefinite" nodeType="mainSeq"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>
                                            <p:txEl>
                                              <p:pRg st="0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>
                                            <p:txEl>
                                              <p:pRg st="124" end="3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>
                                            <p:txEl>
                                              <p:pRg st="337" end="5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>
                                            <p:txEl>
                                              <p:pRg st="535" end="5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>
                                            <p:txEl>
                                              <p:pRg st="564" end="6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8">
                                            <p:txEl>
                                              <p:pRg st="614" end="7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3" dur="750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4" dur="750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/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15" dur="75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1" name="Picture 2" descr=""/>
          <p:cNvPicPr/>
          <p:nvPr/>
        </p:nvPicPr>
        <p:blipFill>
          <a:blip r:embed="rId1"/>
          <a:stretch/>
        </p:blipFill>
        <p:spPr>
          <a:xfrm>
            <a:off x="0" y="-19080"/>
            <a:ext cx="10080360" cy="7578720"/>
          </a:xfrm>
          <a:prstGeom prst="rect">
            <a:avLst/>
          </a:prstGeom>
          <a:ln>
            <a:noFill/>
          </a:ln>
        </p:spPr>
      </p:pic>
      <p:sp>
        <p:nvSpPr>
          <p:cNvPr id="1482" name="CustomShape 1"/>
          <p:cNvSpPr/>
          <p:nvPr/>
        </p:nvSpPr>
        <p:spPr>
          <a:xfrm>
            <a:off x="176760" y="2381760"/>
            <a:ext cx="356760" cy="378360"/>
          </a:xfrm>
          <a:custGeom>
            <a:avLst/>
            <a:gdLst/>
            <a:ahLst/>
            <a:rect l="l" t="t" r="r" b="b"/>
            <a:pathLst>
              <a:path w="204" h="475">
                <a:moveTo>
                  <a:pt x="82" y="0"/>
                </a:moveTo>
                <a:cubicBezTo>
                  <a:pt x="75" y="168"/>
                  <a:pt x="121" y="176"/>
                  <a:pt x="30" y="236"/>
                </a:cubicBezTo>
                <a:cubicBezTo>
                  <a:pt x="9" y="297"/>
                  <a:pt x="17" y="270"/>
                  <a:pt x="4" y="315"/>
                </a:cubicBezTo>
                <a:cubicBezTo>
                  <a:pt x="7" y="350"/>
                  <a:pt x="0" y="386"/>
                  <a:pt x="12" y="419"/>
                </a:cubicBezTo>
                <a:cubicBezTo>
                  <a:pt x="19" y="439"/>
                  <a:pt x="56" y="463"/>
                  <a:pt x="56" y="463"/>
                </a:cubicBezTo>
                <a:cubicBezTo>
                  <a:pt x="186" y="453"/>
                  <a:pt x="173" y="475"/>
                  <a:pt x="204" y="376"/>
                </a:cubicBezTo>
                <a:cubicBezTo>
                  <a:pt x="195" y="338"/>
                  <a:pt x="182" y="329"/>
                  <a:pt x="161" y="297"/>
                </a:cubicBezTo>
                <a:cubicBezTo>
                  <a:pt x="161" y="297"/>
                  <a:pt x="149" y="309"/>
                  <a:pt x="143" y="315"/>
                </a:cubicBezTo>
                <a:cubicBezTo>
                  <a:pt x="161" y="318"/>
                  <a:pt x="196" y="323"/>
                  <a:pt x="196" y="323"/>
                </a:cubicBezTo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83" name="Picture 3" descr=""/>
          <p:cNvPicPr/>
          <p:nvPr/>
        </p:nvPicPr>
        <p:blipFill>
          <a:blip r:embed="rId2"/>
          <a:srcRect l="0" t="0" r="0" b="10534"/>
          <a:stretch/>
        </p:blipFill>
        <p:spPr>
          <a:xfrm>
            <a:off x="0" y="2206080"/>
            <a:ext cx="2052360" cy="2340000"/>
          </a:xfrm>
          <a:prstGeom prst="rect">
            <a:avLst/>
          </a:prstGeom>
          <a:ln>
            <a:noFill/>
          </a:ln>
        </p:spPr>
      </p:pic>
      <p:pic>
        <p:nvPicPr>
          <p:cNvPr id="1484" name="Picture 14" descr=""/>
          <p:cNvPicPr/>
          <p:nvPr/>
        </p:nvPicPr>
        <p:blipFill>
          <a:blip r:embed="rId3"/>
          <a:stretch/>
        </p:blipFill>
        <p:spPr>
          <a:xfrm rot="19061400">
            <a:off x="483840" y="2026080"/>
            <a:ext cx="699840" cy="642960"/>
          </a:xfrm>
          <a:prstGeom prst="rect">
            <a:avLst/>
          </a:prstGeom>
          <a:ln>
            <a:noFill/>
          </a:ln>
        </p:spPr>
      </p:pic>
      <p:pic>
        <p:nvPicPr>
          <p:cNvPr id="1485" name="Picture 15" descr=""/>
          <p:cNvPicPr/>
          <p:nvPr/>
        </p:nvPicPr>
        <p:blipFill>
          <a:blip r:embed="rId4"/>
          <a:srcRect l="35049" t="481" r="-580" b="81826"/>
          <a:stretch/>
        </p:blipFill>
        <p:spPr>
          <a:xfrm>
            <a:off x="714960" y="2212200"/>
            <a:ext cx="1344600" cy="462240"/>
          </a:xfrm>
          <a:prstGeom prst="rect">
            <a:avLst/>
          </a:prstGeom>
          <a:ln>
            <a:noFill/>
          </a:ln>
        </p:spPr>
      </p:pic>
      <p:pic>
        <p:nvPicPr>
          <p:cNvPr id="1486" name="Picture 16" descr=""/>
          <p:cNvPicPr/>
          <p:nvPr/>
        </p:nvPicPr>
        <p:blipFill>
          <a:blip r:embed="rId5"/>
          <a:srcRect l="0" t="0" r="74873" b="84123"/>
          <a:stretch/>
        </p:blipFill>
        <p:spPr>
          <a:xfrm>
            <a:off x="1440" y="2212200"/>
            <a:ext cx="515520" cy="414720"/>
          </a:xfrm>
          <a:prstGeom prst="rect">
            <a:avLst/>
          </a:prstGeom>
          <a:ln>
            <a:noFill/>
          </a:ln>
        </p:spPr>
      </p:pic>
      <p:sp>
        <p:nvSpPr>
          <p:cNvPr id="1487" name="CustomShape 2"/>
          <p:cNvSpPr/>
          <p:nvPr/>
        </p:nvSpPr>
        <p:spPr>
          <a:xfrm rot="5400000">
            <a:off x="276480" y="3161880"/>
            <a:ext cx="1492560" cy="51912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88" name="CustomShape 3"/>
          <p:cNvSpPr/>
          <p:nvPr/>
        </p:nvSpPr>
        <p:spPr>
          <a:xfrm>
            <a:off x="648000" y="2722320"/>
            <a:ext cx="78372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4399"/>
              </a:spcBef>
            </a:pPr>
            <a:r>
              <a:rPr b="1" lang="en-GB" sz="8800" spc="-1" strike="noStrike">
                <a:solidFill>
                  <a:srgbClr val="ffff00"/>
                </a:solidFill>
                <a:latin typeface="Times New Roman"/>
              </a:rPr>
              <a:t>?</a:t>
            </a:r>
            <a:endParaRPr b="0" lang="en-GB" sz="8800" spc="-1" strike="noStrike">
              <a:latin typeface="Arial"/>
            </a:endParaRPr>
          </a:p>
        </p:txBody>
      </p:sp>
      <p:sp>
        <p:nvSpPr>
          <p:cNvPr id="1489" name="CustomShape 4"/>
          <p:cNvSpPr/>
          <p:nvPr/>
        </p:nvSpPr>
        <p:spPr>
          <a:xfrm>
            <a:off x="0" y="0"/>
            <a:ext cx="10080360" cy="573480"/>
          </a:xfrm>
          <a:prstGeom prst="rect">
            <a:avLst/>
          </a:prstGeom>
          <a:solidFill>
            <a:srgbClr val="3333ff"/>
          </a:solidFill>
          <a:ln w="9360">
            <a:solidFill>
              <a:srgbClr val="ffff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</a:pPr>
            <a:r>
              <a:rPr b="1" lang="en-GB" sz="3100" spc="-1" strike="noStrike">
                <a:solidFill>
                  <a:srgbClr val="ffff00"/>
                </a:solidFill>
                <a:latin typeface="Arial"/>
              </a:rPr>
              <a:t>ANTARES : Pécheurs d’étoiles…ou de mystères ??</a:t>
            </a:r>
            <a:endParaRPr b="0" lang="en-GB" sz="3100" spc="-1" strike="noStrike">
              <a:latin typeface="Arial"/>
            </a:endParaRPr>
          </a:p>
        </p:txBody>
      </p:sp>
    </p:spTree>
  </p:cSld>
  <p:timing>
    <p:tnLst>
      <p:par>
        <p:cTn id="416" dur="indefinite" restart="never" nodeType="tmRoot">
          <p:childTnLst>
            <p:seq>
              <p:cTn id="417" dur="indefinite" nodeType="mainSeq">
                <p:childTnLst>
                  <p:par>
                    <p:cTn id="418" nodeType="clickEffect" fill="hold">
                      <p:stCondLst>
                        <p:cond delay="0"/>
                      </p:stCondLst>
                      <p:childTnLst>
                        <p:par>
                          <p:cTn id="41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20" nodeType="afterEffect" fill="hold" presetClass="entr" presetID="2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additive="repl">
                                        <p:cTn id="422" dur="80"/>
                                        <p:tgtEl>
                                          <p:spTgt spid="14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52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,-52,-52)"/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 additive="repl">
                                        <p:cTn id="423" dur="80"/>
                                        <p:tgtEl>
                                          <p:spTgt spid="14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rgb(-52,51,51)"/>
                                          </p:val>
                                        </p:tav>
                                        <p:tav tm="50000">
                                          <p:val>
                                            <p:strVal val="rgb(-1,-52,-52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80"/>
                                        <p:tgtEl>
                                          <p:spTgt spid="148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/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nodeType="afterEffect" fill="hold">
                            <p:stCondLst>
                              <p:cond delay="1640"/>
                            </p:stCondLst>
                            <p:childTnLst>
                              <p:par>
                                <p:cTn id="426" nodeType="afterEffect" fill="hold" presetClass="entr" presetID="7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8" dur="3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9" dur="3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640"/>
                            </p:stCondLst>
                            <p:childTnLst>
                              <p:par>
                                <p:cTn id="43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4640"/>
                            </p:stCondLst>
                            <p:childTnLst>
                              <p:par>
                                <p:cTn id="434" nodeType="afterEffect" fill="hold" presetClass="emph" presetID="35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num">
                                      <p:cBhvr additive="repl">
                                        <p:cTn id="435" dur="10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CustomShape 1"/>
          <p:cNvSpPr/>
          <p:nvPr/>
        </p:nvSpPr>
        <p:spPr>
          <a:xfrm>
            <a:off x="503640" y="214200"/>
            <a:ext cx="9105120" cy="825120"/>
          </a:xfrm>
          <a:prstGeom prst="rect">
            <a:avLst/>
          </a:prstGeom>
          <a:gradFill>
            <a:gsLst>
              <a:gs pos="0">
                <a:srgbClr val="000080"/>
              </a:gs>
              <a:gs pos="100000">
                <a:srgbClr val="ffffff">
                  <a:alpha val="25000"/>
                </a:srgbClr>
              </a:gs>
            </a:gsLst>
            <a:lin ang="2700000"/>
          </a:gra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5" name="CustomShape 2"/>
          <p:cNvSpPr/>
          <p:nvPr/>
        </p:nvSpPr>
        <p:spPr>
          <a:xfrm>
            <a:off x="7200" y="-2520"/>
            <a:ext cx="999360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 anchor="ctr"/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Sources potentielles : Supernovae, trous noirs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036" name="CustomShape 3"/>
          <p:cNvSpPr/>
          <p:nvPr/>
        </p:nvSpPr>
        <p:spPr>
          <a:xfrm>
            <a:off x="639720" y="1192320"/>
            <a:ext cx="8778600" cy="65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228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Les rayons cosmiques pourraient provenir des phénomènes violents de l'Univers...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37" name="CustomShape 4"/>
          <p:cNvSpPr/>
          <p:nvPr/>
        </p:nvSpPr>
        <p:spPr>
          <a:xfrm>
            <a:off x="5220720" y="2123640"/>
            <a:ext cx="457164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228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Explosions d'étoiles (Supernovae)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38" name="CustomShape 5"/>
          <p:cNvSpPr/>
          <p:nvPr/>
        </p:nvSpPr>
        <p:spPr>
          <a:xfrm>
            <a:off x="1376280" y="2468520"/>
            <a:ext cx="1399680" cy="42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39" name="Picture 6" descr=""/>
          <p:cNvPicPr/>
          <p:nvPr/>
        </p:nvPicPr>
        <p:blipFill>
          <a:blip r:embed="rId1"/>
          <a:stretch/>
        </p:blipFill>
        <p:spPr>
          <a:xfrm>
            <a:off x="7200" y="2468880"/>
            <a:ext cx="4240800" cy="2825280"/>
          </a:xfrm>
          <a:prstGeom prst="rect">
            <a:avLst/>
          </a:prstGeom>
          <a:ln>
            <a:noFill/>
          </a:ln>
        </p:spPr>
      </p:pic>
      <p:pic>
        <p:nvPicPr>
          <p:cNvPr id="1040" name="Picture 7" descr=""/>
          <p:cNvPicPr/>
          <p:nvPr/>
        </p:nvPicPr>
        <p:blipFill>
          <a:blip r:embed="rId2"/>
          <a:stretch/>
        </p:blipFill>
        <p:spPr>
          <a:xfrm>
            <a:off x="4395600" y="2682000"/>
            <a:ext cx="5604840" cy="4121640"/>
          </a:xfrm>
          <a:prstGeom prst="rect">
            <a:avLst/>
          </a:prstGeom>
          <a:ln>
            <a:noFill/>
          </a:ln>
        </p:spPr>
      </p:pic>
      <p:sp>
        <p:nvSpPr>
          <p:cNvPr id="1041" name="CustomShape 6"/>
          <p:cNvSpPr/>
          <p:nvPr/>
        </p:nvSpPr>
        <p:spPr>
          <a:xfrm>
            <a:off x="604080" y="5345640"/>
            <a:ext cx="2922480" cy="63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Trous noirs super-massifs</a:t>
            </a:r>
            <a:br/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(Noyaux actifs de galaxies)</a:t>
            </a:r>
            <a:endParaRPr b="0" lang="en-GB" sz="18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CustomShape 1"/>
          <p:cNvSpPr/>
          <p:nvPr/>
        </p:nvSpPr>
        <p:spPr>
          <a:xfrm>
            <a:off x="360" y="1428120"/>
            <a:ext cx="10079280" cy="5795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43" name="Picture 43" descr=""/>
          <p:cNvPicPr/>
          <p:nvPr/>
        </p:nvPicPr>
        <p:blipFill>
          <a:blip r:embed="rId1"/>
          <a:srcRect l="12368" t="0" r="7982" b="0"/>
          <a:stretch/>
        </p:blipFill>
        <p:spPr>
          <a:xfrm>
            <a:off x="6290280" y="1160280"/>
            <a:ext cx="3750120" cy="4127040"/>
          </a:xfrm>
          <a:prstGeom prst="rect">
            <a:avLst/>
          </a:prstGeom>
          <a:ln>
            <a:noFill/>
          </a:ln>
        </p:spPr>
      </p:pic>
      <p:sp>
        <p:nvSpPr>
          <p:cNvPr id="1044" name="CustomShape 2"/>
          <p:cNvSpPr/>
          <p:nvPr/>
        </p:nvSpPr>
        <p:spPr>
          <a:xfrm>
            <a:off x="1398600" y="105120"/>
            <a:ext cx="8597160" cy="902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 anchor="ctr"/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ffff00"/>
                </a:solidFill>
                <a:latin typeface="Calibri"/>
              </a:rPr>
              <a:t>Une nouvelle fenêtre sur l’Univers</a:t>
            </a:r>
            <a:r>
              <a:rPr b="0" lang="en-GB" sz="4400" spc="-1" strike="noStrike">
                <a:solidFill>
                  <a:srgbClr val="000000"/>
                </a:solidFill>
                <a:latin typeface="Calibri"/>
              </a:rPr>
              <a:t> </a:t>
            </a:r>
            <a:endParaRPr b="0" lang="en-GB" sz="4400" spc="-1" strike="noStrike">
              <a:latin typeface="Arial"/>
            </a:endParaRPr>
          </a:p>
        </p:txBody>
      </p:sp>
      <p:pic>
        <p:nvPicPr>
          <p:cNvPr id="1045" name="Picture 5" descr=""/>
          <p:cNvPicPr/>
          <p:nvPr/>
        </p:nvPicPr>
        <p:blipFill>
          <a:blip r:embed="rId2"/>
          <a:srcRect l="6879" t="3527" r="0" b="23728"/>
          <a:stretch/>
        </p:blipFill>
        <p:spPr>
          <a:xfrm>
            <a:off x="360" y="1764000"/>
            <a:ext cx="4834800" cy="3863520"/>
          </a:xfrm>
          <a:prstGeom prst="rect">
            <a:avLst/>
          </a:prstGeom>
          <a:ln>
            <a:noFill/>
          </a:ln>
        </p:spPr>
      </p:pic>
      <p:pic>
        <p:nvPicPr>
          <p:cNvPr id="1046" name="Picture 6" descr=""/>
          <p:cNvPicPr/>
          <p:nvPr/>
        </p:nvPicPr>
        <p:blipFill>
          <a:blip r:embed="rId3"/>
          <a:stretch/>
        </p:blipFill>
        <p:spPr>
          <a:xfrm>
            <a:off x="3024360" y="2099880"/>
            <a:ext cx="3026880" cy="2939400"/>
          </a:xfrm>
          <a:prstGeom prst="rect">
            <a:avLst/>
          </a:prstGeom>
          <a:ln>
            <a:noFill/>
          </a:ln>
        </p:spPr>
      </p:pic>
      <p:sp>
        <p:nvSpPr>
          <p:cNvPr id="1047" name="Line 3"/>
          <p:cNvSpPr/>
          <p:nvPr/>
        </p:nvSpPr>
        <p:spPr>
          <a:xfrm flipV="1">
            <a:off x="1398600" y="3267000"/>
            <a:ext cx="4673880" cy="883800"/>
          </a:xfrm>
          <a:prstGeom prst="line">
            <a:avLst/>
          </a:prstGeom>
          <a:ln cap="rnd" w="38160">
            <a:solidFill>
              <a:schemeClr val="bg1"/>
            </a:solidFill>
            <a:custDash>
              <a:ds d="4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48" name="Line 4"/>
          <p:cNvSpPr/>
          <p:nvPr/>
        </p:nvSpPr>
        <p:spPr>
          <a:xfrm flipV="1">
            <a:off x="1398600" y="3830400"/>
            <a:ext cx="1644840" cy="320400"/>
          </a:xfrm>
          <a:prstGeom prst="line">
            <a:avLst/>
          </a:prstGeom>
          <a:ln w="57240">
            <a:solidFill>
              <a:schemeClr val="bg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9" name="Line 5"/>
          <p:cNvSpPr/>
          <p:nvPr/>
        </p:nvSpPr>
        <p:spPr>
          <a:xfrm flipH="1">
            <a:off x="5712120" y="2687760"/>
            <a:ext cx="3953160" cy="636840"/>
          </a:xfrm>
          <a:prstGeom prst="line">
            <a:avLst/>
          </a:prstGeom>
          <a:ln w="38160">
            <a:solidFill>
              <a:srgbClr val="ff0000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50" name="CustomShape 6"/>
          <p:cNvSpPr/>
          <p:nvPr/>
        </p:nvSpPr>
        <p:spPr>
          <a:xfrm>
            <a:off x="1711800" y="4032000"/>
            <a:ext cx="1966680" cy="49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>
              <a:lnSpc>
                <a:spcPct val="100000"/>
              </a:lnSpc>
            </a:pPr>
            <a:r>
              <a:rPr b="0" lang="en-GB" sz="2600" spc="-1" strike="noStrike">
                <a:solidFill>
                  <a:srgbClr val="ffffff"/>
                </a:solidFill>
                <a:latin typeface="Times New Roman"/>
              </a:rPr>
              <a:t>Neutrino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1051" name="CustomShape 7"/>
          <p:cNvSpPr/>
          <p:nvPr/>
        </p:nvSpPr>
        <p:spPr>
          <a:xfrm>
            <a:off x="9215640" y="2619720"/>
            <a:ext cx="429840" cy="57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100800" rIns="100800" tIns="50400" bIns="50400"/>
          <a:p>
            <a:pPr>
              <a:lnSpc>
                <a:spcPct val="100000"/>
              </a:lnSpc>
            </a:pPr>
            <a:r>
              <a:rPr b="0" lang="en-GB" sz="3100" spc="-1" strike="noStrike">
                <a:solidFill>
                  <a:srgbClr val="ff0000"/>
                </a:solidFill>
                <a:latin typeface="Symbol"/>
              </a:rPr>
              <a:t>m</a:t>
            </a:r>
            <a:endParaRPr b="0" lang="en-GB" sz="3100" spc="-1" strike="noStrike">
              <a:latin typeface="Arial"/>
            </a:endParaRPr>
          </a:p>
        </p:txBody>
      </p:sp>
      <p:sp>
        <p:nvSpPr>
          <p:cNvPr id="1052" name="CustomShape 8"/>
          <p:cNvSpPr/>
          <p:nvPr/>
        </p:nvSpPr>
        <p:spPr>
          <a:xfrm>
            <a:off x="3612240" y="3645000"/>
            <a:ext cx="682200" cy="63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>
              <a:lnSpc>
                <a:spcPct val="100000"/>
              </a:lnSpc>
            </a:pPr>
            <a:r>
              <a:rPr b="0" lang="en-GB" sz="3500" spc="-1" strike="noStrike">
                <a:solidFill>
                  <a:srgbClr val="ffffff"/>
                </a:solidFill>
                <a:latin typeface="Symbol"/>
              </a:rPr>
              <a:t>n</a:t>
            </a:r>
            <a:endParaRPr b="0" lang="en-GB" sz="3500" spc="-1" strike="noStrike">
              <a:latin typeface="Arial"/>
            </a:endParaRPr>
          </a:p>
        </p:txBody>
      </p:sp>
      <p:sp>
        <p:nvSpPr>
          <p:cNvPr id="1053" name="CustomShape 9"/>
          <p:cNvSpPr/>
          <p:nvPr/>
        </p:nvSpPr>
        <p:spPr>
          <a:xfrm>
            <a:off x="360" y="5795640"/>
            <a:ext cx="5711400" cy="136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800" rIns="100800" tIns="50400" bIns="50400"/>
          <a:p>
            <a:pPr algn="ctr">
              <a:lnSpc>
                <a:spcPct val="100000"/>
              </a:lnSpc>
              <a:spcBef>
                <a:spcPts val="1551"/>
              </a:spcBef>
            </a:pPr>
            <a:r>
              <a:rPr b="1" lang="en-GB" sz="3100" spc="-1" strike="noStrike">
                <a:solidFill>
                  <a:srgbClr val="ffff00"/>
                </a:solidFill>
                <a:latin typeface="Comic Sans MS"/>
              </a:rPr>
              <a:t>Astronomie Neutrino :</a:t>
            </a:r>
            <a:br/>
            <a:r>
              <a:rPr b="0" lang="en-GB" sz="2600" spc="-1" strike="noStrike">
                <a:solidFill>
                  <a:srgbClr val="ffff00"/>
                </a:solidFill>
                <a:latin typeface="Comic Sans MS"/>
              </a:rPr>
              <a:t>Carte des phénomènes les plus catastrophiques de l’Univers</a:t>
            </a:r>
            <a:endParaRPr b="0" lang="en-GB" sz="2600" spc="-1" strike="noStrike">
              <a:latin typeface="Arial"/>
            </a:endParaRPr>
          </a:p>
        </p:txBody>
      </p:sp>
      <p:pic>
        <p:nvPicPr>
          <p:cNvPr id="1054" name="Image 17" descr=""/>
          <p:cNvPicPr/>
          <p:nvPr/>
        </p:nvPicPr>
        <p:blipFill>
          <a:blip r:embed="rId4"/>
          <a:stretch/>
        </p:blipFill>
        <p:spPr>
          <a:xfrm>
            <a:off x="5595840" y="5134320"/>
            <a:ext cx="4316400" cy="2425320"/>
          </a:xfrm>
          <a:prstGeom prst="rect">
            <a:avLst/>
          </a:prstGeom>
          <a:ln>
            <a:noFill/>
          </a:ln>
        </p:spPr>
      </p:pic>
      <p:pic>
        <p:nvPicPr>
          <p:cNvPr id="1055" name="Picture 16" descr=""/>
          <p:cNvPicPr/>
          <p:nvPr/>
        </p:nvPicPr>
        <p:blipFill>
          <a:blip r:embed="rId5"/>
          <a:stretch/>
        </p:blipFill>
        <p:spPr>
          <a:xfrm>
            <a:off x="360" y="0"/>
            <a:ext cx="1548360" cy="1548360"/>
          </a:xfrm>
          <a:prstGeom prst="rect">
            <a:avLst/>
          </a:prstGeom>
          <a:ln>
            <a:noFill/>
          </a:ln>
        </p:spPr>
      </p:pic>
      <p:pic>
        <p:nvPicPr>
          <p:cNvPr id="1056" name="Picture 20" descr=""/>
          <p:cNvPicPr/>
          <p:nvPr/>
        </p:nvPicPr>
        <p:blipFill>
          <a:blip r:embed="rId6"/>
          <a:srcRect l="205" t="0" r="223" b="2643"/>
          <a:stretch/>
        </p:blipFill>
        <p:spPr>
          <a:xfrm>
            <a:off x="1549080" y="1008000"/>
            <a:ext cx="4684320" cy="1162080"/>
          </a:xfrm>
          <a:prstGeom prst="rect">
            <a:avLst/>
          </a:prstGeom>
          <a:ln>
            <a:noFill/>
          </a:ln>
        </p:spPr>
      </p:pic>
      <p:pic>
        <p:nvPicPr>
          <p:cNvPr id="1057" name="Picture 25" descr=""/>
          <p:cNvPicPr/>
          <p:nvPr/>
        </p:nvPicPr>
        <p:blipFill>
          <a:blip r:embed="rId7"/>
          <a:stretch/>
        </p:blipFill>
        <p:spPr>
          <a:xfrm rot="20943000">
            <a:off x="5416920" y="1181520"/>
            <a:ext cx="768600" cy="884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CustomShape 1"/>
          <p:cNvSpPr/>
          <p:nvPr/>
        </p:nvSpPr>
        <p:spPr>
          <a:xfrm>
            <a:off x="922320" y="214200"/>
            <a:ext cx="8229240" cy="825120"/>
          </a:xfrm>
          <a:prstGeom prst="rect">
            <a:avLst/>
          </a:prstGeom>
          <a:gradFill>
            <a:gsLst>
              <a:gs pos="0">
                <a:srgbClr val="000080"/>
              </a:gs>
              <a:gs pos="100000">
                <a:srgbClr val="ffffff">
                  <a:alpha val="25000"/>
                </a:srgbClr>
              </a:gs>
            </a:gsLst>
            <a:lin ang="2700000"/>
          </a:gra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9" name="CustomShape 2"/>
          <p:cNvSpPr/>
          <p:nvPr/>
        </p:nvSpPr>
        <p:spPr>
          <a:xfrm>
            <a:off x="504720" y="1440"/>
            <a:ext cx="907056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 anchor="ctr"/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Que sont les neutrinos ?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060" name="Picture 3" descr=""/>
          <p:cNvPicPr/>
          <p:nvPr/>
        </p:nvPicPr>
        <p:blipFill>
          <a:blip r:embed="rId1"/>
          <a:stretch/>
        </p:blipFill>
        <p:spPr>
          <a:xfrm>
            <a:off x="565200" y="1492200"/>
            <a:ext cx="9038880" cy="5114520"/>
          </a:xfrm>
          <a:prstGeom prst="rect">
            <a:avLst/>
          </a:prstGeom>
          <a:ln>
            <a:noFill/>
          </a:ln>
        </p:spPr>
      </p:pic>
      <p:sp>
        <p:nvSpPr>
          <p:cNvPr id="1061" name="CustomShape 3"/>
          <p:cNvSpPr/>
          <p:nvPr/>
        </p:nvSpPr>
        <p:spPr>
          <a:xfrm>
            <a:off x="2571840" y="6783480"/>
            <a:ext cx="4936680" cy="37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2280" bIns="4500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12 particules de matière dont 3 neutrinos</a:t>
            </a:r>
            <a:endParaRPr b="0" lang="en-GB" sz="1800" spc="-1" strike="noStrike"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Picture 7" descr=""/>
          <p:cNvPicPr/>
          <p:nvPr/>
        </p:nvPicPr>
        <p:blipFill>
          <a:blip r:embed="rId1"/>
          <a:stretch/>
        </p:blipFill>
        <p:spPr>
          <a:xfrm>
            <a:off x="839880" y="756000"/>
            <a:ext cx="8400240" cy="6299280"/>
          </a:xfrm>
          <a:prstGeom prst="rect">
            <a:avLst/>
          </a:prstGeom>
          <a:ln>
            <a:noFill/>
          </a:ln>
        </p:spPr>
      </p:pic>
      <p:pic>
        <p:nvPicPr>
          <p:cNvPr id="1063" name="Picture 4" descr=""/>
          <p:cNvPicPr/>
          <p:nvPr/>
        </p:nvPicPr>
        <p:blipFill>
          <a:blip r:embed="rId2"/>
          <a:srcRect l="0" t="14435" r="0" b="0"/>
          <a:stretch/>
        </p:blipFill>
        <p:spPr>
          <a:xfrm>
            <a:off x="6216480" y="4331880"/>
            <a:ext cx="1998720" cy="2015640"/>
          </a:xfrm>
          <a:prstGeom prst="rect">
            <a:avLst/>
          </a:prstGeom>
          <a:ln>
            <a:noFill/>
          </a:ln>
        </p:spPr>
      </p:pic>
      <p:sp>
        <p:nvSpPr>
          <p:cNvPr id="1064" name="CustomShape 1"/>
          <p:cNvSpPr/>
          <p:nvPr/>
        </p:nvSpPr>
        <p:spPr>
          <a:xfrm>
            <a:off x="1008000" y="2232000"/>
            <a:ext cx="4032000" cy="415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00440" rIns="100440" tIns="50040" bIns="50040"/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Nom:            NEUTRINO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Prénom:       Electron / Muon / Tau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Masse:           Très </a:t>
            </a:r>
            <a:r>
              <a:rPr b="0" lang="en-GB" sz="2400" spc="-1" strike="noStrike">
                <a:solidFill>
                  <a:srgbClr val="000000"/>
                </a:solidFill>
                <a:latin typeface="Times New Roman"/>
              </a:rPr>
              <a:t>très </a:t>
            </a:r>
            <a:r>
              <a:rPr b="0" lang="en-GB" sz="3200" spc="-1" strike="noStrike">
                <a:solidFill>
                  <a:srgbClr val="000000"/>
                </a:solidFill>
                <a:latin typeface="Times New Roman"/>
              </a:rPr>
              <a:t>très </a:t>
            </a:r>
            <a:r>
              <a:rPr b="1" lang="en-GB" sz="1100" spc="-1" strike="noStrike">
                <a:solidFill>
                  <a:srgbClr val="000000"/>
                </a:solidFill>
                <a:latin typeface="Times New Roman"/>
              </a:rPr>
              <a:t>petite !</a:t>
            </a:r>
            <a:endParaRPr b="0" lang="en-GB" sz="11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Charge:          Neutre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Interaction:    Faible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Naissance:     Réacteurs nucléaires,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              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Etoiles, espace, </a:t>
            </a:r>
            <a:br/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     Atmosphère 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      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	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              Eléments radioactifs…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Profession:    </a:t>
            </a:r>
            <a:r>
              <a:rPr b="1" lang="en-GB" sz="1800" spc="-1" strike="noStrike">
                <a:solidFill>
                  <a:srgbClr val="7030a0"/>
                </a:solidFill>
                <a:latin typeface="Times New Roman"/>
              </a:rPr>
              <a:t>Passe-muraille</a:t>
            </a:r>
            <a:r>
              <a:rPr b="0" lang="en-GB" sz="18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065" name="Image 1" descr=""/>
          <p:cNvPicPr/>
          <p:nvPr/>
        </p:nvPicPr>
        <p:blipFill>
          <a:blip r:embed="rId3"/>
          <a:stretch/>
        </p:blipFill>
        <p:spPr>
          <a:xfrm>
            <a:off x="5769000" y="3852000"/>
            <a:ext cx="2773080" cy="2736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CustomShape 1"/>
          <p:cNvSpPr/>
          <p:nvPr/>
        </p:nvSpPr>
        <p:spPr>
          <a:xfrm>
            <a:off x="922320" y="214200"/>
            <a:ext cx="8229240" cy="825120"/>
          </a:xfrm>
          <a:prstGeom prst="rect">
            <a:avLst/>
          </a:prstGeom>
          <a:gradFill>
            <a:gsLst>
              <a:gs pos="0">
                <a:srgbClr val="000080"/>
              </a:gs>
              <a:gs pos="100000">
                <a:srgbClr val="ffffff">
                  <a:alpha val="25000"/>
                </a:srgbClr>
              </a:gs>
            </a:gsLst>
            <a:lin ang="2700000"/>
          </a:gra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7" name="CustomShape 2"/>
          <p:cNvSpPr/>
          <p:nvPr/>
        </p:nvSpPr>
        <p:spPr>
          <a:xfrm>
            <a:off x="504720" y="1440"/>
            <a:ext cx="907056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 anchor="ctr"/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L'astronomie avec les neutrinos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068" name="Picture 4" descr=""/>
          <p:cNvPicPr/>
          <p:nvPr/>
        </p:nvPicPr>
        <p:blipFill>
          <a:blip r:embed="rId1"/>
          <a:srcRect l="205" t="0" r="223" b="2643"/>
          <a:stretch/>
        </p:blipFill>
        <p:spPr>
          <a:xfrm>
            <a:off x="792000" y="1298520"/>
            <a:ext cx="8438760" cy="2101320"/>
          </a:xfrm>
          <a:prstGeom prst="rect">
            <a:avLst/>
          </a:prstGeom>
          <a:ln>
            <a:noFill/>
          </a:ln>
        </p:spPr>
      </p:pic>
      <p:pic>
        <p:nvPicPr>
          <p:cNvPr id="1069" name="Picture 5" descr=""/>
          <p:cNvPicPr/>
          <p:nvPr/>
        </p:nvPicPr>
        <p:blipFill>
          <a:blip r:embed="rId2"/>
          <a:stretch/>
        </p:blipFill>
        <p:spPr>
          <a:xfrm>
            <a:off x="7763040" y="1614600"/>
            <a:ext cx="1383840" cy="1598400"/>
          </a:xfrm>
          <a:prstGeom prst="rect">
            <a:avLst/>
          </a:prstGeom>
          <a:ln>
            <a:noFill/>
          </a:ln>
        </p:spPr>
      </p:pic>
      <p:sp>
        <p:nvSpPr>
          <p:cNvPr id="1070" name="CustomShape 3"/>
          <p:cNvSpPr/>
          <p:nvPr/>
        </p:nvSpPr>
        <p:spPr>
          <a:xfrm>
            <a:off x="274680" y="3657600"/>
            <a:ext cx="9805680" cy="356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4080" bIns="45000"/>
          <a:p>
            <a:pPr>
              <a:lnSpc>
                <a:spcPct val="100000"/>
              </a:lnSpc>
            </a:pPr>
            <a:r>
              <a:rPr b="0" lang="en-GB" sz="2200" spc="-1" strike="noStrike">
                <a:solidFill>
                  <a:srgbClr val="83caff"/>
                </a:solidFill>
                <a:latin typeface="Arial"/>
                <a:ea typeface="WenQuanYi Zen Hei Sharp"/>
              </a:rPr>
              <a:t>Avantages du neutrino :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200" spc="-1" strike="noStrike">
                <a:solidFill>
                  <a:srgbClr val="83caff"/>
                </a:solidFill>
                <a:latin typeface="Arial"/>
                <a:ea typeface="WenQuanYi Zen Hei Sharp"/>
              </a:rPr>
              <a:t> </a:t>
            </a:r>
            <a:endParaRPr b="0" lang="en-GB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	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- Electriquement neutre, donc pas dévié par les champs magnétiques </a:t>
            </a:r>
            <a:r>
              <a:rPr b="0" lang="en-GB" sz="1800" spc="-1" strike="noStrike">
                <a:solidFill>
                  <a:srgbClr val="83caff"/>
                </a:solidFill>
                <a:latin typeface="Arial"/>
                <a:ea typeface="WenQuanYi Zen Hei Sharp"/>
              </a:rPr>
              <a:t>       astronomie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	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- Pas d'absorption         </a:t>
            </a:r>
            <a:r>
              <a:rPr b="0" lang="en-GB" sz="1800" spc="-1" strike="noStrike">
                <a:solidFill>
                  <a:srgbClr val="83caff"/>
                </a:solidFill>
                <a:latin typeface="Arial"/>
                <a:ea typeface="WenQuanYi Zen Hei Sharp"/>
              </a:rPr>
              <a:t>observation sur des distances cosmologiques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	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- Intéragit très faiblement         </a:t>
            </a:r>
            <a:r>
              <a:rPr b="0" lang="en-GB" sz="1800" spc="-1" strike="noStrike">
                <a:solidFill>
                  <a:srgbClr val="83caff"/>
                </a:solidFill>
                <a:latin typeface="Arial"/>
                <a:ea typeface="WenQuanYi Zen Hei Sharp"/>
              </a:rPr>
              <a:t>s'échappe des régions denses de l'Univers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2200" spc="-1" strike="noStrike">
                <a:solidFill>
                  <a:srgbClr val="83caff"/>
                </a:solidFill>
                <a:latin typeface="Arial"/>
                <a:ea typeface="WenQuanYi Zen Hei Sharp"/>
              </a:rPr>
              <a:t>Inconvénient :</a:t>
            </a:r>
            <a:r>
              <a:rPr b="0" lang="en-GB" sz="1800" spc="-1" strike="noStrike">
                <a:solidFill>
                  <a:srgbClr val="83caff"/>
                </a:solidFill>
                <a:latin typeface="Arial"/>
                <a:ea typeface="WenQuanYi Zen Hei Sharp"/>
              </a:rPr>
              <a:t> 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84000"/>
              </a:lnSpc>
              <a:spcBef>
                <a:spcPts val="1125"/>
              </a:spcBef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Sur 10 milliards de neutrinos provenant du Soleil et traversant la Terre, seul 1 va interagir !!!</a:t>
            </a:r>
            <a:endParaRPr b="0" lang="en-GB" sz="1800" spc="-1" strike="noStrike">
              <a:latin typeface="Arial"/>
            </a:endParaRPr>
          </a:p>
          <a:p>
            <a:pPr algn="ctr">
              <a:lnSpc>
                <a:spcPct val="84000"/>
              </a:lnSpc>
              <a:spcBef>
                <a:spcPts val="1125"/>
              </a:spcBef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      </a:t>
            </a:r>
            <a:r>
              <a:rPr b="0" lang="en-GB" sz="2000" spc="-1" strike="noStrike">
                <a:solidFill>
                  <a:srgbClr val="ffff00"/>
                </a:solidFill>
                <a:latin typeface="Arial"/>
                <a:ea typeface="WenQuanYi Zen Hei Sharp"/>
              </a:rPr>
              <a:t>Nécessité d'un grand volume de détection 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2000" spc="-1" strike="noStrike">
              <a:latin typeface="Arial"/>
            </a:endParaRPr>
          </a:p>
        </p:txBody>
      </p:sp>
      <p:sp>
        <p:nvSpPr>
          <p:cNvPr id="1071" name="CustomShape 4"/>
          <p:cNvSpPr/>
          <p:nvPr/>
        </p:nvSpPr>
        <p:spPr>
          <a:xfrm>
            <a:off x="8187120" y="4428000"/>
            <a:ext cx="309240" cy="182160"/>
          </a:xfrm>
          <a:prstGeom prst="rightArrow">
            <a:avLst>
              <a:gd name="adj1" fmla="val 50000"/>
              <a:gd name="adj2" fmla="val 42391"/>
            </a:avLst>
          </a:prstGeom>
          <a:noFill/>
          <a:ln w="18360">
            <a:solidFill>
              <a:srgbClr val="83ca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2" name="CustomShape 5"/>
          <p:cNvSpPr/>
          <p:nvPr/>
        </p:nvSpPr>
        <p:spPr>
          <a:xfrm>
            <a:off x="3063960" y="4899960"/>
            <a:ext cx="309240" cy="182160"/>
          </a:xfrm>
          <a:prstGeom prst="rightArrow">
            <a:avLst>
              <a:gd name="adj1" fmla="val 50000"/>
              <a:gd name="adj2" fmla="val 42391"/>
            </a:avLst>
          </a:prstGeom>
          <a:noFill/>
          <a:ln w="18360">
            <a:solidFill>
              <a:srgbClr val="83ca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3" name="CustomShape 6"/>
          <p:cNvSpPr/>
          <p:nvPr/>
        </p:nvSpPr>
        <p:spPr>
          <a:xfrm>
            <a:off x="3759120" y="5436000"/>
            <a:ext cx="309240" cy="182160"/>
          </a:xfrm>
          <a:prstGeom prst="rightArrow">
            <a:avLst>
              <a:gd name="adj1" fmla="val 50000"/>
              <a:gd name="adj2" fmla="val 42391"/>
            </a:avLst>
          </a:prstGeom>
          <a:noFill/>
          <a:ln w="18360">
            <a:solidFill>
              <a:srgbClr val="83ca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4" name="CustomShape 7"/>
          <p:cNvSpPr/>
          <p:nvPr/>
        </p:nvSpPr>
        <p:spPr>
          <a:xfrm>
            <a:off x="2467440" y="6732000"/>
            <a:ext cx="340200" cy="182160"/>
          </a:xfrm>
          <a:prstGeom prst="rightArrow">
            <a:avLst>
              <a:gd name="adj1" fmla="val 50000"/>
              <a:gd name="adj2" fmla="val 42391"/>
            </a:avLst>
          </a:prstGeom>
          <a:solidFill>
            <a:srgbClr val="ffff00"/>
          </a:solidFill>
          <a:ln w="1836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266" end="2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500"/>
                                        <p:tgtEl>
                                          <p:spTgt spid="1070">
                                            <p:txEl>
                                              <p:pRg st="266" end="2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282" end="38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" dur="500"/>
                                        <p:tgtEl>
                                          <p:spTgt spid="1070">
                                            <p:txEl>
                                              <p:pRg st="282" end="38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>
                                            <p:txEl>
                                              <p:pRg st="380" end="4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500"/>
                                        <p:tgtEl>
                                          <p:spTgt spid="1070">
                                            <p:txEl>
                                              <p:pRg st="380" end="4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CustomShape 1"/>
          <p:cNvSpPr/>
          <p:nvPr/>
        </p:nvSpPr>
        <p:spPr>
          <a:xfrm>
            <a:off x="922320" y="214200"/>
            <a:ext cx="8229240" cy="825120"/>
          </a:xfrm>
          <a:prstGeom prst="rect">
            <a:avLst/>
          </a:prstGeom>
          <a:gradFill>
            <a:gsLst>
              <a:gs pos="0">
                <a:srgbClr val="000080"/>
              </a:gs>
              <a:gs pos="100000">
                <a:srgbClr val="ffffff">
                  <a:alpha val="25000"/>
                </a:srgbClr>
              </a:gs>
            </a:gsLst>
            <a:lin ang="2700000"/>
          </a:gradFill>
          <a:ln w="93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6" name="CustomShape 2"/>
          <p:cNvSpPr/>
          <p:nvPr/>
        </p:nvSpPr>
        <p:spPr>
          <a:xfrm>
            <a:off x="504720" y="1440"/>
            <a:ext cx="907056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8080" bIns="0" anchor="ctr"/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Pour arrêter les neutrinos...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077" name="Picture 3" descr=""/>
          <p:cNvPicPr/>
          <p:nvPr/>
        </p:nvPicPr>
        <p:blipFill>
          <a:blip r:embed="rId1"/>
          <a:stretch/>
        </p:blipFill>
        <p:spPr>
          <a:xfrm>
            <a:off x="3197160" y="2565360"/>
            <a:ext cx="3687480" cy="2925360"/>
          </a:xfrm>
          <a:prstGeom prst="rect">
            <a:avLst/>
          </a:prstGeom>
          <a:ln>
            <a:noFill/>
          </a:ln>
        </p:spPr>
      </p:pic>
      <p:sp>
        <p:nvSpPr>
          <p:cNvPr id="1078" name="CustomShape 3"/>
          <p:cNvSpPr/>
          <p:nvPr/>
        </p:nvSpPr>
        <p:spPr>
          <a:xfrm>
            <a:off x="3888360" y="1465200"/>
            <a:ext cx="3816000" cy="54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5880" bIns="45000"/>
          <a:p>
            <a:pPr>
              <a:lnSpc>
                <a:spcPct val="100000"/>
              </a:lnSpc>
            </a:pPr>
            <a:r>
              <a:rPr b="0" lang="en-GB" sz="24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... La Terre ! </a:t>
            </a:r>
            <a:endParaRPr b="0" lang="en-GB" sz="2400" spc="-1" strike="noStrike">
              <a:latin typeface="Arial"/>
            </a:endParaRPr>
          </a:p>
        </p:txBody>
      </p:sp>
      <p:pic>
        <p:nvPicPr>
          <p:cNvPr id="1079" name="Picture 5" descr=""/>
          <p:cNvPicPr/>
          <p:nvPr/>
        </p:nvPicPr>
        <p:blipFill>
          <a:blip r:embed="rId2"/>
          <a:stretch/>
        </p:blipFill>
        <p:spPr>
          <a:xfrm>
            <a:off x="930240" y="6126120"/>
            <a:ext cx="1904760" cy="1266480"/>
          </a:xfrm>
          <a:prstGeom prst="rect">
            <a:avLst/>
          </a:prstGeom>
          <a:ln>
            <a:noFill/>
          </a:ln>
        </p:spPr>
      </p:pic>
      <p:sp>
        <p:nvSpPr>
          <p:cNvPr id="1080" name="CustomShape 4"/>
          <p:cNvSpPr/>
          <p:nvPr/>
        </p:nvSpPr>
        <p:spPr>
          <a:xfrm>
            <a:off x="2509920" y="3475080"/>
            <a:ext cx="2220480" cy="2742840"/>
          </a:xfrm>
          <a:custGeom>
            <a:avLst/>
            <a:gdLst/>
            <a:ahLst/>
            <a:rect l="l" t="t" r="r" b="b"/>
            <a:pathLst>
              <a:path w="6168" h="7621">
                <a:moveTo>
                  <a:pt x="0" y="7620"/>
                </a:moveTo>
                <a:lnTo>
                  <a:pt x="6167" y="0"/>
                </a:lnTo>
              </a:path>
            </a:pathLst>
          </a:custGeom>
          <a:noFill/>
          <a:ln w="36720">
            <a:solidFill>
              <a:srgbClr val="ffff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1" name="CustomShape 5"/>
          <p:cNvSpPr/>
          <p:nvPr/>
        </p:nvSpPr>
        <p:spPr>
          <a:xfrm>
            <a:off x="4664160" y="3108240"/>
            <a:ext cx="366480" cy="456840"/>
          </a:xfrm>
          <a:custGeom>
            <a:avLst/>
            <a:gdLst/>
            <a:ahLst/>
            <a:rect l="l" t="t" r="r" b="b"/>
            <a:pathLst>
              <a:path w="1017" h="1271">
                <a:moveTo>
                  <a:pt x="0" y="1270"/>
                </a:moveTo>
                <a:lnTo>
                  <a:pt x="1016" y="0"/>
                </a:lnTo>
              </a:path>
            </a:pathLst>
          </a:custGeom>
          <a:noFill/>
          <a:ln w="36720">
            <a:solidFill>
              <a:srgbClr val="33cc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2" name="CustomShape 6"/>
          <p:cNvSpPr/>
          <p:nvPr/>
        </p:nvSpPr>
        <p:spPr>
          <a:xfrm>
            <a:off x="4937040" y="2835360"/>
            <a:ext cx="274320" cy="274320"/>
          </a:xfrm>
          <a:prstGeom prst="rect">
            <a:avLst/>
          </a:prstGeom>
          <a:solidFill>
            <a:srgbClr val="00dcff"/>
          </a:solidFill>
          <a:ln w="9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3" name="CustomShape 7"/>
          <p:cNvSpPr/>
          <p:nvPr/>
        </p:nvSpPr>
        <p:spPr>
          <a:xfrm>
            <a:off x="4752360" y="2467800"/>
            <a:ext cx="1736280" cy="23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53640" bIns="45000"/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70c0"/>
                </a:solidFill>
                <a:latin typeface="Arial"/>
                <a:ea typeface="WenQuanYi Zen Hei Sharp"/>
              </a:rPr>
              <a:t>Détecteur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084" name="CustomShape 8"/>
          <p:cNvSpPr/>
          <p:nvPr/>
        </p:nvSpPr>
        <p:spPr>
          <a:xfrm>
            <a:off x="0" y="3530520"/>
            <a:ext cx="3015720" cy="85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Un </a:t>
            </a:r>
            <a:r>
              <a:rPr b="0" lang="en-GB" sz="1800" spc="-1" strike="noStrike">
                <a:solidFill>
                  <a:srgbClr val="ffff66"/>
                </a:solidFill>
                <a:latin typeface="Arial"/>
                <a:ea typeface="WenQuanYi Zen Hei Sharp"/>
              </a:rPr>
              <a:t>neutrino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 entre parfois en collision avec un noyau atomique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85" name="CustomShape 9"/>
          <p:cNvSpPr/>
          <p:nvPr/>
        </p:nvSpPr>
        <p:spPr>
          <a:xfrm>
            <a:off x="6885000" y="3546360"/>
            <a:ext cx="3195360" cy="129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60480" bIns="45000"/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Il crée alors</a:t>
            </a:r>
            <a:br/>
            <a:r>
              <a:rPr b="0" lang="en-GB" sz="1800" spc="-1" strike="noStrike">
                <a:solidFill>
                  <a:srgbClr val="ffffff"/>
                </a:solidFill>
                <a:latin typeface="Arial"/>
                <a:ea typeface="WenQuanYi Zen Hei Sharp"/>
              </a:rPr>
              <a:t> une autre particule :</a:t>
            </a:r>
            <a:br/>
            <a:r>
              <a:rPr b="0" lang="en-GB" sz="1800" spc="-1" strike="noStrike">
                <a:solidFill>
                  <a:srgbClr val="92d050"/>
                </a:solidFill>
                <a:latin typeface="Arial"/>
                <a:ea typeface="WenQuanYi Zen Hei Sharp"/>
              </a:rPr>
              <a:t> un muon (ou electron ou tau) </a:t>
            </a:r>
            <a:br/>
            <a:r>
              <a:rPr b="0" lang="en-GB" sz="1800" spc="-1" strike="noStrike">
                <a:solidFill>
                  <a:srgbClr val="00b0f0"/>
                </a:solidFill>
                <a:latin typeface="Arial"/>
                <a:ea typeface="WenQuanYi Zen Hei Sharp"/>
              </a:rPr>
              <a:t>que l’on peut essayer de détecter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086" name="CustomShape 10"/>
          <p:cNvSpPr/>
          <p:nvPr/>
        </p:nvSpPr>
        <p:spPr>
          <a:xfrm>
            <a:off x="3685320" y="1979640"/>
            <a:ext cx="2735280" cy="34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>
              <a:lnSpc>
                <a:spcPct val="93000"/>
              </a:lnSpc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</a:rPr>
              <a:t>(…de temps en temps…)</a:t>
            </a:r>
            <a:endParaRPr b="0" lang="en-GB" sz="1800" spc="-1" strike="noStrike">
              <a:latin typeface="Arial"/>
            </a:endParaRPr>
          </a:p>
        </p:txBody>
      </p:sp>
    </p:spTree>
  </p:cSld>
  <p:timing>
    <p:tnLst>
      <p:par>
        <p:cTn id="30" dur="indefinite" restart="never" nodeType="tmRoot">
          <p:childTnLst>
            <p:seq>
              <p:cTn id="31" dur="indefinite" nodeType="mainSeq">
                <p:childTnLst>
                  <p:par>
                    <p:cTn id="32" nodeType="clickEffect" fill="hold">
                      <p:stCondLst>
                        <p:cond delay="indefinite"/>
                      </p:stCondLst>
                      <p:childTnLst>
                        <p:par>
                          <p:cTn id="3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" dur="500"/>
                                        <p:tgtEl>
                                          <p:spTgt spid="1078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out">
                                      <p:cBhvr additive="repl">
                                        <p:cTn id="39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nodeType="with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out">
                                      <p:cBhvr additive="repl">
                                        <p:cTn id="48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2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56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out">
                                      <p:cBhvr additive="repl">
                                        <p:cTn id="60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>
                                            <p:txEl>
                                              <p:p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out">
                                      <p:cBhvr additive="repl">
                                        <p:cTn id="63" dur="500"/>
                                        <p:tgtEl>
                                          <p:spTgt spid="1083">
                                            <p:txEl>
                                              <p:p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>
                                            <p:txEl>
                                              <p:pRg st="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out">
                                      <p:cBhvr additive="repl">
                                        <p:cTn id="67" dur="500"/>
                                        <p:tgtEl>
                                          <p:spTgt spid="1084">
                                            <p:txEl>
                                              <p:pRg st="0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>
                                            <p:txEl>
                                              <p:pRg st="0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out">
                                      <p:cBhvr additive="repl">
                                        <p:cTn id="71" dur="500"/>
                                        <p:tgtEl>
                                          <p:spTgt spid="1085">
                                            <p:txEl>
                                              <p:pRg st="0" end="10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5366</TotalTime>
  <Application>LibreOffice/5.4.7.2$Linux_X86_64 LibreOffice_project/40$Build-2</Application>
  <Words>1156</Words>
  <Paragraphs>330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2013-03-28T07:33:18Z</dcterms:created>
  <dc:creator>Vincent</dc:creator>
  <dc:description/>
  <dc:language>en-GB</dc:language>
  <cp:lastModifiedBy/>
  <cp:lastPrinted>2016-06-16T14:33:48Z</cp:lastPrinted>
  <dcterms:modified xsi:type="dcterms:W3CDTF">2018-06-11T23:29:54Z</dcterms:modified>
  <cp:revision>508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9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20</vt:i4>
  </property>
  <property fmtid="{D5CDD505-2E9C-101B-9397-08002B2CF9AE}" pid="8" name="PresentationFormat">
    <vt:lpwstr>Personnalisé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38</vt:i4>
  </property>
</Properties>
</file>