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CACA"/>
          </a:solidFill>
        </a:fill>
      </a:tcStyle>
    </a:wholeTbl>
    <a:band2H>
      <a:tcTxStyle/>
      <a:tcStyle>
        <a:tcBdr/>
        <a:fill>
          <a:solidFill>
            <a:srgbClr val="F1E6E6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DCD4"/>
          </a:solidFill>
        </a:fill>
      </a:tcStyle>
    </a:wholeTbl>
    <a:band2H>
      <a:tcTxStyle/>
      <a:tcStyle>
        <a:tcBdr/>
        <a:fill>
          <a:solidFill>
            <a:srgbClr val="F1EEEA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ACA"/>
          </a:solidFill>
        </a:fill>
      </a:tcStyle>
    </a:wholeTbl>
    <a:band2H>
      <a:tcTxStyle/>
      <a:tcStyle>
        <a:tcBdr/>
        <a:fill>
          <a:solidFill>
            <a:srgbClr val="EBE6E6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2273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720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ToF</a:t>
            </a:r>
            <a:r>
              <a:rPr dirty="0"/>
              <a:t> serve for trigger for lower detectors , </a:t>
            </a:r>
            <a:r>
              <a:rPr dirty="0" err="1"/>
              <a:t>ToF</a:t>
            </a:r>
            <a:r>
              <a:rPr dirty="0"/>
              <a:t> can resolve particles up to 0.98 c velocity . Consists of scintillators 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up and down rejection 10-9 ( wrong direction would give wrong assignment to sign-&gt; important for antimatter detection)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TRD provides Gamma factor for protons and electrons of a given energy 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in the calorimeter the particle is converted in a shower through absorbers : hadronic if incident particle is proton, nucleus, electromagnetic if incident particle is photon, electron, positron . From shower shape-&gt; distinction proton-positron  (10^5)</a:t>
            </a:r>
          </a:p>
        </p:txBody>
      </p:sp>
    </p:spTree>
    <p:extLst>
      <p:ext uri="{BB962C8B-B14F-4D97-AF65-F5344CB8AC3E}">
        <p14:creationId xmlns:p14="http://schemas.microsoft.com/office/powerpoint/2010/main" val="396813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777240" y="0"/>
            <a:ext cx="7543801" cy="304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762000" y="3200400"/>
            <a:ext cx="7543800" cy="1524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quarter" idx="1"/>
          </p:nvPr>
        </p:nvSpPr>
        <p:spPr>
          <a:xfrm>
            <a:off x="762000" y="4724400"/>
            <a:ext cx="6858000" cy="990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2800"/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2800"/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2800"/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2800"/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8" name="Shape 18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914400" y="685800"/>
            <a:ext cx="7239000" cy="3886200"/>
          </a:xfrm>
          <a:prstGeom prst="rect">
            <a:avLst/>
          </a:prstGeom>
        </p:spPr>
        <p:txBody>
          <a:bodyPr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762000" y="685801"/>
            <a:ext cx="1828800" cy="54101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2590800" y="685801"/>
            <a:ext cx="5715000" cy="4876801"/>
          </a:xfrm>
          <a:prstGeom prst="rect">
            <a:avLst/>
          </a:prstGeom>
        </p:spPr>
        <p:txBody>
          <a:bodyPr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8303160" y="625348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7620000" y="5640260"/>
            <a:ext cx="762000" cy="459741"/>
          </a:xfrm>
          <a:prstGeom prst="rect">
            <a:avLst/>
          </a:prstGeom>
        </p:spPr>
        <p:txBody>
          <a:bodyPr wrap="square"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8526026" y="6250000"/>
            <a:ext cx="165101" cy="184027"/>
          </a:xfrm>
          <a:prstGeom prst="rect">
            <a:avLst/>
          </a:prstGeom>
        </p:spPr>
        <p:txBody>
          <a:bodyPr lIns="0" tIns="0" rIns="0" bIns="0" anchor="t"/>
          <a:lstStyle>
            <a:lvl1pPr defTabSz="413305">
              <a:lnSpc>
                <a:spcPct val="93000"/>
              </a:lnSpc>
              <a:tabLst>
                <a:tab pos="635000" algn="l"/>
                <a:tab pos="1295400" algn="l"/>
                <a:tab pos="1955800" algn="l"/>
              </a:tabLst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gradFill flip="none" rotWithShape="1">
          <a:gsLst>
            <a:gs pos="0">
              <a:srgbClr val="262626"/>
            </a:gs>
            <a:gs pos="50000">
              <a:srgbClr val="595959"/>
            </a:gs>
            <a:gs pos="100000">
              <a:srgbClr val="404040"/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8434036" y="6422200"/>
            <a:ext cx="259248" cy="238988"/>
          </a:xfrm>
          <a:prstGeom prst="rect">
            <a:avLst/>
          </a:prstGeom>
        </p:spPr>
        <p:txBody>
          <a:bodyPr lIns="45578" tIns="45578" rIns="45578" bIns="45578"/>
          <a:lstStyle>
            <a:lvl1pPr defTabSz="413305">
              <a:lnSpc>
                <a:spcPct val="93000"/>
              </a:lnSpc>
              <a:defRPr sz="11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777240" y="0"/>
            <a:ext cx="7543801" cy="304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762000" y="4953000"/>
            <a:ext cx="6858000" cy="914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2800"/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2800"/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2800"/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2800"/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0" name="Shape 40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half" idx="1"/>
          </p:nvPr>
        </p:nvSpPr>
        <p:spPr>
          <a:xfrm>
            <a:off x="762000" y="609601"/>
            <a:ext cx="3657600" cy="3767329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640080" indent="-320040">
              <a:spcBef>
                <a:spcPts val="600"/>
              </a:spcBef>
              <a:defRPr sz="2800"/>
            </a:lvl2pPr>
            <a:lvl3pPr marL="960119" indent="-320039">
              <a:spcBef>
                <a:spcPts val="600"/>
              </a:spcBef>
              <a:defRPr sz="2800"/>
            </a:lvl3pPr>
            <a:lvl4pPr marL="1270000" indent="-355600">
              <a:spcBef>
                <a:spcPts val="600"/>
              </a:spcBef>
              <a:defRPr sz="2800"/>
            </a:lvl4pPr>
            <a:lvl5pPr marL="14986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758951" y="609600"/>
            <a:ext cx="3657601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2800">
                <a:latin typeface="Impact"/>
                <a:ea typeface="Impact"/>
                <a:cs typeface="Impact"/>
                <a:sym typeface="Impact"/>
              </a:defRPr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2800">
                <a:latin typeface="Impact"/>
                <a:ea typeface="Impact"/>
                <a:cs typeface="Impact"/>
                <a:sym typeface="Impact"/>
              </a:defRPr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2800">
                <a:latin typeface="Impact"/>
                <a:ea typeface="Impact"/>
                <a:cs typeface="Impact"/>
                <a:sym typeface="Impact"/>
              </a:defRPr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2800">
                <a:latin typeface="Impact"/>
                <a:ea typeface="Impact"/>
                <a:cs typeface="Impact"/>
                <a:sym typeface="Impact"/>
              </a:defRPr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2800">
                <a:latin typeface="Impact"/>
                <a:ea typeface="Impact"/>
                <a:cs typeface="Impact"/>
                <a:sym typeface="Impac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3"/>
          </p:nvPr>
        </p:nvSpPr>
        <p:spPr>
          <a:xfrm>
            <a:off x="4645152" y="609600"/>
            <a:ext cx="3657601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800">
                <a:latin typeface="Impact"/>
                <a:ea typeface="Impact"/>
                <a:cs typeface="Impact"/>
                <a:sym typeface="Impact"/>
              </a:defRPr>
            </a:pPr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64" name="Shape 64"/>
          <p:cNvSpPr/>
          <p:nvPr/>
        </p:nvSpPr>
        <p:spPr>
          <a:xfrm>
            <a:off x="758951" y="1249362"/>
            <a:ext cx="3657602" cy="1588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Shape 65"/>
          <p:cNvSpPr/>
          <p:nvPr/>
        </p:nvSpPr>
        <p:spPr>
          <a:xfrm>
            <a:off x="4645152" y="1249362"/>
            <a:ext cx="3657601" cy="1588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sz="half" idx="1"/>
          </p:nvPr>
        </p:nvSpPr>
        <p:spPr>
          <a:xfrm>
            <a:off x="3710866" y="457200"/>
            <a:ext cx="4594934" cy="411479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762001" y="457200"/>
            <a:ext cx="2673657" cy="41148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2100"/>
            </a:pPr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95" name="Shape 95"/>
          <p:cNvSpPr/>
          <p:nvPr/>
        </p:nvSpPr>
        <p:spPr>
          <a:xfrm flipH="1">
            <a:off x="3581399" y="610393"/>
            <a:ext cx="1590" cy="3810001"/>
          </a:xfrm>
          <a:prstGeom prst="line">
            <a:avLst/>
          </a:prstGeom>
          <a:ln w="15875">
            <a:solidFill>
              <a:srgbClr val="989898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777240" y="6172200"/>
            <a:ext cx="7543801" cy="274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58951" y="4572000"/>
            <a:ext cx="6784849" cy="1600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pic" sz="half" idx="13"/>
          </p:nvPr>
        </p:nvSpPr>
        <p:spPr>
          <a:xfrm>
            <a:off x="777240" y="457200"/>
            <a:ext cx="7543801" cy="2895600"/>
          </a:xfrm>
          <a:prstGeom prst="rect">
            <a:avLst/>
          </a:prstGeom>
          <a:ln w="6350">
            <a:solidFill>
              <a:srgbClr val="303030"/>
            </a:solidFill>
            <a:round/>
          </a:ln>
        </p:spPr>
        <p:txBody>
          <a:bodyPr lIns="91439" rIns="91439" anchor="t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850391" y="3505200"/>
            <a:ext cx="7391401" cy="80486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7998360" y="5640260"/>
            <a:ext cx="383640" cy="45974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777240" y="0"/>
            <a:ext cx="7543801" cy="381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703400" y="6375269"/>
            <a:ext cx="7543801" cy="2743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555129" y="6422659"/>
            <a:ext cx="320041" cy="345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700">
                <a:solidFill>
                  <a:srgbClr val="262626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5" name="Shape 5"/>
          <p:cNvSpPr/>
          <p:nvPr/>
        </p:nvSpPr>
        <p:spPr>
          <a:xfrm>
            <a:off x="150688" y="6517864"/>
            <a:ext cx="4617609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rPr lang="fr-FR" dirty="0" smtClean="0"/>
              <a:t>OCEVU </a:t>
            </a:r>
            <a:r>
              <a:rPr dirty="0" smtClean="0"/>
              <a:t>Summer School</a:t>
            </a:r>
            <a:r>
              <a:rPr lang="fr-FR" baseline="0" dirty="0" smtClean="0"/>
              <a:t> </a:t>
            </a:r>
            <a:r>
              <a:rPr dirty="0" smtClean="0"/>
              <a:t>@ </a:t>
            </a:r>
            <a:r>
              <a:rPr dirty="0"/>
              <a:t>CPPM, Marseille </a:t>
            </a:r>
            <a:r>
              <a:rPr lang="fr-FR" dirty="0" smtClean="0"/>
              <a:t>12</a:t>
            </a:r>
            <a:r>
              <a:rPr dirty="0" smtClean="0"/>
              <a:t>/0</a:t>
            </a:r>
            <a:r>
              <a:rPr lang="fr-FR" dirty="0" smtClean="0"/>
              <a:t>6</a:t>
            </a:r>
            <a:r>
              <a:rPr dirty="0" smtClean="0"/>
              <a:t>/201</a:t>
            </a:r>
            <a:r>
              <a:rPr lang="fr-FR" dirty="0" smtClean="0"/>
              <a:t>8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57200" y="1417637"/>
            <a:ext cx="8229600" cy="489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262626"/>
          </a:solidFill>
          <a:uFillTx/>
          <a:latin typeface="Impact"/>
          <a:ea typeface="Impact"/>
          <a:cs typeface="Impact"/>
          <a:sym typeface="Impact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262626"/>
          </a:solidFill>
          <a:uFillTx/>
          <a:latin typeface="Impact"/>
          <a:ea typeface="Impact"/>
          <a:cs typeface="Impact"/>
          <a:sym typeface="Impact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262626"/>
          </a:solidFill>
          <a:uFillTx/>
          <a:latin typeface="Impact"/>
          <a:ea typeface="Impact"/>
          <a:cs typeface="Impact"/>
          <a:sym typeface="Impact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262626"/>
          </a:solidFill>
          <a:uFillTx/>
          <a:latin typeface="Impact"/>
          <a:ea typeface="Impact"/>
          <a:cs typeface="Impact"/>
          <a:sym typeface="Impact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262626"/>
          </a:solidFill>
          <a:uFillTx/>
          <a:latin typeface="Impact"/>
          <a:ea typeface="Impact"/>
          <a:cs typeface="Impact"/>
          <a:sym typeface="Impact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262626"/>
          </a:solidFill>
          <a:uFillTx/>
          <a:latin typeface="Impact"/>
          <a:ea typeface="Impact"/>
          <a:cs typeface="Impact"/>
          <a:sym typeface="Impact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262626"/>
          </a:solidFill>
          <a:uFillTx/>
          <a:latin typeface="Impact"/>
          <a:ea typeface="Impact"/>
          <a:cs typeface="Impact"/>
          <a:sym typeface="Impact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262626"/>
          </a:solidFill>
          <a:uFillTx/>
          <a:latin typeface="Impact"/>
          <a:ea typeface="Impact"/>
          <a:cs typeface="Impact"/>
          <a:sym typeface="Impact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262626"/>
          </a:solidFill>
          <a:uFillTx/>
          <a:latin typeface="Impact"/>
          <a:ea typeface="Impact"/>
          <a:cs typeface="Impact"/>
          <a:sym typeface="Impact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30303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619298" marR="0" indent="-29925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30303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914400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30303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1219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30303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14478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30303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176022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30303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2016251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30303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230886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30303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2583179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30303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0" y="2008179"/>
            <a:ext cx="9144000" cy="24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3800"/>
            </a:pPr>
            <a:r>
              <a:rPr dirty="0" smtClean="0"/>
              <a:t>Experiment</a:t>
            </a:r>
            <a:r>
              <a:rPr lang="fr-FR" dirty="0" smtClean="0"/>
              <a:t>al </a:t>
            </a:r>
            <a:r>
              <a:rPr lang="fr-FR" dirty="0" err="1" smtClean="0"/>
              <a:t>methods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dirty="0" smtClean="0"/>
              <a:t> </a:t>
            </a:r>
            <a:r>
              <a:rPr dirty="0"/>
              <a:t>in </a:t>
            </a:r>
            <a:r>
              <a:rPr dirty="0" err="1"/>
              <a:t>astroparticle</a:t>
            </a:r>
            <a:r>
              <a:rPr dirty="0"/>
              <a:t> physics </a:t>
            </a:r>
          </a:p>
          <a:p>
            <a:pPr algn="ctr">
              <a:defRPr sz="3800"/>
            </a:pPr>
            <a:endParaRPr dirty="0"/>
          </a:p>
          <a:p>
            <a:pPr algn="ctr">
              <a:defRPr sz="2000"/>
            </a:pPr>
            <a:r>
              <a:rPr lang="fr-FR" dirty="0" smtClean="0"/>
              <a:t>V. Bertin</a:t>
            </a:r>
            <a:r>
              <a:rPr dirty="0" smtClean="0"/>
              <a:t> </a:t>
            </a:r>
            <a:endParaRPr dirty="0"/>
          </a:p>
          <a:p>
            <a:pPr algn="ctr">
              <a:defRPr sz="2000"/>
            </a:pPr>
            <a:r>
              <a:rPr dirty="0" smtClean="0"/>
              <a:t>CPPM</a:t>
            </a:r>
            <a:endParaRPr dirty="0"/>
          </a:p>
        </p:txBody>
      </p:sp>
      <p:sp>
        <p:nvSpPr>
          <p:cNvPr id="185" name="Shape 185"/>
          <p:cNvSpPr>
            <a:spLocks noGrp="1"/>
          </p:cNvSpPr>
          <p:nvPr>
            <p:ph type="sldNum" sz="quarter" idx="2"/>
          </p:nvPr>
        </p:nvSpPr>
        <p:spPr>
          <a:xfrm>
            <a:off x="8594846" y="6334814"/>
            <a:ext cx="21209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8593" y="1458408"/>
            <a:ext cx="406780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 Primary charged cosmic rays composition:</a:t>
            </a:r>
          </a:p>
        </p:txBody>
      </p:sp>
      <p:sp>
        <p:nvSpPr>
          <p:cNvPr id="264" name="Shape 264"/>
          <p:cNvSpPr/>
          <p:nvPr/>
        </p:nvSpPr>
        <p:spPr>
          <a:xfrm>
            <a:off x="66440" y="2578996"/>
            <a:ext cx="1310318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99 % nuclei  </a:t>
            </a:r>
          </a:p>
        </p:txBody>
      </p:sp>
      <p:sp>
        <p:nvSpPr>
          <p:cNvPr id="265" name="Shape 265"/>
          <p:cNvSpPr/>
          <p:nvPr/>
        </p:nvSpPr>
        <p:spPr>
          <a:xfrm>
            <a:off x="1366245" y="2141142"/>
            <a:ext cx="576065" cy="1224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221"/>
                  <a:pt x="10800" y="20753"/>
                </a:cubicBezTo>
                <a:lnTo>
                  <a:pt x="10800" y="11647"/>
                </a:lnTo>
                <a:cubicBezTo>
                  <a:pt x="10800" y="11179"/>
                  <a:pt x="5965" y="10800"/>
                  <a:pt x="0" y="10800"/>
                </a:cubicBezTo>
                <a:cubicBezTo>
                  <a:pt x="5965" y="10800"/>
                  <a:pt x="10800" y="10421"/>
                  <a:pt x="10800" y="9953"/>
                </a:cubicBezTo>
                <a:lnTo>
                  <a:pt x="10800" y="847"/>
                </a:lnTo>
                <a:cubicBezTo>
                  <a:pt x="10800" y="379"/>
                  <a:pt x="15635" y="0"/>
                  <a:pt x="21600" y="0"/>
                </a:cubicBezTo>
              </a:path>
            </a:pathLst>
          </a:custGeom>
          <a:ln>
            <a:solidFill>
              <a:srgbClr val="AA0000"/>
            </a:solidFill>
            <a:bevel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1733232" y="2186629"/>
            <a:ext cx="3016170" cy="1138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t>89% protons</a:t>
            </a:r>
          </a:p>
          <a:p>
            <a:pPr>
              <a:lnSpc>
                <a:spcPct val="150000"/>
              </a:lnSpc>
            </a:pPr>
            <a:r>
              <a:t>10% helium nuclei</a:t>
            </a:r>
          </a:p>
          <a:p>
            <a:pPr>
              <a:lnSpc>
                <a:spcPct val="150000"/>
              </a:lnSpc>
            </a:pPr>
            <a:r>
              <a:t>1% heavier nuclei </a:t>
            </a:r>
          </a:p>
        </p:txBody>
      </p:sp>
      <p:sp>
        <p:nvSpPr>
          <p:cNvPr id="267" name="Shape 267"/>
          <p:cNvSpPr>
            <a:spLocks noGrp="1"/>
          </p:cNvSpPr>
          <p:nvPr>
            <p:ph type="sldNum" sz="quarter" idx="2"/>
          </p:nvPr>
        </p:nvSpPr>
        <p:spPr>
          <a:xfrm>
            <a:off x="8563035" y="6422659"/>
            <a:ext cx="312135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224578" y="4548430"/>
            <a:ext cx="3890180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Flux proportional to E</a:t>
            </a:r>
            <a:r>
              <a:rPr baseline="31999"/>
              <a:t>-2.7</a:t>
            </a:r>
            <a:r>
              <a:t> pour E&lt;10</a:t>
            </a:r>
            <a:r>
              <a:rPr baseline="31999"/>
              <a:t>15</a:t>
            </a:r>
            <a:r>
              <a:t> eV</a:t>
            </a:r>
          </a:p>
        </p:txBody>
      </p:sp>
      <p:pic>
        <p:nvPicPr>
          <p:cNvPr id="26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6138" y="418399"/>
            <a:ext cx="4763058" cy="5716402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5554451" y="1141539"/>
            <a:ext cx="158116" cy="3362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700"/>
            </a:lvl1pPr>
          </a:lstStyle>
          <a:p>
            <a:r>
              <a:t> </a:t>
            </a:r>
          </a:p>
        </p:txBody>
      </p:sp>
      <p:sp>
        <p:nvSpPr>
          <p:cNvPr id="271" name="Shape 271"/>
          <p:cNvSpPr/>
          <p:nvPr/>
        </p:nvSpPr>
        <p:spPr>
          <a:xfrm>
            <a:off x="973419" y="5395607"/>
            <a:ext cx="2392497" cy="370655"/>
          </a:xfrm>
          <a:prstGeom prst="rect">
            <a:avLst/>
          </a:prstGeom>
          <a:solidFill>
            <a:srgbClr val="FFFC79"/>
          </a:solidFill>
          <a:ln w="22225">
            <a:solidFill>
              <a:schemeClr val="accent1"/>
            </a:solidFill>
            <a:bevel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How can we detect  CR?</a:t>
            </a:r>
          </a:p>
        </p:txBody>
      </p:sp>
      <p:sp>
        <p:nvSpPr>
          <p:cNvPr id="272" name="Shape 272"/>
          <p:cNvSpPr/>
          <p:nvPr/>
        </p:nvSpPr>
        <p:spPr>
          <a:xfrm>
            <a:off x="5956753" y="4039671"/>
            <a:ext cx="58645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Knee</a:t>
            </a:r>
          </a:p>
        </p:txBody>
      </p:sp>
      <p:sp>
        <p:nvSpPr>
          <p:cNvPr id="273" name="Shape 273"/>
          <p:cNvSpPr/>
          <p:nvPr/>
        </p:nvSpPr>
        <p:spPr>
          <a:xfrm flipV="1">
            <a:off x="6664557" y="3741416"/>
            <a:ext cx="501566" cy="301768"/>
          </a:xfrm>
          <a:prstGeom prst="line">
            <a:avLst/>
          </a:prstGeom>
          <a:ln w="22225">
            <a:solidFill>
              <a:srgbClr val="0433FF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2873083" y="-50867"/>
            <a:ext cx="3159211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Charged Cosmic rays</a:t>
            </a:r>
          </a:p>
        </p:txBody>
      </p:sp>
      <p:sp>
        <p:nvSpPr>
          <p:cNvPr id="275" name="Shape 275"/>
          <p:cNvSpPr/>
          <p:nvPr/>
        </p:nvSpPr>
        <p:spPr>
          <a:xfrm>
            <a:off x="1733232" y="3587424"/>
            <a:ext cx="3016170" cy="74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t>1% electrons</a:t>
            </a:r>
          </a:p>
          <a:p>
            <a:pPr>
              <a:lnSpc>
                <a:spcPct val="150000"/>
              </a:lnSpc>
            </a:pPr>
            <a:r>
              <a:t>0.15% photons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3458268" y="-50867"/>
            <a:ext cx="238480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Direct detection</a:t>
            </a:r>
          </a:p>
        </p:txBody>
      </p:sp>
      <p:sp>
        <p:nvSpPr>
          <p:cNvPr id="279" name="Shape 279"/>
          <p:cNvSpPr/>
          <p:nvPr/>
        </p:nvSpPr>
        <p:spPr>
          <a:xfrm>
            <a:off x="5133882" y="561659"/>
            <a:ext cx="3056296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( E&lt;10</a:t>
            </a:r>
            <a:r>
              <a:rPr baseline="31999"/>
              <a:t>15</a:t>
            </a:r>
            <a:r>
              <a:t> eV)</a:t>
            </a:r>
          </a:p>
          <a:p>
            <a:pPr algn="ctr"/>
            <a:r>
              <a:t>Stratospheric balloons, satellites</a:t>
            </a:r>
          </a:p>
        </p:txBody>
      </p:sp>
      <p:sp>
        <p:nvSpPr>
          <p:cNvPr id="280" name="Shape 280"/>
          <p:cNvSpPr/>
          <p:nvPr/>
        </p:nvSpPr>
        <p:spPr>
          <a:xfrm>
            <a:off x="4560478" y="3513932"/>
            <a:ext cx="4390885" cy="2215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-"/>
            </a:pPr>
            <a:r>
              <a:t>important to determine the flux and energy of protons, helium and heavier nuclei</a:t>
            </a:r>
          </a:p>
          <a:p>
            <a:endParaRPr/>
          </a:p>
          <a:p>
            <a:r>
              <a:t> - the detector must:</a:t>
            </a:r>
          </a:p>
          <a:p>
            <a:pPr marL="561473" lvl="1" indent="-180473">
              <a:buSzPct val="100000"/>
              <a:buChar char="•"/>
            </a:pPr>
            <a:r>
              <a:t>measure the flux</a:t>
            </a:r>
          </a:p>
          <a:p>
            <a:pPr marL="561473" lvl="1" indent="-180473">
              <a:buSzPct val="100000"/>
              <a:buChar char="•"/>
            </a:pPr>
            <a:r>
              <a:t>identify particles </a:t>
            </a:r>
          </a:p>
          <a:p>
            <a:pPr marL="561473" lvl="1" indent="-180473">
              <a:buSzPct val="100000"/>
              <a:buChar char="•"/>
            </a:pPr>
            <a:r>
              <a:t>measure their energies </a:t>
            </a:r>
          </a:p>
        </p:txBody>
      </p:sp>
      <p:sp>
        <p:nvSpPr>
          <p:cNvPr id="281" name="Shape 281"/>
          <p:cNvSpPr/>
          <p:nvPr/>
        </p:nvSpPr>
        <p:spPr>
          <a:xfrm flipH="1">
            <a:off x="2028898" y="3028182"/>
            <a:ext cx="571894" cy="1"/>
          </a:xfrm>
          <a:prstGeom prst="line">
            <a:avLst/>
          </a:prstGeom>
          <a:ln w="22225">
            <a:solidFill>
              <a:schemeClr val="accent1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 flipH="1">
            <a:off x="2028898" y="3290649"/>
            <a:ext cx="571894" cy="1"/>
          </a:xfrm>
          <a:prstGeom prst="line">
            <a:avLst/>
          </a:prstGeom>
          <a:ln w="22225">
            <a:solidFill>
              <a:schemeClr val="accent1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8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29" y="842960"/>
            <a:ext cx="4319583" cy="5184164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618021" y="957064"/>
            <a:ext cx="1775841" cy="4667172"/>
          </a:xfrm>
          <a:prstGeom prst="rect">
            <a:avLst/>
          </a:prstGeom>
          <a:solidFill>
            <a:srgbClr val="FFFC79">
              <a:alpha val="28988"/>
            </a:srgbClr>
          </a:solidFill>
          <a:ln w="12700">
            <a:miter lim="400000"/>
          </a:ln>
          <a:effectLst>
            <a:outerShdw blurRad="1270000" dist="7467" dir="5400000" rotWithShape="0">
              <a:srgbClr val="000000">
                <a:alpha val="29443"/>
              </a:srgbClr>
            </a:outerShdw>
            <a:reflection stA="50000" endPos="40000" dir="5400000" sy="-100000" algn="bl" rotWithShape="0"/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8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8908" y="1649683"/>
            <a:ext cx="1775841" cy="1126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20205" y="1792118"/>
            <a:ext cx="1775842" cy="841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3458268" y="-50867"/>
            <a:ext cx="238480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Direct detection</a:t>
            </a:r>
          </a:p>
        </p:txBody>
      </p:sp>
      <p:sp>
        <p:nvSpPr>
          <p:cNvPr id="290" name="Shape 290"/>
          <p:cNvSpPr/>
          <p:nvPr/>
        </p:nvSpPr>
        <p:spPr>
          <a:xfrm>
            <a:off x="112008" y="631729"/>
            <a:ext cx="5455016" cy="5340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  <a:defRPr sz="1600" b="1"/>
            </a:pPr>
            <a:r>
              <a:t>A Toy Telescope for primary Cosmic Rays:</a:t>
            </a:r>
          </a:p>
          <a:p>
            <a:pPr>
              <a:defRPr sz="1600"/>
            </a:pPr>
            <a:endParaRPr/>
          </a:p>
          <a:p>
            <a:pPr marL="561473" lvl="1" indent="-180473">
              <a:buSzPct val="100000"/>
              <a:buChar char="•"/>
              <a:defRPr sz="1600"/>
            </a:pPr>
            <a:r>
              <a:t>2 layers of counters separated by</a:t>
            </a:r>
          </a:p>
          <a:p>
            <a:pPr marL="561473" lvl="1" indent="-180473">
              <a:buSzPct val="100000"/>
              <a:buChar char="•"/>
              <a:defRPr sz="1600"/>
            </a:pPr>
            <a:endParaRPr/>
          </a:p>
          <a:p>
            <a:pPr marL="561473" lvl="1" indent="-180473">
              <a:buSzPct val="100000"/>
              <a:buChar char="•"/>
              <a:defRPr sz="1600"/>
            </a:pPr>
            <a:r>
              <a:t>each layer measures position (x,y,z), time of crossing the layer (t) and intensity of the signal (I)</a:t>
            </a:r>
          </a:p>
          <a:p>
            <a:pPr marL="561473" lvl="1" indent="-180473">
              <a:buSzPct val="100000"/>
              <a:buChar char="•"/>
              <a:defRPr sz="1600"/>
            </a:pPr>
            <a:endParaRPr/>
          </a:p>
          <a:p>
            <a:pPr marL="561473" lvl="1" indent="-180473">
              <a:buSzPct val="100000"/>
              <a:buChar char="•"/>
              <a:defRPr sz="1600"/>
            </a:pPr>
            <a:r>
              <a:t>trigger logic: coincidence between two layers:                     to decrease probability of fake signals on the layers</a:t>
            </a:r>
          </a:p>
          <a:p>
            <a:pPr>
              <a:defRPr sz="1600"/>
            </a:pPr>
            <a:endParaRPr/>
          </a:p>
          <a:p>
            <a:pPr marL="561473" lvl="1" indent="-180473">
              <a:buSzPct val="100000"/>
              <a:buChar char="•"/>
              <a:defRPr sz="1600"/>
            </a:pPr>
            <a:r>
              <a:t>to distinguish between upward (t</a:t>
            </a:r>
            <a:r>
              <a:rPr baseline="-5999"/>
              <a:t>2</a:t>
            </a:r>
            <a:r>
              <a:t>-t</a:t>
            </a:r>
            <a:r>
              <a:rPr baseline="-5999"/>
              <a:t>1</a:t>
            </a:r>
            <a:r>
              <a:t>&gt;0) and downward (t</a:t>
            </a:r>
            <a:r>
              <a:rPr baseline="-5999"/>
              <a:t>2</a:t>
            </a:r>
            <a:r>
              <a:t>-t</a:t>
            </a:r>
            <a:r>
              <a:rPr baseline="-5999"/>
              <a:t>1 </a:t>
            </a:r>
            <a:r>
              <a:t>&lt;0) going CR, timing resolution of layers must be of the order of ns (or better) (relativistic particles cover 1 m in 3.3 ns): </a:t>
            </a:r>
            <a:r>
              <a:rPr i="1"/>
              <a:t>time-of-flight</a:t>
            </a:r>
            <a:r>
              <a:t> measurement</a:t>
            </a:r>
          </a:p>
          <a:p>
            <a:pPr>
              <a:defRPr sz="1600"/>
            </a:pPr>
            <a:endParaRPr/>
          </a:p>
          <a:p>
            <a:pPr marL="561473" lvl="1" indent="-180473">
              <a:buSzPct val="100000"/>
              <a:buChar char="•"/>
              <a:defRPr sz="1600"/>
            </a:pPr>
            <a:r>
              <a:t>A uniform magnetic field can be added between the two layers to allow particle momentum (if |Ze| is known) and sign of the charge measurement.</a:t>
            </a:r>
          </a:p>
          <a:p>
            <a:pPr marL="561473" lvl="1" indent="-180473">
              <a:buSzPct val="100000"/>
              <a:buChar char="•"/>
              <a:defRPr sz="1600"/>
            </a:pPr>
            <a:endParaRPr/>
          </a:p>
          <a:p>
            <a:pPr marL="561473" lvl="1" indent="-180473">
              <a:buSzPct val="100000"/>
              <a:buChar char="•"/>
              <a:defRPr sz="1600"/>
            </a:pPr>
            <a:r>
              <a:t>Detectors  with good spatial resolution (</a:t>
            </a:r>
            <a:r>
              <a:rPr i="1"/>
              <a:t>tracking systems</a:t>
            </a:r>
            <a:r>
              <a:t>) in x are required the measure particle deflection due to B: combination of the magnetic field and tracking detectors form a</a:t>
            </a:r>
            <a:r>
              <a:rPr i="1"/>
              <a:t> magnetic spectrometer</a:t>
            </a:r>
            <a:r>
              <a:t> </a:t>
            </a:r>
          </a:p>
        </p:txBody>
      </p:sp>
      <p:pic>
        <p:nvPicPr>
          <p:cNvPr id="29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4038" y="649574"/>
            <a:ext cx="3459202" cy="4090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6126" y="1054662"/>
            <a:ext cx="336300" cy="294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95510" y="2218200"/>
            <a:ext cx="933483" cy="334646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 flipV="1">
            <a:off x="7473647" y="3736294"/>
            <a:ext cx="927601" cy="561259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7964039" y="3554555"/>
            <a:ext cx="256615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296" name="Shape 296"/>
          <p:cNvSpPr/>
          <p:nvPr/>
        </p:nvSpPr>
        <p:spPr>
          <a:xfrm>
            <a:off x="7466545" y="4269535"/>
            <a:ext cx="606021" cy="338827"/>
          </a:xfrm>
          <a:prstGeom prst="line">
            <a:avLst/>
          </a:prstGeom>
          <a:ln w="22225">
            <a:solidFill>
              <a:schemeClr val="accent5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8138099" y="4259884"/>
            <a:ext cx="324369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F</a:t>
            </a:r>
            <a:r>
              <a:rPr baseline="-5999"/>
              <a:t>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0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153" y="1047394"/>
            <a:ext cx="4515711" cy="4509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7387" b="7970"/>
          <a:stretch>
            <a:fillRect/>
          </a:stretch>
        </p:blipFill>
        <p:spPr>
          <a:xfrm>
            <a:off x="5265793" y="1744367"/>
            <a:ext cx="3491270" cy="23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64247" y="511029"/>
            <a:ext cx="2413226" cy="926753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/>
          <p:nvPr/>
        </p:nvSpPr>
        <p:spPr>
          <a:xfrm>
            <a:off x="5569883" y="4833350"/>
            <a:ext cx="3491311" cy="88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since 2011 : 90 billions of primary CR have been detected</a:t>
            </a:r>
          </a:p>
          <a:p>
            <a:pPr marL="180473" indent="-180473">
              <a:buSzPct val="100000"/>
              <a:buChar char="•"/>
            </a:pPr>
            <a:r>
              <a:t> Energy between 0.5-500 GeV</a:t>
            </a:r>
          </a:p>
        </p:txBody>
      </p:sp>
      <p:sp>
        <p:nvSpPr>
          <p:cNvPr id="304" name="Shape 304"/>
          <p:cNvSpPr/>
          <p:nvPr/>
        </p:nvSpPr>
        <p:spPr>
          <a:xfrm>
            <a:off x="4407061" y="1781571"/>
            <a:ext cx="443313" cy="22824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2878069" y="-50867"/>
            <a:ext cx="3816758" cy="48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Direct detection: satellites</a:t>
            </a:r>
          </a:p>
        </p:txBody>
      </p:sp>
      <p:sp>
        <p:nvSpPr>
          <p:cNvPr id="306" name="Shape 306"/>
          <p:cNvSpPr/>
          <p:nvPr/>
        </p:nvSpPr>
        <p:spPr>
          <a:xfrm>
            <a:off x="3706625" y="2722324"/>
            <a:ext cx="1245894" cy="287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10        precision </a:t>
            </a:r>
          </a:p>
        </p:txBody>
      </p:sp>
      <p:pic>
        <p:nvPicPr>
          <p:cNvPr id="307" name="MathType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15310" y="2822376"/>
            <a:ext cx="308713" cy="200664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3794945" y="2414175"/>
            <a:ext cx="1179275" cy="275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0.15 ns precision </a:t>
            </a:r>
          </a:p>
        </p:txBody>
      </p:sp>
      <p:sp>
        <p:nvSpPr>
          <p:cNvPr id="309" name="Shape 309"/>
          <p:cNvSpPr/>
          <p:nvPr/>
        </p:nvSpPr>
        <p:spPr>
          <a:xfrm flipV="1">
            <a:off x="1029564" y="2494230"/>
            <a:ext cx="1" cy="1615607"/>
          </a:xfrm>
          <a:prstGeom prst="line">
            <a:avLst/>
          </a:prstGeom>
          <a:ln w="22225">
            <a:solidFill>
              <a:schemeClr val="accent1"/>
            </a:solidFill>
            <a:headEnd type="triangle"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527779" y="3138866"/>
            <a:ext cx="489383" cy="275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1.2 m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1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3191" y="480204"/>
            <a:ext cx="4560524" cy="537146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/>
          <p:nvPr/>
        </p:nvSpPr>
        <p:spPr>
          <a:xfrm>
            <a:off x="2878069" y="-50867"/>
            <a:ext cx="3719176" cy="48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Cosmic rays composition</a:t>
            </a:r>
          </a:p>
        </p:txBody>
      </p:sp>
      <p:pic>
        <p:nvPicPr>
          <p:cNvPr id="31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18" y="1084535"/>
            <a:ext cx="4689462" cy="4162799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750228" y="659831"/>
            <a:ext cx="3450429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CR composition similar to Solar one</a:t>
            </a:r>
          </a:p>
        </p:txBody>
      </p:sp>
      <p:sp>
        <p:nvSpPr>
          <p:cNvPr id="319" name="Shape 319"/>
          <p:cNvSpPr/>
          <p:nvPr/>
        </p:nvSpPr>
        <p:spPr>
          <a:xfrm>
            <a:off x="112213" y="5226909"/>
            <a:ext cx="4321910" cy="114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Li, Be, B are secondary components  produced by fragmentation reactions of the heavier C,N and O during the journey of CR in ISM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2104470" y="-50867"/>
            <a:ext cx="5526173" cy="48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Antimatter measurements by AMS-02</a:t>
            </a:r>
          </a:p>
        </p:txBody>
      </p:sp>
      <p:pic>
        <p:nvPicPr>
          <p:cNvPr id="3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635" y="1021709"/>
            <a:ext cx="5946948" cy="3488876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1584000" y="4718563"/>
            <a:ext cx="5159442" cy="88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Possible explanations:</a:t>
            </a:r>
          </a:p>
          <a:p>
            <a:pPr marL="180473" indent="-180473">
              <a:buSzPct val="100000"/>
              <a:buChar char="•"/>
            </a:pPr>
            <a:r>
              <a:t>Dark Matter annihilation (Wimp with mass ~ 1 TeV)</a:t>
            </a:r>
          </a:p>
          <a:p>
            <a:pPr marL="180473" indent="-180473">
              <a:buSzPct val="100000"/>
              <a:buChar char="•"/>
            </a:pPr>
            <a:r>
              <a:t>positrons created in pulsar wind (nearby pulsars)</a:t>
            </a:r>
          </a:p>
        </p:txBody>
      </p:sp>
      <p:sp>
        <p:nvSpPr>
          <p:cNvPr id="325" name="Shape 325"/>
          <p:cNvSpPr/>
          <p:nvPr/>
        </p:nvSpPr>
        <p:spPr>
          <a:xfrm>
            <a:off x="3051268" y="1609666"/>
            <a:ext cx="942415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positrons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5546644" y="414615"/>
            <a:ext cx="2027708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( E&gt;10</a:t>
            </a:r>
            <a:r>
              <a:rPr baseline="31999"/>
              <a:t>15</a:t>
            </a:r>
            <a:r>
              <a:t> eV )</a:t>
            </a:r>
          </a:p>
          <a:p>
            <a:pPr algn="ctr"/>
            <a:r>
              <a:t>Detectors on ground </a:t>
            </a:r>
          </a:p>
        </p:txBody>
      </p:sp>
      <p:sp>
        <p:nvSpPr>
          <p:cNvPr id="329" name="Shape 329"/>
          <p:cNvSpPr/>
          <p:nvPr/>
        </p:nvSpPr>
        <p:spPr>
          <a:xfrm>
            <a:off x="4470977" y="1003193"/>
            <a:ext cx="4496682" cy="1948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to detect higher energy CR, larger detectors are needed (no enough space on satellites or balloons)</a:t>
            </a:r>
          </a:p>
          <a:p>
            <a:pPr marL="180473" indent="-180473">
              <a:buSzPct val="100000"/>
              <a:buChar char="•"/>
            </a:pPr>
            <a:endParaRPr/>
          </a:p>
          <a:p>
            <a:pPr marL="180473" indent="-180473">
              <a:buSzPct val="100000"/>
              <a:buChar char="•"/>
            </a:pPr>
            <a:r>
              <a:t>CR entering in the atmosphere create showers</a:t>
            </a:r>
          </a:p>
          <a:p>
            <a:r>
              <a:t>           by detecting the showers on ground it’s possible to measure direction and energy of CR</a:t>
            </a:r>
          </a:p>
        </p:txBody>
      </p:sp>
      <p:pic>
        <p:nvPicPr>
          <p:cNvPr id="33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3085" y="3243784"/>
            <a:ext cx="3932465" cy="2982119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4624437" y="2537162"/>
            <a:ext cx="436516" cy="1"/>
          </a:xfrm>
          <a:prstGeom prst="line">
            <a:avLst/>
          </a:prstGeom>
          <a:ln w="22225">
            <a:solidFill>
              <a:schemeClr val="accent1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3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966" y="903930"/>
            <a:ext cx="4319582" cy="5184164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2384768" y="1010970"/>
            <a:ext cx="1775841" cy="4667172"/>
          </a:xfrm>
          <a:prstGeom prst="rect">
            <a:avLst/>
          </a:prstGeom>
          <a:solidFill>
            <a:srgbClr val="FFFC79">
              <a:alpha val="38934"/>
            </a:srgbClr>
          </a:solidFill>
          <a:ln w="12700">
            <a:miter lim="400000"/>
          </a:ln>
          <a:effectLst>
            <a:outerShdw blurRad="38100" dist="41933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3174289" y="-50867"/>
            <a:ext cx="2602023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Indirect detection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xfrm>
            <a:off x="8615113" y="6422659"/>
            <a:ext cx="26005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3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1208" y="410880"/>
            <a:ext cx="4631445" cy="5143463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3480253" y="816385"/>
            <a:ext cx="1034280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h ~ 35 km</a:t>
            </a:r>
          </a:p>
        </p:txBody>
      </p:sp>
      <p:sp>
        <p:nvSpPr>
          <p:cNvPr id="339" name="Shape 339"/>
          <p:cNvSpPr/>
          <p:nvPr/>
        </p:nvSpPr>
        <p:spPr>
          <a:xfrm>
            <a:off x="1312046" y="5670462"/>
            <a:ext cx="943632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E</a:t>
            </a:r>
            <a:r>
              <a:rPr baseline="-5999"/>
              <a:t>0</a:t>
            </a:r>
            <a:r>
              <a:t> =10</a:t>
            </a:r>
            <a:r>
              <a:rPr baseline="31999"/>
              <a:t>18</a:t>
            </a:r>
            <a:r>
              <a:t>eV              10</a:t>
            </a:r>
            <a:r>
              <a:rPr baseline="31999"/>
              <a:t>10</a:t>
            </a:r>
            <a:r>
              <a:t> particules sur une surface de quelque km</a:t>
            </a:r>
            <a:r>
              <a:rPr baseline="31999"/>
              <a:t>2</a:t>
            </a:r>
          </a:p>
        </p:txBody>
      </p:sp>
      <p:sp>
        <p:nvSpPr>
          <p:cNvPr id="340" name="Shape 340"/>
          <p:cNvSpPr/>
          <p:nvPr/>
        </p:nvSpPr>
        <p:spPr>
          <a:xfrm>
            <a:off x="64116" y="1600199"/>
            <a:ext cx="3543563" cy="1911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60421" indent="-160421">
              <a:buSzPct val="100000"/>
              <a:buChar char="•"/>
              <a:defRPr sz="1600" b="1"/>
            </a:pPr>
            <a:r>
              <a:t>gamma , e</a:t>
            </a:r>
            <a:r>
              <a:rPr baseline="31999"/>
              <a:t>-</a:t>
            </a:r>
            <a:r>
              <a:t>, e</a:t>
            </a:r>
            <a:r>
              <a:rPr baseline="31999"/>
              <a:t>+</a:t>
            </a:r>
            <a:r>
              <a:t> ~ 85% E</a:t>
            </a:r>
            <a:r>
              <a:rPr baseline="-5999"/>
              <a:t>0</a:t>
            </a:r>
          </a:p>
          <a:p>
            <a:pPr marL="160421" indent="-160421">
              <a:buSzPct val="100000"/>
              <a:buChar char="•"/>
              <a:defRPr sz="1600" b="1"/>
            </a:pPr>
            <a:endParaRPr baseline="-5999"/>
          </a:p>
          <a:p>
            <a:pPr marL="160421" indent="-160421">
              <a:buSzPct val="100000"/>
              <a:buChar char="•"/>
              <a:defRPr sz="1600" b="1"/>
            </a:pPr>
            <a:r>
              <a:t>muons ~ 10% E</a:t>
            </a:r>
            <a:r>
              <a:rPr baseline="-5999"/>
              <a:t>0</a:t>
            </a:r>
          </a:p>
          <a:p>
            <a:pPr>
              <a:defRPr sz="1600" b="1"/>
            </a:pPr>
            <a:endParaRPr baseline="-5999"/>
          </a:p>
          <a:p>
            <a:pPr marL="160421" indent="-160421">
              <a:buSzPct val="100000"/>
              <a:buChar char="•"/>
              <a:defRPr sz="1600" b="1"/>
            </a:pPr>
            <a:r>
              <a:t>hadrons ~ 4% E</a:t>
            </a:r>
            <a:r>
              <a:rPr baseline="-5999"/>
              <a:t>0</a:t>
            </a:r>
          </a:p>
          <a:p>
            <a:pPr>
              <a:defRPr sz="1600" b="1"/>
            </a:pPr>
            <a:endParaRPr baseline="-5999"/>
          </a:p>
          <a:p>
            <a:pPr marL="160421" indent="-160421">
              <a:buSzPct val="100000"/>
              <a:buChar char="•"/>
              <a:defRPr sz="1600" b="1"/>
            </a:pPr>
            <a:r>
              <a:t>neutrinos ~ 1 % E</a:t>
            </a:r>
            <a:r>
              <a:rPr baseline="-5999"/>
              <a:t>0</a:t>
            </a:r>
          </a:p>
        </p:txBody>
      </p:sp>
      <p:sp>
        <p:nvSpPr>
          <p:cNvPr id="341" name="Shape 341"/>
          <p:cNvSpPr/>
          <p:nvPr/>
        </p:nvSpPr>
        <p:spPr>
          <a:xfrm>
            <a:off x="2892181" y="-50867"/>
            <a:ext cx="331391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Extensive Air Shower </a:t>
            </a:r>
          </a:p>
        </p:txBody>
      </p:sp>
      <p:sp>
        <p:nvSpPr>
          <p:cNvPr id="342" name="Shape 342"/>
          <p:cNvSpPr/>
          <p:nvPr/>
        </p:nvSpPr>
        <p:spPr>
          <a:xfrm>
            <a:off x="2583506" y="5871086"/>
            <a:ext cx="536784" cy="1"/>
          </a:xfrm>
          <a:prstGeom prst="line">
            <a:avLst/>
          </a:prstGeom>
          <a:ln w="22225">
            <a:solidFill>
              <a:schemeClr val="accent1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1312046" y="5963951"/>
            <a:ext cx="943632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E</a:t>
            </a:r>
            <a:r>
              <a:rPr baseline="-5999"/>
              <a:t>0</a:t>
            </a:r>
            <a:r>
              <a:t> =10</a:t>
            </a:r>
            <a:r>
              <a:rPr baseline="31999"/>
              <a:t>15</a:t>
            </a:r>
            <a:r>
              <a:t>eV              10</a:t>
            </a:r>
            <a:r>
              <a:rPr baseline="31999"/>
              <a:t>6</a:t>
            </a:r>
            <a:r>
              <a:t> particules sur une surface 10</a:t>
            </a:r>
            <a:r>
              <a:rPr baseline="31999"/>
              <a:t>4</a:t>
            </a:r>
            <a:r>
              <a:t> m</a:t>
            </a:r>
            <a:r>
              <a:rPr baseline="31999"/>
              <a:t>2</a:t>
            </a:r>
          </a:p>
        </p:txBody>
      </p:sp>
      <p:sp>
        <p:nvSpPr>
          <p:cNvPr id="344" name="Shape 344"/>
          <p:cNvSpPr/>
          <p:nvPr/>
        </p:nvSpPr>
        <p:spPr>
          <a:xfrm>
            <a:off x="2583506" y="6138166"/>
            <a:ext cx="536784" cy="1"/>
          </a:xfrm>
          <a:prstGeom prst="line">
            <a:avLst/>
          </a:prstGeom>
          <a:ln w="22225">
            <a:solidFill>
              <a:schemeClr val="accent1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6281392" y="686265"/>
            <a:ext cx="307408" cy="31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b="1"/>
            </a:pPr>
            <a:r>
              <a:t>E</a:t>
            </a:r>
            <a:r>
              <a:rPr baseline="-5999"/>
              <a:t>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4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860" y="310166"/>
            <a:ext cx="9144001" cy="5448301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1324746" y="5737156"/>
            <a:ext cx="943632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E</a:t>
            </a:r>
            <a:r>
              <a:rPr baseline="-5999"/>
              <a:t>0</a:t>
            </a:r>
            <a:r>
              <a:t> =10</a:t>
            </a:r>
            <a:r>
              <a:rPr baseline="31999"/>
              <a:t>18</a:t>
            </a:r>
            <a:r>
              <a:t>eV              10</a:t>
            </a:r>
            <a:r>
              <a:rPr baseline="31999"/>
              <a:t>10</a:t>
            </a:r>
            <a:r>
              <a:t> particles on a surface of few km</a:t>
            </a:r>
            <a:r>
              <a:rPr baseline="31999"/>
              <a:t>2</a:t>
            </a:r>
          </a:p>
        </p:txBody>
      </p:sp>
      <p:sp>
        <p:nvSpPr>
          <p:cNvPr id="350" name="Shape 350"/>
          <p:cNvSpPr/>
          <p:nvPr/>
        </p:nvSpPr>
        <p:spPr>
          <a:xfrm>
            <a:off x="1312046" y="6046561"/>
            <a:ext cx="943632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E</a:t>
            </a:r>
            <a:r>
              <a:rPr baseline="-5999"/>
              <a:t>0</a:t>
            </a:r>
            <a:r>
              <a:t> =10</a:t>
            </a:r>
            <a:r>
              <a:rPr baseline="31999"/>
              <a:t>15</a:t>
            </a:r>
            <a:r>
              <a:t>eV              10</a:t>
            </a:r>
            <a:r>
              <a:rPr baseline="31999"/>
              <a:t>4</a:t>
            </a:r>
            <a:r>
              <a:t> particles on a surface of about  km</a:t>
            </a:r>
            <a:r>
              <a:rPr baseline="31999"/>
              <a:t>2</a:t>
            </a:r>
          </a:p>
        </p:txBody>
      </p:sp>
      <p:sp>
        <p:nvSpPr>
          <p:cNvPr id="351" name="Shape 351"/>
          <p:cNvSpPr/>
          <p:nvPr/>
        </p:nvSpPr>
        <p:spPr>
          <a:xfrm>
            <a:off x="2594621" y="5963646"/>
            <a:ext cx="536785" cy="1"/>
          </a:xfrm>
          <a:prstGeom prst="line">
            <a:avLst/>
          </a:prstGeom>
          <a:ln w="22225">
            <a:solidFill>
              <a:schemeClr val="accent1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2594621" y="6204861"/>
            <a:ext cx="536785" cy="1"/>
          </a:xfrm>
          <a:prstGeom prst="line">
            <a:avLst/>
          </a:prstGeom>
          <a:ln w="22225">
            <a:solidFill>
              <a:schemeClr val="accent1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2892181" y="-76267"/>
            <a:ext cx="331391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Extensive Air Shower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-356414" y="1837465"/>
            <a:ext cx="16129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 </a:t>
            </a:r>
          </a:p>
        </p:txBody>
      </p:sp>
      <p:sp>
        <p:nvSpPr>
          <p:cNvPr id="357" name="Shape 357"/>
          <p:cNvSpPr/>
          <p:nvPr/>
        </p:nvSpPr>
        <p:spPr>
          <a:xfrm>
            <a:off x="-229414" y="1964465"/>
            <a:ext cx="16129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 </a:t>
            </a:r>
          </a:p>
        </p:txBody>
      </p:sp>
      <p:pic>
        <p:nvPicPr>
          <p:cNvPr id="358" name="trafix15pr05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461" y="475852"/>
            <a:ext cx="5571679" cy="5836098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/>
        </p:nvSpPr>
        <p:spPr>
          <a:xfrm>
            <a:off x="2892181" y="-50867"/>
            <a:ext cx="331391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Extensive Air Shower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9"/>
          <p:cNvGrpSpPr/>
          <p:nvPr/>
        </p:nvGrpSpPr>
        <p:grpSpPr>
          <a:xfrm>
            <a:off x="557370" y="1250102"/>
            <a:ext cx="7983540" cy="2217740"/>
            <a:chOff x="0" y="0"/>
            <a:chExt cx="7983538" cy="2217738"/>
          </a:xfrm>
        </p:grpSpPr>
        <p:pic>
          <p:nvPicPr>
            <p:cNvPr id="187" name="image118.png" descr="aborbed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983539" cy="2217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" name="Shape 188"/>
            <p:cNvSpPr/>
            <p:nvPr/>
          </p:nvSpPr>
          <p:spPr>
            <a:xfrm>
              <a:off x="5140788" y="1268094"/>
              <a:ext cx="1851739" cy="393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2" extrusionOk="0">
                  <a:moveTo>
                    <a:pt x="0" y="17939"/>
                  </a:moveTo>
                  <a:cubicBezTo>
                    <a:pt x="3476" y="19769"/>
                    <a:pt x="6968" y="21600"/>
                    <a:pt x="10574" y="18598"/>
                  </a:cubicBezTo>
                  <a:cubicBezTo>
                    <a:pt x="14179" y="15596"/>
                    <a:pt x="17881" y="7761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0" name="Shape 190"/>
          <p:cNvSpPr/>
          <p:nvPr/>
        </p:nvSpPr>
        <p:spPr>
          <a:xfrm>
            <a:off x="4318453" y="2505485"/>
            <a:ext cx="507093" cy="34843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2457376" y="-50867"/>
            <a:ext cx="3984314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Which are the messengers?</a:t>
            </a:r>
          </a:p>
        </p:txBody>
      </p:sp>
      <p:sp>
        <p:nvSpPr>
          <p:cNvPr id="192" name="Shape 192"/>
          <p:cNvSpPr/>
          <p:nvPr/>
        </p:nvSpPr>
        <p:spPr>
          <a:xfrm>
            <a:off x="3377021" y="1528438"/>
            <a:ext cx="82811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7E79"/>
                </a:solidFill>
              </a:defRPr>
            </a:lvl1pPr>
          </a:lstStyle>
          <a:p>
            <a:r>
              <a:t>photons</a:t>
            </a:r>
          </a:p>
        </p:txBody>
      </p:sp>
      <p:sp>
        <p:nvSpPr>
          <p:cNvPr id="193" name="Shape 193"/>
          <p:cNvSpPr/>
          <p:nvPr/>
        </p:nvSpPr>
        <p:spPr>
          <a:xfrm>
            <a:off x="3377021" y="1899842"/>
            <a:ext cx="954917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8EFA00"/>
                </a:solidFill>
              </a:defRPr>
            </a:lvl1pPr>
          </a:lstStyle>
          <a:p>
            <a:r>
              <a:t>neutrinos</a:t>
            </a:r>
          </a:p>
        </p:txBody>
      </p:sp>
      <p:sp>
        <p:nvSpPr>
          <p:cNvPr id="194" name="Shape 194"/>
          <p:cNvSpPr/>
          <p:nvPr/>
        </p:nvSpPr>
        <p:spPr>
          <a:xfrm>
            <a:off x="3377021" y="2505485"/>
            <a:ext cx="662693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r>
              <a:t>nuclei</a:t>
            </a:r>
          </a:p>
        </p:txBody>
      </p:sp>
      <p:sp>
        <p:nvSpPr>
          <p:cNvPr id="195" name="Shape 195"/>
          <p:cNvSpPr/>
          <p:nvPr/>
        </p:nvSpPr>
        <p:spPr>
          <a:xfrm>
            <a:off x="6336057" y="1753480"/>
            <a:ext cx="303150" cy="54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240" tIns="57240" rIns="57240" bIns="57240">
            <a:spAutoFit/>
          </a:bodyPr>
          <a:lstStyle>
            <a:lvl1pPr defTabSz="912812">
              <a:defRPr sz="2900">
                <a:solidFill>
                  <a:srgbClr val="00FF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800" dirty="0" smtClean="0">
                <a:solidFill>
                  <a:srgbClr val="00FF00"/>
                </a:solidFill>
                <a:latin typeface="Symbol"/>
                <a:ea typeface="Symbol"/>
                <a:cs typeface="Symbol"/>
                <a:sym typeface="Symbol"/>
              </a:rPr>
              <a:t>n</a:t>
            </a:r>
            <a:endParaRPr sz="2800" dirty="0">
              <a:solidFill>
                <a:srgbClr val="00FF00"/>
              </a:solid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4432760" y="1418608"/>
            <a:ext cx="209146" cy="45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0855" tIns="40855" rIns="40855" bIns="40855">
            <a:spAutoFit/>
          </a:bodyPr>
          <a:lstStyle>
            <a:lvl1pPr defTabSz="817562">
              <a:defRPr sz="2900">
                <a:solidFill>
                  <a:srgbClr val="CC0066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400" dirty="0" smtClean="0">
                <a:solidFill>
                  <a:srgbClr val="CC0066"/>
                </a:solidFill>
                <a:latin typeface="Symbol"/>
                <a:ea typeface="Symbol"/>
                <a:cs typeface="Symbol"/>
                <a:sym typeface="Symbol"/>
              </a:rPr>
              <a:t>g</a:t>
            </a:r>
            <a:endParaRPr sz="2400" dirty="0">
              <a:solidFill>
                <a:srgbClr val="CC0066"/>
              </a:solid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7082182" y="2591235"/>
            <a:ext cx="1274088" cy="49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240" tIns="57240" rIns="57240" bIns="57240">
            <a:spAutoFit/>
          </a:bodyPr>
          <a:lstStyle>
            <a:lvl1pPr defTabSz="912812">
              <a:defRPr sz="2500" b="1">
                <a:solidFill>
                  <a:srgbClr val="FF993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500" b="1">
                <a:solidFill>
                  <a:srgbClr val="FF9933"/>
                </a:solidFill>
                <a:latin typeface="Tahoma"/>
                <a:ea typeface="Tahoma"/>
                <a:cs typeface="Tahoma"/>
                <a:sym typeface="Tahoma"/>
              </a:rPr>
              <a:t>p,He,…</a:t>
            </a:r>
          </a:p>
        </p:txBody>
      </p:sp>
      <p:sp>
        <p:nvSpPr>
          <p:cNvPr id="198" name="Shape 198"/>
          <p:cNvSpPr/>
          <p:nvPr/>
        </p:nvSpPr>
        <p:spPr>
          <a:xfrm>
            <a:off x="5325962" y="1891520"/>
            <a:ext cx="1993550" cy="1"/>
          </a:xfrm>
          <a:prstGeom prst="line">
            <a:avLst/>
          </a:prstGeom>
          <a:ln w="22225">
            <a:solidFill>
              <a:srgbClr val="FFFFFF"/>
            </a:solidFill>
            <a:custDash>
              <a:ds d="200000" sp="200000"/>
            </a:custDash>
            <a:miter lim="400000"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429982" y="3716246"/>
            <a:ext cx="8558620" cy="2215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60000"/>
              <a:buBlip>
                <a:blip r:embed="rId3"/>
              </a:buBlip>
            </a:pPr>
            <a:r>
              <a:t> The nuclei can interact with the interstellar medium (ISM) ,cosmic microwave background (CMB) and can be deviated bu magnetic fields (galactic and intergalactic)  </a:t>
            </a:r>
          </a:p>
          <a:p>
            <a:endParaRPr/>
          </a:p>
          <a:p>
            <a:pPr marL="180473" indent="-180473">
              <a:buSzPct val="60000"/>
              <a:buBlip>
                <a:blip r:embed="rId3"/>
              </a:buBlip>
            </a:pPr>
            <a:r>
              <a:t> Photons can be absorbed by the ISM and CMB</a:t>
            </a:r>
          </a:p>
          <a:p>
            <a:endParaRPr/>
          </a:p>
          <a:p>
            <a:pPr marL="180473" indent="-180473">
              <a:buSzPct val="60000"/>
              <a:buBlip>
                <a:blip r:embed="rId3"/>
              </a:buBlip>
            </a:pPr>
            <a:r>
              <a:t> Neutrinos are not absorbed and deviated</a:t>
            </a:r>
          </a:p>
          <a:p>
            <a:endParaRPr/>
          </a:p>
          <a:p>
            <a:pPr marL="180473" indent="-180473">
              <a:buSzPct val="60000"/>
              <a:buBlip>
                <a:blip r:embed="rId3"/>
              </a:buBlip>
            </a:pPr>
            <a:r>
              <a:t> Gravitational Waves!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850881" y="5757118"/>
            <a:ext cx="6668062" cy="348430"/>
          </a:xfrm>
          <a:prstGeom prst="rect">
            <a:avLst/>
          </a:prstGeom>
          <a:gradFill>
            <a:gsLst>
              <a:gs pos="0">
                <a:srgbClr val="73FDFF"/>
              </a:gs>
              <a:gs pos="100000">
                <a:schemeClr val="accent4">
                  <a:hueOff val="97348"/>
                  <a:satOff val="34246"/>
                  <a:lumOff val="6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Surface detector matrix (Cherenkov detectors, scintillators)</a:t>
            </a:r>
          </a:p>
        </p:txBody>
      </p:sp>
      <p:sp>
        <p:nvSpPr>
          <p:cNvPr id="363" name="Shape 363"/>
          <p:cNvSpPr/>
          <p:nvPr/>
        </p:nvSpPr>
        <p:spPr>
          <a:xfrm>
            <a:off x="2892181" y="-50867"/>
            <a:ext cx="3679067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Detection of Air Shower </a:t>
            </a:r>
          </a:p>
        </p:txBody>
      </p:sp>
      <p:pic>
        <p:nvPicPr>
          <p:cNvPr id="36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129" y="427112"/>
            <a:ext cx="7904526" cy="5902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3001136" y="-50867"/>
            <a:ext cx="309600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Detection techniques</a:t>
            </a:r>
          </a:p>
        </p:txBody>
      </p:sp>
      <p:sp>
        <p:nvSpPr>
          <p:cNvPr id="368" name="Shape 368"/>
          <p:cNvSpPr/>
          <p:nvPr/>
        </p:nvSpPr>
        <p:spPr>
          <a:xfrm>
            <a:off x="5405247" y="3748407"/>
            <a:ext cx="2508996" cy="358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36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362" y="417248"/>
            <a:ext cx="8677326" cy="5921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4318453" y="3254785"/>
            <a:ext cx="205605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z</a:t>
            </a:r>
          </a:p>
        </p:txBody>
      </p:sp>
      <p:sp>
        <p:nvSpPr>
          <p:cNvPr id="374" name="Shape 374"/>
          <p:cNvSpPr/>
          <p:nvPr/>
        </p:nvSpPr>
        <p:spPr>
          <a:xfrm>
            <a:off x="2917985" y="-87349"/>
            <a:ext cx="2556010" cy="48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Cherenkov effect</a:t>
            </a:r>
          </a:p>
        </p:txBody>
      </p:sp>
      <p:sp>
        <p:nvSpPr>
          <p:cNvPr id="375" name="Shape 375"/>
          <p:cNvSpPr/>
          <p:nvPr/>
        </p:nvSpPr>
        <p:spPr>
          <a:xfrm>
            <a:off x="3345507" y="1522714"/>
            <a:ext cx="1948595" cy="66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100" b="1">
                <a:solidFill>
                  <a:srgbClr val="FF2600"/>
                </a:solidFill>
              </a:defRPr>
            </a:pPr>
            <a:r>
              <a:t> v&gt;c/n </a:t>
            </a:r>
          </a:p>
          <a:p>
            <a:pPr algn="ctr">
              <a:defRPr>
                <a:solidFill>
                  <a:srgbClr val="FF2600"/>
                </a:solidFill>
              </a:defRPr>
            </a:pPr>
            <a:r>
              <a:t>n =refractive index</a:t>
            </a:r>
          </a:p>
        </p:txBody>
      </p:sp>
      <p:sp>
        <p:nvSpPr>
          <p:cNvPr id="376" name="Shape 376"/>
          <p:cNvSpPr/>
          <p:nvPr/>
        </p:nvSpPr>
        <p:spPr>
          <a:xfrm>
            <a:off x="5036694" y="610054"/>
            <a:ext cx="3423948" cy="73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1500"/>
            </a:lvl1pPr>
          </a:lstStyle>
          <a:p>
            <a:r>
              <a:t>The Cherenkov effect is happening when a charged particle moves at a speed higher than the speed of light in the medium.</a:t>
            </a:r>
          </a:p>
        </p:txBody>
      </p:sp>
      <p:pic>
        <p:nvPicPr>
          <p:cNvPr id="377" name="MathType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7141" y="1589206"/>
            <a:ext cx="1678948" cy="893634"/>
          </a:xfrm>
          <a:prstGeom prst="rect">
            <a:avLst/>
          </a:prstGeom>
          <a:ln w="38100">
            <a:solidFill>
              <a:srgbClr val="D89243"/>
            </a:solidFill>
            <a:miter/>
          </a:ln>
        </p:spPr>
      </p:pic>
      <p:pic>
        <p:nvPicPr>
          <p:cNvPr id="37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121" y="745013"/>
            <a:ext cx="3123221" cy="2222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1220" y="2605345"/>
            <a:ext cx="3676531" cy="3409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4292" y="3492918"/>
            <a:ext cx="3937000" cy="215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MathType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26901" y="1616958"/>
            <a:ext cx="1248269" cy="693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2599907" y="-101734"/>
            <a:ext cx="3757722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Pierre Auger Observatory</a:t>
            </a:r>
          </a:p>
        </p:txBody>
      </p:sp>
      <p:sp>
        <p:nvSpPr>
          <p:cNvPr id="385" name="Shape 385"/>
          <p:cNvSpPr/>
          <p:nvPr/>
        </p:nvSpPr>
        <p:spPr>
          <a:xfrm>
            <a:off x="904693" y="561115"/>
            <a:ext cx="2321812" cy="114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Hybrid observatory:</a:t>
            </a:r>
          </a:p>
          <a:p>
            <a:endParaRPr/>
          </a:p>
          <a:p>
            <a:pPr marL="180473" indent="-180473">
              <a:buSzPct val="100000"/>
              <a:buChar char="•"/>
            </a:pPr>
            <a:r>
              <a:t>surface detectors </a:t>
            </a:r>
          </a:p>
          <a:p>
            <a:pPr marL="180473" indent="-180473">
              <a:buSzPct val="100000"/>
              <a:buChar char="•"/>
            </a:pPr>
            <a:r>
              <a:t>fluorescence detectors</a:t>
            </a:r>
          </a:p>
        </p:txBody>
      </p:sp>
      <p:pic>
        <p:nvPicPr>
          <p:cNvPr id="38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0" y="1802411"/>
            <a:ext cx="3858153" cy="3971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0241" y="591037"/>
            <a:ext cx="4772985" cy="3452131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4216853" y="4253204"/>
            <a:ext cx="4588948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1600 water tanks at 1.5 km distance de 1.5 km</a:t>
            </a:r>
          </a:p>
          <a:p>
            <a:pPr marL="180473" indent="-180473">
              <a:buSzPct val="100000"/>
              <a:buChar char="•"/>
            </a:pPr>
            <a:r>
              <a:t>12 tons of purified water </a:t>
            </a:r>
          </a:p>
        </p:txBody>
      </p:sp>
      <p:sp>
        <p:nvSpPr>
          <p:cNvPr id="389" name="Shape 389"/>
          <p:cNvSpPr/>
          <p:nvPr/>
        </p:nvSpPr>
        <p:spPr>
          <a:xfrm>
            <a:off x="4381243" y="5078371"/>
            <a:ext cx="3117447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4 sites for  fluorescence </a:t>
            </a:r>
          </a:p>
          <a:p>
            <a:pPr marL="180473" indent="-180473">
              <a:buSzPct val="100000"/>
              <a:buChar char="•"/>
            </a:pPr>
            <a:r>
              <a:t>Field of View: 30 deg x 30 deg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39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10439"/>
            <a:ext cx="9144001" cy="5735392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/>
          <p:nvPr/>
        </p:nvSpPr>
        <p:spPr>
          <a:xfrm>
            <a:off x="437333" y="510439"/>
            <a:ext cx="3260265" cy="397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/>
            </a:lvl1pPr>
          </a:lstStyle>
          <a:p>
            <a:r>
              <a:t>Example of an hybrid event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2599907" y="-101734"/>
            <a:ext cx="3757722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Pierre Auger Observatory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39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160" y="403671"/>
            <a:ext cx="7717960" cy="516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/>
          <p:nvPr/>
        </p:nvSpPr>
        <p:spPr>
          <a:xfrm>
            <a:off x="2999707" y="-50867"/>
            <a:ext cx="314618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Spectrum of UHECR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95436" y="5911677"/>
            <a:ext cx="1884939" cy="348430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212121"/>
                </a:solidFill>
              </a:defRPr>
            </a:lvl1pPr>
          </a:lstStyle>
          <a:p>
            <a:r>
              <a:t>A cut is visible  !!! </a:t>
            </a:r>
          </a:p>
        </p:txBody>
      </p:sp>
      <p:sp>
        <p:nvSpPr>
          <p:cNvPr id="400" name="Shape 400"/>
          <p:cNvSpPr/>
          <p:nvPr/>
        </p:nvSpPr>
        <p:spPr>
          <a:xfrm>
            <a:off x="4632693" y="5591622"/>
            <a:ext cx="3806147" cy="731049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 b="1">
                <a:solidFill>
                  <a:srgbClr val="212121"/>
                </a:solidFill>
              </a:defRPr>
            </a:pPr>
            <a:r>
              <a:t>what is the nature of this cut?</a:t>
            </a:r>
          </a:p>
          <a:p>
            <a:pPr>
              <a:defRPr sz="1500" b="1">
                <a:solidFill>
                  <a:srgbClr val="212121"/>
                </a:solidFill>
              </a:defRPr>
            </a:pPr>
            <a:r>
              <a:t>interaction with CMB?</a:t>
            </a:r>
          </a:p>
          <a:p>
            <a:pPr>
              <a:defRPr sz="1500" b="1">
                <a:solidFill>
                  <a:srgbClr val="212121"/>
                </a:solidFill>
              </a:defRPr>
            </a:pPr>
            <a:r>
              <a:t>Maximum acceleration energy in sources?</a:t>
            </a:r>
          </a:p>
        </p:txBody>
      </p:sp>
      <p:sp>
        <p:nvSpPr>
          <p:cNvPr id="401" name="Shape 401"/>
          <p:cNvSpPr/>
          <p:nvPr/>
        </p:nvSpPr>
        <p:spPr>
          <a:xfrm>
            <a:off x="4316925" y="3254785"/>
            <a:ext cx="59918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941100"/>
                </a:solidFill>
              </a:defRPr>
            </a:lvl1pPr>
          </a:lstStyle>
          <a:p>
            <a:r>
              <a:t>ankle</a:t>
            </a:r>
          </a:p>
        </p:txBody>
      </p:sp>
      <p:sp>
        <p:nvSpPr>
          <p:cNvPr id="402" name="Shape 402"/>
          <p:cNvSpPr/>
          <p:nvPr/>
        </p:nvSpPr>
        <p:spPr>
          <a:xfrm flipH="1" flipV="1">
            <a:off x="4381323" y="2276355"/>
            <a:ext cx="348012" cy="1013823"/>
          </a:xfrm>
          <a:prstGeom prst="line">
            <a:avLst/>
          </a:prstGeom>
          <a:ln w="22225">
            <a:solidFill>
              <a:schemeClr val="accent1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617456" y="5235170"/>
            <a:ext cx="2202605" cy="364305"/>
          </a:xfrm>
          <a:prstGeom prst="rect">
            <a:avLst/>
          </a:prstGeom>
          <a:gradFill>
            <a:gsLst>
              <a:gs pos="0">
                <a:srgbClr val="9E5150"/>
              </a:gs>
              <a:gs pos="76000">
                <a:schemeClr val="accent6"/>
              </a:gs>
              <a:gs pos="100000">
                <a:srgbClr val="670D00"/>
              </a:gs>
            </a:gsLst>
            <a:path path="circle">
              <a:fillToRect l="37721" t="-19636" r="62278" b="119636"/>
            </a:path>
          </a:gradFill>
          <a:ln w="15875">
            <a:solidFill>
              <a:schemeClr val="accent1"/>
            </a:solidFill>
            <a:bevel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ATTENTION: E</a:t>
            </a:r>
            <a:r>
              <a:rPr baseline="31999"/>
              <a:t>3</a:t>
            </a:r>
            <a:r>
              <a:t> Flux</a:t>
            </a:r>
          </a:p>
        </p:txBody>
      </p:sp>
      <p:sp>
        <p:nvSpPr>
          <p:cNvPr id="404" name="Shape 404"/>
          <p:cNvSpPr/>
          <p:nvPr/>
        </p:nvSpPr>
        <p:spPr>
          <a:xfrm flipH="1" flipV="1">
            <a:off x="1121858" y="4603121"/>
            <a:ext cx="146025" cy="553115"/>
          </a:xfrm>
          <a:prstGeom prst="line">
            <a:avLst/>
          </a:prstGeom>
          <a:ln w="22225">
            <a:solidFill>
              <a:schemeClr val="accent1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2999707" y="-50867"/>
            <a:ext cx="3620900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Composition of UHECR</a:t>
            </a:r>
          </a:p>
        </p:txBody>
      </p:sp>
      <p:pic>
        <p:nvPicPr>
          <p:cNvPr id="4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246" y="1934645"/>
            <a:ext cx="5613401" cy="4267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hape 409"/>
          <p:cNvSpPr/>
          <p:nvPr/>
        </p:nvSpPr>
        <p:spPr>
          <a:xfrm>
            <a:off x="1049239" y="612692"/>
            <a:ext cx="7327544" cy="88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 Xmax= depth at which the energy deposit reaches its maximum.   </a:t>
            </a:r>
          </a:p>
          <a:p>
            <a:endParaRPr/>
          </a:p>
          <a:p>
            <a:r>
              <a:t>X max  is proportional to the logarithm of the mass A of the primary particle.</a:t>
            </a:r>
          </a:p>
        </p:txBody>
      </p:sp>
      <p:sp>
        <p:nvSpPr>
          <p:cNvPr id="410" name="Shape 410"/>
          <p:cNvSpPr/>
          <p:nvPr/>
        </p:nvSpPr>
        <p:spPr>
          <a:xfrm>
            <a:off x="6591772" y="2654883"/>
            <a:ext cx="2614733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simulations using </a:t>
            </a:r>
            <a:r>
              <a:rPr>
                <a:solidFill>
                  <a:schemeClr val="accent1"/>
                </a:solidFill>
              </a:rPr>
              <a:t>proton</a:t>
            </a:r>
            <a:r>
              <a:t> and </a:t>
            </a:r>
            <a:r>
              <a:rPr>
                <a:solidFill>
                  <a:srgbClr val="0433FF"/>
                </a:solidFill>
              </a:rPr>
              <a:t>Iron</a:t>
            </a:r>
            <a:r>
              <a:t> primary particles </a:t>
            </a:r>
          </a:p>
        </p:txBody>
      </p:sp>
      <p:sp>
        <p:nvSpPr>
          <p:cNvPr id="411" name="Shape 411"/>
          <p:cNvSpPr/>
          <p:nvPr/>
        </p:nvSpPr>
        <p:spPr>
          <a:xfrm flipH="1" flipV="1">
            <a:off x="6142058" y="2293592"/>
            <a:ext cx="474877" cy="474877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12" name="Shape 412"/>
          <p:cNvSpPr/>
          <p:nvPr/>
        </p:nvSpPr>
        <p:spPr>
          <a:xfrm flipH="1">
            <a:off x="6214929" y="3312511"/>
            <a:ext cx="758706" cy="269216"/>
          </a:xfrm>
          <a:prstGeom prst="line">
            <a:avLst/>
          </a:prstGeom>
          <a:ln w="22225">
            <a:solidFill>
              <a:srgbClr val="0433FF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3226979" y="-50867"/>
            <a:ext cx="2168635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CR anisotropy</a:t>
            </a:r>
          </a:p>
        </p:txBody>
      </p:sp>
      <p:pic>
        <p:nvPicPr>
          <p:cNvPr id="416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412" y="664608"/>
            <a:ext cx="8893176" cy="420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25" y="4701916"/>
            <a:ext cx="9144001" cy="1100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2225" y="455996"/>
            <a:ext cx="45974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Image 41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8130" y="5861926"/>
            <a:ext cx="8365590" cy="500830"/>
          </a:xfrm>
          <a:prstGeom prst="rect">
            <a:avLst/>
          </a:prstGeom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8455067" y="6365509"/>
            <a:ext cx="420103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grpSp>
        <p:nvGrpSpPr>
          <p:cNvPr id="429" name="Group 429"/>
          <p:cNvGrpSpPr/>
          <p:nvPr/>
        </p:nvGrpSpPr>
        <p:grpSpPr>
          <a:xfrm>
            <a:off x="0" y="346074"/>
            <a:ext cx="6300788" cy="5761040"/>
            <a:chOff x="0" y="0"/>
            <a:chExt cx="6300787" cy="5761038"/>
          </a:xfrm>
        </p:grpSpPr>
        <p:pic>
          <p:nvPicPr>
            <p:cNvPr id="422" name="image70.jpg" descr="casa_xray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6300788" cy="5761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28" name="Group 428"/>
            <p:cNvGrpSpPr/>
            <p:nvPr/>
          </p:nvGrpSpPr>
          <p:grpSpPr>
            <a:xfrm>
              <a:off x="2636126" y="3731788"/>
              <a:ext cx="2179754" cy="895129"/>
              <a:chOff x="0" y="0"/>
              <a:chExt cx="2179752" cy="895127"/>
            </a:xfrm>
          </p:grpSpPr>
          <p:sp>
            <p:nvSpPr>
              <p:cNvPr id="423" name="Shape 423"/>
              <p:cNvSpPr/>
              <p:nvPr/>
            </p:nvSpPr>
            <p:spPr>
              <a:xfrm rot="16200000">
                <a:off x="386536" y="53017"/>
                <a:ext cx="512764" cy="410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24" y="21150"/>
                      <a:pt x="2803" y="20700"/>
                      <a:pt x="5276" y="18675"/>
                    </a:cubicBezTo>
                    <a:cubicBezTo>
                      <a:pt x="7750" y="16650"/>
                      <a:pt x="12531" y="13050"/>
                      <a:pt x="15334" y="9900"/>
                    </a:cubicBezTo>
                    <a:cubicBezTo>
                      <a:pt x="18137" y="6750"/>
                      <a:pt x="20281" y="2025"/>
                      <a:pt x="21600" y="0"/>
                    </a:cubicBezTo>
                  </a:path>
                </a:pathLst>
              </a:custGeom>
              <a:noFill/>
              <a:ln w="28575" cap="flat">
                <a:solidFill>
                  <a:srgbClr val="FFFFFF">
                    <a:alpha val="45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 rot="16200000">
                <a:off x="427486" y="140292"/>
                <a:ext cx="731985" cy="777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6" h="20564" extrusionOk="0">
                    <a:moveTo>
                      <a:pt x="11149" y="11743"/>
                    </a:moveTo>
                    <a:cubicBezTo>
                      <a:pt x="9368" y="11969"/>
                      <a:pt x="1017" y="15588"/>
                      <a:pt x="127" y="13779"/>
                    </a:cubicBezTo>
                    <a:cubicBezTo>
                      <a:pt x="-764" y="11969"/>
                      <a:pt x="3244" y="2130"/>
                      <a:pt x="5805" y="547"/>
                    </a:cubicBezTo>
                    <a:cubicBezTo>
                      <a:pt x="8366" y="-1036"/>
                      <a:pt x="13376" y="1000"/>
                      <a:pt x="15826" y="4279"/>
                    </a:cubicBezTo>
                    <a:cubicBezTo>
                      <a:pt x="18275" y="7559"/>
                      <a:pt x="19834" y="17171"/>
                      <a:pt x="20836" y="20564"/>
                    </a:cubicBezTo>
                  </a:path>
                </a:pathLst>
              </a:custGeom>
              <a:noFill/>
              <a:ln w="28575" cap="flat">
                <a:solidFill>
                  <a:srgbClr val="FFFFFF">
                    <a:alpha val="86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5" name="Shape 425"/>
              <p:cNvSpPr/>
              <p:nvPr/>
            </p:nvSpPr>
            <p:spPr>
              <a:xfrm rot="16200000">
                <a:off x="-146381" y="146380"/>
                <a:ext cx="747354" cy="454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6" h="21402" extrusionOk="0">
                    <a:moveTo>
                      <a:pt x="3739" y="9492"/>
                    </a:moveTo>
                    <a:cubicBezTo>
                      <a:pt x="3337" y="9492"/>
                      <a:pt x="1429" y="11309"/>
                      <a:pt x="1027" y="9694"/>
                    </a:cubicBezTo>
                    <a:cubicBezTo>
                      <a:pt x="625" y="8079"/>
                      <a:pt x="-1284" y="-198"/>
                      <a:pt x="1429" y="4"/>
                    </a:cubicBezTo>
                    <a:cubicBezTo>
                      <a:pt x="4141" y="206"/>
                      <a:pt x="14489" y="7271"/>
                      <a:pt x="17403" y="10905"/>
                    </a:cubicBezTo>
                    <a:cubicBezTo>
                      <a:pt x="20316" y="14538"/>
                      <a:pt x="18709" y="19181"/>
                      <a:pt x="19010" y="21402"/>
                    </a:cubicBezTo>
                  </a:path>
                </a:pathLst>
              </a:custGeom>
              <a:noFill/>
              <a:ln w="28575" cap="flat">
                <a:solidFill>
                  <a:srgbClr val="FFFFFF">
                    <a:alpha val="86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6" name="Shape 426"/>
              <p:cNvSpPr/>
              <p:nvPr/>
            </p:nvSpPr>
            <p:spPr>
              <a:xfrm rot="16200000">
                <a:off x="1155744" y="158215"/>
                <a:ext cx="289093" cy="270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2" h="20563" extrusionOk="0">
                    <a:moveTo>
                      <a:pt x="0" y="0"/>
                    </a:moveTo>
                    <a:cubicBezTo>
                      <a:pt x="1964" y="2945"/>
                      <a:pt x="8696" y="15709"/>
                      <a:pt x="12062" y="18655"/>
                    </a:cubicBezTo>
                    <a:cubicBezTo>
                      <a:pt x="15429" y="21600"/>
                      <a:pt x="18795" y="20945"/>
                      <a:pt x="20197" y="18000"/>
                    </a:cubicBezTo>
                    <a:cubicBezTo>
                      <a:pt x="21600" y="15055"/>
                      <a:pt x="19636" y="4582"/>
                      <a:pt x="19636" y="982"/>
                    </a:cubicBezTo>
                  </a:path>
                </a:pathLst>
              </a:custGeom>
              <a:noFill/>
              <a:ln w="28575" cap="flat">
                <a:solidFill>
                  <a:srgbClr val="FFFFFF">
                    <a:alpha val="45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7" name="Shape 427"/>
              <p:cNvSpPr/>
              <p:nvPr/>
            </p:nvSpPr>
            <p:spPr>
              <a:xfrm rot="16200000">
                <a:off x="1387540" y="-307765"/>
                <a:ext cx="339562" cy="1244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2" h="21364" extrusionOk="0">
                    <a:moveTo>
                      <a:pt x="3052" y="4246"/>
                    </a:moveTo>
                    <a:cubicBezTo>
                      <a:pt x="2572" y="3731"/>
                      <a:pt x="-788" y="2115"/>
                      <a:pt x="172" y="1380"/>
                    </a:cubicBezTo>
                    <a:cubicBezTo>
                      <a:pt x="1132" y="646"/>
                      <a:pt x="5932" y="-236"/>
                      <a:pt x="8092" y="58"/>
                    </a:cubicBezTo>
                    <a:cubicBezTo>
                      <a:pt x="10252" y="352"/>
                      <a:pt x="10972" y="-236"/>
                      <a:pt x="13132" y="3291"/>
                    </a:cubicBezTo>
                    <a:cubicBezTo>
                      <a:pt x="15292" y="6817"/>
                      <a:pt x="19132" y="17617"/>
                      <a:pt x="20812" y="21364"/>
                    </a:cubicBezTo>
                  </a:path>
                </a:pathLst>
              </a:custGeom>
              <a:noFill/>
              <a:ln w="28575" cap="flat">
                <a:solidFill>
                  <a:srgbClr val="FFFFFF">
                    <a:alpha val="86000"/>
                  </a:srgbClr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30" name="Shape 430"/>
          <p:cNvSpPr/>
          <p:nvPr/>
        </p:nvSpPr>
        <p:spPr>
          <a:xfrm>
            <a:off x="1353472" y="5113337"/>
            <a:ext cx="2447926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protons/nuclei</a:t>
            </a:r>
          </a:p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electrons/positrons</a:t>
            </a:r>
          </a:p>
        </p:txBody>
      </p:sp>
      <p:grpSp>
        <p:nvGrpSpPr>
          <p:cNvPr id="435" name="Group 435"/>
          <p:cNvGrpSpPr/>
          <p:nvPr/>
        </p:nvGrpSpPr>
        <p:grpSpPr>
          <a:xfrm>
            <a:off x="3404203" y="1112533"/>
            <a:ext cx="6271315" cy="5032897"/>
            <a:chOff x="0" y="0"/>
            <a:chExt cx="6271313" cy="5032895"/>
          </a:xfrm>
        </p:grpSpPr>
        <p:sp>
          <p:nvSpPr>
            <p:cNvPr id="431" name="Shape 431"/>
            <p:cNvSpPr/>
            <p:nvPr/>
          </p:nvSpPr>
          <p:spPr>
            <a:xfrm>
              <a:off x="0" y="2849262"/>
              <a:ext cx="582271" cy="587973"/>
            </a:xfrm>
            <a:prstGeom prst="ellipse">
              <a:avLst/>
            </a:prstGeom>
            <a:noFill/>
            <a:ln w="38100" cap="flat">
              <a:solidFill>
                <a:srgbClr val="FFCC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1080313" y="-1"/>
              <a:ext cx="5191001" cy="5032897"/>
            </a:xfrm>
            <a:prstGeom prst="ellipse">
              <a:avLst/>
            </a:prstGeom>
            <a:gradFill flip="none" rotWithShape="1">
              <a:gsLst>
                <a:gs pos="0">
                  <a:srgbClr val="AC0000"/>
                </a:gs>
                <a:gs pos="100000">
                  <a:srgbClr val="0A0000"/>
                </a:gs>
              </a:gsLst>
              <a:lin ang="0" scaled="0"/>
            </a:gradFill>
            <a:ln w="38100" cap="flat">
              <a:solidFill>
                <a:srgbClr val="FFCC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 flipV="1">
              <a:off x="161131" y="930032"/>
              <a:ext cx="1484974" cy="1967304"/>
            </a:xfrm>
            <a:prstGeom prst="line">
              <a:avLst/>
            </a:prstGeom>
            <a:noFill/>
            <a:ln w="38100" cap="flat">
              <a:solidFill>
                <a:srgbClr val="FFCC66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140990" y="3400255"/>
              <a:ext cx="2182601" cy="1283185"/>
            </a:xfrm>
            <a:prstGeom prst="line">
              <a:avLst/>
            </a:prstGeom>
            <a:noFill/>
            <a:ln w="38100" cap="flat">
              <a:solidFill>
                <a:srgbClr val="FFCC66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38" name="Group 438"/>
          <p:cNvGrpSpPr/>
          <p:nvPr/>
        </p:nvGrpSpPr>
        <p:grpSpPr>
          <a:xfrm>
            <a:off x="4762499" y="2060574"/>
            <a:ext cx="3554414" cy="698501"/>
            <a:chOff x="0" y="0"/>
            <a:chExt cx="3554412" cy="698500"/>
          </a:xfrm>
        </p:grpSpPr>
        <p:sp>
          <p:nvSpPr>
            <p:cNvPr id="436" name="Shape 436"/>
            <p:cNvSpPr/>
            <p:nvPr/>
          </p:nvSpPr>
          <p:spPr>
            <a:xfrm flipV="1">
              <a:off x="0" y="215899"/>
              <a:ext cx="3554413" cy="482602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7" name="Shape 437"/>
            <p:cNvSpPr/>
            <p:nvPr/>
          </p:nvSpPr>
          <p:spPr>
            <a:xfrm>
              <a:off x="962025" y="-1"/>
              <a:ext cx="792163" cy="486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600"/>
                </a:spcBef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</a:t>
              </a:r>
            </a:p>
          </p:txBody>
        </p:sp>
      </p:grpSp>
      <p:grpSp>
        <p:nvGrpSpPr>
          <p:cNvPr id="452" name="Group 452"/>
          <p:cNvGrpSpPr/>
          <p:nvPr/>
        </p:nvGrpSpPr>
        <p:grpSpPr>
          <a:xfrm>
            <a:off x="5694360" y="3073399"/>
            <a:ext cx="3519491" cy="1000698"/>
            <a:chOff x="-2" y="0"/>
            <a:chExt cx="3519489" cy="1000696"/>
          </a:xfrm>
        </p:grpSpPr>
        <p:grpSp>
          <p:nvGrpSpPr>
            <p:cNvPr id="450" name="Group 450"/>
            <p:cNvGrpSpPr/>
            <p:nvPr/>
          </p:nvGrpSpPr>
          <p:grpSpPr>
            <a:xfrm>
              <a:off x="-2" y="87896"/>
              <a:ext cx="3214691" cy="912800"/>
              <a:chOff x="-1" y="-1"/>
              <a:chExt cx="3214689" cy="912799"/>
            </a:xfrm>
          </p:grpSpPr>
          <p:sp>
            <p:nvSpPr>
              <p:cNvPr id="439" name="Shape 439"/>
              <p:cNvSpPr/>
              <p:nvPr/>
            </p:nvSpPr>
            <p:spPr>
              <a:xfrm>
                <a:off x="-1" y="302627"/>
                <a:ext cx="658814" cy="90488"/>
              </a:xfrm>
              <a:prstGeom prst="line">
                <a:avLst/>
              </a:prstGeom>
              <a:noFill/>
              <a:ln w="57150" cap="flat">
                <a:solidFill>
                  <a:srgbClr val="99CC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14287" y="328027"/>
                <a:ext cx="792163" cy="584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spcBef>
                    <a:spcPts val="1900"/>
                  </a:spcBef>
                  <a:defRPr sz="3200">
                    <a:solidFill>
                      <a:srgbClr val="CCEC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fr-FR" dirty="0" smtClean="0">
                    <a:latin typeface="Symbol"/>
                    <a:ea typeface="Symbol"/>
                    <a:cs typeface="Symbol"/>
                    <a:sym typeface="Symbol"/>
                  </a:rPr>
                  <a:t>p</a:t>
                </a:r>
                <a:r>
                  <a:rPr sz="2400" baseline="30000" dirty="0" smtClean="0"/>
                  <a:t>0</a:t>
                </a:r>
                <a:endParaRPr sz="2400" baseline="30000" dirty="0"/>
              </a:p>
            </p:txBody>
          </p:sp>
          <p:grpSp>
            <p:nvGrpSpPr>
              <p:cNvPr id="444" name="Group 444"/>
              <p:cNvGrpSpPr/>
              <p:nvPr/>
            </p:nvGrpSpPr>
            <p:grpSpPr>
              <a:xfrm>
                <a:off x="707229" y="-1"/>
                <a:ext cx="2435418" cy="454106"/>
                <a:chOff x="0" y="0"/>
                <a:chExt cx="2435416" cy="454104"/>
              </a:xfrm>
            </p:grpSpPr>
            <p:sp>
              <p:nvSpPr>
                <p:cNvPr id="441" name="Shape 441"/>
                <p:cNvSpPr/>
                <p:nvPr/>
              </p:nvSpPr>
              <p:spPr>
                <a:xfrm rot="10341032">
                  <a:off x="1029423" y="127644"/>
                  <a:ext cx="1032928" cy="1157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860" extrusionOk="0">
                      <a:moveTo>
                        <a:pt x="0" y="9430"/>
                      </a:moveTo>
                      <a:cubicBezTo>
                        <a:pt x="300" y="7887"/>
                        <a:pt x="975" y="-1370"/>
                        <a:pt x="1875" y="173"/>
                      </a:cubicBezTo>
                      <a:cubicBezTo>
                        <a:pt x="2775" y="1716"/>
                        <a:pt x="4200" y="18687"/>
                        <a:pt x="5400" y="18687"/>
                      </a:cubicBezTo>
                      <a:cubicBezTo>
                        <a:pt x="6600" y="18687"/>
                        <a:pt x="7800" y="173"/>
                        <a:pt x="9000" y="173"/>
                      </a:cubicBezTo>
                      <a:cubicBezTo>
                        <a:pt x="10200" y="173"/>
                        <a:pt x="11400" y="18687"/>
                        <a:pt x="12600" y="18687"/>
                      </a:cubicBezTo>
                      <a:cubicBezTo>
                        <a:pt x="13800" y="18687"/>
                        <a:pt x="15000" y="173"/>
                        <a:pt x="16200" y="173"/>
                      </a:cubicBezTo>
                      <a:cubicBezTo>
                        <a:pt x="17400" y="173"/>
                        <a:pt x="18900" y="17144"/>
                        <a:pt x="19800" y="18687"/>
                      </a:cubicBezTo>
                      <a:cubicBezTo>
                        <a:pt x="20700" y="20230"/>
                        <a:pt x="21300" y="10973"/>
                        <a:pt x="21600" y="9430"/>
                      </a:cubicBezTo>
                    </a:path>
                  </a:pathLst>
                </a:custGeom>
                <a:noFill/>
                <a:ln w="38100" cap="flat">
                  <a:solidFill>
                    <a:srgbClr val="FFCC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2" name="Shape 442"/>
                <p:cNvSpPr/>
                <p:nvPr/>
              </p:nvSpPr>
              <p:spPr>
                <a:xfrm rot="10341032">
                  <a:off x="2999" y="270438"/>
                  <a:ext cx="1042765" cy="114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81" extrusionOk="0">
                      <a:moveTo>
                        <a:pt x="0" y="10634"/>
                      </a:moveTo>
                      <a:cubicBezTo>
                        <a:pt x="335" y="8883"/>
                        <a:pt x="1115" y="-1236"/>
                        <a:pt x="2045" y="126"/>
                      </a:cubicBezTo>
                      <a:cubicBezTo>
                        <a:pt x="2974" y="1488"/>
                        <a:pt x="4350" y="18807"/>
                        <a:pt x="5539" y="18807"/>
                      </a:cubicBezTo>
                      <a:cubicBezTo>
                        <a:pt x="6729" y="18807"/>
                        <a:pt x="7919" y="126"/>
                        <a:pt x="9108" y="126"/>
                      </a:cubicBezTo>
                      <a:cubicBezTo>
                        <a:pt x="10298" y="126"/>
                        <a:pt x="11488" y="18807"/>
                        <a:pt x="12677" y="18807"/>
                      </a:cubicBezTo>
                      <a:cubicBezTo>
                        <a:pt x="13867" y="18807"/>
                        <a:pt x="15057" y="126"/>
                        <a:pt x="16246" y="126"/>
                      </a:cubicBezTo>
                      <a:cubicBezTo>
                        <a:pt x="17436" y="126"/>
                        <a:pt x="18923" y="17250"/>
                        <a:pt x="19815" y="18807"/>
                      </a:cubicBezTo>
                      <a:cubicBezTo>
                        <a:pt x="20708" y="20364"/>
                        <a:pt x="21303" y="11023"/>
                        <a:pt x="21600" y="9467"/>
                      </a:cubicBezTo>
                    </a:path>
                  </a:pathLst>
                </a:custGeom>
                <a:noFill/>
                <a:ln w="38100" cap="flat">
                  <a:solidFill>
                    <a:srgbClr val="FFCC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3" name="Shape 443"/>
                <p:cNvSpPr/>
                <p:nvPr/>
              </p:nvSpPr>
              <p:spPr>
                <a:xfrm rot="21082773">
                  <a:off x="2042121" y="28846"/>
                  <a:ext cx="390217" cy="70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727" extrusionOk="0">
                      <a:moveTo>
                        <a:pt x="0" y="19727"/>
                      </a:moveTo>
                      <a:cubicBezTo>
                        <a:pt x="908" y="16404"/>
                        <a:pt x="2541" y="3665"/>
                        <a:pt x="5082" y="896"/>
                      </a:cubicBezTo>
                      <a:cubicBezTo>
                        <a:pt x="7624" y="-1873"/>
                        <a:pt x="12706" y="2558"/>
                        <a:pt x="15429" y="3665"/>
                      </a:cubicBezTo>
                      <a:lnTo>
                        <a:pt x="21600" y="8096"/>
                      </a:lnTo>
                    </a:path>
                  </a:pathLst>
                </a:custGeom>
                <a:noFill/>
                <a:ln w="38100" cap="flat">
                  <a:solidFill>
                    <a:srgbClr val="FFCC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48" name="Group 448"/>
              <p:cNvGrpSpPr/>
              <p:nvPr/>
            </p:nvGrpSpPr>
            <p:grpSpPr>
              <a:xfrm>
                <a:off x="764269" y="464084"/>
                <a:ext cx="2450419" cy="145266"/>
                <a:chOff x="0" y="0"/>
                <a:chExt cx="2450417" cy="145264"/>
              </a:xfrm>
            </p:grpSpPr>
            <p:sp>
              <p:nvSpPr>
                <p:cNvPr id="445" name="Shape 445"/>
                <p:cNvSpPr/>
                <p:nvPr/>
              </p:nvSpPr>
              <p:spPr>
                <a:xfrm rot="10858260">
                  <a:off x="1037111" y="20751"/>
                  <a:ext cx="1032927" cy="115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860" extrusionOk="0">
                      <a:moveTo>
                        <a:pt x="0" y="9430"/>
                      </a:moveTo>
                      <a:cubicBezTo>
                        <a:pt x="300" y="7887"/>
                        <a:pt x="975" y="-1370"/>
                        <a:pt x="1875" y="173"/>
                      </a:cubicBezTo>
                      <a:cubicBezTo>
                        <a:pt x="2775" y="1716"/>
                        <a:pt x="4200" y="18687"/>
                        <a:pt x="5400" y="18687"/>
                      </a:cubicBezTo>
                      <a:cubicBezTo>
                        <a:pt x="6600" y="18687"/>
                        <a:pt x="7800" y="173"/>
                        <a:pt x="9000" y="173"/>
                      </a:cubicBezTo>
                      <a:cubicBezTo>
                        <a:pt x="10200" y="173"/>
                        <a:pt x="11400" y="18687"/>
                        <a:pt x="12600" y="18687"/>
                      </a:cubicBezTo>
                      <a:cubicBezTo>
                        <a:pt x="13800" y="18687"/>
                        <a:pt x="15000" y="173"/>
                        <a:pt x="16200" y="173"/>
                      </a:cubicBezTo>
                      <a:cubicBezTo>
                        <a:pt x="17400" y="173"/>
                        <a:pt x="18900" y="17144"/>
                        <a:pt x="19800" y="18687"/>
                      </a:cubicBezTo>
                      <a:cubicBezTo>
                        <a:pt x="20700" y="20230"/>
                        <a:pt x="21300" y="10973"/>
                        <a:pt x="21600" y="9430"/>
                      </a:cubicBezTo>
                    </a:path>
                  </a:pathLst>
                </a:custGeom>
                <a:noFill/>
                <a:ln w="38100" cap="flat">
                  <a:solidFill>
                    <a:srgbClr val="FFCC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6" name="Shape 446"/>
                <p:cNvSpPr/>
                <p:nvPr/>
              </p:nvSpPr>
              <p:spPr>
                <a:xfrm rot="10858260">
                  <a:off x="897" y="8827"/>
                  <a:ext cx="1042765" cy="1147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81" extrusionOk="0">
                      <a:moveTo>
                        <a:pt x="0" y="10634"/>
                      </a:moveTo>
                      <a:cubicBezTo>
                        <a:pt x="335" y="8883"/>
                        <a:pt x="1115" y="-1236"/>
                        <a:pt x="2045" y="126"/>
                      </a:cubicBezTo>
                      <a:cubicBezTo>
                        <a:pt x="2974" y="1488"/>
                        <a:pt x="4350" y="18807"/>
                        <a:pt x="5539" y="18807"/>
                      </a:cubicBezTo>
                      <a:cubicBezTo>
                        <a:pt x="6729" y="18807"/>
                        <a:pt x="7919" y="126"/>
                        <a:pt x="9108" y="126"/>
                      </a:cubicBezTo>
                      <a:cubicBezTo>
                        <a:pt x="10298" y="126"/>
                        <a:pt x="11488" y="18807"/>
                        <a:pt x="12677" y="18807"/>
                      </a:cubicBezTo>
                      <a:cubicBezTo>
                        <a:pt x="13867" y="18807"/>
                        <a:pt x="15057" y="126"/>
                        <a:pt x="16246" y="126"/>
                      </a:cubicBezTo>
                      <a:cubicBezTo>
                        <a:pt x="17436" y="126"/>
                        <a:pt x="18923" y="17250"/>
                        <a:pt x="19815" y="18807"/>
                      </a:cubicBezTo>
                      <a:cubicBezTo>
                        <a:pt x="20708" y="20364"/>
                        <a:pt x="21303" y="11023"/>
                        <a:pt x="21600" y="9467"/>
                      </a:cubicBezTo>
                    </a:path>
                  </a:pathLst>
                </a:custGeom>
                <a:noFill/>
                <a:ln w="38100" cap="flat">
                  <a:solidFill>
                    <a:srgbClr val="FFCC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7" name="Shape 447"/>
                <p:cNvSpPr/>
                <p:nvPr/>
              </p:nvSpPr>
              <p:spPr>
                <a:xfrm>
                  <a:off x="2060200" y="26949"/>
                  <a:ext cx="390218" cy="704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727" extrusionOk="0">
                      <a:moveTo>
                        <a:pt x="0" y="19727"/>
                      </a:moveTo>
                      <a:cubicBezTo>
                        <a:pt x="908" y="16404"/>
                        <a:pt x="2541" y="3665"/>
                        <a:pt x="5082" y="896"/>
                      </a:cubicBezTo>
                      <a:cubicBezTo>
                        <a:pt x="7624" y="-1873"/>
                        <a:pt x="12706" y="2558"/>
                        <a:pt x="15429" y="3665"/>
                      </a:cubicBezTo>
                      <a:lnTo>
                        <a:pt x="21600" y="8096"/>
                      </a:lnTo>
                    </a:path>
                  </a:pathLst>
                </a:custGeom>
                <a:noFill/>
                <a:ln w="38100" cap="flat">
                  <a:solidFill>
                    <a:srgbClr val="FFCC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449" name="Shape 449"/>
              <p:cNvSpPr/>
              <p:nvPr/>
            </p:nvSpPr>
            <p:spPr>
              <a:xfrm rot="18699218">
                <a:off x="430212" y="142290"/>
                <a:ext cx="500064" cy="455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6" y="9799"/>
                    </a:moveTo>
                    <a:cubicBezTo>
                      <a:pt x="9107" y="6691"/>
                      <a:pt x="10156" y="3108"/>
                      <a:pt x="10156" y="0"/>
                    </a:cubicBezTo>
                    <a:lnTo>
                      <a:pt x="12970" y="9641"/>
                    </a:lnTo>
                    <a:lnTo>
                      <a:pt x="19454" y="4847"/>
                    </a:lnTo>
                    <a:lnTo>
                      <a:pt x="15115" y="12012"/>
                    </a:lnTo>
                    <a:lnTo>
                      <a:pt x="21600" y="19177"/>
                    </a:lnTo>
                    <a:lnTo>
                      <a:pt x="12970" y="14382"/>
                    </a:lnTo>
                    <a:lnTo>
                      <a:pt x="8630" y="21600"/>
                    </a:lnTo>
                    <a:lnTo>
                      <a:pt x="8630" y="14382"/>
                    </a:lnTo>
                    <a:lnTo>
                      <a:pt x="0" y="14382"/>
                    </a:lnTo>
                    <a:lnTo>
                      <a:pt x="8726" y="9799"/>
                    </a:lnTo>
                    <a:close/>
                  </a:path>
                </a:pathLst>
              </a:custGeom>
              <a:solidFill>
                <a:srgbClr val="66FF3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51" name="Shape 451"/>
            <p:cNvSpPr/>
            <p:nvPr/>
          </p:nvSpPr>
          <p:spPr>
            <a:xfrm>
              <a:off x="2727324" y="0"/>
              <a:ext cx="792163" cy="584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900"/>
                </a:spcBef>
                <a:defRPr sz="3200">
                  <a:solidFill>
                    <a:srgbClr val="FFCCFF"/>
                  </a:solid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dirty="0" smtClean="0">
                  <a:latin typeface="Symbol"/>
                  <a:ea typeface="Symbol"/>
                  <a:cs typeface="Symbol"/>
                  <a:sym typeface="Symbol"/>
                </a:rPr>
                <a:t>g</a:t>
              </a:r>
              <a:endParaRPr dirty="0">
                <a:latin typeface="Symbol"/>
                <a:ea typeface="Symbol"/>
                <a:cs typeface="Symbol"/>
                <a:sym typeface="Symbol"/>
              </a:endParaRPr>
            </a:p>
          </p:txBody>
        </p:sp>
      </p:grpSp>
      <p:grpSp>
        <p:nvGrpSpPr>
          <p:cNvPr id="455" name="Group 455"/>
          <p:cNvGrpSpPr/>
          <p:nvPr/>
        </p:nvGrpSpPr>
        <p:grpSpPr>
          <a:xfrm>
            <a:off x="2876548" y="5346700"/>
            <a:ext cx="3240089" cy="663399"/>
            <a:chOff x="0" y="0"/>
            <a:chExt cx="3240088" cy="663398"/>
          </a:xfrm>
        </p:grpSpPr>
        <p:sp>
          <p:nvSpPr>
            <p:cNvPr id="453" name="Shape 453"/>
            <p:cNvSpPr/>
            <p:nvPr/>
          </p:nvSpPr>
          <p:spPr>
            <a:xfrm>
              <a:off x="0" y="312736"/>
              <a:ext cx="3240089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radiation fields and matter</a:t>
              </a:r>
            </a:p>
          </p:txBody>
        </p:sp>
        <p:sp>
          <p:nvSpPr>
            <p:cNvPr id="454" name="Shape 454"/>
            <p:cNvSpPr/>
            <p:nvPr/>
          </p:nvSpPr>
          <p:spPr>
            <a:xfrm flipV="1">
              <a:off x="2827338" y="0"/>
              <a:ext cx="169863" cy="57308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64" name="Group 464"/>
          <p:cNvGrpSpPr/>
          <p:nvPr/>
        </p:nvGrpSpPr>
        <p:grpSpPr>
          <a:xfrm>
            <a:off x="4546600" y="2420938"/>
            <a:ext cx="4205289" cy="1343820"/>
            <a:chOff x="0" y="0"/>
            <a:chExt cx="4205288" cy="1343819"/>
          </a:xfrm>
        </p:grpSpPr>
        <p:sp>
          <p:nvSpPr>
            <p:cNvPr id="456" name="Shape 456"/>
            <p:cNvSpPr/>
            <p:nvPr/>
          </p:nvSpPr>
          <p:spPr>
            <a:xfrm flipV="1">
              <a:off x="0" y="1014413"/>
              <a:ext cx="998538" cy="65088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228600" y="503237"/>
              <a:ext cx="792162" cy="486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600"/>
                </a:spcBef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458" name="Shape 458"/>
            <p:cNvSpPr/>
            <p:nvPr/>
          </p:nvSpPr>
          <p:spPr>
            <a:xfrm flipV="1">
              <a:off x="1346200" y="719137"/>
              <a:ext cx="1060451" cy="173039"/>
            </a:xfrm>
            <a:prstGeom prst="line">
              <a:avLst/>
            </a:prstGeom>
            <a:noFill/>
            <a:ln w="57150" cap="flat">
              <a:solidFill>
                <a:srgbClr val="99CC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9" name="Shape 459"/>
            <p:cNvSpPr/>
            <p:nvPr/>
          </p:nvSpPr>
          <p:spPr>
            <a:xfrm>
              <a:off x="1489075" y="280987"/>
              <a:ext cx="792163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1900"/>
                </a:spcBef>
                <a:defRPr sz="3200">
                  <a:solidFill>
                    <a:srgbClr val="CCEC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dirty="0" smtClean="0">
                  <a:latin typeface="Symbol"/>
                  <a:ea typeface="Symbol"/>
                  <a:cs typeface="Symbol"/>
                  <a:sym typeface="Symbol"/>
                </a:rPr>
                <a:t>p</a:t>
              </a:r>
              <a:r>
                <a:rPr baseline="30000" dirty="0" smtClean="0">
                  <a:latin typeface="Symbol"/>
                  <a:ea typeface="Symbol"/>
                  <a:cs typeface="Symbol"/>
                  <a:sym typeface="Symbol"/>
                </a:rPr>
                <a:t>±</a:t>
              </a:r>
              <a:endParaRPr baseline="30000" dirty="0">
                <a:latin typeface="Symbol"/>
                <a:ea typeface="Symbol"/>
                <a:cs typeface="Symbol"/>
                <a:sym typeface="Symbol"/>
              </a:endParaRPr>
            </a:p>
          </p:txBody>
        </p:sp>
        <p:sp>
          <p:nvSpPr>
            <p:cNvPr id="460" name="Shape 460"/>
            <p:cNvSpPr/>
            <p:nvPr/>
          </p:nvSpPr>
          <p:spPr>
            <a:xfrm flipV="1">
              <a:off x="2508250" y="438149"/>
              <a:ext cx="1697038" cy="266702"/>
            </a:xfrm>
            <a:prstGeom prst="line">
              <a:avLst/>
            </a:prstGeom>
            <a:noFill/>
            <a:ln w="57150" cap="flat">
              <a:solidFill>
                <a:srgbClr val="FF99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 rot="18699218">
              <a:off x="2166937" y="479424"/>
              <a:ext cx="500064" cy="455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26" y="9799"/>
                  </a:moveTo>
                  <a:cubicBezTo>
                    <a:pt x="9107" y="6691"/>
                    <a:pt x="10156" y="3108"/>
                    <a:pt x="10156" y="0"/>
                  </a:cubicBezTo>
                  <a:lnTo>
                    <a:pt x="12970" y="9641"/>
                  </a:lnTo>
                  <a:lnTo>
                    <a:pt x="19454" y="4847"/>
                  </a:lnTo>
                  <a:lnTo>
                    <a:pt x="15115" y="12012"/>
                  </a:lnTo>
                  <a:lnTo>
                    <a:pt x="21600" y="19177"/>
                  </a:lnTo>
                  <a:lnTo>
                    <a:pt x="12970" y="14382"/>
                  </a:lnTo>
                  <a:lnTo>
                    <a:pt x="8630" y="21600"/>
                  </a:lnTo>
                  <a:lnTo>
                    <a:pt x="8630" y="14382"/>
                  </a:lnTo>
                  <a:lnTo>
                    <a:pt x="0" y="14382"/>
                  </a:lnTo>
                  <a:lnTo>
                    <a:pt x="8726" y="9799"/>
                  </a:lnTo>
                  <a:close/>
                </a:path>
              </a:pathLst>
            </a:custGeom>
            <a:solidFill>
              <a:srgbClr val="66FF33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3194050" y="0"/>
              <a:ext cx="792163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900"/>
                </a:spcBef>
                <a:defRPr sz="3200">
                  <a:solidFill>
                    <a:srgbClr val="FF9999"/>
                  </a:solid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dirty="0" smtClean="0">
                  <a:latin typeface="Symbol"/>
                  <a:ea typeface="Symbol"/>
                  <a:cs typeface="Symbol"/>
                  <a:sym typeface="Symbol"/>
                </a:rPr>
                <a:t>n</a:t>
              </a:r>
              <a:endParaRPr dirty="0">
                <a:latin typeface="Symbol"/>
                <a:ea typeface="Symbol"/>
                <a:cs typeface="Symbol"/>
                <a:sym typeface="Symbol"/>
              </a:endParaRPr>
            </a:p>
          </p:txBody>
        </p:sp>
        <p:sp>
          <p:nvSpPr>
            <p:cNvPr id="463" name="Shape 463"/>
            <p:cNvSpPr/>
            <p:nvPr/>
          </p:nvSpPr>
          <p:spPr>
            <a:xfrm rot="18699218">
              <a:off x="714375" y="658812"/>
              <a:ext cx="719138" cy="650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26" y="9799"/>
                  </a:moveTo>
                  <a:cubicBezTo>
                    <a:pt x="9107" y="6691"/>
                    <a:pt x="10156" y="3108"/>
                    <a:pt x="10156" y="0"/>
                  </a:cubicBezTo>
                  <a:lnTo>
                    <a:pt x="12970" y="9641"/>
                  </a:lnTo>
                  <a:lnTo>
                    <a:pt x="19454" y="4847"/>
                  </a:lnTo>
                  <a:lnTo>
                    <a:pt x="15115" y="12012"/>
                  </a:lnTo>
                  <a:lnTo>
                    <a:pt x="21600" y="19177"/>
                  </a:lnTo>
                  <a:lnTo>
                    <a:pt x="12970" y="14382"/>
                  </a:lnTo>
                  <a:lnTo>
                    <a:pt x="8630" y="21600"/>
                  </a:lnTo>
                  <a:lnTo>
                    <a:pt x="8630" y="14382"/>
                  </a:lnTo>
                  <a:lnTo>
                    <a:pt x="0" y="14382"/>
                  </a:lnTo>
                  <a:lnTo>
                    <a:pt x="8726" y="9799"/>
                  </a:lnTo>
                  <a:close/>
                </a:path>
              </a:pathLst>
            </a:custGeom>
            <a:solidFill>
              <a:srgbClr val="FFFF00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76" name="Group 476"/>
          <p:cNvGrpSpPr/>
          <p:nvPr/>
        </p:nvGrpSpPr>
        <p:grpSpPr>
          <a:xfrm>
            <a:off x="4863305" y="4023521"/>
            <a:ext cx="4049717" cy="1374777"/>
            <a:chOff x="-1" y="0"/>
            <a:chExt cx="4049715" cy="1374776"/>
          </a:xfrm>
        </p:grpSpPr>
        <p:sp>
          <p:nvSpPr>
            <p:cNvPr id="465" name="Shape 465"/>
            <p:cNvSpPr/>
            <p:nvPr/>
          </p:nvSpPr>
          <p:spPr>
            <a:xfrm>
              <a:off x="1635124" y="928688"/>
              <a:ext cx="176213" cy="446088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75" name="Group 475"/>
            <p:cNvGrpSpPr/>
            <p:nvPr/>
          </p:nvGrpSpPr>
          <p:grpSpPr>
            <a:xfrm>
              <a:off x="-1" y="0"/>
              <a:ext cx="4049715" cy="1293021"/>
              <a:chOff x="-1" y="0"/>
              <a:chExt cx="4049714" cy="1293020"/>
            </a:xfrm>
          </p:grpSpPr>
          <p:sp>
            <p:nvSpPr>
              <p:cNvPr id="466" name="Shape 466"/>
              <p:cNvSpPr/>
              <p:nvPr/>
            </p:nvSpPr>
            <p:spPr>
              <a:xfrm>
                <a:off x="231774" y="333375"/>
                <a:ext cx="792163" cy="6085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spcBef>
                    <a:spcPts val="1900"/>
                  </a:spcBef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</a:t>
                </a:r>
                <a:r>
                  <a:rPr baseline="30000">
                    <a:latin typeface="Symbol"/>
                    <a:ea typeface="Symbol"/>
                    <a:cs typeface="Symbol"/>
                    <a:sym typeface="Symbol"/>
                  </a:rPr>
                  <a:t>±</a:t>
                </a:r>
              </a:p>
            </p:txBody>
          </p:sp>
          <p:grpSp>
            <p:nvGrpSpPr>
              <p:cNvPr id="470" name="Group 470"/>
              <p:cNvGrpSpPr/>
              <p:nvPr/>
            </p:nvGrpSpPr>
            <p:grpSpPr>
              <a:xfrm>
                <a:off x="1599294" y="945682"/>
                <a:ext cx="2450419" cy="145265"/>
                <a:chOff x="0" y="0"/>
                <a:chExt cx="2450417" cy="145264"/>
              </a:xfrm>
            </p:grpSpPr>
            <p:sp>
              <p:nvSpPr>
                <p:cNvPr id="467" name="Shape 467"/>
                <p:cNvSpPr/>
                <p:nvPr/>
              </p:nvSpPr>
              <p:spPr>
                <a:xfrm rot="10858260">
                  <a:off x="1037111" y="20751"/>
                  <a:ext cx="1032927" cy="115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860" extrusionOk="0">
                      <a:moveTo>
                        <a:pt x="0" y="9430"/>
                      </a:moveTo>
                      <a:cubicBezTo>
                        <a:pt x="300" y="7887"/>
                        <a:pt x="975" y="-1370"/>
                        <a:pt x="1875" y="173"/>
                      </a:cubicBezTo>
                      <a:cubicBezTo>
                        <a:pt x="2775" y="1716"/>
                        <a:pt x="4200" y="18687"/>
                        <a:pt x="5400" y="18687"/>
                      </a:cubicBezTo>
                      <a:cubicBezTo>
                        <a:pt x="6600" y="18687"/>
                        <a:pt x="7800" y="173"/>
                        <a:pt x="9000" y="173"/>
                      </a:cubicBezTo>
                      <a:cubicBezTo>
                        <a:pt x="10200" y="173"/>
                        <a:pt x="11400" y="18687"/>
                        <a:pt x="12600" y="18687"/>
                      </a:cubicBezTo>
                      <a:cubicBezTo>
                        <a:pt x="13800" y="18687"/>
                        <a:pt x="15000" y="173"/>
                        <a:pt x="16200" y="173"/>
                      </a:cubicBezTo>
                      <a:cubicBezTo>
                        <a:pt x="17400" y="173"/>
                        <a:pt x="18900" y="17144"/>
                        <a:pt x="19800" y="18687"/>
                      </a:cubicBezTo>
                      <a:cubicBezTo>
                        <a:pt x="20700" y="20230"/>
                        <a:pt x="21300" y="10973"/>
                        <a:pt x="21600" y="9430"/>
                      </a:cubicBezTo>
                    </a:path>
                  </a:pathLst>
                </a:custGeom>
                <a:noFill/>
                <a:ln w="38100" cap="flat">
                  <a:solidFill>
                    <a:srgbClr val="FFCC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8" name="Shape 468"/>
                <p:cNvSpPr/>
                <p:nvPr/>
              </p:nvSpPr>
              <p:spPr>
                <a:xfrm rot="10858260">
                  <a:off x="897" y="8827"/>
                  <a:ext cx="1042765" cy="1147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81" extrusionOk="0">
                      <a:moveTo>
                        <a:pt x="0" y="10634"/>
                      </a:moveTo>
                      <a:cubicBezTo>
                        <a:pt x="335" y="8883"/>
                        <a:pt x="1115" y="-1236"/>
                        <a:pt x="2045" y="126"/>
                      </a:cubicBezTo>
                      <a:cubicBezTo>
                        <a:pt x="2974" y="1488"/>
                        <a:pt x="4350" y="18807"/>
                        <a:pt x="5539" y="18807"/>
                      </a:cubicBezTo>
                      <a:cubicBezTo>
                        <a:pt x="6729" y="18807"/>
                        <a:pt x="7919" y="126"/>
                        <a:pt x="9108" y="126"/>
                      </a:cubicBezTo>
                      <a:cubicBezTo>
                        <a:pt x="10298" y="126"/>
                        <a:pt x="11488" y="18807"/>
                        <a:pt x="12677" y="18807"/>
                      </a:cubicBezTo>
                      <a:cubicBezTo>
                        <a:pt x="13867" y="18807"/>
                        <a:pt x="15057" y="126"/>
                        <a:pt x="16246" y="126"/>
                      </a:cubicBezTo>
                      <a:cubicBezTo>
                        <a:pt x="17436" y="126"/>
                        <a:pt x="18923" y="17250"/>
                        <a:pt x="19815" y="18807"/>
                      </a:cubicBezTo>
                      <a:cubicBezTo>
                        <a:pt x="20708" y="20364"/>
                        <a:pt x="21303" y="11023"/>
                        <a:pt x="21600" y="9467"/>
                      </a:cubicBezTo>
                    </a:path>
                  </a:pathLst>
                </a:custGeom>
                <a:noFill/>
                <a:ln w="38100" cap="flat">
                  <a:solidFill>
                    <a:srgbClr val="FFCC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9" name="Shape 469"/>
                <p:cNvSpPr/>
                <p:nvPr/>
              </p:nvSpPr>
              <p:spPr>
                <a:xfrm>
                  <a:off x="2060200" y="26949"/>
                  <a:ext cx="390218" cy="704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727" extrusionOk="0">
                      <a:moveTo>
                        <a:pt x="0" y="19727"/>
                      </a:moveTo>
                      <a:cubicBezTo>
                        <a:pt x="908" y="16404"/>
                        <a:pt x="2541" y="3665"/>
                        <a:pt x="5082" y="896"/>
                      </a:cubicBezTo>
                      <a:cubicBezTo>
                        <a:pt x="7624" y="-1873"/>
                        <a:pt x="12706" y="2558"/>
                        <a:pt x="15429" y="3665"/>
                      </a:cubicBezTo>
                      <a:lnTo>
                        <a:pt x="21600" y="8096"/>
                      </a:lnTo>
                    </a:path>
                  </a:pathLst>
                </a:custGeom>
                <a:noFill/>
                <a:ln w="38100" cap="flat">
                  <a:solidFill>
                    <a:srgbClr val="FFCC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471" name="Shape 471"/>
              <p:cNvSpPr/>
              <p:nvPr/>
            </p:nvSpPr>
            <p:spPr>
              <a:xfrm rot="18699218">
                <a:off x="1201737" y="608013"/>
                <a:ext cx="719139" cy="65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6" y="9799"/>
                    </a:moveTo>
                    <a:cubicBezTo>
                      <a:pt x="9107" y="6691"/>
                      <a:pt x="10156" y="3108"/>
                      <a:pt x="10156" y="0"/>
                    </a:cubicBezTo>
                    <a:lnTo>
                      <a:pt x="12970" y="9641"/>
                    </a:lnTo>
                    <a:lnTo>
                      <a:pt x="19454" y="4847"/>
                    </a:lnTo>
                    <a:lnTo>
                      <a:pt x="15115" y="12012"/>
                    </a:lnTo>
                    <a:lnTo>
                      <a:pt x="21600" y="19177"/>
                    </a:lnTo>
                    <a:lnTo>
                      <a:pt x="12970" y="14382"/>
                    </a:lnTo>
                    <a:lnTo>
                      <a:pt x="8630" y="21600"/>
                    </a:lnTo>
                    <a:lnTo>
                      <a:pt x="8630" y="14382"/>
                    </a:lnTo>
                    <a:lnTo>
                      <a:pt x="0" y="14382"/>
                    </a:lnTo>
                    <a:lnTo>
                      <a:pt x="8726" y="9799"/>
                    </a:lnTo>
                    <a:close/>
                  </a:path>
                </a:pathLst>
              </a:custGeom>
              <a:solidFill>
                <a:srgbClr val="FFFF00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-1" y="830263"/>
                <a:ext cx="1508126" cy="120650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2679699" y="404812"/>
                <a:ext cx="792163" cy="584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1900"/>
                  </a:spcBef>
                  <a:defRPr sz="3200">
                    <a:solidFill>
                      <a:srgbClr val="FFCCFF"/>
                    </a:solidFill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fr-FR" dirty="0" smtClean="0">
                    <a:latin typeface="Symbol"/>
                    <a:ea typeface="Symbol"/>
                    <a:cs typeface="Symbol"/>
                    <a:sym typeface="Symbol"/>
                  </a:rPr>
                  <a:t>g</a:t>
                </a:r>
                <a:endParaRPr dirty="0">
                  <a:latin typeface="Symbol"/>
                  <a:ea typeface="Symbol"/>
                  <a:cs typeface="Symbol"/>
                  <a:sym typeface="Symbol"/>
                </a:endParaRPr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1420812" y="0"/>
                <a:ext cx="2159000" cy="6585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spcBef>
                    <a:spcPts val="1000"/>
                  </a:spcBef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Inverse Compton</a:t>
                </a:r>
              </a:p>
              <a:p>
                <a:pPr>
                  <a:spcBef>
                    <a:spcPts val="300"/>
                  </a:spcBef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(+Bremsstr.)</a:t>
                </a:r>
              </a:p>
            </p:txBody>
          </p:sp>
        </p:grpSp>
      </p:grpSp>
      <p:sp>
        <p:nvSpPr>
          <p:cNvPr id="477" name="Shape 477"/>
          <p:cNvSpPr/>
          <p:nvPr/>
        </p:nvSpPr>
        <p:spPr>
          <a:xfrm>
            <a:off x="2087608" y="-50867"/>
            <a:ext cx="4775384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Connection CR-gamma-neutrino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1" animBg="1" advAuto="0"/>
      <p:bldP spid="438" grpId="3" animBg="1" advAuto="0"/>
      <p:bldP spid="452" grpId="5" animBg="1" advAuto="0"/>
      <p:bldP spid="455" grpId="2" animBg="1" advAuto="0"/>
      <p:bldP spid="464" grpId="4" animBg="1" advAuto="0"/>
      <p:bldP spid="476" grpId="6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roup 481"/>
          <p:cNvGrpSpPr/>
          <p:nvPr/>
        </p:nvGrpSpPr>
        <p:grpSpPr>
          <a:xfrm>
            <a:off x="557370" y="754802"/>
            <a:ext cx="7983540" cy="2217740"/>
            <a:chOff x="0" y="0"/>
            <a:chExt cx="7983538" cy="2217738"/>
          </a:xfrm>
        </p:grpSpPr>
        <p:pic>
          <p:nvPicPr>
            <p:cNvPr id="479" name="image118.png" descr="aborbed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983539" cy="2217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0" name="Shape 480"/>
            <p:cNvSpPr/>
            <p:nvPr/>
          </p:nvSpPr>
          <p:spPr>
            <a:xfrm>
              <a:off x="5140788" y="1268094"/>
              <a:ext cx="1851739" cy="393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2" extrusionOk="0">
                  <a:moveTo>
                    <a:pt x="0" y="17939"/>
                  </a:moveTo>
                  <a:cubicBezTo>
                    <a:pt x="3476" y="19769"/>
                    <a:pt x="6968" y="21600"/>
                    <a:pt x="10574" y="18598"/>
                  </a:cubicBezTo>
                  <a:cubicBezTo>
                    <a:pt x="14179" y="15596"/>
                    <a:pt x="17881" y="7761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82" name="Shape 482"/>
          <p:cNvSpPr/>
          <p:nvPr/>
        </p:nvSpPr>
        <p:spPr>
          <a:xfrm>
            <a:off x="4318453" y="2010185"/>
            <a:ext cx="507093" cy="34843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3377021" y="1033138"/>
            <a:ext cx="82811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7E79"/>
                </a:solidFill>
              </a:defRPr>
            </a:lvl1pPr>
          </a:lstStyle>
          <a:p>
            <a:r>
              <a:t>photons</a:t>
            </a:r>
          </a:p>
        </p:txBody>
      </p:sp>
      <p:sp>
        <p:nvSpPr>
          <p:cNvPr id="484" name="Shape 484"/>
          <p:cNvSpPr/>
          <p:nvPr/>
        </p:nvSpPr>
        <p:spPr>
          <a:xfrm>
            <a:off x="3377021" y="1404542"/>
            <a:ext cx="954917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8EFA00"/>
                </a:solidFill>
              </a:defRPr>
            </a:lvl1pPr>
          </a:lstStyle>
          <a:p>
            <a:r>
              <a:t>neutrinos</a:t>
            </a:r>
          </a:p>
        </p:txBody>
      </p:sp>
      <p:sp>
        <p:nvSpPr>
          <p:cNvPr id="485" name="Shape 485"/>
          <p:cNvSpPr/>
          <p:nvPr/>
        </p:nvSpPr>
        <p:spPr>
          <a:xfrm>
            <a:off x="3377021" y="2010185"/>
            <a:ext cx="662693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r>
              <a:t>nuclei</a:t>
            </a:r>
          </a:p>
        </p:txBody>
      </p:sp>
      <p:sp>
        <p:nvSpPr>
          <p:cNvPr id="486" name="Shape 486"/>
          <p:cNvSpPr/>
          <p:nvPr/>
        </p:nvSpPr>
        <p:spPr>
          <a:xfrm>
            <a:off x="4377375" y="1288185"/>
            <a:ext cx="309562" cy="561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240" tIns="57240" rIns="57240" bIns="57240">
            <a:spAutoFit/>
          </a:bodyPr>
          <a:lstStyle>
            <a:lvl1pPr defTabSz="912812">
              <a:defRPr sz="2900">
                <a:solidFill>
                  <a:srgbClr val="00FF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900" dirty="0" smtClean="0">
                <a:solidFill>
                  <a:srgbClr val="00FF00"/>
                </a:solidFill>
                <a:latin typeface="Symbol"/>
                <a:ea typeface="Symbol"/>
                <a:cs typeface="Symbol"/>
                <a:sym typeface="Symbol"/>
              </a:rPr>
              <a:t>n</a:t>
            </a:r>
            <a:endParaRPr sz="2900" dirty="0">
              <a:solidFill>
                <a:srgbClr val="00FF00"/>
              </a:solid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4170707" y="849749"/>
            <a:ext cx="234794" cy="52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0855" tIns="40855" rIns="40855" bIns="40855">
            <a:spAutoFit/>
          </a:bodyPr>
          <a:lstStyle>
            <a:lvl1pPr defTabSz="817562">
              <a:defRPr sz="2900">
                <a:solidFill>
                  <a:srgbClr val="CC0066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900" dirty="0" smtClean="0">
                <a:solidFill>
                  <a:srgbClr val="CC0066"/>
                </a:solidFill>
                <a:latin typeface="Symbol"/>
                <a:ea typeface="Symbol"/>
                <a:cs typeface="Symbol"/>
                <a:sym typeface="Symbol"/>
              </a:rPr>
              <a:t>g</a:t>
            </a:r>
            <a:endParaRPr sz="2900" dirty="0">
              <a:solidFill>
                <a:srgbClr val="CC0066"/>
              </a:solid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7082182" y="2095935"/>
            <a:ext cx="1274088" cy="49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240" tIns="57240" rIns="57240" bIns="57240">
            <a:spAutoFit/>
          </a:bodyPr>
          <a:lstStyle>
            <a:lvl1pPr defTabSz="912812">
              <a:defRPr sz="2500" b="1">
                <a:solidFill>
                  <a:srgbClr val="FF993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500" b="1">
                <a:solidFill>
                  <a:srgbClr val="FF9933"/>
                </a:solidFill>
                <a:latin typeface="Tahoma"/>
                <a:ea typeface="Tahoma"/>
                <a:cs typeface="Tahoma"/>
                <a:sym typeface="Tahoma"/>
              </a:rPr>
              <a:t>p,He,…</a:t>
            </a:r>
          </a:p>
        </p:txBody>
      </p:sp>
      <p:sp>
        <p:nvSpPr>
          <p:cNvPr id="489" name="Shape 489"/>
          <p:cNvSpPr/>
          <p:nvPr/>
        </p:nvSpPr>
        <p:spPr>
          <a:xfrm>
            <a:off x="5325962" y="1396220"/>
            <a:ext cx="1993550" cy="1"/>
          </a:xfrm>
          <a:prstGeom prst="line">
            <a:avLst/>
          </a:prstGeom>
          <a:ln w="22225">
            <a:solidFill>
              <a:srgbClr val="FFFFFF"/>
            </a:solidFill>
            <a:custDash>
              <a:ds d="200000" sp="200000"/>
            </a:custDash>
            <a:miter lim="400000"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148700" y="3564052"/>
            <a:ext cx="1253168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99 % nuclei </a:t>
            </a:r>
          </a:p>
        </p:txBody>
      </p:sp>
      <p:sp>
        <p:nvSpPr>
          <p:cNvPr id="491" name="Shape 491"/>
          <p:cNvSpPr/>
          <p:nvPr/>
        </p:nvSpPr>
        <p:spPr>
          <a:xfrm>
            <a:off x="4187533" y="3602669"/>
            <a:ext cx="1405420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1 % electrons </a:t>
            </a:r>
          </a:p>
        </p:txBody>
      </p:sp>
      <p:sp>
        <p:nvSpPr>
          <p:cNvPr id="492" name="Shape 492"/>
          <p:cNvSpPr/>
          <p:nvPr/>
        </p:nvSpPr>
        <p:spPr>
          <a:xfrm>
            <a:off x="6084744" y="3637618"/>
            <a:ext cx="1491616" cy="364305"/>
          </a:xfrm>
          <a:prstGeom prst="rect">
            <a:avLst/>
          </a:prstGeom>
          <a:gradFill>
            <a:gsLst>
              <a:gs pos="0">
                <a:srgbClr val="9E5150"/>
              </a:gs>
              <a:gs pos="76000">
                <a:schemeClr val="accent6"/>
              </a:gs>
              <a:gs pos="100000">
                <a:srgbClr val="670D00"/>
              </a:gs>
            </a:gsLst>
            <a:path path="circle">
              <a:fillToRect l="37721" t="-19636" r="62278" b="119636"/>
            </a:path>
          </a:gradFill>
          <a:ln w="15875">
            <a:solidFill>
              <a:schemeClr val="accent1"/>
            </a:solidFill>
            <a:bevel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0.1 % photons </a:t>
            </a:r>
          </a:p>
        </p:txBody>
      </p:sp>
      <p:sp>
        <p:nvSpPr>
          <p:cNvPr id="493" name="Shape 493"/>
          <p:cNvSpPr/>
          <p:nvPr/>
        </p:nvSpPr>
        <p:spPr>
          <a:xfrm>
            <a:off x="1346905" y="3126198"/>
            <a:ext cx="576065" cy="1224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221"/>
                  <a:pt x="10800" y="20753"/>
                </a:cubicBezTo>
                <a:lnTo>
                  <a:pt x="10800" y="11647"/>
                </a:lnTo>
                <a:cubicBezTo>
                  <a:pt x="10800" y="11179"/>
                  <a:pt x="5965" y="10800"/>
                  <a:pt x="0" y="10800"/>
                </a:cubicBezTo>
                <a:cubicBezTo>
                  <a:pt x="5965" y="10800"/>
                  <a:pt x="10800" y="10421"/>
                  <a:pt x="10800" y="9953"/>
                </a:cubicBezTo>
                <a:lnTo>
                  <a:pt x="10800" y="847"/>
                </a:lnTo>
                <a:cubicBezTo>
                  <a:pt x="10800" y="379"/>
                  <a:pt x="15635" y="0"/>
                  <a:pt x="21600" y="0"/>
                </a:cubicBezTo>
              </a:path>
            </a:pathLst>
          </a:custGeom>
          <a:ln>
            <a:solidFill>
              <a:srgbClr val="AA0000"/>
            </a:solidFill>
            <a:bevel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1713892" y="3171685"/>
            <a:ext cx="2565440" cy="1138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t>89% protons</a:t>
            </a:r>
          </a:p>
          <a:p>
            <a:pPr>
              <a:lnSpc>
                <a:spcPct val="150000"/>
              </a:lnSpc>
            </a:pPr>
            <a:r>
              <a:t>10% helium</a:t>
            </a:r>
          </a:p>
          <a:p>
            <a:pPr>
              <a:lnSpc>
                <a:spcPct val="150000"/>
              </a:lnSpc>
            </a:pPr>
            <a:r>
              <a:t>1% heavier nuclei (Fe, …)</a:t>
            </a:r>
          </a:p>
        </p:txBody>
      </p:sp>
      <p:sp>
        <p:nvSpPr>
          <p:cNvPr id="495" name="Shape 495"/>
          <p:cNvSpPr/>
          <p:nvPr/>
        </p:nvSpPr>
        <p:spPr>
          <a:xfrm>
            <a:off x="1805700" y="4727985"/>
            <a:ext cx="4975844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On Earth much less cosmic photons than charged CR</a:t>
            </a:r>
          </a:p>
        </p:txBody>
      </p:sp>
      <p:sp>
        <p:nvSpPr>
          <p:cNvPr id="496" name="Shape 496"/>
          <p:cNvSpPr/>
          <p:nvPr/>
        </p:nvSpPr>
        <p:spPr>
          <a:xfrm rot="5318844">
            <a:off x="4316350" y="5168471"/>
            <a:ext cx="466557" cy="538672"/>
          </a:xfrm>
          <a:prstGeom prst="rightArrow">
            <a:avLst>
              <a:gd name="adj1" fmla="val 40373"/>
              <a:gd name="adj2" fmla="val 55663"/>
            </a:avLst>
          </a:prstGeom>
          <a:gradFill>
            <a:gsLst>
              <a:gs pos="0">
                <a:srgbClr val="9E5150"/>
              </a:gs>
              <a:gs pos="76000">
                <a:schemeClr val="accent6"/>
              </a:gs>
              <a:gs pos="100000">
                <a:srgbClr val="670D00"/>
              </a:gs>
            </a:gsLst>
            <a:path path="circle">
              <a:fillToRect l="37721" t="-19636" r="62278" b="119636"/>
            </a:path>
          </a:gradFill>
          <a:ln w="15875">
            <a:solidFill>
              <a:schemeClr val="accent1"/>
            </a:solidFill>
            <a:bevel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1575570" y="5794540"/>
            <a:ext cx="5747927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the direction of photons indicates directly the source position </a:t>
            </a:r>
          </a:p>
        </p:txBody>
      </p:sp>
      <p:sp>
        <p:nvSpPr>
          <p:cNvPr id="498" name="Shape 498"/>
          <p:cNvSpPr/>
          <p:nvPr/>
        </p:nvSpPr>
        <p:spPr>
          <a:xfrm>
            <a:off x="2457376" y="-50867"/>
            <a:ext cx="3984314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Which are the messengers?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539552" y="1268759"/>
            <a:ext cx="6709413" cy="3548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The beginning of astroparticle physics: the discovery of Cosmic Rays</a:t>
            </a:r>
          </a:p>
          <a:p>
            <a:r>
              <a:t> 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Cosmic rays flux</a:t>
            </a:r>
          </a:p>
          <a:p>
            <a:endParaRPr/>
          </a:p>
          <a:p>
            <a:pPr marL="180473" indent="-180473">
              <a:buSzPct val="100000"/>
              <a:buChar char="•"/>
            </a:pPr>
            <a:r>
              <a:t> Direct detection of Cosmic Rays</a:t>
            </a:r>
          </a:p>
          <a:p>
            <a:endParaRPr/>
          </a:p>
          <a:p>
            <a:pPr marL="180473" indent="-180473">
              <a:buSzPct val="100000"/>
              <a:buChar char="•"/>
            </a:pPr>
            <a:r>
              <a:t> Cosmic ray showers  in the atmosphere and their detection</a:t>
            </a:r>
          </a:p>
          <a:p>
            <a:endParaRPr/>
          </a:p>
          <a:p>
            <a:pPr marL="180473" indent="-180473">
              <a:buSzPct val="100000"/>
              <a:buChar char="•"/>
            </a:pPr>
            <a:r>
              <a:t>Gamma rays: direct and indirect detection</a:t>
            </a:r>
          </a:p>
          <a:p>
            <a:endParaRPr/>
          </a:p>
          <a:p>
            <a:pPr marL="180473" indent="-180473">
              <a:buSzPct val="100000"/>
              <a:buChar char="•"/>
            </a:pPr>
            <a:r>
              <a:t>Astrophysical neutrinos</a:t>
            </a:r>
          </a:p>
          <a:p>
            <a:endParaRPr/>
          </a:p>
          <a:p>
            <a:pPr marL="180473" indent="-180473">
              <a:buSzPct val="100000"/>
              <a:buChar char="•"/>
            </a:pPr>
            <a:r>
              <a:t>Gravitational waves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8663079" y="6422659"/>
            <a:ext cx="21209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3888432" y="-50867"/>
            <a:ext cx="1170767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Outline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501" name="Shape 501"/>
          <p:cNvSpPr/>
          <p:nvPr/>
        </p:nvSpPr>
        <p:spPr>
          <a:xfrm>
            <a:off x="2087608" y="-50867"/>
            <a:ext cx="4775384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Connection CR-gamma-neutrino</a:t>
            </a:r>
          </a:p>
        </p:txBody>
      </p:sp>
      <p:pic>
        <p:nvPicPr>
          <p:cNvPr id="50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529" y="727405"/>
            <a:ext cx="7697222" cy="5444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/>
          </p:cNvSpPr>
          <p:nvPr>
            <p:ph type="sldNum" sz="quarter" idx="2"/>
          </p:nvPr>
        </p:nvSpPr>
        <p:spPr>
          <a:xfrm>
            <a:off x="8555129" y="6422659"/>
            <a:ext cx="3200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505" name="image2.gif" descr="http://www.iasf-milano.inaf.it/Divulgazione/divulgazione/popup/cielo/orion-diss2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1658" y="463592"/>
            <a:ext cx="4127820" cy="579651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Shape 506"/>
          <p:cNvSpPr/>
          <p:nvPr/>
        </p:nvSpPr>
        <p:spPr>
          <a:xfrm>
            <a:off x="2376571" y="-50867"/>
            <a:ext cx="4778337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The sky in different wavelengths</a:t>
            </a:r>
          </a:p>
        </p:txBody>
      </p:sp>
      <p:sp>
        <p:nvSpPr>
          <p:cNvPr id="507" name="Shape 507"/>
          <p:cNvSpPr/>
          <p:nvPr/>
        </p:nvSpPr>
        <p:spPr>
          <a:xfrm>
            <a:off x="7344764" y="1149525"/>
            <a:ext cx="650303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Moon</a:t>
            </a:r>
          </a:p>
        </p:txBody>
      </p:sp>
      <p:sp>
        <p:nvSpPr>
          <p:cNvPr id="508" name="Shape 508"/>
          <p:cNvSpPr/>
          <p:nvPr/>
        </p:nvSpPr>
        <p:spPr>
          <a:xfrm flipH="1" flipV="1">
            <a:off x="5283961" y="1442327"/>
            <a:ext cx="2020392" cy="1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09" name="Shape 509"/>
          <p:cNvSpPr/>
          <p:nvPr/>
        </p:nvSpPr>
        <p:spPr>
          <a:xfrm>
            <a:off x="1335411" y="1563606"/>
            <a:ext cx="548505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Crab</a:t>
            </a:r>
          </a:p>
        </p:txBody>
      </p:sp>
      <p:sp>
        <p:nvSpPr>
          <p:cNvPr id="510" name="Shape 510"/>
          <p:cNvSpPr/>
          <p:nvPr/>
        </p:nvSpPr>
        <p:spPr>
          <a:xfrm flipV="1">
            <a:off x="2379217" y="1396172"/>
            <a:ext cx="1894960" cy="339110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/>
          </p:cNvSpPr>
          <p:nvPr>
            <p:ph type="sldNum" sz="quarter" idx="2"/>
          </p:nvPr>
        </p:nvSpPr>
        <p:spPr>
          <a:xfrm>
            <a:off x="8555129" y="6422659"/>
            <a:ext cx="3200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513" name="image4.jpg" descr="http://mwmw.gsfc.nasa.gov/mwpics/mwmw_8x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463" y="693900"/>
            <a:ext cx="7637354" cy="5566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>
            <a:off x="2386608" y="-50867"/>
            <a:ext cx="4952663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Discovery of  cosmic gamma rays</a:t>
            </a:r>
          </a:p>
        </p:txBody>
      </p:sp>
      <p:sp>
        <p:nvSpPr>
          <p:cNvPr id="516" name="Shape 516"/>
          <p:cNvSpPr/>
          <p:nvPr/>
        </p:nvSpPr>
        <p:spPr>
          <a:xfrm>
            <a:off x="2334788" y="815851"/>
            <a:ext cx="4630712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3 pairs of satellites launched on 1963-1964-1965</a:t>
            </a:r>
          </a:p>
          <a:p>
            <a:r>
              <a:t>Goal: gamma survey of nuclear bomb tests</a:t>
            </a:r>
          </a:p>
        </p:txBody>
      </p:sp>
      <p:sp>
        <p:nvSpPr>
          <p:cNvPr id="517" name="Shape 517"/>
          <p:cNvSpPr/>
          <p:nvPr/>
        </p:nvSpPr>
        <p:spPr>
          <a:xfrm>
            <a:off x="346511" y="4582903"/>
            <a:ext cx="860726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</a:lvl1pPr>
          </a:lstStyle>
          <a:p>
            <a:r>
              <a:t>1967: detection of a gamma ray burst                              Detected energy: 0-10 MeV</a:t>
            </a:r>
          </a:p>
        </p:txBody>
      </p:sp>
      <p:pic>
        <p:nvPicPr>
          <p:cNvPr id="518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19" y="1714807"/>
            <a:ext cx="4543426" cy="240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4879" y="1529070"/>
            <a:ext cx="4343401" cy="2771776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hape 520"/>
          <p:cNvSpPr/>
          <p:nvPr/>
        </p:nvSpPr>
        <p:spPr>
          <a:xfrm>
            <a:off x="3244001" y="369332"/>
            <a:ext cx="2201502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First detection : VELA</a:t>
            </a:r>
          </a:p>
        </p:txBody>
      </p:sp>
      <p:sp>
        <p:nvSpPr>
          <p:cNvPr id="521" name="Shape 521"/>
          <p:cNvSpPr>
            <a:spLocks noGrp="1"/>
          </p:cNvSpPr>
          <p:nvPr>
            <p:ph type="sldNum" sz="quarter" idx="2"/>
          </p:nvPr>
        </p:nvSpPr>
        <p:spPr>
          <a:xfrm>
            <a:off x="8555129" y="6422659"/>
            <a:ext cx="3200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/>
        </p:nvSpPr>
        <p:spPr>
          <a:xfrm>
            <a:off x="1746680" y="-47394"/>
            <a:ext cx="5457241" cy="48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Photons absorption in the atmosphere</a:t>
            </a:r>
          </a:p>
        </p:txBody>
      </p:sp>
      <p:sp>
        <p:nvSpPr>
          <p:cNvPr id="524" name="Shape 524"/>
          <p:cNvSpPr>
            <a:spLocks noGrp="1"/>
          </p:cNvSpPr>
          <p:nvPr>
            <p:ph type="sldNum" sz="quarter" idx="2"/>
          </p:nvPr>
        </p:nvSpPr>
        <p:spPr>
          <a:xfrm>
            <a:off x="8555129" y="6422659"/>
            <a:ext cx="3200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52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860" y="293611"/>
            <a:ext cx="9144001" cy="4321970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Shape 526"/>
          <p:cNvSpPr/>
          <p:nvPr/>
        </p:nvSpPr>
        <p:spPr>
          <a:xfrm>
            <a:off x="880191" y="4541973"/>
            <a:ext cx="8126428" cy="1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27" name="Shape 527"/>
          <p:cNvSpPr/>
          <p:nvPr/>
        </p:nvSpPr>
        <p:spPr>
          <a:xfrm flipV="1">
            <a:off x="1602710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28" name="Shape 528"/>
          <p:cNvSpPr/>
          <p:nvPr/>
        </p:nvSpPr>
        <p:spPr>
          <a:xfrm flipV="1">
            <a:off x="2163221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29" name="Shape 529"/>
          <p:cNvSpPr/>
          <p:nvPr/>
        </p:nvSpPr>
        <p:spPr>
          <a:xfrm flipV="1">
            <a:off x="2723732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30" name="Shape 530"/>
          <p:cNvSpPr/>
          <p:nvPr/>
        </p:nvSpPr>
        <p:spPr>
          <a:xfrm flipV="1">
            <a:off x="3284243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31" name="Shape 531"/>
          <p:cNvSpPr/>
          <p:nvPr/>
        </p:nvSpPr>
        <p:spPr>
          <a:xfrm flipV="1">
            <a:off x="3844754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32" name="Shape 532"/>
          <p:cNvSpPr/>
          <p:nvPr/>
        </p:nvSpPr>
        <p:spPr>
          <a:xfrm flipV="1">
            <a:off x="4405265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33" name="Shape 533"/>
          <p:cNvSpPr/>
          <p:nvPr/>
        </p:nvSpPr>
        <p:spPr>
          <a:xfrm flipV="1">
            <a:off x="4943405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34" name="Shape 534"/>
          <p:cNvSpPr/>
          <p:nvPr/>
        </p:nvSpPr>
        <p:spPr>
          <a:xfrm flipV="1">
            <a:off x="5481545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35" name="Shape 535"/>
          <p:cNvSpPr/>
          <p:nvPr/>
        </p:nvSpPr>
        <p:spPr>
          <a:xfrm flipV="1">
            <a:off x="6019686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36" name="Shape 536"/>
          <p:cNvSpPr/>
          <p:nvPr/>
        </p:nvSpPr>
        <p:spPr>
          <a:xfrm flipV="1">
            <a:off x="6602567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37" name="Shape 537"/>
          <p:cNvSpPr/>
          <p:nvPr/>
        </p:nvSpPr>
        <p:spPr>
          <a:xfrm flipV="1">
            <a:off x="7163078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38" name="Shape 538"/>
          <p:cNvSpPr/>
          <p:nvPr/>
        </p:nvSpPr>
        <p:spPr>
          <a:xfrm flipV="1">
            <a:off x="7678847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39" name="Shape 539"/>
          <p:cNvSpPr/>
          <p:nvPr/>
        </p:nvSpPr>
        <p:spPr>
          <a:xfrm flipV="1">
            <a:off x="8239359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40" name="Shape 540"/>
          <p:cNvSpPr/>
          <p:nvPr/>
        </p:nvSpPr>
        <p:spPr>
          <a:xfrm flipV="1">
            <a:off x="8799870" y="4542088"/>
            <a:ext cx="1" cy="177737"/>
          </a:xfrm>
          <a:prstGeom prst="line">
            <a:avLst/>
          </a:prstGeom>
          <a:ln w="22225">
            <a:solidFill>
              <a:schemeClr val="accent1"/>
            </a:solidFill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41" name="Shape 541"/>
          <p:cNvSpPr/>
          <p:nvPr/>
        </p:nvSpPr>
        <p:spPr>
          <a:xfrm>
            <a:off x="1472843" y="4775578"/>
            <a:ext cx="7706811" cy="31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t>10</a:t>
            </a:r>
            <a:r>
              <a:rPr baseline="31999"/>
              <a:t>4         </a:t>
            </a:r>
            <a:r>
              <a:t>10</a:t>
            </a:r>
            <a:r>
              <a:rPr baseline="31999"/>
              <a:t>3      </a:t>
            </a:r>
            <a:r>
              <a:t>10</a:t>
            </a:r>
            <a:r>
              <a:rPr baseline="31999"/>
              <a:t>2         </a:t>
            </a:r>
            <a:r>
              <a:t>10</a:t>
            </a:r>
            <a:r>
              <a:rPr baseline="31999"/>
              <a:t>1            </a:t>
            </a:r>
            <a:r>
              <a:t>1         10</a:t>
            </a:r>
            <a:r>
              <a:rPr baseline="31999"/>
              <a:t>-1      </a:t>
            </a:r>
            <a:r>
              <a:t>10</a:t>
            </a:r>
            <a:r>
              <a:rPr baseline="31999"/>
              <a:t>-2</a:t>
            </a:r>
            <a:r>
              <a:t>    10</a:t>
            </a:r>
            <a:r>
              <a:rPr baseline="31999"/>
              <a:t>-3</a:t>
            </a:r>
            <a:r>
              <a:t>     10</a:t>
            </a:r>
            <a:r>
              <a:rPr baseline="31999"/>
              <a:t>-4</a:t>
            </a:r>
            <a:r>
              <a:t>     10</a:t>
            </a:r>
            <a:r>
              <a:rPr baseline="31999"/>
              <a:t>-5</a:t>
            </a:r>
            <a:r>
              <a:t>     10</a:t>
            </a:r>
            <a:r>
              <a:rPr baseline="31999"/>
              <a:t>-6</a:t>
            </a:r>
            <a:r>
              <a:t>    10</a:t>
            </a:r>
            <a:r>
              <a:rPr baseline="31999"/>
              <a:t>-7</a:t>
            </a:r>
            <a:r>
              <a:t>    10</a:t>
            </a:r>
            <a:r>
              <a:rPr baseline="31999"/>
              <a:t>-8</a:t>
            </a:r>
            <a:r>
              <a:t>     10</a:t>
            </a:r>
            <a:r>
              <a:rPr baseline="31999"/>
              <a:t>-9  </a:t>
            </a:r>
          </a:p>
        </p:txBody>
      </p:sp>
      <p:sp>
        <p:nvSpPr>
          <p:cNvPr id="542" name="Shape 542"/>
          <p:cNvSpPr/>
          <p:nvPr/>
        </p:nvSpPr>
        <p:spPr>
          <a:xfrm>
            <a:off x="4296222" y="5142740"/>
            <a:ext cx="1093383" cy="29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b="1"/>
            </a:lvl1pPr>
          </a:lstStyle>
          <a:p>
            <a:r>
              <a:t>Energy [eV]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66111"/>
            <a:ext cx="6248324" cy="3810328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Shape 545"/>
          <p:cNvSpPr>
            <a:spLocks noGrp="1"/>
          </p:cNvSpPr>
          <p:nvPr>
            <p:ph type="sldNum" sz="quarter" idx="2"/>
          </p:nvPr>
        </p:nvSpPr>
        <p:spPr>
          <a:xfrm>
            <a:off x="8555129" y="6422659"/>
            <a:ext cx="3200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546" name="Shape 546"/>
          <p:cNvSpPr/>
          <p:nvPr/>
        </p:nvSpPr>
        <p:spPr>
          <a:xfrm>
            <a:off x="1128894" y="-50867"/>
            <a:ext cx="6692812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Gamma sources: The Crab nebula: a reference</a:t>
            </a:r>
          </a:p>
        </p:txBody>
      </p:sp>
      <p:sp>
        <p:nvSpPr>
          <p:cNvPr id="547" name="Shape 547"/>
          <p:cNvSpPr/>
          <p:nvPr/>
        </p:nvSpPr>
        <p:spPr>
          <a:xfrm>
            <a:off x="283035" y="652552"/>
            <a:ext cx="8840646" cy="1681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C00000"/>
                </a:solidFill>
              </a:defRPr>
            </a:pPr>
            <a:r>
              <a:t>It is the remnant of a supernova observed in 1054, that was visible during the day for 6 weeks.</a:t>
            </a:r>
          </a:p>
          <a:p>
            <a:r>
              <a:t>A fast rotating neutron star  (PULSAR) is what remains of this supernova explosion : diameter of 20 km and rotation period of 30 tours/s.</a:t>
            </a:r>
          </a:p>
          <a:p>
            <a:pPr>
              <a:defRPr>
                <a:solidFill>
                  <a:schemeClr val="accent2"/>
                </a:solidFill>
              </a:defRPr>
            </a:pPr>
            <a:r>
              <a:t>The x-rays images show the acceleration regions (synchrotron radiation)</a:t>
            </a:r>
          </a:p>
          <a:p>
            <a:pPr>
              <a:defRPr>
                <a:solidFill>
                  <a:schemeClr val="accent2"/>
                </a:solidFill>
              </a:defRPr>
            </a:pPr>
            <a:r>
              <a:t>Particles are the reaccelerated in the shockwaves with the surrounding gas, producing TeV gamma rays (Inverse Compton mechanism)</a:t>
            </a:r>
          </a:p>
        </p:txBody>
      </p:sp>
      <p:pic>
        <p:nvPicPr>
          <p:cNvPr id="548" name="image28.jpg" descr="http://t3.gstatic.com/images?q=tbn:ANd9GcS8t78oKd22G9Pnmn5mYaU3Z-znjR3bfnOs8IrQ5aEcw0pJ-1T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6025" y="2950719"/>
            <a:ext cx="2808312" cy="2808313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Shape 549"/>
          <p:cNvSpPr/>
          <p:nvPr/>
        </p:nvSpPr>
        <p:spPr>
          <a:xfrm flipV="1">
            <a:off x="336549" y="4872109"/>
            <a:ext cx="2" cy="1115975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50" name="Shape 550"/>
          <p:cNvSpPr/>
          <p:nvPr/>
        </p:nvSpPr>
        <p:spPr>
          <a:xfrm>
            <a:off x="180576" y="6027650"/>
            <a:ext cx="1855507" cy="315123"/>
          </a:xfrm>
          <a:prstGeom prst="rect">
            <a:avLst/>
          </a:prstGeom>
          <a:gradFill>
            <a:gsLst>
              <a:gs pos="0">
                <a:srgbClr val="9E5150"/>
              </a:gs>
              <a:gs pos="76000">
                <a:schemeClr val="accent6"/>
              </a:gs>
              <a:gs pos="100000">
                <a:srgbClr val="670D00"/>
              </a:gs>
            </a:gsLst>
            <a:path path="circle">
              <a:fillToRect l="37721" t="-19636" r="62278" b="119636"/>
            </a:path>
          </a:gradFill>
          <a:ln w="15875">
            <a:solidFill>
              <a:schemeClr val="accent1"/>
            </a:solidFill>
            <a:bevel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solidFill>
                  <a:srgbClr val="FFFFFF"/>
                </a:solidFill>
              </a:defRPr>
            </a:pPr>
            <a:r>
              <a:t>ATTENTION: E</a:t>
            </a:r>
            <a:r>
              <a:rPr baseline="31999"/>
              <a:t>2</a:t>
            </a:r>
            <a:r>
              <a:t> Flux</a:t>
            </a:r>
          </a:p>
        </p:txBody>
      </p:sp>
      <p:sp>
        <p:nvSpPr>
          <p:cNvPr id="551" name="Shape 551"/>
          <p:cNvSpPr/>
          <p:nvPr/>
        </p:nvSpPr>
        <p:spPr>
          <a:xfrm>
            <a:off x="999115" y="3365540"/>
            <a:ext cx="1232028" cy="490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300" b="1">
                <a:solidFill>
                  <a:srgbClr val="0433FF"/>
                </a:solidFill>
              </a:defRPr>
            </a:lvl1pPr>
          </a:lstStyle>
          <a:p>
            <a:r>
              <a:t>synchrotron radiation</a:t>
            </a:r>
          </a:p>
        </p:txBody>
      </p:sp>
      <p:sp>
        <p:nvSpPr>
          <p:cNvPr id="552" name="Shape 552"/>
          <p:cNvSpPr/>
          <p:nvPr/>
        </p:nvSpPr>
        <p:spPr>
          <a:xfrm>
            <a:off x="3513715" y="4559340"/>
            <a:ext cx="1232027" cy="490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300" b="1">
                <a:solidFill>
                  <a:schemeClr val="accent1">
                    <a:lumOff val="-6823"/>
                  </a:schemeClr>
                </a:solidFill>
              </a:defRPr>
            </a:lvl1pPr>
          </a:lstStyle>
          <a:p>
            <a:r>
              <a:t>Inverse Compton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555" name="Shape 555"/>
          <p:cNvSpPr/>
          <p:nvPr/>
        </p:nvSpPr>
        <p:spPr>
          <a:xfrm>
            <a:off x="2324350" y="-50867"/>
            <a:ext cx="4892934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Gamma Direct detection: satellite</a:t>
            </a:r>
          </a:p>
        </p:txBody>
      </p:sp>
      <p:sp>
        <p:nvSpPr>
          <p:cNvPr id="556" name="Shape 556"/>
          <p:cNvSpPr/>
          <p:nvPr/>
        </p:nvSpPr>
        <p:spPr>
          <a:xfrm>
            <a:off x="759506" y="536570"/>
            <a:ext cx="844550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For </a:t>
            </a:r>
            <a:r>
              <a:rPr b="1">
                <a:solidFill>
                  <a:schemeClr val="accent1">
                    <a:lumOff val="-6823"/>
                  </a:schemeClr>
                </a:solidFill>
              </a:rPr>
              <a:t>energies</a:t>
            </a:r>
            <a:r>
              <a:rPr b="1">
                <a:solidFill>
                  <a:srgbClr val="941100"/>
                </a:solidFill>
              </a:rPr>
              <a:t> below 100 GeV</a:t>
            </a:r>
            <a:r>
              <a:t> gamma flux can be measured on satellites</a:t>
            </a:r>
          </a:p>
        </p:txBody>
      </p:sp>
      <p:sp>
        <p:nvSpPr>
          <p:cNvPr id="557" name="Shape 557"/>
          <p:cNvSpPr/>
          <p:nvPr/>
        </p:nvSpPr>
        <p:spPr>
          <a:xfrm>
            <a:off x="2048806" y="977655"/>
            <a:ext cx="5866902" cy="409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b="1">
                <a:solidFill>
                  <a:srgbClr val="4F8F00"/>
                </a:solidFill>
              </a:defRPr>
            </a:lvl1pPr>
          </a:lstStyle>
          <a:p>
            <a:r>
              <a:t>FERMI Large Area Telescope: 20 MeV-300 GeV</a:t>
            </a:r>
          </a:p>
        </p:txBody>
      </p:sp>
      <p:pic>
        <p:nvPicPr>
          <p:cNvPr id="55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675" y="1574680"/>
            <a:ext cx="4861259" cy="4755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2894" y="3920976"/>
            <a:ext cx="4281736" cy="2409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8652" y="1387426"/>
            <a:ext cx="4290122" cy="2515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56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575" y="1304271"/>
            <a:ext cx="9144001" cy="4955836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>
            <a:off x="2905100" y="-50867"/>
            <a:ext cx="4005149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Gamma Astronomy at GeV</a:t>
            </a:r>
          </a:p>
        </p:txBody>
      </p:sp>
      <p:pic>
        <p:nvPicPr>
          <p:cNvPr id="56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4170" y="1184910"/>
            <a:ext cx="3009901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Shape 566"/>
          <p:cNvSpPr/>
          <p:nvPr/>
        </p:nvSpPr>
        <p:spPr>
          <a:xfrm>
            <a:off x="1910027" y="572031"/>
            <a:ext cx="583566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1800 sources have been detected: a lot of extragalactic sources</a:t>
            </a:r>
          </a:p>
        </p:txBody>
      </p:sp>
      <p:sp>
        <p:nvSpPr>
          <p:cNvPr id="567" name="Shape 567"/>
          <p:cNvSpPr/>
          <p:nvPr/>
        </p:nvSpPr>
        <p:spPr>
          <a:xfrm flipV="1">
            <a:off x="4182328" y="4071844"/>
            <a:ext cx="341393" cy="549951"/>
          </a:xfrm>
          <a:prstGeom prst="line">
            <a:avLst/>
          </a:prstGeom>
          <a:ln w="22225">
            <a:solidFill>
              <a:srgbClr val="FFFFFF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68" name="Shape 568"/>
          <p:cNvSpPr/>
          <p:nvPr/>
        </p:nvSpPr>
        <p:spPr>
          <a:xfrm>
            <a:off x="3041025" y="4630869"/>
            <a:ext cx="1430312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galactic centre</a:t>
            </a:r>
          </a:p>
        </p:txBody>
      </p:sp>
      <p:sp>
        <p:nvSpPr>
          <p:cNvPr id="569" name="Shape 569"/>
          <p:cNvSpPr/>
          <p:nvPr/>
        </p:nvSpPr>
        <p:spPr>
          <a:xfrm flipH="1" flipV="1">
            <a:off x="7006361" y="4119842"/>
            <a:ext cx="265352" cy="454210"/>
          </a:xfrm>
          <a:prstGeom prst="line">
            <a:avLst/>
          </a:prstGeom>
          <a:ln w="22225">
            <a:solidFill>
              <a:srgbClr val="FFFFFF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5859352" y="4647158"/>
            <a:ext cx="2568966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galactic sources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+ diffused emission</a:t>
            </a:r>
          </a:p>
        </p:txBody>
      </p:sp>
      <p:sp>
        <p:nvSpPr>
          <p:cNvPr id="571" name="Shape 571"/>
          <p:cNvSpPr/>
          <p:nvPr/>
        </p:nvSpPr>
        <p:spPr>
          <a:xfrm>
            <a:off x="2471698" y="2331720"/>
            <a:ext cx="256896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 extra-galactic sources</a:t>
            </a:r>
          </a:p>
        </p:txBody>
      </p:sp>
      <p:sp>
        <p:nvSpPr>
          <p:cNvPr id="572" name="Shape 572"/>
          <p:cNvSpPr/>
          <p:nvPr/>
        </p:nvSpPr>
        <p:spPr>
          <a:xfrm>
            <a:off x="4621055" y="2544822"/>
            <a:ext cx="604742" cy="1"/>
          </a:xfrm>
          <a:prstGeom prst="line">
            <a:avLst/>
          </a:prstGeom>
          <a:ln w="22225">
            <a:solidFill>
              <a:srgbClr val="FFFFFF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2861043" y="-50867"/>
            <a:ext cx="3816584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Gamma Indirect detection</a:t>
            </a:r>
          </a:p>
        </p:txBody>
      </p:sp>
      <p:sp>
        <p:nvSpPr>
          <p:cNvPr id="576" name="Shape 576"/>
          <p:cNvSpPr/>
          <p:nvPr/>
        </p:nvSpPr>
        <p:spPr>
          <a:xfrm>
            <a:off x="963739" y="1008049"/>
            <a:ext cx="4362213" cy="88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just"/>
          </a:lstStyle>
          <a:p>
            <a:r>
              <a:t>For E &gt; 100 GeV gammas are detected through the electromagnetic showers created in the atmosphere</a:t>
            </a:r>
          </a:p>
        </p:txBody>
      </p:sp>
      <p:pic>
        <p:nvPicPr>
          <p:cNvPr id="57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7845" y="654080"/>
            <a:ext cx="2380955" cy="1349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7754" y="2272383"/>
            <a:ext cx="6222772" cy="3406304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Shape 579"/>
          <p:cNvSpPr/>
          <p:nvPr/>
        </p:nvSpPr>
        <p:spPr>
          <a:xfrm>
            <a:off x="341467" y="5719413"/>
            <a:ext cx="8855736" cy="61513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Showers produced by  </a:t>
            </a:r>
            <a:r>
              <a:rPr b="1">
                <a:solidFill>
                  <a:srgbClr val="941100"/>
                </a:solidFill>
              </a:rPr>
              <a:t>gammas</a:t>
            </a:r>
            <a:r>
              <a:t> are</a:t>
            </a:r>
            <a:r>
              <a:rPr b="1">
                <a:solidFill>
                  <a:srgbClr val="941100"/>
                </a:solidFill>
              </a:rPr>
              <a:t> much more symmetric and thin</a:t>
            </a:r>
            <a:r>
              <a:t> in respect to showers produced by protons. This characteristics is used to differentiate gammas from protons.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582" name="Shape 582"/>
          <p:cNvSpPr/>
          <p:nvPr/>
        </p:nvSpPr>
        <p:spPr>
          <a:xfrm>
            <a:off x="686144" y="399762"/>
            <a:ext cx="3407357" cy="370655"/>
          </a:xfrm>
          <a:prstGeom prst="rect">
            <a:avLst/>
          </a:prstGeom>
          <a:solidFill>
            <a:srgbClr val="FFFFFF"/>
          </a:solidFill>
          <a:ln w="22225">
            <a:solidFill>
              <a:schemeClr val="accent1"/>
            </a:solidFill>
            <a:bevel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 Imaging Air Cherenkov Telescopes</a:t>
            </a:r>
          </a:p>
        </p:txBody>
      </p:sp>
      <p:sp>
        <p:nvSpPr>
          <p:cNvPr id="583" name="Shape 583"/>
          <p:cNvSpPr/>
          <p:nvPr/>
        </p:nvSpPr>
        <p:spPr>
          <a:xfrm>
            <a:off x="686656" y="855440"/>
            <a:ext cx="3406334" cy="1437455"/>
          </a:xfrm>
          <a:prstGeom prst="rect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high efficiency at E ~ 1-10 TeV</a:t>
            </a:r>
          </a:p>
          <a:p>
            <a:pPr marL="180473" indent="-180473">
              <a:buSzPct val="100000"/>
              <a:buChar char="•"/>
            </a:pPr>
            <a:r>
              <a:t>angular resolution ~ 0.1</a:t>
            </a:r>
            <a:r>
              <a:rPr baseline="31999"/>
              <a:t>o</a:t>
            </a:r>
          </a:p>
          <a:p>
            <a:pPr marL="180473" indent="-180473">
              <a:buSzPct val="100000"/>
              <a:buChar char="•"/>
            </a:pPr>
            <a:r>
              <a:t>hadronic rejection power (&gt;99%)</a:t>
            </a:r>
          </a:p>
          <a:p>
            <a:pPr marL="180473" indent="-180473">
              <a:buSzPct val="100000"/>
              <a:buChar char="•"/>
            </a:pPr>
            <a:r>
              <a:t>small Field of View</a:t>
            </a:r>
          </a:p>
          <a:p>
            <a:pPr marL="180473" indent="-180473">
              <a:buSzPct val="100000"/>
              <a:buChar char="•"/>
            </a:pPr>
            <a:r>
              <a:t>observations during clear nights</a:t>
            </a:r>
          </a:p>
        </p:txBody>
      </p:sp>
      <p:sp>
        <p:nvSpPr>
          <p:cNvPr id="584" name="Shape 584"/>
          <p:cNvSpPr/>
          <p:nvPr/>
        </p:nvSpPr>
        <p:spPr>
          <a:xfrm>
            <a:off x="6167465" y="399762"/>
            <a:ext cx="1846781" cy="370655"/>
          </a:xfrm>
          <a:prstGeom prst="rect">
            <a:avLst/>
          </a:prstGeom>
          <a:solidFill>
            <a:srgbClr val="FFFFFF"/>
          </a:solidFill>
          <a:ln w="22225">
            <a:solidFill>
              <a:schemeClr val="accent1"/>
            </a:solidFill>
            <a:bevel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 Air Shower arrays</a:t>
            </a:r>
          </a:p>
        </p:txBody>
      </p:sp>
      <p:sp>
        <p:nvSpPr>
          <p:cNvPr id="585" name="Shape 585"/>
          <p:cNvSpPr/>
          <p:nvPr/>
        </p:nvSpPr>
        <p:spPr>
          <a:xfrm>
            <a:off x="5361737" y="855440"/>
            <a:ext cx="3458238" cy="1437455"/>
          </a:xfrm>
          <a:prstGeom prst="rect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high efficiency at E &gt; 100 TeV</a:t>
            </a:r>
          </a:p>
          <a:p>
            <a:pPr marL="180473" indent="-180473">
              <a:buSzPct val="100000"/>
              <a:buChar char="•"/>
            </a:pPr>
            <a:r>
              <a:t>angular resolution ~  0.2</a:t>
            </a:r>
            <a:r>
              <a:rPr baseline="31999"/>
              <a:t>o  </a:t>
            </a:r>
            <a:r>
              <a:t>-1</a:t>
            </a:r>
            <a:r>
              <a:rPr baseline="31999"/>
              <a:t>o</a:t>
            </a:r>
          </a:p>
          <a:p>
            <a:pPr marL="180473" indent="-180473">
              <a:buSzPct val="100000"/>
              <a:buChar char="•"/>
            </a:pPr>
            <a:r>
              <a:t>hadronic rejection power (~ 50%)</a:t>
            </a:r>
          </a:p>
          <a:p>
            <a:pPr marL="180473" indent="-180473">
              <a:buSzPct val="100000"/>
              <a:buChar char="•"/>
            </a:pPr>
            <a:r>
              <a:t>large Field of View</a:t>
            </a:r>
          </a:p>
          <a:p>
            <a:pPr marL="180473" indent="-180473">
              <a:buSzPct val="100000"/>
              <a:buChar char="•"/>
            </a:pPr>
            <a:r>
              <a:t>permanent observation</a:t>
            </a:r>
          </a:p>
        </p:txBody>
      </p:sp>
      <p:sp>
        <p:nvSpPr>
          <p:cNvPr id="586" name="Shape 586"/>
          <p:cNvSpPr/>
          <p:nvPr/>
        </p:nvSpPr>
        <p:spPr>
          <a:xfrm>
            <a:off x="352318" y="2310489"/>
            <a:ext cx="3973618" cy="481047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594" name="Group 594"/>
          <p:cNvGrpSpPr/>
          <p:nvPr/>
        </p:nvGrpSpPr>
        <p:grpSpPr>
          <a:xfrm>
            <a:off x="380223" y="1599471"/>
            <a:ext cx="3758018" cy="5000336"/>
            <a:chOff x="290683" y="0"/>
            <a:chExt cx="3758016" cy="5000335"/>
          </a:xfrm>
        </p:grpSpPr>
        <p:grpSp>
          <p:nvGrpSpPr>
            <p:cNvPr id="592" name="Group 592"/>
            <p:cNvGrpSpPr/>
            <p:nvPr/>
          </p:nvGrpSpPr>
          <p:grpSpPr>
            <a:xfrm>
              <a:off x="290683" y="0"/>
              <a:ext cx="3758018" cy="4612676"/>
              <a:chOff x="290683" y="0"/>
              <a:chExt cx="3758016" cy="4612675"/>
            </a:xfrm>
          </p:grpSpPr>
          <p:sp>
            <p:nvSpPr>
              <p:cNvPr id="587" name="Shape 587"/>
              <p:cNvSpPr/>
              <p:nvPr/>
            </p:nvSpPr>
            <p:spPr>
              <a:xfrm>
                <a:off x="2154162" y="0"/>
                <a:ext cx="1" cy="745392"/>
              </a:xfrm>
              <a:prstGeom prst="line">
                <a:avLst/>
              </a:prstGeom>
              <a:noFill/>
              <a:ln w="3175" cap="flat">
                <a:solidFill>
                  <a:srgbClr val="EAEAE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pic>
            <p:nvPicPr>
              <p:cNvPr id="588" name="image65.jpg" descr="view_yz_004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279" t="23025" r="33727"/>
              <a:stretch>
                <a:fillRect/>
              </a:stretch>
            </p:blipFill>
            <p:spPr>
              <a:xfrm>
                <a:off x="1843582" y="784214"/>
                <a:ext cx="714335" cy="13497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91" name="Group 591"/>
              <p:cNvGrpSpPr/>
              <p:nvPr/>
            </p:nvGrpSpPr>
            <p:grpSpPr>
              <a:xfrm>
                <a:off x="290683" y="1739247"/>
                <a:ext cx="3758018" cy="2873429"/>
                <a:chOff x="290683" y="0"/>
                <a:chExt cx="3758016" cy="2873428"/>
              </a:xfrm>
            </p:grpSpPr>
            <p:sp>
              <p:nvSpPr>
                <p:cNvPr id="589" name="Shape 589"/>
                <p:cNvSpPr/>
                <p:nvPr/>
              </p:nvSpPr>
              <p:spPr>
                <a:xfrm>
                  <a:off x="1103187" y="2589399"/>
                  <a:ext cx="788884" cy="2840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r>
                    <a:t>     </a:t>
                  </a:r>
                  <a:r>
                    <a:rPr>
                      <a:solidFill>
                        <a:srgbClr val="FFFFFF"/>
                      </a:solidFill>
                    </a:rPr>
                    <a:t>10 km</a:t>
                  </a:r>
                </a:p>
              </p:txBody>
            </p:sp>
            <p:sp>
              <p:nvSpPr>
                <p:cNvPr id="590" name="Shape 590"/>
                <p:cNvSpPr/>
                <p:nvPr/>
              </p:nvSpPr>
              <p:spPr>
                <a:xfrm>
                  <a:off x="290683" y="0"/>
                  <a:ext cx="3758018" cy="2795219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rgbClr val="99CCFF"/>
                    </a:gs>
                    <a:gs pos="100000">
                      <a:srgbClr val="0000FF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593" name="Shape 593"/>
            <p:cNvSpPr/>
            <p:nvPr/>
          </p:nvSpPr>
          <p:spPr>
            <a:xfrm>
              <a:off x="301036" y="4089301"/>
              <a:ext cx="3747664" cy="911035"/>
            </a:xfrm>
            <a:prstGeom prst="ellipse">
              <a:avLst/>
            </a:prstGeom>
            <a:gradFill flip="none" rotWithShape="1">
              <a:gsLst>
                <a:gs pos="0">
                  <a:srgbClr val="0066FF"/>
                </a:gs>
                <a:gs pos="100000">
                  <a:srgbClr val="3399F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14" name="Group 614"/>
          <p:cNvGrpSpPr/>
          <p:nvPr/>
        </p:nvGrpSpPr>
        <p:grpSpPr>
          <a:xfrm>
            <a:off x="2776307" y="5446638"/>
            <a:ext cx="494167" cy="864210"/>
            <a:chOff x="0" y="0"/>
            <a:chExt cx="494165" cy="864208"/>
          </a:xfrm>
        </p:grpSpPr>
        <p:grpSp>
          <p:nvGrpSpPr>
            <p:cNvPr id="605" name="Group 605"/>
            <p:cNvGrpSpPr/>
            <p:nvPr/>
          </p:nvGrpSpPr>
          <p:grpSpPr>
            <a:xfrm>
              <a:off x="0" y="0"/>
              <a:ext cx="494166" cy="656876"/>
              <a:chOff x="0" y="0"/>
              <a:chExt cx="494165" cy="656875"/>
            </a:xfrm>
          </p:grpSpPr>
          <p:sp>
            <p:nvSpPr>
              <p:cNvPr id="595" name="Shape 595"/>
              <p:cNvSpPr/>
              <p:nvPr/>
            </p:nvSpPr>
            <p:spPr>
              <a:xfrm rot="21561996">
                <a:off x="90717" y="587161"/>
                <a:ext cx="332307" cy="67881"/>
              </a:xfrm>
              <a:prstGeom prst="ellipse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96" name="Shape 596"/>
              <p:cNvSpPr/>
              <p:nvPr/>
            </p:nvSpPr>
            <p:spPr>
              <a:xfrm rot="21561996">
                <a:off x="42897" y="543552"/>
                <a:ext cx="422505" cy="92123"/>
              </a:xfrm>
              <a:prstGeom prst="ellipse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97" name="Shape 597"/>
              <p:cNvSpPr/>
              <p:nvPr/>
            </p:nvSpPr>
            <p:spPr>
              <a:xfrm rot="21561996">
                <a:off x="4758" y="533908"/>
                <a:ext cx="488967" cy="82427"/>
              </a:xfrm>
              <a:prstGeom prst="ellipse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601" name="Group 601"/>
              <p:cNvGrpSpPr/>
              <p:nvPr/>
            </p:nvGrpSpPr>
            <p:grpSpPr>
              <a:xfrm>
                <a:off x="216780" y="0"/>
                <a:ext cx="81881" cy="107554"/>
                <a:chOff x="0" y="0"/>
                <a:chExt cx="81879" cy="107553"/>
              </a:xfrm>
            </p:grpSpPr>
            <p:sp>
              <p:nvSpPr>
                <p:cNvPr id="598" name="Shape 598"/>
                <p:cNvSpPr/>
                <p:nvPr/>
              </p:nvSpPr>
              <p:spPr>
                <a:xfrm rot="21561996">
                  <a:off x="587" y="442"/>
                  <a:ext cx="80706" cy="106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644"/>
                      </a:moveTo>
                      <a:cubicBezTo>
                        <a:pt x="0" y="1184"/>
                        <a:pt x="4836" y="0"/>
                        <a:pt x="10800" y="0"/>
                      </a:cubicBezTo>
                      <a:cubicBezTo>
                        <a:pt x="16765" y="0"/>
                        <a:pt x="21600" y="1184"/>
                        <a:pt x="21600" y="2644"/>
                      </a:cubicBezTo>
                      <a:lnTo>
                        <a:pt x="21600" y="18956"/>
                      </a:lnTo>
                      <a:cubicBezTo>
                        <a:pt x="21600" y="20416"/>
                        <a:pt x="16764" y="21600"/>
                        <a:pt x="10800" y="21600"/>
                      </a:cubicBezTo>
                      <a:cubicBezTo>
                        <a:pt x="4835" y="21600"/>
                        <a:pt x="0" y="20416"/>
                        <a:pt x="0" y="189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9" name="Shape 599"/>
                <p:cNvSpPr/>
                <p:nvPr/>
              </p:nvSpPr>
              <p:spPr>
                <a:xfrm rot="21561996">
                  <a:off x="142" y="445"/>
                  <a:ext cx="80705" cy="26111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0" name="Shape 600"/>
                <p:cNvSpPr/>
                <p:nvPr/>
              </p:nvSpPr>
              <p:spPr>
                <a:xfrm rot="21561996">
                  <a:off x="587" y="442"/>
                  <a:ext cx="80705" cy="106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644"/>
                      </a:moveTo>
                      <a:cubicBezTo>
                        <a:pt x="21600" y="4104"/>
                        <a:pt x="16765" y="5287"/>
                        <a:pt x="10800" y="5287"/>
                      </a:cubicBezTo>
                      <a:cubicBezTo>
                        <a:pt x="4835" y="5287"/>
                        <a:pt x="0" y="4104"/>
                        <a:pt x="0" y="2644"/>
                      </a:cubicBezTo>
                      <a:cubicBezTo>
                        <a:pt x="0" y="1184"/>
                        <a:pt x="4835" y="0"/>
                        <a:pt x="10800" y="0"/>
                      </a:cubicBezTo>
                      <a:cubicBezTo>
                        <a:pt x="16765" y="0"/>
                        <a:pt x="21600" y="1184"/>
                        <a:pt x="21600" y="2644"/>
                      </a:cubicBezTo>
                      <a:lnTo>
                        <a:pt x="21600" y="18956"/>
                      </a:lnTo>
                      <a:cubicBezTo>
                        <a:pt x="21600" y="20416"/>
                        <a:pt x="16765" y="21600"/>
                        <a:pt x="10800" y="21600"/>
                      </a:cubicBezTo>
                      <a:cubicBezTo>
                        <a:pt x="4835" y="21600"/>
                        <a:pt x="0" y="20416"/>
                        <a:pt x="0" y="18956"/>
                      </a:cubicBezTo>
                      <a:lnTo>
                        <a:pt x="0" y="2644"/>
                      </a:ln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602" name="Shape 602"/>
              <p:cNvSpPr/>
              <p:nvPr/>
            </p:nvSpPr>
            <p:spPr>
              <a:xfrm flipV="1">
                <a:off x="-1" y="54276"/>
                <a:ext cx="212626" cy="521177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603" name="Shape 603"/>
              <p:cNvSpPr/>
              <p:nvPr/>
            </p:nvSpPr>
            <p:spPr>
              <a:xfrm flipH="1" flipV="1">
                <a:off x="250653" y="58710"/>
                <a:ext cx="6165" cy="55755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604" name="Shape 604"/>
              <p:cNvSpPr/>
              <p:nvPr/>
            </p:nvSpPr>
            <p:spPr>
              <a:xfrm flipH="1" flipV="1">
                <a:off x="293269" y="48535"/>
                <a:ext cx="195614" cy="516664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609" name="Group 609"/>
            <p:cNvGrpSpPr/>
            <p:nvPr/>
          </p:nvGrpSpPr>
          <p:grpSpPr>
            <a:xfrm>
              <a:off x="70489" y="728843"/>
              <a:ext cx="384836" cy="135366"/>
              <a:chOff x="-1" y="0"/>
              <a:chExt cx="384835" cy="135365"/>
            </a:xfrm>
          </p:grpSpPr>
          <p:sp>
            <p:nvSpPr>
              <p:cNvPr id="606" name="Shape 606"/>
              <p:cNvSpPr/>
              <p:nvPr/>
            </p:nvSpPr>
            <p:spPr>
              <a:xfrm>
                <a:off x="-2" y="-1"/>
                <a:ext cx="384837" cy="135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cubicBezTo>
                      <a:pt x="0" y="2418"/>
                      <a:pt x="4835" y="0"/>
                      <a:pt x="10800" y="0"/>
                    </a:cubicBezTo>
                    <a:cubicBezTo>
                      <a:pt x="16765" y="0"/>
                      <a:pt x="21600" y="2418"/>
                      <a:pt x="21600" y="5400"/>
                    </a:cubicBezTo>
                    <a:lnTo>
                      <a:pt x="21600" y="16200"/>
                    </a:lnTo>
                    <a:cubicBezTo>
                      <a:pt x="21600" y="19182"/>
                      <a:pt x="16765" y="21600"/>
                      <a:pt x="10800" y="21600"/>
                    </a:cubicBezTo>
                    <a:cubicBezTo>
                      <a:pt x="4835" y="21600"/>
                      <a:pt x="0" y="19182"/>
                      <a:pt x="0" y="16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07" name="Shape 607"/>
              <p:cNvSpPr/>
              <p:nvPr/>
            </p:nvSpPr>
            <p:spPr>
              <a:xfrm>
                <a:off x="0" y="-1"/>
                <a:ext cx="384834" cy="67683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-1" y="-1"/>
                <a:ext cx="384834" cy="135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400"/>
                    </a:moveTo>
                    <a:cubicBezTo>
                      <a:pt x="21600" y="8382"/>
                      <a:pt x="16765" y="10800"/>
                      <a:pt x="10800" y="10800"/>
                    </a:cubicBezTo>
                    <a:cubicBezTo>
                      <a:pt x="4835" y="10800"/>
                      <a:pt x="0" y="8382"/>
                      <a:pt x="0" y="5400"/>
                    </a:cubicBezTo>
                    <a:cubicBezTo>
                      <a:pt x="0" y="2418"/>
                      <a:pt x="4835" y="0"/>
                      <a:pt x="10800" y="0"/>
                    </a:cubicBezTo>
                    <a:cubicBezTo>
                      <a:pt x="16765" y="0"/>
                      <a:pt x="21600" y="2418"/>
                      <a:pt x="21600" y="5400"/>
                    </a:cubicBezTo>
                    <a:lnTo>
                      <a:pt x="21600" y="16200"/>
                    </a:lnTo>
                    <a:cubicBezTo>
                      <a:pt x="21600" y="19182"/>
                      <a:pt x="16765" y="21600"/>
                      <a:pt x="10800" y="21600"/>
                    </a:cubicBezTo>
                    <a:cubicBezTo>
                      <a:pt x="4835" y="21600"/>
                      <a:pt x="0" y="19182"/>
                      <a:pt x="0" y="16200"/>
                    </a:cubicBezTo>
                    <a:lnTo>
                      <a:pt x="0" y="540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10" name="Shape 610"/>
            <p:cNvSpPr/>
            <p:nvPr/>
          </p:nvSpPr>
          <p:spPr>
            <a:xfrm flipV="1">
              <a:off x="175615" y="631175"/>
              <a:ext cx="84476" cy="16449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11" name="Shape 611"/>
            <p:cNvSpPr/>
            <p:nvPr/>
          </p:nvSpPr>
          <p:spPr>
            <a:xfrm>
              <a:off x="265722" y="636315"/>
              <a:ext cx="75090" cy="15592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12" name="Shape 612"/>
            <p:cNvSpPr/>
            <p:nvPr/>
          </p:nvSpPr>
          <p:spPr>
            <a:xfrm flipV="1">
              <a:off x="166229" y="670585"/>
              <a:ext cx="33791" cy="5825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 flipH="1" flipV="1">
              <a:off x="308900" y="641456"/>
              <a:ext cx="46931" cy="8224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615" name="Shape 615"/>
          <p:cNvSpPr/>
          <p:nvPr/>
        </p:nvSpPr>
        <p:spPr>
          <a:xfrm>
            <a:off x="1073441" y="6573512"/>
            <a:ext cx="805680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~120 m</a:t>
            </a:r>
          </a:p>
        </p:txBody>
      </p:sp>
      <p:sp>
        <p:nvSpPr>
          <p:cNvPr id="616" name="Shape 616"/>
          <p:cNvSpPr/>
          <p:nvPr/>
        </p:nvSpPr>
        <p:spPr>
          <a:xfrm>
            <a:off x="2956837" y="5031166"/>
            <a:ext cx="1336168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optical detector</a:t>
            </a:r>
          </a:p>
        </p:txBody>
      </p:sp>
      <p:sp>
        <p:nvSpPr>
          <p:cNvPr id="617" name="Shape 617"/>
          <p:cNvSpPr/>
          <p:nvPr/>
        </p:nvSpPr>
        <p:spPr>
          <a:xfrm>
            <a:off x="2914942" y="3874015"/>
            <a:ext cx="1582518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0096FF"/>
                </a:solidFill>
              </a:defRPr>
            </a:pPr>
            <a:r>
              <a:t>Cherenkov</a:t>
            </a:r>
          </a:p>
          <a:p>
            <a:pPr algn="ctr">
              <a:defRPr>
                <a:solidFill>
                  <a:srgbClr val="0096FF"/>
                </a:solidFill>
              </a:defRPr>
            </a:pPr>
            <a:r>
              <a:t>cone</a:t>
            </a:r>
          </a:p>
        </p:txBody>
      </p:sp>
      <p:pic>
        <p:nvPicPr>
          <p:cNvPr id="61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1568" y="2303306"/>
            <a:ext cx="3318575" cy="4517623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Shape 619"/>
          <p:cNvSpPr/>
          <p:nvPr/>
        </p:nvSpPr>
        <p:spPr>
          <a:xfrm>
            <a:off x="7407771" y="2366806"/>
            <a:ext cx="1336167" cy="122580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7156752" y="2600222"/>
            <a:ext cx="592185" cy="60541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7604863" y="4130515"/>
            <a:ext cx="1146501" cy="122580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7376059" y="4318052"/>
            <a:ext cx="1462770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particle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detectors</a:t>
            </a:r>
          </a:p>
        </p:txBody>
      </p:sp>
      <p:sp>
        <p:nvSpPr>
          <p:cNvPr id="623" name="Shape 623"/>
          <p:cNvSpPr/>
          <p:nvPr/>
        </p:nvSpPr>
        <p:spPr>
          <a:xfrm>
            <a:off x="5959008" y="2470827"/>
            <a:ext cx="862830" cy="86420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24" name="Shape 624"/>
          <p:cNvSpPr/>
          <p:nvPr/>
        </p:nvSpPr>
        <p:spPr>
          <a:xfrm>
            <a:off x="2861043" y="-50867"/>
            <a:ext cx="3816584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Gamma Indirect detection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63079" y="6422659"/>
            <a:ext cx="21209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2222431" y="-50867"/>
            <a:ext cx="5328753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A bit of history: first evidence of CR</a:t>
            </a:r>
          </a:p>
        </p:txBody>
      </p:sp>
      <p:pic>
        <p:nvPicPr>
          <p:cNvPr id="20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47" y="661929"/>
            <a:ext cx="2826671" cy="5229342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5478852" y="2017026"/>
            <a:ext cx="3395785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1910: </a:t>
            </a:r>
          </a:p>
          <a:p>
            <a:pPr marL="180473" indent="-180473">
              <a:buSzPct val="100000"/>
              <a:buChar char="•"/>
            </a:pPr>
            <a:r>
              <a:rPr b="1" i="1" dirty="0"/>
              <a:t>Theodor </a:t>
            </a:r>
            <a:r>
              <a:rPr b="1" i="1" dirty="0" err="1"/>
              <a:t>Wulf</a:t>
            </a:r>
            <a:r>
              <a:rPr dirty="0"/>
              <a:t> measured air </a:t>
            </a:r>
            <a:r>
              <a:rPr dirty="0" err="1"/>
              <a:t>ionisation</a:t>
            </a:r>
            <a:r>
              <a:rPr dirty="0"/>
              <a:t> as a function of altitude. </a:t>
            </a:r>
          </a:p>
          <a:p>
            <a:pPr marL="180473" indent="-180473">
              <a:buSzPct val="100000"/>
              <a:buChar char="•"/>
            </a:pPr>
            <a:r>
              <a:rPr dirty="0"/>
              <a:t>The </a:t>
            </a:r>
            <a:r>
              <a:rPr dirty="0" err="1"/>
              <a:t>ionisation</a:t>
            </a:r>
            <a:r>
              <a:rPr dirty="0"/>
              <a:t> is </a:t>
            </a:r>
            <a:r>
              <a:rPr lang="fr-FR" dirty="0" err="1" smtClean="0"/>
              <a:t>larger</a:t>
            </a:r>
            <a:r>
              <a:rPr lang="fr-FR" dirty="0" smtClean="0"/>
              <a:t> </a:t>
            </a:r>
            <a:r>
              <a:rPr dirty="0" smtClean="0"/>
              <a:t>than </a:t>
            </a:r>
            <a:r>
              <a:rPr dirty="0"/>
              <a:t>expected if the cause is coming only from radioactivity of the ground</a:t>
            </a:r>
          </a:p>
        </p:txBody>
      </p:sp>
      <p:sp>
        <p:nvSpPr>
          <p:cNvPr id="209" name="Shape 209"/>
          <p:cNvSpPr/>
          <p:nvPr/>
        </p:nvSpPr>
        <p:spPr>
          <a:xfrm flipH="1" flipV="1">
            <a:off x="2474132" y="1387938"/>
            <a:ext cx="1110904" cy="1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3718914" y="1213723"/>
            <a:ext cx="1247104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3.5 ions/cm</a:t>
            </a:r>
            <a:r>
              <a:rPr baseline="31999"/>
              <a:t>3</a:t>
            </a:r>
          </a:p>
        </p:txBody>
      </p:sp>
      <p:sp>
        <p:nvSpPr>
          <p:cNvPr id="211" name="Shape 211"/>
          <p:cNvSpPr/>
          <p:nvPr/>
        </p:nvSpPr>
        <p:spPr>
          <a:xfrm flipH="1">
            <a:off x="2474132" y="5005804"/>
            <a:ext cx="1247104" cy="1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4010304" y="4831589"/>
            <a:ext cx="1075654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6 ions/cm</a:t>
            </a:r>
            <a:r>
              <a:rPr baseline="31999"/>
              <a:t>3</a:t>
            </a:r>
          </a:p>
        </p:txBody>
      </p:sp>
      <p:sp>
        <p:nvSpPr>
          <p:cNvPr id="213" name="Shape 213"/>
          <p:cNvSpPr/>
          <p:nvPr/>
        </p:nvSpPr>
        <p:spPr>
          <a:xfrm flipH="1">
            <a:off x="2493617" y="1424494"/>
            <a:ext cx="1" cy="3544755"/>
          </a:xfrm>
          <a:prstGeom prst="line">
            <a:avLst/>
          </a:prstGeom>
          <a:ln w="22225">
            <a:solidFill>
              <a:schemeClr val="accent1"/>
            </a:solidFill>
            <a:headEnd type="triangle"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3188355" y="2752542"/>
            <a:ext cx="1951693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300 meters: flux/15</a:t>
            </a:r>
          </a:p>
          <a:p>
            <a:r>
              <a:t>       0.4 ions/cm</a:t>
            </a:r>
            <a:r>
              <a:rPr baseline="31999"/>
              <a:t>3</a:t>
            </a:r>
          </a:p>
        </p:txBody>
      </p:sp>
      <p:sp>
        <p:nvSpPr>
          <p:cNvPr id="215" name="Shape 215"/>
          <p:cNvSpPr/>
          <p:nvPr/>
        </p:nvSpPr>
        <p:spPr>
          <a:xfrm flipV="1">
            <a:off x="3298780" y="3196871"/>
            <a:ext cx="308436" cy="1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21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05491" y="4801722"/>
            <a:ext cx="1044610" cy="135746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7631486" y="4373495"/>
            <a:ext cx="992620" cy="28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chemeClr val="accent1">
                    <a:lumOff val="-6823"/>
                  </a:schemeClr>
                </a:solidFill>
              </a:defRPr>
            </a:lvl1pPr>
          </a:lstStyle>
          <a:p>
            <a:r>
              <a:t>electroscope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627" name="Shape 627"/>
          <p:cNvSpPr/>
          <p:nvPr/>
        </p:nvSpPr>
        <p:spPr>
          <a:xfrm>
            <a:off x="1990634" y="587025"/>
            <a:ext cx="4969332" cy="39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/>
            </a:lvl1pPr>
          </a:lstStyle>
          <a:p>
            <a:r>
              <a:t>Imaging Air Cherenkov Telescopes (IACT)</a:t>
            </a:r>
          </a:p>
        </p:txBody>
      </p:sp>
      <p:pic>
        <p:nvPicPr>
          <p:cNvPr id="62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973" y="2818412"/>
            <a:ext cx="8622054" cy="2932672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/>
          <p:nvPr/>
        </p:nvSpPr>
        <p:spPr>
          <a:xfrm>
            <a:off x="2392656" y="1737065"/>
            <a:ext cx="455829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b="1" i="1">
                <a:solidFill>
                  <a:schemeClr val="accent1"/>
                </a:solidFill>
              </a:defRPr>
            </a:lvl1pPr>
          </a:lstStyle>
          <a:p>
            <a:r>
              <a:rPr dirty="0"/>
              <a:t>See Lecture about CTA this </a:t>
            </a:r>
            <a:r>
              <a:rPr lang="fr-FR" dirty="0" err="1" smtClean="0"/>
              <a:t>morning</a:t>
            </a:r>
            <a:r>
              <a:rPr lang="fr-FR" dirty="0" smtClean="0"/>
              <a:t> </a:t>
            </a:r>
            <a:r>
              <a:rPr dirty="0" smtClean="0"/>
              <a:t>!</a:t>
            </a:r>
            <a:endParaRPr dirty="0"/>
          </a:p>
        </p:txBody>
      </p:sp>
      <p:pic>
        <p:nvPicPr>
          <p:cNvPr id="63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66" y="1290702"/>
            <a:ext cx="2239367" cy="1471354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Shape 631"/>
          <p:cNvSpPr/>
          <p:nvPr/>
        </p:nvSpPr>
        <p:spPr>
          <a:xfrm>
            <a:off x="2861043" y="-50867"/>
            <a:ext cx="3816584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Gamma Indirect detection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/>
          <p:nvPr/>
        </p:nvSpPr>
        <p:spPr>
          <a:xfrm>
            <a:off x="226059" y="5582651"/>
            <a:ext cx="8404028" cy="637355"/>
          </a:xfrm>
          <a:prstGeom prst="rect">
            <a:avLst/>
          </a:prstGeom>
          <a:solidFill>
            <a:srgbClr val="FFFFFF"/>
          </a:solidFill>
          <a:ln w="22225">
            <a:solidFill>
              <a:schemeClr val="accent1"/>
            </a:solidFill>
            <a:bevel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636" name="Group 636"/>
          <p:cNvGrpSpPr/>
          <p:nvPr/>
        </p:nvGrpSpPr>
        <p:grpSpPr>
          <a:xfrm>
            <a:off x="557370" y="653202"/>
            <a:ext cx="7983540" cy="2217740"/>
            <a:chOff x="0" y="0"/>
            <a:chExt cx="7983538" cy="2217738"/>
          </a:xfrm>
        </p:grpSpPr>
        <p:pic>
          <p:nvPicPr>
            <p:cNvPr id="634" name="image118.png" descr="aborbed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983539" cy="2217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5" name="Shape 635"/>
            <p:cNvSpPr/>
            <p:nvPr/>
          </p:nvSpPr>
          <p:spPr>
            <a:xfrm>
              <a:off x="5140788" y="1268094"/>
              <a:ext cx="1851739" cy="393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2" extrusionOk="0">
                  <a:moveTo>
                    <a:pt x="0" y="17939"/>
                  </a:moveTo>
                  <a:cubicBezTo>
                    <a:pt x="3476" y="19769"/>
                    <a:pt x="6968" y="21600"/>
                    <a:pt x="10574" y="18598"/>
                  </a:cubicBezTo>
                  <a:cubicBezTo>
                    <a:pt x="14179" y="15596"/>
                    <a:pt x="17881" y="7761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37" name="Shape 637"/>
          <p:cNvSpPr/>
          <p:nvPr/>
        </p:nvSpPr>
        <p:spPr>
          <a:xfrm>
            <a:off x="4318453" y="1908585"/>
            <a:ext cx="507093" cy="34843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638" name="Shape 638"/>
          <p:cNvSpPr/>
          <p:nvPr/>
        </p:nvSpPr>
        <p:spPr>
          <a:xfrm>
            <a:off x="3377021" y="931538"/>
            <a:ext cx="82811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7E79"/>
                </a:solidFill>
              </a:defRPr>
            </a:lvl1pPr>
          </a:lstStyle>
          <a:p>
            <a:r>
              <a:t>photons</a:t>
            </a:r>
          </a:p>
        </p:txBody>
      </p:sp>
      <p:sp>
        <p:nvSpPr>
          <p:cNvPr id="639" name="Shape 639"/>
          <p:cNvSpPr/>
          <p:nvPr/>
        </p:nvSpPr>
        <p:spPr>
          <a:xfrm>
            <a:off x="3417661" y="1259267"/>
            <a:ext cx="954917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8EFA00"/>
                </a:solidFill>
              </a:defRPr>
            </a:lvl1pPr>
          </a:lstStyle>
          <a:p>
            <a:r>
              <a:t>neutrinos</a:t>
            </a:r>
          </a:p>
        </p:txBody>
      </p:sp>
      <p:sp>
        <p:nvSpPr>
          <p:cNvPr id="640" name="Shape 640"/>
          <p:cNvSpPr/>
          <p:nvPr/>
        </p:nvSpPr>
        <p:spPr>
          <a:xfrm>
            <a:off x="3377021" y="1908585"/>
            <a:ext cx="662693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r>
              <a:t>nuclei</a:t>
            </a:r>
          </a:p>
        </p:txBody>
      </p:sp>
      <p:sp>
        <p:nvSpPr>
          <p:cNvPr id="641" name="Shape 641"/>
          <p:cNvSpPr/>
          <p:nvPr/>
        </p:nvSpPr>
        <p:spPr>
          <a:xfrm>
            <a:off x="6336057" y="1129148"/>
            <a:ext cx="319063" cy="581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240" tIns="57240" rIns="57240" bIns="57240">
            <a:spAutoFit/>
          </a:bodyPr>
          <a:lstStyle>
            <a:lvl1pPr defTabSz="912812">
              <a:defRPr sz="2900">
                <a:solidFill>
                  <a:srgbClr val="00FF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900" dirty="0" smtClean="0">
                <a:solidFill>
                  <a:srgbClr val="00FF00"/>
                </a:solidFill>
                <a:latin typeface="Symbol"/>
                <a:ea typeface="Symbol"/>
                <a:cs typeface="Symbol"/>
                <a:sym typeface="Symbol"/>
              </a:rPr>
              <a:t>n</a:t>
            </a:r>
            <a:endParaRPr sz="2900" dirty="0">
              <a:solidFill>
                <a:srgbClr val="00FF00"/>
              </a:solid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642" name="Shape 642"/>
          <p:cNvSpPr/>
          <p:nvPr/>
        </p:nvSpPr>
        <p:spPr>
          <a:xfrm>
            <a:off x="4170707" y="748149"/>
            <a:ext cx="234794" cy="528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0855" tIns="40855" rIns="40855" bIns="40855">
            <a:spAutoFit/>
          </a:bodyPr>
          <a:lstStyle>
            <a:lvl1pPr defTabSz="817562">
              <a:defRPr sz="2900">
                <a:solidFill>
                  <a:srgbClr val="CC0066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900" dirty="0" smtClean="0">
                <a:solidFill>
                  <a:srgbClr val="CC0066"/>
                </a:solidFill>
                <a:latin typeface="Symbol"/>
                <a:ea typeface="Symbol"/>
                <a:cs typeface="Symbol"/>
                <a:sym typeface="Symbol"/>
              </a:rPr>
              <a:t>g</a:t>
            </a:r>
            <a:endParaRPr sz="2900" dirty="0">
              <a:solidFill>
                <a:srgbClr val="CC0066"/>
              </a:solid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643" name="Shape 643"/>
          <p:cNvSpPr/>
          <p:nvPr/>
        </p:nvSpPr>
        <p:spPr>
          <a:xfrm>
            <a:off x="7082182" y="1994335"/>
            <a:ext cx="1274088" cy="49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240" tIns="57240" rIns="57240" bIns="57240">
            <a:spAutoFit/>
          </a:bodyPr>
          <a:lstStyle>
            <a:lvl1pPr defTabSz="912812">
              <a:defRPr sz="2500" b="1">
                <a:solidFill>
                  <a:srgbClr val="FF993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500" b="1">
                <a:solidFill>
                  <a:srgbClr val="FF9933"/>
                </a:solidFill>
                <a:latin typeface="Tahoma"/>
                <a:ea typeface="Tahoma"/>
                <a:cs typeface="Tahoma"/>
                <a:sym typeface="Tahoma"/>
              </a:rPr>
              <a:t>p,He,…</a:t>
            </a:r>
          </a:p>
        </p:txBody>
      </p:sp>
      <p:sp>
        <p:nvSpPr>
          <p:cNvPr id="644" name="Shape 644"/>
          <p:cNvSpPr/>
          <p:nvPr/>
        </p:nvSpPr>
        <p:spPr>
          <a:xfrm>
            <a:off x="5325962" y="1294620"/>
            <a:ext cx="1993550" cy="1"/>
          </a:xfrm>
          <a:prstGeom prst="line">
            <a:avLst/>
          </a:prstGeom>
          <a:ln w="22225">
            <a:solidFill>
              <a:srgbClr val="FFFFFF"/>
            </a:solidFill>
            <a:custDash>
              <a:ds d="200000" sp="200000"/>
            </a:custDash>
            <a:miter lim="400000"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5128993" y="2899278"/>
            <a:ext cx="3797818" cy="155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900"/>
            </a:pPr>
            <a:r>
              <a:rPr dirty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p/A + </a:t>
            </a:r>
            <a:r>
              <a:rPr dirty="0" smtClean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p/</a:t>
            </a:r>
            <a:r>
              <a:rPr lang="fr-FR" dirty="0" smtClean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dirty="0" smtClean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  </a:t>
            </a:r>
            <a:r>
              <a:rPr lang="fr-FR" dirty="0" smtClean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 panose="05050102010706020507" pitchFamily="18" charset="2"/>
              </a:rPr>
              <a:t></a:t>
            </a:r>
            <a:r>
              <a:rPr dirty="0" smtClean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lang="fr-FR" dirty="0" smtClean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baseline="29473" dirty="0" smtClean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0    </a:t>
            </a:r>
            <a:r>
              <a:rPr dirty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+   </a:t>
            </a:r>
            <a:r>
              <a:rPr lang="fr-FR" dirty="0" smtClean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baseline="29473" dirty="0" smtClean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±</a:t>
            </a:r>
            <a:r>
              <a:rPr dirty="0" smtClean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dirty="0">
                <a:solidFill>
                  <a:srgbClr val="9411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+ ...</a:t>
            </a:r>
            <a:r>
              <a:rPr dirty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 </a:t>
            </a:r>
          </a:p>
          <a:p>
            <a:pPr>
              <a:defRPr sz="1900"/>
            </a:pPr>
            <a:r>
              <a:rPr dirty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                      </a:t>
            </a:r>
            <a:r>
              <a:rPr lang="fr-FR" dirty="0" smtClean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 panose="05050102010706020507" pitchFamily="18" charset="2"/>
              </a:rPr>
              <a:t></a:t>
            </a:r>
            <a:r>
              <a:rPr dirty="0" smtClean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      </a:t>
            </a:r>
            <a:r>
              <a:rPr lang="fr-FR" dirty="0" smtClean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 panose="05050102010706020507" pitchFamily="18" charset="2"/>
              </a:rPr>
              <a:t></a:t>
            </a:r>
            <a:endParaRPr dirty="0">
              <a:solidFill>
                <a:srgbClr val="FF9900"/>
              </a:solidFill>
              <a:effectLst>
                <a:outerShdw blurRad="38100" dist="38100" dir="2700000" rotWithShape="0">
                  <a:srgbClr val="000000"/>
                </a:outerShdw>
              </a:effectLst>
              <a:latin typeface="Arial Rounded MT Bold"/>
              <a:ea typeface="Arial Rounded MT Bold"/>
              <a:cs typeface="Arial Rounded MT Bold"/>
              <a:sym typeface="Arial Rounded MT Bold"/>
            </a:endParaRPr>
          </a:p>
          <a:p>
            <a:pPr>
              <a:defRPr sz="1900"/>
            </a:pPr>
            <a:r>
              <a:rPr dirty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                     </a:t>
            </a:r>
            <a:r>
              <a:rPr lang="fr-FR" dirty="0" smtClean="0">
                <a:solidFill>
                  <a:srgbClr val="CC0066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dirty="0" smtClean="0">
                <a:solidFill>
                  <a:srgbClr val="CC0066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lang="fr-FR" dirty="0" smtClean="0">
                <a:solidFill>
                  <a:srgbClr val="CC0066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dirty="0" smtClean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     </a:t>
            </a:r>
            <a:r>
              <a:rPr dirty="0" smtClean="0">
                <a:solidFill>
                  <a:srgbClr val="33CC33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 </a:t>
            </a:r>
            <a:r>
              <a:rPr lang="fr-FR" dirty="0" smtClean="0">
                <a:solidFill>
                  <a:srgbClr val="33CC33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lang="fr-FR" baseline="-29999" dirty="0" smtClean="0">
                <a:solidFill>
                  <a:srgbClr val="33CC33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baseline="-29999" dirty="0" smtClean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  </a:t>
            </a:r>
            <a:r>
              <a:rPr lang="fr-FR" dirty="0" smtClean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m</a:t>
            </a:r>
            <a:endParaRPr dirty="0">
              <a:solidFill>
                <a:srgbClr val="FF9900"/>
              </a:solidFill>
              <a:effectLst>
                <a:outerShdw blurRad="38100" dist="38100" dir="2700000" rotWithShape="0">
                  <a:srgbClr val="000000"/>
                </a:outerShdw>
              </a:effectLst>
              <a:latin typeface="Arial Rounded MT Bold"/>
              <a:ea typeface="Arial Rounded MT Bold"/>
              <a:cs typeface="Arial Rounded MT Bold"/>
              <a:sym typeface="Arial Rounded MT Bold"/>
            </a:endParaRPr>
          </a:p>
          <a:p>
            <a:pPr>
              <a:defRPr sz="1900"/>
            </a:pPr>
            <a:r>
              <a:rPr dirty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                                   </a:t>
            </a:r>
            <a:r>
              <a:rPr lang="fr-FR" dirty="0" smtClean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 panose="05050102010706020507" pitchFamily="18" charset="2"/>
              </a:rPr>
              <a:t></a:t>
            </a:r>
            <a:r>
              <a:rPr dirty="0" smtClean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                                 </a:t>
            </a:r>
            <a:r>
              <a:rPr lang="fr-FR" dirty="0" smtClean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rPr>
              <a:t>		    </a:t>
            </a:r>
            <a:r>
              <a:rPr lang="fr-FR" dirty="0" smtClean="0">
                <a:solidFill>
                  <a:srgbClr val="33CC33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lang="fr-FR" baseline="-29999" dirty="0" smtClean="0">
                <a:solidFill>
                  <a:srgbClr val="33CC33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baseline="-29999" dirty="0" smtClean="0">
                <a:solidFill>
                  <a:srgbClr val="33CC33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  </a:t>
            </a:r>
            <a:r>
              <a:rPr lang="fr-FR" dirty="0" smtClean="0">
                <a:solidFill>
                  <a:srgbClr val="33CC33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b="1" baseline="-29999" dirty="0" smtClean="0">
                <a:solidFill>
                  <a:srgbClr val="33CC33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e </a:t>
            </a:r>
            <a:r>
              <a:rPr baseline="-29999" dirty="0" smtClean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 </a:t>
            </a:r>
            <a:r>
              <a:rPr dirty="0">
                <a:solidFill>
                  <a:srgbClr val="FF9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e</a:t>
            </a:r>
          </a:p>
        </p:txBody>
      </p:sp>
      <p:sp>
        <p:nvSpPr>
          <p:cNvPr id="646" name="Shape 646"/>
          <p:cNvSpPr/>
          <p:nvPr/>
        </p:nvSpPr>
        <p:spPr>
          <a:xfrm>
            <a:off x="544315" y="3143143"/>
            <a:ext cx="4596661" cy="1400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/>
            </a:pPr>
            <a:r>
              <a:t>As TeV gammas, neutrinos are produced by hadronic interaction of high energy nuclei and protons in astrophysical sources  </a:t>
            </a:r>
          </a:p>
        </p:txBody>
      </p:sp>
      <p:sp>
        <p:nvSpPr>
          <p:cNvPr id="647" name="Shape 647"/>
          <p:cNvSpPr/>
          <p:nvPr/>
        </p:nvSpPr>
        <p:spPr>
          <a:xfrm>
            <a:off x="217189" y="4739501"/>
            <a:ext cx="8709622" cy="637355"/>
          </a:xfrm>
          <a:prstGeom prst="rect">
            <a:avLst/>
          </a:prstGeom>
          <a:solidFill>
            <a:srgbClr val="FFFFFF"/>
          </a:solidFill>
          <a:ln w="22225">
            <a:solidFill>
              <a:schemeClr val="accent1"/>
            </a:solidFill>
            <a:bevel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If astrophysical neutrinos are detected coming from a source,  surely this source has produced cosmic rays (protons, nuclei)</a:t>
            </a:r>
          </a:p>
        </p:txBody>
      </p:sp>
      <p:sp>
        <p:nvSpPr>
          <p:cNvPr id="648" name="Shape 648"/>
          <p:cNvSpPr/>
          <p:nvPr/>
        </p:nvSpPr>
        <p:spPr>
          <a:xfrm>
            <a:off x="481810" y="5560851"/>
            <a:ext cx="4363969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BUT interaction probability in detectors is extremely small</a:t>
            </a:r>
          </a:p>
        </p:txBody>
      </p:sp>
      <p:sp>
        <p:nvSpPr>
          <p:cNvPr id="649" name="Shape 649"/>
          <p:cNvSpPr/>
          <p:nvPr/>
        </p:nvSpPr>
        <p:spPr>
          <a:xfrm>
            <a:off x="4626894" y="5868415"/>
            <a:ext cx="424159" cy="1"/>
          </a:xfrm>
          <a:prstGeom prst="line">
            <a:avLst/>
          </a:prstGeom>
          <a:ln w="22225">
            <a:solidFill>
              <a:schemeClr val="accent1"/>
            </a:solidFill>
            <a:bevel/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50" name="Shape 650"/>
          <p:cNvSpPr/>
          <p:nvPr/>
        </p:nvSpPr>
        <p:spPr>
          <a:xfrm>
            <a:off x="5179514" y="5694201"/>
            <a:ext cx="2542169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We need HUGE detectors!</a:t>
            </a:r>
          </a:p>
        </p:txBody>
      </p:sp>
      <p:sp>
        <p:nvSpPr>
          <p:cNvPr id="651" name="Shape 651"/>
          <p:cNvSpPr/>
          <p:nvPr/>
        </p:nvSpPr>
        <p:spPr>
          <a:xfrm>
            <a:off x="434409" y="6249464"/>
            <a:ext cx="7718426" cy="63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000" b="1" i="1">
                <a:solidFill>
                  <a:schemeClr val="accent1">
                    <a:satOff val="-47660"/>
                    <a:lumOff val="1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Only 1 neutrino over 10 bilions of neutrinos coming from the Sun and traversing the Earth, will interact!!</a:t>
            </a:r>
          </a:p>
        </p:txBody>
      </p:sp>
      <p:sp>
        <p:nvSpPr>
          <p:cNvPr id="652" name="Shape 652"/>
          <p:cNvSpPr/>
          <p:nvPr/>
        </p:nvSpPr>
        <p:spPr>
          <a:xfrm>
            <a:off x="2457376" y="-50867"/>
            <a:ext cx="3984314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Which are the messengers?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655" name="Shape 655"/>
          <p:cNvSpPr/>
          <p:nvPr/>
        </p:nvSpPr>
        <p:spPr>
          <a:xfrm>
            <a:off x="2991627" y="-50867"/>
            <a:ext cx="2967346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What are neutrinos?</a:t>
            </a:r>
          </a:p>
        </p:txBody>
      </p:sp>
      <p:pic>
        <p:nvPicPr>
          <p:cNvPr id="656" name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813" y="625270"/>
            <a:ext cx="7072654" cy="4002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655" name="Shape 655"/>
          <p:cNvSpPr/>
          <p:nvPr/>
        </p:nvSpPr>
        <p:spPr>
          <a:xfrm>
            <a:off x="2991627" y="-50867"/>
            <a:ext cx="2967346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What are neutrinos?</a:t>
            </a:r>
          </a:p>
        </p:txBody>
      </p:sp>
      <p:pic>
        <p:nvPicPr>
          <p:cNvPr id="656" name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813" y="625270"/>
            <a:ext cx="7072654" cy="4002124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Shape 657"/>
          <p:cNvSpPr/>
          <p:nvPr/>
        </p:nvSpPr>
        <p:spPr>
          <a:xfrm>
            <a:off x="969866" y="4966598"/>
            <a:ext cx="737808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 b="1" i="1">
                <a:solidFill>
                  <a:schemeClr val="accent1"/>
                </a:solidFill>
              </a:defRPr>
            </a:pPr>
            <a:r>
              <a:rPr dirty="0"/>
              <a:t>For details on research on neutrino properties see Lecture on:</a:t>
            </a:r>
          </a:p>
          <a:p>
            <a:pPr marL="220578" indent="-220578">
              <a:buSzPct val="100000"/>
              <a:buChar char="•"/>
              <a:defRPr sz="2200" b="1" i="1">
                <a:solidFill>
                  <a:schemeClr val="accent1"/>
                </a:solidFill>
              </a:defRPr>
            </a:pPr>
            <a:r>
              <a:rPr lang="fr-FR" dirty="0" smtClean="0"/>
              <a:t>ANTARES/KM3NeT </a:t>
            </a:r>
            <a:r>
              <a:rPr dirty="0" smtClean="0"/>
              <a:t>(</a:t>
            </a:r>
            <a:r>
              <a:rPr dirty="0" err="1" smtClean="0"/>
              <a:t>thi</a:t>
            </a:r>
            <a:r>
              <a:rPr lang="fr-FR" dirty="0" smtClean="0"/>
              <a:t>s</a:t>
            </a:r>
            <a:r>
              <a:rPr dirty="0" smtClean="0"/>
              <a:t> </a:t>
            </a:r>
            <a:r>
              <a:rPr lang="fr-FR" dirty="0" err="1" smtClean="0"/>
              <a:t>morning</a:t>
            </a:r>
            <a:r>
              <a:rPr dirty="0" smtClean="0"/>
              <a:t>)</a:t>
            </a:r>
            <a:endParaRPr dirty="0"/>
          </a:p>
          <a:p>
            <a:pPr marL="220578" indent="-220578">
              <a:buSzPct val="100000"/>
              <a:buChar char="•"/>
              <a:defRPr sz="2200" b="1" i="1">
                <a:solidFill>
                  <a:schemeClr val="accent1"/>
                </a:solidFill>
              </a:defRPr>
            </a:pPr>
            <a:r>
              <a:rPr dirty="0" err="1"/>
              <a:t>SuperNEMO</a:t>
            </a:r>
            <a:r>
              <a:rPr dirty="0"/>
              <a:t> (next week) </a:t>
            </a:r>
          </a:p>
        </p:txBody>
      </p:sp>
    </p:spTree>
    <p:extLst>
      <p:ext uri="{BB962C8B-B14F-4D97-AF65-F5344CB8AC3E}">
        <p14:creationId xmlns:p14="http://schemas.microsoft.com/office/powerpoint/2010/main" val="42001726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660" name="image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950" y="145453"/>
            <a:ext cx="8140806" cy="6114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image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8516" y="1072761"/>
            <a:ext cx="1679174" cy="1118682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Shape 662"/>
          <p:cNvSpPr/>
          <p:nvPr/>
        </p:nvSpPr>
        <p:spPr>
          <a:xfrm>
            <a:off x="1861891" y="775992"/>
            <a:ext cx="1613057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u="sng">
                <a:solidFill>
                  <a:srgbClr val="FFFFFF"/>
                </a:solidFill>
              </a:defRPr>
            </a:lvl1pPr>
          </a:lstStyle>
          <a:p>
            <a:r>
              <a:t>Astrophysical sources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-1" y="764738"/>
            <a:ext cx="9144002" cy="609326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66" name="princip1.jpg" descr="princip1"/>
          <p:cNvPicPr>
            <a:picLocks noChangeAspect="1"/>
          </p:cNvPicPr>
          <p:nvPr/>
        </p:nvPicPr>
        <p:blipFill>
          <a:blip r:embed="rId2">
            <a:extLst/>
          </a:blip>
          <a:srcRect t="4101" b="28707"/>
          <a:stretch>
            <a:fillRect/>
          </a:stretch>
        </p:blipFill>
        <p:spPr>
          <a:xfrm>
            <a:off x="2392362" y="914400"/>
            <a:ext cx="6540501" cy="4875213"/>
          </a:xfrm>
          <a:prstGeom prst="rect">
            <a:avLst/>
          </a:prstGeom>
          <a:ln w="28575">
            <a:solidFill>
              <a:srgbClr val="00FFFF"/>
            </a:solidFill>
          </a:ln>
          <a:effectLst>
            <a:outerShdw blurRad="63500" dist="107763" dir="2700000" rotWithShape="0">
              <a:srgbClr val="333399"/>
            </a:outerShdw>
          </a:effectLst>
        </p:spPr>
      </p:pic>
      <p:sp>
        <p:nvSpPr>
          <p:cNvPr id="667" name="Shape 667"/>
          <p:cNvSpPr/>
          <p:nvPr/>
        </p:nvSpPr>
        <p:spPr>
          <a:xfrm>
            <a:off x="5385173" y="5337175"/>
            <a:ext cx="101842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3300"/>
                </a:solidFill>
              </a:rPr>
              <a:t>neutrino</a:t>
            </a:r>
          </a:p>
        </p:txBody>
      </p:sp>
      <p:sp>
        <p:nvSpPr>
          <p:cNvPr id="668" name="Shape 668"/>
          <p:cNvSpPr/>
          <p:nvPr/>
        </p:nvSpPr>
        <p:spPr>
          <a:xfrm>
            <a:off x="5878892" y="4041775"/>
            <a:ext cx="72631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0099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0099FF"/>
                </a:solidFill>
              </a:rPr>
              <a:t>muon</a:t>
            </a:r>
          </a:p>
        </p:txBody>
      </p:sp>
      <p:sp>
        <p:nvSpPr>
          <p:cNvPr id="669" name="Shape 669"/>
          <p:cNvSpPr/>
          <p:nvPr/>
        </p:nvSpPr>
        <p:spPr>
          <a:xfrm>
            <a:off x="4608512" y="2357437"/>
            <a:ext cx="1899802" cy="64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00FD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Cherenkov light</a:t>
            </a:r>
            <a:endParaRPr dirty="0">
              <a:solidFill>
                <a:srgbClr val="00FFFF"/>
              </a:solidFill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smtClean="0">
                <a:solidFill>
                  <a:srgbClr val="00FFFF"/>
                </a:solidFill>
              </a:rPr>
              <a:t>(</a:t>
            </a:r>
            <a:r>
              <a:rPr lang="fr-FR" dirty="0" smtClean="0">
                <a:solidFill>
                  <a:srgbClr val="00FFFF"/>
                </a:solidFill>
                <a:latin typeface="Symbol"/>
                <a:ea typeface="Symbol"/>
                <a:cs typeface="Symbol"/>
                <a:sym typeface="Symbol"/>
              </a:rPr>
              <a:t>~</a:t>
            </a:r>
            <a:r>
              <a:rPr dirty="0" smtClean="0">
                <a:solidFill>
                  <a:srgbClr val="00FFFF"/>
                </a:solidFill>
              </a:rPr>
              <a:t>42</a:t>
            </a:r>
            <a:r>
              <a:rPr dirty="0">
                <a:solidFill>
                  <a:srgbClr val="00FFFF"/>
                </a:solidFill>
              </a:rPr>
              <a:t>° in water)</a:t>
            </a:r>
          </a:p>
        </p:txBody>
      </p:sp>
      <p:sp>
        <p:nvSpPr>
          <p:cNvPr id="670" name="Shape 670"/>
          <p:cNvSpPr/>
          <p:nvPr/>
        </p:nvSpPr>
        <p:spPr>
          <a:xfrm>
            <a:off x="2428875" y="5143500"/>
            <a:ext cx="1785938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009999"/>
                </a:solidFill>
              </a:rPr>
              <a:t>Connection to the shore</a:t>
            </a:r>
          </a:p>
        </p:txBody>
      </p:sp>
      <p:sp>
        <p:nvSpPr>
          <p:cNvPr id="671" name="Shape 671"/>
          <p:cNvSpPr/>
          <p:nvPr/>
        </p:nvSpPr>
        <p:spPr>
          <a:xfrm flipH="1">
            <a:off x="2420937" y="5105433"/>
            <a:ext cx="4383088" cy="7905"/>
          </a:xfrm>
          <a:prstGeom prst="line">
            <a:avLst/>
          </a:prstGeom>
          <a:ln w="38100">
            <a:solidFill>
              <a:srgbClr val="009999"/>
            </a:solidFill>
            <a:headEnd type="oval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672" name="earthtrasp.png" descr="earthtrasp"/>
          <p:cNvPicPr>
            <a:picLocks noChangeAspect="1"/>
          </p:cNvPicPr>
          <p:nvPr/>
        </p:nvPicPr>
        <p:blipFill>
          <a:blip r:embed="rId3">
            <a:extLst/>
          </a:blip>
          <a:srcRect l="3007" t="3024" r="3007" b="3024"/>
          <a:stretch>
            <a:fillRect/>
          </a:stretch>
        </p:blipFill>
        <p:spPr>
          <a:xfrm>
            <a:off x="228600" y="761999"/>
            <a:ext cx="2449513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AGN_NGC4261.png" descr="AGN_NGC4261"/>
          <p:cNvPicPr>
            <a:picLocks noChangeAspect="1"/>
          </p:cNvPicPr>
          <p:nvPr/>
        </p:nvPicPr>
        <p:blipFill>
          <a:blip r:embed="rId4">
            <a:extLst/>
          </a:blip>
          <a:srcRect l="4199" t="2651" r="4199" b="2651"/>
          <a:stretch>
            <a:fillRect/>
          </a:stretch>
        </p:blipFill>
        <p:spPr>
          <a:xfrm>
            <a:off x="492124" y="3802062"/>
            <a:ext cx="1203326" cy="213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Shape 674"/>
          <p:cNvSpPr/>
          <p:nvPr/>
        </p:nvSpPr>
        <p:spPr>
          <a:xfrm>
            <a:off x="1472928" y="3279775"/>
            <a:ext cx="746669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3300"/>
                </a:solidFill>
              </a:rPr>
              <a:t>neutrino</a:t>
            </a:r>
          </a:p>
        </p:txBody>
      </p:sp>
      <p:sp>
        <p:nvSpPr>
          <p:cNvPr id="675" name="Shape 675"/>
          <p:cNvSpPr/>
          <p:nvPr/>
        </p:nvSpPr>
        <p:spPr>
          <a:xfrm rot="1807143">
            <a:off x="1758950" y="1211262"/>
            <a:ext cx="984250" cy="457201"/>
          </a:xfrm>
          <a:prstGeom prst="rightArrow">
            <a:avLst>
              <a:gd name="adj1" fmla="val 50000"/>
              <a:gd name="adj2" fmla="val 53819"/>
            </a:avLst>
          </a:prstGeom>
          <a:ln w="76200">
            <a:solidFill>
              <a:srgbClr val="00FFFF"/>
            </a:solidFill>
          </a:ln>
        </p:spPr>
        <p:txBody>
          <a:bodyPr lIns="45719" rIns="45719" anchor="ctr"/>
          <a:lstStyle/>
          <a:p>
            <a:pPr algn="ctr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6" name="Shape 676"/>
          <p:cNvSpPr/>
          <p:nvPr/>
        </p:nvSpPr>
        <p:spPr>
          <a:xfrm flipV="1">
            <a:off x="1371600" y="1211262"/>
            <a:ext cx="152401" cy="1227139"/>
          </a:xfrm>
          <a:prstGeom prst="line">
            <a:avLst/>
          </a:prstGeom>
          <a:ln w="57150">
            <a:solidFill>
              <a:srgbClr val="FF3300"/>
            </a:solidFill>
            <a:prstDash val="sysDot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77" name="Shape 677"/>
          <p:cNvSpPr/>
          <p:nvPr/>
        </p:nvSpPr>
        <p:spPr>
          <a:xfrm flipV="1">
            <a:off x="1125537" y="1828799"/>
            <a:ext cx="322263" cy="2887664"/>
          </a:xfrm>
          <a:prstGeom prst="line">
            <a:avLst/>
          </a:prstGeom>
          <a:ln w="57150">
            <a:solidFill>
              <a:srgbClr val="FF3300"/>
            </a:solidFill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78" name="Shape 678"/>
          <p:cNvSpPr/>
          <p:nvPr/>
        </p:nvSpPr>
        <p:spPr>
          <a:xfrm rot="8405194">
            <a:off x="4300537" y="4597399"/>
            <a:ext cx="1417639" cy="782639"/>
          </a:xfrm>
          <a:prstGeom prst="triangle">
            <a:avLst/>
          </a:prstGeom>
          <a:solidFill>
            <a:srgbClr val="FFFF99">
              <a:alpha val="4196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9" name="Shape 679"/>
          <p:cNvSpPr/>
          <p:nvPr/>
        </p:nvSpPr>
        <p:spPr>
          <a:xfrm>
            <a:off x="3500437" y="3357562"/>
            <a:ext cx="1785938" cy="1785938"/>
          </a:xfrm>
          <a:prstGeom prst="ellipse">
            <a:avLst/>
          </a:prstGeom>
          <a:solidFill>
            <a:srgbClr val="FFFF99">
              <a:alpha val="85881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90" name="Group 690"/>
          <p:cNvGrpSpPr/>
          <p:nvPr/>
        </p:nvGrpSpPr>
        <p:grpSpPr>
          <a:xfrm>
            <a:off x="3786187" y="3429000"/>
            <a:ext cx="1158877" cy="1445171"/>
            <a:chOff x="0" y="0"/>
            <a:chExt cx="1158876" cy="1445170"/>
          </a:xfrm>
        </p:grpSpPr>
        <p:sp>
          <p:nvSpPr>
            <p:cNvPr id="680" name="Shape 680"/>
            <p:cNvSpPr/>
            <p:nvPr/>
          </p:nvSpPr>
          <p:spPr>
            <a:xfrm>
              <a:off x="76199" y="409720"/>
              <a:ext cx="520702" cy="23821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 flipV="1">
              <a:off x="590550" y="468479"/>
              <a:ext cx="568326" cy="179452"/>
            </a:xfrm>
            <a:prstGeom prst="line">
              <a:avLst/>
            </a:prstGeom>
            <a:noFill/>
            <a:ln w="9525" cap="flat">
              <a:solidFill>
                <a:srgbClr val="3333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2" name="Shape 682"/>
            <p:cNvSpPr/>
            <p:nvPr/>
          </p:nvSpPr>
          <p:spPr>
            <a:xfrm flipV="1">
              <a:off x="76200" y="1044945"/>
              <a:ext cx="514351" cy="174688"/>
            </a:xfrm>
            <a:prstGeom prst="line">
              <a:avLst/>
            </a:prstGeom>
            <a:noFill/>
            <a:ln w="9525" cap="flat">
              <a:solidFill>
                <a:srgbClr val="0099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590550" y="1044945"/>
              <a:ext cx="557214" cy="122282"/>
            </a:xfrm>
            <a:prstGeom prst="line">
              <a:avLst/>
            </a:prstGeom>
            <a:noFill/>
            <a:ln w="9525" cap="flat">
              <a:solidFill>
                <a:srgbClr val="0099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0" y="0"/>
              <a:ext cx="690564" cy="410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6656" tIns="96656" rIns="96656" bIns="96656" numCol="1" anchor="t">
              <a:spAutoFit/>
            </a:bodyPr>
            <a:lstStyle/>
            <a:p>
              <a:pPr algn="ctr" defTabSz="936625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400" dirty="0" smtClean="0">
                  <a:solidFill>
                    <a:srgbClr val="FF0000"/>
                  </a:solidFill>
                  <a:latin typeface="Symbol"/>
                  <a:ea typeface="Symbol"/>
                  <a:cs typeface="Symbol"/>
                  <a:sym typeface="Symbol"/>
                </a:rPr>
                <a:t>n</a:t>
              </a:r>
              <a:r>
                <a:rPr sz="1400" b="1" baseline="-25000" dirty="0" smtClean="0">
                  <a:solidFill>
                    <a:srgbClr val="FF0000"/>
                  </a:solidFill>
                </a:rPr>
                <a:t>µ</a:t>
              </a:r>
              <a:endParaRPr sz="1400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685" name="Shape 685"/>
            <p:cNvSpPr/>
            <p:nvPr/>
          </p:nvSpPr>
          <p:spPr>
            <a:xfrm>
              <a:off x="723305" y="44465"/>
              <a:ext cx="308456" cy="390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96656" tIns="96656" rIns="96656" bIns="96656" numCol="1" anchor="t">
              <a:spAutoFit/>
            </a:bodyPr>
            <a:lstStyle>
              <a:lvl1pPr algn="ctr" defTabSz="936625">
                <a:defRPr sz="1400" b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333399"/>
                  </a:solidFill>
                </a:rPr>
                <a:t>µ</a:t>
              </a:r>
            </a:p>
          </p:txBody>
        </p:sp>
        <p:sp>
          <p:nvSpPr>
            <p:cNvPr id="686" name="Shape 686"/>
            <p:cNvSpPr/>
            <p:nvPr/>
          </p:nvSpPr>
          <p:spPr>
            <a:xfrm>
              <a:off x="159587" y="1035417"/>
              <a:ext cx="334414" cy="390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96656" tIns="96656" rIns="96656" bIns="96656" numCol="1" anchor="t">
              <a:spAutoFit/>
            </a:bodyPr>
            <a:lstStyle>
              <a:lvl1pPr algn="ctr" defTabSz="936625">
                <a:defRPr sz="1400" b="1">
                  <a:solidFill>
                    <a:srgbClr val="0099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0099FF"/>
                  </a:solidFill>
                </a:rPr>
                <a:t>N</a:t>
              </a:r>
            </a:p>
          </p:txBody>
        </p:sp>
        <p:sp>
          <p:nvSpPr>
            <p:cNvPr id="687" name="Shape 687"/>
            <p:cNvSpPr/>
            <p:nvPr/>
          </p:nvSpPr>
          <p:spPr>
            <a:xfrm>
              <a:off x="728055" y="1054473"/>
              <a:ext cx="324604" cy="390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96656" tIns="96656" rIns="96656" bIns="96656" numCol="1" anchor="t">
              <a:spAutoFit/>
            </a:bodyPr>
            <a:lstStyle>
              <a:lvl1pPr algn="ctr" defTabSz="936625">
                <a:defRPr sz="1400" b="1">
                  <a:solidFill>
                    <a:srgbClr val="0099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0099FF"/>
                  </a:solidFill>
                </a:rPr>
                <a:t>X</a:t>
              </a:r>
            </a:p>
          </p:txBody>
        </p:sp>
        <p:sp>
          <p:nvSpPr>
            <p:cNvPr id="688" name="Shape 688"/>
            <p:cNvSpPr/>
            <p:nvPr/>
          </p:nvSpPr>
          <p:spPr>
            <a:xfrm>
              <a:off x="548901" y="558998"/>
              <a:ext cx="373830" cy="390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96656" tIns="96656" rIns="96656" bIns="96656" numCol="1" anchor="t">
              <a:spAutoFit/>
            </a:bodyPr>
            <a:lstStyle>
              <a:lvl1pPr algn="ctr" defTabSz="936625">
                <a:defRPr sz="1400" b="1">
                  <a:solidFill>
                    <a:srgbClr val="00CC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00CC00"/>
                  </a:solidFill>
                </a:rPr>
                <a:t>W</a:t>
              </a:r>
            </a:p>
          </p:txBody>
        </p:sp>
        <p:sp>
          <p:nvSpPr>
            <p:cNvPr id="689" name="Shape 689"/>
            <p:cNvSpPr/>
            <p:nvPr/>
          </p:nvSpPr>
          <p:spPr>
            <a:xfrm>
              <a:off x="590549" y="647929"/>
              <a:ext cx="1590" cy="397017"/>
            </a:xfrm>
            <a:prstGeom prst="line">
              <a:avLst/>
            </a:prstGeom>
            <a:noFill/>
            <a:ln w="9525" cap="flat">
              <a:solidFill>
                <a:srgbClr val="00CC00"/>
              </a:solidFill>
              <a:prstDash val="dash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691" name="Shape 691"/>
          <p:cNvSpPr/>
          <p:nvPr/>
        </p:nvSpPr>
        <p:spPr>
          <a:xfrm flipH="1">
            <a:off x="5143500" y="5214937"/>
            <a:ext cx="142876" cy="142876"/>
          </a:xfrm>
          <a:prstGeom prst="ellipse">
            <a:avLst/>
          </a:prstGeom>
          <a:solidFill>
            <a:srgbClr val="FFFF99">
              <a:alpha val="85096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92" name="Shape 692"/>
          <p:cNvSpPr/>
          <p:nvPr/>
        </p:nvSpPr>
        <p:spPr>
          <a:xfrm>
            <a:off x="5450840" y="1079971"/>
            <a:ext cx="1071563" cy="69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00"/>
                </a:solidFill>
              </a:rPr>
              <a:t>Photon detector matrix</a:t>
            </a:r>
          </a:p>
        </p:txBody>
      </p:sp>
      <p:sp>
        <p:nvSpPr>
          <p:cNvPr id="693" name="Shape 693"/>
          <p:cNvSpPr/>
          <p:nvPr/>
        </p:nvSpPr>
        <p:spPr>
          <a:xfrm>
            <a:off x="-28304" y="5839165"/>
            <a:ext cx="3597430" cy="925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</a:pPr>
            <a:r>
              <a:rPr>
                <a:solidFill>
                  <a:srgbClr val="FFFF00"/>
                </a:solidFill>
              </a:rPr>
              <a:t>principal interaction channel: ν</a:t>
            </a:r>
            <a:r>
              <a:rPr baseline="-25000">
                <a:solidFill>
                  <a:srgbClr val="FFFF00"/>
                </a:solidFill>
              </a:rPr>
              <a:t>μ </a:t>
            </a:r>
            <a:r>
              <a:rPr>
                <a:solidFill>
                  <a:srgbClr val="FFFF00"/>
                </a:solidFill>
              </a:rPr>
              <a:t> interacts with matter creating a relativistic muon </a:t>
            </a:r>
          </a:p>
        </p:txBody>
      </p:sp>
      <p:sp>
        <p:nvSpPr>
          <p:cNvPr id="694" name="Shape 694"/>
          <p:cNvSpPr/>
          <p:nvPr/>
        </p:nvSpPr>
        <p:spPr>
          <a:xfrm>
            <a:off x="2145680" y="-50867"/>
            <a:ext cx="5723072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How to detect astrophysical  neutrinos?</a:t>
            </a:r>
          </a:p>
        </p:txBody>
      </p:sp>
      <p:sp>
        <p:nvSpPr>
          <p:cNvPr id="695" name="Shape 695"/>
          <p:cNvSpPr/>
          <p:nvPr/>
        </p:nvSpPr>
        <p:spPr>
          <a:xfrm>
            <a:off x="3130818" y="329579"/>
            <a:ext cx="3222109" cy="39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chemeClr val="accent1">
                    <a:satOff val="-47660"/>
                    <a:lumOff val="16470"/>
                  </a:schemeClr>
                </a:solidFill>
              </a:defRPr>
            </a:lvl1pPr>
          </a:lstStyle>
          <a:p>
            <a:r>
              <a:t>Use the Earth as detector!!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/>
          <p:nvPr/>
        </p:nvSpPr>
        <p:spPr>
          <a:xfrm>
            <a:off x="306881" y="1102164"/>
            <a:ext cx="3221211" cy="497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573" tIns="45573" rIns="45573" bIns="45573">
            <a:spAutoFit/>
          </a:bodyPr>
          <a:lstStyle>
            <a:lvl1pPr defTabSz="455772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ANTARES &amp; KM3NeT</a:t>
            </a:r>
          </a:p>
        </p:txBody>
      </p:sp>
      <p:pic>
        <p:nvPicPr>
          <p:cNvPr id="698" name="image56.jpg" descr="imag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6641" y="1524640"/>
            <a:ext cx="4792932" cy="3887834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Shape 699"/>
          <p:cNvSpPr/>
          <p:nvPr/>
        </p:nvSpPr>
        <p:spPr>
          <a:xfrm>
            <a:off x="6863526" y="1458592"/>
            <a:ext cx="1448561" cy="497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573" tIns="45573" rIns="45573" bIns="45573">
            <a:spAutoFit/>
          </a:bodyPr>
          <a:lstStyle>
            <a:lvl1pPr defTabSz="455772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BAIKAL</a:t>
            </a:r>
          </a:p>
        </p:txBody>
      </p:sp>
      <p:sp>
        <p:nvSpPr>
          <p:cNvPr id="700" name="Shape 700"/>
          <p:cNvSpPr/>
          <p:nvPr/>
        </p:nvSpPr>
        <p:spPr>
          <a:xfrm>
            <a:off x="4053508" y="5946097"/>
            <a:ext cx="1503092" cy="49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573" tIns="45573" rIns="45573" bIns="45573">
            <a:spAutoFit/>
          </a:bodyPr>
          <a:lstStyle>
            <a:lvl1pPr defTabSz="455772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IceCube</a:t>
            </a:r>
          </a:p>
        </p:txBody>
      </p:sp>
      <p:sp>
        <p:nvSpPr>
          <p:cNvPr id="701" name="Shape 701"/>
          <p:cNvSpPr/>
          <p:nvPr/>
        </p:nvSpPr>
        <p:spPr>
          <a:xfrm>
            <a:off x="1221761" y="1829567"/>
            <a:ext cx="2210961" cy="609858"/>
          </a:xfrm>
          <a:prstGeom prst="line">
            <a:avLst/>
          </a:prstGeom>
          <a:ln w="12700">
            <a:solidFill>
              <a:srgbClr val="FFFFFF"/>
            </a:solidFill>
            <a:tailEnd type="triangle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1493" tIns="41493" rIns="41493" bIns="41493"/>
          <a:lstStyle/>
          <a:p>
            <a:pPr defTabSz="413305">
              <a:lnSpc>
                <a:spcPct val="93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02" name="Shape 702"/>
          <p:cNvSpPr/>
          <p:nvPr/>
        </p:nvSpPr>
        <p:spPr>
          <a:xfrm flipH="1">
            <a:off x="5556599" y="1982032"/>
            <a:ext cx="1373011" cy="170726"/>
          </a:xfrm>
          <a:prstGeom prst="line">
            <a:avLst/>
          </a:prstGeom>
          <a:ln w="12700">
            <a:solidFill>
              <a:srgbClr val="FFFFFF"/>
            </a:solidFill>
            <a:tailEnd type="triangle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1493" tIns="41493" rIns="41493" bIns="41493"/>
          <a:lstStyle/>
          <a:p>
            <a:pPr defTabSz="413305">
              <a:lnSpc>
                <a:spcPct val="93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03" name="Shape 703"/>
          <p:cNvSpPr/>
          <p:nvPr/>
        </p:nvSpPr>
        <p:spPr>
          <a:xfrm flipV="1">
            <a:off x="4575527" y="5413270"/>
            <a:ext cx="1590" cy="533625"/>
          </a:xfrm>
          <a:prstGeom prst="line">
            <a:avLst/>
          </a:prstGeom>
          <a:ln w="12700">
            <a:solidFill>
              <a:srgbClr val="FFFFFF"/>
            </a:solidFill>
            <a:tailEnd type="triangle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1493" tIns="41493" rIns="41493" bIns="41493"/>
          <a:lstStyle/>
          <a:p>
            <a:pPr defTabSz="413305">
              <a:lnSpc>
                <a:spcPct val="93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04" name="image57.jpg" descr="baikal_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9573" y="2153554"/>
            <a:ext cx="1429502" cy="142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image58.png" descr="logo_antare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3711" y="2067395"/>
            <a:ext cx="1053157" cy="1053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image59.jpg" descr="IceCubeLogo1_onBlack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4912" y="5109912"/>
            <a:ext cx="1603292" cy="1684728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Shape 707"/>
          <p:cNvSpPr/>
          <p:nvPr/>
        </p:nvSpPr>
        <p:spPr>
          <a:xfrm>
            <a:off x="640351" y="60733"/>
            <a:ext cx="8843843" cy="573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573" tIns="45573" rIns="45573" bIns="45573">
            <a:spAutoFit/>
          </a:bodyPr>
          <a:lstStyle>
            <a:lvl1pPr defTabSz="455772">
              <a:defRPr sz="32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Neutrino telescopes in the World</a:t>
            </a:r>
          </a:p>
        </p:txBody>
      </p:sp>
      <p:pic>
        <p:nvPicPr>
          <p:cNvPr id="708" name="image13.png" descr="KM3NeT_logo_web_no_shade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17504" y="2179758"/>
            <a:ext cx="1018123" cy="1052957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Shape 709"/>
          <p:cNvSpPr/>
          <p:nvPr/>
        </p:nvSpPr>
        <p:spPr>
          <a:xfrm>
            <a:off x="429724" y="4745768"/>
            <a:ext cx="1641112" cy="1200329"/>
          </a:xfrm>
          <a:prstGeom prst="rect">
            <a:avLst/>
          </a:prstGeom>
          <a:gradFill>
            <a:gsLst>
              <a:gs pos="0">
                <a:srgbClr val="9E5150"/>
              </a:gs>
              <a:gs pos="76000">
                <a:schemeClr val="accent6"/>
              </a:gs>
              <a:gs pos="100000">
                <a:srgbClr val="670D00"/>
              </a:gs>
            </a:gsLst>
            <a:path path="circle">
              <a:fillToRect l="37721" t="-19636" r="62278" b="119636"/>
            </a:path>
          </a:gradFill>
          <a:ln w="15875">
            <a:solidFill>
              <a:schemeClr val="accent1"/>
            </a:solidFill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 i="1">
                <a:solidFill>
                  <a:srgbClr val="FFFFFF"/>
                </a:solidFill>
              </a:defRPr>
            </a:lvl1pPr>
          </a:lstStyle>
          <a:p>
            <a:r>
              <a:rPr dirty="0"/>
              <a:t>See Lecture on ANTARES </a:t>
            </a:r>
            <a:r>
              <a:rPr dirty="0" smtClean="0"/>
              <a:t>and</a:t>
            </a:r>
            <a:r>
              <a:rPr lang="fr-FR" dirty="0" smtClean="0"/>
              <a:t> </a:t>
            </a:r>
            <a:r>
              <a:rPr dirty="0" smtClean="0"/>
              <a:t>KM3Ne</a:t>
            </a:r>
            <a:r>
              <a:rPr lang="fr-FR" dirty="0" smtClean="0"/>
              <a:t>T</a:t>
            </a:r>
            <a:r>
              <a:rPr dirty="0" smtClean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dirty="0" smtClean="0"/>
              <a:t>this </a:t>
            </a:r>
            <a:r>
              <a:rPr lang="fr-FR" dirty="0" err="1" smtClean="0"/>
              <a:t>morning</a:t>
            </a:r>
            <a:r>
              <a:rPr lang="fr-FR" dirty="0" smtClean="0"/>
              <a:t> </a:t>
            </a:r>
            <a:r>
              <a:rPr dirty="0" smtClean="0"/>
              <a:t>!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2289977" y="-50867"/>
            <a:ext cx="4370646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Astrophysical neutrinos exist!</a:t>
            </a:r>
          </a:p>
        </p:txBody>
      </p:sp>
      <p:pic>
        <p:nvPicPr>
          <p:cNvPr id="713" name="image1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6102" y="706914"/>
            <a:ext cx="4908423" cy="4590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image105.jpg" descr="couv_scienc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125" y="538258"/>
            <a:ext cx="3871293" cy="4928197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Shape 715"/>
          <p:cNvSpPr/>
          <p:nvPr/>
        </p:nvSpPr>
        <p:spPr>
          <a:xfrm>
            <a:off x="1393786" y="5478831"/>
            <a:ext cx="3460752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914392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3 yr data: 988 days</a:t>
            </a:r>
          </a:p>
          <a:p>
            <a:pPr defTabSz="914392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Observed : 37 events </a:t>
            </a:r>
            <a:br/>
            <a:r>
              <a:t> </a:t>
            </a:r>
          </a:p>
        </p:txBody>
      </p:sp>
      <p:sp>
        <p:nvSpPr>
          <p:cNvPr id="716" name="Shape 716"/>
          <p:cNvSpPr/>
          <p:nvPr/>
        </p:nvSpPr>
        <p:spPr>
          <a:xfrm>
            <a:off x="5317772" y="5572846"/>
            <a:ext cx="1919435" cy="38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914392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Significance 5.7 </a:t>
            </a:r>
            <a:r>
              <a:rPr lang="fr-FR" dirty="0" smtClean="0">
                <a:latin typeface="Symbol"/>
                <a:ea typeface="Symbol"/>
                <a:cs typeface="Symbol"/>
                <a:sym typeface="Symbol"/>
              </a:rPr>
              <a:t>s</a:t>
            </a:r>
            <a:endParaRPr dirty="0">
              <a:latin typeface="Symbol"/>
              <a:ea typeface="Symbol"/>
              <a:cs typeface="Symbol"/>
              <a:sym typeface="Symbo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719" name="Shape 719"/>
          <p:cNvSpPr/>
          <p:nvPr/>
        </p:nvSpPr>
        <p:spPr>
          <a:xfrm>
            <a:off x="2289977" y="-50867"/>
            <a:ext cx="5238463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Are there other cosmic messengers?</a:t>
            </a:r>
          </a:p>
        </p:txBody>
      </p:sp>
      <p:sp>
        <p:nvSpPr>
          <p:cNvPr id="720" name="Shape 720"/>
          <p:cNvSpPr/>
          <p:nvPr/>
        </p:nvSpPr>
        <p:spPr>
          <a:xfrm>
            <a:off x="138230" y="587025"/>
            <a:ext cx="8867540" cy="2101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/>
            </a:pPr>
            <a:r>
              <a:t>Gravitational waves</a:t>
            </a:r>
          </a:p>
          <a:p>
            <a:pPr>
              <a:defRPr sz="2400" b="1"/>
            </a:pPr>
            <a:endParaRPr/>
          </a:p>
          <a:p>
            <a:pPr marL="180473" indent="-180473">
              <a:buSzPct val="100000"/>
              <a:buChar char="•"/>
            </a:pPr>
            <a:r>
              <a:t>'ripples' in the fabric of space-time caused by energetic processes in the Universe (collision of black holes, neutron stars etc.)</a:t>
            </a:r>
          </a:p>
          <a:p>
            <a:pPr marL="180473" indent="-180473">
              <a:buSzPct val="100000"/>
              <a:buChar char="•"/>
            </a:pPr>
            <a:endParaRPr/>
          </a:p>
          <a:p>
            <a:pPr marL="180473" indent="-180473">
              <a:buSzPct val="100000"/>
              <a:buChar char="•"/>
            </a:pPr>
            <a:r>
              <a:t>Albert Einstein predicted the existence of gravitational waves in 1916 in his general theory of relativity. </a:t>
            </a:r>
          </a:p>
        </p:txBody>
      </p:sp>
      <p:pic>
        <p:nvPicPr>
          <p:cNvPr id="721" name="Gravitational-Waves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2894080"/>
            <a:ext cx="5080000" cy="284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sp>
        <p:nvSpPr>
          <p:cNvPr id="724" name="Shape 724"/>
          <p:cNvSpPr/>
          <p:nvPr/>
        </p:nvSpPr>
        <p:spPr>
          <a:xfrm>
            <a:off x="2845760" y="-50867"/>
            <a:ext cx="3747305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How can we detect  GW?</a:t>
            </a:r>
          </a:p>
        </p:txBody>
      </p:sp>
      <p:pic>
        <p:nvPicPr>
          <p:cNvPr id="725" name="ActualFailingAnnelid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429" y="1290930"/>
            <a:ext cx="7419742" cy="4367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8605978" y="6365509"/>
            <a:ext cx="269192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2622595" y="-50867"/>
            <a:ext cx="5309306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A bit of history: the discovery of CR</a:t>
            </a:r>
          </a:p>
        </p:txBody>
      </p:sp>
      <p:sp>
        <p:nvSpPr>
          <p:cNvPr id="221" name="Shape 221"/>
          <p:cNvSpPr/>
          <p:nvPr/>
        </p:nvSpPr>
        <p:spPr>
          <a:xfrm>
            <a:off x="3890642" y="631104"/>
            <a:ext cx="4871516" cy="46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1912: </a:t>
            </a:r>
          </a:p>
          <a:p>
            <a:pPr marL="180473" indent="-180473">
              <a:buSzPct val="100000"/>
              <a:buChar char="•"/>
            </a:pPr>
            <a:r>
              <a:rPr b="1" i="1"/>
              <a:t>Victor Hess</a:t>
            </a:r>
            <a:r>
              <a:t> repeated ionisation measurement (using an electroscope) on board a balloon until an altitude of 5200 m</a:t>
            </a:r>
          </a:p>
          <a:p>
            <a:pPr marL="180473" indent="-180473">
              <a:buSzPct val="100000"/>
              <a:buChar char="•"/>
            </a:pPr>
            <a:endParaRPr/>
          </a:p>
          <a:p>
            <a:pPr marL="180473" indent="-180473">
              <a:buSzPct val="100000"/>
              <a:buChar char="•"/>
            </a:pPr>
            <a:r>
              <a:t>the radiation decreased slowly until 700 m and then increased considerably with height</a:t>
            </a:r>
          </a:p>
          <a:p>
            <a:endParaRPr/>
          </a:p>
          <a:p>
            <a:pPr marL="180473" indent="-180473">
              <a:buSzPct val="100000"/>
              <a:buChar char="•"/>
            </a:pPr>
            <a:r>
              <a:t>He concluded that the increase of the ionisation with height was originated by radiation coming from space</a:t>
            </a:r>
          </a:p>
          <a:p>
            <a:endParaRPr/>
          </a:p>
          <a:p>
            <a:pPr marL="180473" indent="-180473">
              <a:buSzPct val="100000"/>
              <a:buChar char="•"/>
            </a:pPr>
            <a:r>
              <a:t>Results were confirmed  by W. Kolhorster in flights up to 9200 m</a:t>
            </a:r>
          </a:p>
          <a:p>
            <a:endParaRPr/>
          </a:p>
          <a:p>
            <a:pPr marL="180473" indent="-180473">
              <a:buSzPct val="100000"/>
              <a:buChar char="•"/>
            </a:pPr>
            <a:r>
              <a:t>V.H. was awarded the Nobel Prize in 1936 for the discovery of cosmic rays </a:t>
            </a:r>
          </a:p>
        </p:txBody>
      </p:sp>
      <p:pic>
        <p:nvPicPr>
          <p:cNvPr id="22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039" y="469721"/>
            <a:ext cx="3138134" cy="3602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173" y="3474463"/>
            <a:ext cx="2223865" cy="2889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30944" y="5083352"/>
            <a:ext cx="719914" cy="713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72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28625"/>
            <a:ext cx="9144000" cy="6000750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Shape 729"/>
          <p:cNvSpPr/>
          <p:nvPr/>
        </p:nvSpPr>
        <p:spPr>
          <a:xfrm>
            <a:off x="2845760" y="-50867"/>
            <a:ext cx="3075867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LIGO interferometer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sp>
        <p:nvSpPr>
          <p:cNvPr id="732" name="Shape 732"/>
          <p:cNvSpPr/>
          <p:nvPr/>
        </p:nvSpPr>
        <p:spPr>
          <a:xfrm>
            <a:off x="111873" y="831646"/>
            <a:ext cx="4635382" cy="2467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/>
            </a:pPr>
            <a:r>
              <a:rPr b="1"/>
              <a:t>September 14, 2015</a:t>
            </a:r>
          </a:p>
          <a:p>
            <a:pPr>
              <a:defRPr sz="2200"/>
            </a:pPr>
            <a:endParaRPr b="1"/>
          </a:p>
          <a:p>
            <a:pPr>
              <a:defRPr sz="2200"/>
            </a:pPr>
            <a:r>
              <a:t> </a:t>
            </a:r>
            <a:r>
              <a:rPr b="1">
                <a:solidFill>
                  <a:schemeClr val="accent1"/>
                </a:solidFill>
              </a:rPr>
              <a:t>LIGO</a:t>
            </a:r>
            <a:r>
              <a:t> interferometer for the first time senses  distortions in spacetime itself caused by passing gravitational waves generated by </a:t>
            </a:r>
            <a:r>
              <a:rPr b="1">
                <a:solidFill>
                  <a:schemeClr val="accent1"/>
                </a:solidFill>
              </a:rPr>
              <a:t>two colliding black holes </a:t>
            </a:r>
            <a:r>
              <a:t>nearly </a:t>
            </a:r>
            <a:r>
              <a:rPr b="1">
                <a:solidFill>
                  <a:schemeClr val="accent1"/>
                </a:solidFill>
              </a:rPr>
              <a:t>1.3 billion light years away</a:t>
            </a:r>
            <a:r>
              <a:t>!</a:t>
            </a:r>
          </a:p>
        </p:txBody>
      </p:sp>
      <p:sp>
        <p:nvSpPr>
          <p:cNvPr id="733" name="Shape 733"/>
          <p:cNvSpPr/>
          <p:nvPr/>
        </p:nvSpPr>
        <p:spPr>
          <a:xfrm>
            <a:off x="2289977" y="-50867"/>
            <a:ext cx="481427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Discovery of gravitational waves</a:t>
            </a:r>
          </a:p>
        </p:txBody>
      </p:sp>
      <p:pic>
        <p:nvPicPr>
          <p:cNvPr id="73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26" y="3749463"/>
            <a:ext cx="4042302" cy="227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6222" y="831646"/>
            <a:ext cx="4814278" cy="4814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sp>
        <p:nvSpPr>
          <p:cNvPr id="738" name="Shape 738"/>
          <p:cNvSpPr/>
          <p:nvPr/>
        </p:nvSpPr>
        <p:spPr>
          <a:xfrm>
            <a:off x="3617880" y="-50867"/>
            <a:ext cx="1862520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Conclusions</a:t>
            </a:r>
          </a:p>
        </p:txBody>
      </p:sp>
      <p:sp>
        <p:nvSpPr>
          <p:cNvPr id="739" name="Shape 739"/>
          <p:cNvSpPr/>
          <p:nvPr/>
        </p:nvSpPr>
        <p:spPr>
          <a:xfrm>
            <a:off x="446988" y="876033"/>
            <a:ext cx="8416578" cy="389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  <a:defRPr sz="2100" b="1"/>
            </a:pPr>
            <a:r>
              <a:t>Astroparticle physics is an exiting field between Astrophysics and Particle Physics</a:t>
            </a:r>
          </a:p>
          <a:p>
            <a:pPr>
              <a:defRPr sz="2100" b="1"/>
            </a:pPr>
            <a:endParaRPr/>
          </a:p>
          <a:p>
            <a:pPr marL="180473" indent="-180473">
              <a:buSzPct val="100000"/>
              <a:buChar char="•"/>
              <a:defRPr sz="2100" b="1"/>
            </a:pPr>
            <a:r>
              <a:t>we want understand the origin and the role of cosmic relativistic particles</a:t>
            </a:r>
          </a:p>
          <a:p>
            <a:pPr>
              <a:defRPr sz="2100" b="1"/>
            </a:pPr>
            <a:endParaRPr/>
          </a:p>
          <a:p>
            <a:pPr marL="180473" indent="-180473">
              <a:buSzPct val="100000"/>
              <a:buChar char="•"/>
              <a:defRPr sz="2100" b="1"/>
            </a:pPr>
            <a:r>
              <a:t>we want to explore the most extreme and energetic events in our universe</a:t>
            </a:r>
          </a:p>
          <a:p>
            <a:pPr>
              <a:defRPr sz="2100" b="1"/>
            </a:pPr>
            <a:endParaRPr/>
          </a:p>
          <a:p>
            <a:pPr marL="180473" indent="-180473">
              <a:buSzPct val="100000"/>
              <a:buChar char="•"/>
              <a:defRPr sz="2100" b="1"/>
            </a:pPr>
            <a:r>
              <a:t>using different  and new probes we can open new windows on the universe allowing new discoveries and better understanding of the universe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663079" y="6422659"/>
            <a:ext cx="21209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2126721" y="-50867"/>
            <a:ext cx="484483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A bit of history:The nature of CR</a:t>
            </a:r>
          </a:p>
        </p:txBody>
      </p:sp>
      <p:sp>
        <p:nvSpPr>
          <p:cNvPr id="228" name="Shape 228"/>
          <p:cNvSpPr/>
          <p:nvPr/>
        </p:nvSpPr>
        <p:spPr>
          <a:xfrm>
            <a:off x="150688" y="692238"/>
            <a:ext cx="8390764" cy="3015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Long debate on the nature of extraterrestrial radiation:</a:t>
            </a:r>
          </a:p>
          <a:p>
            <a:pPr marL="180473" indent="-180473">
              <a:buSzPct val="100000"/>
              <a:buChar char="•"/>
            </a:pPr>
            <a:endParaRPr/>
          </a:p>
          <a:p>
            <a:pPr marL="561473" lvl="1" indent="-180473">
              <a:buSzPct val="100000"/>
              <a:buChar char="•"/>
            </a:pPr>
            <a:r>
              <a:rPr b="1"/>
              <a:t>R.A. Millikan</a:t>
            </a:r>
            <a:r>
              <a:t> and others believed Cosmic Rays (CR) were photons.</a:t>
            </a:r>
          </a:p>
          <a:p>
            <a:endParaRPr/>
          </a:p>
          <a:p>
            <a:pPr marL="561473" lvl="1" indent="-180473">
              <a:buSzPct val="100000"/>
              <a:buChar char="•"/>
            </a:pPr>
            <a:r>
              <a:t>1927:</a:t>
            </a:r>
            <a:r>
              <a:rPr b="1"/>
              <a:t> J. Clay</a:t>
            </a:r>
            <a:r>
              <a:t> finds evidence of CR intensity variation with latitude </a:t>
            </a:r>
          </a:p>
          <a:p>
            <a:endParaRPr/>
          </a:p>
          <a:p>
            <a:pPr marL="561473" lvl="1" indent="-180473">
              <a:buSzPct val="100000"/>
              <a:buChar char="•"/>
            </a:pPr>
            <a:r>
              <a:t>1930:  </a:t>
            </a:r>
            <a:r>
              <a:rPr b="1"/>
              <a:t>Bruno Rossi</a:t>
            </a:r>
            <a:r>
              <a:t> predicts the “</a:t>
            </a:r>
            <a:r>
              <a:rPr i="1"/>
              <a:t>East-West effect</a:t>
            </a:r>
            <a:r>
              <a:t>”: CR are charged positive particles which are deviated by the geomagnetic field      the intensity of CR should be different if they are coming from East or West</a:t>
            </a:r>
          </a:p>
          <a:p>
            <a:endParaRPr/>
          </a:p>
          <a:p>
            <a:pPr marL="561473" lvl="1" indent="-180473">
              <a:buSzPct val="100000"/>
              <a:buChar char="•"/>
            </a:pPr>
            <a:r>
              <a:t>1932: </a:t>
            </a:r>
            <a:r>
              <a:rPr b="1"/>
              <a:t>Compton</a:t>
            </a:r>
            <a:r>
              <a:t> verifies Rossi’s prediction with a world-wide campaign </a:t>
            </a:r>
          </a:p>
        </p:txBody>
      </p:sp>
      <p:pic>
        <p:nvPicPr>
          <p:cNvPr id="229" name="MathTypeImage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700648" y="2668336"/>
            <a:ext cx="269302" cy="17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8183" y="892102"/>
            <a:ext cx="1859154" cy="137715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4169079" y="3841590"/>
            <a:ext cx="1" cy="482735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2465464" y="4618253"/>
            <a:ext cx="3610717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Cosmic Rays are charged particles !</a:t>
            </a:r>
          </a:p>
        </p:txBody>
      </p:sp>
      <p:pic>
        <p:nvPicPr>
          <p:cNvPr id="233" name="Image 23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2198" y="5395161"/>
            <a:ext cx="4427611" cy="551630"/>
          </a:xfrm>
          <a:prstGeom prst="rect">
            <a:avLst/>
          </a:prstGeom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sldNum" sz="quarter" idx="2"/>
          </p:nvPr>
        </p:nvSpPr>
        <p:spPr>
          <a:xfrm>
            <a:off x="8663079" y="6422659"/>
            <a:ext cx="21209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2211316" y="-50867"/>
            <a:ext cx="5101467" cy="48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A bit of history: Auger  experiment</a:t>
            </a:r>
          </a:p>
        </p:txBody>
      </p:sp>
      <p:sp>
        <p:nvSpPr>
          <p:cNvPr id="237" name="Shape 237"/>
          <p:cNvSpPr/>
          <p:nvPr/>
        </p:nvSpPr>
        <p:spPr>
          <a:xfrm>
            <a:off x="257058" y="612499"/>
            <a:ext cx="7636127" cy="1681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1938: </a:t>
            </a:r>
            <a:r>
              <a:rPr b="1"/>
              <a:t>Pierre Auger</a:t>
            </a:r>
            <a:r>
              <a:t> demonstrated that group of particles arrive in time coincidence on detectors separated by distances as large as 200 m:</a:t>
            </a:r>
          </a:p>
          <a:p>
            <a:pPr marL="180473" indent="-180473">
              <a:buSzPct val="100000"/>
              <a:buChar char="•"/>
            </a:pPr>
            <a:endParaRPr/>
          </a:p>
          <a:p>
            <a:pPr marL="561473" lvl="1" indent="-180473">
              <a:buSzPct val="100000"/>
              <a:buChar char="•"/>
            </a:pPr>
            <a:r>
              <a:t>this demonstrated that the particles arriving at the Earth surface are “</a:t>
            </a:r>
            <a:r>
              <a:rPr b="1"/>
              <a:t>secondary</a:t>
            </a:r>
            <a:r>
              <a:t>” particles produced by a common “</a:t>
            </a:r>
            <a:r>
              <a:rPr b="1"/>
              <a:t>primary</a:t>
            </a:r>
            <a:r>
              <a:t>” particle that interacts in the high atmosphere, producing a shower of particles.</a:t>
            </a:r>
          </a:p>
        </p:txBody>
      </p:sp>
      <p:pic>
        <p:nvPicPr>
          <p:cNvPr id="23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4579" y="538646"/>
            <a:ext cx="1433240" cy="1681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212" y="2886919"/>
            <a:ext cx="4157339" cy="312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57243" y="2475060"/>
            <a:ext cx="3785046" cy="3785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sldNum" sz="quarter" idx="2"/>
          </p:nvPr>
        </p:nvSpPr>
        <p:spPr>
          <a:xfrm>
            <a:off x="8663079" y="6422659"/>
            <a:ext cx="21209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2021266" y="-50867"/>
            <a:ext cx="5101467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A bit of history: Auger  experiment</a:t>
            </a:r>
          </a:p>
        </p:txBody>
      </p:sp>
      <p:pic>
        <p:nvPicPr>
          <p:cNvPr id="24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376" y="3346401"/>
            <a:ext cx="2649582" cy="2706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60" y="896236"/>
            <a:ext cx="9144001" cy="22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648" y="526290"/>
            <a:ext cx="78613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MathType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58861" y="3346401"/>
            <a:ext cx="5495210" cy="67869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2739730" y="4259123"/>
            <a:ext cx="3307146" cy="114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S(detector)=150  cm</a:t>
            </a:r>
            <a:r>
              <a:rPr baseline="31999"/>
              <a:t>2</a:t>
            </a:r>
          </a:p>
          <a:p>
            <a:r>
              <a:t> efficiency counter= 0.003/cm</a:t>
            </a:r>
            <a:r>
              <a:rPr baseline="31999"/>
              <a:t>2</a:t>
            </a:r>
          </a:p>
          <a:p>
            <a:r>
              <a:t>Total surface covered = 2x10</a:t>
            </a:r>
            <a:r>
              <a:rPr baseline="31999"/>
              <a:t>5</a:t>
            </a:r>
            <a:r>
              <a:t> cm</a:t>
            </a:r>
            <a:r>
              <a:rPr baseline="31999"/>
              <a:t>2</a:t>
            </a:r>
          </a:p>
        </p:txBody>
      </p:sp>
      <p:sp>
        <p:nvSpPr>
          <p:cNvPr id="249" name="Shape 249"/>
          <p:cNvSpPr/>
          <p:nvPr/>
        </p:nvSpPr>
        <p:spPr>
          <a:xfrm flipV="1">
            <a:off x="5927128" y="4699896"/>
            <a:ext cx="558598" cy="1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6614817" y="4525681"/>
            <a:ext cx="2564159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E_primary_min ~100 GeV</a:t>
            </a:r>
          </a:p>
        </p:txBody>
      </p:sp>
      <p:pic>
        <p:nvPicPr>
          <p:cNvPr id="251" name="Image 25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90254" y="5289391"/>
            <a:ext cx="3823852" cy="551630"/>
          </a:xfrm>
          <a:prstGeom prst="rect">
            <a:avLst/>
          </a:prstGeom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1989002" y="-101734"/>
            <a:ext cx="5961297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A bit of history: particle physics with CR</a:t>
            </a:r>
          </a:p>
        </p:txBody>
      </p:sp>
      <p:pic>
        <p:nvPicPr>
          <p:cNvPr id="25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6575" y="900901"/>
            <a:ext cx="28702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324748" y="827618"/>
            <a:ext cx="5829728" cy="434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Since 1930s experimental techniques for detection and measurement of electric charge, mass, lifetime of particles  become more refined. </a:t>
            </a:r>
          </a:p>
          <a:p>
            <a:pPr marL="180473" indent="-180473">
              <a:buSzPct val="100000"/>
              <a:buChar char="•"/>
            </a:pPr>
            <a:endParaRPr/>
          </a:p>
          <a:p>
            <a:pPr marL="180473" indent="-180473">
              <a:buSzPct val="100000"/>
              <a:buChar char="•"/>
            </a:pPr>
            <a:r>
              <a:rPr b="1"/>
              <a:t>New particles </a:t>
            </a:r>
            <a:r>
              <a:t>are discovered in CR:</a:t>
            </a:r>
          </a:p>
          <a:p>
            <a:pPr marL="180473" indent="-180473">
              <a:buSzPct val="100000"/>
              <a:buChar char="•"/>
            </a:pPr>
            <a:endParaRPr/>
          </a:p>
          <a:p>
            <a:pPr marL="561473" lvl="1" indent="-180473">
              <a:buSzPct val="100000"/>
              <a:buChar char="•"/>
            </a:pPr>
            <a:r>
              <a:t>1932: </a:t>
            </a:r>
            <a:r>
              <a:rPr b="1"/>
              <a:t>C. Anderson</a:t>
            </a:r>
            <a:r>
              <a:t> discovers the </a:t>
            </a:r>
            <a:r>
              <a:rPr b="1">
                <a:solidFill>
                  <a:schemeClr val="accent1">
                    <a:lumOff val="-6823"/>
                  </a:schemeClr>
                </a:solidFill>
              </a:rPr>
              <a:t>positron</a:t>
            </a:r>
            <a:r>
              <a:t> in a cloud chamber (Nobel Laureate in 1936) </a:t>
            </a:r>
          </a:p>
          <a:p>
            <a:endParaRPr/>
          </a:p>
          <a:p>
            <a:pPr marL="561473" lvl="1" indent="-180473">
              <a:buSzPct val="100000"/>
              <a:buChar char="•"/>
            </a:pPr>
            <a:r>
              <a:t>1937: </a:t>
            </a:r>
            <a:r>
              <a:rPr b="1"/>
              <a:t>C. Anderson </a:t>
            </a:r>
            <a:r>
              <a:t>and</a:t>
            </a:r>
            <a:r>
              <a:rPr b="1"/>
              <a:t> S. Neddermeyer</a:t>
            </a:r>
            <a:r>
              <a:t> discover the </a:t>
            </a:r>
            <a:r>
              <a:rPr b="1">
                <a:solidFill>
                  <a:schemeClr val="accent1">
                    <a:lumOff val="-6823"/>
                  </a:schemeClr>
                </a:solidFill>
              </a:rPr>
              <a:t>muon</a:t>
            </a:r>
            <a:r>
              <a:t> </a:t>
            </a:r>
          </a:p>
          <a:p>
            <a:endParaRPr/>
          </a:p>
          <a:p>
            <a:pPr marL="561473" lvl="1" indent="-180473">
              <a:buSzPct val="100000"/>
              <a:buChar char="•"/>
            </a:pPr>
            <a:r>
              <a:t>1947: </a:t>
            </a:r>
            <a:r>
              <a:rPr b="1"/>
              <a:t>C. Lattes, G. Occhialini</a:t>
            </a:r>
            <a:r>
              <a:t> and </a:t>
            </a:r>
            <a:r>
              <a:rPr b="1"/>
              <a:t>C. Powell</a:t>
            </a:r>
            <a:r>
              <a:t> discover the </a:t>
            </a:r>
            <a:r>
              <a:rPr b="1">
                <a:solidFill>
                  <a:schemeClr val="accent1">
                    <a:lumOff val="-6823"/>
                  </a:schemeClr>
                </a:solidFill>
              </a:rPr>
              <a:t>pion </a:t>
            </a:r>
            <a:r>
              <a:t>using nuclear emulsions</a:t>
            </a:r>
          </a:p>
          <a:p>
            <a:endParaRPr/>
          </a:p>
        </p:txBody>
      </p:sp>
      <p:pic>
        <p:nvPicPr>
          <p:cNvPr id="25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382" y="2493220"/>
            <a:ext cx="464037" cy="45974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6148810" y="3705085"/>
            <a:ext cx="3215830" cy="4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chemeClr val="accent1">
                    <a:lumOff val="-6823"/>
                  </a:schemeClr>
                </a:solidFill>
              </a:defRPr>
            </a:lvl1pPr>
          </a:lstStyle>
          <a:p>
            <a:r>
              <a:t>First image of a positron obtained by Anderson</a:t>
            </a:r>
          </a:p>
        </p:txBody>
      </p:sp>
      <p:sp>
        <p:nvSpPr>
          <p:cNvPr id="259" name="Shape 259"/>
          <p:cNvSpPr/>
          <p:nvPr/>
        </p:nvSpPr>
        <p:spPr>
          <a:xfrm>
            <a:off x="1803039" y="5227463"/>
            <a:ext cx="5800053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First discoveries in particle in physics using Cosmic Rays! </a:t>
            </a:r>
          </a:p>
        </p:txBody>
      </p:sp>
      <p:sp>
        <p:nvSpPr>
          <p:cNvPr id="260" name="Shape 260"/>
          <p:cNvSpPr/>
          <p:nvPr/>
        </p:nvSpPr>
        <p:spPr>
          <a:xfrm flipH="1" flipV="1">
            <a:off x="7398879" y="3067663"/>
            <a:ext cx="155146" cy="487033"/>
          </a:xfrm>
          <a:prstGeom prst="line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261" name="Image 26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6707" y="4159788"/>
            <a:ext cx="3468562" cy="551630"/>
          </a:xfrm>
          <a:prstGeom prst="rect">
            <a:avLst/>
          </a:prstGeom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sPrint">
  <a:themeElements>
    <a:clrScheme name="NewsPri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0000FF"/>
      </a:hlink>
      <a:folHlink>
        <a:srgbClr val="FF00FF"/>
      </a:folHlink>
    </a:clrScheme>
    <a:fontScheme name="NewsPrin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2225" cap="flat">
          <a:solidFill>
            <a:schemeClr val="accent1"/>
          </a:solidFill>
          <a:prstDash val="solid"/>
          <a:round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2225" cap="flat">
          <a:solidFill>
            <a:schemeClr val="accent1"/>
          </a:solidFill>
          <a:prstDash val="solid"/>
          <a:round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sPrint">
  <a:themeElements>
    <a:clrScheme name="NewsPri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0000FF"/>
      </a:hlink>
      <a:folHlink>
        <a:srgbClr val="FF00FF"/>
      </a:folHlink>
    </a:clrScheme>
    <a:fontScheme name="NewsPrin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2225" cap="flat">
          <a:solidFill>
            <a:schemeClr val="accent1"/>
          </a:solidFill>
          <a:prstDash val="solid"/>
          <a:round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2225" cap="flat">
          <a:solidFill>
            <a:schemeClr val="accent1"/>
          </a:solidFill>
          <a:prstDash val="solid"/>
          <a:round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2131</Words>
  <Application>Microsoft Office PowerPoint</Application>
  <PresentationFormat>Affichage à l'écran (4:3)</PresentationFormat>
  <Paragraphs>394</Paragraphs>
  <Slides>52</Slides>
  <Notes>2</Notes>
  <HiddenSlides>4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63" baseType="lpstr">
      <vt:lpstr>Arial</vt:lpstr>
      <vt:lpstr>Arial Rounded MT Bold</vt:lpstr>
      <vt:lpstr>Calibri</vt:lpstr>
      <vt:lpstr>Helvetica</vt:lpstr>
      <vt:lpstr>Helvetica Neue</vt:lpstr>
      <vt:lpstr>Impact</vt:lpstr>
      <vt:lpstr>Symbol</vt:lpstr>
      <vt:lpstr>Tahoma</vt:lpstr>
      <vt:lpstr>Times</vt:lpstr>
      <vt:lpstr>Times New Roman</vt:lpstr>
      <vt:lpstr>NewsPrint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Vincent</cp:lastModifiedBy>
  <cp:revision>10</cp:revision>
  <dcterms:modified xsi:type="dcterms:W3CDTF">2018-06-11T11:25:12Z</dcterms:modified>
</cp:coreProperties>
</file>