
<file path=[Content_Types].xml><?xml version="1.0" encoding="utf-8"?>
<Types xmlns="http://schemas.openxmlformats.org/package/2006/content-types">
  <Default Extension="png" ContentType="image/png"/>
  <Default Extension="mpg" ContentType="video/mpe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762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762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762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762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762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762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bevel/>
            </a:ln>
          </a:top>
          <a:bottom>
            <a:ln w="508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508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762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762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bevel/>
            </a:ln>
          </a:left>
          <a:right>
            <a:ln w="25400" cap="flat">
              <a:solidFill>
                <a:srgbClr val="000000"/>
              </a:solidFill>
              <a:prstDash val="solid"/>
              <a:bevel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solidFill>
                <a:srgbClr val="000000"/>
              </a:solidFill>
              <a:prstDash val="solid"/>
              <a:bevel/>
            </a:ln>
          </a:insideH>
          <a:insideV>
            <a:ln w="254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bevel/>
            </a:ln>
          </a:left>
          <a:right>
            <a:ln w="25400" cap="flat">
              <a:solidFill>
                <a:srgbClr val="000000"/>
              </a:solidFill>
              <a:prstDash val="solid"/>
              <a:bevel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solidFill>
                <a:srgbClr val="000000"/>
              </a:solidFill>
              <a:prstDash val="solid"/>
              <a:bevel/>
            </a:ln>
          </a:insideH>
          <a:insideV>
            <a:ln w="254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bevel/>
            </a:ln>
          </a:left>
          <a:right>
            <a:ln w="25400" cap="flat">
              <a:solidFill>
                <a:srgbClr val="000000"/>
              </a:solidFill>
              <a:prstDash val="solid"/>
              <a:bevel/>
            </a:ln>
          </a:right>
          <a:top>
            <a:ln w="1016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solidFill>
                <a:srgbClr val="000000"/>
              </a:solidFill>
              <a:prstDash val="solid"/>
              <a:bevel/>
            </a:ln>
          </a:insideH>
          <a:insideV>
            <a:ln w="254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bevel/>
            </a:ln>
          </a:left>
          <a:right>
            <a:ln w="25400" cap="flat">
              <a:solidFill>
                <a:srgbClr val="000000"/>
              </a:solidFill>
              <a:prstDash val="solid"/>
              <a:bevel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508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solidFill>
                <a:srgbClr val="000000"/>
              </a:solidFill>
              <a:prstDash val="solid"/>
              <a:bevel/>
            </a:ln>
          </a:insideH>
          <a:insideV>
            <a:ln w="254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86"/>
  </p:normalViewPr>
  <p:slideViewPr>
    <p:cSldViewPr snapToGrid="0" snapToObjects="1">
      <p:cViewPr varScale="1">
        <p:scale>
          <a:sx n="49" d="100"/>
          <a:sy n="49" d="100"/>
        </p:scale>
        <p:origin x="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lnSpc>
        <a:spcPct val="117999"/>
      </a:lnSpc>
      <a:defRPr sz="4400">
        <a:latin typeface="+mn-lt"/>
        <a:ea typeface="+mn-ea"/>
        <a:cs typeface="+mn-cs"/>
        <a:sym typeface="Helvetica Neue"/>
      </a:defRPr>
    </a:lvl1pPr>
    <a:lvl2pPr indent="228600" latinLnBrk="0">
      <a:lnSpc>
        <a:spcPct val="117999"/>
      </a:lnSpc>
      <a:defRPr sz="4400">
        <a:latin typeface="+mn-lt"/>
        <a:ea typeface="+mn-ea"/>
        <a:cs typeface="+mn-cs"/>
        <a:sym typeface="Helvetica Neue"/>
      </a:defRPr>
    </a:lvl2pPr>
    <a:lvl3pPr indent="457200" latinLnBrk="0">
      <a:lnSpc>
        <a:spcPct val="117999"/>
      </a:lnSpc>
      <a:defRPr sz="4400">
        <a:latin typeface="+mn-lt"/>
        <a:ea typeface="+mn-ea"/>
        <a:cs typeface="+mn-cs"/>
        <a:sym typeface="Helvetica Neue"/>
      </a:defRPr>
    </a:lvl3pPr>
    <a:lvl4pPr indent="685800" latinLnBrk="0">
      <a:lnSpc>
        <a:spcPct val="117999"/>
      </a:lnSpc>
      <a:defRPr sz="4400">
        <a:latin typeface="+mn-lt"/>
        <a:ea typeface="+mn-ea"/>
        <a:cs typeface="+mn-cs"/>
        <a:sym typeface="Helvetica Neue"/>
      </a:defRPr>
    </a:lvl4pPr>
    <a:lvl5pPr indent="914400" latinLnBrk="0">
      <a:lnSpc>
        <a:spcPct val="117999"/>
      </a:lnSpc>
      <a:defRPr sz="4400">
        <a:latin typeface="+mn-lt"/>
        <a:ea typeface="+mn-ea"/>
        <a:cs typeface="+mn-cs"/>
        <a:sym typeface="Helvetica Neue"/>
      </a:defRPr>
    </a:lvl5pPr>
    <a:lvl6pPr indent="1143000" latinLnBrk="0">
      <a:lnSpc>
        <a:spcPct val="117999"/>
      </a:lnSpc>
      <a:defRPr sz="4400">
        <a:latin typeface="+mn-lt"/>
        <a:ea typeface="+mn-ea"/>
        <a:cs typeface="+mn-cs"/>
        <a:sym typeface="Helvetica Neue"/>
      </a:defRPr>
    </a:lvl6pPr>
    <a:lvl7pPr indent="1371600" latinLnBrk="0">
      <a:lnSpc>
        <a:spcPct val="117999"/>
      </a:lnSpc>
      <a:defRPr sz="4400">
        <a:latin typeface="+mn-lt"/>
        <a:ea typeface="+mn-ea"/>
        <a:cs typeface="+mn-cs"/>
        <a:sym typeface="Helvetica Neue"/>
      </a:defRPr>
    </a:lvl7pPr>
    <a:lvl8pPr indent="1600200" latinLnBrk="0">
      <a:lnSpc>
        <a:spcPct val="117999"/>
      </a:lnSpc>
      <a:defRPr sz="4400">
        <a:latin typeface="+mn-lt"/>
        <a:ea typeface="+mn-ea"/>
        <a:cs typeface="+mn-cs"/>
        <a:sym typeface="Helvetica Neue"/>
      </a:defRPr>
    </a:lvl8pPr>
    <a:lvl9pPr indent="1828800" latinLnBrk="0">
      <a:lnSpc>
        <a:spcPct val="117999"/>
      </a:lnSpc>
      <a:defRPr sz="44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419600" y="3689350"/>
            <a:ext cx="15544800" cy="408305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half" idx="1"/>
          </p:nvPr>
        </p:nvSpPr>
        <p:spPr>
          <a:xfrm>
            <a:off x="5791200" y="7772400"/>
            <a:ext cx="12801600" cy="5943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23659138" y="13020061"/>
            <a:ext cx="746353" cy="7416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xfrm>
            <a:off x="23684752" y="13020061"/>
            <a:ext cx="730745" cy="7416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16306800" y="0"/>
            <a:ext cx="4114800" cy="1280160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xfrm>
            <a:off x="3962400" y="549276"/>
            <a:ext cx="12039600" cy="13166726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xfrm>
            <a:off x="23659138" y="12968834"/>
            <a:ext cx="755258" cy="7416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4492625" y="8813800"/>
            <a:ext cx="15544801" cy="2724150"/>
          </a:xfrm>
          <a:prstGeom prst="rect">
            <a:avLst/>
          </a:prstGeo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t>Texte du titre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4492625" y="5813426"/>
            <a:ext cx="15544801" cy="300037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1pPr>
            <a:lvl2pPr marL="0" indent="45720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2pPr>
            <a:lvl3pPr marL="0" indent="91440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3pPr>
            <a:lvl4pPr marL="0" indent="137160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4pPr>
            <a:lvl5pPr marL="0" indent="182880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23659138" y="12994447"/>
            <a:ext cx="746353" cy="7416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3962400" y="3200400"/>
            <a:ext cx="8077200" cy="10515600"/>
          </a:xfrm>
          <a:prstGeom prst="rect">
            <a:avLst/>
          </a:prstGeom>
        </p:spPr>
        <p:txBody>
          <a:bodyPr/>
          <a:lstStyle>
            <a:lvl1pPr>
              <a:spcBef>
                <a:spcPts val="1300"/>
              </a:spcBef>
              <a:defRPr sz="5600"/>
            </a:lvl1pPr>
            <a:lvl2pPr marL="1123950" indent="-666750">
              <a:spcBef>
                <a:spcPts val="1300"/>
              </a:spcBef>
              <a:defRPr sz="5600"/>
            </a:lvl2pPr>
            <a:lvl3pPr marL="1554479" indent="-640079">
              <a:spcBef>
                <a:spcPts val="1300"/>
              </a:spcBef>
              <a:defRPr sz="5600"/>
            </a:lvl3pPr>
            <a:lvl4pPr marL="2082800" indent="-711200">
              <a:spcBef>
                <a:spcPts val="1300"/>
              </a:spcBef>
              <a:defRPr sz="5600"/>
            </a:lvl4pPr>
            <a:lvl5pPr marL="2540000" indent="-711200">
              <a:spcBef>
                <a:spcPts val="1300"/>
              </a:spcBef>
              <a:defRPr sz="5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xfrm>
            <a:off x="23633526" y="12994447"/>
            <a:ext cx="736247" cy="7416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3962400" y="1818008"/>
            <a:ext cx="8080376" cy="253174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100"/>
              </a:spcBef>
              <a:buSzTx/>
              <a:buFontTx/>
              <a:buNone/>
              <a:defRPr sz="4800" b="1"/>
            </a:lvl1pPr>
            <a:lvl2pPr marL="0" indent="457200">
              <a:spcBef>
                <a:spcPts val="1100"/>
              </a:spcBef>
              <a:buSzTx/>
              <a:buFontTx/>
              <a:buNone/>
              <a:defRPr sz="4800" b="1"/>
            </a:lvl2pPr>
            <a:lvl3pPr marL="0" indent="914400">
              <a:spcBef>
                <a:spcPts val="1100"/>
              </a:spcBef>
              <a:buSzTx/>
              <a:buFontTx/>
              <a:buNone/>
              <a:defRPr sz="4800" b="1"/>
            </a:lvl3pPr>
            <a:lvl4pPr marL="0" indent="1371600">
              <a:spcBef>
                <a:spcPts val="1100"/>
              </a:spcBef>
              <a:buSzTx/>
              <a:buFontTx/>
              <a:buNone/>
              <a:defRPr sz="4800" b="1"/>
            </a:lvl4pPr>
            <a:lvl5pPr marL="0" indent="1828800">
              <a:spcBef>
                <a:spcPts val="1100"/>
              </a:spcBef>
              <a:buSzTx/>
              <a:buFontTx/>
              <a:buNone/>
              <a:defRPr sz="4800" b="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23684752" y="12994447"/>
            <a:ext cx="747454" cy="7416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23659138" y="12968834"/>
            <a:ext cx="734147" cy="7416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xfrm>
            <a:off x="23684752" y="13045675"/>
            <a:ext cx="747354" cy="7416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3962400" y="0"/>
            <a:ext cx="6016627" cy="2870200"/>
          </a:xfrm>
          <a:prstGeom prst="rect">
            <a:avLst/>
          </a:prstGeom>
        </p:spPr>
        <p:txBody>
          <a:bodyPr anchor="b"/>
          <a:lstStyle>
            <a:lvl1pPr algn="l">
              <a:defRPr sz="4000" b="1"/>
            </a:lvl1pPr>
          </a:lstStyle>
          <a:p>
            <a:r>
              <a:t>Texte du titre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10198100" y="546100"/>
            <a:ext cx="10223500" cy="131699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xfrm>
            <a:off x="23659138" y="12994447"/>
            <a:ext cx="738549" cy="7416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6632576" y="9601200"/>
            <a:ext cx="10972801" cy="1133476"/>
          </a:xfrm>
          <a:prstGeom prst="rect">
            <a:avLst/>
          </a:prstGeom>
        </p:spPr>
        <p:txBody>
          <a:bodyPr anchor="b"/>
          <a:lstStyle>
            <a:lvl1pPr algn="l">
              <a:defRPr sz="4000" b="1"/>
            </a:lvl1pPr>
          </a:lstStyle>
          <a:p>
            <a:r>
              <a:t>Texte du titre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6632576" y="10734675"/>
            <a:ext cx="10972801" cy="16097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FontTx/>
              <a:buNone/>
              <a:defRPr sz="2800"/>
            </a:lvl1pPr>
            <a:lvl2pPr marL="0" indent="457200">
              <a:spcBef>
                <a:spcPts val="600"/>
              </a:spcBef>
              <a:buSzTx/>
              <a:buFontTx/>
              <a:buNone/>
              <a:defRPr sz="2800"/>
            </a:lvl2pPr>
            <a:lvl3pPr marL="0" indent="914400">
              <a:spcBef>
                <a:spcPts val="600"/>
              </a:spcBef>
              <a:buSzTx/>
              <a:buFontTx/>
              <a:buNone/>
              <a:defRPr sz="2800"/>
            </a:lvl3pPr>
            <a:lvl4pPr marL="0" indent="1371600">
              <a:spcBef>
                <a:spcPts val="600"/>
              </a:spcBef>
              <a:buSzTx/>
              <a:buFontTx/>
              <a:buNone/>
              <a:defRPr sz="2800"/>
            </a:lvl4pPr>
            <a:lvl5pPr marL="0" indent="1828800">
              <a:spcBef>
                <a:spcPts val="600"/>
              </a:spcBef>
              <a:buSzTx/>
              <a:buFontTx/>
              <a:buNone/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xfrm>
            <a:off x="23633526" y="12968834"/>
            <a:ext cx="742951" cy="7416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048000" y="0"/>
            <a:ext cx="18288000" cy="181800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962400" y="2340996"/>
            <a:ext cx="16459200" cy="1137500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23659138" y="12968834"/>
            <a:ext cx="741851" cy="741681"/>
          </a:xfrm>
          <a:prstGeom prst="rect">
            <a:avLst/>
          </a:prstGeom>
          <a:ln w="25400">
            <a:miter lim="400000"/>
          </a:ln>
        </p:spPr>
        <p:txBody>
          <a:bodyPr tIns="91439" bIns="91439">
            <a:sp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685800" marR="0" indent="-68580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110342" marR="0" indent="-653142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24000" marR="0" indent="-60960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103120" marR="0" indent="-73152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60320" marR="0" indent="-73152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»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3017520" marR="0" indent="-73152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74720" marR="0" indent="-73152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31920" marR="0" indent="-73152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89120" marR="0" indent="-73152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ctrTitle"/>
          </p:nvPr>
        </p:nvSpPr>
        <p:spPr>
          <a:xfrm>
            <a:off x="813867" y="189247"/>
            <a:ext cx="11506203" cy="3529743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Big Caslon"/>
                <a:ea typeface="Big Caslon"/>
                <a:cs typeface="Big Caslon"/>
                <a:sym typeface="Big Caslon"/>
              </a:defRPr>
            </a:pPr>
            <a:r>
              <a:t>Âges sombres et </a:t>
            </a:r>
            <a:br/>
            <a:r>
              <a:t>Ré-ionisation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ubTitle" sz="quarter" idx="1"/>
          </p:nvPr>
        </p:nvSpPr>
        <p:spPr>
          <a:xfrm>
            <a:off x="11964040" y="6561371"/>
            <a:ext cx="12801601" cy="3505201"/>
          </a:xfrm>
          <a:prstGeom prst="rect">
            <a:avLst/>
          </a:prstGeom>
        </p:spPr>
        <p:txBody>
          <a:bodyPr/>
          <a:lstStyle/>
          <a:p>
            <a:pPr defTabSz="886968">
              <a:lnSpc>
                <a:spcPct val="80000"/>
              </a:lnSpc>
              <a:spcBef>
                <a:spcPts val="1000"/>
              </a:spcBef>
              <a:defRPr sz="4268"/>
            </a:pPr>
            <a:r>
              <a:t>Denis Burgarella</a:t>
            </a:r>
          </a:p>
          <a:p>
            <a:pPr defTabSz="886968">
              <a:lnSpc>
                <a:spcPct val="80000"/>
              </a:lnSpc>
              <a:spcBef>
                <a:spcPts val="1000"/>
              </a:spcBef>
              <a:defRPr sz="4268"/>
            </a:pPr>
            <a:r>
              <a:t>Astronome </a:t>
            </a:r>
          </a:p>
          <a:p>
            <a:pPr defTabSz="886968">
              <a:lnSpc>
                <a:spcPct val="80000"/>
              </a:lnSpc>
              <a:spcBef>
                <a:spcPts val="1000"/>
              </a:spcBef>
              <a:defRPr sz="4268"/>
            </a:pPr>
            <a:r>
              <a:t>Laboratoire d’Astrophysique de Marseille</a:t>
            </a:r>
          </a:p>
          <a:p>
            <a:pPr defTabSz="886968">
              <a:lnSpc>
                <a:spcPct val="80000"/>
              </a:lnSpc>
              <a:spcBef>
                <a:spcPts val="1000"/>
              </a:spcBef>
              <a:defRPr sz="4268"/>
            </a:pPr>
            <a:r>
              <a:t>Institut Pythéas</a:t>
            </a:r>
          </a:p>
          <a:p>
            <a:pPr defTabSz="886968">
              <a:lnSpc>
                <a:spcPct val="80000"/>
              </a:lnSpc>
              <a:spcBef>
                <a:spcPts val="1000"/>
              </a:spcBef>
              <a:defRPr sz="4268"/>
            </a:pPr>
            <a:r>
              <a:t>Aix-Marseille Université, CNRS</a:t>
            </a:r>
          </a:p>
        </p:txBody>
      </p:sp>
      <p:sp>
        <p:nvSpPr>
          <p:cNvPr id="111" name="Shape 111"/>
          <p:cNvSpPr/>
          <p:nvPr/>
        </p:nvSpPr>
        <p:spPr>
          <a:xfrm>
            <a:off x="2695559" y="2005727"/>
            <a:ext cx="6274360" cy="112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0332" extrusionOk="0">
                <a:moveTo>
                  <a:pt x="0" y="20332"/>
                </a:moveTo>
                <a:cubicBezTo>
                  <a:pt x="1927" y="17824"/>
                  <a:pt x="3165" y="16066"/>
                  <a:pt x="5250" y="14112"/>
                </a:cubicBezTo>
                <a:cubicBezTo>
                  <a:pt x="8434" y="11129"/>
                  <a:pt x="11585" y="7667"/>
                  <a:pt x="14845" y="5631"/>
                </a:cubicBezTo>
                <a:cubicBezTo>
                  <a:pt x="15890" y="4978"/>
                  <a:pt x="18510" y="3528"/>
                  <a:pt x="19913" y="2238"/>
                </a:cubicBezTo>
                <a:cubicBezTo>
                  <a:pt x="21600" y="689"/>
                  <a:pt x="21543" y="-1268"/>
                  <a:pt x="21543" y="1107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3274301" y="3458677"/>
            <a:ext cx="6435583" cy="1"/>
          </a:xfrm>
          <a:prstGeom prst="line">
            <a:avLst/>
          </a:prstGeom>
          <a:ln w="127000">
            <a:solidFill>
              <a:srgbClr val="FF0000"/>
            </a:solidFill>
            <a:bevel/>
          </a:ln>
        </p:spPr>
        <p:txBody>
          <a:bodyPr tIns="91439" bIns="91439"/>
          <a:lstStyle/>
          <a:p>
            <a:pPr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1" animBg="1" advAuto="0"/>
      <p:bldP spid="112" grpId="2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>
            <a:off x="3258420" y="1436020"/>
            <a:ext cx="17772781" cy="9376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D0D0D"/>
              </a:gs>
              <a:gs pos="100000">
                <a:srgbClr val="808080"/>
              </a:gs>
            </a:gsLst>
            <a:lin ang="16200000"/>
          </a:gradFill>
          <a:ln w="12700">
            <a:solidFill>
              <a:srgbClr val="000000"/>
            </a:solidFill>
            <a:bevel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" name="Shape 175"/>
          <p:cNvSpPr/>
          <p:nvPr/>
        </p:nvSpPr>
        <p:spPr>
          <a:xfrm>
            <a:off x="3349347" y="2299098"/>
            <a:ext cx="3069549" cy="12347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</a:rPr>
              <a:t>Observateur </a:t>
            </a: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</a:rPr>
              <a:t>à z = 0</a:t>
            </a:r>
          </a:p>
        </p:txBody>
      </p:sp>
      <p:grpSp>
        <p:nvGrpSpPr>
          <p:cNvPr id="178" name="Group 178"/>
          <p:cNvGrpSpPr/>
          <p:nvPr/>
        </p:nvGrpSpPr>
        <p:grpSpPr>
          <a:xfrm>
            <a:off x="5633264" y="3585316"/>
            <a:ext cx="12668159" cy="6111288"/>
            <a:chOff x="0" y="0"/>
            <a:chExt cx="12668158" cy="6111287"/>
          </a:xfrm>
        </p:grpSpPr>
        <p:pic>
          <p:nvPicPr>
            <p:cNvPr id="176" name="image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2626628" cy="6111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7" name="Shape 177"/>
            <p:cNvSpPr/>
            <p:nvPr/>
          </p:nvSpPr>
          <p:spPr>
            <a:xfrm>
              <a:off x="9072295" y="4446829"/>
              <a:ext cx="3595864" cy="4887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>
                <a:defRPr sz="2000"/>
              </a:lvl1pPr>
            </a:lstStyle>
            <a:p>
              <a:pPr>
                <a:defRPr sz="3600"/>
              </a:pPr>
              <a:r>
                <a:rPr sz="2000"/>
                <a:t>Image credit: R. White, STScI</a:t>
              </a:r>
            </a:p>
          </p:txBody>
        </p:sp>
      </p:grpSp>
      <p:grpSp>
        <p:nvGrpSpPr>
          <p:cNvPr id="181" name="Group 181"/>
          <p:cNvGrpSpPr/>
          <p:nvPr/>
        </p:nvGrpSpPr>
        <p:grpSpPr>
          <a:xfrm>
            <a:off x="6629903" y="3748037"/>
            <a:ext cx="11093854" cy="5998919"/>
            <a:chOff x="0" y="0"/>
            <a:chExt cx="11093852" cy="5998917"/>
          </a:xfrm>
        </p:grpSpPr>
        <p:pic>
          <p:nvPicPr>
            <p:cNvPr id="179" name="image9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093853" cy="5998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" name="Shape 180"/>
            <p:cNvSpPr/>
            <p:nvPr/>
          </p:nvSpPr>
          <p:spPr>
            <a:xfrm>
              <a:off x="687887" y="826435"/>
              <a:ext cx="4229419" cy="5511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defRPr sz="2400"/>
              </a:lvl1pPr>
            </a:lstStyle>
            <a:p>
              <a:pPr>
                <a:defRPr sz="3600"/>
              </a:pPr>
              <a:r>
                <a:rPr sz="2400"/>
                <a:t>Sloan Survey (Becker et al. 2001)</a:t>
              </a:r>
            </a:p>
          </p:txBody>
        </p:sp>
      </p:grpSp>
      <p:sp>
        <p:nvSpPr>
          <p:cNvPr id="182" name="Shape 182"/>
          <p:cNvSpPr/>
          <p:nvPr/>
        </p:nvSpPr>
        <p:spPr>
          <a:xfrm>
            <a:off x="12450340" y="1255775"/>
            <a:ext cx="1907001" cy="12347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Quasar à z &lt; 6</a:t>
            </a:r>
          </a:p>
        </p:txBody>
      </p:sp>
      <p:sp>
        <p:nvSpPr>
          <p:cNvPr id="183" name="Shape 183"/>
          <p:cNvSpPr/>
          <p:nvPr/>
        </p:nvSpPr>
        <p:spPr>
          <a:xfrm>
            <a:off x="14448060" y="1243448"/>
            <a:ext cx="1907001" cy="12347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Quasar à z &gt; 6</a:t>
            </a:r>
          </a:p>
        </p:txBody>
      </p:sp>
      <p:sp>
        <p:nvSpPr>
          <p:cNvPr id="184" name="Shape 184"/>
          <p:cNvSpPr/>
          <p:nvPr/>
        </p:nvSpPr>
        <p:spPr>
          <a:xfrm flipH="1" flipV="1">
            <a:off x="6213604" y="2824620"/>
            <a:ext cx="9153177" cy="23139"/>
          </a:xfrm>
          <a:prstGeom prst="line">
            <a:avLst/>
          </a:prstGeom>
          <a:ln w="50800">
            <a:solidFill>
              <a:srgbClr val="FFFFFF"/>
            </a:solidFill>
            <a:prstDash val="dash"/>
            <a:bevel/>
            <a:tailEnd type="triangle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13086984" y="2415357"/>
            <a:ext cx="861811" cy="864001"/>
          </a:xfrm>
          <a:prstGeom prst="star32">
            <a:avLst>
              <a:gd name="adj" fmla="val 37500"/>
            </a:avLst>
          </a:prstGeom>
          <a:gradFill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solidFill>
              <a:srgbClr val="FFFFFF"/>
            </a:solidFill>
            <a:bevel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14954631" y="2415357"/>
            <a:ext cx="861811" cy="864001"/>
          </a:xfrm>
          <a:prstGeom prst="star32">
            <a:avLst>
              <a:gd name="adj" fmla="val 37500"/>
            </a:avLst>
          </a:prstGeom>
          <a:gradFill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solidFill>
              <a:srgbClr val="FFFFFF"/>
            </a:solidFill>
            <a:bevel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5635938" y="9230107"/>
            <a:ext cx="12600001" cy="74168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r>
              <a:rPr>
                <a:latin typeface="Wingdings-Regular"/>
                <a:ea typeface="Wingdings-Regular"/>
                <a:cs typeface="Wingdings-Regular"/>
                <a:sym typeface="Wingdings-Regular"/>
              </a:rPr>
              <a:t>		</a:t>
            </a:r>
            <a:r>
              <a:t> </a:t>
            </a:r>
            <a:r>
              <a:rPr>
                <a:latin typeface="Arial"/>
                <a:ea typeface="Arial"/>
                <a:cs typeface="Arial"/>
                <a:sym typeface="Arial"/>
              </a:rPr>
              <a:t>Distance					Longueur d’onde</a:t>
            </a:r>
            <a:r>
              <a:t> </a:t>
            </a:r>
            <a:r>
              <a:rPr>
                <a:latin typeface="Wingdings-Regular"/>
                <a:ea typeface="Wingdings-Regular"/>
                <a:cs typeface="Wingdings-Regular"/>
                <a:sym typeface="Wingdings-Regular"/>
              </a:rPr>
              <a:t>➔</a:t>
            </a:r>
          </a:p>
        </p:txBody>
      </p:sp>
      <p:sp>
        <p:nvSpPr>
          <p:cNvPr id="188" name="Shape 188"/>
          <p:cNvSpPr/>
          <p:nvPr/>
        </p:nvSpPr>
        <p:spPr>
          <a:xfrm>
            <a:off x="7330189" y="15290"/>
            <a:ext cx="9629242" cy="152165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8800">
                <a:latin typeface="Big Caslon"/>
                <a:ea typeface="Big Caslon"/>
                <a:cs typeface="Big Caslon"/>
                <a:sym typeface="Big Caslon"/>
              </a:defRPr>
            </a:lvl1pPr>
          </a:lstStyle>
          <a:p>
            <a:r>
              <a:t>Effet Gunn Peterson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22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22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22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22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3" animBg="1" advAuto="0"/>
      <p:bldP spid="183" grpId="2" animBg="1" advAuto="0"/>
      <p:bldP spid="186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7395914" y="12908954"/>
            <a:ext cx="9592173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r>
              <a:t>Astrophysique : du système solaire au Big Bang </a:t>
            </a:r>
          </a:p>
        </p:txBody>
      </p:sp>
      <p:pic>
        <p:nvPicPr>
          <p:cNvPr id="191" name="imag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06000" y="0"/>
            <a:ext cx="11430000" cy="1356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416018" y="0"/>
            <a:ext cx="9489982" cy="2494852"/>
          </a:xfrm>
          <a:prstGeom prst="rect">
            <a:avLst/>
          </a:prstGeom>
        </p:spPr>
        <p:txBody>
          <a:bodyPr/>
          <a:lstStyle>
            <a:lvl1pPr defTabSz="786384">
              <a:defRPr sz="7568">
                <a:latin typeface="Big Caslon"/>
                <a:ea typeface="Big Caslon"/>
                <a:cs typeface="Big Caslon"/>
                <a:sym typeface="Big Caslon"/>
              </a:defRPr>
            </a:lvl1pPr>
          </a:lstStyle>
          <a:p>
            <a:r>
              <a:t>Quand a eu lieu la réionisation ?</a:t>
            </a:r>
          </a:p>
        </p:txBody>
      </p:sp>
      <p:sp>
        <p:nvSpPr>
          <p:cNvPr id="193" name="Shape 193"/>
          <p:cNvSpPr/>
          <p:nvPr/>
        </p:nvSpPr>
        <p:spPr>
          <a:xfrm>
            <a:off x="166537" y="2494853"/>
            <a:ext cx="9988943" cy="96579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SzPct val="100000"/>
              <a:buFont typeface="Arial"/>
              <a:buChar char="•"/>
              <a:defRPr sz="5900">
                <a:latin typeface="Arial"/>
                <a:ea typeface="Arial"/>
                <a:cs typeface="Arial"/>
                <a:sym typeface="Arial"/>
              </a:defRPr>
            </a:pPr>
            <a:r>
              <a:t> Plusieurs études systématiques de quasars à différents redshifts ont été conduites à z &gt; 5.7.</a:t>
            </a:r>
          </a:p>
          <a:p>
            <a:pPr>
              <a:buSzPct val="100000"/>
              <a:buFont typeface="Arial"/>
              <a:buChar char="•"/>
              <a:defRPr sz="5900">
                <a:latin typeface="Arial"/>
                <a:ea typeface="Arial"/>
                <a:cs typeface="Arial"/>
                <a:sym typeface="Arial"/>
              </a:defRPr>
            </a:pPr>
            <a:r>
              <a:t> Ces quasars ont été sélectionnées à partir de relevés comme le SDSS.</a:t>
            </a:r>
          </a:p>
          <a:p>
            <a:pPr>
              <a:buSzPct val="100000"/>
              <a:buFont typeface="Arial"/>
              <a:buChar char="•"/>
              <a:defRPr sz="5900">
                <a:latin typeface="Arial"/>
                <a:ea typeface="Arial"/>
                <a:cs typeface="Arial"/>
                <a:sym typeface="Arial"/>
              </a:defRPr>
            </a:pPr>
            <a:r>
              <a:t> Les résultats montrés   ci-contre suggère que la réionisation s’est terminé vers z = 6.</a:t>
            </a:r>
          </a:p>
        </p:txBody>
      </p:sp>
      <p:grpSp>
        <p:nvGrpSpPr>
          <p:cNvPr id="199" name="Group 199"/>
          <p:cNvGrpSpPr/>
          <p:nvPr/>
        </p:nvGrpSpPr>
        <p:grpSpPr>
          <a:xfrm>
            <a:off x="14138878" y="629149"/>
            <a:ext cx="3711191" cy="3092410"/>
            <a:chOff x="0" y="0"/>
            <a:chExt cx="3711190" cy="3092408"/>
          </a:xfrm>
        </p:grpSpPr>
        <p:sp>
          <p:nvSpPr>
            <p:cNvPr id="194" name="Shape 194"/>
            <p:cNvSpPr/>
            <p:nvPr/>
          </p:nvSpPr>
          <p:spPr>
            <a:xfrm>
              <a:off x="1237063" y="-1"/>
              <a:ext cx="2474128" cy="61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708" y="0"/>
                  </a:lnTo>
                  <a:lnTo>
                    <a:pt x="21600" y="3600"/>
                  </a:lnTo>
                  <a:lnTo>
                    <a:pt x="21600" y="21600"/>
                  </a:lnTo>
                  <a:lnTo>
                    <a:pt x="892" y="21600"/>
                  </a:lnTo>
                  <a:lnTo>
                    <a:pt x="0" y="180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bevel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>
              <a:off x="702911" y="611475"/>
              <a:ext cx="2474128" cy="61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708" y="0"/>
                  </a:lnTo>
                  <a:lnTo>
                    <a:pt x="21600" y="3600"/>
                  </a:lnTo>
                  <a:lnTo>
                    <a:pt x="21600" y="21600"/>
                  </a:lnTo>
                  <a:lnTo>
                    <a:pt x="892" y="21600"/>
                  </a:lnTo>
                  <a:lnTo>
                    <a:pt x="0" y="180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bevel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493175" y="1229049"/>
              <a:ext cx="2474128" cy="61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708" y="0"/>
                  </a:lnTo>
                  <a:lnTo>
                    <a:pt x="21600" y="3600"/>
                  </a:lnTo>
                  <a:lnTo>
                    <a:pt x="21600" y="21600"/>
                  </a:lnTo>
                  <a:lnTo>
                    <a:pt x="892" y="21600"/>
                  </a:lnTo>
                  <a:lnTo>
                    <a:pt x="0" y="180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bevel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493175" y="1842402"/>
              <a:ext cx="2474128" cy="61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708" y="0"/>
                  </a:lnTo>
                  <a:lnTo>
                    <a:pt x="21600" y="3600"/>
                  </a:lnTo>
                  <a:lnTo>
                    <a:pt x="21600" y="21600"/>
                  </a:lnTo>
                  <a:lnTo>
                    <a:pt x="892" y="21600"/>
                  </a:lnTo>
                  <a:lnTo>
                    <a:pt x="0" y="180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bevel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-1" y="2479056"/>
              <a:ext cx="2474128" cy="61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708" y="0"/>
                  </a:lnTo>
                  <a:lnTo>
                    <a:pt x="21600" y="3600"/>
                  </a:lnTo>
                  <a:lnTo>
                    <a:pt x="21600" y="21600"/>
                  </a:lnTo>
                  <a:lnTo>
                    <a:pt x="892" y="21600"/>
                  </a:lnTo>
                  <a:lnTo>
                    <a:pt x="0" y="180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bevel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0" name="Shape 200"/>
          <p:cNvSpPr/>
          <p:nvPr/>
        </p:nvSpPr>
        <p:spPr>
          <a:xfrm>
            <a:off x="14138878" y="3838068"/>
            <a:ext cx="2474126" cy="613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708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892" y="21600"/>
                </a:lnTo>
                <a:lnTo>
                  <a:pt x="0" y="180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4162182" y="4451420"/>
            <a:ext cx="2474126" cy="613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708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892" y="21600"/>
                </a:lnTo>
                <a:lnTo>
                  <a:pt x="0" y="180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13744550" y="5064771"/>
            <a:ext cx="2474126" cy="613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708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892" y="21600"/>
                </a:lnTo>
                <a:lnTo>
                  <a:pt x="0" y="180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13744550" y="5678123"/>
            <a:ext cx="2474126" cy="613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708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892" y="21600"/>
                </a:lnTo>
                <a:lnTo>
                  <a:pt x="0" y="180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13744550" y="6291476"/>
            <a:ext cx="2474126" cy="613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708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892" y="21600"/>
                </a:lnTo>
                <a:lnTo>
                  <a:pt x="0" y="180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25671" y="10815268"/>
            <a:ext cx="159413" cy="158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600" extrusionOk="0">
                <a:moveTo>
                  <a:pt x="0" y="0"/>
                </a:moveTo>
                <a:cubicBezTo>
                  <a:pt x="2485" y="4109"/>
                  <a:pt x="5492" y="9455"/>
                  <a:pt x="9172" y="13328"/>
                </a:cubicBezTo>
                <a:cubicBezTo>
                  <a:pt x="10641" y="14874"/>
                  <a:pt x="11999" y="16441"/>
                  <a:pt x="15286" y="17923"/>
                </a:cubicBezTo>
                <a:cubicBezTo>
                  <a:pt x="18200" y="19238"/>
                  <a:pt x="19481" y="19698"/>
                  <a:pt x="21400" y="21140"/>
                </a:cubicBezTo>
                <a:cubicBezTo>
                  <a:pt x="21600" y="21291"/>
                  <a:pt x="21400" y="21447"/>
                  <a:pt x="21400" y="21600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8747037" y="10802443"/>
            <a:ext cx="45359" cy="1678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3600" y="6616"/>
                  <a:pt x="4185" y="13234"/>
                  <a:pt x="10800" y="19849"/>
                </a:cubicBezTo>
                <a:cubicBezTo>
                  <a:pt x="11391" y="20440"/>
                  <a:pt x="21600" y="21600"/>
                  <a:pt x="21600" y="21600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85084" y="10712874"/>
            <a:ext cx="8684603" cy="91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0" extrusionOk="0">
                <a:moveTo>
                  <a:pt x="0" y="0"/>
                </a:moveTo>
                <a:lnTo>
                  <a:pt x="14882" y="6594"/>
                </a:lnTo>
                <a:cubicBezTo>
                  <a:pt x="15316" y="6948"/>
                  <a:pt x="15749" y="10637"/>
                  <a:pt x="16182" y="13188"/>
                </a:cubicBezTo>
                <a:cubicBezTo>
                  <a:pt x="16495" y="15033"/>
                  <a:pt x="16807" y="19401"/>
                  <a:pt x="17121" y="19783"/>
                </a:cubicBezTo>
                <a:cubicBezTo>
                  <a:pt x="18614" y="21600"/>
                  <a:pt x="20107" y="19783"/>
                  <a:pt x="21600" y="19783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185084" y="12489523"/>
            <a:ext cx="8561953" cy="914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82" y="5400"/>
                </a:lnTo>
                <a:cubicBezTo>
                  <a:pt x="3554" y="11555"/>
                  <a:pt x="2315" y="9033"/>
                  <a:pt x="3763" y="16200"/>
                </a:cubicBezTo>
                <a:cubicBezTo>
                  <a:pt x="4214" y="18432"/>
                  <a:pt x="4666" y="19800"/>
                  <a:pt x="5118" y="21600"/>
                </a:cubicBezTo>
                <a:lnTo>
                  <a:pt x="18514" y="16200"/>
                </a:lnTo>
                <a:cubicBezTo>
                  <a:pt x="18717" y="16043"/>
                  <a:pt x="18914" y="11154"/>
                  <a:pt x="19116" y="10800"/>
                </a:cubicBezTo>
                <a:cubicBezTo>
                  <a:pt x="19944" y="9351"/>
                  <a:pt x="20772" y="10800"/>
                  <a:pt x="21600" y="10800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1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1" animBg="1" advAuto="0"/>
      <p:bldP spid="200" grpId="6" animBg="1" advAuto="0"/>
      <p:bldP spid="201" grpId="5" animBg="1" advAuto="0"/>
      <p:bldP spid="202" grpId="4" animBg="1" advAuto="0"/>
      <p:bldP spid="203" grpId="3" animBg="1" advAuto="0"/>
      <p:bldP spid="204" grpId="2" animBg="1" advAuto="0"/>
      <p:bldP spid="205" grpId="8" animBg="1" advAuto="0"/>
      <p:bldP spid="206" grpId="10" animBg="1" advAuto="0"/>
      <p:bldP spid="207" grpId="7" animBg="1" advAuto="0"/>
      <p:bldP spid="208" grpId="9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7395914" y="12908954"/>
            <a:ext cx="9592173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r>
              <a:t>Astrophysique : du système solaire au Big Bang </a:t>
            </a:r>
          </a:p>
        </p:txBody>
      </p:sp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xfrm>
            <a:off x="1670177" y="-1"/>
            <a:ext cx="13252257" cy="1427482"/>
          </a:xfrm>
          <a:prstGeom prst="rect">
            <a:avLst/>
          </a:prstGeom>
        </p:spPr>
        <p:txBody>
          <a:bodyPr/>
          <a:lstStyle>
            <a:lvl1pPr defTabSz="859536">
              <a:defRPr sz="8272">
                <a:latin typeface="Big Caslon"/>
                <a:ea typeface="Big Caslon"/>
                <a:cs typeface="Big Caslon"/>
                <a:sym typeface="Big Caslon"/>
              </a:defRPr>
            </a:lvl1pPr>
          </a:lstStyle>
          <a:p>
            <a:r>
              <a:t>Réionisation et raie HI à 21cm</a:t>
            </a:r>
          </a:p>
        </p:txBody>
      </p:sp>
      <p:sp>
        <p:nvSpPr>
          <p:cNvPr id="212" name="Shape 212"/>
          <p:cNvSpPr/>
          <p:nvPr/>
        </p:nvSpPr>
        <p:spPr>
          <a:xfrm>
            <a:off x="1687886" y="1270106"/>
            <a:ext cx="21008228" cy="34112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5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L’émission et l’absorption dans les spectres du fond radio due à l’hydrogène neutre (raie HI à 21cm) permet d’étudier l’évolution du milieu intergalactique durant la période pendant laquelle les premières étoiles, galaxies et quasars se sont formés (projet SKA).</a:t>
            </a:r>
          </a:p>
        </p:txBody>
      </p:sp>
      <p:grpSp>
        <p:nvGrpSpPr>
          <p:cNvPr id="215" name="Group 215" descr="sim"/>
          <p:cNvGrpSpPr/>
          <p:nvPr/>
        </p:nvGrpSpPr>
        <p:grpSpPr>
          <a:xfrm>
            <a:off x="4920881" y="5874520"/>
            <a:ext cx="15544801" cy="7752429"/>
            <a:chOff x="0" y="0"/>
            <a:chExt cx="15544800" cy="7752428"/>
          </a:xfrm>
        </p:grpSpPr>
        <p:sp>
          <p:nvSpPr>
            <p:cNvPr id="213" name="Shape 213"/>
            <p:cNvSpPr/>
            <p:nvPr/>
          </p:nvSpPr>
          <p:spPr>
            <a:xfrm>
              <a:off x="0" y="0"/>
              <a:ext cx="15544800" cy="77524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pic>
          <p:nvPicPr>
            <p:cNvPr id="214" name="image1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5544800" cy="77524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6" name="Shape 216"/>
          <p:cNvSpPr/>
          <p:nvPr/>
        </p:nvSpPr>
        <p:spPr>
          <a:xfrm>
            <a:off x="6229271" y="6713411"/>
            <a:ext cx="2333285" cy="1046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spcBef>
                <a:spcPts val="3300"/>
              </a:spcBef>
              <a:defRPr sz="5600" b="1"/>
            </a:lvl1pPr>
          </a:lstStyle>
          <a:p>
            <a:pPr>
              <a:defRPr sz="3600" b="0"/>
            </a:pPr>
            <a:r>
              <a:rPr sz="5600" b="1"/>
              <a:t>z = 12</a:t>
            </a:r>
          </a:p>
        </p:txBody>
      </p:sp>
      <p:sp>
        <p:nvSpPr>
          <p:cNvPr id="217" name="Shape 217"/>
          <p:cNvSpPr/>
          <p:nvPr/>
        </p:nvSpPr>
        <p:spPr>
          <a:xfrm>
            <a:off x="12273653" y="9627868"/>
            <a:ext cx="2050751" cy="1046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spcBef>
                <a:spcPts val="3300"/>
              </a:spcBef>
              <a:defRPr sz="5600" b="1">
                <a:solidFill>
                  <a:srgbClr val="000099"/>
                </a:solidFill>
              </a:defRPr>
            </a:lvl1pPr>
          </a:lstStyle>
          <a:p>
            <a:pPr>
              <a:defRPr sz="3600" b="0">
                <a:solidFill>
                  <a:srgbClr val="000000"/>
                </a:solidFill>
              </a:defRPr>
            </a:pPr>
            <a:r>
              <a:rPr sz="5600" b="1">
                <a:solidFill>
                  <a:srgbClr val="000099"/>
                </a:solidFill>
              </a:rPr>
              <a:t>z = 9</a:t>
            </a:r>
          </a:p>
        </p:txBody>
      </p:sp>
      <p:sp>
        <p:nvSpPr>
          <p:cNvPr id="218" name="Shape 218"/>
          <p:cNvSpPr/>
          <p:nvPr/>
        </p:nvSpPr>
        <p:spPr>
          <a:xfrm>
            <a:off x="17955601" y="6421332"/>
            <a:ext cx="2317705" cy="932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spcBef>
                <a:spcPts val="2800"/>
              </a:spcBef>
              <a:defRPr sz="4800" b="1">
                <a:solidFill>
                  <a:srgbClr val="00FF00"/>
                </a:solidFill>
              </a:defRPr>
            </a:lvl1pPr>
          </a:lstStyle>
          <a:p>
            <a:pPr>
              <a:defRPr sz="3600" b="0">
                <a:solidFill>
                  <a:srgbClr val="000000"/>
                </a:solidFill>
              </a:defRPr>
            </a:pPr>
            <a:r>
              <a:rPr sz="4800" b="1">
                <a:solidFill>
                  <a:srgbClr val="00FF00"/>
                </a:solidFill>
              </a:rPr>
              <a:t>z = 7.6</a:t>
            </a:r>
          </a:p>
        </p:txBody>
      </p:sp>
      <p:sp>
        <p:nvSpPr>
          <p:cNvPr id="219" name="Shape 219"/>
          <p:cNvSpPr/>
          <p:nvPr/>
        </p:nvSpPr>
        <p:spPr>
          <a:xfrm>
            <a:off x="3505202" y="5005559"/>
            <a:ext cx="17297396" cy="13379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spcBef>
                <a:spcPts val="28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4800" u="sng"/>
              <a:t>Signal II:</a:t>
            </a:r>
            <a:r>
              <a:rPr sz="4800"/>
              <a:t> Emission HI à 21cm de l’IGM </a:t>
            </a:r>
            <a:br>
              <a:rPr sz="4800"/>
            </a:br>
            <a:r>
              <a:rPr sz="3200"/>
              <a:t>Zaldarriaga + 2003</a:t>
            </a:r>
          </a:p>
        </p:txBody>
      </p:sp>
      <p:sp>
        <p:nvSpPr>
          <p:cNvPr id="220" name="Shape 220"/>
          <p:cNvSpPr/>
          <p:nvPr/>
        </p:nvSpPr>
        <p:spPr>
          <a:xfrm>
            <a:off x="8074248" y="3008176"/>
            <a:ext cx="4324464" cy="1"/>
          </a:xfrm>
          <a:prstGeom prst="line">
            <a:avLst/>
          </a:prstGeom>
          <a:ln w="127000">
            <a:solidFill>
              <a:srgbClr val="FF0000"/>
            </a:solidFill>
            <a:bevel/>
          </a:ln>
        </p:spPr>
        <p:txBody>
          <a:bodyPr tIns="91439" bIns="91439"/>
          <a:lstStyle/>
          <a:p>
            <a:pPr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18217605" y="2938682"/>
            <a:ext cx="4309064" cy="74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4" h="13594" extrusionOk="0">
                <a:moveTo>
                  <a:pt x="0" y="9409"/>
                </a:moveTo>
                <a:cubicBezTo>
                  <a:pt x="976" y="18365"/>
                  <a:pt x="-126" y="10296"/>
                  <a:pt x="1470" y="9409"/>
                </a:cubicBezTo>
                <a:lnTo>
                  <a:pt x="15371" y="5261"/>
                </a:lnTo>
                <a:cubicBezTo>
                  <a:pt x="18380" y="-3235"/>
                  <a:pt x="16349" y="1113"/>
                  <a:pt x="21474" y="1113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1822820" y="3904360"/>
            <a:ext cx="6334532" cy="1"/>
          </a:xfrm>
          <a:prstGeom prst="line">
            <a:avLst/>
          </a:prstGeom>
          <a:ln w="127000">
            <a:solidFill>
              <a:srgbClr val="FF0000"/>
            </a:solidFill>
            <a:bevel/>
          </a:ln>
        </p:spPr>
        <p:txBody>
          <a:bodyPr tIns="91439" bIns="91439"/>
          <a:lstStyle/>
          <a:p>
            <a:pPr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18741375" y="4711987"/>
            <a:ext cx="3266013" cy="74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4" h="13594" extrusionOk="0">
                <a:moveTo>
                  <a:pt x="0" y="9409"/>
                </a:moveTo>
                <a:cubicBezTo>
                  <a:pt x="976" y="18365"/>
                  <a:pt x="-126" y="10296"/>
                  <a:pt x="1470" y="9409"/>
                </a:cubicBezTo>
                <a:lnTo>
                  <a:pt x="15371" y="5261"/>
                </a:lnTo>
                <a:cubicBezTo>
                  <a:pt x="18380" y="-3235"/>
                  <a:pt x="16349" y="1113"/>
                  <a:pt x="21474" y="1113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1" animBg="1" advAuto="0"/>
      <p:bldP spid="221" grpId="2" animBg="1" advAuto="0"/>
      <p:bldP spid="222" grpId="3" animBg="1" advAuto="0"/>
      <p:bldP spid="223" grpId="4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body" idx="1"/>
          </p:nvPr>
        </p:nvSpPr>
        <p:spPr>
          <a:xfrm>
            <a:off x="907087" y="1020619"/>
            <a:ext cx="23372938" cy="9911331"/>
          </a:xfrm>
          <a:prstGeom prst="rect">
            <a:avLst/>
          </a:prstGeom>
        </p:spPr>
        <p:txBody>
          <a:bodyPr/>
          <a:lstStyle/>
          <a:p>
            <a:pPr>
              <a:defRPr sz="7100">
                <a:latin typeface="Arial"/>
                <a:ea typeface="Arial"/>
                <a:cs typeface="Arial"/>
                <a:sym typeface="Arial"/>
              </a:defRPr>
            </a:pPr>
            <a:r>
              <a:t>Les « âges sombres » correspondent à l’époque de l'histoire de l’univers entre l'émission du fond diffus cosmologique (la recombinaison) et la naissance des premières étoiles (population III).</a:t>
            </a:r>
          </a:p>
          <a:p>
            <a:pPr>
              <a:defRPr sz="7100">
                <a:latin typeface="Arial"/>
                <a:ea typeface="Arial"/>
                <a:cs typeface="Arial"/>
                <a:sym typeface="Arial"/>
              </a:defRPr>
            </a:pPr>
            <a:r>
              <a:t>Durant cette période, il n’existe aucune source astrophysique produisant un rayonnement électromagnétique. C’est pourquoi elle a été baptisée les âges sombres.</a:t>
            </a:r>
          </a:p>
        </p:txBody>
      </p:sp>
      <p:sp>
        <p:nvSpPr>
          <p:cNvPr id="116" name="Shape 116"/>
          <p:cNvSpPr/>
          <p:nvPr/>
        </p:nvSpPr>
        <p:spPr>
          <a:xfrm flipV="1">
            <a:off x="8692079" y="5329306"/>
            <a:ext cx="5710383" cy="99676"/>
          </a:xfrm>
          <a:prstGeom prst="line">
            <a:avLst/>
          </a:prstGeom>
          <a:ln w="127000">
            <a:solidFill>
              <a:srgbClr val="FF0000"/>
            </a:solidFill>
            <a:bevel/>
          </a:ln>
        </p:spPr>
        <p:txBody>
          <a:bodyPr tIns="91439" bIns="91439"/>
          <a:lstStyle/>
          <a:p>
            <a:pPr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10286740" y="6688930"/>
            <a:ext cx="10199428" cy="1"/>
          </a:xfrm>
          <a:prstGeom prst="line">
            <a:avLst/>
          </a:prstGeom>
          <a:ln w="127000">
            <a:solidFill>
              <a:srgbClr val="FF0000"/>
            </a:solidFill>
            <a:bevel/>
          </a:ln>
        </p:spPr>
        <p:txBody>
          <a:bodyPr tIns="91439" bIns="91439"/>
          <a:lstStyle/>
          <a:p>
            <a:pPr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8" name="Shape 118"/>
          <p:cNvSpPr/>
          <p:nvPr/>
        </p:nvSpPr>
        <p:spPr>
          <a:xfrm flipV="1">
            <a:off x="1543743" y="7887306"/>
            <a:ext cx="6412623" cy="111934"/>
          </a:xfrm>
          <a:prstGeom prst="line">
            <a:avLst/>
          </a:prstGeom>
          <a:ln w="127000">
            <a:solidFill>
              <a:srgbClr val="FF0000"/>
            </a:solidFill>
            <a:bevel/>
          </a:ln>
        </p:spPr>
        <p:txBody>
          <a:bodyPr tIns="91439" bIns="91439"/>
          <a:lstStyle/>
          <a:p>
            <a:pPr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9" name="Shape 119"/>
          <p:cNvSpPr/>
          <p:nvPr/>
        </p:nvSpPr>
        <p:spPr>
          <a:xfrm flipH="1">
            <a:off x="3056923" y="10127312"/>
            <a:ext cx="5884684" cy="57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4" h="13594" extrusionOk="0">
                <a:moveTo>
                  <a:pt x="0" y="9409"/>
                </a:moveTo>
                <a:cubicBezTo>
                  <a:pt x="976" y="18365"/>
                  <a:pt x="-126" y="10296"/>
                  <a:pt x="1470" y="9409"/>
                </a:cubicBezTo>
                <a:lnTo>
                  <a:pt x="15371" y="5261"/>
                </a:lnTo>
                <a:cubicBezTo>
                  <a:pt x="18380" y="-3235"/>
                  <a:pt x="16349" y="1113"/>
                  <a:pt x="21474" y="1113"/>
                </a:cubicBezTo>
              </a:path>
            </a:pathLst>
          </a:custGeom>
          <a:ln w="127000">
            <a:solidFill>
              <a:srgbClr val="00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120" name="Shape 120"/>
          <p:cNvSpPr/>
          <p:nvPr/>
        </p:nvSpPr>
        <p:spPr>
          <a:xfrm rot="293822">
            <a:off x="3965063" y="1974359"/>
            <a:ext cx="6011656" cy="41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12" extrusionOk="0">
                <a:moveTo>
                  <a:pt x="0" y="18729"/>
                </a:moveTo>
                <a:cubicBezTo>
                  <a:pt x="1342" y="21326"/>
                  <a:pt x="570" y="20290"/>
                  <a:pt x="3069" y="18729"/>
                </a:cubicBezTo>
                <a:cubicBezTo>
                  <a:pt x="3412" y="18515"/>
                  <a:pt x="3751" y="17917"/>
                  <a:pt x="4093" y="17629"/>
                </a:cubicBezTo>
                <a:cubicBezTo>
                  <a:pt x="4623" y="17183"/>
                  <a:pt x="5155" y="17059"/>
                  <a:pt x="5684" y="16529"/>
                </a:cubicBezTo>
                <a:cubicBezTo>
                  <a:pt x="6255" y="15958"/>
                  <a:pt x="6819" y="14860"/>
                  <a:pt x="7389" y="14329"/>
                </a:cubicBezTo>
                <a:cubicBezTo>
                  <a:pt x="8790" y="13026"/>
                  <a:pt x="10201" y="12770"/>
                  <a:pt x="11596" y="11028"/>
                </a:cubicBezTo>
                <a:cubicBezTo>
                  <a:pt x="15610" y="6016"/>
                  <a:pt x="13939" y="7507"/>
                  <a:pt x="16598" y="5528"/>
                </a:cubicBezTo>
                <a:cubicBezTo>
                  <a:pt x="17457" y="4016"/>
                  <a:pt x="17927" y="2959"/>
                  <a:pt x="18758" y="2228"/>
                </a:cubicBezTo>
                <a:cubicBezTo>
                  <a:pt x="19288" y="1762"/>
                  <a:pt x="19819" y="1494"/>
                  <a:pt x="20349" y="1127"/>
                </a:cubicBezTo>
                <a:cubicBezTo>
                  <a:pt x="21218" y="-274"/>
                  <a:pt x="20801" y="27"/>
                  <a:pt x="21600" y="27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2" animBg="1" advAuto="0"/>
      <p:bldP spid="117" grpId="3" animBg="1" advAuto="0"/>
      <p:bldP spid="118" grpId="4" animBg="1" advAuto="0"/>
      <p:bldP spid="119" grpId="5" animBg="1" advAuto="0"/>
      <p:bldP spid="120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7395914" y="12908954"/>
            <a:ext cx="9592173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r>
              <a:t>Astrophysique : du système solaire au Big Bang 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xfrm>
            <a:off x="3962400" y="326224"/>
            <a:ext cx="16459200" cy="991133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300"/>
              </a:spcBef>
              <a:defRPr sz="5800"/>
            </a:pPr>
            <a:r>
              <a:t>La recombinaison a produit le fond diffus cosmologique qui était encore assez chaud (3000K à z = 1000 ou 370 000 ap. BB) et émet donc de la lumière vers λ</a:t>
            </a:r>
            <a:r>
              <a:rPr baseline="-15500"/>
              <a:t>fond</a:t>
            </a:r>
            <a:r>
              <a:t> </a:t>
            </a:r>
            <a:r>
              <a:rPr baseline="-15500"/>
              <a:t>diffus, z=1000 </a:t>
            </a:r>
            <a:r>
              <a:t>= 1mm c’est-à-dire dans le visible et l’infrarouge proche.</a:t>
            </a:r>
          </a:p>
          <a:p>
            <a:pPr>
              <a:lnSpc>
                <a:spcPct val="90000"/>
              </a:lnSpc>
              <a:spcBef>
                <a:spcPts val="1300"/>
              </a:spcBef>
              <a:defRPr sz="5800"/>
            </a:pPr>
            <a:r>
              <a:t>Le début des âges sombres suivant la recombinaison baigne dans le fond diffus cosmologique.</a:t>
            </a:r>
          </a:p>
          <a:p>
            <a:pPr>
              <a:lnSpc>
                <a:spcPct val="90000"/>
              </a:lnSpc>
              <a:spcBef>
                <a:spcPts val="1300"/>
              </a:spcBef>
              <a:defRPr sz="5800"/>
            </a:pPr>
            <a:r>
              <a:t>Le ciel est alors uniformément et isotropiquement lumineux avec une luminosité comparable à celle de la surface du Soleil.</a:t>
            </a:r>
          </a:p>
        </p:txBody>
      </p:sp>
      <p:sp>
        <p:nvSpPr>
          <p:cNvPr id="126" name="Shape 126"/>
          <p:cNvSpPr/>
          <p:nvPr/>
        </p:nvSpPr>
        <p:spPr>
          <a:xfrm flipV="1">
            <a:off x="9322112" y="8535375"/>
            <a:ext cx="9745190" cy="170104"/>
          </a:xfrm>
          <a:prstGeom prst="line">
            <a:avLst/>
          </a:prstGeom>
          <a:ln w="127000">
            <a:solidFill>
              <a:srgbClr val="FF0000"/>
            </a:solidFill>
            <a:bevel/>
          </a:ln>
        </p:spPr>
        <p:txBody>
          <a:bodyPr tIns="91439" bIns="91439"/>
          <a:lstStyle/>
          <a:p>
            <a:pPr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27" name="Shape 127"/>
          <p:cNvSpPr/>
          <p:nvPr/>
        </p:nvSpPr>
        <p:spPr>
          <a:xfrm flipH="1" flipV="1">
            <a:off x="4570988" y="9536075"/>
            <a:ext cx="6715321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4" h="13594" extrusionOk="0">
                <a:moveTo>
                  <a:pt x="0" y="9409"/>
                </a:moveTo>
                <a:cubicBezTo>
                  <a:pt x="976" y="18365"/>
                  <a:pt x="-126" y="10296"/>
                  <a:pt x="1470" y="9409"/>
                </a:cubicBezTo>
                <a:lnTo>
                  <a:pt x="15371" y="5261"/>
                </a:lnTo>
                <a:cubicBezTo>
                  <a:pt x="18380" y="-3235"/>
                  <a:pt x="16349" y="1113"/>
                  <a:pt x="21474" y="1113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128" name="Shape 128"/>
          <p:cNvSpPr/>
          <p:nvPr/>
        </p:nvSpPr>
        <p:spPr>
          <a:xfrm rot="293822">
            <a:off x="4880170" y="4154992"/>
            <a:ext cx="9304135" cy="641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12" extrusionOk="0">
                <a:moveTo>
                  <a:pt x="0" y="18729"/>
                </a:moveTo>
                <a:cubicBezTo>
                  <a:pt x="1342" y="21326"/>
                  <a:pt x="570" y="20290"/>
                  <a:pt x="3069" y="18729"/>
                </a:cubicBezTo>
                <a:cubicBezTo>
                  <a:pt x="3412" y="18515"/>
                  <a:pt x="3751" y="17917"/>
                  <a:pt x="4093" y="17629"/>
                </a:cubicBezTo>
                <a:cubicBezTo>
                  <a:pt x="4623" y="17183"/>
                  <a:pt x="5155" y="17059"/>
                  <a:pt x="5684" y="16529"/>
                </a:cubicBezTo>
                <a:cubicBezTo>
                  <a:pt x="6255" y="15958"/>
                  <a:pt x="6819" y="14860"/>
                  <a:pt x="7389" y="14329"/>
                </a:cubicBezTo>
                <a:cubicBezTo>
                  <a:pt x="8790" y="13026"/>
                  <a:pt x="10201" y="12770"/>
                  <a:pt x="11596" y="11028"/>
                </a:cubicBezTo>
                <a:cubicBezTo>
                  <a:pt x="15610" y="6016"/>
                  <a:pt x="13939" y="7507"/>
                  <a:pt x="16598" y="5528"/>
                </a:cubicBezTo>
                <a:cubicBezTo>
                  <a:pt x="17457" y="4016"/>
                  <a:pt x="17927" y="2959"/>
                  <a:pt x="18758" y="2228"/>
                </a:cubicBezTo>
                <a:cubicBezTo>
                  <a:pt x="19288" y="1762"/>
                  <a:pt x="19819" y="1494"/>
                  <a:pt x="20349" y="1127"/>
                </a:cubicBezTo>
                <a:cubicBezTo>
                  <a:pt x="21218" y="-274"/>
                  <a:pt x="20801" y="27"/>
                  <a:pt x="21600" y="27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grpSp>
        <p:nvGrpSpPr>
          <p:cNvPr id="134" name="Group 134"/>
          <p:cNvGrpSpPr/>
          <p:nvPr/>
        </p:nvGrpSpPr>
        <p:grpSpPr>
          <a:xfrm>
            <a:off x="3759694" y="0"/>
            <a:ext cx="15850611" cy="13375797"/>
            <a:chOff x="0" y="0"/>
            <a:chExt cx="15850609" cy="13375796"/>
          </a:xfrm>
        </p:grpSpPr>
        <p:pic>
          <p:nvPicPr>
            <p:cNvPr id="129" name="image3.png" descr="Capture d’écran 2014-09-05 à 19.18.0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b="2480"/>
            <a:stretch>
              <a:fillRect/>
            </a:stretch>
          </p:blipFill>
          <p:spPr>
            <a:xfrm>
              <a:off x="0" y="-1"/>
              <a:ext cx="15850610" cy="13375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" name="Shape 130"/>
            <p:cNvSpPr/>
            <p:nvPr/>
          </p:nvSpPr>
          <p:spPr>
            <a:xfrm>
              <a:off x="11953267" y="10914547"/>
              <a:ext cx="3897341" cy="246124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2" y="77075"/>
              <a:ext cx="2142183" cy="110671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2" y="1447429"/>
              <a:ext cx="1023577" cy="161442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7502155" y="161837"/>
              <a:ext cx="8169591" cy="15792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 sz="3200">
                  <a:solidFill>
                    <a:srgbClr val="FFFFFF"/>
                  </a:solidFill>
                </a:rPr>
                <a:t>PhET Interactive Simulations</a:t>
              </a:r>
            </a:p>
            <a:p>
              <a:pPr algn="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 sz="3200">
                  <a:solidFill>
                    <a:srgbClr val="FFFFFF"/>
                  </a:solidFill>
                </a:rPr>
                <a:t>Copyright © 2004-2011 University of Colorado.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4" build="p" bldLvl="5" animBg="1" advAuto="0"/>
      <p:bldP spid="126" grpId="5" animBg="1" advAuto="0"/>
      <p:bldP spid="127" grpId="6" animBg="1" advAuto="0"/>
      <p:bldP spid="128" grpId="1" animBg="1" advAuto="0"/>
      <p:bldP spid="134" grpId="2" animBg="1" advAuto="0"/>
      <p:bldP spid="134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7395914" y="12908954"/>
            <a:ext cx="9592173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r>
              <a:t>Astrophysique : du système solaire au Big Bang 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xfrm>
            <a:off x="3962400" y="583190"/>
            <a:ext cx="16459200" cy="9911330"/>
          </a:xfrm>
          <a:prstGeom prst="rect">
            <a:avLst/>
          </a:prstGeom>
        </p:spPr>
        <p:txBody>
          <a:bodyPr/>
          <a:lstStyle/>
          <a:p>
            <a:r>
              <a:t>Avec le refroidissement de la température du fond diffus, le spectre se décale de plus en plus vers le rouge par l'expansion, jusqu'à être totalement dans l'infrarouge. </a:t>
            </a:r>
          </a:p>
          <a:p>
            <a:r>
              <a:t>Le fond du ciel devient « noir » lorsque la température décroît jusqu’à environ 1000°C.</a:t>
            </a:r>
          </a:p>
          <a:p>
            <a:r>
              <a:t>C'est pendant les âges sombres que la température du fond diffus cosmologique descendit en dessous de 0°C.</a:t>
            </a:r>
          </a:p>
        </p:txBody>
      </p:sp>
      <p:sp>
        <p:nvSpPr>
          <p:cNvPr id="138" name="Shape 138"/>
          <p:cNvSpPr/>
          <p:nvPr/>
        </p:nvSpPr>
        <p:spPr>
          <a:xfrm rot="10800000">
            <a:off x="5449152" y="5820564"/>
            <a:ext cx="9544395" cy="57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4" h="13594" extrusionOk="0">
                <a:moveTo>
                  <a:pt x="0" y="9409"/>
                </a:moveTo>
                <a:cubicBezTo>
                  <a:pt x="976" y="18365"/>
                  <a:pt x="-126" y="10296"/>
                  <a:pt x="1470" y="9409"/>
                </a:cubicBezTo>
                <a:lnTo>
                  <a:pt x="15371" y="5261"/>
                </a:lnTo>
                <a:cubicBezTo>
                  <a:pt x="18380" y="-3235"/>
                  <a:pt x="16349" y="1113"/>
                  <a:pt x="21474" y="1113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4288199" y="7883071"/>
            <a:ext cx="14623515" cy="1138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0332" extrusionOk="0">
                <a:moveTo>
                  <a:pt x="0" y="20332"/>
                </a:moveTo>
                <a:cubicBezTo>
                  <a:pt x="1927" y="17824"/>
                  <a:pt x="3165" y="16066"/>
                  <a:pt x="5250" y="14112"/>
                </a:cubicBezTo>
                <a:cubicBezTo>
                  <a:pt x="8434" y="11129"/>
                  <a:pt x="11585" y="7667"/>
                  <a:pt x="14845" y="5631"/>
                </a:cubicBezTo>
                <a:cubicBezTo>
                  <a:pt x="15890" y="4978"/>
                  <a:pt x="18510" y="3528"/>
                  <a:pt x="19913" y="2238"/>
                </a:cubicBezTo>
                <a:cubicBezTo>
                  <a:pt x="21600" y="689"/>
                  <a:pt x="21543" y="-1268"/>
                  <a:pt x="21543" y="1107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4502375" y="10078943"/>
            <a:ext cx="14881896" cy="91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44" y="18000"/>
                  <a:pt x="481" y="11056"/>
                  <a:pt x="732" y="10800"/>
                </a:cubicBezTo>
                <a:lnTo>
                  <a:pt x="21600" y="0"/>
                </a:ln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4542692" y="7903695"/>
            <a:ext cx="89793" cy="2175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1" h="21600" extrusionOk="0">
                <a:moveTo>
                  <a:pt x="0" y="0"/>
                </a:moveTo>
                <a:cubicBezTo>
                  <a:pt x="1767" y="3905"/>
                  <a:pt x="2405" y="7813"/>
                  <a:pt x="5303" y="11715"/>
                </a:cubicBezTo>
                <a:cubicBezTo>
                  <a:pt x="5943" y="12577"/>
                  <a:pt x="9116" y="13421"/>
                  <a:pt x="10605" y="14278"/>
                </a:cubicBezTo>
                <a:cubicBezTo>
                  <a:pt x="21600" y="20604"/>
                  <a:pt x="21210" y="18714"/>
                  <a:pt x="21210" y="21600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18858977" y="7903695"/>
            <a:ext cx="90382" cy="2255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0" h="21600" extrusionOk="0">
                <a:moveTo>
                  <a:pt x="0" y="0"/>
                </a:moveTo>
                <a:cubicBezTo>
                  <a:pt x="1749" y="2629"/>
                  <a:pt x="6852" y="11101"/>
                  <a:pt x="10674" y="14194"/>
                </a:cubicBezTo>
                <a:cubicBezTo>
                  <a:pt x="11712" y="15034"/>
                  <a:pt x="14699" y="15828"/>
                  <a:pt x="16011" y="16663"/>
                </a:cubicBezTo>
                <a:cubicBezTo>
                  <a:pt x="21600" y="20217"/>
                  <a:pt x="21348" y="19665"/>
                  <a:pt x="21348" y="21600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143" name="Shape 143"/>
          <p:cNvSpPr/>
          <p:nvPr/>
        </p:nvSpPr>
        <p:spPr>
          <a:xfrm rot="293822">
            <a:off x="4654494" y="4225814"/>
            <a:ext cx="9828836" cy="815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12" extrusionOk="0">
                <a:moveTo>
                  <a:pt x="0" y="18729"/>
                </a:moveTo>
                <a:cubicBezTo>
                  <a:pt x="1342" y="21326"/>
                  <a:pt x="570" y="20290"/>
                  <a:pt x="3069" y="18729"/>
                </a:cubicBezTo>
                <a:cubicBezTo>
                  <a:pt x="3412" y="18515"/>
                  <a:pt x="3751" y="17917"/>
                  <a:pt x="4093" y="17629"/>
                </a:cubicBezTo>
                <a:cubicBezTo>
                  <a:pt x="4623" y="17183"/>
                  <a:pt x="5155" y="17059"/>
                  <a:pt x="5684" y="16529"/>
                </a:cubicBezTo>
                <a:cubicBezTo>
                  <a:pt x="6255" y="15958"/>
                  <a:pt x="6819" y="14860"/>
                  <a:pt x="7389" y="14329"/>
                </a:cubicBezTo>
                <a:cubicBezTo>
                  <a:pt x="8790" y="13026"/>
                  <a:pt x="10201" y="12770"/>
                  <a:pt x="11596" y="11028"/>
                </a:cubicBezTo>
                <a:cubicBezTo>
                  <a:pt x="15610" y="6016"/>
                  <a:pt x="13939" y="7507"/>
                  <a:pt x="16598" y="5528"/>
                </a:cubicBezTo>
                <a:cubicBezTo>
                  <a:pt x="17457" y="4016"/>
                  <a:pt x="17927" y="2959"/>
                  <a:pt x="18758" y="2228"/>
                </a:cubicBezTo>
                <a:cubicBezTo>
                  <a:pt x="19288" y="1762"/>
                  <a:pt x="19819" y="1494"/>
                  <a:pt x="20349" y="1127"/>
                </a:cubicBezTo>
                <a:cubicBezTo>
                  <a:pt x="21218" y="-274"/>
                  <a:pt x="20801" y="27"/>
                  <a:pt x="21600" y="27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grpSp>
        <p:nvGrpSpPr>
          <p:cNvPr id="151" name="Group 151"/>
          <p:cNvGrpSpPr/>
          <p:nvPr/>
        </p:nvGrpSpPr>
        <p:grpSpPr>
          <a:xfrm>
            <a:off x="4266695" y="233957"/>
            <a:ext cx="15850609" cy="13248086"/>
            <a:chOff x="0" y="0"/>
            <a:chExt cx="15850607" cy="13248085"/>
          </a:xfrm>
        </p:grpSpPr>
        <p:pic>
          <p:nvPicPr>
            <p:cNvPr id="144" name="image4.png" descr="Capture d’écran 2014-09-05 à 19.30.4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2249"/>
            <a:stretch>
              <a:fillRect/>
            </a:stretch>
          </p:blipFill>
          <p:spPr>
            <a:xfrm>
              <a:off x="0" y="-1"/>
              <a:ext cx="15850608" cy="13248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5" name="Shape 145"/>
            <p:cNvSpPr/>
            <p:nvPr/>
          </p:nvSpPr>
          <p:spPr>
            <a:xfrm>
              <a:off x="11953265" y="11277597"/>
              <a:ext cx="3897343" cy="197048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-1" y="2934141"/>
              <a:ext cx="295063" cy="110671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-1" y="352931"/>
              <a:ext cx="1514263" cy="258121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7502153" y="34127"/>
              <a:ext cx="8169593" cy="15792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 sz="3200">
                  <a:solidFill>
                    <a:srgbClr val="FFFFFF"/>
                  </a:solidFill>
                </a:rPr>
                <a:t>PhET Interactive Simulations</a:t>
              </a:r>
            </a:p>
            <a:p>
              <a:pPr algn="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 sz="3200">
                  <a:solidFill>
                    <a:srgbClr val="FFFFFF"/>
                  </a:solidFill>
                </a:rPr>
                <a:t>Copyright © 2004-2011 University of Colorado.</a:t>
              </a:r>
            </a:p>
          </p:txBody>
        </p:sp>
        <p:sp>
          <p:nvSpPr>
            <p:cNvPr id="149" name="Shape 149"/>
            <p:cNvSpPr/>
            <p:nvPr/>
          </p:nvSpPr>
          <p:spPr>
            <a:xfrm>
              <a:off x="10439003" y="1203681"/>
              <a:ext cx="2386856" cy="4874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 flipV="1">
              <a:off x="11911330" y="1151467"/>
              <a:ext cx="609601" cy="761997"/>
            </a:xfrm>
            <a:prstGeom prst="line">
              <a:avLst/>
            </a:prstGeom>
            <a:noFill/>
            <a:ln w="101600" cap="flat">
              <a:solidFill>
                <a:srgbClr val="FF0000"/>
              </a:solidFill>
              <a:prstDash val="solid"/>
              <a:bevel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4" build="p" bldLvl="5" animBg="1" advAuto="0"/>
      <p:bldP spid="138" grpId="5" animBg="1" advAuto="0"/>
      <p:bldP spid="139" grpId="6" animBg="1" advAuto="0"/>
      <p:bldP spid="140" grpId="9" animBg="1" advAuto="0"/>
      <p:bldP spid="141" grpId="7" animBg="1" advAuto="0"/>
      <p:bldP spid="142" grpId="8" animBg="1" advAuto="0"/>
      <p:bldP spid="143" grpId="1" animBg="1" advAuto="0"/>
      <p:bldP spid="151" grpId="2" animBg="1" advAuto="0"/>
      <p:bldP spid="151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4064000" y="0"/>
            <a:ext cx="15500262" cy="212404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6400">
                <a:latin typeface="Big Caslon"/>
                <a:ea typeface="Big Caslon"/>
                <a:cs typeface="Big Caslon"/>
                <a:sym typeface="Big Caslon"/>
              </a:defRPr>
            </a:lvl1pPr>
          </a:lstStyle>
          <a:p>
            <a:pPr>
              <a:defRPr sz="3600"/>
            </a:pPr>
            <a:r>
              <a:rPr sz="6400"/>
              <a:t>L'allumage des premières étoiles marque la réionisation du gaz et la fin des âges sombres.</a:t>
            </a:r>
          </a:p>
        </p:txBody>
      </p:sp>
      <p:pic>
        <p:nvPicPr>
          <p:cNvPr id="154" name="WMAP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048000" y="2154435"/>
            <a:ext cx="18288000" cy="1028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3332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xfrm>
            <a:off x="1357512" y="25613"/>
            <a:ext cx="7518148" cy="1818009"/>
          </a:xfrm>
          <a:prstGeom prst="rect">
            <a:avLst/>
          </a:prstGeom>
        </p:spPr>
        <p:txBody>
          <a:bodyPr/>
          <a:lstStyle>
            <a:lvl1pPr>
              <a:defRPr>
                <a:latin typeface="Big Caslon"/>
                <a:ea typeface="Big Caslon"/>
                <a:cs typeface="Big Caslon"/>
                <a:sym typeface="Big Caslon"/>
              </a:defRPr>
            </a:lvl1pPr>
          </a:lstStyle>
          <a:p>
            <a:r>
              <a:t>La réionisation</a:t>
            </a:r>
          </a:p>
        </p:txBody>
      </p:sp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xfrm>
            <a:off x="3962400" y="2289769"/>
            <a:ext cx="16459200" cy="991133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900"/>
              </a:spcBef>
              <a:buSzTx/>
              <a:buNone/>
              <a:defRPr sz="8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6400"/>
            </a:pPr>
            <a:r>
              <a:rPr sz="8000"/>
              <a:t>La réionisation correspond à l’époque de l’univers où un grand nombre d’atomes ont été ionisés par le rayonnement intense de la première génération d’étoiles, les étoiles de population III. </a:t>
            </a:r>
          </a:p>
        </p:txBody>
      </p:sp>
      <p:sp>
        <p:nvSpPr>
          <p:cNvPr id="158" name="Shape 158"/>
          <p:cNvSpPr/>
          <p:nvPr/>
        </p:nvSpPr>
        <p:spPr>
          <a:xfrm>
            <a:off x="2055644" y="1643639"/>
            <a:ext cx="6127917" cy="123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3" extrusionOk="0">
                <a:moveTo>
                  <a:pt x="0" y="21553"/>
                </a:moveTo>
                <a:cubicBezTo>
                  <a:pt x="947" y="17063"/>
                  <a:pt x="291" y="19427"/>
                  <a:pt x="1705" y="17512"/>
                </a:cubicBezTo>
                <a:cubicBezTo>
                  <a:pt x="2379" y="16600"/>
                  <a:pt x="2865" y="15438"/>
                  <a:pt x="3553" y="14818"/>
                </a:cubicBezTo>
                <a:cubicBezTo>
                  <a:pt x="4214" y="14220"/>
                  <a:pt x="4880" y="14074"/>
                  <a:pt x="5542" y="13471"/>
                </a:cubicBezTo>
                <a:cubicBezTo>
                  <a:pt x="7344" y="11829"/>
                  <a:pt x="9137" y="9305"/>
                  <a:pt x="10942" y="8082"/>
                </a:cubicBezTo>
                <a:cubicBezTo>
                  <a:pt x="11605" y="7633"/>
                  <a:pt x="12270" y="7363"/>
                  <a:pt x="12932" y="6735"/>
                </a:cubicBezTo>
                <a:cubicBezTo>
                  <a:pt x="13692" y="6015"/>
                  <a:pt x="14445" y="4762"/>
                  <a:pt x="15205" y="4041"/>
                </a:cubicBezTo>
                <a:cubicBezTo>
                  <a:pt x="15867" y="3414"/>
                  <a:pt x="16532" y="3218"/>
                  <a:pt x="17195" y="2694"/>
                </a:cubicBezTo>
                <a:cubicBezTo>
                  <a:pt x="17669" y="2320"/>
                  <a:pt x="18141" y="1658"/>
                  <a:pt x="18616" y="1347"/>
                </a:cubicBezTo>
                <a:cubicBezTo>
                  <a:pt x="20749" y="-47"/>
                  <a:pt x="20484" y="0"/>
                  <a:pt x="21600" y="0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159" name="Shape 159"/>
          <p:cNvSpPr/>
          <p:nvPr/>
        </p:nvSpPr>
        <p:spPr>
          <a:xfrm flipH="1">
            <a:off x="11440828" y="9862272"/>
            <a:ext cx="5884684" cy="57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4" h="13594" extrusionOk="0">
                <a:moveTo>
                  <a:pt x="0" y="9409"/>
                </a:moveTo>
                <a:cubicBezTo>
                  <a:pt x="976" y="18365"/>
                  <a:pt x="-126" y="10296"/>
                  <a:pt x="1470" y="9409"/>
                </a:cubicBezTo>
                <a:lnTo>
                  <a:pt x="15371" y="5261"/>
                </a:lnTo>
                <a:cubicBezTo>
                  <a:pt x="18380" y="-3235"/>
                  <a:pt x="16349" y="1113"/>
                  <a:pt x="21474" y="1113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1" animBg="1" advAuto="0"/>
      <p:bldP spid="159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CosmologicalReionizati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064000" y="762000"/>
            <a:ext cx="16256000" cy="1219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00003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Reionisation_Gnedin_outside.mpg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064000" y="762000"/>
            <a:ext cx="16256000" cy="1219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31872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xfrm>
            <a:off x="1604864" y="-51227"/>
            <a:ext cx="15620253" cy="2083812"/>
          </a:xfrm>
          <a:prstGeom prst="rect">
            <a:avLst/>
          </a:prstGeom>
        </p:spPr>
        <p:txBody>
          <a:bodyPr/>
          <a:lstStyle>
            <a:lvl1pPr>
              <a:defRPr>
                <a:latin typeface="Big Caslon"/>
                <a:ea typeface="Big Caslon"/>
                <a:cs typeface="Big Caslon"/>
                <a:sym typeface="Big Caslon"/>
              </a:defRPr>
            </a:lvl1pPr>
          </a:lstStyle>
          <a:p>
            <a:r>
              <a:t>Quand a eu lieu la réionisation ?</a:t>
            </a:r>
          </a:p>
        </p:txBody>
      </p:sp>
      <p:sp>
        <p:nvSpPr>
          <p:cNvPr id="166" name="Shape 166"/>
          <p:cNvSpPr/>
          <p:nvPr/>
        </p:nvSpPr>
        <p:spPr>
          <a:xfrm>
            <a:off x="2241450" y="2321560"/>
            <a:ext cx="17689833" cy="9072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1828800" indent="-1828800">
              <a:buSzPct val="100000"/>
              <a:buAutoNum type="arabicPeriod"/>
            </a:pPr>
            <a:r>
              <a:rPr sz="6400" b="1"/>
              <a:t>La fin de la réionisation</a:t>
            </a:r>
          </a:p>
          <a:p>
            <a:pPr marL="1028700" indent="-1028700"/>
            <a:endParaRPr sz="6400" b="1" u="sng"/>
          </a:p>
          <a:p>
            <a:pPr>
              <a:buSzPct val="100000"/>
              <a:buFont typeface="Arial"/>
              <a:buChar char="•"/>
            </a:pPr>
            <a:r>
              <a:rPr sz="5600"/>
              <a:t> Dans le milieu intergalactique uniforme, une fraction d’hydrogène neutre même minime de l’ordre de 10</a:t>
            </a:r>
            <a:r>
              <a:rPr sz="5600" baseline="31000"/>
              <a:t>-4</a:t>
            </a:r>
            <a:r>
              <a:rPr sz="5600"/>
              <a:t> peut donner naissance à une absorption complète.</a:t>
            </a:r>
          </a:p>
          <a:p>
            <a:endParaRPr sz="5600"/>
          </a:p>
          <a:p>
            <a:pPr>
              <a:buSzPct val="100000"/>
              <a:buFont typeface="Arial"/>
              <a:buChar char="•"/>
            </a:pPr>
            <a:r>
              <a:rPr sz="5600"/>
              <a:t> Seule la fin de la réionisation peut être aisément détectée.</a:t>
            </a:r>
          </a:p>
          <a:p>
            <a:endParaRPr sz="5600"/>
          </a:p>
          <a:p>
            <a:pPr>
              <a:buSzPct val="100000"/>
              <a:buFont typeface="Arial"/>
              <a:buChar char="•"/>
            </a:pPr>
            <a:r>
              <a:rPr sz="5600"/>
              <a:t> Pour en savoir plus, il est nécessaire de passer à un autre traceur de la réionisation : l’observation en HI à 21cm.</a:t>
            </a:r>
          </a:p>
        </p:txBody>
      </p:sp>
      <p:sp>
        <p:nvSpPr>
          <p:cNvPr id="167" name="Shape 167"/>
          <p:cNvSpPr/>
          <p:nvPr/>
        </p:nvSpPr>
        <p:spPr>
          <a:xfrm>
            <a:off x="3026124" y="2313337"/>
            <a:ext cx="9500155" cy="86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0332" extrusionOk="0">
                <a:moveTo>
                  <a:pt x="0" y="20332"/>
                </a:moveTo>
                <a:cubicBezTo>
                  <a:pt x="1927" y="17824"/>
                  <a:pt x="3165" y="16066"/>
                  <a:pt x="5250" y="14112"/>
                </a:cubicBezTo>
                <a:cubicBezTo>
                  <a:pt x="8434" y="11129"/>
                  <a:pt x="11585" y="7667"/>
                  <a:pt x="14845" y="5631"/>
                </a:cubicBezTo>
                <a:cubicBezTo>
                  <a:pt x="15890" y="4978"/>
                  <a:pt x="18510" y="3528"/>
                  <a:pt x="19913" y="2238"/>
                </a:cubicBezTo>
                <a:cubicBezTo>
                  <a:pt x="21600" y="689"/>
                  <a:pt x="21543" y="-1268"/>
                  <a:pt x="21543" y="1107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2932132" y="3521433"/>
            <a:ext cx="9764707" cy="153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44" y="18000"/>
                  <a:pt x="481" y="11056"/>
                  <a:pt x="732" y="10800"/>
                </a:cubicBezTo>
                <a:lnTo>
                  <a:pt x="21600" y="0"/>
                </a:ln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3071968" y="2352849"/>
            <a:ext cx="89794" cy="1484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1" h="21600" extrusionOk="0">
                <a:moveTo>
                  <a:pt x="0" y="0"/>
                </a:moveTo>
                <a:cubicBezTo>
                  <a:pt x="1767" y="3905"/>
                  <a:pt x="2405" y="7813"/>
                  <a:pt x="5303" y="11715"/>
                </a:cubicBezTo>
                <a:cubicBezTo>
                  <a:pt x="5943" y="12577"/>
                  <a:pt x="9116" y="13421"/>
                  <a:pt x="10605" y="14278"/>
                </a:cubicBezTo>
                <a:cubicBezTo>
                  <a:pt x="21600" y="20604"/>
                  <a:pt x="21210" y="18714"/>
                  <a:pt x="21210" y="21600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170" name="Shape 170"/>
          <p:cNvSpPr/>
          <p:nvPr/>
        </p:nvSpPr>
        <p:spPr>
          <a:xfrm flipH="1">
            <a:off x="12472219" y="2166020"/>
            <a:ext cx="117670" cy="1410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0" h="21600" extrusionOk="0">
                <a:moveTo>
                  <a:pt x="0" y="0"/>
                </a:moveTo>
                <a:cubicBezTo>
                  <a:pt x="1749" y="2629"/>
                  <a:pt x="6852" y="11101"/>
                  <a:pt x="10674" y="14194"/>
                </a:cubicBezTo>
                <a:cubicBezTo>
                  <a:pt x="11712" y="15034"/>
                  <a:pt x="14699" y="15828"/>
                  <a:pt x="16011" y="16663"/>
                </a:cubicBezTo>
                <a:cubicBezTo>
                  <a:pt x="21600" y="20217"/>
                  <a:pt x="21348" y="19665"/>
                  <a:pt x="21348" y="21600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171" name="Shape 171"/>
          <p:cNvSpPr/>
          <p:nvPr/>
        </p:nvSpPr>
        <p:spPr>
          <a:xfrm flipV="1">
            <a:off x="4649228" y="8721827"/>
            <a:ext cx="6316655" cy="110259"/>
          </a:xfrm>
          <a:prstGeom prst="line">
            <a:avLst/>
          </a:prstGeom>
          <a:ln w="127000">
            <a:solidFill>
              <a:srgbClr val="FF0000"/>
            </a:solidFill>
            <a:bevel/>
          </a:ln>
        </p:spPr>
        <p:txBody>
          <a:bodyPr tIns="91439" bIns="91439"/>
          <a:lstStyle/>
          <a:p>
            <a:pPr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10338114" y="11389514"/>
            <a:ext cx="7330317" cy="74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4" h="13594" extrusionOk="0">
                <a:moveTo>
                  <a:pt x="0" y="9409"/>
                </a:moveTo>
                <a:cubicBezTo>
                  <a:pt x="976" y="18365"/>
                  <a:pt x="-126" y="10296"/>
                  <a:pt x="1470" y="9409"/>
                </a:cubicBezTo>
                <a:lnTo>
                  <a:pt x="15371" y="5261"/>
                </a:lnTo>
                <a:cubicBezTo>
                  <a:pt x="18380" y="-3235"/>
                  <a:pt x="16349" y="1113"/>
                  <a:pt x="21474" y="1113"/>
                </a:cubicBezTo>
              </a:path>
            </a:pathLst>
          </a:custGeom>
          <a:ln w="127000">
            <a:solidFill>
              <a:srgbClr val="FF0000"/>
            </a:solidFill>
            <a:bevel/>
          </a:ln>
        </p:spPr>
        <p:txBody>
          <a:bodyPr tIns="91439" bIns="91439" anchor="ctr"/>
          <a:lstStyle/>
          <a:p>
            <a:pPr algn="ctr"/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4" animBg="1" advAuto="0"/>
      <p:bldP spid="168" grpId="2" animBg="1" advAuto="0"/>
      <p:bldP spid="169" grpId="1" animBg="1" advAuto="0"/>
      <p:bldP spid="170" grpId="3" animBg="1" advAuto="0"/>
      <p:bldP spid="171" grpId="5" animBg="1" advAuto="0"/>
      <p:bldP spid="172" grpId="6" animBg="1" advAuto="0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bevel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bevel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bevel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bevel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504</Words>
  <Application>Microsoft Macintosh PowerPoint</Application>
  <PresentationFormat>Custom</PresentationFormat>
  <Paragraphs>53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Wingdings-Regular</vt:lpstr>
      <vt:lpstr>Arial</vt:lpstr>
      <vt:lpstr>Big Caslon</vt:lpstr>
      <vt:lpstr>Calibri</vt:lpstr>
      <vt:lpstr>Helvetica</vt:lpstr>
      <vt:lpstr>Helvetica Neue</vt:lpstr>
      <vt:lpstr>Default</vt:lpstr>
      <vt:lpstr>Âges sombres et  Ré-ionisation</vt:lpstr>
      <vt:lpstr>PowerPoint Presentation</vt:lpstr>
      <vt:lpstr>PowerPoint Presentation</vt:lpstr>
      <vt:lpstr>PowerPoint Presentation</vt:lpstr>
      <vt:lpstr>PowerPoint Presentation</vt:lpstr>
      <vt:lpstr>La réionisation</vt:lpstr>
      <vt:lpstr>PowerPoint Presentation</vt:lpstr>
      <vt:lpstr>PowerPoint Presentation</vt:lpstr>
      <vt:lpstr>Quand a eu lieu la réionisation ?</vt:lpstr>
      <vt:lpstr>PowerPoint Presentation</vt:lpstr>
      <vt:lpstr>Quand a eu lieu la réionisation ?</vt:lpstr>
      <vt:lpstr>Réionisation et raie HI à 21cm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Âges sombres et  Ré-ionisation</dc:title>
  <cp:lastModifiedBy>BURGARELLA Denis</cp:lastModifiedBy>
  <cp:revision>2</cp:revision>
  <dcterms:modified xsi:type="dcterms:W3CDTF">2018-06-14T12:31:31Z</dcterms:modified>
</cp:coreProperties>
</file>