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734" r:id="rId2"/>
    <p:sldId id="308" r:id="rId3"/>
    <p:sldId id="335" r:id="rId4"/>
    <p:sldId id="336" r:id="rId5"/>
    <p:sldId id="338" r:id="rId6"/>
    <p:sldId id="339" r:id="rId7"/>
    <p:sldId id="340" r:id="rId8"/>
    <p:sldId id="341" r:id="rId9"/>
    <p:sldId id="344" r:id="rId10"/>
    <p:sldId id="345" r:id="rId11"/>
    <p:sldId id="576" r:id="rId12"/>
    <p:sldId id="346" r:id="rId13"/>
    <p:sldId id="347" r:id="rId14"/>
    <p:sldId id="348" r:id="rId15"/>
    <p:sldId id="733" r:id="rId16"/>
    <p:sldId id="257" r:id="rId17"/>
    <p:sldId id="258" r:id="rId18"/>
    <p:sldId id="264" r:id="rId19"/>
    <p:sldId id="287" r:id="rId20"/>
    <p:sldId id="406" r:id="rId21"/>
    <p:sldId id="407" r:id="rId22"/>
    <p:sldId id="408" r:id="rId23"/>
    <p:sldId id="433" r:id="rId24"/>
    <p:sldId id="439" r:id="rId25"/>
    <p:sldId id="458" r:id="rId26"/>
    <p:sldId id="459" r:id="rId27"/>
    <p:sldId id="460" r:id="rId28"/>
    <p:sldId id="462" r:id="rId29"/>
    <p:sldId id="464" r:id="rId30"/>
    <p:sldId id="580" r:id="rId31"/>
    <p:sldId id="466" r:id="rId32"/>
    <p:sldId id="467" r:id="rId33"/>
    <p:sldId id="468" r:id="rId34"/>
    <p:sldId id="469" r:id="rId35"/>
    <p:sldId id="470" r:id="rId36"/>
    <p:sldId id="472" r:id="rId37"/>
    <p:sldId id="473" r:id="rId38"/>
    <p:sldId id="575" r:id="rId39"/>
    <p:sldId id="553" r:id="rId40"/>
    <p:sldId id="554" r:id="rId41"/>
    <p:sldId id="555" r:id="rId42"/>
    <p:sldId id="556" r:id="rId43"/>
    <p:sldId id="557" r:id="rId44"/>
    <p:sldId id="558" r:id="rId45"/>
    <p:sldId id="559" r:id="rId46"/>
    <p:sldId id="564" r:id="rId47"/>
    <p:sldId id="560" r:id="rId48"/>
    <p:sldId id="475" r:id="rId49"/>
    <p:sldId id="478" r:id="rId5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4A5F0"/>
    <a:srgbClr val="FBEFC5"/>
    <a:srgbClr val="F3EBB9"/>
    <a:srgbClr val="7B240C"/>
    <a:srgbClr val="A93311"/>
    <a:srgbClr val="E44619"/>
    <a:srgbClr val="1AFFFF"/>
    <a:srgbClr val="B820CD"/>
    <a:srgbClr val="00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4"/>
    <p:restoredTop sz="78981" autoAdjust="0"/>
  </p:normalViewPr>
  <p:slideViewPr>
    <p:cSldViewPr snapToGrid="0" snapToObjects="1">
      <p:cViewPr varScale="1">
        <p:scale>
          <a:sx n="80" d="100"/>
          <a:sy n="80" d="100"/>
        </p:scale>
        <p:origin x="18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FA432-0AD0-3946-A0CF-536E879F34F0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28CBA-DE70-6C4C-AB6A-2EF7E2E13E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73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C9CAB-0DE8-DA45-A55A-EFAC1F5D5D6E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C11D0-E98E-FD4E-AA38-08161ED8EF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559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C11D0-E98E-FD4E-AA38-08161ED8EFB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14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FEB5F-CC71-594E-A07E-CD219BB12FE6}" type="slidenum">
              <a:rPr lang="fr-FR"/>
              <a:pPr/>
              <a:t>9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mass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denoted</a:t>
            </a:r>
            <a:r>
              <a:rPr lang="fr-FR" dirty="0"/>
              <a:t> by the </a:t>
            </a:r>
            <a:r>
              <a:rPr lang="fr-FR" dirty="0" err="1"/>
              <a:t>solid</a:t>
            </a:r>
            <a:r>
              <a:rPr lang="fr-FR" dirty="0"/>
              <a:t> black line, </a:t>
            </a:r>
            <a:r>
              <a:rPr lang="fr-FR" dirty="0" err="1"/>
              <a:t>while</a:t>
            </a:r>
            <a:r>
              <a:rPr lang="fr-FR" dirty="0"/>
              <a:t> the mass </a:t>
            </a:r>
            <a:r>
              <a:rPr lang="fr-FR" dirty="0" err="1"/>
              <a:t>infall</a:t>
            </a:r>
            <a:r>
              <a:rPr lang="fr-FR" dirty="0"/>
              <a:t> rate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spherical</a:t>
            </a:r>
            <a:r>
              <a:rPr lang="fr-FR" dirty="0"/>
              <a:t> </a:t>
            </a:r>
            <a:r>
              <a:rPr lang="fr-FR" dirty="0" err="1"/>
              <a:t>shells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specified</a:t>
            </a:r>
            <a:r>
              <a:rPr lang="fr-FR" dirty="0"/>
              <a:t> radius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by the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dashed</a:t>
            </a:r>
            <a:r>
              <a:rPr lang="fr-FR" dirty="0"/>
              <a:t> line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C11D0-E98E-FD4E-AA38-08161ED8EFB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55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5C15-B722-F341-89D7-BB06C9A09846}" type="datetime1">
              <a:rPr lang="fr-FR" smtClean="0"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7A23-016C-B348-BBEE-F4649144CDBE}" type="datetime1">
              <a:rPr lang="fr-FR" smtClean="0"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5A06-3B11-9744-A350-7EB6CCE5FB7A}" type="datetime1">
              <a:rPr lang="fr-FR" smtClean="0"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B884-E038-CF49-9BE9-1B060DAAFB29}" type="datetime1">
              <a:rPr lang="fr-FR" smtClean="0"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Cosmology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2017, Krakow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E49A-7281-F449-A296-D9CECC844460}" type="datetime1">
              <a:rPr lang="fr-FR" smtClean="0"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43C6-4038-1247-BDB6-793771DB23BF}" type="datetime1">
              <a:rPr lang="fr-FR" smtClean="0"/>
              <a:t>14/06/2018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ACEF-3A86-9244-ADEA-C683F4FD4CE0}" type="datetime1">
              <a:rPr lang="fr-FR" smtClean="0"/>
              <a:t>14/06/2018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0315-105B-D348-A1E1-71FF31CF8B87}" type="datetime1">
              <a:rPr lang="fr-FR" smtClean="0"/>
              <a:t>14/06/2018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BBF3-3FEA-6D46-87A6-1685317E8BF3}" type="datetime1">
              <a:rPr lang="fr-FR" smtClean="0"/>
              <a:t>14/06/2018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482E-FF68-8146-BDBC-F3BC2B60366E}" type="datetime1">
              <a:rPr lang="fr-FR" smtClean="0"/>
              <a:t>14/06/2018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9EA9-EDC8-0242-A633-ACFC784C8DAF}" type="datetime1">
              <a:rPr lang="fr-FR" smtClean="0"/>
              <a:t>14/06/2018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697FF-C4D0-1148-9179-4B45F2BEFB03}" type="datetime1">
              <a:rPr lang="fr-FR" smtClean="0"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Cosmology School 2017, Krakow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60F52-8F3E-074D-AF3F-F0792AFFDBF9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3258B-DF92-0143-8FBE-34B82F46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Formation des Premières Etoiles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8308C-D049-7042-8432-49255CF62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3F108-34C8-2C4E-9376-EDF3B9CD8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430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4" name="Rectangle 64"/>
          <p:cNvSpPr>
            <a:spLocks noGrp="1" noChangeArrowheads="1"/>
          </p:cNvSpPr>
          <p:nvPr>
            <p:ph type="title"/>
          </p:nvPr>
        </p:nvSpPr>
        <p:spPr>
          <a:xfrm>
            <a:off x="615723" y="374227"/>
            <a:ext cx="8162925" cy="748455"/>
          </a:xfrm>
        </p:spPr>
        <p:txBody>
          <a:bodyPr lIns="42200" tIns="21100" rIns="96382" bIns="21100"/>
          <a:lstStyle/>
          <a:p>
            <a:pPr marL="35899">
              <a:defRPr/>
            </a:pPr>
            <a:r>
              <a:rPr lang="en-US" sz="4000" dirty="0"/>
              <a:t>Sample Initial Mass Functions of Stars</a:t>
            </a:r>
          </a:p>
        </p:txBody>
      </p:sp>
      <p:sp>
        <p:nvSpPr>
          <p:cNvPr id="35914" name="Text Box 74"/>
          <p:cNvSpPr txBox="1">
            <a:spLocks noChangeArrowheads="1"/>
          </p:cNvSpPr>
          <p:nvPr/>
        </p:nvSpPr>
        <p:spPr bwMode="auto">
          <a:xfrm>
            <a:off x="7783286" y="6289766"/>
            <a:ext cx="206148" cy="2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2200" tIns="21100" rIns="42200" bIns="21100">
            <a:prstTxWarp prst="textNoShape">
              <a:avLst/>
            </a:prstTxWarp>
          </a:bodyPr>
          <a:lstStyle/>
          <a:p>
            <a:fld id="{FE4E8650-EE99-8748-B0FC-AC3A2BBC0B8D}" type="slidenum">
              <a:rPr lang="en-US" sz="1200">
                <a:latin typeface="Arial" charset="0"/>
                <a:ea typeface="ＭＳ Ｐゴシック" charset="-128"/>
                <a:sym typeface="Arial" charset="0"/>
              </a:rPr>
              <a:pPr/>
              <a:t>10</a:t>
            </a:fld>
            <a:endParaRPr lang="en-US" sz="1200" dirty="0">
              <a:latin typeface="Arial" charset="0"/>
              <a:ea typeface="ＭＳ Ｐゴシック" charset="-128"/>
              <a:sym typeface="Arial" charset="0"/>
            </a:endParaRP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3" y="1122682"/>
            <a:ext cx="4196761" cy="38129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728434" y="5320914"/>
          <a:ext cx="7714499" cy="968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57" name="Équation" r:id="rId4" imgW="3733800" imgH="469900" progId="Equation.3">
                  <p:embed/>
                </p:oleObj>
              </mc:Choice>
              <mc:Fallback>
                <p:oleObj name="Équation" r:id="rId4" imgW="3733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34" y="5320914"/>
                        <a:ext cx="7714499" cy="968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Imag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841" y="1122681"/>
            <a:ext cx="3717588" cy="38129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6200802" y="391885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Top-</a:t>
            </a:r>
            <a:r>
              <a:rPr lang="fr-FR" dirty="0" err="1"/>
              <a:t>heavy</a:t>
            </a:r>
            <a:r>
              <a:rPr lang="fr-FR" dirty="0"/>
              <a:t> IMF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4" name="Forme libre 3"/>
          <p:cNvSpPr/>
          <p:nvPr/>
        </p:nvSpPr>
        <p:spPr>
          <a:xfrm>
            <a:off x="1055077" y="1674055"/>
            <a:ext cx="3474720" cy="1828800"/>
          </a:xfrm>
          <a:custGeom>
            <a:avLst/>
            <a:gdLst>
              <a:gd name="connsiteX0" fmla="*/ 0 w 3474720"/>
              <a:gd name="connsiteY0" fmla="*/ 562708 h 1828800"/>
              <a:gd name="connsiteX1" fmla="*/ 422031 w 3474720"/>
              <a:gd name="connsiteY1" fmla="*/ 211016 h 1828800"/>
              <a:gd name="connsiteX2" fmla="*/ 829994 w 3474720"/>
              <a:gd name="connsiteY2" fmla="*/ 0 h 1828800"/>
              <a:gd name="connsiteX3" fmla="*/ 1167618 w 3474720"/>
              <a:gd name="connsiteY3" fmla="*/ 28136 h 1828800"/>
              <a:gd name="connsiteX4" fmla="*/ 1899138 w 3474720"/>
              <a:gd name="connsiteY4" fmla="*/ 464234 h 1828800"/>
              <a:gd name="connsiteX5" fmla="*/ 2658794 w 3474720"/>
              <a:gd name="connsiteY5" fmla="*/ 1083213 h 1828800"/>
              <a:gd name="connsiteX6" fmla="*/ 3474720 w 3474720"/>
              <a:gd name="connsiteY6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4720" h="1828800">
                <a:moveTo>
                  <a:pt x="0" y="562708"/>
                </a:moveTo>
                <a:lnTo>
                  <a:pt x="422031" y="211016"/>
                </a:lnTo>
                <a:lnTo>
                  <a:pt x="829994" y="0"/>
                </a:lnTo>
                <a:lnTo>
                  <a:pt x="1167618" y="28136"/>
                </a:lnTo>
                <a:lnTo>
                  <a:pt x="1899138" y="464234"/>
                </a:lnTo>
                <a:lnTo>
                  <a:pt x="2658794" y="1083213"/>
                </a:lnTo>
                <a:lnTo>
                  <a:pt x="3474720" y="18288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22233" y="2403789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There </a:t>
            </a:r>
            <a:r>
              <a:rPr lang="fr-FR" b="1" i="1" dirty="0" err="1">
                <a:solidFill>
                  <a:srgbClr val="FF0000"/>
                </a:solidFill>
              </a:rPr>
              <a:t>is</a:t>
            </a:r>
            <a:r>
              <a:rPr lang="fr-FR" b="1" i="1" dirty="0">
                <a:solidFill>
                  <a:srgbClr val="FF0000"/>
                </a:solidFill>
              </a:rPr>
              <a:t> a </a:t>
            </a:r>
            <a:r>
              <a:rPr lang="fr-FR" b="1" i="1" dirty="0" err="1">
                <a:solidFill>
                  <a:srgbClr val="FF0000"/>
                </a:solidFill>
              </a:rPr>
              <a:t>general</a:t>
            </a:r>
            <a:r>
              <a:rPr lang="fr-FR" b="1" i="1" dirty="0">
                <a:solidFill>
                  <a:srgbClr val="FF0000"/>
                </a:solidFill>
              </a:rPr>
              <a:t> trend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13.50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" y="139410"/>
            <a:ext cx="9032784" cy="649756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64780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697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8455"/>
          </a:xfrm>
        </p:spPr>
        <p:txBody>
          <a:bodyPr>
            <a:normAutofit fontScale="90000"/>
          </a:bodyPr>
          <a:lstStyle/>
          <a:p>
            <a:r>
              <a:rPr lang="fr-FR" dirty="0"/>
              <a:t>Variabilité de l’IMF ?</a:t>
            </a:r>
          </a:p>
        </p:txBody>
      </p:sp>
      <p:pic>
        <p:nvPicPr>
          <p:cNvPr id="5" name="Image 4" descr="Capture d’écran 2012-09-05 à 12.26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530" y="748454"/>
            <a:ext cx="4244409" cy="560789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24829" y="912115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Marks et al. (2012)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264426" y="912115"/>
            <a:ext cx="43403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Une question important </a:t>
            </a:r>
            <a:r>
              <a:rPr lang="fr-FR" sz="2800" i="1" dirty="0"/>
              <a:t>et même cruciale </a:t>
            </a:r>
            <a:r>
              <a:rPr lang="fr-FR" sz="2800" dirty="0"/>
              <a:t>est :</a:t>
            </a:r>
          </a:p>
          <a:p>
            <a:endParaRPr lang="fr-FR" sz="2800" dirty="0"/>
          </a:p>
          <a:p>
            <a:pPr>
              <a:buFont typeface="Arial"/>
              <a:buChar char="•"/>
            </a:pPr>
            <a:r>
              <a:rPr lang="fr-FR" sz="2800" dirty="0"/>
              <a:t> Est-ce que l’IMF est universelle ou bien varie t-elle avec l’environnement, les abondances chimiques (</a:t>
            </a:r>
            <a:r>
              <a:rPr lang="fr-FR" sz="2800" dirty="0" err="1"/>
              <a:t>métallicité</a:t>
            </a:r>
            <a:r>
              <a:rPr lang="fr-FR" sz="2800" dirty="0"/>
              <a:t>), le </a:t>
            </a:r>
            <a:r>
              <a:rPr lang="fr-FR" sz="2800" dirty="0" err="1"/>
              <a:t>redshift</a:t>
            </a:r>
            <a:r>
              <a:rPr lang="fr-FR" sz="2800" dirty="0"/>
              <a:t>, le taux de formation stellaire, la masse de Jeans, </a:t>
            </a:r>
            <a:r>
              <a:rPr lang="is-IS" sz="2800" dirty="0"/>
              <a:t>?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0003"/>
          </a:xfrm>
        </p:spPr>
        <p:txBody>
          <a:bodyPr/>
          <a:lstStyle/>
          <a:p>
            <a:r>
              <a:rPr lang="fr-FR" sz="4000" dirty="0"/>
              <a:t>Pourquoi l’IMF est-elle si importante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80003"/>
            <a:ext cx="8229600" cy="5576348"/>
          </a:xfrm>
        </p:spPr>
        <p:txBody>
          <a:bodyPr/>
          <a:lstStyle/>
          <a:p>
            <a:pPr marL="0" indent="0"/>
            <a:r>
              <a:rPr lang="fr-FR" sz="2400" dirty="0"/>
              <a:t> Changer l’IMF =&gt; changer la masse stellaire (M</a:t>
            </a:r>
            <a:r>
              <a:rPr lang="fr-FR" sz="2400" baseline="-25000" dirty="0"/>
              <a:t>*</a:t>
            </a:r>
            <a:r>
              <a:rPr lang="fr-FR" sz="2400" dirty="0"/>
              <a:t>) dans un système (</a:t>
            </a:r>
            <a:r>
              <a:rPr lang="fr-FR" sz="2400" dirty="0" err="1"/>
              <a:t>p.e</a:t>
            </a:r>
            <a:r>
              <a:rPr lang="fr-FR" sz="2400" dirty="0"/>
              <a:t>. une galaxie)</a:t>
            </a:r>
          </a:p>
          <a:p>
            <a:pPr marL="0" indent="0"/>
            <a:r>
              <a:rPr lang="fr-FR" sz="2400" dirty="0"/>
              <a:t> Changer l’IMF =&gt; changer le taux de formation stellaire   (SFR = M</a:t>
            </a:r>
            <a:r>
              <a:rPr lang="fr-FR" sz="2400" baseline="-25000" dirty="0"/>
              <a:t>*</a:t>
            </a:r>
            <a:r>
              <a:rPr lang="fr-FR" sz="2400" dirty="0"/>
              <a:t> / </a:t>
            </a:r>
            <a:r>
              <a:rPr lang="fr-FR" sz="2400" dirty="0" err="1"/>
              <a:t>Δt</a:t>
            </a:r>
            <a:r>
              <a:rPr lang="fr-FR" sz="2400" dirty="0"/>
              <a:t>) et donc, tous les paramètres physiques et cosmologiques associés :</a:t>
            </a:r>
          </a:p>
          <a:p>
            <a:pPr marL="400050" lvl="1" indent="0">
              <a:buFont typeface="Courier New"/>
              <a:buChar char="o"/>
            </a:pPr>
            <a:r>
              <a:rPr lang="fr-FR" sz="2000" dirty="0"/>
              <a:t> La densité cosmique de formation stellaire  = densité de formation stellaire par unité de volume de l’univers en fonction du </a:t>
            </a:r>
            <a:r>
              <a:rPr lang="fr-FR" sz="2000" dirty="0" err="1"/>
              <a:t>redshift</a:t>
            </a:r>
            <a:endParaRPr lang="fr-FR" sz="2000" dirty="0"/>
          </a:p>
          <a:p>
            <a:pPr marL="15875" indent="-15875">
              <a:buFont typeface="Arial" charset="0"/>
              <a:buChar char="•"/>
            </a:pPr>
            <a:r>
              <a:rPr lang="fr-FR" sz="2400" dirty="0"/>
              <a:t> Changer l’IMF =&gt; changer le nombre de photons ionisants UV, ce qui est important pour la </a:t>
            </a:r>
            <a:r>
              <a:rPr lang="fr-FR" sz="2400" dirty="0" err="1"/>
              <a:t>réionisation</a:t>
            </a:r>
            <a:r>
              <a:rPr lang="fr-FR" sz="2400" dirty="0"/>
              <a:t> de l’univers.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" y="-1"/>
            <a:ext cx="9070975" cy="1156703"/>
          </a:xfrm>
        </p:spPr>
        <p:txBody>
          <a:bodyPr tIns="14112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800" b="1" dirty="0"/>
              <a:t>Implication </a:t>
            </a:r>
            <a:r>
              <a:rPr lang="en-GB" sz="2800" b="1" dirty="0" err="1"/>
              <a:t>cosmologique</a:t>
            </a:r>
            <a:r>
              <a:rPr lang="en-GB" sz="2800" b="1" dirty="0"/>
              <a:t> de la variation de </a:t>
            </a:r>
            <a:r>
              <a:rPr lang="en-GB" sz="2800" b="1" dirty="0" err="1"/>
              <a:t>l’IMF</a:t>
            </a:r>
            <a:endParaRPr lang="en-GB" sz="28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9919" y="1334394"/>
            <a:ext cx="5787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Evolution of de la densité de formation </a:t>
            </a:r>
            <a:r>
              <a:rPr lang="fr-FR"/>
              <a:t>stellaire cosmique</a:t>
            </a:r>
            <a:endParaRPr lang="fr-FR" dirty="0"/>
          </a:p>
        </p:txBody>
      </p:sp>
      <p:pic>
        <p:nvPicPr>
          <p:cNvPr id="2" name="Image 1" descr="Capture d’écran 2015-07-20 à 10.15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8" y="1703726"/>
            <a:ext cx="6817661" cy="4474378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802843" y="1778192"/>
            <a:ext cx="1768027" cy="294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70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200" b="1" dirty="0" err="1">
                <a:solidFill>
                  <a:srgbClr val="000000"/>
                </a:solidFill>
              </a:rPr>
              <a:t>Burgarella</a:t>
            </a:r>
            <a:r>
              <a:rPr lang="en-GB" sz="1200" b="1" dirty="0">
                <a:solidFill>
                  <a:srgbClr val="000000"/>
                </a:solidFill>
              </a:rPr>
              <a:t> et al.  (2013) 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812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3starformation2.pdf"/>
          <p:cNvPicPr>
            <a:picLocks noChangeAspect="1"/>
          </p:cNvPicPr>
          <p:nvPr/>
        </p:nvPicPr>
        <p:blipFill rotWithShape="1">
          <a:blip r:embed="rId2"/>
          <a:srcRect t="44043"/>
          <a:stretch/>
        </p:blipFill>
        <p:spPr>
          <a:xfrm>
            <a:off x="15491" y="865098"/>
            <a:ext cx="9144000" cy="383753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86573" y="157212"/>
            <a:ext cx="3467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Jeans </a:t>
            </a:r>
            <a:r>
              <a:rPr lang="fr-FR" sz="4000" dirty="0" err="1"/>
              <a:t>instability</a:t>
            </a:r>
            <a:endParaRPr lang="fr-FR" sz="40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3starformation2.pdf"/>
          <p:cNvPicPr>
            <a:picLocks noChangeAspect="1"/>
          </p:cNvPicPr>
          <p:nvPr/>
        </p:nvPicPr>
        <p:blipFill rotWithShape="1">
          <a:blip r:embed="rId2"/>
          <a:srcRect t="9944"/>
          <a:stretch/>
        </p:blipFill>
        <p:spPr>
          <a:xfrm>
            <a:off x="0" y="539044"/>
            <a:ext cx="9144000" cy="61760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569892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6964" y="131338"/>
            <a:ext cx="862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Jeans </a:t>
            </a:r>
            <a:r>
              <a:rPr lang="fr-FR" sz="2400" b="1" dirty="0" err="1"/>
              <a:t>Instability</a:t>
            </a:r>
            <a:r>
              <a:rPr lang="fr-FR" sz="2400" b="1" dirty="0"/>
              <a:t> </a:t>
            </a:r>
            <a:r>
              <a:rPr lang="fr-FR" sz="2400" b="1" dirty="0" err="1"/>
              <a:t>from</a:t>
            </a:r>
            <a:r>
              <a:rPr lang="fr-FR" sz="2400" b="1" dirty="0"/>
              <a:t> force balance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r 10"/>
          <p:cNvGrpSpPr/>
          <p:nvPr/>
        </p:nvGrpSpPr>
        <p:grpSpPr>
          <a:xfrm>
            <a:off x="0" y="759654"/>
            <a:ext cx="9144000" cy="6098346"/>
            <a:chOff x="0" y="759654"/>
            <a:chExt cx="9144000" cy="6098346"/>
          </a:xfrm>
        </p:grpSpPr>
        <p:pic>
          <p:nvPicPr>
            <p:cNvPr id="4" name="Image 3" descr="L3starformation2.pdf"/>
            <p:cNvPicPr>
              <a:picLocks noChangeAspect="1"/>
            </p:cNvPicPr>
            <p:nvPr/>
          </p:nvPicPr>
          <p:blipFill rotWithShape="1">
            <a:blip r:embed="rId3"/>
            <a:srcRect t="11077"/>
            <a:stretch/>
          </p:blipFill>
          <p:spPr>
            <a:xfrm>
              <a:off x="0" y="759654"/>
              <a:ext cx="9144000" cy="609834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192423" y="3045972"/>
              <a:ext cx="2980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π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291265" y="2887570"/>
              <a:ext cx="11882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4.89 x 10</a:t>
              </a:r>
              <a:r>
                <a:rPr lang="fr-FR" baseline="30000" dirty="0"/>
                <a:t>21</a:t>
              </a:r>
              <a:endParaRPr lang="fr-FR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898107" y="2820744"/>
              <a:ext cx="5398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[kg]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668213" y="4077377"/>
              <a:ext cx="13260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10</a:t>
              </a:r>
              <a:r>
                <a:rPr lang="fr-FR" baseline="30000" dirty="0"/>
                <a:t>-19 </a:t>
              </a:r>
              <a:r>
                <a:rPr lang="fr-FR" dirty="0"/>
                <a:t>kg / m</a:t>
              </a:r>
              <a:r>
                <a:rPr lang="fr-FR" baseline="30000" dirty="0"/>
                <a:t>3</a:t>
              </a:r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756526" y="4518534"/>
              <a:ext cx="210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 3.9 pc ≈ 800 000 AU</a:t>
              </a:r>
            </a:p>
          </p:txBody>
        </p:sp>
        <p:graphicFrame>
          <p:nvGraphicFramePr>
            <p:cNvPr id="9" name="Objet 8"/>
            <p:cNvGraphicFramePr>
              <a:graphicFrameLocks noChangeAspect="1"/>
            </p:cNvGraphicFramePr>
            <p:nvPr/>
          </p:nvGraphicFramePr>
          <p:xfrm>
            <a:off x="3553325" y="1186083"/>
            <a:ext cx="770993" cy="819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98" name="Équation" r:id="rId4" imgW="406400" imgH="431800" progId="Equation.3">
                    <p:embed/>
                  </p:oleObj>
                </mc:Choice>
                <mc:Fallback>
                  <p:oleObj name="Équation" r:id="rId4" imgW="406400" imgH="431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3325" y="1186083"/>
                          <a:ext cx="770993" cy="819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7437926" y="2601244"/>
            <a:ext cx="892175" cy="866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99" name="Équation" r:id="rId6" imgW="469900" imgH="457200" progId="Equation.3">
                    <p:embed/>
                  </p:oleObj>
                </mc:Choice>
                <mc:Fallback>
                  <p:oleObj name="Équation" r:id="rId6" imgW="469900" imgH="457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7926" y="2601244"/>
                          <a:ext cx="892175" cy="866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2257720" y="6488668"/>
              <a:ext cx="6820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 = 6.67 x 10</a:t>
              </a:r>
              <a:r>
                <a:rPr lang="fr-FR" baseline="30000" dirty="0"/>
                <a:t>-11</a:t>
              </a:r>
              <a:r>
                <a:rPr lang="fr-FR" dirty="0"/>
                <a:t> m</a:t>
              </a:r>
              <a:r>
                <a:rPr lang="fr-FR" baseline="30000" dirty="0"/>
                <a:t>3 </a:t>
              </a:r>
              <a:r>
                <a:rPr lang="fr-FR" dirty="0"/>
                <a:t>kg</a:t>
              </a:r>
              <a:r>
                <a:rPr lang="fr-FR" baseline="30000" dirty="0"/>
                <a:t>-1 </a:t>
              </a:r>
              <a:r>
                <a:rPr lang="fr-FR" dirty="0"/>
                <a:t>s</a:t>
              </a:r>
              <a:r>
                <a:rPr lang="fr-FR" baseline="30000" dirty="0"/>
                <a:t>-2</a:t>
              </a:r>
              <a:r>
                <a:rPr lang="fr-FR" dirty="0"/>
                <a:t>, </a:t>
              </a:r>
              <a:r>
                <a:rPr lang="fr-FR" dirty="0" err="1"/>
                <a:t>k</a:t>
              </a:r>
              <a:r>
                <a:rPr lang="fr-FR" baseline="-25000" dirty="0" err="1"/>
                <a:t>B</a:t>
              </a:r>
              <a:r>
                <a:rPr lang="fr-FR" dirty="0"/>
                <a:t> = 1.38 x 10</a:t>
              </a:r>
              <a:r>
                <a:rPr lang="fr-FR" baseline="30000" dirty="0"/>
                <a:t>-23 </a:t>
              </a:r>
              <a:r>
                <a:rPr lang="fr-FR" dirty="0"/>
                <a:t>J K</a:t>
              </a:r>
              <a:r>
                <a:rPr lang="fr-FR" baseline="30000" dirty="0"/>
                <a:t>-1</a:t>
              </a:r>
              <a:r>
                <a:rPr lang="fr-FR" dirty="0"/>
                <a:t> </a:t>
              </a:r>
              <a:r>
                <a:rPr lang="fr-FR" baseline="30000" dirty="0"/>
                <a:t> </a:t>
              </a:r>
              <a:r>
                <a:rPr lang="fr-FR" dirty="0"/>
                <a:t>and </a:t>
              </a:r>
              <a:r>
                <a:rPr lang="fr-FR" dirty="0" err="1"/>
                <a:t>m</a:t>
              </a:r>
              <a:r>
                <a:rPr lang="fr-FR" baseline="-25000" dirty="0" err="1"/>
                <a:t>H</a:t>
              </a:r>
              <a:r>
                <a:rPr lang="fr-FR" dirty="0"/>
                <a:t> = 1.67 x 10</a:t>
              </a:r>
              <a:r>
                <a:rPr lang="fr-FR" baseline="30000" dirty="0"/>
                <a:t>-27</a:t>
              </a:r>
              <a:r>
                <a:rPr lang="fr-FR" dirty="0"/>
                <a:t> kg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23909" y="5266446"/>
            <a:ext cx="8348280" cy="1175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6964" y="131338"/>
            <a:ext cx="862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Jeans </a:t>
            </a:r>
            <a:r>
              <a:rPr lang="fr-FR" sz="2400" b="1" dirty="0" err="1"/>
              <a:t>Instability</a:t>
            </a:r>
            <a:r>
              <a:rPr lang="fr-FR" sz="2400" b="1" dirty="0"/>
              <a:t> (</a:t>
            </a:r>
            <a:r>
              <a:rPr lang="fr-FR" sz="2400" b="1" dirty="0" err="1"/>
              <a:t>from</a:t>
            </a:r>
            <a:r>
              <a:rPr lang="fr-FR" sz="2400" b="1" dirty="0"/>
              <a:t> the more </a:t>
            </a:r>
            <a:r>
              <a:rPr lang="fr-FR" sz="2400" b="1" dirty="0" err="1"/>
              <a:t>precise</a:t>
            </a:r>
            <a:r>
              <a:rPr lang="fr-FR" sz="2400" b="1" dirty="0"/>
              <a:t> </a:t>
            </a:r>
            <a:r>
              <a:rPr lang="fr-FR" sz="2400" b="1" dirty="0" err="1"/>
              <a:t>Virial</a:t>
            </a:r>
            <a:r>
              <a:rPr lang="fr-FR" sz="2400" b="1" dirty="0"/>
              <a:t> </a:t>
            </a:r>
            <a:r>
              <a:rPr lang="fr-FR" sz="2400" b="1" dirty="0" err="1"/>
              <a:t>Theorem</a:t>
            </a:r>
            <a:r>
              <a:rPr lang="fr-FR" sz="2400" b="1" dirty="0"/>
              <a:t> Method)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3starformation2.pdf"/>
          <p:cNvPicPr>
            <a:picLocks noChangeAspect="1"/>
          </p:cNvPicPr>
          <p:nvPr/>
        </p:nvPicPr>
        <p:blipFill rotWithShape="1">
          <a:blip r:embed="rId2"/>
          <a:srcRect t="15141"/>
          <a:stretch/>
        </p:blipFill>
        <p:spPr>
          <a:xfrm>
            <a:off x="0" y="1038386"/>
            <a:ext cx="9144000" cy="581961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58267" y="2378224"/>
            <a:ext cx="38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Wingdings"/>
                <a:ea typeface="Wingdings"/>
                <a:cs typeface="Wingdings"/>
              </a:rPr>
              <a:t>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58267" y="2008892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089219" y="2193558"/>
            <a:ext cx="38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Wingdings"/>
                <a:ea typeface="Wingdings"/>
                <a:cs typeface="Wingdings"/>
              </a:rPr>
              <a:t>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530139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263705" y="4079631"/>
            <a:ext cx="5627077" cy="1702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29041" y="191483"/>
            <a:ext cx="2684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Fragmentation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264"/>
            <a:ext cx="8229600" cy="936625"/>
          </a:xfrm>
        </p:spPr>
        <p:txBody>
          <a:bodyPr/>
          <a:lstStyle/>
          <a:p>
            <a:r>
              <a:rPr lang="fr-FR" dirty="0"/>
              <a:t>Questions préliminaires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758" y="1004889"/>
            <a:ext cx="839804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Quelle information est pertinente pour comprendre la formation stellaire maintenant et lors de la formation des premières étoiles (pop. III) ?</a:t>
            </a:r>
          </a:p>
          <a:p>
            <a:r>
              <a:rPr lang="fr-FR" dirty="0"/>
              <a:t>La fonction initiale de masse (IMF)</a:t>
            </a:r>
          </a:p>
          <a:p>
            <a:r>
              <a:rPr lang="fr-FR" dirty="0"/>
              <a:t>Le refroidissement du nuage de gaz à l’origine des étoiles</a:t>
            </a:r>
          </a:p>
          <a:p>
            <a:r>
              <a:rPr lang="fr-FR" dirty="0"/>
              <a:t>L’instabilité de Jeans</a:t>
            </a:r>
          </a:p>
          <a:p>
            <a:r>
              <a:rPr lang="fr-FR" dirty="0"/>
              <a:t>La fragmentation des étoiles</a:t>
            </a:r>
          </a:p>
          <a:p>
            <a:r>
              <a:rPr lang="fr-FR" dirty="0"/>
              <a:t>La détection des premières étoiles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74316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400" dirty="0"/>
              <a:t> La formation stellaire est gouvernée par                                   deux influences dominantes :</a:t>
            </a:r>
          </a:p>
          <a:p>
            <a:pPr lvl="1">
              <a:buFont typeface="Courier New"/>
              <a:buChar char="o"/>
            </a:pPr>
            <a:r>
              <a:rPr lang="fr-FR" sz="2400" dirty="0"/>
              <a:t> la gravité</a:t>
            </a:r>
          </a:p>
          <a:p>
            <a:pPr lvl="1">
              <a:buFont typeface="Courier New"/>
              <a:buChar char="o"/>
            </a:pPr>
            <a:r>
              <a:rPr lang="fr-FR" sz="2400" dirty="0"/>
              <a:t> les échanges thermiques</a:t>
            </a:r>
          </a:p>
          <a:p>
            <a:pPr>
              <a:buFont typeface="Arial"/>
              <a:buChar char="•"/>
            </a:pPr>
            <a:r>
              <a:rPr lang="fr-FR" sz="2400" dirty="0"/>
              <a:t> L’attraction de la gravité contrebalance les mouvements stochastiques du gaz dans les nuages de gaz interstellaires lors de la contraction qui peut durer jusqu’à 100 000 ans et conduira à la formation des étoiles.</a:t>
            </a:r>
          </a:p>
          <a:p>
            <a:pPr>
              <a:buFont typeface="Arial"/>
              <a:buChar char="•"/>
            </a:pPr>
            <a:endParaRPr lang="fr-FR" sz="2400" dirty="0"/>
          </a:p>
          <a:p>
            <a:pPr>
              <a:buFont typeface="Arial"/>
              <a:buChar char="•"/>
            </a:pPr>
            <a:r>
              <a:rPr lang="fr-FR" sz="2400" dirty="0"/>
              <a:t> Durant la contraction, la densité du gaz croît. Il y a de plus en plus de collisions entre atomes et molécules et </a:t>
            </a:r>
            <a:r>
              <a:rPr lang="fr-FR" sz="2400" dirty="0">
                <a:solidFill>
                  <a:srgbClr val="FF0000"/>
                </a:solidFill>
              </a:rPr>
              <a:t>la température du gaz augmente. </a:t>
            </a:r>
            <a:r>
              <a:rPr lang="fr-FR" sz="2400" dirty="0"/>
              <a:t> </a:t>
            </a:r>
          </a:p>
          <a:p>
            <a:pPr>
              <a:buFont typeface="Arial"/>
              <a:buChar char="•"/>
            </a:pPr>
            <a:endParaRPr lang="fr-FR" sz="2400" dirty="0"/>
          </a:p>
          <a:p>
            <a:pPr>
              <a:buFont typeface="Arial"/>
              <a:buChar char="•"/>
            </a:pPr>
            <a:r>
              <a:rPr lang="fr-FR" sz="2400" dirty="0"/>
              <a:t> Cet échauffement est un problème car il peut arrêter la contraction si la chaleur n’est pas efficacement dissipée </a:t>
            </a:r>
            <a:r>
              <a:rPr lang="fr-FR" sz="2400" dirty="0" err="1"/>
              <a:t>hos</a:t>
            </a:r>
            <a:r>
              <a:rPr lang="fr-FR" sz="2400" dirty="0"/>
              <a:t> du nuage.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l="10113" r="10562"/>
          <a:stretch>
            <a:fillRect/>
          </a:stretch>
        </p:blipFill>
        <p:spPr>
          <a:xfrm>
            <a:off x="6946232" y="28801"/>
            <a:ext cx="2197768" cy="1847038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895" y="120321"/>
            <a:ext cx="820821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3200" dirty="0"/>
              <a:t> Un processus efficace pour refroidir le gaz est la collision entre molécules.</a:t>
            </a:r>
          </a:p>
          <a:p>
            <a:pPr>
              <a:buFont typeface="Arial"/>
              <a:buChar char="•"/>
            </a:pPr>
            <a:r>
              <a:rPr lang="fr-FR" sz="3200" dirty="0"/>
              <a:t>  Lorsque 2 molécules entrent en collision, une partie de l’énergie cinétique est transformée en énergie potentielle. L’énergie est stockée dans la molécule (rotation ou vibration ou en excitant un ou plusieurs électrons).</a:t>
            </a:r>
          </a:p>
          <a:p>
            <a:pPr>
              <a:buFont typeface="Arial"/>
              <a:buChar char="•"/>
            </a:pPr>
            <a:r>
              <a:rPr lang="fr-FR" sz="3200" dirty="0"/>
              <a:t> Cette énergie est ensuite </a:t>
            </a:r>
            <a:r>
              <a:rPr lang="fr-FR" sz="3200" dirty="0">
                <a:solidFill>
                  <a:srgbClr val="FF0000"/>
                </a:solidFill>
              </a:rPr>
              <a:t>libérée par l’émission d’un photon qui peut s’échapper du nuage en évacuant l’énergie et donc en refroidissant le nuage.</a:t>
            </a:r>
          </a:p>
          <a:p>
            <a:pPr>
              <a:buFont typeface="Arial"/>
              <a:buChar char="•"/>
            </a:pPr>
            <a:r>
              <a:rPr lang="fr-FR" sz="3200" dirty="0"/>
              <a:t> La formation d’un nuage est donc </a:t>
            </a:r>
            <a:r>
              <a:rPr lang="fr-FR" sz="3200" dirty="0">
                <a:solidFill>
                  <a:srgbClr val="FF0000"/>
                </a:solidFill>
              </a:rPr>
              <a:t>liée à la composition chimique de ce nuage.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737" y="227263"/>
            <a:ext cx="84354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400" dirty="0"/>
              <a:t> H et He sont, de loin, les éléments les plus abondants dans l’univers. </a:t>
            </a:r>
          </a:p>
          <a:p>
            <a:pPr>
              <a:buFont typeface="Arial"/>
              <a:buChar char="•"/>
            </a:pPr>
            <a:endParaRPr lang="fr-FR" sz="2400" dirty="0"/>
          </a:p>
          <a:p>
            <a:pPr>
              <a:buFont typeface="Arial"/>
              <a:buChar char="•"/>
            </a:pPr>
            <a:r>
              <a:rPr lang="fr-FR" sz="2400" dirty="0"/>
              <a:t> Mais, </a:t>
            </a:r>
            <a:r>
              <a:rPr lang="fr-FR" sz="2400" dirty="0">
                <a:solidFill>
                  <a:srgbClr val="FF0000"/>
                </a:solidFill>
              </a:rPr>
              <a:t>H and He sont de mauvais refroidisseurs </a:t>
            </a:r>
            <a:r>
              <a:rPr lang="fr-FR" sz="2400" dirty="0"/>
              <a:t>parce que l’émission de photons n’est pas efficace à faible température de gaz, correspondant aux nuages moléculaires.</a:t>
            </a:r>
          </a:p>
          <a:p>
            <a:pPr>
              <a:buFont typeface="Arial"/>
              <a:buChar char="•"/>
            </a:pPr>
            <a:endParaRPr lang="fr-FR" sz="2400" dirty="0"/>
          </a:p>
          <a:p>
            <a:pPr>
              <a:buFont typeface="Arial"/>
              <a:buChar char="•"/>
            </a:pPr>
            <a:r>
              <a:rPr lang="fr-FR" sz="2400" dirty="0"/>
              <a:t> Une fraction importante du refroidissement est due à l’eau, au monoxyde de carbone, à l’H et au C moléculaire.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9789" y="6488668"/>
            <a:ext cx="5414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/>
              <a:t>From</a:t>
            </a:r>
            <a:r>
              <a:rPr lang="fr-FR" i="1" dirty="0"/>
              <a:t>: http://www.cfa.harvard.edu/swas/science1.html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411" y="3753236"/>
            <a:ext cx="3216441" cy="2468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253" y="5020979"/>
            <a:ext cx="4572000" cy="12003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r"/>
            <a:r>
              <a:rPr lang="fr-FR" sz="1200" i="1" dirty="0" err="1"/>
              <a:t>Cooling</a:t>
            </a:r>
            <a:r>
              <a:rPr lang="fr-FR" sz="1200" i="1" dirty="0"/>
              <a:t> rate of primordial </a:t>
            </a:r>
            <a:r>
              <a:rPr lang="fr-FR" sz="1200" i="1" dirty="0" err="1"/>
              <a:t>gas</a:t>
            </a:r>
            <a:r>
              <a:rPr lang="fr-FR" sz="1200" i="1" dirty="0"/>
              <a:t> as a </a:t>
            </a:r>
            <a:r>
              <a:rPr lang="fr-FR" sz="1200" i="1" dirty="0" err="1"/>
              <a:t>function</a:t>
            </a:r>
            <a:r>
              <a:rPr lang="fr-FR" sz="1200" i="1" dirty="0"/>
              <a:t> of </a:t>
            </a:r>
            <a:r>
              <a:rPr lang="fr-FR" sz="1200" i="1" dirty="0" err="1"/>
              <a:t>temperature</a:t>
            </a:r>
            <a:r>
              <a:rPr lang="fr-FR" sz="1200" i="1" dirty="0"/>
              <a:t>. The </a:t>
            </a:r>
            <a:r>
              <a:rPr lang="fr-FR" sz="1200" i="1" dirty="0" err="1"/>
              <a:t>solid</a:t>
            </a:r>
            <a:r>
              <a:rPr lang="fr-FR" sz="1200" i="1" dirty="0"/>
              <a:t> line </a:t>
            </a:r>
            <a:r>
              <a:rPr lang="fr-FR" sz="1200" i="1" dirty="0" err="1"/>
              <a:t>represents</a:t>
            </a:r>
            <a:r>
              <a:rPr lang="fr-FR" sz="1200" i="1" dirty="0"/>
              <a:t> the contribution </a:t>
            </a:r>
            <a:r>
              <a:rPr lang="fr-FR" sz="1200" i="1" dirty="0" err="1"/>
              <a:t>from</a:t>
            </a:r>
            <a:r>
              <a:rPr lang="fr-FR" sz="1200" i="1" dirty="0"/>
              <a:t> </a:t>
            </a:r>
            <a:r>
              <a:rPr lang="fr-FR" sz="1200" i="1" dirty="0" err="1"/>
              <a:t>atomic</a:t>
            </a:r>
            <a:r>
              <a:rPr lang="fr-FR" sz="1200" i="1" dirty="0"/>
              <a:t> </a:t>
            </a:r>
            <a:r>
              <a:rPr lang="fr-FR" sz="1200" i="1" dirty="0" err="1"/>
              <a:t>hydrogen</a:t>
            </a:r>
            <a:r>
              <a:rPr lang="fr-FR" sz="1200" i="1" dirty="0"/>
              <a:t> and </a:t>
            </a:r>
            <a:r>
              <a:rPr lang="fr-FR" sz="1200" i="1" dirty="0" err="1"/>
              <a:t>helium</a:t>
            </a:r>
            <a:r>
              <a:rPr lang="fr-FR" sz="1200" i="1" dirty="0"/>
              <a:t> and the </a:t>
            </a:r>
            <a:r>
              <a:rPr lang="fr-FR" sz="1200" i="1" dirty="0" err="1"/>
              <a:t>dashed</a:t>
            </a:r>
            <a:r>
              <a:rPr lang="fr-FR" sz="1200" i="1" dirty="0"/>
              <a:t> line </a:t>
            </a:r>
            <a:r>
              <a:rPr lang="fr-FR" sz="1200" i="1" dirty="0" err="1"/>
              <a:t>represents</a:t>
            </a:r>
            <a:r>
              <a:rPr lang="fr-FR" sz="1200" i="1" dirty="0"/>
              <a:t> the contribution </a:t>
            </a:r>
            <a:r>
              <a:rPr lang="fr-FR" sz="1200" i="1" dirty="0" err="1"/>
              <a:t>from</a:t>
            </a:r>
            <a:r>
              <a:rPr lang="fr-FR" sz="1200" i="1" dirty="0"/>
              <a:t> </a:t>
            </a:r>
            <a:r>
              <a:rPr lang="fr-FR" sz="1200" i="1" dirty="0" err="1"/>
              <a:t>molecular</a:t>
            </a:r>
            <a:r>
              <a:rPr lang="fr-FR" sz="1200" i="1" dirty="0"/>
              <a:t> </a:t>
            </a:r>
            <a:r>
              <a:rPr lang="fr-FR" sz="1200" i="1" dirty="0" err="1"/>
              <a:t>hydrogen</a:t>
            </a:r>
            <a:r>
              <a:rPr lang="fr-FR" sz="1200" i="1" dirty="0"/>
              <a:t>. </a:t>
            </a:r>
            <a:r>
              <a:rPr lang="fr-FR" sz="1200" i="1" dirty="0" err="1"/>
              <a:t>At</a:t>
            </a:r>
            <a:r>
              <a:rPr lang="fr-FR" sz="1200" i="1" dirty="0"/>
              <a:t> </a:t>
            </a:r>
            <a:r>
              <a:rPr lang="fr-FR" sz="1200" i="1" dirty="0" err="1"/>
              <a:t>temperatures</a:t>
            </a:r>
            <a:r>
              <a:rPr lang="fr-FR" sz="1200" i="1" dirty="0"/>
              <a:t> </a:t>
            </a:r>
            <a:r>
              <a:rPr lang="fr-FR" sz="1200" i="1" dirty="0" err="1"/>
              <a:t>below</a:t>
            </a:r>
            <a:r>
              <a:rPr lang="fr-FR" sz="1200" i="1" dirty="0"/>
              <a:t> 10^4 K </a:t>
            </a:r>
            <a:r>
              <a:rPr lang="fr-FR" sz="1200" i="1" dirty="0" err="1"/>
              <a:t>cooling</a:t>
            </a:r>
            <a:r>
              <a:rPr lang="fr-FR" sz="1200" i="1" dirty="0"/>
              <a:t> </a:t>
            </a:r>
            <a:r>
              <a:rPr lang="fr-FR" sz="1200" i="1" dirty="0" err="1"/>
              <a:t>is</a:t>
            </a:r>
            <a:r>
              <a:rPr lang="fr-FR" sz="1200" i="1" dirty="0"/>
              <a:t> </a:t>
            </a:r>
            <a:r>
              <a:rPr lang="fr-FR" sz="1200" i="1" dirty="0" err="1"/>
              <a:t>provided</a:t>
            </a:r>
            <a:r>
              <a:rPr lang="fr-FR" sz="1200" i="1" dirty="0"/>
              <a:t> by H2, </a:t>
            </a:r>
            <a:r>
              <a:rPr lang="fr-FR" sz="1200" i="1" dirty="0" err="1"/>
              <a:t>which</a:t>
            </a:r>
            <a:r>
              <a:rPr lang="fr-FR" sz="1200" i="1" dirty="0"/>
              <a:t> </a:t>
            </a:r>
            <a:r>
              <a:rPr lang="fr-FR" sz="1200" i="1" dirty="0" err="1"/>
              <a:t>is</a:t>
            </a:r>
            <a:r>
              <a:rPr lang="fr-FR" sz="1200" i="1" dirty="0"/>
              <a:t> a </a:t>
            </a:r>
            <a:r>
              <a:rPr lang="fr-FR" sz="1200" i="1" dirty="0" err="1"/>
              <a:t>poor</a:t>
            </a:r>
            <a:r>
              <a:rPr lang="fr-FR" sz="1200" i="1" dirty="0"/>
              <a:t> </a:t>
            </a:r>
            <a:r>
              <a:rPr lang="fr-FR" sz="1200" i="1" dirty="0" err="1"/>
              <a:t>coolant</a:t>
            </a:r>
            <a:r>
              <a:rPr lang="fr-FR" sz="1200" i="1" dirty="0"/>
              <a:t>, but </a:t>
            </a:r>
            <a:r>
              <a:rPr lang="fr-FR" sz="1200" i="1" dirty="0" err="1"/>
              <a:t>at</a:t>
            </a:r>
            <a:r>
              <a:rPr lang="fr-FR" sz="1200" i="1" dirty="0"/>
              <a:t> T&gt; 10^4 K more efficient </a:t>
            </a:r>
            <a:r>
              <a:rPr lang="fr-FR" sz="1200" i="1" dirty="0" err="1"/>
              <a:t>atomic</a:t>
            </a:r>
            <a:r>
              <a:rPr lang="fr-FR" sz="1200" i="1" dirty="0"/>
              <a:t> </a:t>
            </a:r>
            <a:r>
              <a:rPr lang="fr-FR" sz="1200" i="1" dirty="0" err="1"/>
              <a:t>hydrogen</a:t>
            </a:r>
            <a:r>
              <a:rPr lang="fr-FR" sz="1200" i="1" dirty="0"/>
              <a:t> line </a:t>
            </a:r>
            <a:r>
              <a:rPr lang="fr-FR" sz="1200" i="1" dirty="0" err="1"/>
              <a:t>cooling</a:t>
            </a:r>
            <a:r>
              <a:rPr lang="fr-FR" sz="1200" i="1" dirty="0"/>
              <a:t> </a:t>
            </a:r>
            <a:r>
              <a:rPr lang="fr-FR" sz="1200" i="1" dirty="0" err="1"/>
              <a:t>comes</a:t>
            </a:r>
            <a:r>
              <a:rPr lang="fr-FR" sz="1200" i="1" dirty="0"/>
              <a:t> to </a:t>
            </a:r>
            <a:r>
              <a:rPr lang="fr-FR" sz="1200" i="1" dirty="0" err="1"/>
              <a:t>play</a:t>
            </a:r>
            <a:r>
              <a:rPr lang="fr-FR" sz="1200" i="1" dirty="0"/>
              <a:t>. </a:t>
            </a:r>
            <a:r>
              <a:rPr lang="fr-FR" sz="1200" i="1" dirty="0" err="1"/>
              <a:t>Courtesy</a:t>
            </a:r>
            <a:r>
              <a:rPr lang="fr-FR" sz="1200" i="1" dirty="0"/>
              <a:t>: </a:t>
            </a:r>
            <a:r>
              <a:rPr lang="fr-FR" sz="1200" i="1" dirty="0" err="1"/>
              <a:t>Bromm</a:t>
            </a:r>
            <a:r>
              <a:rPr lang="fr-FR" sz="1200" i="1" dirty="0"/>
              <a:t> (2012)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Simulations numériques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4starformation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Une physique simplifiée pour les </a:t>
            </a:r>
            <a:r>
              <a:rPr lang="fr-FR" sz="3600"/>
              <a:t>premières étoiles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Uniquement la fusion thermonucléaire primordiale : seulement : </a:t>
            </a:r>
            <a:r>
              <a:rPr lang="fr-FR" dirty="0" err="1"/>
              <a:t>only</a:t>
            </a:r>
            <a:r>
              <a:rPr lang="fr-FR" dirty="0"/>
              <a:t> H/D/He                  -&gt; pas d’éléments lourds -&gt; pas de poussières</a:t>
            </a:r>
          </a:p>
          <a:p>
            <a:r>
              <a:rPr lang="fr-FR" dirty="0"/>
              <a:t>On suppose que les conditions initiales suivent une cosmologie ΛCDM (Cold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 )</a:t>
            </a:r>
          </a:p>
          <a:p>
            <a:endParaRPr lang="fr-FR" dirty="0"/>
          </a:p>
          <a:p>
            <a:pPr algn="ctr">
              <a:buFont typeface="Symbol" charset="2"/>
              <a:buChar char=""/>
            </a:pPr>
            <a:r>
              <a:rPr lang="fr-FR" dirty="0"/>
              <a:t>  Premières étoiles</a:t>
            </a:r>
          </a:p>
          <a:p>
            <a:pPr algn="ctr">
              <a:buNone/>
            </a:pPr>
            <a:r>
              <a:rPr lang="fr-FR" dirty="0"/>
              <a:t>= ΛCDM + </a:t>
            </a:r>
            <a:r>
              <a:rPr lang="fr-FR" dirty="0" err="1">
                <a:latin typeface="Lucida Grande"/>
                <a:ea typeface="Lucida Grande"/>
                <a:cs typeface="Lucida Grande"/>
              </a:rPr>
              <a:t>φ</a:t>
            </a:r>
            <a:r>
              <a:rPr lang="fr-FR" dirty="0" err="1"/>
              <a:t>sique</a:t>
            </a:r>
            <a:r>
              <a:rPr lang="fr-FR" dirty="0"/>
              <a:t> de H/D/He </a:t>
            </a:r>
          </a:p>
          <a:p>
            <a:pPr algn="ctr">
              <a:buNone/>
            </a:pPr>
            <a:r>
              <a:rPr lang="fr-FR" dirty="0"/>
              <a:t>atomique &amp; moléculaire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autre hypothèse importante </a:t>
            </a:r>
            <a:r>
              <a:rPr lang="fr-FR" dirty="0" err="1"/>
              <a:t>assumption</a:t>
            </a:r>
            <a:r>
              <a:rPr lang="fr-FR" dirty="0"/>
              <a:t> : l’IMF des étoiles  pop III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312732" y="5588000"/>
            <a:ext cx="52003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rot="5400000" flipH="1" flipV="1">
            <a:off x="588206" y="3930316"/>
            <a:ext cx="39035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rme libre 9"/>
          <p:cNvSpPr/>
          <p:nvPr/>
        </p:nvSpPr>
        <p:spPr>
          <a:xfrm>
            <a:off x="3114837" y="2232527"/>
            <a:ext cx="3689684" cy="2820736"/>
          </a:xfrm>
          <a:custGeom>
            <a:avLst/>
            <a:gdLst>
              <a:gd name="connsiteX0" fmla="*/ 0 w 3689684"/>
              <a:gd name="connsiteY0" fmla="*/ 360947 h 2820736"/>
              <a:gd name="connsiteX1" fmla="*/ 802105 w 3689684"/>
              <a:gd name="connsiteY1" fmla="*/ 40105 h 2820736"/>
              <a:gd name="connsiteX2" fmla="*/ 1604210 w 3689684"/>
              <a:gd name="connsiteY2" fmla="*/ 601578 h 2820736"/>
              <a:gd name="connsiteX3" fmla="*/ 3689684 w 3689684"/>
              <a:gd name="connsiteY3" fmla="*/ 2820736 h 28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9684" h="2820736">
                <a:moveTo>
                  <a:pt x="0" y="360947"/>
                </a:moveTo>
                <a:cubicBezTo>
                  <a:pt x="267368" y="180473"/>
                  <a:pt x="534737" y="0"/>
                  <a:pt x="802105" y="40105"/>
                </a:cubicBezTo>
                <a:cubicBezTo>
                  <a:pt x="1069473" y="80210"/>
                  <a:pt x="1122947" y="138140"/>
                  <a:pt x="1604210" y="601578"/>
                </a:cubicBezTo>
                <a:cubicBezTo>
                  <a:pt x="2085473" y="1065016"/>
                  <a:pt x="3689684" y="2820736"/>
                  <a:pt x="3689684" y="28207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45882" y="2020493"/>
            <a:ext cx="1893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dN/dlogM</a:t>
            </a:r>
            <a:endParaRPr lang="fr-FR" sz="3200" dirty="0"/>
          </a:p>
        </p:txBody>
      </p:sp>
      <p:sp>
        <p:nvSpPr>
          <p:cNvPr id="13" name="Rectangle 12"/>
          <p:cNvSpPr/>
          <p:nvPr/>
        </p:nvSpPr>
        <p:spPr>
          <a:xfrm>
            <a:off x="6495098" y="5589718"/>
            <a:ext cx="10392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err="1"/>
              <a:t>logM</a:t>
            </a:r>
            <a:endParaRPr lang="fr-FR" sz="3200" dirty="0"/>
          </a:p>
        </p:txBody>
      </p:sp>
      <p:sp>
        <p:nvSpPr>
          <p:cNvPr id="14" name="Légende à une bordure 2 13"/>
          <p:cNvSpPr/>
          <p:nvPr/>
        </p:nvSpPr>
        <p:spPr>
          <a:xfrm>
            <a:off x="6202946" y="1804738"/>
            <a:ext cx="2205791" cy="8005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173"/>
              <a:gd name="adj6" fmla="val -95812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Quelle est la masse caractéristique ?</a:t>
            </a:r>
          </a:p>
        </p:txBody>
      </p:sp>
      <p:sp>
        <p:nvSpPr>
          <p:cNvPr id="15" name="Légende à une bordure 2 14"/>
          <p:cNvSpPr/>
          <p:nvPr/>
        </p:nvSpPr>
        <p:spPr>
          <a:xfrm>
            <a:off x="6481009" y="3074745"/>
            <a:ext cx="2205791" cy="50957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0145"/>
              <a:gd name="adj6" fmla="val -38236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Quelle loi </a:t>
            </a:r>
            <a:r>
              <a:rPr lang="fr-FR">
                <a:solidFill>
                  <a:schemeClr val="tx1"/>
                </a:solidFill>
              </a:rPr>
              <a:t>de puissance 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Légende à une bordure 2 15"/>
          <p:cNvSpPr/>
          <p:nvPr/>
        </p:nvSpPr>
        <p:spPr>
          <a:xfrm>
            <a:off x="6804521" y="3876842"/>
            <a:ext cx="2205791" cy="732104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9177"/>
              <a:gd name="adj6" fmla="val -4297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Effets de la turbulence?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0491"/>
          </a:xfrm>
        </p:spPr>
        <p:txBody>
          <a:bodyPr>
            <a:normAutofit fontScale="90000"/>
          </a:bodyPr>
          <a:lstStyle/>
          <a:p>
            <a:r>
              <a:rPr lang="fr-FR" dirty="0"/>
              <a:t>Problème du refroidissement des nuages primordiaux</a:t>
            </a:r>
          </a:p>
        </p:txBody>
      </p:sp>
      <p:pic>
        <p:nvPicPr>
          <p:cNvPr id="4" name="Image 3" descr="Capture d’écran 2012-10-28 à 19.36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90" y="1247023"/>
            <a:ext cx="4146510" cy="37628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83204" y="4996531"/>
            <a:ext cx="200522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</a:rPr>
              <a:t>T</a:t>
            </a:r>
            <a:r>
              <a:rPr lang="fr-FR" sz="3200" baseline="-25000" dirty="0" err="1">
                <a:solidFill>
                  <a:srgbClr val="FF0000"/>
                </a:solidFill>
              </a:rPr>
              <a:t>vir</a:t>
            </a:r>
            <a:r>
              <a:rPr lang="fr-FR" sz="3200" baseline="-25000" dirty="0">
                <a:solidFill>
                  <a:srgbClr val="FF0000"/>
                </a:solidFill>
              </a:rPr>
              <a:t> pour pop III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004" y="1350491"/>
            <a:ext cx="47434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400" dirty="0"/>
              <a:t> Contribution de H et He atomiques (ligne continue), et H moléculaire  (ligne pointillée).</a:t>
            </a:r>
          </a:p>
          <a:p>
            <a:pPr>
              <a:buFont typeface="Arial"/>
              <a:buChar char="•"/>
            </a:pPr>
            <a:r>
              <a:rPr lang="fr-FR" sz="2400" dirty="0"/>
              <a:t> Refroidissement par H atomique </a:t>
            </a:r>
            <a:r>
              <a:rPr lang="fr-FR" sz="2400" dirty="0" err="1"/>
              <a:t>cooling</a:t>
            </a:r>
            <a:r>
              <a:rPr lang="fr-FR" sz="2400" dirty="0"/>
              <a:t> efficace </a:t>
            </a:r>
            <a:r>
              <a:rPr lang="fr-FR" sz="2400" dirty="0" err="1"/>
              <a:t>T</a:t>
            </a:r>
            <a:r>
              <a:rPr lang="fr-FR" sz="2400" dirty="0"/>
              <a:t> &gt; 10^4 K.</a:t>
            </a:r>
          </a:p>
          <a:p>
            <a:pPr>
              <a:buFont typeface="Arial"/>
              <a:buChar char="•"/>
            </a:pPr>
            <a:r>
              <a:rPr lang="fr-FR" sz="2400" dirty="0"/>
              <a:t> A plus basse température, refroidissement dû à H</a:t>
            </a:r>
            <a:r>
              <a:rPr lang="fr-FR" sz="2400" baseline="-25000" dirty="0"/>
              <a:t>2</a:t>
            </a:r>
            <a:r>
              <a:rPr lang="fr-FR" sz="2400" dirty="0"/>
              <a:t>, qui n’est pas très efficace</a:t>
            </a:r>
          </a:p>
          <a:p>
            <a:pPr>
              <a:buFont typeface="Arial"/>
              <a:buChar char="•"/>
            </a:pPr>
            <a:r>
              <a:rPr lang="fr-FR" sz="2400" dirty="0"/>
              <a:t> C’est le régime où se forment des </a:t>
            </a:r>
            <a:r>
              <a:rPr lang="fr-FR" sz="2400" dirty="0" err="1"/>
              <a:t>minihalos</a:t>
            </a:r>
            <a:r>
              <a:rPr lang="fr-FR" sz="2400" dirty="0"/>
              <a:t> (~ 10</a:t>
            </a:r>
            <a:r>
              <a:rPr lang="fr-FR" sz="2400" baseline="30000" dirty="0"/>
              <a:t>6 </a:t>
            </a:r>
            <a:r>
              <a:rPr lang="fr-FR" sz="2400" dirty="0"/>
              <a:t>M</a:t>
            </a:r>
            <a:r>
              <a:rPr lang="fr-FR" sz="24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fr-FR" sz="2400" dirty="0"/>
              <a:t>) qui sont probablement à l’origine des premières étoiles.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2-11-12 à 09.43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99"/>
            <a:ext cx="9144000" cy="6815823"/>
          </a:xfrm>
          <a:prstGeom prst="rect">
            <a:avLst/>
          </a:prstGeom>
        </p:spPr>
      </p:pic>
      <p:pic>
        <p:nvPicPr>
          <p:cNvPr id="2" name="Image 1" descr="Capture d’écran 2015-07-20 à 15.3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6" y="1195051"/>
            <a:ext cx="5493830" cy="2772000"/>
          </a:xfrm>
          <a:prstGeom prst="rect">
            <a:avLst/>
          </a:prstGeom>
        </p:spPr>
      </p:pic>
      <p:pic>
        <p:nvPicPr>
          <p:cNvPr id="3" name="Image 2" descr="Capture d’écran 2015-07-20 à 15.31.04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5" y="3965327"/>
            <a:ext cx="5506420" cy="2772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Early</a:t>
            </a:r>
            <a:r>
              <a:rPr lang="fr-FR" dirty="0"/>
              <a:t> POP III </a:t>
            </a:r>
            <a:r>
              <a:rPr lang="fr-FR" dirty="0" err="1"/>
              <a:t>binaries</a:t>
            </a:r>
            <a:br>
              <a:rPr lang="fr-FR" dirty="0"/>
            </a:br>
            <a:r>
              <a:rPr lang="fr-FR" sz="3556" dirty="0"/>
              <a:t>(</a:t>
            </a:r>
            <a:r>
              <a:rPr lang="fr-FR" sz="3556" dirty="0" err="1"/>
              <a:t>Turk</a:t>
            </a:r>
            <a:r>
              <a:rPr lang="fr-FR" sz="3556" dirty="0"/>
              <a:t>, Abel &amp; </a:t>
            </a:r>
            <a:r>
              <a:rPr lang="fr-FR" sz="3556" dirty="0" err="1"/>
              <a:t>OʼShea</a:t>
            </a:r>
            <a:r>
              <a:rPr lang="fr-FR" sz="3556" dirty="0"/>
              <a:t> 2009, Science, 325, 601)</a:t>
            </a:r>
            <a:endParaRPr lang="fr-FR" dirty="0"/>
          </a:p>
        </p:txBody>
      </p:sp>
      <p:pic>
        <p:nvPicPr>
          <p:cNvPr id="4" name="Image 3" descr="Capture d’écran 2012-11-12 à 09.58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96" y="1854200"/>
            <a:ext cx="6477154" cy="40259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3810000" y="1727200"/>
            <a:ext cx="2160000" cy="1588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394200" y="1316038"/>
            <a:ext cx="109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800 AU</a:t>
            </a:r>
          </a:p>
        </p:txBody>
      </p:sp>
      <p:sp>
        <p:nvSpPr>
          <p:cNvPr id="8" name="Légende encadrée 1 7"/>
          <p:cNvSpPr/>
          <p:nvPr/>
        </p:nvSpPr>
        <p:spPr>
          <a:xfrm>
            <a:off x="1555596" y="6172200"/>
            <a:ext cx="1378104" cy="457200"/>
          </a:xfrm>
          <a:prstGeom prst="borderCallout1">
            <a:avLst>
              <a:gd name="adj1" fmla="val -9028"/>
              <a:gd name="adj2" fmla="val 52537"/>
              <a:gd name="adj3" fmla="val -479167"/>
              <a:gd name="adj4" fmla="val 154600"/>
            </a:avLst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~ 10 M</a:t>
            </a:r>
            <a:r>
              <a:rPr lang="fr-FR" sz="2400" b="1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</a:t>
            </a:r>
            <a:endParaRPr lang="fr-FR" sz="2400" b="1" baseline="-25000" dirty="0">
              <a:solidFill>
                <a:schemeClr val="tx1"/>
              </a:solidFill>
            </a:endParaRPr>
          </a:p>
        </p:txBody>
      </p:sp>
      <p:sp>
        <p:nvSpPr>
          <p:cNvPr id="9" name="Légende encadrée 1 8"/>
          <p:cNvSpPr/>
          <p:nvPr/>
        </p:nvSpPr>
        <p:spPr>
          <a:xfrm>
            <a:off x="6858000" y="6172200"/>
            <a:ext cx="1174750" cy="457200"/>
          </a:xfrm>
          <a:prstGeom prst="borderCallout1">
            <a:avLst>
              <a:gd name="adj1" fmla="val -9028"/>
              <a:gd name="adj2" fmla="val 52537"/>
              <a:gd name="adj3" fmla="val -395834"/>
              <a:gd name="adj4" fmla="val -67022"/>
            </a:avLst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~ 6 M</a:t>
            </a:r>
            <a:r>
              <a:rPr lang="fr-FR" sz="2400" b="1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</a:t>
            </a:r>
            <a:endParaRPr lang="fr-FR" sz="2400" b="1" baseline="-25000" dirty="0">
              <a:solidFill>
                <a:schemeClr val="tx1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5157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dirty="0"/>
              <a:t>Mass </a:t>
            </a:r>
            <a:r>
              <a:rPr lang="fr-FR" sz="3200" dirty="0" err="1"/>
              <a:t>functions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8559"/>
            <a:ext cx="8229600" cy="5207606"/>
          </a:xfrm>
        </p:spPr>
        <p:txBody>
          <a:bodyPr/>
          <a:lstStyle/>
          <a:p>
            <a:r>
              <a:rPr lang="fr-FR" sz="2000" dirty="0"/>
              <a:t>The </a:t>
            </a:r>
            <a:r>
              <a:rPr lang="fr-FR" sz="2000" dirty="0" err="1"/>
              <a:t>stellar</a:t>
            </a:r>
            <a:r>
              <a:rPr lang="fr-FR" sz="2000" dirty="0"/>
              <a:t> masses are one of the </a:t>
            </a:r>
            <a:r>
              <a:rPr lang="fr-FR" sz="2000" dirty="0" err="1"/>
              <a:t>most</a:t>
            </a:r>
            <a:r>
              <a:rPr lang="fr-FR" sz="2000" dirty="0"/>
              <a:t> important </a:t>
            </a:r>
            <a:r>
              <a:rPr lang="fr-FR" sz="2000" dirty="0" err="1"/>
              <a:t>factors</a:t>
            </a:r>
            <a:r>
              <a:rPr lang="fr-FR" sz="2000" dirty="0"/>
              <a:t> in </a:t>
            </a:r>
            <a:r>
              <a:rPr lang="fr-FR" sz="2000" dirty="0" err="1"/>
              <a:t>determining</a:t>
            </a:r>
            <a:r>
              <a:rPr lang="fr-FR" sz="2000" dirty="0"/>
              <a:t> </a:t>
            </a:r>
            <a:r>
              <a:rPr lang="fr-FR" sz="2000" dirty="0" err="1"/>
              <a:t>their</a:t>
            </a:r>
            <a:r>
              <a:rPr lang="fr-FR" sz="2000" dirty="0"/>
              <a:t> </a:t>
            </a:r>
            <a:r>
              <a:rPr lang="fr-FR" sz="2000" dirty="0" err="1"/>
              <a:t>evolution</a:t>
            </a:r>
            <a:r>
              <a:rPr lang="fr-FR" sz="2000" dirty="0"/>
              <a:t>, </a:t>
            </a:r>
            <a:r>
              <a:rPr lang="fr-FR" sz="2000" dirty="0" err="1"/>
              <a:t>so</a:t>
            </a:r>
            <a:r>
              <a:rPr lang="fr-FR" sz="2000" dirty="0"/>
              <a:t> </a:t>
            </a:r>
            <a:r>
              <a:rPr lang="fr-FR" sz="2000" dirty="0" err="1"/>
              <a:t>when</a:t>
            </a:r>
            <a:r>
              <a:rPr lang="fr-FR" sz="2000" dirty="0"/>
              <a:t> </a:t>
            </a:r>
            <a:r>
              <a:rPr lang="fr-FR" sz="2000" dirty="0" err="1"/>
              <a:t>studying</a:t>
            </a:r>
            <a:r>
              <a:rPr lang="fr-FR" sz="2000" dirty="0"/>
              <a:t> a </a:t>
            </a:r>
            <a:r>
              <a:rPr lang="fr-FR" sz="2000" dirty="0" err="1"/>
              <a:t>stellar</a:t>
            </a:r>
            <a:r>
              <a:rPr lang="fr-FR" sz="2000" dirty="0"/>
              <a:t> population, </a:t>
            </a:r>
            <a:r>
              <a:rPr lang="fr-FR" sz="2000" dirty="0" err="1"/>
              <a:t>we</a:t>
            </a:r>
            <a:r>
              <a:rPr lang="fr-FR" sz="2000" dirty="0"/>
              <a:t> are </a:t>
            </a:r>
            <a:r>
              <a:rPr lang="fr-FR" sz="2000" dirty="0" err="1"/>
              <a:t>interested</a:t>
            </a:r>
            <a:r>
              <a:rPr lang="fr-FR" sz="2000" dirty="0"/>
              <a:t> in </a:t>
            </a:r>
            <a:r>
              <a:rPr lang="fr-FR" sz="2000" dirty="0" err="1"/>
              <a:t>estimating</a:t>
            </a:r>
            <a:r>
              <a:rPr lang="fr-FR" sz="2000" dirty="0"/>
              <a:t> </a:t>
            </a:r>
            <a:r>
              <a:rPr lang="fr-FR" sz="2000" dirty="0" err="1"/>
              <a:t>their</a:t>
            </a:r>
            <a:r>
              <a:rPr lang="fr-FR" sz="2000" dirty="0"/>
              <a:t> masses.</a:t>
            </a:r>
          </a:p>
          <a:p>
            <a:r>
              <a:rPr lang="fr-FR" sz="2000" dirty="0"/>
              <a:t>An important information </a:t>
            </a:r>
            <a:r>
              <a:rPr lang="fr-FR" sz="2000" dirty="0" err="1"/>
              <a:t>is</a:t>
            </a:r>
            <a:r>
              <a:rPr lang="fr-FR" sz="2000" dirty="0"/>
              <a:t> the </a:t>
            </a:r>
            <a:r>
              <a:rPr lang="fr-FR" sz="2000" dirty="0" err="1"/>
              <a:t>number</a:t>
            </a:r>
            <a:r>
              <a:rPr lang="fr-FR" sz="2000" dirty="0"/>
              <a:t> of stars per unit mass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called</a:t>
            </a:r>
            <a:r>
              <a:rPr lang="fr-FR" sz="2000" dirty="0"/>
              <a:t> a mass </a:t>
            </a:r>
            <a:r>
              <a:rPr lang="fr-FR" sz="2000" dirty="0" err="1"/>
              <a:t>function</a:t>
            </a:r>
            <a:r>
              <a:rPr lang="fr-FR" sz="2000" dirty="0"/>
              <a:t>.</a:t>
            </a:r>
          </a:p>
          <a:p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deﬁne</a:t>
            </a:r>
            <a:r>
              <a:rPr lang="fr-FR" sz="2000" dirty="0"/>
              <a:t> the mass </a:t>
            </a:r>
            <a:r>
              <a:rPr lang="fr-FR" sz="2000" dirty="0" err="1"/>
              <a:t>function</a:t>
            </a:r>
            <a:r>
              <a:rPr lang="fr-FR" sz="2000" dirty="0"/>
              <a:t> </a:t>
            </a:r>
            <a:r>
              <a:rPr lang="fr-FR" sz="2000" i="1" dirty="0"/>
              <a:t>Φ(M) </a:t>
            </a:r>
            <a:r>
              <a:rPr lang="fr-FR" sz="2000" dirty="0" err="1"/>
              <a:t>such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i="1" dirty="0"/>
              <a:t>Φ(M) </a:t>
            </a:r>
            <a:r>
              <a:rPr lang="fr-FR" sz="2000" i="1" dirty="0" err="1"/>
              <a:t>dM</a:t>
            </a:r>
            <a:r>
              <a:rPr lang="fr-FR" sz="2000" i="1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the </a:t>
            </a:r>
            <a:r>
              <a:rPr lang="fr-FR" sz="2000" dirty="0" err="1"/>
              <a:t>number</a:t>
            </a:r>
            <a:r>
              <a:rPr lang="fr-FR" sz="2000" dirty="0"/>
              <a:t> of stars </a:t>
            </a:r>
            <a:r>
              <a:rPr lang="fr-FR" sz="2000" dirty="0" err="1"/>
              <a:t>with</a:t>
            </a:r>
            <a:r>
              <a:rPr lang="fr-FR" sz="2000" dirty="0"/>
              <a:t> masses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i="1" dirty="0"/>
              <a:t>M</a:t>
            </a:r>
            <a:r>
              <a:rPr lang="fr-FR" sz="2000" dirty="0"/>
              <a:t> and </a:t>
            </a:r>
            <a:r>
              <a:rPr lang="fr-FR" sz="2000" i="1" dirty="0"/>
              <a:t>M + </a:t>
            </a:r>
            <a:r>
              <a:rPr lang="fr-FR" sz="2000" i="1" dirty="0" err="1"/>
              <a:t>dM</a:t>
            </a:r>
            <a:r>
              <a:rPr lang="fr-FR" sz="2000" dirty="0"/>
              <a:t>.</a:t>
            </a:r>
          </a:p>
          <a:p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deﬁnition</a:t>
            </a:r>
            <a:r>
              <a:rPr lang="fr-FR" sz="2000" dirty="0"/>
              <a:t>, the total </a:t>
            </a:r>
            <a:r>
              <a:rPr lang="fr-FR" sz="2000" dirty="0" err="1"/>
              <a:t>number</a:t>
            </a:r>
            <a:r>
              <a:rPr lang="fr-FR" sz="2000" dirty="0"/>
              <a:t> of stars </a:t>
            </a:r>
            <a:r>
              <a:rPr lang="fr-FR" sz="2000" dirty="0" err="1"/>
              <a:t>with</a:t>
            </a:r>
            <a:r>
              <a:rPr lang="fr-FR" sz="2000" dirty="0"/>
              <a:t> masses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i="1" dirty="0" err="1"/>
              <a:t>M</a:t>
            </a:r>
            <a:r>
              <a:rPr lang="fr-FR" sz="2000" i="1" baseline="-25000" dirty="0" err="1"/>
              <a:t>low</a:t>
            </a:r>
            <a:r>
              <a:rPr lang="fr-FR" sz="2000" dirty="0"/>
              <a:t> and </a:t>
            </a:r>
            <a:r>
              <a:rPr lang="fr-FR" sz="2000" i="1" dirty="0" err="1"/>
              <a:t>M</a:t>
            </a:r>
            <a:r>
              <a:rPr lang="fr-FR" sz="2000" i="1" baseline="-25000" dirty="0" err="1"/>
              <a:t>up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r>
              <a:rPr lang="fr-FR" sz="2000" dirty="0"/>
              <a:t>By </a:t>
            </a:r>
            <a:r>
              <a:rPr lang="fr-FR" sz="2000" dirty="0" err="1"/>
              <a:t>deriving</a:t>
            </a:r>
            <a:r>
              <a:rPr lang="fr-FR" sz="2000" dirty="0"/>
              <a:t> </a:t>
            </a:r>
            <a:r>
              <a:rPr lang="fr-FR" sz="2000" dirty="0" err="1"/>
              <a:t>both</a:t>
            </a:r>
            <a:r>
              <a:rPr lang="fr-FR" sz="2000" dirty="0"/>
              <a:t> </a:t>
            </a:r>
            <a:r>
              <a:rPr lang="fr-FR" sz="2000" dirty="0" err="1"/>
              <a:t>sides</a:t>
            </a:r>
            <a:r>
              <a:rPr lang="fr-FR" sz="2000" dirty="0"/>
              <a:t>, </a:t>
            </a: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get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i="1" dirty="0" err="1"/>
              <a:t>Φ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the </a:t>
            </a:r>
            <a:r>
              <a:rPr lang="fr-FR" sz="2000" dirty="0" err="1"/>
              <a:t>derivative</a:t>
            </a:r>
            <a:r>
              <a:rPr lang="fr-FR" sz="2000" dirty="0"/>
              <a:t> of the </a:t>
            </a:r>
            <a:r>
              <a:rPr lang="fr-FR" sz="2000" dirty="0" err="1"/>
              <a:t>number</a:t>
            </a:r>
            <a:r>
              <a:rPr lang="fr-FR" sz="2000" dirty="0"/>
              <a:t> of stars </a:t>
            </a:r>
            <a:r>
              <a:rPr lang="fr-FR" sz="2000" dirty="0" err="1"/>
              <a:t>with</a:t>
            </a:r>
            <a:r>
              <a:rPr lang="fr-FR" sz="2000" dirty="0"/>
              <a:t> respect to mass, i.e. the </a:t>
            </a:r>
            <a:r>
              <a:rPr lang="fr-FR" sz="2000" dirty="0" err="1"/>
              <a:t>number</a:t>
            </a:r>
            <a:r>
              <a:rPr lang="fr-FR" sz="2000" dirty="0"/>
              <a:t> of stars </a:t>
            </a:r>
            <a:r>
              <a:rPr lang="fr-FR" sz="2000" i="1" dirty="0" err="1"/>
              <a:t>dN</a:t>
            </a:r>
            <a:r>
              <a:rPr lang="fr-FR" sz="2000" dirty="0"/>
              <a:t> </a:t>
            </a:r>
            <a:r>
              <a:rPr lang="fr-FR" sz="2000" dirty="0" err="1"/>
              <a:t>within</a:t>
            </a:r>
            <a:r>
              <a:rPr lang="fr-FR" sz="2000" dirty="0"/>
              <a:t> </a:t>
            </a:r>
            <a:r>
              <a:rPr lang="fr-FR" sz="2000" dirty="0" err="1"/>
              <a:t>some</a:t>
            </a:r>
            <a:r>
              <a:rPr lang="fr-FR" sz="2000" dirty="0"/>
              <a:t> mass </a:t>
            </a:r>
            <a:r>
              <a:rPr lang="fr-FR" sz="2000" dirty="0" err="1"/>
              <a:t>interval</a:t>
            </a:r>
            <a:r>
              <a:rPr lang="fr-FR" sz="2000" dirty="0"/>
              <a:t> </a:t>
            </a:r>
            <a:r>
              <a:rPr lang="fr-FR" sz="2000" i="1" dirty="0" err="1"/>
              <a:t>dM</a:t>
            </a:r>
            <a:r>
              <a:rPr lang="fr-FR" sz="2000" dirty="0"/>
              <a:t>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171698" y="3764954"/>
          <a:ext cx="3402065" cy="52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02" name="Équation" r:id="rId3" imgW="1905000" imgH="292100" progId="Equation.3">
                  <p:embed/>
                </p:oleObj>
              </mc:Choice>
              <mc:Fallback>
                <p:oleObj name="Équation" r:id="rId3" imgW="1905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698" y="3764954"/>
                        <a:ext cx="3402065" cy="52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87" name="Object 3"/>
          <p:cNvGraphicFramePr>
            <a:graphicFrameLocks noChangeAspect="1"/>
          </p:cNvGraphicFramePr>
          <p:nvPr/>
        </p:nvGraphicFramePr>
        <p:xfrm>
          <a:off x="2171698" y="4706193"/>
          <a:ext cx="142875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03" name="Équation" r:id="rId5" imgW="800100" imgH="355600" progId="Equation.3">
                  <p:embed/>
                </p:oleObj>
              </mc:Choice>
              <mc:Fallback>
                <p:oleObj name="Équation" r:id="rId5" imgW="800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698" y="4706193"/>
                        <a:ext cx="1428750" cy="63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308" y="140906"/>
            <a:ext cx="8229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800" dirty="0"/>
              <a:t>Jusqu’à récemment, on pensait que les </a:t>
            </a:r>
            <a:r>
              <a:rPr lang="fr-FR" sz="2800" dirty="0">
                <a:solidFill>
                  <a:srgbClr val="FF0000"/>
                </a:solidFill>
              </a:rPr>
              <a:t>cœurs de pop III ne pouvaient former qu’1 étoile, parce que la fragmentation n’était pas efficace. </a:t>
            </a:r>
            <a:endParaRPr lang="fr-FR" sz="2800" dirty="0"/>
          </a:p>
          <a:p>
            <a:pPr marL="457200" indent="-457200">
              <a:buFont typeface="Arial" charset="0"/>
              <a:buChar char="•"/>
            </a:pPr>
            <a:r>
              <a:rPr lang="fr-FR" sz="2800" dirty="0"/>
              <a:t>Avec cette hypothèse; l’estimation de la masse finale des étoiles primordiales était basée sur l’équilibre de l’accrétion du gaz avec la pression radiative de la </a:t>
            </a:r>
            <a:r>
              <a:rPr lang="fr-FR" sz="2800" dirty="0" err="1"/>
              <a:t>proto-étoile</a:t>
            </a:r>
            <a:r>
              <a:rPr lang="fr-FR" sz="2800" dirty="0"/>
              <a:t>. </a:t>
            </a:r>
            <a:r>
              <a:rPr lang="fr-FR" sz="2800" dirty="0">
                <a:solidFill>
                  <a:srgbClr val="FF0000"/>
                </a:solidFill>
              </a:rPr>
              <a:t>Ce qui conduisait à des étoiles très massives (plusieurs centaines ou milliers de masses solaires).</a:t>
            </a:r>
          </a:p>
          <a:p>
            <a:pPr marL="457200" indent="-457200">
              <a:buFont typeface="Arial" charset="0"/>
              <a:buChar char="•"/>
            </a:pPr>
            <a:r>
              <a:rPr lang="fr-FR" sz="2800" dirty="0">
                <a:solidFill>
                  <a:srgbClr val="FF0000"/>
                </a:solidFill>
              </a:rPr>
              <a:t>Mais, la fragmentation du gaz pourrait s’établir dans les flux turbulents de gaz qui nourrissent les parties centrales des nuages.</a:t>
            </a:r>
          </a:p>
          <a:p>
            <a:pPr marL="457200" indent="-457200">
              <a:buFont typeface="Arial" charset="0"/>
              <a:buChar char="•"/>
            </a:pPr>
            <a:r>
              <a:rPr lang="fr-FR" sz="2800" dirty="0"/>
              <a:t>En prenant cela en compte, les simulations suggèrent que</a:t>
            </a:r>
            <a:r>
              <a:rPr lang="fr-FR" sz="2800" dirty="0">
                <a:solidFill>
                  <a:srgbClr val="FF0000"/>
                </a:solidFill>
              </a:rPr>
              <a:t> des étoiles moins massives peuvent se former.</a:t>
            </a:r>
            <a:endParaRPr lang="fr-FR" sz="28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538912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08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520700"/>
          </a:xfrm>
        </p:spPr>
        <p:txBody>
          <a:bodyPr>
            <a:noAutofit/>
          </a:bodyPr>
          <a:lstStyle/>
          <a:p>
            <a:r>
              <a:rPr lang="fr-FR" sz="2400" b="1" dirty="0"/>
              <a:t>Pop III Star Formation: </a:t>
            </a:r>
            <a:r>
              <a:rPr lang="fr-FR" sz="2400" b="1" dirty="0" err="1"/>
              <a:t>disk</a:t>
            </a:r>
            <a:r>
              <a:rPr lang="fr-FR" sz="2400" b="1" dirty="0"/>
              <a:t> fragmentation (Clark et al. 2010)</a:t>
            </a:r>
            <a:br>
              <a:rPr lang="fr-FR" sz="2400" b="1" dirty="0"/>
            </a:b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091267"/>
            <a:ext cx="6781800" cy="45211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5601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in the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universe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not </a:t>
            </a:r>
            <a:r>
              <a:rPr lang="fr-FR" dirty="0" err="1"/>
              <a:t>contain</a:t>
            </a:r>
            <a:r>
              <a:rPr lang="fr-FR" dirty="0"/>
              <a:t> </a:t>
            </a:r>
            <a:r>
              <a:rPr lang="fr-FR" dirty="0" err="1"/>
              <a:t>metals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thought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primordial stars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solitary</a:t>
            </a:r>
            <a:r>
              <a:rPr lang="fr-FR" dirty="0"/>
              <a:t> massive </a:t>
            </a:r>
            <a:r>
              <a:rPr lang="fr-FR" dirty="0" err="1"/>
              <a:t>objects</a:t>
            </a:r>
            <a:r>
              <a:rPr lang="fr-FR" dirty="0"/>
              <a:t>.</a:t>
            </a:r>
          </a:p>
          <a:p>
            <a:pPr>
              <a:buFont typeface="Arial"/>
              <a:buChar char="•"/>
            </a:pPr>
            <a:r>
              <a:rPr lang="fr-FR" dirty="0"/>
              <a:t> But, the </a:t>
            </a:r>
            <a:r>
              <a:rPr lang="fr-FR" dirty="0" err="1"/>
              <a:t>accretion</a:t>
            </a:r>
            <a:r>
              <a:rPr lang="fr-FR" dirty="0"/>
              <a:t> </a:t>
            </a:r>
            <a:r>
              <a:rPr lang="fr-FR" dirty="0" err="1"/>
              <a:t>disks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first stars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highly</a:t>
            </a:r>
            <a:r>
              <a:rPr lang="fr-FR" dirty="0"/>
              <a:t> susceptible to fragmentation.</a:t>
            </a:r>
          </a:p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Therefore</a:t>
            </a:r>
            <a:r>
              <a:rPr lang="fr-FR" dirty="0"/>
              <a:t>,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/>
              <a:t>forming</a:t>
            </a:r>
            <a:r>
              <a:rPr lang="fr-FR" dirty="0"/>
              <a:t> in isolation, the first stars </a:t>
            </a:r>
            <a:r>
              <a:rPr lang="fr-FR" dirty="0" err="1"/>
              <a:t>almost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occur</a:t>
            </a:r>
            <a:r>
              <a:rPr lang="fr-FR" dirty="0"/>
              <a:t> as </a:t>
            </a:r>
            <a:r>
              <a:rPr lang="fr-FR" dirty="0" err="1"/>
              <a:t>members</a:t>
            </a:r>
            <a:r>
              <a:rPr lang="fr-FR" dirty="0"/>
              <a:t> of multiple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separations</a:t>
            </a:r>
            <a:r>
              <a:rPr lang="fr-FR" dirty="0"/>
              <a:t> as </a:t>
            </a:r>
            <a:r>
              <a:rPr lang="fr-FR" dirty="0" err="1"/>
              <a:t>small</a:t>
            </a:r>
            <a:r>
              <a:rPr lang="fr-FR" dirty="0"/>
              <a:t> as the distance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Earth</a:t>
            </a:r>
            <a:r>
              <a:rPr lang="fr-FR" dirty="0"/>
              <a:t> an the Sun.</a:t>
            </a:r>
          </a:p>
          <a:p>
            <a:r>
              <a:rPr lang="fr-FR" dirty="0"/>
              <a:t>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550506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5000"/>
          </a:xfrm>
        </p:spPr>
        <p:txBody>
          <a:bodyPr>
            <a:noAutofit/>
          </a:bodyPr>
          <a:lstStyle/>
          <a:p>
            <a:r>
              <a:rPr lang="fr-FR" sz="2400" b="1" dirty="0"/>
              <a:t>Pop III Star Formation: </a:t>
            </a:r>
            <a:r>
              <a:rPr lang="fr-FR" sz="2400" b="1" dirty="0" err="1"/>
              <a:t>Disk</a:t>
            </a:r>
            <a:r>
              <a:rPr lang="fr-FR" sz="2400" b="1" dirty="0"/>
              <a:t> Fragmentation (Clark et al. 2011) 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304800" y="4191000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/>
              <a:t>Left</a:t>
            </a:r>
            <a:r>
              <a:rPr lang="fr-FR" sz="1600" b="1" dirty="0"/>
              <a:t>: </a:t>
            </a:r>
            <a:r>
              <a:rPr lang="fr-FR" sz="1600" dirty="0"/>
              <a:t>the </a:t>
            </a:r>
            <a:r>
              <a:rPr lang="fr-FR" sz="1600" dirty="0" err="1"/>
              <a:t>Toomre</a:t>
            </a:r>
            <a:r>
              <a:rPr lang="fr-FR" sz="1600" dirty="0"/>
              <a:t> ‘Q’ </a:t>
            </a:r>
            <a:r>
              <a:rPr lang="fr-FR" sz="1600" dirty="0" err="1"/>
              <a:t>parameter</a:t>
            </a:r>
            <a:r>
              <a:rPr lang="fr-FR" sz="1600" dirty="0"/>
              <a:t> </a:t>
            </a:r>
            <a:r>
              <a:rPr lang="fr-FR" sz="1600" dirty="0" err="1"/>
              <a:t>provides</a:t>
            </a:r>
            <a:r>
              <a:rPr lang="fr-FR" sz="1600" dirty="0"/>
              <a:t> a </a:t>
            </a:r>
            <a:r>
              <a:rPr lang="fr-FR" sz="1600" dirty="0" err="1"/>
              <a:t>measure</a:t>
            </a:r>
            <a:r>
              <a:rPr lang="fr-FR" sz="1600" dirty="0"/>
              <a:t> of the </a:t>
            </a:r>
            <a:r>
              <a:rPr lang="fr-FR" sz="1600" dirty="0" err="1"/>
              <a:t>gravitational</a:t>
            </a:r>
            <a:r>
              <a:rPr lang="fr-FR" sz="1600" dirty="0"/>
              <a:t> </a:t>
            </a:r>
            <a:r>
              <a:rPr lang="fr-FR" sz="1600" dirty="0" err="1"/>
              <a:t>instability</a:t>
            </a:r>
            <a:r>
              <a:rPr lang="fr-FR" sz="1600" dirty="0"/>
              <a:t> of the </a:t>
            </a:r>
            <a:r>
              <a:rPr lang="fr-FR" sz="1600" dirty="0" err="1"/>
              <a:t>disk</a:t>
            </a:r>
            <a:r>
              <a:rPr lang="fr-FR" sz="1600" dirty="0"/>
              <a:t>. For </a:t>
            </a:r>
            <a:r>
              <a:rPr lang="fr-FR" sz="1600" dirty="0" err="1"/>
              <a:t>high</a:t>
            </a:r>
            <a:r>
              <a:rPr lang="fr-FR" sz="1600" dirty="0"/>
              <a:t> Q,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stable, </a:t>
            </a:r>
            <a:r>
              <a:rPr lang="fr-FR" sz="1600" dirty="0" err="1"/>
              <a:t>while</a:t>
            </a:r>
            <a:r>
              <a:rPr lang="fr-FR" sz="1600" dirty="0"/>
              <a:t> for values </a:t>
            </a:r>
            <a:r>
              <a:rPr lang="fr-FR" sz="1600" dirty="0" err="1"/>
              <a:t>around</a:t>
            </a:r>
            <a:r>
              <a:rPr lang="fr-FR" sz="1600" dirty="0"/>
              <a:t> 1,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unstable</a:t>
            </a:r>
            <a:r>
              <a:rPr lang="fr-FR" sz="1600" dirty="0"/>
              <a:t> to fragmentation. As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grows</a:t>
            </a:r>
            <a:r>
              <a:rPr lang="fr-FR" sz="1600" dirty="0"/>
              <a:t>, the value of Q </a:t>
            </a:r>
            <a:r>
              <a:rPr lang="fr-FR" sz="1600" dirty="0" err="1"/>
              <a:t>remains</a:t>
            </a:r>
            <a:r>
              <a:rPr lang="fr-FR" sz="1600" dirty="0"/>
              <a:t> </a:t>
            </a:r>
            <a:r>
              <a:rPr lang="fr-FR" sz="1600" dirty="0" err="1"/>
              <a:t>around</a:t>
            </a:r>
            <a:r>
              <a:rPr lang="fr-FR" sz="1600" dirty="0"/>
              <a:t> 1 in the </a:t>
            </a:r>
            <a:r>
              <a:rPr lang="fr-FR" sz="1600" dirty="0" err="1"/>
              <a:t>outer</a:t>
            </a:r>
            <a:r>
              <a:rPr lang="fr-FR" sz="1600" dirty="0"/>
              <a:t> </a:t>
            </a:r>
            <a:r>
              <a:rPr lang="fr-FR" sz="1600" dirty="0" err="1"/>
              <a:t>regions</a:t>
            </a:r>
            <a:r>
              <a:rPr lang="fr-FR" sz="1600" dirty="0"/>
              <a:t>, and </a:t>
            </a:r>
            <a:r>
              <a:rPr lang="fr-FR" sz="1600" dirty="0" err="1"/>
              <a:t>so</a:t>
            </a:r>
            <a:r>
              <a:rPr lang="fr-FR" sz="1600" dirty="0"/>
              <a:t> the </a:t>
            </a:r>
            <a:r>
              <a:rPr lang="fr-FR" sz="1600" dirty="0" err="1"/>
              <a:t>dynamics</a:t>
            </a:r>
            <a:r>
              <a:rPr lang="fr-FR" sz="1600" dirty="0"/>
              <a:t> of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dominated</a:t>
            </a:r>
            <a:r>
              <a:rPr lang="fr-FR" sz="1600" dirty="0"/>
              <a:t> by </a:t>
            </a:r>
            <a:r>
              <a:rPr lang="fr-FR" sz="1600" dirty="0" err="1"/>
              <a:t>gravitational</a:t>
            </a:r>
            <a:r>
              <a:rPr lang="fr-FR" sz="1600" dirty="0"/>
              <a:t> </a:t>
            </a:r>
            <a:r>
              <a:rPr lang="fr-FR" sz="1600" dirty="0" err="1"/>
              <a:t>instabilities</a:t>
            </a:r>
            <a:r>
              <a:rPr lang="fr-FR" sz="1600" dirty="0"/>
              <a:t>.</a:t>
            </a:r>
          </a:p>
          <a:p>
            <a:r>
              <a:rPr lang="fr-FR" sz="1600" b="1" dirty="0"/>
              <a:t>Right: </a:t>
            </a:r>
            <a:r>
              <a:rPr lang="fr-FR" sz="1600" dirty="0"/>
              <a:t>the </a:t>
            </a:r>
            <a:r>
              <a:rPr lang="fr-FR" sz="1600" dirty="0" err="1"/>
              <a:t>accretion</a:t>
            </a:r>
            <a:r>
              <a:rPr lang="fr-FR" sz="1600" dirty="0"/>
              <a:t> rate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dirty="0" err="1"/>
              <a:t>disk</a:t>
            </a:r>
            <a:r>
              <a:rPr lang="fr-FR" sz="1600" dirty="0"/>
              <a:t> and </a:t>
            </a:r>
            <a:r>
              <a:rPr lang="fr-FR" sz="1600" dirty="0" err="1"/>
              <a:t>envelope</a:t>
            </a:r>
            <a:r>
              <a:rPr lang="fr-FR" sz="1600" dirty="0"/>
              <a:t> as a </a:t>
            </a:r>
            <a:r>
              <a:rPr lang="fr-FR" sz="1600" dirty="0" err="1"/>
              <a:t>function</a:t>
            </a:r>
            <a:r>
              <a:rPr lang="fr-FR" sz="1600" dirty="0"/>
              <a:t> of radius </a:t>
            </a:r>
            <a:r>
              <a:rPr lang="fr-FR" sz="1600" dirty="0" err="1"/>
              <a:t>from</a:t>
            </a:r>
            <a:r>
              <a:rPr lang="fr-FR" sz="1600" dirty="0"/>
              <a:t> the central </a:t>
            </a:r>
            <a:r>
              <a:rPr lang="fr-FR" sz="1600" dirty="0" err="1"/>
              <a:t>protostar</a:t>
            </a:r>
            <a:r>
              <a:rPr lang="fr-FR" sz="1600" dirty="0"/>
              <a:t> </a:t>
            </a:r>
            <a:r>
              <a:rPr lang="fr-FR" sz="1600" dirty="0" err="1"/>
              <a:t>helps</a:t>
            </a:r>
            <a:r>
              <a:rPr lang="fr-FR" sz="1600" dirty="0"/>
              <a:t> to </a:t>
            </a:r>
            <a:r>
              <a:rPr lang="fr-FR" sz="1600" dirty="0" err="1"/>
              <a:t>explain</a:t>
            </a:r>
            <a:r>
              <a:rPr lang="fr-FR" sz="1600" dirty="0"/>
              <a:t> </a:t>
            </a:r>
            <a:r>
              <a:rPr lang="fr-FR" sz="1600" dirty="0" err="1"/>
              <a:t>why</a:t>
            </a:r>
            <a:r>
              <a:rPr lang="fr-FR" sz="1600" dirty="0"/>
              <a:t>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became</a:t>
            </a:r>
            <a:r>
              <a:rPr lang="fr-FR" sz="1600" dirty="0"/>
              <a:t> </a:t>
            </a:r>
            <a:r>
              <a:rPr lang="fr-FR" sz="1600" dirty="0" err="1"/>
              <a:t>so</a:t>
            </a:r>
            <a:r>
              <a:rPr lang="fr-FR" sz="1600" dirty="0"/>
              <a:t> </a:t>
            </a:r>
            <a:r>
              <a:rPr lang="fr-FR" sz="1600" dirty="0" err="1"/>
              <a:t>unstable</a:t>
            </a:r>
            <a:r>
              <a:rPr lang="fr-FR" sz="1600" dirty="0"/>
              <a:t>. The </a:t>
            </a:r>
            <a:r>
              <a:rPr lang="fr-FR" sz="1600" dirty="0" err="1"/>
              <a:t>accretion</a:t>
            </a:r>
            <a:r>
              <a:rPr lang="fr-FR" sz="1600" dirty="0"/>
              <a:t> rate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considerably</a:t>
            </a:r>
            <a:r>
              <a:rPr lang="fr-FR" sz="1600" dirty="0"/>
              <a:t> </a:t>
            </a:r>
            <a:r>
              <a:rPr lang="fr-FR" sz="1600" dirty="0" err="1"/>
              <a:t>lower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the rate </a:t>
            </a:r>
            <a:r>
              <a:rPr lang="fr-FR" sz="1600" dirty="0" err="1"/>
              <a:t>at</a:t>
            </a:r>
            <a:r>
              <a:rPr lang="fr-FR" sz="1600" dirty="0"/>
              <a:t> </a:t>
            </a:r>
            <a:r>
              <a:rPr lang="fr-FR" sz="1600" dirty="0" err="1"/>
              <a:t>which</a:t>
            </a:r>
            <a:r>
              <a:rPr lang="fr-FR" sz="1600" dirty="0"/>
              <a:t> </a:t>
            </a:r>
            <a:r>
              <a:rPr lang="fr-FR" sz="1600" dirty="0" err="1"/>
              <a:t>material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added</a:t>
            </a:r>
            <a:r>
              <a:rPr lang="fr-FR" sz="1600" dirty="0"/>
              <a:t> to the </a:t>
            </a:r>
            <a:r>
              <a:rPr lang="fr-FR" sz="1600" dirty="0" err="1"/>
              <a:t>disk</a:t>
            </a:r>
            <a:r>
              <a:rPr lang="fr-FR" sz="1600" dirty="0"/>
              <a:t>. The system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unable</a:t>
            </a:r>
            <a:r>
              <a:rPr lang="fr-FR" sz="1600" dirty="0"/>
              <a:t> to </a:t>
            </a:r>
            <a:r>
              <a:rPr lang="fr-FR" sz="1600" dirty="0" err="1"/>
              <a:t>process</a:t>
            </a:r>
            <a:r>
              <a:rPr lang="fr-FR" sz="1600" dirty="0"/>
              <a:t> the </a:t>
            </a:r>
            <a:r>
              <a:rPr lang="fr-FR" sz="1600" dirty="0" err="1"/>
              <a:t>material</a:t>
            </a:r>
            <a:r>
              <a:rPr lang="fr-FR" sz="1600" dirty="0"/>
              <a:t> in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quickly</a:t>
            </a:r>
            <a:r>
              <a:rPr lang="fr-FR" sz="1600" dirty="0"/>
              <a:t> </a:t>
            </a:r>
            <a:r>
              <a:rPr lang="fr-FR" sz="1600" dirty="0" err="1"/>
              <a:t>enough</a:t>
            </a:r>
            <a:r>
              <a:rPr lang="fr-FR" sz="1600" dirty="0"/>
              <a:t> </a:t>
            </a:r>
            <a:r>
              <a:rPr lang="fr-FR" sz="1600" dirty="0" err="1"/>
              <a:t>before</a:t>
            </a:r>
            <a:r>
              <a:rPr lang="fr-FR" sz="1600" dirty="0"/>
              <a:t> more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added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the </a:t>
            </a:r>
            <a:r>
              <a:rPr lang="fr-FR" sz="1600" dirty="0" err="1"/>
              <a:t>infalling</a:t>
            </a:r>
            <a:r>
              <a:rPr lang="fr-FR" sz="1600" dirty="0"/>
              <a:t> </a:t>
            </a:r>
            <a:r>
              <a:rPr lang="fr-FR" sz="1600" dirty="0" err="1"/>
              <a:t>envelope</a:t>
            </a:r>
            <a:r>
              <a:rPr lang="fr-FR" sz="1600" dirty="0"/>
              <a:t>. As a </a:t>
            </a:r>
            <a:r>
              <a:rPr lang="fr-FR" sz="1600" dirty="0" err="1"/>
              <a:t>result</a:t>
            </a:r>
            <a:r>
              <a:rPr lang="fr-FR" sz="1600" dirty="0"/>
              <a:t>, the </a:t>
            </a:r>
            <a:r>
              <a:rPr lang="fr-FR" sz="1600" dirty="0" err="1"/>
              <a:t>disk</a:t>
            </a:r>
            <a:r>
              <a:rPr lang="fr-FR" sz="1600" dirty="0"/>
              <a:t> </a:t>
            </a:r>
            <a:r>
              <a:rPr lang="fr-FR" sz="1600" dirty="0" err="1"/>
              <a:t>grows</a:t>
            </a:r>
            <a:r>
              <a:rPr lang="fr-FR" sz="1600" dirty="0"/>
              <a:t> in mass, </a:t>
            </a:r>
            <a:r>
              <a:rPr lang="fr-FR" sz="1600" dirty="0" err="1"/>
              <a:t>became</a:t>
            </a:r>
            <a:r>
              <a:rPr lang="fr-FR" sz="1600" dirty="0"/>
              <a:t> </a:t>
            </a:r>
            <a:r>
              <a:rPr lang="fr-FR" sz="1600" dirty="0" err="1"/>
              <a:t>gravitationally</a:t>
            </a:r>
            <a:r>
              <a:rPr lang="fr-FR" sz="1600" dirty="0"/>
              <a:t> </a:t>
            </a:r>
            <a:r>
              <a:rPr lang="fr-FR" sz="1600" dirty="0" err="1"/>
              <a:t>unstable</a:t>
            </a:r>
            <a:r>
              <a:rPr lang="fr-FR" sz="1600" dirty="0"/>
              <a:t>, and </a:t>
            </a:r>
            <a:r>
              <a:rPr lang="fr-FR" sz="1600" dirty="0" err="1"/>
              <a:t>ultimately</a:t>
            </a:r>
            <a:r>
              <a:rPr lang="fr-FR" sz="1600" dirty="0"/>
              <a:t> fragments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920750" y="561415"/>
            <a:ext cx="3409950" cy="3674035"/>
            <a:chOff x="781050" y="920750"/>
            <a:chExt cx="3409950" cy="3674035"/>
          </a:xfrm>
        </p:grpSpPr>
        <p:pic>
          <p:nvPicPr>
            <p:cNvPr id="10" name="Image 9" descr="Capture d’écran 2012-11-12 à 21.18.1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50" y="984250"/>
              <a:ext cx="3409950" cy="361053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3654749" y="920750"/>
              <a:ext cx="339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Q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2400823" y="2741650"/>
            <a:ext cx="929084" cy="882905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Capture d’écran 2012-11-12 à 21.21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3400"/>
            <a:ext cx="3649900" cy="36576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13" name="Ellipse 12"/>
          <p:cNvSpPr/>
          <p:nvPr/>
        </p:nvSpPr>
        <p:spPr>
          <a:xfrm>
            <a:off x="7013900" y="1099758"/>
            <a:ext cx="929084" cy="2524798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565463" y="563968"/>
            <a:ext cx="2384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mass </a:t>
            </a:r>
            <a:r>
              <a:rPr lang="fr-FR" sz="1200" dirty="0" err="1"/>
              <a:t>transfer</a:t>
            </a:r>
            <a:r>
              <a:rPr lang="fr-FR" sz="1200" dirty="0"/>
              <a:t> rate </a:t>
            </a:r>
            <a:r>
              <a:rPr lang="fr-FR" sz="1200" dirty="0" err="1"/>
              <a:t>through</a:t>
            </a:r>
            <a:r>
              <a:rPr lang="fr-FR" sz="1200" dirty="0"/>
              <a:t> the </a:t>
            </a:r>
            <a:r>
              <a:rPr lang="fr-FR" sz="1200" dirty="0" err="1"/>
              <a:t>disk</a:t>
            </a:r>
            <a:r>
              <a:rPr lang="fr-FR" sz="12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78831" y="692609"/>
            <a:ext cx="2659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mass </a:t>
            </a:r>
            <a:r>
              <a:rPr lang="fr-FR" sz="1200" dirty="0" err="1">
                <a:solidFill>
                  <a:srgbClr val="0000FF"/>
                </a:solidFill>
              </a:rPr>
              <a:t>infall</a:t>
            </a:r>
            <a:r>
              <a:rPr lang="fr-FR" sz="1200" dirty="0">
                <a:solidFill>
                  <a:srgbClr val="0000FF"/>
                </a:solidFill>
              </a:rPr>
              <a:t> rate </a:t>
            </a:r>
            <a:r>
              <a:rPr lang="fr-FR" sz="1200" dirty="0" err="1">
                <a:solidFill>
                  <a:srgbClr val="0000FF"/>
                </a:solidFill>
              </a:rPr>
              <a:t>through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err="1">
                <a:solidFill>
                  <a:srgbClr val="0000FF"/>
                </a:solidFill>
              </a:rPr>
              <a:t>spherical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r>
              <a:rPr lang="fr-FR" sz="1200" dirty="0" err="1">
                <a:solidFill>
                  <a:srgbClr val="0000FF"/>
                </a:solidFill>
              </a:rPr>
              <a:t>shells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5000"/>
          </a:xfrm>
        </p:spPr>
        <p:txBody>
          <a:bodyPr>
            <a:noAutofit/>
          </a:bodyPr>
          <a:lstStyle/>
          <a:p>
            <a:r>
              <a:rPr lang="fr-FR" sz="2400" b="1" dirty="0"/>
              <a:t>Pop III Star Formation: </a:t>
            </a:r>
            <a:r>
              <a:rPr lang="fr-FR" sz="2400" b="1" dirty="0" err="1"/>
              <a:t>further</a:t>
            </a:r>
            <a:r>
              <a:rPr lang="fr-FR" sz="2400" b="1" dirty="0"/>
              <a:t> </a:t>
            </a:r>
            <a:r>
              <a:rPr lang="fr-FR" sz="2400" b="1" dirty="0" err="1"/>
              <a:t>evolution</a:t>
            </a:r>
            <a:r>
              <a:rPr lang="fr-FR" sz="2400" b="1" dirty="0"/>
              <a:t> (</a:t>
            </a:r>
            <a:r>
              <a:rPr lang="fr-FR" sz="2400" b="1" dirty="0" err="1"/>
              <a:t>Greif</a:t>
            </a:r>
            <a:r>
              <a:rPr lang="fr-FR" sz="2400" b="1" dirty="0"/>
              <a:t> et al. 2011)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6099224" y="612845"/>
            <a:ext cx="3044775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/>
              <a:t> The panels show the </a:t>
            </a:r>
            <a:r>
              <a:rPr lang="fr-FR" dirty="0" err="1"/>
              <a:t>density-squared</a:t>
            </a:r>
            <a:r>
              <a:rPr lang="fr-FR" dirty="0"/>
              <a:t> </a:t>
            </a:r>
            <a:r>
              <a:rPr lang="fr-FR" dirty="0" err="1"/>
              <a:t>weighted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of H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line of </a:t>
            </a:r>
            <a:r>
              <a:rPr lang="fr-FR" dirty="0" err="1"/>
              <a:t>sight</a:t>
            </a:r>
            <a:r>
              <a:rPr lang="fr-FR" dirty="0"/>
              <a:t>.</a:t>
            </a:r>
          </a:p>
          <a:p>
            <a:pPr>
              <a:buFont typeface="Arial"/>
              <a:buChar char="•"/>
            </a:pPr>
            <a:endParaRPr lang="fr-FR" dirty="0"/>
          </a:p>
          <a:p>
            <a:pPr>
              <a:buFont typeface="Arial"/>
              <a:buChar char="•"/>
            </a:pPr>
            <a:r>
              <a:rPr lang="fr-FR" dirty="0"/>
              <a:t>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virializes</a:t>
            </a:r>
            <a:r>
              <a:rPr lang="fr-FR" dirty="0"/>
              <a:t> on a </a:t>
            </a:r>
            <a:r>
              <a:rPr lang="fr-FR" dirty="0" err="1"/>
              <a:t>scale</a:t>
            </a:r>
            <a:r>
              <a:rPr lang="fr-FR" dirty="0"/>
              <a:t> of ~5 </a:t>
            </a:r>
            <a:r>
              <a:rPr lang="fr-FR" dirty="0" err="1"/>
              <a:t>kpc</a:t>
            </a:r>
            <a:r>
              <a:rPr lang="fr-FR" dirty="0"/>
              <a:t>, </a:t>
            </a:r>
            <a:r>
              <a:rPr lang="fr-FR" dirty="0" err="1"/>
              <a:t>followed</a:t>
            </a:r>
            <a:r>
              <a:rPr lang="fr-FR" dirty="0"/>
              <a:t> by the collapse of the central ~1 pc, </a:t>
            </a:r>
            <a:r>
              <a:rPr lang="fr-FR" dirty="0" err="1"/>
              <a:t>where</a:t>
            </a:r>
            <a:r>
              <a:rPr lang="fr-FR" dirty="0"/>
              <a:t>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becomes</a:t>
            </a:r>
            <a:r>
              <a:rPr lang="fr-FR" dirty="0"/>
              <a:t> </a:t>
            </a:r>
            <a:r>
              <a:rPr lang="fr-FR" dirty="0" err="1"/>
              <a:t>self-gravitating</a:t>
            </a:r>
            <a:r>
              <a:rPr lang="fr-FR" dirty="0"/>
              <a:t> and </a:t>
            </a:r>
            <a:r>
              <a:rPr lang="fr-FR" dirty="0" err="1"/>
              <a:t>decouples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.</a:t>
            </a:r>
          </a:p>
          <a:p>
            <a:pPr>
              <a:buFont typeface="Arial"/>
              <a:buChar char="•"/>
            </a:pPr>
            <a:endParaRPr lang="fr-FR" dirty="0"/>
          </a:p>
          <a:p>
            <a:pPr>
              <a:buFont typeface="Arial"/>
              <a:buChar char="•"/>
            </a:pPr>
            <a:r>
              <a:rPr lang="fr-FR" dirty="0"/>
              <a:t> In the </a:t>
            </a:r>
            <a:r>
              <a:rPr lang="fr-FR" dirty="0" err="1"/>
              <a:t>ﬁnal</a:t>
            </a:r>
            <a:r>
              <a:rPr lang="fr-FR" dirty="0"/>
              <a:t> stages of the collapse, a </a:t>
            </a:r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core</a:t>
            </a:r>
            <a:r>
              <a:rPr lang="fr-FR" dirty="0"/>
              <a:t> on a </a:t>
            </a:r>
            <a:r>
              <a:rPr lang="fr-FR" dirty="0" err="1"/>
              <a:t>scale</a:t>
            </a:r>
            <a:r>
              <a:rPr lang="fr-FR" dirty="0"/>
              <a:t> of a few </a:t>
            </a:r>
            <a:r>
              <a:rPr lang="fr-FR" dirty="0" err="1"/>
              <a:t>hundred</a:t>
            </a:r>
            <a:r>
              <a:rPr lang="fr-FR" dirty="0"/>
              <a:t> AU </a:t>
            </a:r>
            <a:r>
              <a:rPr lang="fr-FR" dirty="0" err="1"/>
              <a:t>forms</a:t>
            </a:r>
            <a:r>
              <a:rPr lang="fr-FR" dirty="0"/>
              <a:t>.</a:t>
            </a:r>
          </a:p>
        </p:txBody>
      </p:sp>
      <p:pic>
        <p:nvPicPr>
          <p:cNvPr id="8" name="Image 7" descr="Capture d’écran 2012-11-12 à 21.50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506200"/>
            <a:ext cx="5638800" cy="62629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345061" cy="889000"/>
          </a:xfrm>
        </p:spPr>
        <p:txBody>
          <a:bodyPr>
            <a:noAutofit/>
          </a:bodyPr>
          <a:lstStyle/>
          <a:p>
            <a:r>
              <a:rPr lang="fr-FR" sz="2400" b="1" dirty="0"/>
              <a:t>Pop III Star Formation: </a:t>
            </a:r>
            <a:r>
              <a:rPr lang="fr-FR" sz="2400" b="1" dirty="0" err="1"/>
              <a:t>Further</a:t>
            </a:r>
            <a:r>
              <a:rPr lang="fr-FR" sz="2400" b="1" dirty="0"/>
              <a:t> Evolution </a:t>
            </a:r>
            <a:br>
              <a:rPr lang="fr-FR" sz="2400" b="1" dirty="0"/>
            </a:br>
            <a:r>
              <a:rPr lang="fr-FR" sz="2400" b="1" dirty="0"/>
              <a:t>(</a:t>
            </a:r>
            <a:r>
              <a:rPr lang="fr-FR" sz="2400" b="1" dirty="0" err="1"/>
              <a:t>Greif</a:t>
            </a:r>
            <a:r>
              <a:rPr lang="fr-FR" sz="2400" b="1" dirty="0"/>
              <a:t> et al. 2011, </a:t>
            </a:r>
            <a:r>
              <a:rPr lang="fr-FR" sz="2400" b="1" dirty="0" err="1"/>
              <a:t>ApJ</a:t>
            </a:r>
            <a:r>
              <a:rPr lang="fr-FR" sz="2400" b="1" dirty="0"/>
              <a:t>, 737, 75)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285750" y="5854701"/>
            <a:ext cx="6059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Again</a:t>
            </a:r>
            <a:r>
              <a:rPr lang="fr-FR" dirty="0"/>
              <a:t>: </a:t>
            </a:r>
            <a:r>
              <a:rPr lang="fr-FR" dirty="0" err="1"/>
              <a:t>gravitationally</a:t>
            </a:r>
            <a:r>
              <a:rPr lang="fr-FR" dirty="0"/>
              <a:t> </a:t>
            </a:r>
            <a:r>
              <a:rPr lang="fr-FR" dirty="0" err="1"/>
              <a:t>unstable</a:t>
            </a:r>
            <a:r>
              <a:rPr lang="fr-FR" dirty="0"/>
              <a:t> </a:t>
            </a:r>
            <a:r>
              <a:rPr lang="fr-FR" dirty="0" err="1"/>
              <a:t>disks</a:t>
            </a:r>
            <a:r>
              <a:rPr lang="fr-FR" dirty="0"/>
              <a:t> -&gt; multiple stars </a:t>
            </a:r>
            <a:r>
              <a:rPr lang="fr-FR" dirty="0" err="1"/>
              <a:t>form</a:t>
            </a:r>
            <a:endParaRPr lang="fr-FR" dirty="0"/>
          </a:p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Quite</a:t>
            </a:r>
            <a:r>
              <a:rPr lang="fr-FR" dirty="0"/>
              <a:t> a bit of </a:t>
            </a:r>
            <a:r>
              <a:rPr lang="fr-FR" dirty="0" err="1"/>
              <a:t>statistical</a:t>
            </a:r>
            <a:r>
              <a:rPr lang="fr-FR" dirty="0"/>
              <a:t> variation</a:t>
            </a:r>
          </a:p>
        </p:txBody>
      </p:sp>
      <p:pic>
        <p:nvPicPr>
          <p:cNvPr id="6" name="Image 5" descr="Capture d’écran 2012-11-12 à 21.51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843"/>
            <a:ext cx="6345061" cy="4965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11900" y="77043"/>
            <a:ext cx="2768599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/>
              <a:t> The central 2000 AU </a:t>
            </a:r>
            <a:r>
              <a:rPr lang="fr-FR" dirty="0" err="1"/>
              <a:t>after</a:t>
            </a:r>
            <a:r>
              <a:rPr lang="fr-FR" dirty="0"/>
              <a:t> 1000 </a:t>
            </a:r>
            <a:r>
              <a:rPr lang="fr-FR" dirty="0" err="1"/>
              <a:t>yr</a:t>
            </a:r>
            <a:r>
              <a:rPr lang="fr-FR" dirty="0"/>
              <a:t> of fragmentation and </a:t>
            </a:r>
            <a:r>
              <a:rPr lang="fr-FR" dirty="0" err="1"/>
              <a:t>accretion</a:t>
            </a:r>
            <a:r>
              <a:rPr lang="fr-FR" dirty="0"/>
              <a:t>.</a:t>
            </a:r>
          </a:p>
          <a:p>
            <a:pPr>
              <a:buFont typeface="Arial"/>
              <a:buChar char="•"/>
            </a:pPr>
            <a:r>
              <a:rPr lang="fr-FR" dirty="0"/>
              <a:t> Black dots, crosses and stars </a:t>
            </a:r>
            <a:r>
              <a:rPr lang="fr-FR" dirty="0" err="1"/>
              <a:t>denote</a:t>
            </a:r>
            <a:r>
              <a:rPr lang="fr-FR" dirty="0"/>
              <a:t> </a:t>
            </a:r>
            <a:r>
              <a:rPr lang="fr-FR" dirty="0" err="1"/>
              <a:t>protostars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masses </a:t>
            </a:r>
            <a:r>
              <a:rPr lang="fr-FR" dirty="0" err="1"/>
              <a:t>below</a:t>
            </a:r>
            <a:r>
              <a:rPr lang="fr-FR" dirty="0"/>
              <a:t> 1 M⊙, </a:t>
            </a:r>
            <a:r>
              <a:rPr lang="fr-FR" dirty="0" err="1"/>
              <a:t>between</a:t>
            </a:r>
            <a:r>
              <a:rPr lang="fr-FR" dirty="0"/>
              <a:t> 1 M⊙ and 3 M⊙, and </a:t>
            </a:r>
            <a:r>
              <a:rPr lang="fr-FR" dirty="0" err="1"/>
              <a:t>above</a:t>
            </a:r>
            <a:r>
              <a:rPr lang="fr-FR" dirty="0"/>
              <a:t> 3 M⊙.</a:t>
            </a:r>
          </a:p>
          <a:p>
            <a:pPr>
              <a:buFont typeface="Arial"/>
              <a:buChar char="•"/>
            </a:pPr>
            <a:r>
              <a:rPr lang="fr-FR" dirty="0"/>
              <a:t> A </a:t>
            </a:r>
            <a:r>
              <a:rPr lang="fr-FR" dirty="0" err="1"/>
              <a:t>relatively</a:t>
            </a:r>
            <a:r>
              <a:rPr lang="fr-FR" dirty="0"/>
              <a:t>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dirty="0" err="1"/>
              <a:t>protostellar</a:t>
            </a:r>
            <a:r>
              <a:rPr lang="fr-FR" dirty="0"/>
              <a:t> cluster </a:t>
            </a:r>
            <a:r>
              <a:rPr lang="fr-FR" dirty="0" err="1"/>
              <a:t>with</a:t>
            </a:r>
            <a:r>
              <a:rPr lang="fr-FR" dirty="0"/>
              <a:t> a range of masses has </a:t>
            </a:r>
            <a:r>
              <a:rPr lang="fr-FR" dirty="0" err="1"/>
              <a:t>survived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case. In a few </a:t>
            </a:r>
            <a:r>
              <a:rPr lang="fr-FR" dirty="0" err="1"/>
              <a:t>minihalos</a:t>
            </a:r>
            <a:r>
              <a:rPr lang="fr-FR" dirty="0"/>
              <a:t>, </a:t>
            </a:r>
            <a:r>
              <a:rPr lang="fr-FR" dirty="0" err="1"/>
              <a:t>low-mass</a:t>
            </a:r>
            <a:r>
              <a:rPr lang="fr-FR" dirty="0"/>
              <a:t> </a:t>
            </a:r>
            <a:r>
              <a:rPr lang="fr-FR" dirty="0" err="1"/>
              <a:t>protostars</a:t>
            </a:r>
            <a:r>
              <a:rPr lang="fr-FR" dirty="0"/>
              <a:t> have been </a:t>
            </a:r>
            <a:r>
              <a:rPr lang="fr-FR" dirty="0" err="1"/>
              <a:t>ejected</a:t>
            </a:r>
            <a:r>
              <a:rPr lang="fr-FR" dirty="0"/>
              <a:t> out of the central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cloud</a:t>
            </a:r>
            <a:r>
              <a:rPr lang="fr-FR" dirty="0"/>
              <a:t>,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no longer visible.</a:t>
            </a:r>
          </a:p>
          <a:p>
            <a:pPr>
              <a:buFont typeface="Arial"/>
              <a:buChar char="•"/>
            </a:pPr>
            <a:r>
              <a:rPr lang="fr-FR" dirty="0"/>
              <a:t> In simulation MH-2,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independent</a:t>
            </a:r>
            <a:r>
              <a:rPr lang="fr-FR" dirty="0"/>
              <a:t> </a:t>
            </a:r>
            <a:r>
              <a:rPr lang="fr-FR" dirty="0" err="1"/>
              <a:t>clumps</a:t>
            </a:r>
            <a:r>
              <a:rPr lang="fr-FR" dirty="0"/>
              <a:t> have </a:t>
            </a:r>
            <a:r>
              <a:rPr lang="fr-FR" dirty="0" err="1"/>
              <a:t>collapsed</a:t>
            </a:r>
            <a:r>
              <a:rPr lang="fr-FR" dirty="0"/>
              <a:t> </a:t>
            </a:r>
            <a:r>
              <a:rPr lang="fr-FR" dirty="0" err="1"/>
              <a:t>almost</a:t>
            </a:r>
            <a:r>
              <a:rPr lang="fr-FR" dirty="0"/>
              <a:t> </a:t>
            </a:r>
            <a:r>
              <a:rPr lang="fr-FR" dirty="0" err="1"/>
              <a:t>simultaneously</a:t>
            </a:r>
            <a:r>
              <a:rPr lang="fr-FR" dirty="0"/>
              <a:t> and </a:t>
            </a:r>
            <a:r>
              <a:rPr lang="fr-FR" dirty="0" err="1"/>
              <a:t>formed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clusters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eventually</a:t>
            </a:r>
            <a:r>
              <a:rPr lang="fr-FR" dirty="0"/>
              <a:t> </a:t>
            </a:r>
            <a:r>
              <a:rPr lang="fr-FR" dirty="0" err="1"/>
              <a:t>merging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b="1" dirty="0"/>
              <a:t>Pop III IMF: </a:t>
            </a:r>
            <a:r>
              <a:rPr lang="fr-FR" sz="3200" b="1" dirty="0" err="1"/>
              <a:t>Early</a:t>
            </a:r>
            <a:r>
              <a:rPr lang="fr-FR" sz="3200" b="1" dirty="0"/>
              <a:t> Situation</a:t>
            </a:r>
            <a:br>
              <a:rPr lang="fr-FR" sz="3200" b="1" dirty="0"/>
            </a:br>
            <a:r>
              <a:rPr lang="fr-FR" sz="3200" b="1" dirty="0"/>
              <a:t>(</a:t>
            </a:r>
            <a:r>
              <a:rPr lang="fr-FR" sz="3200" b="1" dirty="0" err="1"/>
              <a:t>Greif</a:t>
            </a:r>
            <a:r>
              <a:rPr lang="fr-FR" sz="3200" b="1" dirty="0"/>
              <a:t> et al. 2011, </a:t>
            </a:r>
            <a:r>
              <a:rPr lang="fr-FR" sz="3200" b="1" dirty="0" err="1"/>
              <a:t>ApJ</a:t>
            </a:r>
            <a:r>
              <a:rPr lang="fr-FR" sz="3200" b="1" dirty="0"/>
              <a:t>, 737, 75)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457200" y="5372100"/>
            <a:ext cx="843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400" dirty="0"/>
              <a:t> </a:t>
            </a:r>
            <a:r>
              <a:rPr lang="fr-FR" sz="2400" dirty="0" err="1"/>
              <a:t>After</a:t>
            </a:r>
            <a:r>
              <a:rPr lang="fr-FR" sz="2400" dirty="0"/>
              <a:t> t ~ 1000 </a:t>
            </a:r>
            <a:r>
              <a:rPr lang="fr-FR" sz="2400" dirty="0" err="1"/>
              <a:t>yr</a:t>
            </a:r>
            <a:r>
              <a:rPr lang="fr-FR" sz="2400" dirty="0"/>
              <a:t> of fragmentation and </a:t>
            </a:r>
            <a:r>
              <a:rPr lang="fr-FR" sz="2400" dirty="0" err="1"/>
              <a:t>accretion</a:t>
            </a:r>
            <a:endParaRPr lang="fr-FR" sz="2400" dirty="0"/>
          </a:p>
          <a:p>
            <a:pPr>
              <a:buFont typeface="Arial"/>
              <a:buChar char="•"/>
            </a:pPr>
            <a:r>
              <a:rPr lang="fr-FR" sz="2400" dirty="0"/>
              <a:t> A “</a:t>
            </a:r>
            <a:r>
              <a:rPr lang="fr-FR" sz="2400" dirty="0" err="1"/>
              <a:t>top-heavy</a:t>
            </a:r>
            <a:r>
              <a:rPr lang="fr-FR" sz="2400" dirty="0"/>
              <a:t>” IMF: </a:t>
            </a:r>
            <a:r>
              <a:rPr lang="fr-FR" sz="2400" dirty="0" err="1"/>
              <a:t>dN/dln</a:t>
            </a:r>
            <a:r>
              <a:rPr lang="fr-FR" sz="2400" dirty="0"/>
              <a:t> m ~ </a:t>
            </a:r>
            <a:r>
              <a:rPr lang="fr-FR" sz="2400" dirty="0" err="1"/>
              <a:t>m^x</a:t>
            </a:r>
            <a:r>
              <a:rPr lang="fr-FR" sz="2400" dirty="0"/>
              <a:t> (x=0) (cf. </a:t>
            </a:r>
            <a:r>
              <a:rPr lang="fr-FR" sz="2400" dirty="0" err="1"/>
              <a:t>Salpeter</a:t>
            </a:r>
            <a:r>
              <a:rPr lang="fr-FR" sz="2400" dirty="0"/>
              <a:t>: x = -1.35)</a:t>
            </a:r>
          </a:p>
        </p:txBody>
      </p:sp>
      <p:pic>
        <p:nvPicPr>
          <p:cNvPr id="6" name="Image 5" descr="Capture d’écran 2012-11-12 à 21.56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2200"/>
            <a:ext cx="6515100" cy="434990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3815944" cy="1295400"/>
          </a:xfrm>
        </p:spPr>
        <p:txBody>
          <a:bodyPr>
            <a:noAutofit/>
          </a:bodyPr>
          <a:lstStyle/>
          <a:p>
            <a:r>
              <a:rPr lang="fr-FR" sz="2400" b="1" dirty="0"/>
              <a:t>Pop III Star Formation: Radiative Feedback (Stacy et al. </a:t>
            </a:r>
            <a:r>
              <a:rPr lang="fr-FR" sz="2400" b="1" dirty="0" err="1"/>
              <a:t>arXiv</a:t>
            </a:r>
            <a:r>
              <a:rPr lang="fr-FR" sz="2400" b="1" dirty="0"/>
              <a:t>: 1109.3147)</a:t>
            </a:r>
            <a:endParaRPr lang="fr-FR" sz="2400" dirty="0"/>
          </a:p>
        </p:txBody>
      </p:sp>
      <p:pic>
        <p:nvPicPr>
          <p:cNvPr id="7" name="Image 6" descr="Capture d’écran 2012-11-12 à 22.09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44" y="0"/>
            <a:ext cx="53280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56" y="1600200"/>
            <a:ext cx="3815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/>
              <a:t> A dominant </a:t>
            </a:r>
            <a:r>
              <a:rPr lang="fr-FR" sz="2000" dirty="0" err="1"/>
              <a:t>binary</a:t>
            </a:r>
            <a:r>
              <a:rPr lang="fr-FR" sz="2000" dirty="0"/>
              <a:t> has </a:t>
            </a:r>
            <a:r>
              <a:rPr lang="fr-FR" sz="2000" dirty="0" err="1"/>
              <a:t>formed</a:t>
            </a:r>
            <a:r>
              <a:rPr lang="fr-FR" sz="2000" dirty="0"/>
              <a:t>   (~ 20 and ~10 M</a:t>
            </a:r>
            <a:r>
              <a:rPr lang="fr-FR" sz="20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fr-FR" sz="2000" dirty="0"/>
              <a:t>) </a:t>
            </a:r>
            <a:r>
              <a:rPr lang="fr-FR" sz="2000" dirty="0" err="1"/>
              <a:t>after</a:t>
            </a:r>
            <a:r>
              <a:rPr lang="fr-FR" sz="2000" dirty="0"/>
              <a:t> ~ 5 000 </a:t>
            </a:r>
            <a:r>
              <a:rPr lang="fr-FR" sz="2000" dirty="0" err="1"/>
              <a:t>yr</a:t>
            </a:r>
            <a:r>
              <a:rPr lang="fr-FR" sz="2000" dirty="0"/>
              <a:t> of </a:t>
            </a:r>
            <a:r>
              <a:rPr lang="fr-FR" sz="2000" dirty="0" err="1"/>
              <a:t>accretion</a:t>
            </a:r>
            <a:endParaRPr lang="fr-FR" sz="2000" dirty="0"/>
          </a:p>
          <a:p>
            <a:pPr>
              <a:buFont typeface="Arial"/>
              <a:buChar char="•"/>
            </a:pPr>
            <a:r>
              <a:rPr lang="fr-FR" sz="2000" dirty="0"/>
              <a:t> Note: </a:t>
            </a:r>
            <a:r>
              <a:rPr lang="fr-FR" sz="2000" dirty="0" err="1"/>
              <a:t>Hosokawa</a:t>
            </a:r>
            <a:r>
              <a:rPr lang="fr-FR" sz="2000" dirty="0"/>
              <a:t> et al. 2011 (Science Express): -&gt; </a:t>
            </a:r>
            <a:r>
              <a:rPr lang="fr-FR" sz="2000" dirty="0" err="1"/>
              <a:t>find</a:t>
            </a:r>
            <a:r>
              <a:rPr lang="fr-FR" sz="2000" dirty="0"/>
              <a:t> </a:t>
            </a:r>
            <a:r>
              <a:rPr lang="fr-FR" sz="2000" dirty="0" err="1"/>
              <a:t>similar</a:t>
            </a:r>
            <a:r>
              <a:rPr lang="fr-FR" sz="2000" dirty="0"/>
              <a:t> </a:t>
            </a:r>
            <a:r>
              <a:rPr lang="fr-FR" sz="2000" dirty="0" err="1"/>
              <a:t>result</a:t>
            </a:r>
            <a:r>
              <a:rPr lang="fr-FR" sz="2000" dirty="0"/>
              <a:t> (</a:t>
            </a:r>
            <a:r>
              <a:rPr lang="fr-FR" sz="2000" dirty="0" err="1"/>
              <a:t>only</a:t>
            </a:r>
            <a:r>
              <a:rPr lang="fr-FR" sz="2000" dirty="0"/>
              <a:t> in 2D, but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better</a:t>
            </a:r>
            <a:r>
              <a:rPr lang="fr-FR" sz="2000" dirty="0"/>
              <a:t> </a:t>
            </a:r>
            <a:r>
              <a:rPr lang="fr-FR" sz="2000" dirty="0" err="1"/>
              <a:t>Radiation-Hydro</a:t>
            </a:r>
            <a:r>
              <a:rPr lang="fr-FR" sz="2000" dirty="0"/>
              <a:t>)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815944" y="4787900"/>
            <a:ext cx="140375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336644" y="5003800"/>
            <a:ext cx="1403756" cy="158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828644" y="5219700"/>
            <a:ext cx="790778" cy="1588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696122" y="5005388"/>
            <a:ext cx="346278" cy="1588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6032500" y="5448300"/>
            <a:ext cx="1168400" cy="158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190844" y="5662612"/>
            <a:ext cx="1010056" cy="158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fr-FR" dirty="0"/>
              <a:t>L’IMF des premières étoiles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54062"/>
            <a:ext cx="8229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/>
              <a:t> Simulations numériques  par </a:t>
            </a:r>
            <a:r>
              <a:rPr lang="fr-FR" dirty="0" err="1"/>
              <a:t>Bromm</a:t>
            </a:r>
            <a:r>
              <a:rPr lang="fr-FR" dirty="0"/>
              <a:t>, Coppi, &amp; </a:t>
            </a:r>
            <a:r>
              <a:rPr lang="fr-FR" dirty="0" err="1"/>
              <a:t>Larson</a:t>
            </a:r>
            <a:r>
              <a:rPr lang="fr-FR" dirty="0"/>
              <a:t> (1999, 2002), Abel, Bryan, &amp; Norman (2000, 2002), Nakamura &amp; </a:t>
            </a:r>
            <a:r>
              <a:rPr lang="fr-FR" dirty="0" err="1"/>
              <a:t>Umemura</a:t>
            </a:r>
            <a:r>
              <a:rPr lang="fr-FR" dirty="0"/>
              <a:t> (2001, 2002), Yoshida et al. (2006, 2008, </a:t>
            </a:r>
            <a:r>
              <a:rPr lang="fr-FR" dirty="0" err="1"/>
              <a:t>OʼShea</a:t>
            </a:r>
            <a:r>
              <a:rPr lang="fr-FR" dirty="0"/>
              <a:t> &amp; Norman (2007), Gao et al. (2007), Clark et al. (2011), </a:t>
            </a:r>
            <a:r>
              <a:rPr lang="fr-FR" dirty="0" err="1"/>
              <a:t>Greif</a:t>
            </a:r>
            <a:r>
              <a:rPr lang="fr-FR" dirty="0"/>
              <a:t> et al. (2011)</a:t>
            </a:r>
          </a:p>
          <a:p>
            <a:pPr>
              <a:buFont typeface="Arial"/>
              <a:buChar char="•"/>
            </a:pPr>
            <a:r>
              <a:rPr lang="fr-FR" sz="2400" dirty="0"/>
              <a:t> Résultat -&gt; « </a:t>
            </a:r>
            <a:r>
              <a:rPr lang="fr-FR" sz="2400" b="1" dirty="0"/>
              <a:t>Top-</a:t>
            </a:r>
            <a:r>
              <a:rPr lang="fr-FR" sz="2400" b="1" dirty="0" err="1"/>
              <a:t>heavy</a:t>
            </a:r>
            <a:r>
              <a:rPr lang="fr-FR" sz="2400" b="1" dirty="0"/>
              <a:t> » IMF</a:t>
            </a:r>
            <a:endParaRPr lang="fr-FR" sz="2400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1893632" y="6124455"/>
            <a:ext cx="679316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5400000" flipH="1" flipV="1">
            <a:off x="169106" y="4466771"/>
            <a:ext cx="39035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rme libre 22"/>
          <p:cNvSpPr/>
          <p:nvPr/>
        </p:nvSpPr>
        <p:spPr>
          <a:xfrm>
            <a:off x="2695737" y="2768982"/>
            <a:ext cx="3689684" cy="2820736"/>
          </a:xfrm>
          <a:custGeom>
            <a:avLst/>
            <a:gdLst>
              <a:gd name="connsiteX0" fmla="*/ 0 w 3689684"/>
              <a:gd name="connsiteY0" fmla="*/ 360947 h 2820736"/>
              <a:gd name="connsiteX1" fmla="*/ 802105 w 3689684"/>
              <a:gd name="connsiteY1" fmla="*/ 40105 h 2820736"/>
              <a:gd name="connsiteX2" fmla="*/ 1604210 w 3689684"/>
              <a:gd name="connsiteY2" fmla="*/ 601578 h 2820736"/>
              <a:gd name="connsiteX3" fmla="*/ 3689684 w 3689684"/>
              <a:gd name="connsiteY3" fmla="*/ 2820736 h 28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9684" h="2820736">
                <a:moveTo>
                  <a:pt x="0" y="360947"/>
                </a:moveTo>
                <a:cubicBezTo>
                  <a:pt x="267368" y="180473"/>
                  <a:pt x="534737" y="0"/>
                  <a:pt x="802105" y="40105"/>
                </a:cubicBezTo>
                <a:cubicBezTo>
                  <a:pt x="1069473" y="80210"/>
                  <a:pt x="1122947" y="138140"/>
                  <a:pt x="1604210" y="601578"/>
                </a:cubicBezTo>
                <a:cubicBezTo>
                  <a:pt x="2085473" y="1065016"/>
                  <a:pt x="3689684" y="2820736"/>
                  <a:pt x="3689684" y="2820736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26782" y="2556948"/>
            <a:ext cx="1893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dN/dlogM</a:t>
            </a:r>
            <a:endParaRPr lang="fr-FR" sz="3200" dirty="0"/>
          </a:p>
        </p:txBody>
      </p:sp>
      <p:sp>
        <p:nvSpPr>
          <p:cNvPr id="25" name="Rectangle 24"/>
          <p:cNvSpPr/>
          <p:nvPr/>
        </p:nvSpPr>
        <p:spPr>
          <a:xfrm>
            <a:off x="7647533" y="6124455"/>
            <a:ext cx="10392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err="1"/>
              <a:t>logM</a:t>
            </a:r>
            <a:endParaRPr lang="fr-FR" sz="3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2895600" y="5232400"/>
            <a:ext cx="1307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POP I / II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693431" y="5232400"/>
            <a:ext cx="103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POP III</a:t>
            </a:r>
          </a:p>
        </p:txBody>
      </p:sp>
      <p:sp>
        <p:nvSpPr>
          <p:cNvPr id="33" name="Forme libre 32"/>
          <p:cNvSpPr/>
          <p:nvPr/>
        </p:nvSpPr>
        <p:spPr>
          <a:xfrm>
            <a:off x="4997116" y="2768982"/>
            <a:ext cx="3689684" cy="2820736"/>
          </a:xfrm>
          <a:custGeom>
            <a:avLst/>
            <a:gdLst>
              <a:gd name="connsiteX0" fmla="*/ 0 w 3689684"/>
              <a:gd name="connsiteY0" fmla="*/ 360947 h 2820736"/>
              <a:gd name="connsiteX1" fmla="*/ 802105 w 3689684"/>
              <a:gd name="connsiteY1" fmla="*/ 40105 h 2820736"/>
              <a:gd name="connsiteX2" fmla="*/ 1604210 w 3689684"/>
              <a:gd name="connsiteY2" fmla="*/ 601578 h 2820736"/>
              <a:gd name="connsiteX3" fmla="*/ 3689684 w 3689684"/>
              <a:gd name="connsiteY3" fmla="*/ 2820736 h 28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9684" h="2820736">
                <a:moveTo>
                  <a:pt x="0" y="360947"/>
                </a:moveTo>
                <a:cubicBezTo>
                  <a:pt x="267368" y="180473"/>
                  <a:pt x="534737" y="0"/>
                  <a:pt x="802105" y="40105"/>
                </a:cubicBezTo>
                <a:cubicBezTo>
                  <a:pt x="1069473" y="80210"/>
                  <a:pt x="1122947" y="138140"/>
                  <a:pt x="1604210" y="601578"/>
                </a:cubicBezTo>
                <a:cubicBezTo>
                  <a:pt x="2085473" y="1065016"/>
                  <a:pt x="3689684" y="2820736"/>
                  <a:pt x="3689684" y="2820736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2695737" y="2326115"/>
            <a:ext cx="1084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~ 1 M</a:t>
            </a:r>
            <a:r>
              <a:rPr lang="fr-FR" sz="2400" b="1" baseline="-25000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</a:t>
            </a:r>
            <a:endParaRPr lang="fr-FR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300469" y="2326115"/>
            <a:ext cx="1240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~ 10 M</a:t>
            </a:r>
            <a:r>
              <a:rPr lang="fr-FR" sz="2400" b="1" baseline="-250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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flipV="1">
            <a:off x="3416300" y="3116324"/>
            <a:ext cx="2413000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2978488" y="3141724"/>
            <a:ext cx="297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Masse caractéristique</a:t>
            </a:r>
          </a:p>
        </p:txBody>
      </p:sp>
      <p:sp>
        <p:nvSpPr>
          <p:cNvPr id="40" name="ZoneTexte 39"/>
          <p:cNvSpPr txBox="1"/>
          <p:nvPr/>
        </p:nvSpPr>
        <p:spPr>
          <a:xfrm rot="2784322">
            <a:off x="6528154" y="3898684"/>
            <a:ext cx="2449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IMF Primordiale 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Peut-on détecter des étoiles ou galaxies primordiales 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  <p:extLst>
      <p:ext uri="{BB962C8B-B14F-4D97-AF65-F5344CB8AC3E}">
        <p14:creationId xmlns:p14="http://schemas.microsoft.com/office/powerpoint/2010/main" val="619562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2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34" y="1143000"/>
            <a:ext cx="50165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58188"/>
            <a:ext cx="40889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Located</a:t>
            </a:r>
            <a:r>
              <a:rPr lang="fr-FR" dirty="0"/>
              <a:t> in the COSMOS </a:t>
            </a:r>
            <a:r>
              <a:rPr lang="fr-FR" dirty="0" err="1"/>
              <a:t>field</a:t>
            </a:r>
            <a:r>
              <a:rPr lang="fr-FR" dirty="0"/>
              <a:t>, an </a:t>
            </a:r>
            <a:r>
              <a:rPr lang="fr-FR" dirty="0" err="1"/>
              <a:t>intensely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patch of </a:t>
            </a:r>
            <a:r>
              <a:rPr lang="fr-FR" dirty="0" err="1"/>
              <a:t>sky</a:t>
            </a:r>
            <a:r>
              <a:rPr lang="fr-FR" dirty="0"/>
              <a:t> in the constellation of </a:t>
            </a:r>
            <a:r>
              <a:rPr lang="fr-FR" dirty="0" err="1"/>
              <a:t>Sextans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galaxy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times </a:t>
            </a:r>
            <a:r>
              <a:rPr lang="fr-FR" dirty="0" err="1"/>
              <a:t>brighter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</a:t>
            </a:r>
            <a:r>
              <a:rPr lang="fr-FR" dirty="0" err="1"/>
              <a:t>brightest</a:t>
            </a:r>
            <a:r>
              <a:rPr lang="fr-FR" dirty="0"/>
              <a:t> distant </a:t>
            </a:r>
            <a:r>
              <a:rPr lang="fr-FR" dirty="0" err="1"/>
              <a:t>galaxy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up to </a:t>
            </a:r>
            <a:r>
              <a:rPr lang="fr-FR" dirty="0" err="1"/>
              <a:t>now</a:t>
            </a:r>
            <a:r>
              <a:rPr lang="fr-FR" dirty="0"/>
              <a:t>.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nickname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inspired</a:t>
            </a:r>
            <a:r>
              <a:rPr lang="fr-FR" dirty="0"/>
              <a:t> by the </a:t>
            </a:r>
            <a:r>
              <a:rPr lang="fr-FR" dirty="0" err="1"/>
              <a:t>Portuguese</a:t>
            </a:r>
            <a:r>
              <a:rPr lang="fr-FR" dirty="0"/>
              <a:t> soccer </a:t>
            </a:r>
            <a:r>
              <a:rPr lang="fr-FR" dirty="0" err="1"/>
              <a:t>player</a:t>
            </a:r>
            <a:r>
              <a:rPr lang="fr-FR" dirty="0"/>
              <a:t> Cristiano Ronaldo (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as CR7).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70" y="3489513"/>
            <a:ext cx="29845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601"/>
          </a:xfrm>
        </p:spPr>
        <p:txBody>
          <a:bodyPr/>
          <a:lstStyle/>
          <a:p>
            <a:r>
              <a:rPr lang="fr-FR" sz="3200" dirty="0"/>
              <a:t>Total mass of stars </a:t>
            </a:r>
            <a:r>
              <a:rPr lang="fr-FR" sz="3200" dirty="0" err="1"/>
              <a:t>between</a:t>
            </a:r>
            <a:r>
              <a:rPr lang="fr-FR" sz="3200" dirty="0"/>
              <a:t> </a:t>
            </a:r>
            <a:r>
              <a:rPr lang="fr-FR" sz="3200" i="1" dirty="0" err="1"/>
              <a:t>M</a:t>
            </a:r>
            <a:r>
              <a:rPr lang="fr-FR" sz="3200" i="1" baseline="-25000" dirty="0" err="1"/>
              <a:t>low</a:t>
            </a:r>
            <a:r>
              <a:rPr lang="fr-FR" sz="3200" dirty="0"/>
              <a:t> and </a:t>
            </a:r>
            <a:r>
              <a:rPr lang="fr-FR" sz="3200" i="1" dirty="0" err="1"/>
              <a:t>M</a:t>
            </a:r>
            <a:r>
              <a:rPr lang="fr-FR" sz="3200" i="1" baseline="-25000" dirty="0" err="1"/>
              <a:t>up</a:t>
            </a:r>
            <a:endParaRPr lang="fr-FR" sz="3200" i="1" baseline="-25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41239"/>
            <a:ext cx="8229600" cy="5184925"/>
          </a:xfrm>
        </p:spPr>
        <p:txBody>
          <a:bodyPr/>
          <a:lstStyle/>
          <a:p>
            <a:r>
              <a:rPr lang="fr-FR" sz="1800" dirty="0"/>
              <a:t>If </a:t>
            </a:r>
            <a:r>
              <a:rPr lang="fr-FR" sz="1800" dirty="0" err="1"/>
              <a:t>we</a:t>
            </a:r>
            <a:r>
              <a:rPr lang="fr-FR" sz="1800" dirty="0"/>
              <a:t> are </a:t>
            </a:r>
            <a:r>
              <a:rPr lang="fr-FR" sz="1800" dirty="0" err="1"/>
              <a:t>interested</a:t>
            </a:r>
            <a:r>
              <a:rPr lang="fr-FR" sz="1800" dirty="0"/>
              <a:t> in the total mass of stars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i="1" dirty="0" err="1"/>
              <a:t>M</a:t>
            </a:r>
            <a:r>
              <a:rPr lang="fr-FR" sz="1800" i="1" baseline="-25000" dirty="0" err="1"/>
              <a:t>low</a:t>
            </a:r>
            <a:r>
              <a:rPr lang="fr-FR" sz="1800" dirty="0"/>
              <a:t> and </a:t>
            </a:r>
            <a:r>
              <a:rPr lang="fr-FR" sz="1800" i="1" dirty="0" err="1"/>
              <a:t>M</a:t>
            </a:r>
            <a:r>
              <a:rPr lang="fr-FR" sz="1800" i="1" baseline="-25000" dirty="0" err="1"/>
              <a:t>up</a:t>
            </a:r>
            <a:r>
              <a:rPr lang="fr-FR" sz="1800" baseline="-25000" dirty="0"/>
              <a:t> </a:t>
            </a:r>
            <a:r>
              <a:rPr lang="fr-FR" sz="1800" dirty="0"/>
              <a:t>in a </a:t>
            </a:r>
            <a:r>
              <a:rPr lang="fr-FR" sz="1800" dirty="0" err="1"/>
              <a:t>given</a:t>
            </a:r>
            <a:r>
              <a:rPr lang="fr-FR" sz="1800" dirty="0"/>
              <a:t> system </a:t>
            </a:r>
            <a:r>
              <a:rPr lang="fr-FR" sz="1800" dirty="0" err="1"/>
              <a:t>rather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the </a:t>
            </a:r>
            <a:r>
              <a:rPr lang="fr-FR" sz="1800" dirty="0" err="1"/>
              <a:t>number</a:t>
            </a:r>
            <a:r>
              <a:rPr lang="fr-FR" sz="1800" dirty="0"/>
              <a:t> of </a:t>
            </a:r>
            <a:r>
              <a:rPr lang="fr-FR" sz="1800" dirty="0" err="1"/>
              <a:t>such</a:t>
            </a:r>
            <a:r>
              <a:rPr lang="fr-FR" sz="1800" dirty="0"/>
              <a:t> stars, </a:t>
            </a:r>
            <a:r>
              <a:rPr lang="fr-FR" sz="1800" dirty="0" err="1"/>
              <a:t>we</a:t>
            </a:r>
            <a:r>
              <a:rPr lang="fr-FR" sz="1800" dirty="0"/>
              <a:t> must </a:t>
            </a:r>
            <a:r>
              <a:rPr lang="fr-FR" sz="1800" dirty="0" err="1"/>
              <a:t>integrate</a:t>
            </a:r>
            <a:r>
              <a:rPr lang="fr-FR" sz="1800" dirty="0"/>
              <a:t> </a:t>
            </a:r>
            <a:r>
              <a:rPr lang="fr-FR" sz="1800" i="1" dirty="0" err="1"/>
              <a:t>Φ</a:t>
            </a:r>
            <a:r>
              <a:rPr lang="fr-FR" sz="1800" dirty="0"/>
              <a:t> times the mass per star. </a:t>
            </a:r>
            <a:r>
              <a:rPr lang="fr-FR" sz="1800" dirty="0" err="1"/>
              <a:t>Thus</a:t>
            </a:r>
            <a:r>
              <a:rPr lang="fr-FR" sz="1800" dirty="0"/>
              <a:t> the total mass of stars </a:t>
            </a:r>
            <a:r>
              <a:rPr lang="fr-FR" sz="1800" dirty="0" err="1"/>
              <a:t>with</a:t>
            </a:r>
            <a:r>
              <a:rPr lang="fr-FR" sz="1800" dirty="0"/>
              <a:t> masses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i="1" dirty="0" err="1"/>
              <a:t>M</a:t>
            </a:r>
            <a:r>
              <a:rPr lang="fr-FR" sz="1800" i="1" baseline="-25000" dirty="0" err="1"/>
              <a:t>low</a:t>
            </a:r>
            <a:r>
              <a:rPr lang="fr-FR" sz="1800" i="1" dirty="0"/>
              <a:t> </a:t>
            </a:r>
            <a:r>
              <a:rPr lang="fr-FR" sz="1800" dirty="0"/>
              <a:t>and </a:t>
            </a:r>
            <a:r>
              <a:rPr lang="fr-FR" sz="1800" i="1" dirty="0" err="1"/>
              <a:t>M</a:t>
            </a:r>
            <a:r>
              <a:rPr lang="fr-FR" sz="1800" i="1" baseline="-25000" dirty="0" err="1"/>
              <a:t>up</a:t>
            </a:r>
            <a:r>
              <a:rPr lang="fr-FR" sz="1800" baseline="-250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:</a:t>
            </a:r>
          </a:p>
          <a:p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or </a:t>
            </a:r>
            <a:r>
              <a:rPr lang="fr-FR" sz="1800" dirty="0" err="1"/>
              <a:t>equivalently</a:t>
            </a:r>
            <a:r>
              <a:rPr lang="fr-FR" sz="1800" dirty="0"/>
              <a:t>:</a:t>
            </a:r>
          </a:p>
          <a:p>
            <a:endParaRPr lang="fr-FR" sz="1800" dirty="0"/>
          </a:p>
          <a:p>
            <a:endParaRPr lang="fr-FR" sz="1800" dirty="0"/>
          </a:p>
          <a:p>
            <a:r>
              <a:rPr lang="fr-FR" sz="1800" i="1" dirty="0" err="1"/>
              <a:t>ξ</a:t>
            </a:r>
            <a:r>
              <a:rPr lang="fr-FR" sz="1800" i="1" dirty="0"/>
              <a:t> (M</a:t>
            </a:r>
            <a:r>
              <a:rPr lang="fr-FR" sz="1800" dirty="0"/>
              <a:t>) </a:t>
            </a:r>
            <a:r>
              <a:rPr lang="fr-FR" sz="1800" dirty="0" err="1"/>
              <a:t>gives</a:t>
            </a:r>
            <a:r>
              <a:rPr lang="fr-FR" sz="1800" dirty="0"/>
              <a:t> the </a:t>
            </a:r>
            <a:r>
              <a:rPr lang="fr-FR" sz="1800" dirty="0" err="1"/>
              <a:t>number</a:t>
            </a:r>
            <a:r>
              <a:rPr lang="fr-FR" sz="1800" dirty="0"/>
              <a:t> of star per </a:t>
            </a:r>
            <a:r>
              <a:rPr lang="fr-FR" sz="1800" i="1" dirty="0"/>
              <a:t>ln(M)</a:t>
            </a:r>
            <a:r>
              <a:rPr lang="fr-FR" sz="1800" dirty="0"/>
              <a:t>, </a:t>
            </a:r>
            <a:r>
              <a:rPr lang="fr-FR" sz="1800" dirty="0" err="1"/>
              <a:t>rather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per </a:t>
            </a:r>
            <a:r>
              <a:rPr lang="fr-FR" sz="1800" dirty="0" err="1"/>
              <a:t>number</a:t>
            </a:r>
            <a:r>
              <a:rPr lang="fr-FR" sz="1800" dirty="0"/>
              <a:t> in mass. </a:t>
            </a:r>
          </a:p>
          <a:p>
            <a:r>
              <a:rPr lang="fr-FR" sz="1800" b="1" dirty="0" err="1"/>
              <a:t>Physical</a:t>
            </a:r>
            <a:r>
              <a:rPr lang="fr-FR" sz="1800" b="1" dirty="0"/>
              <a:t> </a:t>
            </a:r>
            <a:r>
              <a:rPr lang="fr-FR" sz="1800" b="1" dirty="0" err="1"/>
              <a:t>explanation</a:t>
            </a:r>
            <a:r>
              <a:rPr lang="fr-FR" sz="1800" dirty="0"/>
              <a:t>: </a:t>
            </a:r>
          </a:p>
          <a:p>
            <a:pPr lvl="1"/>
            <a:r>
              <a:rPr lang="fr-FR" sz="1800" dirty="0"/>
              <a:t>Suppose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i="1" dirty="0"/>
              <a:t>Φ(M) </a:t>
            </a:r>
            <a:r>
              <a:rPr lang="fr-FR" sz="1800" dirty="0"/>
              <a:t>= </a:t>
            </a:r>
            <a:r>
              <a:rPr lang="fr-FR" sz="1800" dirty="0" err="1"/>
              <a:t>Cte</a:t>
            </a:r>
            <a:r>
              <a:rPr lang="fr-FR" sz="1800" dirty="0"/>
              <a:t> constant: </a:t>
            </a:r>
            <a:r>
              <a:rPr lang="fr-FR" sz="1800" dirty="0" err="1"/>
              <a:t>there</a:t>
            </a:r>
            <a:r>
              <a:rPr lang="fr-FR" sz="1800" dirty="0"/>
              <a:t> are as </a:t>
            </a:r>
            <a:r>
              <a:rPr lang="fr-FR" sz="1800" dirty="0" err="1"/>
              <a:t>many</a:t>
            </a:r>
            <a:r>
              <a:rPr lang="fr-FR" sz="1800" dirty="0"/>
              <a:t> stars </a:t>
            </a:r>
            <a:r>
              <a:rPr lang="fr-FR" sz="1800" dirty="0" err="1"/>
              <a:t>from</a:t>
            </a:r>
            <a:r>
              <a:rPr lang="fr-FR" sz="1800" dirty="0"/>
              <a:t> 1 − 2 </a:t>
            </a:r>
            <a:r>
              <a:rPr lang="fr-FR" sz="1800" i="1" dirty="0"/>
              <a:t>M</a:t>
            </a:r>
            <a:r>
              <a:rPr lang="fr-FR" sz="1800" i="1" baseline="-25000" dirty="0">
                <a:sym typeface="Wingdings 2" charset="2"/>
              </a:rPr>
              <a:t> </a:t>
            </a:r>
            <a:r>
              <a:rPr lang="fr-FR" sz="1800" dirty="0"/>
              <a:t> as </a:t>
            </a:r>
            <a:r>
              <a:rPr lang="fr-FR" sz="1800" dirty="0" err="1"/>
              <a:t>there</a:t>
            </a:r>
            <a:r>
              <a:rPr lang="fr-FR" sz="1800" dirty="0"/>
              <a:t> are </a:t>
            </a:r>
            <a:r>
              <a:rPr lang="fr-FR" sz="1800" dirty="0" err="1"/>
              <a:t>from</a:t>
            </a:r>
            <a:r>
              <a:rPr lang="fr-FR" sz="1800" dirty="0"/>
              <a:t> 2 − 3 </a:t>
            </a:r>
            <a:r>
              <a:rPr lang="fr-FR" sz="1800" i="1" dirty="0"/>
              <a:t>M</a:t>
            </a:r>
            <a:r>
              <a:rPr lang="fr-FR" sz="1800" i="1" baseline="-25000" dirty="0">
                <a:sym typeface="Wingdings 2" charset="2"/>
              </a:rPr>
              <a:t> </a:t>
            </a:r>
            <a:r>
              <a:rPr lang="fr-FR" sz="1800" dirty="0"/>
              <a:t> as </a:t>
            </a:r>
            <a:r>
              <a:rPr lang="fr-FR" sz="1800" dirty="0" err="1"/>
              <a:t>there</a:t>
            </a:r>
            <a:r>
              <a:rPr lang="fr-FR" sz="1800" dirty="0"/>
              <a:t> are </a:t>
            </a:r>
            <a:r>
              <a:rPr lang="fr-FR" sz="1800" dirty="0" err="1"/>
              <a:t>from</a:t>
            </a:r>
            <a:r>
              <a:rPr lang="fr-FR" sz="1800" dirty="0"/>
              <a:t> 3 − 4 </a:t>
            </a:r>
            <a:r>
              <a:rPr lang="fr-FR" sz="1800" i="1" dirty="0"/>
              <a:t>M</a:t>
            </a:r>
            <a:r>
              <a:rPr lang="fr-FR" sz="1800" i="1" baseline="-25000" dirty="0">
                <a:sym typeface="Wingdings 2" charset="2"/>
              </a:rPr>
              <a:t> </a:t>
            </a:r>
            <a:r>
              <a:rPr lang="fr-FR" sz="1800" dirty="0"/>
              <a:t>, etc</a:t>
            </a:r>
            <a:r>
              <a:rPr lang="fr-FR" sz="1400" dirty="0"/>
              <a:t>. </a:t>
            </a:r>
          </a:p>
          <a:p>
            <a:pPr lvl="1"/>
            <a:r>
              <a:rPr lang="fr-FR" sz="1800" dirty="0" err="1"/>
              <a:t>Instead</a:t>
            </a:r>
            <a:r>
              <a:rPr lang="fr-FR" sz="1800" dirty="0"/>
              <a:t> suppose </a:t>
            </a:r>
            <a:r>
              <a:rPr lang="fr-FR" sz="1800" dirty="0" err="1"/>
              <a:t>that</a:t>
            </a:r>
            <a:r>
              <a:rPr lang="fr-FR" sz="1800" i="1" dirty="0"/>
              <a:t> ξ(M) </a:t>
            </a:r>
            <a:r>
              <a:rPr lang="fr-FR" sz="1800" dirty="0"/>
              <a:t>= </a:t>
            </a:r>
            <a:r>
              <a:rPr lang="fr-FR" sz="1800" dirty="0" err="1"/>
              <a:t>Cte</a:t>
            </a:r>
            <a:r>
              <a:rPr lang="fr-FR" sz="1800" dirty="0"/>
              <a:t>: </a:t>
            </a:r>
            <a:r>
              <a:rPr lang="fr-FR" sz="1800" dirty="0" err="1"/>
              <a:t>there</a:t>
            </a:r>
            <a:r>
              <a:rPr lang="fr-FR" sz="1800" dirty="0"/>
              <a:t> are </a:t>
            </a:r>
            <a:r>
              <a:rPr lang="fr-FR" sz="1800" dirty="0" err="1"/>
              <a:t>equal</a:t>
            </a:r>
            <a:r>
              <a:rPr lang="fr-FR" sz="1800" dirty="0"/>
              <a:t> </a:t>
            </a:r>
            <a:r>
              <a:rPr lang="fr-FR" sz="1800" dirty="0" err="1"/>
              <a:t>numbers</a:t>
            </a:r>
            <a:r>
              <a:rPr lang="fr-FR" sz="1800" dirty="0"/>
              <a:t> of stars in </a:t>
            </a:r>
            <a:r>
              <a:rPr lang="fr-FR" sz="1800" dirty="0" err="1"/>
              <a:t>intervals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cover</a:t>
            </a:r>
            <a:r>
              <a:rPr lang="fr-FR" sz="1800" dirty="0"/>
              <a:t> an </a:t>
            </a:r>
            <a:r>
              <a:rPr lang="fr-FR" sz="1800" dirty="0" err="1"/>
              <a:t>equal</a:t>
            </a:r>
            <a:r>
              <a:rPr lang="fr-FR" sz="1800" dirty="0"/>
              <a:t> range in </a:t>
            </a:r>
            <a:r>
              <a:rPr lang="fr-FR" sz="1800" dirty="0" err="1"/>
              <a:t>logarithm</a:t>
            </a:r>
            <a:r>
              <a:rPr lang="fr-FR" sz="1800" dirty="0"/>
              <a:t>, </a:t>
            </a:r>
            <a:r>
              <a:rPr lang="fr-FR" sz="1800" dirty="0" err="1"/>
              <a:t>so</a:t>
            </a:r>
            <a:r>
              <a:rPr lang="fr-FR" sz="1800" dirty="0"/>
              <a:t> </a:t>
            </a:r>
            <a:r>
              <a:rPr lang="fr-FR" sz="1800" dirty="0" err="1"/>
              <a:t>there</a:t>
            </a:r>
            <a:r>
              <a:rPr lang="fr-FR" sz="1800" dirty="0"/>
              <a:t> </a:t>
            </a:r>
            <a:r>
              <a:rPr lang="fr-FR" sz="1800" dirty="0" err="1"/>
              <a:t>would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the </a:t>
            </a:r>
            <a:r>
              <a:rPr lang="fr-FR" sz="1800" dirty="0" err="1"/>
              <a:t>same</a:t>
            </a:r>
            <a:r>
              <a:rPr lang="fr-FR" sz="1800" dirty="0"/>
              <a:t> </a:t>
            </a:r>
            <a:r>
              <a:rPr lang="fr-FR" sz="1800" dirty="0" err="1"/>
              <a:t>number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0.1 − 1 </a:t>
            </a:r>
            <a:r>
              <a:rPr lang="fr-FR" sz="1800" i="1" dirty="0"/>
              <a:t>M</a:t>
            </a:r>
            <a:r>
              <a:rPr lang="fr-FR" sz="1800" i="1" baseline="-25000" dirty="0">
                <a:sym typeface="Wingdings 2" charset="2"/>
              </a:rPr>
              <a:t> </a:t>
            </a:r>
            <a:r>
              <a:rPr lang="fr-FR" sz="1800" dirty="0"/>
              <a:t>, </a:t>
            </a:r>
            <a:r>
              <a:rPr lang="fr-FR" sz="1800" dirty="0" err="1"/>
              <a:t>from</a:t>
            </a:r>
            <a:r>
              <a:rPr lang="fr-FR" sz="1800" dirty="0"/>
              <a:t> 1 − 10 </a:t>
            </a:r>
            <a:r>
              <a:rPr lang="fr-FR" sz="1800" i="1" dirty="0"/>
              <a:t>M</a:t>
            </a:r>
            <a:r>
              <a:rPr lang="fr-FR" sz="1800" i="1" baseline="-25000" dirty="0">
                <a:sym typeface="Wingdings 2" charset="2"/>
              </a:rPr>
              <a:t> </a:t>
            </a:r>
            <a:r>
              <a:rPr lang="fr-FR" sz="1800" dirty="0"/>
              <a:t>, </a:t>
            </a:r>
            <a:r>
              <a:rPr lang="fr-FR" sz="1800" dirty="0" err="1"/>
              <a:t>from</a:t>
            </a:r>
            <a:r>
              <a:rPr lang="fr-FR" sz="1800" dirty="0"/>
              <a:t> 10 − 100 </a:t>
            </a:r>
            <a:r>
              <a:rPr lang="fr-FR" sz="1800" i="1" dirty="0"/>
              <a:t>M</a:t>
            </a:r>
            <a:r>
              <a:rPr lang="fr-FR" sz="1800" i="1" baseline="-25000" dirty="0">
                <a:sym typeface="Wingdings 2" charset="2"/>
              </a:rPr>
              <a:t> </a:t>
            </a:r>
            <a:r>
              <a:rPr lang="fr-FR" sz="1800" dirty="0"/>
              <a:t>, etc.</a:t>
            </a:r>
          </a:p>
          <a:p>
            <a:endParaRPr lang="fr-FR" sz="18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831172" y="1927838"/>
          <a:ext cx="3705294" cy="510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26" name="Équation" r:id="rId4" imgW="2120900" imgH="292100" progId="Equation.3">
                  <p:embed/>
                </p:oleObj>
              </mc:Choice>
              <mc:Fallback>
                <p:oleObj name="Équation" r:id="rId4" imgW="2120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1172" y="1927838"/>
                        <a:ext cx="3705294" cy="5103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211" name="Object 3"/>
          <p:cNvGraphicFramePr>
            <a:graphicFrameLocks noChangeAspect="1"/>
          </p:cNvGraphicFramePr>
          <p:nvPr/>
        </p:nvGraphicFramePr>
        <p:xfrm>
          <a:off x="3406775" y="2705100"/>
          <a:ext cx="25511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27" name="Équation" r:id="rId6" imgW="1460500" imgH="355600" progId="Equation.3">
                  <p:embed/>
                </p:oleObj>
              </mc:Choice>
              <mc:Fallback>
                <p:oleObj name="Équation" r:id="rId6" imgW="1460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6775" y="2705100"/>
                        <a:ext cx="2551113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949541" y="2404128"/>
            <a:ext cx="2081059" cy="954107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Lucida Handwriting"/>
                <a:cs typeface="Lucida Handwriting"/>
              </a:rPr>
              <a:t>y = ln(m)</a:t>
            </a:r>
          </a:p>
          <a:p>
            <a:r>
              <a:rPr lang="fr-FR" sz="1400" dirty="0" err="1">
                <a:latin typeface="Lucida Handwriting"/>
                <a:cs typeface="Lucida Handwriting"/>
              </a:rPr>
              <a:t>dy</a:t>
            </a:r>
            <a:r>
              <a:rPr lang="fr-FR" sz="1400" dirty="0">
                <a:latin typeface="Lucida Handwriting"/>
                <a:cs typeface="Lucida Handwriting"/>
              </a:rPr>
              <a:t>/dm = 1/m</a:t>
            </a:r>
          </a:p>
          <a:p>
            <a:r>
              <a:rPr lang="fr-FR" sz="1400" dirty="0" err="1">
                <a:latin typeface="Lucida Handwriting"/>
                <a:cs typeface="Lucida Handwriting"/>
              </a:rPr>
              <a:t>dy</a:t>
            </a:r>
            <a:r>
              <a:rPr lang="fr-FR" sz="1400" dirty="0">
                <a:latin typeface="Lucida Handwriting"/>
                <a:cs typeface="Lucida Handwriting"/>
              </a:rPr>
              <a:t> = dm/m</a:t>
            </a:r>
          </a:p>
          <a:p>
            <a:r>
              <a:rPr lang="fr-FR" sz="1400" dirty="0">
                <a:latin typeface="Lucida Handwriting"/>
                <a:cs typeface="Lucida Handwriting"/>
              </a:rPr>
              <a:t>d[ln(m)] = dm/m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3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218"/>
            <a:ext cx="9144000" cy="292195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  <p:extLst>
      <p:ext uri="{BB962C8B-B14F-4D97-AF65-F5344CB8AC3E}">
        <p14:creationId xmlns:p14="http://schemas.microsoft.com/office/powerpoint/2010/main" val="1745539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4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558"/>
            <a:ext cx="9144000" cy="51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0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5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737"/>
            <a:ext cx="9144000" cy="529389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  <p:extLst>
      <p:ext uri="{BB962C8B-B14F-4D97-AF65-F5344CB8AC3E}">
        <p14:creationId xmlns:p14="http://schemas.microsoft.com/office/powerpoint/2010/main" val="2078667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6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99"/>
            <a:ext cx="9144000" cy="6256421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511250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  <p:extLst>
      <p:ext uri="{BB962C8B-B14F-4D97-AF65-F5344CB8AC3E}">
        <p14:creationId xmlns:p14="http://schemas.microsoft.com/office/powerpoint/2010/main" val="1277483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7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414909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  <p:extLst>
      <p:ext uri="{BB962C8B-B14F-4D97-AF65-F5344CB8AC3E}">
        <p14:creationId xmlns:p14="http://schemas.microsoft.com/office/powerpoint/2010/main" val="1011940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3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515"/>
            <a:ext cx="4549560" cy="4947208"/>
          </a:xfrm>
          <a:prstGeom prst="rect">
            <a:avLst/>
          </a:prstGeom>
        </p:spPr>
      </p:pic>
      <p:pic>
        <p:nvPicPr>
          <p:cNvPr id="7" name="Image 6" descr="popIII-Sobral°eso1524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r="11595"/>
          <a:stretch/>
        </p:blipFill>
        <p:spPr>
          <a:xfrm>
            <a:off x="4621375" y="1306435"/>
            <a:ext cx="4352257" cy="4501168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89665" y="3825918"/>
            <a:ext cx="46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3366FF"/>
                </a:solidFill>
              </a:rPr>
              <a:t>A</a:t>
            </a:r>
            <a:endParaRPr lang="fr-FR" sz="2400" b="1" dirty="0">
              <a:solidFill>
                <a:srgbClr val="3366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78661" y="2785622"/>
            <a:ext cx="443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FF00"/>
                </a:solidFill>
              </a:rPr>
              <a:t>B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09122" y="1931201"/>
            <a:ext cx="45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C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16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9.3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1" y="1182515"/>
            <a:ext cx="4594440" cy="5675485"/>
          </a:xfrm>
          <a:prstGeom prst="rect">
            <a:avLst/>
          </a:prstGeom>
        </p:spPr>
      </p:pic>
      <p:pic>
        <p:nvPicPr>
          <p:cNvPr id="5" name="Image 4" descr="Capture d’écran 2015-07-20 à 08.5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542230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8524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7-20 à 08.5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515"/>
          </a:xfrm>
          <a:prstGeom prst="rect">
            <a:avLst/>
          </a:prstGeom>
        </p:spPr>
      </p:pic>
      <p:pic>
        <p:nvPicPr>
          <p:cNvPr id="5" name="Image 4" descr="Capture d’écran 2015-07-20 à 09.42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516"/>
            <a:ext cx="9026898" cy="56754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65" y="4460992"/>
            <a:ext cx="9026898" cy="134759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6278340"/>
            <a:ext cx="9026898" cy="54868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  <p:extLst>
      <p:ext uri="{BB962C8B-B14F-4D97-AF65-F5344CB8AC3E}">
        <p14:creationId xmlns:p14="http://schemas.microsoft.com/office/powerpoint/2010/main" val="29453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200"/>
          </a:xfrm>
        </p:spPr>
        <p:txBody>
          <a:bodyPr>
            <a:noAutofit/>
          </a:bodyPr>
          <a:lstStyle/>
          <a:p>
            <a:r>
              <a:rPr lang="fr-FR" sz="2400" b="1" dirty="0" err="1"/>
              <a:t>Dark-Matter</a:t>
            </a:r>
            <a:r>
              <a:rPr lang="fr-FR" sz="2400" b="1" dirty="0"/>
              <a:t> </a:t>
            </a:r>
            <a:r>
              <a:rPr lang="fr-FR" sz="2400" b="1" dirty="0" err="1"/>
              <a:t>powered</a:t>
            </a:r>
            <a:r>
              <a:rPr lang="fr-FR" sz="2400" b="1" dirty="0"/>
              <a:t> Stars: “</a:t>
            </a:r>
            <a:r>
              <a:rPr lang="fr-FR" sz="2400" b="1" dirty="0" err="1"/>
              <a:t>Dark</a:t>
            </a:r>
            <a:r>
              <a:rPr lang="fr-FR" sz="2400" b="1" dirty="0"/>
              <a:t> Stars” (</a:t>
            </a:r>
            <a:r>
              <a:rPr lang="fr-FR" sz="2400" b="1" dirty="0" err="1"/>
              <a:t>Spolyar</a:t>
            </a:r>
            <a:r>
              <a:rPr lang="fr-FR" sz="2400" b="1" dirty="0"/>
              <a:t>, </a:t>
            </a:r>
            <a:r>
              <a:rPr lang="fr-FR" sz="2400" b="1" dirty="0" err="1"/>
              <a:t>Freese</a:t>
            </a:r>
            <a:r>
              <a:rPr lang="fr-FR" sz="2400" b="1" dirty="0"/>
              <a:t> &amp; </a:t>
            </a:r>
            <a:r>
              <a:rPr lang="fr-FR" sz="2400" b="1" dirty="0" err="1"/>
              <a:t>Gondolo</a:t>
            </a:r>
            <a:r>
              <a:rPr lang="fr-FR" sz="2400" b="1" dirty="0"/>
              <a:t> 2008; </a:t>
            </a:r>
            <a:r>
              <a:rPr lang="fr-FR" sz="2400" b="1" dirty="0" err="1"/>
              <a:t>Freese</a:t>
            </a:r>
            <a:r>
              <a:rPr lang="fr-FR" sz="2400" b="1" dirty="0"/>
              <a:t> et al. 2008; </a:t>
            </a:r>
            <a:r>
              <a:rPr lang="fr-FR" sz="2400" b="1" dirty="0" err="1"/>
              <a:t>Iocco</a:t>
            </a:r>
            <a:r>
              <a:rPr lang="fr-FR" sz="2400" b="1" dirty="0"/>
              <a:t> et al.)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4495800" y="890369"/>
            <a:ext cx="3683000" cy="836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/>
              <a:t>Self-annihilating</a:t>
            </a:r>
            <a:r>
              <a:rPr lang="fr-FR" sz="2400" dirty="0"/>
              <a:t> WIMP DM </a:t>
            </a:r>
            <a:r>
              <a:rPr lang="fr-FR" sz="2400" dirty="0" err="1"/>
              <a:t>heats</a:t>
            </a:r>
            <a:r>
              <a:rPr lang="fr-FR" sz="2400" dirty="0"/>
              <a:t> </a:t>
            </a:r>
            <a:r>
              <a:rPr lang="fr-FR" sz="2400" dirty="0" err="1"/>
              <a:t>stellar</a:t>
            </a:r>
            <a:r>
              <a:rPr lang="fr-FR" sz="2400" dirty="0"/>
              <a:t> </a:t>
            </a:r>
            <a:r>
              <a:rPr lang="fr-FR" sz="2400" dirty="0" err="1"/>
              <a:t>interior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3699002" y="6286500"/>
            <a:ext cx="5204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=&gt; A </a:t>
            </a:r>
            <a:r>
              <a:rPr lang="fr-FR" sz="2400" dirty="0" err="1"/>
              <a:t>red</a:t>
            </a:r>
            <a:r>
              <a:rPr lang="fr-FR" sz="2400" dirty="0"/>
              <a:t> </a:t>
            </a:r>
            <a:r>
              <a:rPr lang="fr-FR" sz="2400" dirty="0" err="1"/>
              <a:t>supergiant</a:t>
            </a:r>
            <a:r>
              <a:rPr lang="fr-FR" sz="2400" dirty="0"/>
              <a:t> (~ 1 000 R</a:t>
            </a:r>
            <a:r>
              <a:rPr lang="fr-FR" sz="24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fr-FR" sz="2400" dirty="0"/>
              <a:t>) Pop III?</a:t>
            </a:r>
          </a:p>
        </p:txBody>
      </p:sp>
      <p:pic>
        <p:nvPicPr>
          <p:cNvPr id="6" name="Image 5" descr="Capture d’écran 2012-11-12 à 11.50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1714500"/>
            <a:ext cx="5334000" cy="454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500" y="852269"/>
            <a:ext cx="37338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Dark</a:t>
            </a:r>
            <a:r>
              <a:rPr lang="fr-FR" dirty="0"/>
              <a:t> Stars are the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ﬁrst</a:t>
            </a:r>
            <a:r>
              <a:rPr lang="fr-FR" dirty="0"/>
              <a:t> phase of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evolution</a:t>
            </a:r>
            <a:r>
              <a:rPr lang="fr-FR" dirty="0"/>
              <a:t> in the </a:t>
            </a:r>
            <a:r>
              <a:rPr lang="fr-FR" dirty="0" err="1"/>
              <a:t>history</a:t>
            </a:r>
            <a:r>
              <a:rPr lang="fr-FR" dirty="0"/>
              <a:t> of the </a:t>
            </a:r>
            <a:r>
              <a:rPr lang="fr-FR" dirty="0" err="1"/>
              <a:t>universe</a:t>
            </a:r>
            <a:r>
              <a:rPr lang="fr-FR" dirty="0"/>
              <a:t>: the </a:t>
            </a:r>
            <a:r>
              <a:rPr lang="fr-FR" dirty="0" err="1"/>
              <a:t>ﬁrst</a:t>
            </a:r>
            <a:r>
              <a:rPr lang="fr-FR" dirty="0"/>
              <a:t> stars to </a:t>
            </a:r>
            <a:r>
              <a:rPr lang="fr-FR" dirty="0" err="1"/>
              <a:t>form</a:t>
            </a:r>
            <a:r>
              <a:rPr lang="fr-FR" dirty="0"/>
              <a:t> (</a:t>
            </a:r>
            <a:r>
              <a:rPr lang="fr-FR" dirty="0" err="1"/>
              <a:t>typically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redshifts</a:t>
            </a:r>
            <a:r>
              <a:rPr lang="fr-FR" dirty="0"/>
              <a:t> z  10 − 50)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powered</a:t>
            </a:r>
            <a:r>
              <a:rPr lang="fr-FR" dirty="0"/>
              <a:t> by </a:t>
            </a:r>
            <a:r>
              <a:rPr lang="fr-FR" dirty="0" err="1"/>
              <a:t>heating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 (DM) annihilation </a:t>
            </a:r>
            <a:r>
              <a:rPr lang="fr-FR" dirty="0" err="1"/>
              <a:t>instead</a:t>
            </a:r>
            <a:r>
              <a:rPr lang="fr-FR" dirty="0"/>
              <a:t> of fusion (if the DM </a:t>
            </a:r>
            <a:r>
              <a:rPr lang="fr-FR" dirty="0" err="1"/>
              <a:t>is</a:t>
            </a:r>
            <a:r>
              <a:rPr lang="fr-FR" dirty="0"/>
              <a:t> made of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antiparticles</a:t>
            </a:r>
            <a:r>
              <a:rPr lang="fr-FR" dirty="0"/>
              <a:t>).</a:t>
            </a:r>
          </a:p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DM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capable of </a:t>
            </a:r>
            <a:r>
              <a:rPr lang="fr-FR" dirty="0" err="1"/>
              <a:t>annihilating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itself</a:t>
            </a:r>
            <a:r>
              <a:rPr lang="fr-FR" dirty="0"/>
              <a:t> in </a:t>
            </a:r>
            <a:r>
              <a:rPr lang="fr-FR" dirty="0" err="1"/>
              <a:t>such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as to </a:t>
            </a:r>
            <a:r>
              <a:rPr lang="fr-FR" dirty="0" err="1"/>
              <a:t>give</a:t>
            </a:r>
            <a:r>
              <a:rPr lang="fr-FR" dirty="0"/>
              <a:t> the correct </a:t>
            </a:r>
            <a:r>
              <a:rPr lang="fr-FR" dirty="0" err="1"/>
              <a:t>relic</a:t>
            </a:r>
            <a:r>
              <a:rPr lang="fr-FR" dirty="0"/>
              <a:t> </a:t>
            </a:r>
            <a:r>
              <a:rPr lang="fr-FR" dirty="0" err="1"/>
              <a:t>abundance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annihilate</a:t>
            </a:r>
            <a:r>
              <a:rPr lang="fr-FR" dirty="0"/>
              <a:t> </a:t>
            </a:r>
            <a:r>
              <a:rPr lang="fr-FR" dirty="0" err="1"/>
              <a:t>wherever</a:t>
            </a:r>
            <a:r>
              <a:rPr lang="fr-FR" dirty="0"/>
              <a:t> the DM </a:t>
            </a:r>
            <a:r>
              <a:rPr lang="fr-FR" dirty="0" err="1"/>
              <a:t>density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high</a:t>
            </a:r>
            <a:r>
              <a:rPr lang="fr-FR" dirty="0"/>
              <a:t>.</a:t>
            </a:r>
          </a:p>
          <a:p>
            <a:pPr>
              <a:buFont typeface="Arial"/>
              <a:buChar char="•"/>
            </a:pPr>
            <a:r>
              <a:rPr lang="fr-FR" dirty="0"/>
              <a:t> The </a:t>
            </a:r>
            <a:r>
              <a:rPr lang="fr-FR" dirty="0" err="1"/>
              <a:t>ﬁrst</a:t>
            </a:r>
            <a:r>
              <a:rPr lang="fr-FR" dirty="0"/>
              <a:t> </a:t>
            </a:r>
            <a:r>
              <a:rPr lang="fr-FR" dirty="0" err="1"/>
              <a:t>protostars</a:t>
            </a:r>
            <a:r>
              <a:rPr lang="fr-FR" dirty="0"/>
              <a:t> and stars are </a:t>
            </a:r>
            <a:r>
              <a:rPr lang="fr-FR" dirty="0" err="1"/>
              <a:t>particularly</a:t>
            </a:r>
            <a:r>
              <a:rPr lang="fr-FR" dirty="0"/>
              <a:t> good sites for annihilation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high</a:t>
            </a:r>
            <a:r>
              <a:rPr lang="fr-FR" dirty="0"/>
              <a:t> </a:t>
            </a:r>
            <a:r>
              <a:rPr lang="fr-FR" dirty="0" err="1"/>
              <a:t>redshifts</a:t>
            </a:r>
            <a:r>
              <a:rPr lang="fr-FR" dirty="0"/>
              <a:t> and in the </a:t>
            </a:r>
            <a:r>
              <a:rPr lang="fr-FR" dirty="0" err="1"/>
              <a:t>high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</a:t>
            </a:r>
            <a:r>
              <a:rPr lang="fr-FR" dirty="0" err="1"/>
              <a:t>centers</a:t>
            </a:r>
            <a:r>
              <a:rPr lang="fr-FR" dirty="0"/>
              <a:t> of DM </a:t>
            </a:r>
            <a:r>
              <a:rPr lang="fr-FR" dirty="0" err="1"/>
              <a:t>haloes</a:t>
            </a:r>
            <a:r>
              <a:rPr lang="fr-FR" dirty="0"/>
              <a:t>.</a:t>
            </a:r>
          </a:p>
          <a:p>
            <a:pPr>
              <a:buFont typeface="Arial"/>
              <a:buChar char="•"/>
            </a:pPr>
            <a:r>
              <a:rPr lang="fr-FR" dirty="0"/>
              <a:t> DM annihilation </a:t>
            </a:r>
            <a:r>
              <a:rPr lang="fr-FR" dirty="0" err="1"/>
              <a:t>provides</a:t>
            </a:r>
            <a:r>
              <a:rPr lang="fr-FR" dirty="0"/>
              <a:t> a </a:t>
            </a:r>
            <a:r>
              <a:rPr lang="fr-FR" dirty="0" err="1"/>
              <a:t>powerful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source in the </a:t>
            </a:r>
            <a:r>
              <a:rPr lang="fr-FR" dirty="0" err="1"/>
              <a:t>ﬁrst</a:t>
            </a:r>
            <a:r>
              <a:rPr lang="fr-FR" dirty="0"/>
              <a:t> stars.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Universe’s</a:t>
            </a:r>
            <a:r>
              <a:rPr lang="fr-FR" dirty="0"/>
              <a:t> </a:t>
            </a:r>
            <a:r>
              <a:rPr lang="fr-FR" dirty="0" err="1"/>
              <a:t>Timeline</a:t>
            </a:r>
            <a:endParaRPr lang="fr-FR" dirty="0"/>
          </a:p>
        </p:txBody>
      </p:sp>
      <p:pic>
        <p:nvPicPr>
          <p:cNvPr id="4" name="Image 3" descr="Universe_Tim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222"/>
            <a:ext cx="9144000" cy="349355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0621"/>
            <a:ext cx="8229600" cy="5105544"/>
          </a:xfrm>
        </p:spPr>
        <p:txBody>
          <a:bodyPr/>
          <a:lstStyle/>
          <a:p>
            <a:r>
              <a:rPr lang="fr-FR" sz="1800" dirty="0"/>
              <a:t>The distribution of initial </a:t>
            </a:r>
            <a:r>
              <a:rPr lang="fr-FR" sz="1800" dirty="0" err="1"/>
              <a:t>stellar</a:t>
            </a:r>
            <a:r>
              <a:rPr lang="fr-FR" sz="1800" dirty="0"/>
              <a:t> masses (IMF) </a:t>
            </a:r>
            <a:r>
              <a:rPr lang="fr-FR" sz="1800" dirty="0" err="1"/>
              <a:t>might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invariant </a:t>
            </a:r>
            <a:r>
              <a:rPr lang="fr-FR" sz="1800" b="1" dirty="0">
                <a:solidFill>
                  <a:srgbClr val="FF0000"/>
                </a:solidFill>
              </a:rPr>
              <a:t>[</a:t>
            </a:r>
            <a:r>
              <a:rPr lang="fr-FR" sz="1800" b="1" i="1" dirty="0">
                <a:solidFill>
                  <a:srgbClr val="FF0000"/>
                </a:solidFill>
              </a:rPr>
              <a:t>hot </a:t>
            </a:r>
            <a:r>
              <a:rPr lang="fr-FR" sz="1800" b="1" i="1" dirty="0" err="1">
                <a:solidFill>
                  <a:srgbClr val="FF0000"/>
                </a:solidFill>
              </a:rPr>
              <a:t>topic</a:t>
            </a:r>
            <a:r>
              <a:rPr lang="fr-FR" sz="1800" b="1" dirty="0">
                <a:solidFill>
                  <a:srgbClr val="FF0000"/>
                </a:solidFill>
              </a:rPr>
              <a:t>]</a:t>
            </a:r>
            <a:r>
              <a:rPr lang="fr-FR" sz="1800" dirty="0"/>
              <a:t>.</a:t>
            </a:r>
          </a:p>
          <a:p>
            <a:endParaRPr lang="fr-FR" sz="1800" dirty="0"/>
          </a:p>
          <a:p>
            <a:r>
              <a:rPr lang="fr-FR" sz="1800" dirty="0"/>
              <a:t>If </a:t>
            </a:r>
            <a:r>
              <a:rPr lang="fr-FR" sz="1800" dirty="0" err="1"/>
              <a:t>we</a:t>
            </a:r>
            <a:r>
              <a:rPr lang="fr-FR" sz="1800" dirty="0"/>
              <a:t> examine </a:t>
            </a:r>
            <a:r>
              <a:rPr lang="fr-FR" sz="1800" dirty="0" err="1"/>
              <a:t>two</a:t>
            </a:r>
            <a:r>
              <a:rPr lang="fr-FR" sz="1800" dirty="0"/>
              <a:t> populations, of galaxies of </a:t>
            </a:r>
            <a:r>
              <a:rPr lang="fr-FR" sz="1800" dirty="0" err="1"/>
              <a:t>diﬀerent</a:t>
            </a:r>
            <a:r>
              <a:rPr lang="fr-FR" sz="1800" dirty="0"/>
              <a:t> sizes, </a:t>
            </a:r>
            <a:r>
              <a:rPr lang="fr-FR" sz="1800" dirty="0" err="1"/>
              <a:t>then</a:t>
            </a:r>
            <a:r>
              <a:rPr lang="fr-FR" sz="1800" dirty="0"/>
              <a:t> </a:t>
            </a:r>
            <a:r>
              <a:rPr lang="fr-FR" sz="1800" i="1" dirty="0"/>
              <a:t>Φ(M) = </a:t>
            </a:r>
            <a:r>
              <a:rPr lang="fr-FR" sz="1800" i="1" dirty="0" err="1"/>
              <a:t>dN</a:t>
            </a:r>
            <a:r>
              <a:rPr lang="fr-FR" sz="1800" i="1" dirty="0"/>
              <a:t>/</a:t>
            </a:r>
            <a:r>
              <a:rPr lang="fr-FR" sz="1800" i="1" dirty="0" err="1"/>
              <a:t>dM</a:t>
            </a:r>
            <a:r>
              <a:rPr lang="fr-FR" sz="1800" i="1" dirty="0"/>
              <a:t> </a:t>
            </a:r>
            <a:r>
              <a:rPr lang="fr-FR" sz="1800" dirty="0" err="1"/>
              <a:t>will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diﬀerent</a:t>
            </a:r>
            <a:r>
              <a:rPr lang="fr-FR" sz="1800" dirty="0"/>
              <a:t> </a:t>
            </a:r>
            <a:r>
              <a:rPr lang="fr-FR" sz="1800" dirty="0" err="1"/>
              <a:t>because</a:t>
            </a:r>
            <a:r>
              <a:rPr lang="fr-FR" sz="1800" dirty="0"/>
              <a:t> </a:t>
            </a:r>
            <a:r>
              <a:rPr lang="fr-FR" sz="1800" dirty="0" err="1"/>
              <a:t>they</a:t>
            </a:r>
            <a:r>
              <a:rPr lang="fr-FR" sz="1800" dirty="0"/>
              <a:t> have </a:t>
            </a:r>
            <a:r>
              <a:rPr lang="fr-FR" sz="1800" dirty="0" err="1"/>
              <a:t>diﬀerent</a:t>
            </a:r>
            <a:r>
              <a:rPr lang="fr-FR" sz="1800" dirty="0"/>
              <a:t> </a:t>
            </a:r>
            <a:r>
              <a:rPr lang="fr-FR" sz="1800" dirty="0" err="1"/>
              <a:t>numbers</a:t>
            </a:r>
            <a:r>
              <a:rPr lang="fr-FR" sz="1800" dirty="0"/>
              <a:t> of stars. </a:t>
            </a:r>
            <a:r>
              <a:rPr lang="fr-FR" sz="1800" dirty="0" err="1"/>
              <a:t>However</a:t>
            </a:r>
            <a:r>
              <a:rPr lang="fr-FR" sz="1800" dirty="0"/>
              <a:t>, </a:t>
            </a:r>
            <a:r>
              <a:rPr lang="fr-FR" sz="1800" dirty="0" err="1"/>
              <a:t>they</a:t>
            </a:r>
            <a:r>
              <a:rPr lang="fr-FR" sz="1800" dirty="0"/>
              <a:t> </a:t>
            </a:r>
            <a:r>
              <a:rPr lang="fr-FR" sz="1800" dirty="0" err="1"/>
              <a:t>may</a:t>
            </a:r>
            <a:r>
              <a:rPr lang="fr-FR" sz="1800" dirty="0"/>
              <a:t> have the </a:t>
            </a:r>
            <a:r>
              <a:rPr lang="fr-FR" sz="1800" dirty="0" err="1"/>
              <a:t>same</a:t>
            </a:r>
            <a:r>
              <a:rPr lang="fr-FR" sz="1800" dirty="0"/>
              <a:t> fraction of </a:t>
            </a:r>
            <a:r>
              <a:rPr lang="fr-FR" sz="1800" dirty="0" err="1"/>
              <a:t>their</a:t>
            </a:r>
            <a:r>
              <a:rPr lang="fr-FR" sz="1800" dirty="0"/>
              <a:t> stars in a </a:t>
            </a:r>
            <a:r>
              <a:rPr lang="fr-FR" sz="1800" dirty="0" err="1"/>
              <a:t>given</a:t>
            </a:r>
            <a:r>
              <a:rPr lang="fr-FR" sz="1800" dirty="0"/>
              <a:t> mass range. </a:t>
            </a:r>
          </a:p>
          <a:p>
            <a:endParaRPr lang="fr-FR" sz="1800" dirty="0"/>
          </a:p>
          <a:p>
            <a:r>
              <a:rPr lang="fr-FR" sz="1800" dirty="0"/>
              <a:t>So, </a:t>
            </a:r>
            <a:r>
              <a:rPr lang="fr-FR" sz="1800" dirty="0" err="1"/>
              <a:t>it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generally</a:t>
            </a:r>
            <a:r>
              <a:rPr lang="fr-FR" sz="1800" dirty="0"/>
              <a:t> </a:t>
            </a:r>
            <a:r>
              <a:rPr lang="fr-FR" sz="1800" dirty="0" err="1"/>
              <a:t>common</a:t>
            </a:r>
            <a:r>
              <a:rPr lang="fr-FR" sz="1800" dirty="0"/>
              <a:t> to </a:t>
            </a:r>
            <a:r>
              <a:rPr lang="fr-FR" sz="1800" dirty="0" err="1"/>
              <a:t>normalize</a:t>
            </a:r>
            <a:r>
              <a:rPr lang="fr-FR" sz="1800" dirty="0"/>
              <a:t> </a:t>
            </a:r>
            <a:r>
              <a:rPr lang="fr-FR" sz="1800" i="1" dirty="0" err="1"/>
              <a:t>Φ</a:t>
            </a:r>
            <a:r>
              <a:rPr lang="fr-FR" sz="1800" dirty="0"/>
              <a:t> or </a:t>
            </a:r>
            <a:r>
              <a:rPr lang="fr-FR" sz="1800" i="1" dirty="0" err="1"/>
              <a:t>ξ</a:t>
            </a:r>
            <a:r>
              <a:rPr lang="fr-FR" sz="1800" dirty="0"/>
              <a:t> </a:t>
            </a:r>
            <a:r>
              <a:rPr lang="fr-FR" sz="1800" dirty="0" err="1"/>
              <a:t>so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the </a:t>
            </a:r>
            <a:r>
              <a:rPr lang="fr-FR" sz="1800" dirty="0" err="1"/>
              <a:t>integral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unity</a:t>
            </a:r>
            <a:r>
              <a:rPr lang="fr-FR" sz="1800" dirty="0"/>
              <a:t>, i.e. to </a:t>
            </a:r>
            <a:r>
              <a:rPr lang="fr-FR" sz="1800" dirty="0" err="1"/>
              <a:t>compute</a:t>
            </a:r>
            <a:r>
              <a:rPr lang="fr-FR" sz="1800" dirty="0"/>
              <a:t> a </a:t>
            </a:r>
            <a:r>
              <a:rPr lang="fr-FR" sz="1800" dirty="0" err="1"/>
              <a:t>normalization</a:t>
            </a:r>
            <a:r>
              <a:rPr lang="fr-FR" sz="1800" dirty="0"/>
              <a:t> factor for </a:t>
            </a:r>
            <a:r>
              <a:rPr lang="fr-FR" sz="1800" i="1" dirty="0" err="1"/>
              <a:t>Φ</a:t>
            </a:r>
            <a:r>
              <a:rPr lang="fr-FR" sz="1800" dirty="0"/>
              <a:t> or </a:t>
            </a:r>
            <a:r>
              <a:rPr lang="fr-FR" sz="1800" i="1" dirty="0" err="1"/>
              <a:t>ξ</a:t>
            </a:r>
            <a:r>
              <a:rPr lang="fr-FR" sz="1800" dirty="0"/>
              <a:t> </a:t>
            </a:r>
            <a:r>
              <a:rPr lang="fr-FR" sz="1800" dirty="0" err="1"/>
              <a:t>such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the </a:t>
            </a:r>
            <a:r>
              <a:rPr lang="fr-FR" sz="1800" dirty="0" err="1"/>
              <a:t>integrals</a:t>
            </a:r>
            <a:r>
              <a:rPr lang="fr-FR" sz="1800" dirty="0"/>
              <a:t> are </a:t>
            </a:r>
            <a:r>
              <a:rPr lang="fr-FR" sz="1800" dirty="0" err="1"/>
              <a:t>equal</a:t>
            </a:r>
            <a:r>
              <a:rPr lang="fr-FR" sz="1800" dirty="0"/>
              <a:t> to 1.</a:t>
            </a:r>
          </a:p>
          <a:p>
            <a:endParaRPr lang="fr-FR" sz="1800" dirty="0"/>
          </a:p>
          <a:p>
            <a:r>
              <a:rPr lang="fr-FR" sz="1800" dirty="0" err="1"/>
              <a:t>When</a:t>
            </a:r>
            <a:r>
              <a:rPr lang="fr-FR" sz="1800" dirty="0"/>
              <a:t> the mass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normalized</a:t>
            </a:r>
            <a:r>
              <a:rPr lang="fr-FR" sz="1800" dirty="0"/>
              <a:t>, </a:t>
            </a:r>
            <a:r>
              <a:rPr lang="fr-FR" sz="1800" i="1" dirty="0"/>
              <a:t>Φ(M) </a:t>
            </a:r>
            <a:r>
              <a:rPr lang="fr-FR" sz="1800" i="1" dirty="0" err="1"/>
              <a:t>dM</a:t>
            </a:r>
            <a:r>
              <a:rPr lang="fr-FR" sz="1800" i="1" dirty="0"/>
              <a:t> </a:t>
            </a:r>
            <a:r>
              <a:rPr lang="fr-FR" sz="1800" dirty="0"/>
              <a:t>and </a:t>
            </a:r>
            <a:r>
              <a:rPr lang="fr-FR" sz="1800" i="1" dirty="0"/>
              <a:t>ξ(M) </a:t>
            </a:r>
            <a:r>
              <a:rPr lang="fr-FR" sz="1800" i="1" dirty="0" err="1"/>
              <a:t>dM</a:t>
            </a:r>
            <a:r>
              <a:rPr lang="fr-FR" sz="1800" i="1" dirty="0"/>
              <a:t> </a:t>
            </a:r>
            <a:r>
              <a:rPr lang="fr-FR" sz="1800" dirty="0" err="1"/>
              <a:t>give</a:t>
            </a:r>
            <a:r>
              <a:rPr lang="fr-FR" sz="1800" dirty="0"/>
              <a:t> the fraction of stars (fraction by </a:t>
            </a:r>
            <a:r>
              <a:rPr lang="fr-FR" sz="1800" dirty="0" err="1"/>
              <a:t>number</a:t>
            </a:r>
            <a:r>
              <a:rPr lang="fr-FR" sz="1800" dirty="0"/>
              <a:t> for </a:t>
            </a:r>
            <a:r>
              <a:rPr lang="fr-FR" sz="1800" i="1" dirty="0" err="1"/>
              <a:t>Φ</a:t>
            </a:r>
            <a:r>
              <a:rPr lang="fr-FR" sz="1800" dirty="0"/>
              <a:t> and fraction by mass for </a:t>
            </a:r>
            <a:r>
              <a:rPr lang="fr-FR" sz="1800" i="1" dirty="0" err="1"/>
              <a:t>ξ</a:t>
            </a:r>
            <a:r>
              <a:rPr lang="fr-FR" sz="1800" i="1" dirty="0"/>
              <a:t> </a:t>
            </a:r>
            <a:r>
              <a:rPr lang="fr-FR" sz="1800" dirty="0"/>
              <a:t>) </a:t>
            </a:r>
            <a:r>
              <a:rPr lang="fr-FR" sz="1800" dirty="0" err="1"/>
              <a:t>with</a:t>
            </a:r>
            <a:r>
              <a:rPr lang="fr-FR" sz="1800" dirty="0"/>
              <a:t> masses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i="1" dirty="0"/>
              <a:t>M</a:t>
            </a:r>
            <a:r>
              <a:rPr lang="fr-FR" sz="1800" dirty="0"/>
              <a:t> and </a:t>
            </a:r>
            <a:r>
              <a:rPr lang="fr-FR" sz="1800" i="1" dirty="0"/>
              <a:t>M + </a:t>
            </a:r>
            <a:r>
              <a:rPr lang="fr-FR" sz="1800" i="1" dirty="0" err="1"/>
              <a:t>dM</a:t>
            </a:r>
            <a:r>
              <a:rPr lang="fr-FR" sz="1800" dirty="0"/>
              <a:t>.</a:t>
            </a:r>
          </a:p>
        </p:txBody>
      </p:sp>
      <p:pic>
        <p:nvPicPr>
          <p:cNvPr id="5" name="Picture 15" descr="latex-image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993" y="4876293"/>
            <a:ext cx="43307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50364" y="4955673"/>
            <a:ext cx="3689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m</a:t>
            </a:r>
            <a:r>
              <a:rPr lang="fr-FR" i="1" baseline="-25000" dirty="0" err="1"/>
              <a:t>low</a:t>
            </a:r>
            <a:r>
              <a:rPr lang="fr-FR" i="1" dirty="0"/>
              <a:t>= 0.1M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 </a:t>
            </a:r>
            <a:r>
              <a:rPr lang="fr-FR" i="1" dirty="0">
                <a:ea typeface="Wingdings"/>
                <a:cs typeface="Wingdings"/>
              </a:rPr>
              <a:t>and </a:t>
            </a:r>
            <a:r>
              <a:rPr lang="fr-FR" i="1" dirty="0" err="1"/>
              <a:t>m</a:t>
            </a:r>
            <a:r>
              <a:rPr lang="fr-FR" i="1" baseline="-25000" dirty="0" err="1"/>
              <a:t>up</a:t>
            </a:r>
            <a:r>
              <a:rPr lang="fr-FR" i="1" baseline="-25000" dirty="0"/>
              <a:t> </a:t>
            </a:r>
            <a:r>
              <a:rPr lang="fr-FR" i="1" dirty="0"/>
              <a:t>= 120M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</a:t>
            </a:r>
            <a:endParaRPr lang="fr-FR" i="1" dirty="0"/>
          </a:p>
        </p:txBody>
      </p:sp>
      <p:sp>
        <p:nvSpPr>
          <p:cNvPr id="7" name="Rectangle 6"/>
          <p:cNvSpPr/>
          <p:nvPr/>
        </p:nvSpPr>
        <p:spPr>
          <a:xfrm>
            <a:off x="6507164" y="5381336"/>
            <a:ext cx="2408236" cy="892552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Lucida Handwriting"/>
                <a:cs typeface="Lucida Handwriting"/>
              </a:rPr>
              <a:t>In LMC </a:t>
            </a:r>
            <a:r>
              <a:rPr lang="fr-FR" sz="1400" dirty="0" err="1">
                <a:latin typeface="Lucida Handwriting"/>
                <a:cs typeface="Lucida Handwriting"/>
              </a:rPr>
              <a:t>at</a:t>
            </a:r>
            <a:r>
              <a:rPr lang="fr-FR" sz="1400" dirty="0">
                <a:latin typeface="Lucida Handwriting"/>
                <a:cs typeface="Lucida Handwriting"/>
              </a:rPr>
              <a:t> 165 000 </a:t>
            </a:r>
            <a:r>
              <a:rPr lang="fr-FR" sz="1400" dirty="0" err="1">
                <a:latin typeface="Lucida Handwriting"/>
                <a:cs typeface="Lucida Handwriting"/>
              </a:rPr>
              <a:t>l.y</a:t>
            </a:r>
            <a:r>
              <a:rPr lang="fr-FR" sz="1400" dirty="0">
                <a:latin typeface="Lucida Handwriting"/>
                <a:cs typeface="Lucida Handwriting"/>
              </a:rPr>
              <a:t>.</a:t>
            </a:r>
          </a:p>
          <a:p>
            <a:pPr marL="184150" lvl="1">
              <a:buFont typeface="Arial"/>
              <a:buChar char="•"/>
            </a:pPr>
            <a:r>
              <a:rPr lang="fr-FR" sz="1200" dirty="0">
                <a:latin typeface="Lucida Handwriting"/>
                <a:cs typeface="Lucida Handwriting"/>
              </a:rPr>
              <a:t>R136a1 : 265 M</a:t>
            </a:r>
            <a:r>
              <a:rPr lang="fr-FR" sz="1200" baseline="-25000" dirty="0">
                <a:latin typeface="Wingdings"/>
                <a:ea typeface="Wingdings"/>
                <a:cs typeface="Wingdings"/>
              </a:rPr>
              <a:t> </a:t>
            </a:r>
            <a:r>
              <a:rPr lang="fr-FR" sz="1200" dirty="0">
                <a:latin typeface="Lucida Handwriting"/>
                <a:ea typeface="Wingdings"/>
                <a:cs typeface="Lucida Handwriting"/>
              </a:rPr>
              <a:t>(?)</a:t>
            </a:r>
          </a:p>
          <a:p>
            <a:pPr marL="184150" lvl="1">
              <a:buFont typeface="Arial"/>
              <a:buChar char="•"/>
            </a:pPr>
            <a:r>
              <a:rPr lang="fr-FR" sz="1200" dirty="0">
                <a:latin typeface="Lucida Handwriting"/>
                <a:cs typeface="Lucida Handwriting"/>
              </a:rPr>
              <a:t>R136a2 : 195 M</a:t>
            </a:r>
            <a:r>
              <a:rPr lang="fr-FR" sz="1200" baseline="-25000" dirty="0">
                <a:latin typeface="Wingdings"/>
                <a:ea typeface="Wingdings"/>
                <a:cs typeface="Wingdings"/>
              </a:rPr>
              <a:t> </a:t>
            </a:r>
            <a:r>
              <a:rPr lang="fr-FR" sz="1200" dirty="0">
                <a:latin typeface="Lucida Handwriting"/>
                <a:ea typeface="Wingdings"/>
                <a:cs typeface="Lucida Handwriting"/>
              </a:rPr>
              <a:t>(?)</a:t>
            </a:r>
          </a:p>
          <a:p>
            <a:r>
              <a:rPr lang="fr-FR" sz="1400" dirty="0" err="1">
                <a:latin typeface="Lucida Handwriting"/>
                <a:cs typeface="Lucida Handwriting"/>
              </a:rPr>
              <a:t>ηCarinae</a:t>
            </a:r>
            <a:r>
              <a:rPr lang="fr-FR" sz="1400" dirty="0">
                <a:latin typeface="Lucida Handwriting"/>
                <a:cs typeface="Lucida Handwriting"/>
              </a:rPr>
              <a:t> : 120 M</a:t>
            </a:r>
            <a:r>
              <a:rPr lang="fr-FR" sz="1400" baseline="-25000" dirty="0">
                <a:latin typeface="Wingdings"/>
                <a:ea typeface="Wingdings"/>
                <a:cs typeface="Wingdings"/>
              </a:rPr>
              <a:t></a:t>
            </a:r>
            <a:endParaRPr lang="fr-FR" sz="1400" dirty="0">
              <a:latin typeface="Lucida Handwriting"/>
              <a:cs typeface="Lucida Handwriting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15466"/>
          </a:xfrm>
        </p:spPr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Salpeter</a:t>
            </a:r>
            <a:r>
              <a:rPr lang="fr-FR" dirty="0"/>
              <a:t> Initial Mass </a:t>
            </a:r>
            <a:r>
              <a:rPr lang="fr-FR" dirty="0" err="1"/>
              <a:t>Function</a:t>
            </a:r>
            <a:r>
              <a:rPr lang="fr-FR" dirty="0"/>
              <a:t> (IMF)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199" y="1315466"/>
            <a:ext cx="82594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If </a:t>
            </a:r>
            <a:r>
              <a:rPr lang="fr-FR" dirty="0" err="1"/>
              <a:t>we</a:t>
            </a:r>
            <a:r>
              <a:rPr lang="fr-FR" dirty="0"/>
              <a:t> ignore the </a:t>
            </a:r>
            <a:r>
              <a:rPr lang="fr-FR" dirty="0" err="1"/>
              <a:t>low-mass</a:t>
            </a:r>
            <a:r>
              <a:rPr lang="fr-FR" dirty="0"/>
              <a:t> </a:t>
            </a:r>
            <a:r>
              <a:rPr lang="fr-FR" dirty="0" err="1"/>
              <a:t>flattening</a:t>
            </a:r>
            <a:r>
              <a:rPr lang="fr-FR" dirty="0"/>
              <a:t> of the IMF </a:t>
            </a:r>
            <a:r>
              <a:rPr lang="fr-FR" dirty="0" err="1"/>
              <a:t>below</a:t>
            </a:r>
            <a:r>
              <a:rPr lang="fr-FR" dirty="0"/>
              <a:t> ~ 1</a:t>
            </a:r>
            <a:r>
              <a:rPr lang="fr-FR" i="1" dirty="0"/>
              <a:t>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fr-FR" baseline="-25000" dirty="0">
                <a:ea typeface="Wingdings"/>
                <a:cs typeface="Wingdings"/>
              </a:rPr>
              <a:t>,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we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might</a:t>
            </a:r>
            <a:r>
              <a:rPr lang="fr-FR" dirty="0">
                <a:ea typeface="Wingdings"/>
                <a:cs typeface="Wingdings"/>
              </a:rPr>
              <a:t> assume </a:t>
            </a:r>
            <a:r>
              <a:rPr lang="fr-FR" dirty="0" err="1">
                <a:ea typeface="Wingdings"/>
                <a:cs typeface="Wingdings"/>
              </a:rPr>
              <a:t>that</a:t>
            </a:r>
            <a:r>
              <a:rPr lang="fr-FR" dirty="0">
                <a:ea typeface="Wingdings"/>
                <a:cs typeface="Wingdings"/>
              </a:rPr>
              <a:t> the </a:t>
            </a:r>
            <a:r>
              <a:rPr lang="fr-FR" dirty="0" err="1">
                <a:ea typeface="Wingdings"/>
                <a:cs typeface="Wingdings"/>
              </a:rPr>
              <a:t>same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slope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holds</a:t>
            </a:r>
            <a:r>
              <a:rPr lang="fr-FR" dirty="0">
                <a:ea typeface="Wingdings"/>
                <a:cs typeface="Wingdings"/>
              </a:rPr>
              <a:t> over the range </a:t>
            </a:r>
            <a:r>
              <a:rPr lang="fr-FR" dirty="0" err="1">
                <a:ea typeface="Wingdings"/>
                <a:cs typeface="Wingdings"/>
              </a:rPr>
              <a:t>M</a:t>
            </a:r>
            <a:r>
              <a:rPr lang="fr-FR" baseline="-25000" dirty="0" err="1">
                <a:ea typeface="Wingdings"/>
                <a:cs typeface="Wingdings"/>
              </a:rPr>
              <a:t>min</a:t>
            </a:r>
            <a:r>
              <a:rPr lang="fr-FR" dirty="0">
                <a:ea typeface="Wingdings"/>
                <a:cs typeface="Wingdings"/>
              </a:rPr>
              <a:t> = 0.1</a:t>
            </a:r>
            <a:r>
              <a:rPr lang="fr-FR" i="1" dirty="0"/>
              <a:t>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fr-FR" i="1" baseline="-25000" dirty="0">
                <a:ea typeface="Wingdings"/>
                <a:cs typeface="Wingdings"/>
              </a:rPr>
              <a:t> </a:t>
            </a:r>
            <a:r>
              <a:rPr lang="fr-FR" i="1" dirty="0">
                <a:ea typeface="Wingdings"/>
                <a:cs typeface="Wingdings"/>
              </a:rPr>
              <a:t>to </a:t>
            </a:r>
            <a:r>
              <a:rPr lang="fr-FR" i="1" dirty="0" err="1">
                <a:ea typeface="Wingdings"/>
                <a:cs typeface="Wingdings"/>
              </a:rPr>
              <a:t>M</a:t>
            </a:r>
            <a:r>
              <a:rPr lang="fr-FR" i="1" baseline="-25000" dirty="0" err="1">
                <a:ea typeface="Wingdings"/>
                <a:cs typeface="Wingdings"/>
              </a:rPr>
              <a:t>max</a:t>
            </a:r>
            <a:r>
              <a:rPr lang="fr-FR" i="1" baseline="-25000" dirty="0">
                <a:ea typeface="Wingdings"/>
                <a:cs typeface="Wingdings"/>
              </a:rPr>
              <a:t> </a:t>
            </a:r>
            <a:r>
              <a:rPr lang="fr-FR" i="1" dirty="0">
                <a:ea typeface="Wingdings"/>
                <a:cs typeface="Wingdings"/>
              </a:rPr>
              <a:t>= 120</a:t>
            </a:r>
            <a:r>
              <a:rPr lang="fr-FR" i="1" dirty="0"/>
              <a:t>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fr-FR" i="1" dirty="0">
                <a:ea typeface="Wingdings"/>
                <a:cs typeface="Wingdings"/>
              </a:rPr>
              <a:t>. </a:t>
            </a:r>
          </a:p>
          <a:p>
            <a:endParaRPr lang="fr-FR" i="1" dirty="0">
              <a:ea typeface="Wingdings"/>
              <a:cs typeface="Wingdings"/>
            </a:endParaRPr>
          </a:p>
          <a:p>
            <a:r>
              <a:rPr lang="fr-FR" dirty="0">
                <a:ea typeface="Wingdings"/>
                <a:cs typeface="Wingdings"/>
              </a:rPr>
              <a:t>This </a:t>
            </a:r>
            <a:r>
              <a:rPr lang="fr-FR" dirty="0" err="1">
                <a:ea typeface="Wingdings"/>
                <a:cs typeface="Wingdings"/>
              </a:rPr>
              <a:t>is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known</a:t>
            </a:r>
            <a:r>
              <a:rPr lang="fr-FR" dirty="0">
                <a:ea typeface="Wingdings"/>
                <a:cs typeface="Wingdings"/>
              </a:rPr>
              <a:t> as the </a:t>
            </a:r>
            <a:r>
              <a:rPr lang="fr-FR" dirty="0" err="1">
                <a:solidFill>
                  <a:srgbClr val="FF0000"/>
                </a:solidFill>
                <a:ea typeface="Wingdings"/>
                <a:cs typeface="Wingdings"/>
              </a:rPr>
              <a:t>Salpeter</a:t>
            </a:r>
            <a:r>
              <a:rPr lang="fr-FR" dirty="0">
                <a:solidFill>
                  <a:srgbClr val="FF0000"/>
                </a:solidFill>
                <a:ea typeface="Wingdings"/>
                <a:cs typeface="Wingdings"/>
              </a:rPr>
              <a:t> IMF: </a:t>
            </a:r>
            <a:r>
              <a:rPr lang="fr-FR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fr-FR" dirty="0">
                <a:solidFill>
                  <a:srgbClr val="FF0000"/>
                </a:solidFill>
              </a:rPr>
              <a:t>(M) = </a:t>
            </a:r>
            <a:r>
              <a:rPr lang="fr-FR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fr-FR" baseline="-250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0</a:t>
            </a:r>
            <a:r>
              <a:rPr lang="fr-FR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M</a:t>
            </a:r>
            <a:r>
              <a:rPr lang="fr-FR" baseline="30000" dirty="0">
                <a:solidFill>
                  <a:srgbClr val="FF0000"/>
                </a:solidFill>
              </a:rPr>
              <a:t>-2.35</a:t>
            </a:r>
          </a:p>
          <a:p>
            <a:r>
              <a:rPr lang="fr-FR" dirty="0"/>
              <a:t>The </a:t>
            </a:r>
            <a:r>
              <a:rPr lang="fr-FR" dirty="0" err="1"/>
              <a:t>normalization</a:t>
            </a:r>
            <a:r>
              <a:rPr lang="fr-FR" dirty="0"/>
              <a:t>  </a:t>
            </a:r>
            <a:r>
              <a:rPr lang="fr-FR" dirty="0">
                <a:latin typeface="Lucida Grande"/>
                <a:ea typeface="Lucida Grande"/>
                <a:cs typeface="Lucida Grande"/>
              </a:rPr>
              <a:t>ϕ</a:t>
            </a:r>
            <a:r>
              <a:rPr lang="fr-FR" baseline="-25000" dirty="0">
                <a:latin typeface="Lucida Grande"/>
                <a:ea typeface="Lucida Grande"/>
                <a:cs typeface="Lucida Grande"/>
              </a:rPr>
              <a:t>0</a:t>
            </a:r>
            <a:r>
              <a:rPr lang="fr-FR" dirty="0">
                <a:ea typeface="Lucida Grande"/>
                <a:cs typeface="Lucida Grande"/>
              </a:rPr>
              <a:t> (in </a:t>
            </a:r>
            <a:r>
              <a:rPr lang="fr-FR" dirty="0" err="1">
                <a:ea typeface="Lucida Grande"/>
                <a:cs typeface="Lucida Grande"/>
              </a:rPr>
              <a:t>units</a:t>
            </a:r>
            <a:r>
              <a:rPr lang="fr-FR" dirty="0">
                <a:ea typeface="Lucida Grande"/>
                <a:cs typeface="Lucida Grande"/>
              </a:rPr>
              <a:t> of </a:t>
            </a:r>
            <a:r>
              <a:rPr lang="fr-FR" i="1" dirty="0"/>
              <a:t>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 </a:t>
            </a:r>
            <a:r>
              <a:rPr lang="fr-FR" i="1" dirty="0">
                <a:ea typeface="Wingdings"/>
                <a:cs typeface="Wingdings"/>
              </a:rPr>
              <a:t>) </a:t>
            </a:r>
            <a:r>
              <a:rPr lang="fr-FR" dirty="0" err="1">
                <a:ea typeface="Lucida Grande"/>
                <a:cs typeface="Lucida Grande"/>
              </a:rPr>
              <a:t>is</a:t>
            </a:r>
            <a:r>
              <a:rPr lang="fr-FR" dirty="0">
                <a:ea typeface="Lucida Grande"/>
                <a:cs typeface="Lucida Grande"/>
              </a:rPr>
              <a:t> </a:t>
            </a:r>
            <a:r>
              <a:rPr lang="fr-FR" dirty="0" err="1">
                <a:ea typeface="Lucida Grande"/>
                <a:cs typeface="Lucida Grande"/>
              </a:rPr>
              <a:t>evaluated</a:t>
            </a:r>
            <a:r>
              <a:rPr lang="fr-FR" dirty="0">
                <a:ea typeface="Lucida Grande"/>
                <a:cs typeface="Lucida Grande"/>
              </a:rPr>
              <a:t> by </a:t>
            </a:r>
            <a:r>
              <a:rPr lang="fr-FR" dirty="0" err="1">
                <a:ea typeface="Lucida Grande"/>
                <a:cs typeface="Lucida Grande"/>
              </a:rPr>
              <a:t>requiring</a:t>
            </a:r>
            <a:r>
              <a:rPr lang="fr-FR" dirty="0">
                <a:ea typeface="Lucida Grande"/>
                <a:cs typeface="Lucida Grande"/>
              </a:rPr>
              <a:t> </a:t>
            </a:r>
            <a:r>
              <a:rPr lang="fr-FR" dirty="0" err="1">
                <a:ea typeface="Lucida Grande"/>
                <a:cs typeface="Lucida Grande"/>
              </a:rPr>
              <a:t>that</a:t>
            </a:r>
            <a:r>
              <a:rPr lang="fr-FR" dirty="0">
                <a:ea typeface="Lucida Grande"/>
                <a:cs typeface="Lucida Grande"/>
              </a:rPr>
              <a:t> the </a:t>
            </a:r>
            <a:r>
              <a:rPr lang="fr-FR" dirty="0" err="1">
                <a:ea typeface="Lucida Grande"/>
                <a:cs typeface="Lucida Grande"/>
              </a:rPr>
              <a:t>integral</a:t>
            </a:r>
            <a:r>
              <a:rPr lang="fr-FR" dirty="0">
                <a:ea typeface="Lucida Grande"/>
                <a:cs typeface="Lucida Grande"/>
              </a:rPr>
              <a:t> </a:t>
            </a:r>
            <a:r>
              <a:rPr lang="fr-FR" dirty="0" err="1">
                <a:ea typeface="Lucida Grande"/>
                <a:cs typeface="Lucida Grande"/>
              </a:rPr>
              <a:t>equals</a:t>
            </a:r>
            <a:r>
              <a:rPr lang="fr-FR" dirty="0">
                <a:ea typeface="Lucida Grande"/>
                <a:cs typeface="Lucida Grande"/>
              </a:rPr>
              <a:t> to 1:</a:t>
            </a:r>
          </a:p>
          <a:p>
            <a:endParaRPr lang="fr-FR" dirty="0">
              <a:ea typeface="Lucida Grande"/>
              <a:cs typeface="Lucida Grande"/>
            </a:endParaRPr>
          </a:p>
          <a:p>
            <a:endParaRPr lang="fr-FR" dirty="0">
              <a:ea typeface="Lucida Grande"/>
              <a:cs typeface="Lucida Grande"/>
            </a:endParaRPr>
          </a:p>
          <a:p>
            <a:endParaRPr lang="fr-FR" dirty="0">
              <a:ea typeface="Lucida Grande"/>
              <a:cs typeface="Lucida Grande"/>
            </a:endParaRPr>
          </a:p>
          <a:p>
            <a:endParaRPr lang="fr-FR" dirty="0">
              <a:ea typeface="Lucida Grande"/>
              <a:cs typeface="Lucida Grande"/>
            </a:endParaRPr>
          </a:p>
          <a:p>
            <a:endParaRPr lang="fr-FR" dirty="0">
              <a:ea typeface="Lucida Grande"/>
              <a:cs typeface="Lucida Grande"/>
            </a:endParaRPr>
          </a:p>
          <a:p>
            <a:endParaRPr lang="fr-FR" dirty="0">
              <a:ea typeface="Lucida Grande"/>
              <a:cs typeface="Lucida Grande"/>
            </a:endParaRPr>
          </a:p>
          <a:p>
            <a:r>
              <a:rPr lang="fr-FR" dirty="0">
                <a:ea typeface="Lucida Grande"/>
                <a:cs typeface="Lucida Grande"/>
              </a:rPr>
              <a:t>In a </a:t>
            </a:r>
            <a:r>
              <a:rPr lang="fr-FR" dirty="0" err="1">
                <a:ea typeface="Lucida Grande"/>
                <a:cs typeface="Lucida Grande"/>
              </a:rPr>
              <a:t>similar</a:t>
            </a:r>
            <a:r>
              <a:rPr lang="fr-FR" dirty="0">
                <a:ea typeface="Lucida Grande"/>
                <a:cs typeface="Lucida Grande"/>
              </a:rPr>
              <a:t> </a:t>
            </a:r>
            <a:r>
              <a:rPr lang="fr-FR" dirty="0" err="1">
                <a:ea typeface="Lucida Grande"/>
                <a:cs typeface="Lucida Grande"/>
              </a:rPr>
              <a:t>way</a:t>
            </a:r>
            <a:r>
              <a:rPr lang="fr-FR" dirty="0">
                <a:ea typeface="Lucida Grande"/>
                <a:cs typeface="Lucida Grande"/>
              </a:rPr>
              <a:t>, </a:t>
            </a:r>
            <a:r>
              <a:rPr lang="fr-FR" dirty="0" err="1">
                <a:ea typeface="Lucida Grande"/>
                <a:cs typeface="Lucida Grande"/>
              </a:rPr>
              <a:t>we</a:t>
            </a:r>
            <a:r>
              <a:rPr lang="fr-FR" dirty="0">
                <a:ea typeface="Lucida Grande"/>
                <a:cs typeface="Lucida Grande"/>
              </a:rPr>
              <a:t> have in </a:t>
            </a:r>
            <a:r>
              <a:rPr lang="fr-FR" dirty="0" err="1">
                <a:ea typeface="Lucida Grande"/>
                <a:cs typeface="Lucida Grande"/>
              </a:rPr>
              <a:t>terms</a:t>
            </a:r>
            <a:r>
              <a:rPr lang="fr-FR" dirty="0">
                <a:ea typeface="Lucida Grande"/>
                <a:cs typeface="Lucida Grande"/>
              </a:rPr>
              <a:t> of mass:</a:t>
            </a:r>
            <a:endParaRPr lang="fr-FR" dirty="0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989195"/>
              </p:ext>
            </p:extLst>
          </p:nvPr>
        </p:nvGraphicFramePr>
        <p:xfrm>
          <a:off x="242888" y="2997200"/>
          <a:ext cx="876935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58" name="…quation" r:id="rId3" imgW="5295900" imgH="393700" progId="Equation.3">
                  <p:embed/>
                </p:oleObj>
              </mc:Choice>
              <mc:Fallback>
                <p:oleObj name="…quation" r:id="rId3" imgW="5295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2997200"/>
                        <a:ext cx="8769350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667273"/>
              </p:ext>
            </p:extLst>
          </p:nvPr>
        </p:nvGraphicFramePr>
        <p:xfrm>
          <a:off x="1612900" y="3706813"/>
          <a:ext cx="52816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59" name="…quation" r:id="rId5" imgW="3568700" imgH="431800" progId="Equation.3">
                  <p:embed/>
                </p:oleObj>
              </mc:Choice>
              <mc:Fallback>
                <p:oleObj name="…quation" r:id="rId5" imgW="3568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900" y="3706813"/>
                        <a:ext cx="5281613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0" name="Object 4"/>
          <p:cNvGraphicFramePr>
            <a:graphicFrameLocks noChangeAspect="1"/>
          </p:cNvGraphicFramePr>
          <p:nvPr/>
        </p:nvGraphicFramePr>
        <p:xfrm>
          <a:off x="170340" y="5184777"/>
          <a:ext cx="88741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60" name="Équation" r:id="rId7" imgW="5359400" imgH="355600" progId="Equation.3">
                  <p:embed/>
                </p:oleObj>
              </mc:Choice>
              <mc:Fallback>
                <p:oleObj name="Équation" r:id="rId7" imgW="53594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40" y="5184777"/>
                        <a:ext cx="8874125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80509"/>
              </p:ext>
            </p:extLst>
          </p:nvPr>
        </p:nvGraphicFramePr>
        <p:xfrm>
          <a:off x="1711339" y="5866679"/>
          <a:ext cx="5243512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61" name="Équation" r:id="rId9" imgW="3543300" imgH="393700" progId="Equation.3">
                  <p:embed/>
                </p:oleObj>
              </mc:Choice>
              <mc:Fallback>
                <p:oleObj name="Équation" r:id="rId9" imgW="3543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39" y="5866679"/>
                        <a:ext cx="5243512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449290"/>
            <a:ext cx="2895600" cy="365125"/>
          </a:xfrm>
        </p:spPr>
        <p:txBody>
          <a:bodyPr/>
          <a:lstStyle/>
          <a:p>
            <a:r>
              <a:rPr lang="fr-FR"/>
              <a:t>Cosmology School 2017, Krakow</a:t>
            </a:r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 flipV="1">
            <a:off x="1332008" y="4344987"/>
            <a:ext cx="5939358" cy="173555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 flipV="1">
            <a:off x="1332007" y="3648077"/>
            <a:ext cx="5963579" cy="58735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1337355" y="3568055"/>
            <a:ext cx="45719" cy="690343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7271366" y="3648078"/>
            <a:ext cx="48441" cy="794701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 flipV="1">
            <a:off x="1612592" y="5736521"/>
            <a:ext cx="5658773" cy="119148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1564150" y="6458191"/>
            <a:ext cx="5707215" cy="45719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 flipV="1">
            <a:off x="7217535" y="5855669"/>
            <a:ext cx="45719" cy="690343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1564151" y="5654590"/>
            <a:ext cx="48441" cy="794701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198"/>
          </a:xfrm>
        </p:spPr>
        <p:txBody>
          <a:bodyPr>
            <a:normAutofit fontScale="90000"/>
          </a:bodyPr>
          <a:lstStyle/>
          <a:p>
            <a:r>
              <a:rPr lang="fr-FR" dirty="0"/>
              <a:t>Illustration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9201" y="1012688"/>
            <a:ext cx="8229600" cy="51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have: </a:t>
            </a:r>
            <a:r>
              <a:rPr lang="fr-FR" i="1" dirty="0">
                <a:latin typeface="Lucida Grande"/>
                <a:ea typeface="Lucida Grande"/>
                <a:cs typeface="Lucida Grande"/>
              </a:rPr>
              <a:t>ϕ</a:t>
            </a:r>
            <a:r>
              <a:rPr lang="fr-FR" i="1" dirty="0"/>
              <a:t>(M) = 0.060 M</a:t>
            </a:r>
            <a:r>
              <a:rPr lang="fr-FR" i="1" baseline="30000" dirty="0"/>
              <a:t>-2.35</a:t>
            </a:r>
            <a:r>
              <a:rPr lang="fr-FR" i="1" dirty="0"/>
              <a:t> </a:t>
            </a:r>
            <a:r>
              <a:rPr lang="fr-FR" dirty="0"/>
              <a:t>and </a:t>
            </a:r>
            <a:r>
              <a:rPr lang="fr-FR" i="1" dirty="0"/>
              <a:t>ξ(M) = 0.17 M</a:t>
            </a:r>
            <a:r>
              <a:rPr lang="fr-FR" i="1" baseline="30000" dirty="0"/>
              <a:t>-1.35  </a:t>
            </a:r>
            <a:r>
              <a:rPr lang="fr-FR" dirty="0"/>
              <a:t>for </a:t>
            </a:r>
            <a:r>
              <a:rPr lang="fr-FR" i="1" dirty="0"/>
              <a:t>M = 0.1 – 120M</a:t>
            </a:r>
            <a:r>
              <a:rPr lang="fr-FR" i="1" baseline="-25000" dirty="0">
                <a:latin typeface="Wingdings"/>
                <a:ea typeface="Wingdings"/>
                <a:cs typeface="Wingdings"/>
              </a:rPr>
              <a:t></a:t>
            </a:r>
          </a:p>
          <a:p>
            <a:endParaRPr lang="fr-FR" i="1" baseline="-25000" dirty="0">
              <a:latin typeface="Wingdings"/>
              <a:ea typeface="Wingdings"/>
              <a:cs typeface="Wingdings"/>
            </a:endParaRPr>
          </a:p>
          <a:p>
            <a:r>
              <a:rPr lang="fr-FR" dirty="0" err="1">
                <a:ea typeface="Wingdings"/>
                <a:cs typeface="Wingdings"/>
              </a:rPr>
              <a:t>We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can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estimate</a:t>
            </a:r>
            <a:r>
              <a:rPr lang="fr-FR" dirty="0">
                <a:ea typeface="Wingdings"/>
                <a:cs typeface="Wingdings"/>
              </a:rPr>
              <a:t> the fraction of stars by </a:t>
            </a:r>
            <a:r>
              <a:rPr lang="fr-FR" dirty="0" err="1">
                <a:ea typeface="Wingdings"/>
                <a:cs typeface="Wingdings"/>
              </a:rPr>
              <a:t>number</a:t>
            </a:r>
            <a:r>
              <a:rPr lang="fr-FR" dirty="0">
                <a:ea typeface="Wingdings"/>
                <a:cs typeface="Wingdings"/>
              </a:rPr>
              <a:t> and by mass in a </a:t>
            </a:r>
            <a:r>
              <a:rPr lang="fr-FR" dirty="0" err="1">
                <a:ea typeface="Wingdings"/>
                <a:cs typeface="Wingdings"/>
              </a:rPr>
              <a:t>given</a:t>
            </a:r>
            <a:r>
              <a:rPr lang="fr-FR" dirty="0">
                <a:ea typeface="Wingdings"/>
                <a:cs typeface="Wingdings"/>
              </a:rPr>
              <a:t> mass range. For instance, </a:t>
            </a:r>
            <a:r>
              <a:rPr lang="fr-FR" dirty="0" err="1">
                <a:ea typeface="Wingdings"/>
                <a:cs typeface="Wingdings"/>
              </a:rPr>
              <a:t>what</a:t>
            </a:r>
            <a:r>
              <a:rPr lang="fr-FR" dirty="0">
                <a:ea typeface="Wingdings"/>
                <a:cs typeface="Wingdings"/>
              </a:rPr>
              <a:t> </a:t>
            </a:r>
            <a:r>
              <a:rPr lang="fr-FR" dirty="0" err="1">
                <a:ea typeface="Wingdings"/>
                <a:cs typeface="Wingdings"/>
              </a:rPr>
              <a:t>is</a:t>
            </a:r>
            <a:r>
              <a:rPr lang="fr-FR" dirty="0">
                <a:ea typeface="Wingdings"/>
                <a:cs typeface="Wingdings"/>
              </a:rPr>
              <a:t> the fraction of stars by </a:t>
            </a:r>
            <a:r>
              <a:rPr lang="fr-FR" dirty="0" err="1">
                <a:ea typeface="Wingdings"/>
                <a:cs typeface="Wingdings"/>
              </a:rPr>
              <a:t>number</a:t>
            </a:r>
            <a:r>
              <a:rPr lang="fr-FR" dirty="0">
                <a:ea typeface="Wingdings"/>
                <a:cs typeface="Wingdings"/>
              </a:rPr>
              <a:t> (1) and by mass (2) more massive </a:t>
            </a:r>
            <a:r>
              <a:rPr lang="fr-FR" dirty="0" err="1">
                <a:ea typeface="Wingdings"/>
                <a:cs typeface="Wingdings"/>
              </a:rPr>
              <a:t>than</a:t>
            </a:r>
            <a:r>
              <a:rPr lang="fr-FR" dirty="0">
                <a:ea typeface="Wingdings"/>
                <a:cs typeface="Wingdings"/>
              </a:rPr>
              <a:t> the Sun in a new-</a:t>
            </a:r>
            <a:r>
              <a:rPr lang="fr-FR" dirty="0" err="1">
                <a:ea typeface="Wingdings"/>
                <a:cs typeface="Wingdings"/>
              </a:rPr>
              <a:t>born</a:t>
            </a:r>
            <a:r>
              <a:rPr lang="fr-FR" dirty="0">
                <a:ea typeface="Wingdings"/>
                <a:cs typeface="Wingdings"/>
              </a:rPr>
              <a:t> population </a:t>
            </a:r>
            <a:r>
              <a:rPr lang="fr-FR" dirty="0" err="1">
                <a:ea typeface="Wingdings"/>
                <a:cs typeface="Wingdings"/>
              </a:rPr>
              <a:t>with</a:t>
            </a:r>
            <a:r>
              <a:rPr lang="fr-FR" dirty="0">
                <a:ea typeface="Wingdings"/>
                <a:cs typeface="Wingdings"/>
              </a:rPr>
              <a:t> a </a:t>
            </a:r>
            <a:r>
              <a:rPr lang="fr-FR" dirty="0" err="1">
                <a:ea typeface="Wingdings"/>
                <a:cs typeface="Wingdings"/>
              </a:rPr>
              <a:t>Salpeter</a:t>
            </a:r>
            <a:r>
              <a:rPr lang="fr-FR" dirty="0">
                <a:ea typeface="Wingdings"/>
                <a:cs typeface="Wingdings"/>
              </a:rPr>
              <a:t> IMF?</a:t>
            </a:r>
          </a:p>
          <a:p>
            <a:endParaRPr lang="fr-FR" dirty="0">
              <a:ea typeface="Wingdings"/>
              <a:cs typeface="Wingdings"/>
            </a:endParaRPr>
          </a:p>
          <a:p>
            <a:pPr marL="342900" indent="-342900"/>
            <a:r>
              <a:rPr lang="fr-FR" dirty="0">
                <a:ea typeface="Wingdings"/>
                <a:cs typeface="Wingdings"/>
              </a:rPr>
              <a:t>1)</a:t>
            </a:r>
          </a:p>
          <a:p>
            <a:endParaRPr lang="fr-FR" dirty="0">
              <a:ea typeface="Wingdings"/>
              <a:cs typeface="Wingdings"/>
            </a:endParaRPr>
          </a:p>
          <a:p>
            <a:endParaRPr lang="fr-FR" dirty="0">
              <a:ea typeface="Wingdings"/>
              <a:cs typeface="Wingdings"/>
            </a:endParaRPr>
          </a:p>
          <a:p>
            <a:endParaRPr lang="fr-FR" dirty="0">
              <a:ea typeface="Wingdings"/>
              <a:cs typeface="Wingdings"/>
            </a:endParaRPr>
          </a:p>
          <a:p>
            <a:endParaRPr lang="fr-FR" dirty="0">
              <a:ea typeface="Wingdings"/>
              <a:cs typeface="Wingdings"/>
            </a:endParaRPr>
          </a:p>
          <a:p>
            <a:r>
              <a:rPr lang="fr-FR" dirty="0">
                <a:ea typeface="Wingdings"/>
                <a:cs typeface="Wingdings"/>
              </a:rPr>
              <a:t>2) </a:t>
            </a:r>
          </a:p>
          <a:p>
            <a:endParaRPr lang="fr-FR" dirty="0">
              <a:ea typeface="Wingdings"/>
              <a:cs typeface="Wingdings"/>
            </a:endParaRPr>
          </a:p>
          <a:p>
            <a:endParaRPr lang="fr-FR" dirty="0">
              <a:ea typeface="Wingdings"/>
              <a:cs typeface="Wingdings"/>
            </a:endParaRPr>
          </a:p>
          <a:p>
            <a:endParaRPr lang="fr-FR" dirty="0">
              <a:ea typeface="Wingdings"/>
              <a:cs typeface="Wingdings"/>
            </a:endParaRPr>
          </a:p>
          <a:p>
            <a:endParaRPr lang="fr-FR" dirty="0">
              <a:ea typeface="Wingdings"/>
              <a:cs typeface="Wingdings"/>
            </a:endParaRPr>
          </a:p>
          <a:p>
            <a:pPr algn="ctr"/>
            <a:r>
              <a:rPr lang="fr-FR" sz="2400" dirty="0">
                <a:ea typeface="Wingdings"/>
                <a:cs typeface="Wingdings"/>
              </a:rPr>
              <a:t>4.5% of the stars are more massive </a:t>
            </a:r>
            <a:r>
              <a:rPr lang="fr-FR" sz="2400" dirty="0" err="1">
                <a:ea typeface="Wingdings"/>
                <a:cs typeface="Wingdings"/>
              </a:rPr>
              <a:t>that</a:t>
            </a:r>
            <a:r>
              <a:rPr lang="fr-FR" sz="2400" dirty="0">
                <a:ea typeface="Wingdings"/>
                <a:cs typeface="Wingdings"/>
              </a:rPr>
              <a:t> the Sun but, </a:t>
            </a:r>
          </a:p>
          <a:p>
            <a:pPr algn="ctr"/>
            <a:r>
              <a:rPr lang="fr-FR" sz="2400" dirty="0">
                <a:ea typeface="Wingdings"/>
                <a:cs typeface="Wingdings"/>
              </a:rPr>
              <a:t>the mass of </a:t>
            </a:r>
            <a:r>
              <a:rPr lang="fr-FR" sz="2400" dirty="0" err="1">
                <a:ea typeface="Wingdings"/>
                <a:cs typeface="Wingdings"/>
              </a:rPr>
              <a:t>these</a:t>
            </a:r>
            <a:r>
              <a:rPr lang="fr-FR" sz="2400" dirty="0">
                <a:ea typeface="Wingdings"/>
                <a:cs typeface="Wingdings"/>
              </a:rPr>
              <a:t> stars </a:t>
            </a:r>
            <a:r>
              <a:rPr lang="fr-FR" sz="2400" dirty="0" err="1">
                <a:ea typeface="Wingdings"/>
                <a:cs typeface="Wingdings"/>
              </a:rPr>
              <a:t>amounts</a:t>
            </a:r>
            <a:r>
              <a:rPr lang="fr-FR" sz="2400" dirty="0">
                <a:ea typeface="Wingdings"/>
                <a:cs typeface="Wingdings"/>
              </a:rPr>
              <a:t> to 40% of the new-</a:t>
            </a:r>
            <a:r>
              <a:rPr lang="fr-FR" sz="2400" dirty="0" err="1">
                <a:ea typeface="Wingdings"/>
                <a:cs typeface="Wingdings"/>
              </a:rPr>
              <a:t>born</a:t>
            </a:r>
            <a:r>
              <a:rPr lang="fr-FR" sz="2400" dirty="0">
                <a:ea typeface="Wingdings"/>
                <a:cs typeface="Wingdings"/>
              </a:rPr>
              <a:t> stars. </a:t>
            </a:r>
            <a:endParaRPr lang="fr-FR" sz="2400" dirty="0"/>
          </a:p>
        </p:txBody>
      </p:sp>
      <p:graphicFrame>
        <p:nvGraphicFramePr>
          <p:cNvPr id="225282" name="Object 2"/>
          <p:cNvGraphicFramePr>
            <a:graphicFrameLocks noChangeAspect="1"/>
          </p:cNvGraphicFramePr>
          <p:nvPr/>
        </p:nvGraphicFramePr>
        <p:xfrm>
          <a:off x="724993" y="2528150"/>
          <a:ext cx="563562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02" name="Équation" r:id="rId3" imgW="3403600" imgH="698500" progId="Equation.3">
                  <p:embed/>
                </p:oleObj>
              </mc:Choice>
              <mc:Fallback>
                <p:oleObj name="Équation" r:id="rId3" imgW="34036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993" y="2528150"/>
                        <a:ext cx="5635625" cy="1157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3" name="Object 3"/>
          <p:cNvGraphicFramePr>
            <a:graphicFrameLocks noChangeAspect="1"/>
          </p:cNvGraphicFramePr>
          <p:nvPr/>
        </p:nvGraphicFramePr>
        <p:xfrm>
          <a:off x="724993" y="3893875"/>
          <a:ext cx="5656262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03" name="Équation" r:id="rId5" imgW="3416300" imgH="698500" progId="Equation.3">
                  <p:embed/>
                </p:oleObj>
              </mc:Choice>
              <mc:Fallback>
                <p:oleObj name="Équation" r:id="rId5" imgW="34163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993" y="3893875"/>
                        <a:ext cx="5656262" cy="1157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9" name="Forme libre 8"/>
          <p:cNvSpPr/>
          <p:nvPr/>
        </p:nvSpPr>
        <p:spPr>
          <a:xfrm flipV="1">
            <a:off x="4023789" y="3639719"/>
            <a:ext cx="1417053" cy="45719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 flipV="1">
            <a:off x="4146688" y="3062659"/>
            <a:ext cx="1449270" cy="45719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 flipV="1">
            <a:off x="4161135" y="2995095"/>
            <a:ext cx="45719" cy="690343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5378437" y="2890737"/>
            <a:ext cx="48441" cy="794701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 flipV="1">
            <a:off x="4290142" y="4901984"/>
            <a:ext cx="708527" cy="149177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4314800" y="4428111"/>
            <a:ext cx="729588" cy="45719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 flipV="1">
            <a:off x="4998669" y="4382652"/>
            <a:ext cx="45719" cy="690343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4314800" y="4382652"/>
            <a:ext cx="48441" cy="794701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941"/>
          </a:xfrm>
        </p:spPr>
        <p:txBody>
          <a:bodyPr anchor="ctr">
            <a:normAutofit fontScale="90000"/>
          </a:bodyPr>
          <a:lstStyle/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remarks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1189028"/>
            <a:ext cx="822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total </a:t>
            </a:r>
            <a:r>
              <a:rPr lang="fr-FR" dirty="0" err="1"/>
              <a:t>stellar</a:t>
            </a:r>
            <a:r>
              <a:rPr lang="fr-FR" dirty="0"/>
              <a:t> mass of a system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integral</a:t>
            </a:r>
            <a:r>
              <a:rPr lang="fr-FR" dirty="0"/>
              <a:t>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It shows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stellar</a:t>
            </a:r>
            <a:r>
              <a:rPr lang="fr-FR" dirty="0"/>
              <a:t> mass lies in </a:t>
            </a:r>
            <a:r>
              <a:rPr lang="fr-FR" dirty="0" err="1"/>
              <a:t>low-mass</a:t>
            </a:r>
            <a:r>
              <a:rPr lang="fr-FR" dirty="0"/>
              <a:t> stars.</a:t>
            </a:r>
          </a:p>
          <a:p>
            <a:endParaRPr lang="fr-FR" dirty="0"/>
          </a:p>
          <a:p>
            <a:r>
              <a:rPr lang="fr-FR" dirty="0"/>
              <a:t>The total </a:t>
            </a:r>
            <a:r>
              <a:rPr lang="fr-FR" dirty="0" err="1"/>
              <a:t>luminosity</a:t>
            </a:r>
            <a:r>
              <a:rPr lang="fr-FR" dirty="0"/>
              <a:t> (</a:t>
            </a:r>
            <a:r>
              <a:rPr lang="fr-FR" dirty="0" err="1"/>
              <a:t>assuming</a:t>
            </a:r>
            <a:r>
              <a:rPr lang="fr-FR" dirty="0"/>
              <a:t> L = C M</a:t>
            </a:r>
            <a:r>
              <a:rPr lang="fr-FR" baseline="30000" dirty="0"/>
              <a:t>3.5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computed</a:t>
            </a:r>
            <a:r>
              <a:rPr lang="fr-FR" dirty="0"/>
              <a:t> as </a:t>
            </a:r>
            <a:r>
              <a:rPr lang="fr-FR" dirty="0" err="1"/>
              <a:t>follows</a:t>
            </a:r>
            <a:r>
              <a:rPr lang="fr-FR" dirty="0"/>
              <a:t>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which</a:t>
            </a:r>
            <a:r>
              <a:rPr lang="fr-FR" dirty="0"/>
              <a:t> shows </a:t>
            </a:r>
            <a:r>
              <a:rPr lang="fr-FR" dirty="0" err="1"/>
              <a:t>that</a:t>
            </a:r>
            <a:r>
              <a:rPr lang="fr-FR" dirty="0"/>
              <a:t> the total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dominated</a:t>
            </a:r>
            <a:r>
              <a:rPr lang="fr-FR" dirty="0"/>
              <a:t> by the </a:t>
            </a:r>
            <a:r>
              <a:rPr lang="fr-FR" dirty="0" err="1"/>
              <a:t>most</a:t>
            </a:r>
            <a:r>
              <a:rPr lang="fr-FR" dirty="0"/>
              <a:t> massive stars.</a:t>
            </a:r>
          </a:p>
        </p:txBody>
      </p:sp>
      <p:graphicFrame>
        <p:nvGraphicFramePr>
          <p:cNvPr id="228354" name="Object 2"/>
          <p:cNvGraphicFramePr>
            <a:graphicFrameLocks noChangeAspect="1"/>
          </p:cNvGraphicFramePr>
          <p:nvPr/>
        </p:nvGraphicFramePr>
        <p:xfrm>
          <a:off x="1274763" y="1587631"/>
          <a:ext cx="6811962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322" name="Équation" r:id="rId3" imgW="4114800" imgH="698500" progId="Equation.3">
                  <p:embed/>
                </p:oleObj>
              </mc:Choice>
              <mc:Fallback>
                <p:oleObj name="Équation" r:id="rId3" imgW="41148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763" y="1587631"/>
                        <a:ext cx="6811962" cy="1157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55" name="Object 3"/>
          <p:cNvGraphicFramePr>
            <a:graphicFrameLocks noChangeAspect="1"/>
          </p:cNvGraphicFramePr>
          <p:nvPr/>
        </p:nvGraphicFramePr>
        <p:xfrm>
          <a:off x="1081088" y="3826896"/>
          <a:ext cx="750570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323" name="Équation" r:id="rId5" imgW="4533900" imgH="698500" progId="Equation.3">
                  <p:embed/>
                </p:oleObj>
              </mc:Choice>
              <mc:Fallback>
                <p:oleObj name="Équation" r:id="rId5" imgW="45339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088" y="3826896"/>
                        <a:ext cx="7505700" cy="1157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5000780" y="2245364"/>
            <a:ext cx="1704820" cy="421636"/>
          </a:xfrm>
          <a:prstGeom prst="round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706381" y="2825012"/>
            <a:ext cx="443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most</a:t>
            </a:r>
            <a:r>
              <a:rPr lang="fr-FR" dirty="0">
                <a:solidFill>
                  <a:srgbClr val="FF0000"/>
                </a:solidFill>
              </a:rPr>
              <a:t> of the </a:t>
            </a:r>
            <a:r>
              <a:rPr lang="fr-FR" dirty="0" err="1">
                <a:solidFill>
                  <a:srgbClr val="FF0000"/>
                </a:solidFill>
              </a:rPr>
              <a:t>stellar</a:t>
            </a:r>
            <a:r>
              <a:rPr lang="fr-FR" dirty="0">
                <a:solidFill>
                  <a:srgbClr val="FF0000"/>
                </a:solidFill>
              </a:rPr>
              <a:t> mass lies in </a:t>
            </a:r>
            <a:r>
              <a:rPr lang="fr-FR" dirty="0" err="1">
                <a:solidFill>
                  <a:srgbClr val="FF0000"/>
                </a:solidFill>
              </a:rPr>
              <a:t>low-mass</a:t>
            </a:r>
            <a:r>
              <a:rPr lang="fr-FR" dirty="0">
                <a:solidFill>
                  <a:srgbClr val="FF0000"/>
                </a:solidFill>
              </a:rPr>
              <a:t> stars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192409" y="4490727"/>
            <a:ext cx="1541391" cy="421636"/>
          </a:xfrm>
          <a:prstGeom prst="round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689761" y="5027455"/>
            <a:ext cx="6933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that</a:t>
            </a:r>
            <a:r>
              <a:rPr lang="fr-FR" dirty="0">
                <a:solidFill>
                  <a:srgbClr val="FF0000"/>
                </a:solidFill>
              </a:rPr>
              <a:t> the total </a:t>
            </a:r>
            <a:r>
              <a:rPr lang="fr-FR" dirty="0" err="1">
                <a:solidFill>
                  <a:srgbClr val="FF0000"/>
                </a:solidFill>
              </a:rPr>
              <a:t>stellar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luminosity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dominated</a:t>
            </a:r>
            <a:r>
              <a:rPr lang="fr-FR" dirty="0">
                <a:solidFill>
                  <a:srgbClr val="FF0000"/>
                </a:solidFill>
              </a:rPr>
              <a:t> by the </a:t>
            </a:r>
            <a:r>
              <a:rPr lang="fr-FR" dirty="0" err="1">
                <a:solidFill>
                  <a:srgbClr val="FF0000"/>
                </a:solidFill>
              </a:rPr>
              <a:t>most</a:t>
            </a:r>
            <a:r>
              <a:rPr lang="fr-FR" dirty="0">
                <a:solidFill>
                  <a:srgbClr val="FF0000"/>
                </a:solidFill>
              </a:rPr>
              <a:t> massive stars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1665416" y="5402325"/>
            <a:ext cx="6966764" cy="45719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 flipV="1">
            <a:off x="1569831" y="3218977"/>
            <a:ext cx="5107666" cy="45719"/>
          </a:xfrm>
          <a:custGeom>
            <a:avLst/>
            <a:gdLst>
              <a:gd name="connsiteX0" fmla="*/ 0 w 1417053"/>
              <a:gd name="connsiteY0" fmla="*/ 374503 h 374503"/>
              <a:gd name="connsiteX1" fmla="*/ 93579 w 1417053"/>
              <a:gd name="connsiteY1" fmla="*/ 347766 h 374503"/>
              <a:gd name="connsiteX2" fmla="*/ 240632 w 1417053"/>
              <a:gd name="connsiteY2" fmla="*/ 294293 h 374503"/>
              <a:gd name="connsiteX3" fmla="*/ 788737 w 1417053"/>
              <a:gd name="connsiteY3" fmla="*/ 147240 h 374503"/>
              <a:gd name="connsiteX4" fmla="*/ 1029369 w 1417053"/>
              <a:gd name="connsiteY4" fmla="*/ 93766 h 374503"/>
              <a:gd name="connsiteX5" fmla="*/ 1203158 w 1417053"/>
              <a:gd name="connsiteY5" fmla="*/ 40293 h 374503"/>
              <a:gd name="connsiteX6" fmla="*/ 1350211 w 1417053"/>
              <a:gd name="connsiteY6" fmla="*/ 13556 h 374503"/>
              <a:gd name="connsiteX7" fmla="*/ 1417053 w 1417053"/>
              <a:gd name="connsiteY7" fmla="*/ 187 h 3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053" h="374503">
                <a:moveTo>
                  <a:pt x="0" y="374503"/>
                </a:moveTo>
                <a:cubicBezTo>
                  <a:pt x="31193" y="365591"/>
                  <a:pt x="62803" y="358025"/>
                  <a:pt x="93579" y="347766"/>
                </a:cubicBezTo>
                <a:cubicBezTo>
                  <a:pt x="143060" y="331272"/>
                  <a:pt x="190518" y="308749"/>
                  <a:pt x="240632" y="294293"/>
                </a:cubicBezTo>
                <a:cubicBezTo>
                  <a:pt x="422384" y="241865"/>
                  <a:pt x="604079" y="188275"/>
                  <a:pt x="788737" y="147240"/>
                </a:cubicBezTo>
                <a:cubicBezTo>
                  <a:pt x="868948" y="129415"/>
                  <a:pt x="949808" y="114298"/>
                  <a:pt x="1029369" y="93766"/>
                </a:cubicBezTo>
                <a:cubicBezTo>
                  <a:pt x="1088056" y="78621"/>
                  <a:pt x="1144358" y="54993"/>
                  <a:pt x="1203158" y="40293"/>
                </a:cubicBezTo>
                <a:cubicBezTo>
                  <a:pt x="1251492" y="28210"/>
                  <a:pt x="1301496" y="23995"/>
                  <a:pt x="1350211" y="13556"/>
                </a:cubicBezTo>
                <a:cubicBezTo>
                  <a:pt x="1425751" y="-2631"/>
                  <a:pt x="1359161" y="187"/>
                  <a:pt x="1417053" y="187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 animBg="1"/>
      <p:bldP spid="12" grpId="0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934886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200" dirty="0" err="1"/>
              <a:t>Other</a:t>
            </a:r>
            <a:r>
              <a:rPr lang="fr-FR" sz="3200" dirty="0"/>
              <a:t> more </a:t>
            </a:r>
            <a:r>
              <a:rPr lang="fr-FR" sz="3200" dirty="0" err="1"/>
              <a:t>realistic</a:t>
            </a:r>
            <a:r>
              <a:rPr lang="fr-FR" sz="3200" dirty="0"/>
              <a:t> </a:t>
            </a:r>
            <a:r>
              <a:rPr lang="fr-FR" sz="3200" dirty="0" err="1"/>
              <a:t>IMFs</a:t>
            </a:r>
            <a:r>
              <a:rPr lang="fr-FR" sz="3200" dirty="0"/>
              <a:t> (</a:t>
            </a:r>
            <a:r>
              <a:rPr lang="fr-FR" sz="3200" dirty="0" err="1"/>
              <a:t>mainly</a:t>
            </a:r>
            <a:r>
              <a:rPr lang="fr-FR" sz="3200" dirty="0"/>
              <a:t> for </a:t>
            </a:r>
            <a:r>
              <a:rPr lang="fr-FR" sz="3200" dirty="0" err="1"/>
              <a:t>faint</a:t>
            </a:r>
            <a:r>
              <a:rPr lang="fr-FR" sz="3200" dirty="0"/>
              <a:t> stars)</a:t>
            </a: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814282" y="934886"/>
            <a:ext cx="42487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/>
              <a:t>IMF  </a:t>
            </a:r>
            <a:r>
              <a:rPr lang="fr-FR" dirty="0" err="1"/>
              <a:t>Scalo</a:t>
            </a:r>
            <a:r>
              <a:rPr lang="fr-FR" dirty="0"/>
              <a:t> (1998): </a:t>
            </a:r>
            <a:r>
              <a:rPr lang="fr-FR" i="1" dirty="0" err="1"/>
              <a:t>ξ</a:t>
            </a:r>
            <a:r>
              <a:rPr lang="fr-FR" i="1" dirty="0"/>
              <a:t>(m) = </a:t>
            </a:r>
            <a:r>
              <a:rPr lang="fr-FR" i="1" dirty="0" err="1"/>
              <a:t>m</a:t>
            </a:r>
            <a:r>
              <a:rPr lang="fr-FR" i="1" baseline="30000" dirty="0" err="1"/>
              <a:t>-</a:t>
            </a:r>
            <a:r>
              <a:rPr lang="fr-FR" baseline="30000" dirty="0" err="1"/>
              <a:t>α</a:t>
            </a:r>
            <a:endParaRPr lang="fr-FR" i="1" dirty="0"/>
          </a:p>
          <a:p>
            <a:pPr>
              <a:buFont typeface="Arial"/>
              <a:buChar char="•"/>
            </a:pPr>
            <a:r>
              <a:rPr lang="fr-FR" dirty="0"/>
              <a:t> </a:t>
            </a:r>
            <a:r>
              <a:rPr lang="fr-FR" dirty="0" err="1"/>
              <a:t>α</a:t>
            </a:r>
            <a:r>
              <a:rPr lang="fr-FR" i="1" dirty="0"/>
              <a:t> = -0.2 ± 0.3 </a:t>
            </a:r>
            <a:r>
              <a:rPr lang="fr-FR" dirty="0"/>
              <a:t>for </a:t>
            </a:r>
            <a:r>
              <a:rPr lang="fr-FR" i="1" dirty="0"/>
              <a:t>0.08 ≤ m/M</a:t>
            </a:r>
            <a:r>
              <a:rPr lang="fr-FR" i="1" baseline="-25000" dirty="0">
                <a:sym typeface="Wingdings 2" charset="2"/>
              </a:rPr>
              <a:t></a:t>
            </a:r>
            <a:r>
              <a:rPr lang="fr-FR" i="1" dirty="0"/>
              <a:t> &lt;  1 M</a:t>
            </a:r>
            <a:r>
              <a:rPr lang="fr-FR" i="1" baseline="-25000" dirty="0">
                <a:sym typeface="Wingdings 2" charset="2"/>
              </a:rPr>
              <a:t></a:t>
            </a:r>
          </a:p>
          <a:p>
            <a:pPr>
              <a:buFont typeface="Arial"/>
              <a:buChar char="•"/>
            </a:pPr>
            <a:r>
              <a:rPr lang="fr-FR" i="1" baseline="-25000" dirty="0">
                <a:sym typeface="Wingdings 2" charset="2"/>
              </a:rPr>
              <a:t> </a:t>
            </a:r>
            <a:r>
              <a:rPr lang="fr-FR" dirty="0" err="1"/>
              <a:t>α</a:t>
            </a:r>
            <a:r>
              <a:rPr lang="fr-FR" dirty="0"/>
              <a:t> = -1.7 ± 0.5 for      1  ≤ m/M</a:t>
            </a:r>
            <a:r>
              <a:rPr lang="fr-FR" baseline="-25000" dirty="0">
                <a:sym typeface="Wingdings 2" charset="2"/>
              </a:rPr>
              <a:t></a:t>
            </a:r>
            <a:r>
              <a:rPr lang="fr-FR" dirty="0"/>
              <a:t> &lt;  10 M</a:t>
            </a:r>
            <a:r>
              <a:rPr lang="fr-FR" baseline="-25000" dirty="0">
                <a:sym typeface="Wingdings 2" charset="2"/>
              </a:rPr>
              <a:t></a:t>
            </a:r>
            <a:endParaRPr lang="fr-FR" dirty="0">
              <a:sym typeface="Wingdings 2" charset="2"/>
            </a:endParaRPr>
          </a:p>
          <a:p>
            <a:pPr>
              <a:buFont typeface="Arial"/>
              <a:buChar char="•"/>
            </a:pPr>
            <a:r>
              <a:rPr lang="fr-FR" dirty="0">
                <a:sym typeface="Wingdings 2" charset="2"/>
              </a:rPr>
              <a:t> </a:t>
            </a:r>
            <a:r>
              <a:rPr lang="fr-FR" dirty="0" err="1"/>
              <a:t>α</a:t>
            </a:r>
            <a:r>
              <a:rPr lang="fr-FR" dirty="0"/>
              <a:t> = -1.3 ± 0.5 for   10  ≤ m/M</a:t>
            </a:r>
            <a:r>
              <a:rPr lang="fr-FR" baseline="-25000" dirty="0">
                <a:sym typeface="Wingdings 2" charset="2"/>
              </a:rPr>
              <a:t></a:t>
            </a:r>
            <a:r>
              <a:rPr lang="fr-FR" dirty="0"/>
              <a:t> &lt; 100 M</a:t>
            </a:r>
            <a:r>
              <a:rPr lang="fr-FR" baseline="-25000" dirty="0">
                <a:sym typeface="Wingdings 2" charset="2"/>
              </a:rPr>
              <a:t></a:t>
            </a:r>
            <a:r>
              <a:rPr lang="fr-FR" dirty="0"/>
              <a:t>	</a:t>
            </a:r>
          </a:p>
        </p:txBody>
      </p:sp>
      <p:pic>
        <p:nvPicPr>
          <p:cNvPr id="50181" name="Picture 6" descr="plot_differentes_I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135215"/>
            <a:ext cx="586740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475532" y="934886"/>
            <a:ext cx="3243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IMF </a:t>
            </a:r>
            <a:r>
              <a:rPr lang="fr-FR" dirty="0" err="1"/>
              <a:t>Kroupa</a:t>
            </a:r>
            <a:r>
              <a:rPr lang="fr-FR" dirty="0"/>
              <a:t> 2001: </a:t>
            </a:r>
            <a:r>
              <a:rPr lang="fr-FR" dirty="0" err="1"/>
              <a:t>ξ</a:t>
            </a:r>
            <a:r>
              <a:rPr lang="fr-FR" dirty="0"/>
              <a:t>(m) = </a:t>
            </a:r>
            <a:r>
              <a:rPr lang="fr-FR" dirty="0" err="1"/>
              <a:t>m</a:t>
            </a:r>
            <a:r>
              <a:rPr lang="fr-FR" baseline="30000" dirty="0" err="1"/>
              <a:t>-α</a:t>
            </a:r>
            <a:endParaRPr lang="fr-FR" baseline="30000" dirty="0"/>
          </a:p>
          <a:p>
            <a:r>
              <a:rPr lang="fr-FR" dirty="0"/>
              <a:t>[</a:t>
            </a:r>
            <a:r>
              <a:rPr lang="fr-FR" dirty="0" err="1"/>
              <a:t>α</a:t>
            </a:r>
            <a:r>
              <a:rPr lang="fr-FR" dirty="0"/>
              <a:t>= 0.3 for             </a:t>
            </a:r>
            <a:r>
              <a:rPr lang="fr-FR" i="1" dirty="0"/>
              <a:t>m/M</a:t>
            </a:r>
            <a:r>
              <a:rPr lang="fr-FR" i="1" baseline="-25000" dirty="0">
                <a:sym typeface="Wingdings 2" charset="2"/>
              </a:rPr>
              <a:t></a:t>
            </a:r>
            <a:r>
              <a:rPr lang="fr-FR" i="1" dirty="0"/>
              <a:t> </a:t>
            </a:r>
            <a:r>
              <a:rPr lang="fr-FR" dirty="0"/>
              <a:t> &lt; 0.08]</a:t>
            </a:r>
          </a:p>
          <a:p>
            <a:r>
              <a:rPr lang="fr-FR" dirty="0"/>
              <a:t> </a:t>
            </a:r>
            <a:r>
              <a:rPr lang="fr-FR" dirty="0" err="1"/>
              <a:t>α</a:t>
            </a:r>
            <a:r>
              <a:rPr lang="fr-FR" dirty="0"/>
              <a:t>= 1.3 for 0.08 </a:t>
            </a:r>
            <a:r>
              <a:rPr lang="fr-FR" i="1" dirty="0"/>
              <a:t>≤</a:t>
            </a:r>
            <a:r>
              <a:rPr lang="fr-FR" dirty="0"/>
              <a:t> </a:t>
            </a:r>
            <a:r>
              <a:rPr lang="fr-FR" i="1" dirty="0"/>
              <a:t>m/M</a:t>
            </a:r>
            <a:r>
              <a:rPr lang="fr-FR" i="1" baseline="-25000" dirty="0">
                <a:sym typeface="Wingdings 2" charset="2"/>
              </a:rPr>
              <a:t></a:t>
            </a:r>
            <a:r>
              <a:rPr lang="fr-FR" i="1" dirty="0"/>
              <a:t>  </a:t>
            </a:r>
            <a:r>
              <a:rPr lang="fr-FR" dirty="0"/>
              <a:t>&lt;0.5</a:t>
            </a:r>
          </a:p>
          <a:p>
            <a:r>
              <a:rPr lang="fr-FR" dirty="0"/>
              <a:t> </a:t>
            </a:r>
            <a:r>
              <a:rPr lang="fr-FR" dirty="0" err="1"/>
              <a:t>α</a:t>
            </a:r>
            <a:r>
              <a:rPr lang="fr-FR" dirty="0"/>
              <a:t>= 2.3 for   0.5 </a:t>
            </a:r>
            <a:r>
              <a:rPr lang="fr-FR" i="1" dirty="0"/>
              <a:t>≤</a:t>
            </a:r>
            <a:r>
              <a:rPr lang="fr-FR" dirty="0"/>
              <a:t> </a:t>
            </a:r>
            <a:r>
              <a:rPr lang="fr-FR" i="1" dirty="0"/>
              <a:t>m/M</a:t>
            </a:r>
            <a:r>
              <a:rPr lang="fr-FR" i="1" baseline="-25000" dirty="0">
                <a:sym typeface="Wingdings 2" charset="2"/>
              </a:rPr>
              <a:t></a:t>
            </a:r>
            <a:r>
              <a:rPr lang="fr-FR" i="1" dirty="0"/>
              <a:t> </a:t>
            </a:r>
            <a:r>
              <a:rPr lang="fr-FR" dirty="0"/>
              <a:t>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Cosmology School 2017, Krakow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30909</TotalTime>
  <Words>3107</Words>
  <Application>Microsoft Macintosh PowerPoint</Application>
  <PresentationFormat>On-screen Show (4:3)</PresentationFormat>
  <Paragraphs>279</Paragraphs>
  <Slides>49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ＭＳ Ｐゴシック</vt:lpstr>
      <vt:lpstr>Arial</vt:lpstr>
      <vt:lpstr>Calibri</vt:lpstr>
      <vt:lpstr>Courier New</vt:lpstr>
      <vt:lpstr>Lucida Grande</vt:lpstr>
      <vt:lpstr>Lucida Handwriting</vt:lpstr>
      <vt:lpstr>Symbol</vt:lpstr>
      <vt:lpstr>Wingdings</vt:lpstr>
      <vt:lpstr>Wingdings 2</vt:lpstr>
      <vt:lpstr>Thème Office</vt:lpstr>
      <vt:lpstr>Équation</vt:lpstr>
      <vt:lpstr>…quation</vt:lpstr>
      <vt:lpstr>Formation des Premières Etoiles</vt:lpstr>
      <vt:lpstr>Questions préliminaires</vt:lpstr>
      <vt:lpstr>Mass functions</vt:lpstr>
      <vt:lpstr>Total mass of stars between Mlow and Mup</vt:lpstr>
      <vt:lpstr>PowerPoint Presentation</vt:lpstr>
      <vt:lpstr>The Salpeter Initial Mass Function (IMF)</vt:lpstr>
      <vt:lpstr>Illustration</vt:lpstr>
      <vt:lpstr>Two remarks</vt:lpstr>
      <vt:lpstr>Other more realistic IMFs (mainly for faint stars)</vt:lpstr>
      <vt:lpstr>Sample Initial Mass Functions of Stars</vt:lpstr>
      <vt:lpstr>PowerPoint Presentation</vt:lpstr>
      <vt:lpstr>Variabilité de l’IMF ?</vt:lpstr>
      <vt:lpstr>Pourquoi l’IMF est-elle si importante ?</vt:lpstr>
      <vt:lpstr>Implication cosmologique de la variation de l’IMF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Simulations numériques</vt:lpstr>
      <vt:lpstr>PowerPoint Presentation</vt:lpstr>
      <vt:lpstr>Une physique simplifiée pour les premières étoiles</vt:lpstr>
      <vt:lpstr>Une autre hypothèse importante assumption : l’IMF des étoiles  pop III</vt:lpstr>
      <vt:lpstr>Problème du refroidissement des nuages primordiaux</vt:lpstr>
      <vt:lpstr>PowerPoint Presentation</vt:lpstr>
      <vt:lpstr>Early POP III binaries (Turk, Abel &amp; OʼShea 2009, Science, 325, 601)</vt:lpstr>
      <vt:lpstr>PowerPoint Presentation</vt:lpstr>
      <vt:lpstr>Pop III Star Formation: disk fragmentation (Clark et al. 2010) </vt:lpstr>
      <vt:lpstr>Pop III Star Formation: Disk Fragmentation (Clark et al. 2011) </vt:lpstr>
      <vt:lpstr>Pop III Star Formation: further evolution (Greif et al. 2011)</vt:lpstr>
      <vt:lpstr>Pop III Star Formation: Further Evolution  (Greif et al. 2011, ApJ, 737, 75)</vt:lpstr>
      <vt:lpstr>Pop III IMF: Early Situation (Greif et al. 2011, ApJ, 737, 75)</vt:lpstr>
      <vt:lpstr>Pop III Star Formation: Radiative Feedback (Stacy et al. arXiv: 1109.3147)</vt:lpstr>
      <vt:lpstr>L’IMF des premières étoiles</vt:lpstr>
      <vt:lpstr>Peut-on détecter des étoiles ou galaxies primordiales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Dark-Matter powered Stars: “Dark Stars” (Spolyar, Freese &amp; Gondolo 2008; Freese et al. 2008; Iocco et al.)</vt:lpstr>
      <vt:lpstr>Universe’s Timeline</vt:lpstr>
    </vt:vector>
  </TitlesOfParts>
  <Company>OAMP/LAM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Denis Burgarella</dc:creator>
  <cp:lastModifiedBy>BURGARELLA Denis</cp:lastModifiedBy>
  <cp:revision>433</cp:revision>
  <cp:lastPrinted>2017-07-20T12:42:48Z</cp:lastPrinted>
  <dcterms:created xsi:type="dcterms:W3CDTF">2013-10-05T15:03:12Z</dcterms:created>
  <dcterms:modified xsi:type="dcterms:W3CDTF">2018-06-14T13:30:01Z</dcterms:modified>
</cp:coreProperties>
</file>