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ppt" ContentType="application/vnd.ms-powerpoi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76" r:id="rId2"/>
    <p:sldId id="427" r:id="rId3"/>
    <p:sldId id="482" r:id="rId4"/>
    <p:sldId id="429" r:id="rId5"/>
    <p:sldId id="430" r:id="rId6"/>
    <p:sldId id="431" r:id="rId7"/>
    <p:sldId id="432" r:id="rId8"/>
    <p:sldId id="483" r:id="rId9"/>
    <p:sldId id="433" r:id="rId10"/>
    <p:sldId id="434" r:id="rId11"/>
    <p:sldId id="439" r:id="rId12"/>
    <p:sldId id="493" r:id="rId13"/>
    <p:sldId id="435" r:id="rId14"/>
    <p:sldId id="484" r:id="rId15"/>
    <p:sldId id="437" r:id="rId16"/>
    <p:sldId id="441" r:id="rId17"/>
    <p:sldId id="442" r:id="rId18"/>
    <p:sldId id="443" r:id="rId19"/>
    <p:sldId id="444" r:id="rId20"/>
    <p:sldId id="445" r:id="rId21"/>
    <p:sldId id="446" r:id="rId22"/>
    <p:sldId id="500" r:id="rId23"/>
    <p:sldId id="475" r:id="rId24"/>
    <p:sldId id="451" r:id="rId25"/>
    <p:sldId id="448" r:id="rId26"/>
    <p:sldId id="488" r:id="rId27"/>
    <p:sldId id="496" r:id="rId28"/>
    <p:sldId id="468" r:id="rId29"/>
    <p:sldId id="471" r:id="rId30"/>
    <p:sldId id="469" r:id="rId31"/>
    <p:sldId id="474" r:id="rId32"/>
    <p:sldId id="485" r:id="rId33"/>
    <p:sldId id="453" r:id="rId34"/>
    <p:sldId id="481" r:id="rId35"/>
    <p:sldId id="480" r:id="rId36"/>
    <p:sldId id="486" r:id="rId37"/>
    <p:sldId id="473" r:id="rId38"/>
    <p:sldId id="456" r:id="rId39"/>
    <p:sldId id="495" r:id="rId40"/>
    <p:sldId id="489" r:id="rId41"/>
    <p:sldId id="491" r:id="rId42"/>
    <p:sldId id="492" r:id="rId43"/>
    <p:sldId id="494" r:id="rId44"/>
    <p:sldId id="497" r:id="rId45"/>
    <p:sldId id="498" r:id="rId46"/>
    <p:sldId id="499" r:id="rId47"/>
    <p:sldId id="501" r:id="rId48"/>
    <p:sldId id="502" r:id="rId49"/>
  </p:sldIdLst>
  <p:sldSz cx="9902825" cy="6858000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99"/>
    <a:srgbClr val="33CC33"/>
    <a:srgbClr val="0000CC"/>
    <a:srgbClr val="FFFF66"/>
    <a:srgbClr val="FFCC99"/>
    <a:srgbClr val="FFFFCC"/>
    <a:srgbClr val="FF9900"/>
    <a:srgbClr val="CC99FF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8" autoAdjust="0"/>
    <p:restoredTop sz="99855" autoAdjust="0"/>
  </p:normalViewPr>
  <p:slideViewPr>
    <p:cSldViewPr snapToGrid="0">
      <p:cViewPr varScale="1">
        <p:scale>
          <a:sx n="74" d="100"/>
          <a:sy n="74" d="100"/>
        </p:scale>
        <p:origin x="-90" y="-204"/>
      </p:cViewPr>
      <p:guideLst>
        <p:guide orient="horz" pos="2136"/>
        <p:guide pos="30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10"/>
    </p:cViewPr>
  </p:sorterViewPr>
  <p:notesViewPr>
    <p:cSldViewPr snapToGrid="0">
      <p:cViewPr>
        <p:scale>
          <a:sx n="100" d="100"/>
          <a:sy n="100" d="100"/>
        </p:scale>
        <p:origin x="-869" y="2280"/>
      </p:cViewPr>
      <p:guideLst>
        <p:guide orient="horz" pos="3025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_local\Ucomplete\slides\slides\RICH2010\TMAE&amp;TE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_local\Ucomplete\slides\slides\THGEM\GDmeeting_030309\Gabriele&amp;Ro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_local\Ucomplete\slides\slides\THGEM\GDmeeting_030309\Gabriele&amp;Ro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4024269010461871"/>
          <c:y val="3.0076338496903745E-2"/>
          <c:w val="0.82484086282802072"/>
          <c:h val="0.7982250656167978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Sheet1!$H$7:$H$18</c:f>
              <c:numCache>
                <c:formatCode>General</c:formatCode>
                <c:ptCount val="12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65</c:v>
                </c:pt>
                <c:pt idx="11">
                  <c:v>70</c:v>
                </c:pt>
              </c:numCache>
            </c:numRef>
          </c:xVal>
          <c:yVal>
            <c:numRef>
              <c:f>Sheet1!$G$7:$G$18</c:f>
              <c:numCache>
                <c:formatCode>General</c:formatCode>
                <c:ptCount val="12"/>
                <c:pt idx="0">
                  <c:v>120.53183009454175</c:v>
                </c:pt>
                <c:pt idx="1">
                  <c:v>86.888083093152488</c:v>
                </c:pt>
                <c:pt idx="2">
                  <c:v>63.344711144585972</c:v>
                </c:pt>
                <c:pt idx="3">
                  <c:v>46.677554131564357</c:v>
                </c:pt>
                <c:pt idx="4">
                  <c:v>34.747633074852395</c:v>
                </c:pt>
                <c:pt idx="5">
                  <c:v>26.118499286850277</c:v>
                </c:pt>
                <c:pt idx="6">
                  <c:v>19.814221124386599</c:v>
                </c:pt>
                <c:pt idx="7">
                  <c:v>15.164355471319295</c:v>
                </c:pt>
                <c:pt idx="8">
                  <c:v>11.703423797462335</c:v>
                </c:pt>
                <c:pt idx="9">
                  <c:v>9.1049677864244387</c:v>
                </c:pt>
                <c:pt idx="10">
                  <c:v>7.1378056516369339</c:v>
                </c:pt>
                <c:pt idx="11">
                  <c:v>5.6367046688995845</c:v>
                </c:pt>
              </c:numCache>
            </c:numRef>
          </c:yVal>
        </c:ser>
        <c:axId val="57017856"/>
        <c:axId val="56988800"/>
      </c:scatterChart>
      <c:valAx>
        <c:axId val="570178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6988800"/>
        <c:crosses val="autoZero"/>
        <c:crossBetween val="midCat"/>
      </c:valAx>
      <c:valAx>
        <c:axId val="569888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7017856"/>
        <c:crosses val="autoZero"/>
        <c:crossBetween val="midCat"/>
      </c:valAx>
    </c:plotArea>
    <c:plotVisOnly val="1"/>
  </c:chart>
  <c:spPr>
    <a:ln>
      <a:solidFill>
        <a:srgbClr val="0000CC"/>
      </a:solidFill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5415016643002025"/>
          <c:y val="7.4456831101722867E-2"/>
          <c:w val="0.71541501976284549"/>
          <c:h val="0.77972161092113379"/>
        </c:manualLayout>
      </c:layout>
      <c:scatterChart>
        <c:scatterStyle val="smoothMarker"/>
        <c:ser>
          <c:idx val="0"/>
          <c:order val="0"/>
          <c:tx>
            <c:v>diameter = 0.2 mm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summary!$E$3:$F$3</c:f>
              <c:numCache>
                <c:formatCode>General</c:formatCode>
                <c:ptCount val="2"/>
                <c:pt idx="0">
                  <c:v>0.70000000000000062</c:v>
                </c:pt>
                <c:pt idx="1">
                  <c:v>0.8</c:v>
                </c:pt>
              </c:numCache>
            </c:numRef>
          </c:xVal>
          <c:yVal>
            <c:numRef>
              <c:f>summary!$E$12:$F$12</c:f>
              <c:numCache>
                <c:formatCode>General</c:formatCode>
                <c:ptCount val="2"/>
                <c:pt idx="0">
                  <c:v>80</c:v>
                </c:pt>
                <c:pt idx="1">
                  <c:v>50</c:v>
                </c:pt>
              </c:numCache>
            </c:numRef>
          </c:yVal>
          <c:smooth val="1"/>
        </c:ser>
        <c:ser>
          <c:idx val="1"/>
          <c:order val="1"/>
          <c:tx>
            <c:v>0.3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summary!$E$3:$H$3</c:f>
              <c:numCache>
                <c:formatCode>General</c:formatCode>
                <c:ptCount val="4"/>
                <c:pt idx="0">
                  <c:v>0.70000000000000062</c:v>
                </c:pt>
                <c:pt idx="1">
                  <c:v>0.8</c:v>
                </c:pt>
                <c:pt idx="2">
                  <c:v>0.9</c:v>
                </c:pt>
                <c:pt idx="3">
                  <c:v>1</c:v>
                </c:pt>
              </c:numCache>
            </c:numRef>
          </c:xVal>
          <c:yVal>
            <c:numRef>
              <c:f>summary!$E$13:$H$13</c:f>
              <c:numCache>
                <c:formatCode>General</c:formatCode>
                <c:ptCount val="4"/>
                <c:pt idx="0">
                  <c:v>370</c:v>
                </c:pt>
                <c:pt idx="1">
                  <c:v>240</c:v>
                </c:pt>
                <c:pt idx="2">
                  <c:v>170</c:v>
                </c:pt>
                <c:pt idx="3">
                  <c:v>100</c:v>
                </c:pt>
              </c:numCache>
            </c:numRef>
          </c:yVal>
          <c:smooth val="1"/>
        </c:ser>
        <c:ser>
          <c:idx val="2"/>
          <c:order val="2"/>
          <c:tx>
            <c:v>0.4</c:v>
          </c:tx>
          <c:spPr>
            <a:ln w="25400">
              <a:solidFill>
                <a:srgbClr val="FFCC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summary!$E$3:$I$3</c:f>
              <c:numCache>
                <c:formatCode>General</c:formatCode>
                <c:ptCount val="5"/>
                <c:pt idx="0">
                  <c:v>0.70000000000000062</c:v>
                </c:pt>
                <c:pt idx="1">
                  <c:v>0.8</c:v>
                </c:pt>
                <c:pt idx="2">
                  <c:v>0.9</c:v>
                </c:pt>
                <c:pt idx="3">
                  <c:v>1</c:v>
                </c:pt>
                <c:pt idx="4">
                  <c:v>1.2</c:v>
                </c:pt>
              </c:numCache>
            </c:numRef>
          </c:xVal>
          <c:yVal>
            <c:numRef>
              <c:f>summary!$E$14:$I$14</c:f>
              <c:numCache>
                <c:formatCode>General</c:formatCode>
                <c:ptCount val="5"/>
                <c:pt idx="0">
                  <c:v>1070</c:v>
                </c:pt>
                <c:pt idx="1">
                  <c:v>680</c:v>
                </c:pt>
                <c:pt idx="2">
                  <c:v>450</c:v>
                </c:pt>
                <c:pt idx="3">
                  <c:v>320</c:v>
                </c:pt>
                <c:pt idx="4">
                  <c:v>170</c:v>
                </c:pt>
              </c:numCache>
            </c:numRef>
          </c:yVal>
          <c:smooth val="1"/>
        </c:ser>
        <c:ser>
          <c:idx val="3"/>
          <c:order val="3"/>
          <c:tx>
            <c:v>0.5</c:v>
          </c:tx>
          <c:spPr>
            <a:ln w="25400">
              <a:solidFill>
                <a:srgbClr val="00FF00"/>
              </a:solidFill>
              <a:prstDash val="solid"/>
            </a:ln>
          </c:spPr>
          <c:marker>
            <c:symbol val="x"/>
            <c:size val="4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summary!$E$3:$I$3</c:f>
              <c:numCache>
                <c:formatCode>General</c:formatCode>
                <c:ptCount val="5"/>
                <c:pt idx="0">
                  <c:v>0.70000000000000062</c:v>
                </c:pt>
                <c:pt idx="1">
                  <c:v>0.8</c:v>
                </c:pt>
                <c:pt idx="2">
                  <c:v>0.9</c:v>
                </c:pt>
                <c:pt idx="3">
                  <c:v>1</c:v>
                </c:pt>
                <c:pt idx="4">
                  <c:v>1.2</c:v>
                </c:pt>
              </c:numCache>
            </c:numRef>
          </c:xVal>
          <c:yVal>
            <c:numRef>
              <c:f>summary!$E$15:$I$15</c:f>
              <c:numCache>
                <c:formatCode>General</c:formatCode>
                <c:ptCount val="5"/>
                <c:pt idx="0">
                  <c:v>2600</c:v>
                </c:pt>
                <c:pt idx="1">
                  <c:v>1550</c:v>
                </c:pt>
                <c:pt idx="2">
                  <c:v>1050</c:v>
                </c:pt>
                <c:pt idx="3">
                  <c:v>700</c:v>
                </c:pt>
                <c:pt idx="4">
                  <c:v>380</c:v>
                </c:pt>
              </c:numCache>
            </c:numRef>
          </c:yVal>
          <c:smooth val="1"/>
        </c:ser>
        <c:ser>
          <c:idx val="4"/>
          <c:order val="4"/>
          <c:tx>
            <c:v>0.6</c:v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summary!$G$3:$I$3</c:f>
              <c:numCache>
                <c:formatCode>General</c:formatCode>
                <c:ptCount val="3"/>
                <c:pt idx="0">
                  <c:v>0.9</c:v>
                </c:pt>
                <c:pt idx="1">
                  <c:v>1</c:v>
                </c:pt>
                <c:pt idx="2">
                  <c:v>1.2</c:v>
                </c:pt>
              </c:numCache>
            </c:numRef>
          </c:xVal>
          <c:yVal>
            <c:numRef>
              <c:f>summary!$G$16:$I$16</c:f>
              <c:numCache>
                <c:formatCode>General</c:formatCode>
                <c:ptCount val="3"/>
                <c:pt idx="0">
                  <c:v>2000</c:v>
                </c:pt>
                <c:pt idx="1">
                  <c:v>1400</c:v>
                </c:pt>
                <c:pt idx="2">
                  <c:v>740</c:v>
                </c:pt>
              </c:numCache>
            </c:numRef>
          </c:yVal>
          <c:smooth val="1"/>
        </c:ser>
        <c:axId val="57520896"/>
        <c:axId val="57522816"/>
      </c:scatterChart>
      <c:scatterChart>
        <c:scatterStyle val="lineMarker"/>
        <c:ser>
          <c:idx val="5"/>
          <c:order val="5"/>
          <c:spPr>
            <a:ln w="254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summary!$D$3:$I$3</c:f>
              <c:numCache>
                <c:formatCode>General</c:formatCode>
                <c:ptCount val="6"/>
                <c:pt idx="0">
                  <c:v>0.60000000000000064</c:v>
                </c:pt>
                <c:pt idx="1">
                  <c:v>0.70000000000000062</c:v>
                </c:pt>
                <c:pt idx="2">
                  <c:v>0.8</c:v>
                </c:pt>
                <c:pt idx="3">
                  <c:v>0.9</c:v>
                </c:pt>
                <c:pt idx="4">
                  <c:v>1</c:v>
                </c:pt>
                <c:pt idx="5">
                  <c:v>1.2</c:v>
                </c:pt>
              </c:numCache>
            </c:numRef>
          </c:xVal>
          <c:yVal>
            <c:numRef>
              <c:f>summary!$K$5:$P$5</c:f>
              <c:numCache>
                <c:formatCode>General</c:formatCode>
                <c:ptCount val="6"/>
                <c:pt idx="0">
                  <c:v>0.89923336865365366</c:v>
                </c:pt>
                <c:pt idx="1">
                  <c:v>0.92596737288839925</c:v>
                </c:pt>
                <c:pt idx="2">
                  <c:v>0.94331876986767937</c:v>
                </c:pt>
                <c:pt idx="3">
                  <c:v>0.9552148305127357</c:v>
                </c:pt>
                <c:pt idx="4">
                  <c:v>0.96372401271531671</c:v>
                </c:pt>
                <c:pt idx="5">
                  <c:v>0.97480834216341472</c:v>
                </c:pt>
              </c:numCache>
            </c:numRef>
          </c:yVal>
        </c:ser>
        <c:ser>
          <c:idx val="6"/>
          <c:order val="6"/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summary!$D$3:$I$3</c:f>
              <c:numCache>
                <c:formatCode>General</c:formatCode>
                <c:ptCount val="6"/>
                <c:pt idx="0">
                  <c:v>0.60000000000000064</c:v>
                </c:pt>
                <c:pt idx="1">
                  <c:v>0.70000000000000062</c:v>
                </c:pt>
                <c:pt idx="2">
                  <c:v>0.8</c:v>
                </c:pt>
                <c:pt idx="3">
                  <c:v>0.9</c:v>
                </c:pt>
                <c:pt idx="4">
                  <c:v>1</c:v>
                </c:pt>
                <c:pt idx="5">
                  <c:v>1.2</c:v>
                </c:pt>
              </c:numCache>
            </c:numRef>
          </c:xVal>
          <c:yVal>
            <c:numRef>
              <c:f>summary!$K$6:$P$6</c:f>
              <c:numCache>
                <c:formatCode>General</c:formatCode>
                <c:ptCount val="6"/>
                <c:pt idx="0">
                  <c:v>0.77327507947072383</c:v>
                </c:pt>
                <c:pt idx="1">
                  <c:v>0.83342658899889832</c:v>
                </c:pt>
                <c:pt idx="2">
                  <c:v>0.87246723220228162</c:v>
                </c:pt>
                <c:pt idx="3">
                  <c:v>0.89923336865365366</c:v>
                </c:pt>
                <c:pt idx="4">
                  <c:v>0.91837902860946063</c:v>
                </c:pt>
                <c:pt idx="5">
                  <c:v>0.94331876986767937</c:v>
                </c:pt>
              </c:numCache>
            </c:numRef>
          </c:yVal>
        </c:ser>
        <c:ser>
          <c:idx val="7"/>
          <c:order val="7"/>
          <c:spPr>
            <a:ln w="25400">
              <a:solidFill>
                <a:srgbClr val="FFCC00"/>
              </a:solidFill>
              <a:prstDash val="solid"/>
            </a:ln>
          </c:spPr>
          <c:marker>
            <c:symbol val="none"/>
          </c:marker>
          <c:xVal>
            <c:numRef>
              <c:f>summary!$D$3:$I$3</c:f>
              <c:numCache>
                <c:formatCode>General</c:formatCode>
                <c:ptCount val="6"/>
                <c:pt idx="0">
                  <c:v>0.60000000000000064</c:v>
                </c:pt>
                <c:pt idx="1">
                  <c:v>0.70000000000000062</c:v>
                </c:pt>
                <c:pt idx="2">
                  <c:v>0.8</c:v>
                </c:pt>
                <c:pt idx="3">
                  <c:v>0.9</c:v>
                </c:pt>
                <c:pt idx="4">
                  <c:v>1</c:v>
                </c:pt>
                <c:pt idx="5">
                  <c:v>1.2</c:v>
                </c:pt>
              </c:numCache>
            </c:numRef>
          </c:xVal>
          <c:yVal>
            <c:numRef>
              <c:f>summary!$K$7:$P$7</c:f>
              <c:numCache>
                <c:formatCode>General</c:formatCode>
                <c:ptCount val="6"/>
                <c:pt idx="0">
                  <c:v>0.59693347461461821</c:v>
                </c:pt>
                <c:pt idx="1">
                  <c:v>0.70386949155359901</c:v>
                </c:pt>
                <c:pt idx="2">
                  <c:v>0.77327507947072394</c:v>
                </c:pt>
                <c:pt idx="3">
                  <c:v>0.8208593220509417</c:v>
                </c:pt>
                <c:pt idx="4">
                  <c:v>0.85489605086126252</c:v>
                </c:pt>
                <c:pt idx="5">
                  <c:v>0.89923336865365366</c:v>
                </c:pt>
              </c:numCache>
            </c:numRef>
          </c:yVal>
        </c:ser>
        <c:ser>
          <c:idx val="8"/>
          <c:order val="8"/>
          <c:spPr>
            <a:ln w="254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summary!$D$3:$I$3</c:f>
              <c:numCache>
                <c:formatCode>General</c:formatCode>
                <c:ptCount val="6"/>
                <c:pt idx="0">
                  <c:v>0.60000000000000064</c:v>
                </c:pt>
                <c:pt idx="1">
                  <c:v>0.70000000000000062</c:v>
                </c:pt>
                <c:pt idx="2">
                  <c:v>0.8</c:v>
                </c:pt>
                <c:pt idx="3">
                  <c:v>0.9</c:v>
                </c:pt>
                <c:pt idx="4">
                  <c:v>1</c:v>
                </c:pt>
                <c:pt idx="5">
                  <c:v>1.2</c:v>
                </c:pt>
              </c:numCache>
            </c:numRef>
          </c:xVal>
          <c:yVal>
            <c:numRef>
              <c:f>summary!$K$8:$P$8</c:f>
              <c:numCache>
                <c:formatCode>General</c:formatCode>
                <c:ptCount val="6"/>
                <c:pt idx="0">
                  <c:v>0.37020855408534092</c:v>
                </c:pt>
                <c:pt idx="1">
                  <c:v>0.53729608055249534</c:v>
                </c:pt>
                <c:pt idx="2">
                  <c:v>0.64574231167300611</c:v>
                </c:pt>
                <c:pt idx="3">
                  <c:v>0.72009269070459714</c:v>
                </c:pt>
                <c:pt idx="4">
                  <c:v>0.77327507947072394</c:v>
                </c:pt>
                <c:pt idx="5">
                  <c:v>0.84255213852133526</c:v>
                </c:pt>
              </c:numCache>
            </c:numRef>
          </c:yVal>
        </c:ser>
        <c:ser>
          <c:idx val="9"/>
          <c:order val="9"/>
          <c:spPr>
            <a:ln w="254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summary!$D$3:$I$3</c:f>
              <c:numCache>
                <c:formatCode>General</c:formatCode>
                <c:ptCount val="6"/>
                <c:pt idx="0">
                  <c:v>0.60000000000000064</c:v>
                </c:pt>
                <c:pt idx="1">
                  <c:v>0.70000000000000062</c:v>
                </c:pt>
                <c:pt idx="2">
                  <c:v>0.8</c:v>
                </c:pt>
                <c:pt idx="3">
                  <c:v>0.9</c:v>
                </c:pt>
                <c:pt idx="4">
                  <c:v>1</c:v>
                </c:pt>
                <c:pt idx="5">
                  <c:v>1.2</c:v>
                </c:pt>
              </c:numCache>
            </c:numRef>
          </c:xVal>
          <c:yVal>
            <c:numRef>
              <c:f>summary!$K$9:$P$9</c:f>
              <c:numCache>
                <c:formatCode>General</c:formatCode>
                <c:ptCount val="6"/>
                <c:pt idx="0">
                  <c:v>9.3100317882891026E-2</c:v>
                </c:pt>
                <c:pt idx="1">
                  <c:v>0.33370635599559373</c:v>
                </c:pt>
                <c:pt idx="2">
                  <c:v>0.48986892880912691</c:v>
                </c:pt>
                <c:pt idx="3">
                  <c:v>0.59693347461461821</c:v>
                </c:pt>
                <c:pt idx="4">
                  <c:v>0.67351611443784076</c:v>
                </c:pt>
                <c:pt idx="5">
                  <c:v>0.77327507947072383</c:v>
                </c:pt>
              </c:numCache>
            </c:numRef>
          </c:yVal>
        </c:ser>
        <c:axId val="57524992"/>
        <c:axId val="57526528"/>
      </c:scatterChart>
      <c:valAx>
        <c:axId val="57520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pitch</a:t>
                </a:r>
              </a:p>
            </c:rich>
          </c:tx>
          <c:layout>
            <c:manualLayout>
              <c:xMode val="edge"/>
              <c:yMode val="edge"/>
              <c:x val="0.47826086956521885"/>
              <c:y val="0.9055959516976335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522816"/>
        <c:crosses val="autoZero"/>
        <c:crossBetween val="midCat"/>
      </c:valAx>
      <c:valAx>
        <c:axId val="575228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Ez on TOP surface</a:t>
                </a:r>
              </a:p>
            </c:rich>
          </c:tx>
          <c:layout>
            <c:manualLayout>
              <c:xMode val="edge"/>
              <c:yMode val="edge"/>
              <c:x val="2.9644268774703719E-2"/>
              <c:y val="0.2692312288830790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520896"/>
        <c:crosses val="autoZero"/>
        <c:crossBetween val="midCat"/>
      </c:valAx>
      <c:valAx>
        <c:axId val="57524992"/>
        <c:scaling>
          <c:orientation val="minMax"/>
        </c:scaling>
        <c:delete val="1"/>
        <c:axPos val="b"/>
        <c:numFmt formatCode="General" sourceLinked="1"/>
        <c:tickLblPos val="none"/>
        <c:crossAx val="57526528"/>
        <c:crosses val="autoZero"/>
        <c:crossBetween val="midCat"/>
      </c:valAx>
      <c:valAx>
        <c:axId val="57526528"/>
        <c:scaling>
          <c:orientation val="minMax"/>
          <c:max val="1"/>
          <c:min val="0.5"/>
        </c:scaling>
        <c:axPos val="r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active area</a:t>
                </a:r>
              </a:p>
            </c:rich>
          </c:tx>
          <c:layout>
            <c:manualLayout>
              <c:xMode val="edge"/>
              <c:yMode val="edge"/>
              <c:x val="0.92885375494071143"/>
              <c:y val="0.3636369844654602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524992"/>
        <c:crosses val="max"/>
        <c:crossBetween val="midCat"/>
        <c:majorUnit val="0.1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15019762845849804"/>
          <c:y val="3.8461604126154382E-2"/>
          <c:w val="0.29644268774703725"/>
          <c:h val="0.3706300033974889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9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lineMarker"/>
        <c:ser>
          <c:idx val="2"/>
          <c:order val="0"/>
          <c:tx>
            <c:v>old</c:v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'Gabriel&amp;Rob'!$K$5:$K$40</c:f>
              <c:numCache>
                <c:formatCode>General</c:formatCode>
                <c:ptCount val="36"/>
                <c:pt idx="0">
                  <c:v>0</c:v>
                </c:pt>
                <c:pt idx="1">
                  <c:v>2.0000000000000032E-2</c:v>
                </c:pt>
                <c:pt idx="2">
                  <c:v>4.0000000000000063E-2</c:v>
                </c:pt>
                <c:pt idx="3">
                  <c:v>6.0000000000000039E-2</c:v>
                </c:pt>
                <c:pt idx="4">
                  <c:v>8.0000000000000127E-2</c:v>
                </c:pt>
                <c:pt idx="5">
                  <c:v>0.1</c:v>
                </c:pt>
                <c:pt idx="6">
                  <c:v>0.12000000000000002</c:v>
                </c:pt>
                <c:pt idx="7">
                  <c:v>0.14000000000000001</c:v>
                </c:pt>
                <c:pt idx="8">
                  <c:v>0.16000000000000011</c:v>
                </c:pt>
                <c:pt idx="9">
                  <c:v>0.18000000000000024</c:v>
                </c:pt>
                <c:pt idx="10">
                  <c:v>0.2</c:v>
                </c:pt>
                <c:pt idx="11">
                  <c:v>0.22000000000000011</c:v>
                </c:pt>
                <c:pt idx="12">
                  <c:v>0.24000000000000021</c:v>
                </c:pt>
                <c:pt idx="13">
                  <c:v>0.26</c:v>
                </c:pt>
                <c:pt idx="14">
                  <c:v>0.28000000000000008</c:v>
                </c:pt>
                <c:pt idx="15">
                  <c:v>0.30000000000000032</c:v>
                </c:pt>
                <c:pt idx="16">
                  <c:v>0.32000000000000112</c:v>
                </c:pt>
                <c:pt idx="17">
                  <c:v>0.34000000000000036</c:v>
                </c:pt>
                <c:pt idx="18">
                  <c:v>0.36000000000000032</c:v>
                </c:pt>
                <c:pt idx="19">
                  <c:v>0.38000000000000111</c:v>
                </c:pt>
                <c:pt idx="20">
                  <c:v>0.4</c:v>
                </c:pt>
                <c:pt idx="21">
                  <c:v>0.42000000000000032</c:v>
                </c:pt>
                <c:pt idx="22">
                  <c:v>0.44000000000000022</c:v>
                </c:pt>
                <c:pt idx="23">
                  <c:v>0.46</c:v>
                </c:pt>
                <c:pt idx="24">
                  <c:v>0.48000000000000032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0.58000000000000052</c:v>
                </c:pt>
                <c:pt idx="30">
                  <c:v>0.60000000000000064</c:v>
                </c:pt>
                <c:pt idx="31">
                  <c:v>0.62000000000000199</c:v>
                </c:pt>
                <c:pt idx="32">
                  <c:v>0.64000000000000223</c:v>
                </c:pt>
                <c:pt idx="33">
                  <c:v>0.66000000000000258</c:v>
                </c:pt>
                <c:pt idx="34">
                  <c:v>0.68000000000000071</c:v>
                </c:pt>
                <c:pt idx="35">
                  <c:v>0.70000000000000062</c:v>
                </c:pt>
              </c:numCache>
            </c:numRef>
          </c:xVal>
          <c:yVal>
            <c:numRef>
              <c:f>'Gabriel&amp;Rob'!$J$5:$J$40</c:f>
              <c:numCache>
                <c:formatCode>General</c:formatCode>
                <c:ptCount val="36"/>
                <c:pt idx="0">
                  <c:v>8197.32</c:v>
                </c:pt>
                <c:pt idx="1">
                  <c:v>8200.61</c:v>
                </c:pt>
                <c:pt idx="2">
                  <c:v>8063.83</c:v>
                </c:pt>
                <c:pt idx="3">
                  <c:v>7853.45</c:v>
                </c:pt>
                <c:pt idx="4">
                  <c:v>7495</c:v>
                </c:pt>
                <c:pt idx="5">
                  <c:v>7064.13</c:v>
                </c:pt>
                <c:pt idx="6">
                  <c:v>6380</c:v>
                </c:pt>
                <c:pt idx="7">
                  <c:v>5054.72</c:v>
                </c:pt>
                <c:pt idx="8">
                  <c:v>3154.36</c:v>
                </c:pt>
                <c:pt idx="9">
                  <c:v>-1071.98</c:v>
                </c:pt>
                <c:pt idx="10">
                  <c:v>-4383.91</c:v>
                </c:pt>
                <c:pt idx="11">
                  <c:v>-3443</c:v>
                </c:pt>
                <c:pt idx="12">
                  <c:v>-2484.65</c:v>
                </c:pt>
                <c:pt idx="13">
                  <c:v>-1565.1699999999998</c:v>
                </c:pt>
                <c:pt idx="14">
                  <c:v>-954.75099999999998</c:v>
                </c:pt>
                <c:pt idx="15">
                  <c:v>-944.61800000000005</c:v>
                </c:pt>
                <c:pt idx="16">
                  <c:v>-653.10799999999949</c:v>
                </c:pt>
                <c:pt idx="17">
                  <c:v>-627.30699999999797</c:v>
                </c:pt>
                <c:pt idx="18">
                  <c:v>-617.52</c:v>
                </c:pt>
                <c:pt idx="19">
                  <c:v>-514.23500000000001</c:v>
                </c:pt>
                <c:pt idx="20">
                  <c:v>-516.93099999999947</c:v>
                </c:pt>
                <c:pt idx="21">
                  <c:v>-519.61699999999996</c:v>
                </c:pt>
                <c:pt idx="22">
                  <c:v>-522.73599999999999</c:v>
                </c:pt>
                <c:pt idx="23">
                  <c:v>-535.06699999999796</c:v>
                </c:pt>
                <c:pt idx="24">
                  <c:v>-539.10199999999998</c:v>
                </c:pt>
                <c:pt idx="25">
                  <c:v>-543.13900000000001</c:v>
                </c:pt>
                <c:pt idx="26">
                  <c:v>-547.17600000000004</c:v>
                </c:pt>
                <c:pt idx="27">
                  <c:v>-551.21199999999999</c:v>
                </c:pt>
                <c:pt idx="28">
                  <c:v>-555.24099999999999</c:v>
                </c:pt>
                <c:pt idx="29">
                  <c:v>-553.66300000000001</c:v>
                </c:pt>
                <c:pt idx="30">
                  <c:v>-575.56899999999996</c:v>
                </c:pt>
                <c:pt idx="31">
                  <c:v>-585.87199999999996</c:v>
                </c:pt>
                <c:pt idx="32">
                  <c:v>-596.19299999999998</c:v>
                </c:pt>
                <c:pt idx="33">
                  <c:v>-606.50599999999997</c:v>
                </c:pt>
                <c:pt idx="34">
                  <c:v>-590.55999999999949</c:v>
                </c:pt>
                <c:pt idx="35">
                  <c:v>-587.29800000000239</c:v>
                </c:pt>
              </c:numCache>
            </c:numRef>
          </c:yVal>
        </c:ser>
        <c:ser>
          <c:idx val="3"/>
          <c:order val="1"/>
          <c:tx>
            <c:v>new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'Gabriel&amp;Rob'!$O$5:$O$85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1.0000000000000021E-2</c:v>
                </c:pt>
                <c:pt idx="2">
                  <c:v>2.0000000000000032E-2</c:v>
                </c:pt>
                <c:pt idx="3">
                  <c:v>3.0000000000000051E-2</c:v>
                </c:pt>
                <c:pt idx="4">
                  <c:v>4.0000000000000063E-2</c:v>
                </c:pt>
                <c:pt idx="5">
                  <c:v>5.0000000000000093E-2</c:v>
                </c:pt>
                <c:pt idx="6">
                  <c:v>6.0000000000000039E-2</c:v>
                </c:pt>
                <c:pt idx="7">
                  <c:v>7.0000000000000034E-2</c:v>
                </c:pt>
                <c:pt idx="8">
                  <c:v>8.0000000000000127E-2</c:v>
                </c:pt>
                <c:pt idx="9">
                  <c:v>9.0000000000000066E-2</c:v>
                </c:pt>
                <c:pt idx="10">
                  <c:v>0.1</c:v>
                </c:pt>
                <c:pt idx="11">
                  <c:v>0.10999999999999999</c:v>
                </c:pt>
                <c:pt idx="12">
                  <c:v>0.12000000000000002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0.15000000000000024</c:v>
                </c:pt>
                <c:pt idx="16">
                  <c:v>0.16000000000000011</c:v>
                </c:pt>
                <c:pt idx="17">
                  <c:v>0.17</c:v>
                </c:pt>
                <c:pt idx="18">
                  <c:v>0.18000000000000024</c:v>
                </c:pt>
                <c:pt idx="19">
                  <c:v>0.19000000000000011</c:v>
                </c:pt>
                <c:pt idx="20">
                  <c:v>0.2</c:v>
                </c:pt>
                <c:pt idx="21">
                  <c:v>0.21000000000000021</c:v>
                </c:pt>
                <c:pt idx="22">
                  <c:v>0.22000000000000011</c:v>
                </c:pt>
                <c:pt idx="23">
                  <c:v>0.23000000000000004</c:v>
                </c:pt>
                <c:pt idx="24">
                  <c:v>0.24000000000000021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0.28000000000000008</c:v>
                </c:pt>
                <c:pt idx="29">
                  <c:v>0.29000000000000031</c:v>
                </c:pt>
                <c:pt idx="30">
                  <c:v>0.30000000000000032</c:v>
                </c:pt>
                <c:pt idx="31">
                  <c:v>0.310000000000001</c:v>
                </c:pt>
                <c:pt idx="32">
                  <c:v>0.32000000000000112</c:v>
                </c:pt>
                <c:pt idx="33">
                  <c:v>0.33000000000000135</c:v>
                </c:pt>
                <c:pt idx="34">
                  <c:v>0.34000000000000036</c:v>
                </c:pt>
                <c:pt idx="35">
                  <c:v>0.35000000000000031</c:v>
                </c:pt>
                <c:pt idx="36">
                  <c:v>0.36000000000000032</c:v>
                </c:pt>
                <c:pt idx="37">
                  <c:v>0.37000000000000038</c:v>
                </c:pt>
                <c:pt idx="38">
                  <c:v>0.38000000000000111</c:v>
                </c:pt>
                <c:pt idx="39">
                  <c:v>0.39000000000000112</c:v>
                </c:pt>
                <c:pt idx="40">
                  <c:v>0.4</c:v>
                </c:pt>
                <c:pt idx="41">
                  <c:v>0.41000000000000031</c:v>
                </c:pt>
                <c:pt idx="42">
                  <c:v>0.42000000000000032</c:v>
                </c:pt>
                <c:pt idx="43">
                  <c:v>0.43000000000000038</c:v>
                </c:pt>
                <c:pt idx="44">
                  <c:v>0.44000000000000022</c:v>
                </c:pt>
                <c:pt idx="45">
                  <c:v>0.45000000000000007</c:v>
                </c:pt>
                <c:pt idx="46">
                  <c:v>0.46</c:v>
                </c:pt>
                <c:pt idx="47">
                  <c:v>0.47000000000000008</c:v>
                </c:pt>
                <c:pt idx="48">
                  <c:v>0.48000000000000032</c:v>
                </c:pt>
                <c:pt idx="49">
                  <c:v>0.49000000000000032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0.57000000000000062</c:v>
                </c:pt>
                <c:pt idx="58">
                  <c:v>0.58000000000000052</c:v>
                </c:pt>
                <c:pt idx="59">
                  <c:v>0.59000000000000041</c:v>
                </c:pt>
                <c:pt idx="60">
                  <c:v>0.60000000000000064</c:v>
                </c:pt>
                <c:pt idx="61">
                  <c:v>0.61000000000000065</c:v>
                </c:pt>
                <c:pt idx="62">
                  <c:v>0.62000000000000199</c:v>
                </c:pt>
                <c:pt idx="63">
                  <c:v>0.63000000000000222</c:v>
                </c:pt>
                <c:pt idx="64">
                  <c:v>0.64000000000000223</c:v>
                </c:pt>
                <c:pt idx="65">
                  <c:v>0.65000000000000235</c:v>
                </c:pt>
                <c:pt idx="66">
                  <c:v>0.66000000000000258</c:v>
                </c:pt>
                <c:pt idx="67">
                  <c:v>0.6700000000000027</c:v>
                </c:pt>
                <c:pt idx="68">
                  <c:v>0.68000000000000071</c:v>
                </c:pt>
                <c:pt idx="69">
                  <c:v>0.69000000000000083</c:v>
                </c:pt>
                <c:pt idx="70">
                  <c:v>0.70000000000000062</c:v>
                </c:pt>
                <c:pt idx="71">
                  <c:v>0.71000000000000063</c:v>
                </c:pt>
                <c:pt idx="72">
                  <c:v>0.72000000000000064</c:v>
                </c:pt>
                <c:pt idx="73">
                  <c:v>0.73000000000000065</c:v>
                </c:pt>
                <c:pt idx="74">
                  <c:v>0.74000000000000199</c:v>
                </c:pt>
                <c:pt idx="75">
                  <c:v>0.75000000000000211</c:v>
                </c:pt>
                <c:pt idx="76">
                  <c:v>0.76000000000000223</c:v>
                </c:pt>
                <c:pt idx="77">
                  <c:v>0.77000000000000179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</c:numCache>
            </c:numRef>
          </c:xVal>
          <c:yVal>
            <c:numRef>
              <c:f>'Gabriel&amp;Rob'!$N$5:$N$85</c:f>
              <c:numCache>
                <c:formatCode>General</c:formatCode>
                <c:ptCount val="81"/>
                <c:pt idx="0">
                  <c:v>9427.43</c:v>
                </c:pt>
                <c:pt idx="1">
                  <c:v>9406.4499999999643</c:v>
                </c:pt>
                <c:pt idx="2">
                  <c:v>9375.8499999999603</c:v>
                </c:pt>
                <c:pt idx="3">
                  <c:v>9340.15</c:v>
                </c:pt>
                <c:pt idx="4">
                  <c:v>9309.17</c:v>
                </c:pt>
                <c:pt idx="5">
                  <c:v>9197.51</c:v>
                </c:pt>
                <c:pt idx="6">
                  <c:v>9122</c:v>
                </c:pt>
                <c:pt idx="7">
                  <c:v>9012</c:v>
                </c:pt>
                <c:pt idx="8">
                  <c:v>8884.1400000000049</c:v>
                </c:pt>
                <c:pt idx="9">
                  <c:v>8745.4</c:v>
                </c:pt>
                <c:pt idx="10">
                  <c:v>8455.7800000000007</c:v>
                </c:pt>
                <c:pt idx="11">
                  <c:v>8203</c:v>
                </c:pt>
                <c:pt idx="12">
                  <c:v>7782.38</c:v>
                </c:pt>
                <c:pt idx="13">
                  <c:v>7285</c:v>
                </c:pt>
                <c:pt idx="14">
                  <c:v>6669.6900000000014</c:v>
                </c:pt>
                <c:pt idx="15">
                  <c:v>5786.72</c:v>
                </c:pt>
                <c:pt idx="16">
                  <c:v>4141</c:v>
                </c:pt>
                <c:pt idx="17">
                  <c:v>3004.67</c:v>
                </c:pt>
                <c:pt idx="18">
                  <c:v>1545.2</c:v>
                </c:pt>
                <c:pt idx="19">
                  <c:v>-2356.9699999999998</c:v>
                </c:pt>
                <c:pt idx="20">
                  <c:v>-6007.34</c:v>
                </c:pt>
                <c:pt idx="21">
                  <c:v>-4333.84</c:v>
                </c:pt>
                <c:pt idx="22">
                  <c:v>-2553.2799999999997</c:v>
                </c:pt>
                <c:pt idx="23">
                  <c:v>-2678.16</c:v>
                </c:pt>
                <c:pt idx="24">
                  <c:v>-2365.25</c:v>
                </c:pt>
                <c:pt idx="25">
                  <c:v>-2052.3500000000022</c:v>
                </c:pt>
                <c:pt idx="26">
                  <c:v>-1865.62</c:v>
                </c:pt>
                <c:pt idx="27">
                  <c:v>-1620.77</c:v>
                </c:pt>
                <c:pt idx="28">
                  <c:v>-1375.91</c:v>
                </c:pt>
                <c:pt idx="29">
                  <c:v>-1134.92</c:v>
                </c:pt>
                <c:pt idx="30">
                  <c:v>-1172.31</c:v>
                </c:pt>
                <c:pt idx="31">
                  <c:v>-1009.71</c:v>
                </c:pt>
                <c:pt idx="32">
                  <c:v>-963.852999999997</c:v>
                </c:pt>
                <c:pt idx="33">
                  <c:v>-924.83499999999947</c:v>
                </c:pt>
                <c:pt idx="34">
                  <c:v>-890.35099999999761</c:v>
                </c:pt>
                <c:pt idx="35">
                  <c:v>-855.85399999999947</c:v>
                </c:pt>
                <c:pt idx="36">
                  <c:v>-820.24099999999999</c:v>
                </c:pt>
                <c:pt idx="37">
                  <c:v>-794.10299999999938</c:v>
                </c:pt>
                <c:pt idx="38">
                  <c:v>-739.25900000000001</c:v>
                </c:pt>
                <c:pt idx="39">
                  <c:v>-727.71</c:v>
                </c:pt>
                <c:pt idx="40">
                  <c:v>-716.15899999999999</c:v>
                </c:pt>
                <c:pt idx="41">
                  <c:v>-697.96099999999797</c:v>
                </c:pt>
                <c:pt idx="42">
                  <c:v>-697.96799999999746</c:v>
                </c:pt>
                <c:pt idx="43">
                  <c:v>-697.9619999999976</c:v>
                </c:pt>
                <c:pt idx="44">
                  <c:v>-696.89099999999996</c:v>
                </c:pt>
                <c:pt idx="45">
                  <c:v>-687.66800000000001</c:v>
                </c:pt>
                <c:pt idx="46">
                  <c:v>-680.92199999999946</c:v>
                </c:pt>
                <c:pt idx="47">
                  <c:v>-677.28300000000263</c:v>
                </c:pt>
                <c:pt idx="48">
                  <c:v>-673.64199999999948</c:v>
                </c:pt>
                <c:pt idx="49">
                  <c:v>-683.19299999999998</c:v>
                </c:pt>
                <c:pt idx="50">
                  <c:v>-686.45999999999947</c:v>
                </c:pt>
                <c:pt idx="51">
                  <c:v>-684.98599999999999</c:v>
                </c:pt>
                <c:pt idx="52">
                  <c:v>-698</c:v>
                </c:pt>
                <c:pt idx="53">
                  <c:v>-707.4379999999976</c:v>
                </c:pt>
                <c:pt idx="54">
                  <c:v>-716.87699999999938</c:v>
                </c:pt>
                <c:pt idx="55">
                  <c:v>-726.31499999999949</c:v>
                </c:pt>
                <c:pt idx="56">
                  <c:v>-735.76099999999997</c:v>
                </c:pt>
                <c:pt idx="57">
                  <c:v>-735.62</c:v>
                </c:pt>
                <c:pt idx="58">
                  <c:v>-745.976</c:v>
                </c:pt>
                <c:pt idx="59">
                  <c:v>-741.23299999999949</c:v>
                </c:pt>
                <c:pt idx="60">
                  <c:v>-759.85699999999747</c:v>
                </c:pt>
                <c:pt idx="61">
                  <c:v>-762.90800000000002</c:v>
                </c:pt>
                <c:pt idx="62">
                  <c:v>-765.96400000000006</c:v>
                </c:pt>
                <c:pt idx="63">
                  <c:v>-769.00800000000004</c:v>
                </c:pt>
                <c:pt idx="64">
                  <c:v>-774.25199999999938</c:v>
                </c:pt>
                <c:pt idx="65">
                  <c:v>-771.54899999999998</c:v>
                </c:pt>
                <c:pt idx="66">
                  <c:v>-778.77200000000005</c:v>
                </c:pt>
                <c:pt idx="67">
                  <c:v>-791.03399999999999</c:v>
                </c:pt>
                <c:pt idx="68">
                  <c:v>-791.01</c:v>
                </c:pt>
                <c:pt idx="69">
                  <c:v>-791.01</c:v>
                </c:pt>
                <c:pt idx="70">
                  <c:v>-794.18000000000052</c:v>
                </c:pt>
                <c:pt idx="71">
                  <c:v>-794.18000000000052</c:v>
                </c:pt>
                <c:pt idx="72">
                  <c:v>-741.27800000000263</c:v>
                </c:pt>
                <c:pt idx="73">
                  <c:v>-790.74800000000005</c:v>
                </c:pt>
                <c:pt idx="74">
                  <c:v>-784.22400000000005</c:v>
                </c:pt>
                <c:pt idx="75">
                  <c:v>-767.23400000000004</c:v>
                </c:pt>
                <c:pt idx="76">
                  <c:v>-757.77900000000216</c:v>
                </c:pt>
                <c:pt idx="77">
                  <c:v>-753.07400000000052</c:v>
                </c:pt>
                <c:pt idx="78">
                  <c:v>-748.3679999999971</c:v>
                </c:pt>
                <c:pt idx="79">
                  <c:v>-741.11699999999996</c:v>
                </c:pt>
                <c:pt idx="80">
                  <c:v>-747.33299999999747</c:v>
                </c:pt>
              </c:numCache>
            </c:numRef>
          </c:yVal>
        </c:ser>
        <c:axId val="57737984"/>
        <c:axId val="57739904"/>
      </c:scatterChart>
      <c:valAx>
        <c:axId val="577379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 (mm)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7739904"/>
        <c:crossesAt val="-10000"/>
        <c:crossBetween val="midCat"/>
      </c:valAx>
      <c:valAx>
        <c:axId val="57739904"/>
        <c:scaling>
          <c:orientation val="minMax"/>
          <c:max val="10000"/>
          <c:min val="-10000"/>
        </c:scaling>
        <c:axPos val="l"/>
        <c:majorGridlines>
          <c:spPr>
            <a:ln>
              <a:solidFill>
                <a:srgbClr val="0000CC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E_z</a:t>
                </a:r>
                <a:r>
                  <a:rPr lang="en-US" sz="1200" baseline="0"/>
                  <a:t> (V/cm)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7737984"/>
        <c:crosses val="autoZero"/>
        <c:crossBetween val="midCat"/>
        <c:majorUnit val="2000"/>
      </c:valAx>
      <c:spPr>
        <a:ln>
          <a:solidFill>
            <a:schemeClr val="tx1"/>
          </a:solidFill>
        </a:ln>
      </c:spPr>
    </c:plotArea>
    <c:legend>
      <c:legendPos val="r"/>
      <c:layout/>
    </c:legend>
    <c:plotVisOnly val="1"/>
  </c:chart>
  <c:spPr>
    <a:solidFill>
      <a:sysClr val="window" lastClr="FFFFFF"/>
    </a:solidFill>
    <a:ln>
      <a:solidFill>
        <a:srgbClr val="0000CC"/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0.47292</cdr:x>
      <cdr:y>0.91319</cdr:y>
    </cdr:from>
    <cdr:to>
      <cdr:x>0.67292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2175" y="2505075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>
              <a:latin typeface="Arial" pitchFamily="34" charset="0"/>
              <a:cs typeface="Arial" pitchFamily="34" charset="0"/>
            </a:rPr>
            <a:t>T (</a:t>
          </a:r>
          <a:r>
            <a:rPr lang="en-US" sz="1200" baseline="30000">
              <a:latin typeface="Arial" pitchFamily="34" charset="0"/>
              <a:cs typeface="Arial" pitchFamily="34" charset="0"/>
            </a:rPr>
            <a:t>0</a:t>
          </a:r>
          <a:r>
            <a:rPr lang="en-US" sz="1200">
              <a:latin typeface="Arial" pitchFamily="34" charset="0"/>
              <a:cs typeface="Arial" pitchFamily="34" charset="0"/>
            </a:rPr>
            <a:t>C)</a:t>
          </a:r>
        </a:p>
      </cdr:txBody>
    </cdr:sp>
  </cdr:relSizeAnchor>
  <cdr:relSizeAnchor xmlns:cdr="http://schemas.openxmlformats.org/drawingml/2006/chartDrawing">
    <cdr:from>
      <cdr:x>6.31184E-7</cdr:x>
      <cdr:y>0.03595</cdr:y>
    </cdr:from>
    <cdr:to>
      <cdr:x>0.05208</cdr:x>
      <cdr:y>0.85611</cdr:y>
    </cdr:to>
    <cdr:sp macro="" textlink="">
      <cdr:nvSpPr>
        <cdr:cNvPr id="3" name="TextBox 1" descr="length for 95% conversion (mm)"/>
        <cdr:cNvSpPr txBox="1"/>
      </cdr:nvSpPr>
      <cdr:spPr>
        <a:xfrm xmlns:a="http://schemas.openxmlformats.org/drawingml/2006/main" rot="16200000">
          <a:off x="-1071460" y="1176238"/>
          <a:ext cx="2390478" cy="247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>
              <a:latin typeface="Arial" pitchFamily="34" charset="0"/>
              <a:cs typeface="Arial" pitchFamily="34" charset="0"/>
            </a:rPr>
            <a:t>length for 9 5% absorbsion</a:t>
          </a:r>
          <a:r>
            <a:rPr lang="en-US" sz="1200" baseline="0">
              <a:latin typeface="Arial" pitchFamily="34" charset="0"/>
              <a:cs typeface="Arial" pitchFamily="34" charset="0"/>
            </a:rPr>
            <a:t> (mm</a:t>
          </a:r>
          <a:r>
            <a:rPr lang="en-US" sz="1200">
              <a:latin typeface="Arial" pitchFamily="34" charset="0"/>
              <a:cs typeface="Arial" pitchFamily="34" charset="0"/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575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25913" y="0"/>
            <a:ext cx="31575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3363"/>
            <a:ext cx="315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25913" y="9123363"/>
            <a:ext cx="315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F0EE09F5-DE33-45FB-AD2B-833EA9E8690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397250" y="9123363"/>
            <a:ext cx="3571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953" tIns="47978" rIns="95953" bIns="47978" anchor="ctr">
            <a:spAutoFit/>
          </a:bodyPr>
          <a:lstStyle/>
          <a:p>
            <a:pPr algn="ctr" defTabSz="952500">
              <a:spcBef>
                <a:spcPct val="50000"/>
              </a:spcBef>
            </a:pPr>
            <a:fld id="{F377A969-9BF3-4FCC-9D97-5E32E1DBD98D}" type="slidenum">
              <a:rPr lang="en-GB" sz="1000" b="0">
                <a:solidFill>
                  <a:schemeClr val="tx1"/>
                </a:solidFill>
                <a:effectLst/>
                <a:latin typeface="Times New Roman" pitchFamily="18" charset="0"/>
              </a:rPr>
              <a:pPr algn="ctr" defTabSz="952500">
                <a:spcBef>
                  <a:spcPct val="50000"/>
                </a:spcBef>
              </a:pPr>
              <a:t>‹#›</a:t>
            </a:fld>
            <a:endParaRPr lang="en-GB" sz="10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  <a:ln>
            <a:noFill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9125" y="6437313"/>
            <a:ext cx="3048000" cy="2873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</p:spPr>
        <p:txBody>
          <a:bodyPr/>
          <a:lstStyle>
            <a:lvl1pPr>
              <a:defRPr sz="1000">
                <a:latin typeface="Helvetica" pitchFamily="34" charset="0"/>
              </a:defRPr>
            </a:lvl1pPr>
          </a:lstStyle>
          <a:p>
            <a:endParaRPr lang="en-US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4913" y="0"/>
            <a:ext cx="2347912" cy="6315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0"/>
            <a:ext cx="6892925" cy="6315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13" y="0"/>
            <a:ext cx="7148512" cy="984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754313" y="0"/>
            <a:ext cx="7148512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6863" y="6678613"/>
            <a:ext cx="8421687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Gaseous Photon Detectors</a:t>
            </a:r>
            <a:r>
              <a:rPr lang="en-US" dirty="0"/>
              <a:t>		Silvia DALLA TORRE</a:t>
            </a:r>
          </a:p>
          <a:p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799782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fld id="{9A115F6C-74EA-4BD9-8CC9-31AE54DB4437}" type="slidenum">
              <a:rPr lang="en-US" b="0">
                <a:solidFill>
                  <a:schemeClr val="tx1"/>
                </a:solidFill>
                <a:effectLst/>
                <a:latin typeface="Comic Sans MS" pitchFamily="66" charset="0"/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US" b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92" name="Line 68"/>
          <p:cNvSpPr>
            <a:spLocks noChangeShapeType="1"/>
          </p:cNvSpPr>
          <p:nvPr/>
        </p:nvSpPr>
        <p:spPr bwMode="auto">
          <a:xfrm>
            <a:off x="0" y="1000125"/>
            <a:ext cx="990282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flipV="1">
            <a:off x="0" y="6472238"/>
            <a:ext cx="99028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094" name="Picture 70" descr="Logo_INFN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10625" y="6515100"/>
            <a:ext cx="6127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3857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5900" y="0"/>
            <a:ext cx="165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31900" y="3302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effectLst/>
                <a:latin typeface="+mn-lt"/>
              </a:rPr>
              <a:t>RICH 2010</a:t>
            </a:r>
            <a:endParaRPr lang="en-US" sz="2000" b="1" dirty="0">
              <a:solidFill>
                <a:srgbClr val="FF9900"/>
              </a:solidFill>
              <a:effectLst/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600" b="1">
          <a:solidFill>
            <a:srgbClr val="0000CC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rgbClr val="0000CC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rgbClr val="0000CC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Microsoft_Office_PowerPoint_97-2003_Presentation1.ppt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6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2689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509588" y="1074738"/>
            <a:ext cx="8863012" cy="5330825"/>
          </a:xfrm>
          <a:noFill/>
          <a:ln w="28575"/>
        </p:spPr>
        <p:txBody>
          <a:bodyPr/>
          <a:lstStyle/>
          <a:p>
            <a:pPr marL="1104900" lvl="1" indent="-342900">
              <a:buFont typeface="Wingdings" pitchFamily="2" charset="2"/>
              <a:buNone/>
            </a:pP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buFont typeface="Wingdings" pitchFamily="2" charset="2"/>
              <a:buNone/>
            </a:pP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buFont typeface="Wingdings" pitchFamily="2" charset="2"/>
              <a:buNone/>
            </a:pP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Status and perspectives of </a:t>
            </a:r>
          </a:p>
          <a:p>
            <a:pPr>
              <a:buNone/>
            </a:pPr>
            <a:r>
              <a:rPr lang="en-US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gaseous photon </a:t>
            </a:r>
            <a:r>
              <a:rPr lang="en-US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 </a:t>
            </a:r>
            <a:r>
              <a:rPr lang="en-US" sz="3600" b="0" baseline="30000" dirty="0" smtClean="0">
                <a:solidFill>
                  <a:schemeClr val="tx1"/>
                </a:solidFill>
                <a:effectLst/>
              </a:rPr>
              <a:t>(*)</a:t>
            </a:r>
            <a:endParaRPr lang="en-US" sz="3600" b="0" baseline="30000" dirty="0" smtClean="0">
              <a:solidFill>
                <a:schemeClr val="tx1"/>
              </a:solidFill>
              <a:effectLst/>
            </a:endParaRPr>
          </a:p>
          <a:p>
            <a:pPr>
              <a:buNone/>
            </a:pPr>
            <a:endParaRPr lang="en-US" sz="36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Torre</a:t>
            </a:r>
          </a:p>
          <a:p>
            <a:pPr>
              <a:buNone/>
            </a:pPr>
            <a:endParaRPr lang="en-US" sz="36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b="0" dirty="0" smtClean="0">
                <a:solidFill>
                  <a:schemeClr val="tx1"/>
                </a:solidFill>
                <a:effectLst/>
              </a:rPr>
              <a:t>(*) for Cherenkov imaging counters</a:t>
            </a:r>
            <a:endParaRPr lang="en-US" b="0" dirty="0" smtClean="0">
              <a:solidFill>
                <a:schemeClr val="tx1"/>
              </a:solidFill>
              <a:effectLst/>
            </a:endParaRPr>
          </a:p>
          <a:p>
            <a:pPr marL="1104900" lvl="1" indent="-342900" algn="ctr">
              <a:buFont typeface="Wingdings" pitchFamily="2" charset="2"/>
              <a:buNone/>
            </a:pPr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04900" lvl="1" indent="-342900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1387" y="1123122"/>
            <a:ext cx="4667002" cy="5257800"/>
          </a:xfrm>
        </p:spPr>
        <p:txBody>
          <a:bodyPr/>
          <a:lstStyle/>
          <a:p>
            <a:pPr>
              <a:buNone/>
            </a:pPr>
            <a:r>
              <a:rPr lang="en-US" sz="2000" u="sng" dirty="0" smtClean="0"/>
              <a:t>Photocathode</a:t>
            </a:r>
            <a:r>
              <a:rPr lang="en-US" sz="2000" dirty="0" smtClean="0"/>
              <a:t> - the most robust</a:t>
            </a:r>
          </a:p>
          <a:p>
            <a:pPr>
              <a:buNone/>
            </a:pPr>
            <a:r>
              <a:rPr lang="en-US" sz="2000" dirty="0" smtClean="0"/>
              <a:t>one in gaseous atmosphere: </a:t>
            </a:r>
            <a:r>
              <a:rPr lang="en-US" sz="2000" dirty="0" err="1" smtClean="0">
                <a:solidFill>
                  <a:srgbClr val="FF9900"/>
                </a:solidFill>
              </a:rPr>
              <a:t>CsI</a:t>
            </a:r>
            <a:endParaRPr lang="en-US" sz="2000" dirty="0">
              <a:solidFill>
                <a:srgbClr val="FF9900"/>
              </a:solidFill>
            </a:endParaRPr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218867" y="1128837"/>
            <a:ext cx="4650015" cy="5248212"/>
          </a:xfrm>
        </p:spPr>
        <p:txBody>
          <a:bodyPr/>
          <a:lstStyle/>
          <a:p>
            <a:r>
              <a:rPr lang="en-US" dirty="0" smtClean="0"/>
              <a:t>Structure of the PDs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@ 2 kV (typical):</a:t>
            </a:r>
          </a:p>
          <a:p>
            <a:pPr>
              <a:buNone/>
            </a:pPr>
            <a:r>
              <a:rPr lang="en-US" sz="2000" dirty="0" smtClean="0"/>
              <a:t>	E (</a:t>
            </a:r>
            <a:r>
              <a:rPr lang="en-US" sz="2000" dirty="0" err="1" smtClean="0"/>
              <a:t>CsI</a:t>
            </a:r>
            <a:r>
              <a:rPr lang="en-US" sz="2000" dirty="0" smtClean="0"/>
              <a:t> surface) </a:t>
            </a:r>
            <a:r>
              <a:rPr lang="en-US" sz="2000" dirty="0" smtClean="0">
                <a:solidFill>
                  <a:srgbClr val="FF9900"/>
                </a:solidFill>
              </a:rPr>
              <a:t>~ 7 kV/cm</a:t>
            </a:r>
            <a:endParaRPr lang="en-US" sz="2000" dirty="0">
              <a:solidFill>
                <a:srgbClr val="FF99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95435" y="4954744"/>
            <a:ext cx="2744341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P.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Abbon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al, NIM A 577 (2007) 455.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213151" y="1847582"/>
            <a:ext cx="4137018" cy="4426772"/>
            <a:chOff x="5260652" y="1667258"/>
            <a:chExt cx="4137018" cy="44267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60652" y="1828800"/>
              <a:ext cx="4000844" cy="4245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 bwMode="auto">
            <a:xfrm rot="5400000">
              <a:off x="5285714" y="3247253"/>
              <a:ext cx="2755076" cy="0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7047347" y="1667258"/>
              <a:ext cx="2350323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9900"/>
                  </a:solidFill>
                  <a:effectLst/>
                </a:rPr>
                <a:t>The best quartz cuts here</a:t>
              </a:r>
              <a:endParaRPr lang="en-US" sz="1400" dirty="0">
                <a:solidFill>
                  <a:srgbClr val="FF9900"/>
                </a:solidFill>
                <a:effectLst/>
              </a:endParaRPr>
            </a:p>
          </p:txBody>
        </p:sp>
        <p:cxnSp>
          <p:nvCxnSpPr>
            <p:cNvPr id="23" name="Straight Arrow Connector 22"/>
            <p:cNvCxnSpPr>
              <a:stCxn id="21" idx="1"/>
            </p:cNvCxnSpPr>
            <p:nvPr/>
          </p:nvCxnSpPr>
          <p:spPr bwMode="auto">
            <a:xfrm rot="10800000" flipV="1">
              <a:off x="6697683" y="1810374"/>
              <a:ext cx="349664" cy="13718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966693" y="5835498"/>
              <a:ext cx="2618730" cy="2585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A. Di Mauro, NIM A 525 (2004) 173.</a:t>
              </a:r>
              <a:endParaRPr lang="en-US" b="0" dirty="0"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514" y="1952844"/>
            <a:ext cx="4324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304607" y="1529207"/>
            <a:ext cx="1320361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COMPASS, 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RICH-1 PDs</a:t>
            </a:r>
            <a:endParaRPr lang="en-US" sz="1600" dirty="0">
              <a:solidFill>
                <a:srgbClr val="0000CC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046708" y="4351662"/>
            <a:ext cx="1484415" cy="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PCs, WHICH CONFIGURATION 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dirty="0" smtClean="0">
                <a:solidFill>
                  <a:srgbClr val="FF9900"/>
                </a:solidFill>
              </a:rPr>
              <a:t>Reflective versus semi-transparent </a:t>
            </a:r>
            <a:r>
              <a:rPr lang="en-US" sz="2400" dirty="0" err="1" smtClean="0">
                <a:solidFill>
                  <a:srgbClr val="FF9900"/>
                </a:solidFill>
              </a:rPr>
              <a:t>photocathodes</a:t>
            </a:r>
            <a:endParaRPr lang="en-US" sz="2400" dirty="0" smtClean="0">
              <a:solidFill>
                <a:srgbClr val="FF99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REFLECTIVE - larger photoelectron collection :</a:t>
            </a:r>
          </a:p>
          <a:p>
            <a:pPr lvl="1"/>
            <a:r>
              <a:rPr lang="en-US" dirty="0" smtClean="0"/>
              <a:t>Semitransparent photocathode - the application of a </a:t>
            </a:r>
            <a:r>
              <a:rPr lang="en-US" u="sng" dirty="0" smtClean="0"/>
              <a:t>thin metallic film</a:t>
            </a:r>
            <a:r>
              <a:rPr lang="en-US" dirty="0" smtClean="0"/>
              <a:t>, which absorbs photons, on the entrance window  is required</a:t>
            </a:r>
          </a:p>
          <a:p>
            <a:pPr lvl="1"/>
            <a:r>
              <a:rPr lang="en-US" dirty="0" smtClean="0"/>
              <a:t>the </a:t>
            </a:r>
            <a:r>
              <a:rPr lang="en-US" u="sng" dirty="0" smtClean="0"/>
              <a:t>probability of photoelectron absorption </a:t>
            </a:r>
            <a:r>
              <a:rPr lang="en-US" dirty="0" smtClean="0"/>
              <a:t>is lower in a reflective photocathode than in a semitransparent one as </a:t>
            </a:r>
            <a:r>
              <a:rPr lang="en-US" u="sng" dirty="0" smtClean="0"/>
              <a:t>the conversion probability is the highest at the entrance surface </a:t>
            </a:r>
            <a:r>
              <a:rPr lang="en-US" dirty="0" smtClean="0"/>
              <a:t>of the photo-converter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</a:t>
            </a:r>
            <a:r>
              <a:rPr lang="en-US" u="sng" dirty="0" smtClean="0"/>
              <a:t>thickness</a:t>
            </a:r>
            <a:r>
              <a:rPr lang="en-US" dirty="0" smtClean="0"/>
              <a:t> of the photo-converter layer is </a:t>
            </a:r>
            <a:r>
              <a:rPr lang="en-US" u="sng" dirty="0" smtClean="0"/>
              <a:t>non critical</a:t>
            </a:r>
            <a:r>
              <a:rPr lang="en-US" dirty="0" smtClean="0"/>
              <a:t> in the reflective configuration, contrary to the semitransparent one: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u="sng" dirty="0" smtClean="0">
                <a:solidFill>
                  <a:srgbClr val="FF9900"/>
                </a:solidFill>
              </a:rPr>
              <a:t>this aspects is very relevant for large area detectors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ilvia 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037" y="1379751"/>
            <a:ext cx="3354152" cy="2266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PHOTOELECTRON EXTRACTION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r>
              <a:rPr lang="en-US" dirty="0" smtClean="0"/>
              <a:t>Photoelectron extraction from a </a:t>
            </a:r>
            <a:r>
              <a:rPr lang="en-US" dirty="0" err="1" smtClean="0"/>
              <a:t>CsI</a:t>
            </a:r>
            <a:r>
              <a:rPr lang="en-US" dirty="0" smtClean="0"/>
              <a:t> film, the role of </a:t>
            </a:r>
            <a:r>
              <a:rPr lang="en-US" u="sng" dirty="0" smtClean="0"/>
              <a:t>gas </a:t>
            </a:r>
            <a:r>
              <a:rPr lang="en-US" dirty="0" smtClean="0"/>
              <a:t>and </a:t>
            </a:r>
            <a:r>
              <a:rPr lang="en-US" u="sng" dirty="0" smtClean="0"/>
              <a:t>E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 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7580" y="6094321"/>
            <a:ext cx="2996590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M.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Alexeev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NIM A (2010)  in press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2958" y="6023690"/>
            <a:ext cx="336367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C. D. R.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Azevedo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et al., 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2010 </a:t>
            </a:r>
            <a:r>
              <a:rPr lang="en-US" b="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JINST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5 P01002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9100" y="3656282"/>
            <a:ext cx="4061637" cy="2436151"/>
            <a:chOff x="340243" y="3797796"/>
            <a:chExt cx="4061637" cy="243615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243" y="3797796"/>
              <a:ext cx="4061637" cy="2436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 bwMode="auto">
            <a:xfrm>
              <a:off x="2827154" y="5332892"/>
              <a:ext cx="606056" cy="180754"/>
            </a:xfrm>
            <a:prstGeom prst="rect">
              <a:avLst/>
            </a:prstGeom>
            <a:solidFill>
              <a:srgbClr val="FF99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830697" y="4527253"/>
              <a:ext cx="1187301" cy="219740"/>
            </a:xfrm>
            <a:prstGeom prst="rect">
              <a:avLst/>
            </a:prstGeom>
            <a:solidFill>
              <a:srgbClr val="FF99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770" y="1460029"/>
            <a:ext cx="27717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546456" y="3149861"/>
            <a:ext cx="1951881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b="0" dirty="0" err="1" smtClean="0">
                <a:solidFill>
                  <a:schemeClr val="tx1"/>
                </a:solidFill>
                <a:effectLst/>
              </a:rPr>
              <a:t>Breskin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et al., </a:t>
            </a:r>
            <a:endParaRPr lang="en-US" b="0" dirty="0" smtClean="0">
              <a:solidFill>
                <a:schemeClr val="tx1"/>
              </a:solidFill>
              <a:effectLst/>
            </a:endParaRPr>
          </a:p>
          <a:p>
            <a:pPr marL="228600" indent="-228600">
              <a:buAutoNum type="alphaUcPeriod"/>
            </a:pPr>
            <a:r>
              <a:rPr lang="en-US" b="0" dirty="0" smtClean="0">
                <a:solidFill>
                  <a:schemeClr val="tx1"/>
                </a:solidFill>
                <a:effectLst/>
              </a:rPr>
              <a:t>NIM 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A 367 (1995)  342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1591" y="1700037"/>
            <a:ext cx="83849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VACUUM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4250" y="3660862"/>
            <a:ext cx="3038636" cy="232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MWPCs with </a:t>
            </a:r>
            <a:r>
              <a:rPr lang="en-US" dirty="0" err="1" smtClean="0"/>
              <a:t>CsI</a:t>
            </a:r>
            <a:r>
              <a:rPr lang="en-US" dirty="0" smtClean="0"/>
              <a:t> photocathode, the </a:t>
            </a:r>
            <a:r>
              <a:rPr lang="en-US" u="sng" dirty="0" smtClean="0"/>
              <a:t>limits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recovery time (~ 1 d) after detector trips</a:t>
            </a:r>
            <a:r>
              <a:rPr lang="en-GB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GB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</a:t>
            </a:r>
            <a:r>
              <a:rPr lang="en-GB" sz="1400" i="1" u="sng" dirty="0" smtClean="0"/>
              <a:t>accumulation at the photocathode</a:t>
            </a:r>
            <a:r>
              <a:rPr lang="en-GB" sz="1400" i="1" dirty="0" smtClean="0"/>
              <a:t>			</a:t>
            </a:r>
            <a:r>
              <a:rPr lang="en-GB" sz="1400" i="1" dirty="0" smtClean="0"/>
              <a:t> </a:t>
            </a:r>
            <a:r>
              <a:rPr lang="en-GB" sz="1400" i="1" dirty="0" smtClean="0"/>
              <a:t>     </a:t>
            </a:r>
            <a:r>
              <a:rPr lang="en-GB" sz="2000" dirty="0" smtClean="0"/>
              <a:t>moderate </a:t>
            </a:r>
            <a:r>
              <a:rPr lang="en-GB" sz="2000" dirty="0" smtClean="0"/>
              <a:t>gain:&lt;10</a:t>
            </a:r>
            <a:r>
              <a:rPr lang="en-GB" sz="2000" baseline="30000" dirty="0" smtClean="0"/>
              <a:t>5</a:t>
            </a:r>
            <a:endParaRPr lang="en-GB" sz="2000" baseline="300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pulses </a:t>
            </a:r>
            <a:r>
              <a:rPr lang="en-GB" sz="1600" i="1" dirty="0" smtClean="0"/>
              <a:t>	     				</a:t>
            </a:r>
            <a:r>
              <a:rPr lang="en-GB" sz="1600" i="1" dirty="0" smtClean="0"/>
              <a:t> </a:t>
            </a:r>
            <a:r>
              <a:rPr lang="en-GB" sz="1600" i="1" dirty="0" smtClean="0"/>
              <a:t>    </a:t>
            </a:r>
            <a:r>
              <a:rPr lang="en-GB" sz="16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GB" sz="1600" dirty="0" smtClean="0">
                <a:solidFill>
                  <a:schemeClr val="tx1"/>
                </a:solidFill>
                <a:effectLst/>
              </a:rPr>
              <a:t>effective gain: &lt;1/2)</a:t>
            </a:r>
            <a:endParaRPr lang="en-GB" sz="1600" baseline="30000" dirty="0" smtClean="0"/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</a:t>
            </a:r>
            <a:r>
              <a:rPr lang="en-GB" sz="1400" i="1" u="sng" dirty="0" smtClean="0"/>
              <a:t>and </a:t>
            </a:r>
            <a:r>
              <a:rPr lang="en-GB" sz="1400" i="1" u="sng" dirty="0" err="1" smtClean="0"/>
              <a:t>photopns</a:t>
            </a:r>
            <a:r>
              <a:rPr lang="en-GB" sz="1400" i="1" u="sng" dirty="0" smtClean="0"/>
              <a:t> feedback </a:t>
            </a:r>
            <a:r>
              <a:rPr lang="en-GB" sz="1400" i="1" dirty="0" smtClean="0"/>
              <a:t>from the multiplication process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GB" sz="1400" dirty="0" smtClean="0"/>
              <a:t>not </a:t>
            </a:r>
            <a:r>
              <a:rPr lang="en-GB" sz="1400" dirty="0" smtClean="0"/>
              <a:t>fast</a:t>
            </a:r>
            <a:endParaRPr lang="en-GB" sz="14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Aging after integrating a few </a:t>
            </a:r>
            <a:r>
              <a:rPr lang="en-GB" sz="18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</a:t>
            </a: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</a:t>
            </a:r>
            <a:r>
              <a:rPr lang="en-GB" sz="1800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sz="1600" dirty="0" smtClean="0">
              <a:effectLst/>
            </a:endParaRPr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bombardment </a:t>
            </a:r>
            <a:r>
              <a:rPr lang="en-GB" sz="1400" i="1" dirty="0" smtClean="0"/>
              <a:t>of the photocathode</a:t>
            </a:r>
            <a:endParaRPr lang="en-GB" sz="1400" i="1" dirty="0" smtClean="0">
              <a:effectLst/>
            </a:endParaRPr>
          </a:p>
          <a:p>
            <a:pPr lvl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9900"/>
                </a:solidFill>
              </a:rPr>
              <a:t>		</a:t>
            </a:r>
            <a:r>
              <a:rPr lang="en-GB" i="1" dirty="0" smtClean="0">
                <a:solidFill>
                  <a:schemeClr val="tx1"/>
                </a:solidFill>
              </a:rPr>
              <a:t>	</a:t>
            </a:r>
            <a:endParaRPr lang="en-GB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77" y="3248720"/>
            <a:ext cx="3408288" cy="29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53279" y="6095335"/>
            <a:ext cx="31220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H.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Hoedlmoser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NIM A 574 (2007) 28.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2836" y="4657754"/>
            <a:ext cx="8819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1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baseline="300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080" y="3319285"/>
            <a:ext cx="101021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0.2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baseline="30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 bwMode="auto">
          <a:xfrm>
            <a:off x="1668293" y="3448551"/>
            <a:ext cx="249959" cy="15963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1372213" y="3787700"/>
            <a:ext cx="490937" cy="6442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ight Brace 30"/>
          <p:cNvSpPr/>
          <p:nvPr/>
        </p:nvSpPr>
        <p:spPr bwMode="auto">
          <a:xfrm>
            <a:off x="6666614" y="1477926"/>
            <a:ext cx="382772" cy="1148316"/>
          </a:xfrm>
          <a:prstGeom prst="righ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895092" y="3258356"/>
            <a:ext cx="5777139" cy="297824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MWPCs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slow signal formation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   + low gain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“slow” electronics (signal 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       integration, low noise level)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6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sym typeface="Wingdings" pitchFamily="2" charset="2"/>
            </a:endParaRP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Gassiplex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FE : integration time ~ 0.5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m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s, time res&gt; 1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m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s 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APV (COMPASS RICH-1 upgrade) : resolution ~ 400 ns    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Detector memory, i.e. not adequate 								  for high rates</a:t>
            </a:r>
            <a:endParaRPr kumimoji="0" lang="en-GB" sz="1600" b="1" i="0" u="sng" strike="noStrike" kern="0" cap="none" spc="0" normalizeH="0" baseline="0" noProof="0" dirty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1513" y="0"/>
            <a:ext cx="6691312" cy="944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</a:rPr>
              <a:t>OUTLINE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750" y="1084522"/>
            <a:ext cx="9310688" cy="5230554"/>
          </a:xfrm>
          <a:noFill/>
          <a:ln w="28575"/>
        </p:spPr>
        <p:txBody>
          <a:bodyPr/>
          <a:lstStyle/>
          <a:p>
            <a:pPr marL="1104900" lvl="1" indent="-342900">
              <a:lnSpc>
                <a:spcPct val="80000"/>
              </a:lnSpc>
              <a:buNone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for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 generation -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photoconverting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</a:t>
            </a:r>
            <a:r>
              <a:rPr lang="en-US" dirty="0" smtClean="0"/>
              <a:t>for </a:t>
            </a:r>
            <a:r>
              <a:rPr lang="en-US" dirty="0" err="1" smtClean="0"/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II generation –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MWPCs with solid state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CsI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PC</a:t>
            </a: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gaseous PDs for </a:t>
            </a:r>
            <a:r>
              <a:rPr lang="en-US" dirty="0" err="1" smtClean="0"/>
              <a:t>RICHes</a:t>
            </a:r>
            <a:r>
              <a:rPr lang="en-US" dirty="0" smtClean="0"/>
              <a:t>, III generation – </a:t>
            </a:r>
            <a:r>
              <a:rPr lang="en-US" u="sng" dirty="0" smtClean="0"/>
              <a:t>closed geometry gaseous PDs</a:t>
            </a:r>
          </a:p>
          <a:p>
            <a:pPr marL="628650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aseous PDs with sensitivity in the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visible range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 traditional PCs</a:t>
            </a:r>
          </a:p>
          <a:p>
            <a:pPr marL="628650" indent="-342900">
              <a:lnSpc>
                <a:spcPct val="80000"/>
              </a:lnSpc>
            </a:pPr>
            <a:endParaRPr lang="en-US" dirty="0" smtClean="0"/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Font typeface="Wingdings" pitchFamily="2" charset="2"/>
              <a:buNone/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2261" y="3870251"/>
            <a:ext cx="8952614" cy="1913861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3525" y="1541721"/>
            <a:ext cx="8952614" cy="1435395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TOWARDS THE FUTURE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084522"/>
            <a:ext cx="9601200" cy="5230554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9900"/>
                </a:solidFill>
              </a:rPr>
              <a:t>TWO REQUESTS</a:t>
            </a:r>
          </a:p>
          <a:p>
            <a:pPr>
              <a:buNone/>
            </a:pPr>
            <a:endParaRPr lang="en-US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u="sng" dirty="0" smtClean="0">
              <a:solidFill>
                <a:srgbClr val="FF9900"/>
              </a:solidFill>
            </a:endParaRPr>
          </a:p>
          <a:p>
            <a:r>
              <a:rPr lang="en-US" dirty="0" smtClean="0">
                <a:solidFill>
                  <a:srgbClr val="FF9900"/>
                </a:solidFill>
              </a:rPr>
              <a:t>Reduced photon and Ion </a:t>
            </a:r>
            <a:r>
              <a:rPr lang="en-US" dirty="0" err="1" smtClean="0">
                <a:solidFill>
                  <a:srgbClr val="FF9900"/>
                </a:solidFill>
              </a:rPr>
              <a:t>BackFlow</a:t>
            </a:r>
            <a:r>
              <a:rPr lang="en-US" dirty="0" smtClean="0">
                <a:solidFill>
                  <a:srgbClr val="FF9900"/>
                </a:solidFill>
              </a:rPr>
              <a:t> (IBF)</a:t>
            </a:r>
          </a:p>
          <a:p>
            <a:pPr lvl="1"/>
            <a:r>
              <a:rPr lang="en-US" sz="2000" dirty="0" smtClean="0"/>
              <a:t>Reduced aging</a:t>
            </a:r>
          </a:p>
          <a:p>
            <a:pPr lvl="1"/>
            <a:r>
              <a:rPr lang="en-US" sz="2000" dirty="0" smtClean="0"/>
              <a:t>High gain </a:t>
            </a:r>
            <a:r>
              <a:rPr lang="en-US" sz="2000" dirty="0" smtClean="0">
                <a:sym typeface="Wingdings" pitchFamily="2" charset="2"/>
              </a:rPr>
              <a:t> high photoelectron detection efficiency</a:t>
            </a:r>
          </a:p>
          <a:p>
            <a:r>
              <a:rPr lang="en-US" dirty="0" smtClean="0">
                <a:solidFill>
                  <a:srgbClr val="FF9900"/>
                </a:solidFill>
                <a:sym typeface="Wingdings" pitchFamily="2" charset="2"/>
              </a:rPr>
              <a:t>Intrinsically fast gaseous detectors</a:t>
            </a:r>
            <a:r>
              <a:rPr lang="en-US" dirty="0" smtClean="0">
                <a:sym typeface="Wingdings" pitchFamily="2" charset="2"/>
              </a:rPr>
              <a:t> (signal due to electron motion)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Short integration time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High rate environments</a:t>
            </a:r>
          </a:p>
          <a:p>
            <a:pPr lvl="2"/>
            <a:endParaRPr lang="en-US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sz="2400" dirty="0" smtClean="0"/>
              <a:t>MICROPATTERN GASEOUS DETECTORS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280435" y="4704972"/>
            <a:ext cx="978408" cy="484632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ION (&amp; photon) BLOCKING GEOMETRIES</a:t>
            </a:r>
            <a:endParaRPr lang="en-US" sz="2600" dirty="0"/>
          </a:p>
        </p:txBody>
      </p:sp>
      <p:pic>
        <p:nvPicPr>
          <p:cNvPr id="12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35237" y="2569061"/>
            <a:ext cx="3524742" cy="21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0854" y="5340423"/>
            <a:ext cx="3655681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A.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Breskin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and R.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Chechwik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, NIM A 595 (2008) 116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499730" y="3336262"/>
            <a:ext cx="4489450" cy="2366963"/>
            <a:chOff x="136709" y="1847703"/>
            <a:chExt cx="4489450" cy="2366963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36709" y="1847703"/>
              <a:ext cx="4489450" cy="2366963"/>
              <a:chOff x="-457" y="1763"/>
              <a:chExt cx="2828" cy="1491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123" y="1930"/>
                <a:ext cx="1739" cy="1324"/>
                <a:chOff x="123" y="1930"/>
                <a:chExt cx="1739" cy="1324"/>
              </a:xfrm>
            </p:grpSpPr>
            <p:pic>
              <p:nvPicPr>
                <p:cNvPr id="9" name="Picture 6" descr="principle_3GEM_semitransp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 cstate="print"/>
                <a:srcRect l="15146" r="49091"/>
                <a:stretch>
                  <a:fillRect/>
                </a:stretch>
              </p:blipFill>
              <p:spPr bwMode="auto">
                <a:xfrm>
                  <a:off x="123" y="1930"/>
                  <a:ext cx="675" cy="13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7" descr="principle_3GEM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 cstate="print"/>
                <a:srcRect l="24098"/>
                <a:stretch>
                  <a:fillRect/>
                </a:stretch>
              </p:blipFill>
              <p:spPr bwMode="auto">
                <a:xfrm>
                  <a:off x="811" y="1993"/>
                  <a:ext cx="1051" cy="1243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Line 8"/>
                <p:cNvSpPr>
                  <a:spLocks noChangeShapeType="1"/>
                </p:cNvSpPr>
                <p:nvPr/>
              </p:nvSpPr>
              <p:spPr bwMode="auto">
                <a:xfrm>
                  <a:off x="811" y="2049"/>
                  <a:ext cx="5" cy="11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" name="Text Box 9"/>
              <p:cNvSpPr txBox="1">
                <a:spLocks noChangeArrowheads="1"/>
              </p:cNvSpPr>
              <p:nvPr/>
            </p:nvSpPr>
            <p:spPr bwMode="auto">
              <a:xfrm>
                <a:off x="-457" y="1763"/>
                <a:ext cx="1211" cy="1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Semi-transparent PC</a:t>
                </a:r>
                <a:endParaRPr lang="en-CA" sz="14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1247" y="2031"/>
                <a:ext cx="1124" cy="1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Reflective  </a:t>
                </a:r>
                <a:r>
                  <a:rPr lang="en-US" sz="1400" b="0" dirty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PC </a:t>
                </a:r>
                <a:endParaRPr lang="en-CA" sz="14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 rot="17768599">
                <a:off x="-610" y="2688"/>
                <a:ext cx="880" cy="213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6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e</a:t>
                </a:r>
                <a:r>
                  <a:rPr lang="en-US" sz="1600" b="0" baseline="3000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-</a:t>
                </a:r>
                <a:r>
                  <a:rPr lang="en-US" sz="16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  avalanche </a:t>
                </a:r>
                <a:endParaRPr lang="en-CA" sz="16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 bwMode="auto">
            <a:xfrm>
              <a:off x="934151" y="2158409"/>
              <a:ext cx="309858" cy="27644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636439" y="3817087"/>
              <a:ext cx="1809052" cy="2126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647072" y="3668231"/>
              <a:ext cx="765544" cy="6379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Text Box 10"/>
          <p:cNvSpPr txBox="1">
            <a:spLocks noChangeArrowheads="1"/>
          </p:cNvSpPr>
          <p:nvPr/>
        </p:nvSpPr>
        <p:spPr bwMode="auto">
          <a:xfrm rot="18108213">
            <a:off x="7487868" y="3226499"/>
            <a:ext cx="1755739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dirty="0" smtClean="0">
                <a:solidFill>
                  <a:schemeClr val="tx1"/>
                </a:solidFill>
                <a:effectLst/>
                <a:latin typeface="Comic Sans MS" pitchFamily="66" charset="0"/>
                <a:cs typeface="Arial" charset="0"/>
              </a:rPr>
              <a:t>ion  avalanche </a:t>
            </a:r>
            <a:endParaRPr lang="en-CA" sz="1600" b="0" dirty="0"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88019" y="1068779"/>
            <a:ext cx="9466343" cy="535577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First developments …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800" u="sng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	GEM-based PDs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6943063" y="3413051"/>
            <a:ext cx="1190845" cy="808074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0" name="Text Box 10"/>
          <p:cNvSpPr txBox="1">
            <a:spLocks noChangeArrowheads="1"/>
          </p:cNvSpPr>
          <p:nvPr/>
        </p:nvSpPr>
        <p:spPr bwMode="auto">
          <a:xfrm>
            <a:off x="4829576" y="2059263"/>
            <a:ext cx="3322751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9933"/>
                </a:solidFill>
                <a:effectLst/>
                <a:latin typeface="Comic Sans MS" pitchFamily="66" charset="0"/>
                <a:cs typeface="Arial" charset="0"/>
              </a:rPr>
              <a:t>No photon feedback!</a:t>
            </a:r>
            <a:endParaRPr lang="en-CA" sz="2400" dirty="0">
              <a:solidFill>
                <a:srgbClr val="FF9933"/>
              </a:solidFill>
              <a:effectLst/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ION (&amp; photon) BLOCKING GEOMETRIES</a:t>
            </a:r>
            <a:endParaRPr lang="en-US" sz="2600" dirty="0"/>
          </a:p>
        </p:txBody>
      </p:sp>
      <p:sp>
        <p:nvSpPr>
          <p:cNvPr id="119" name="Content Placeholder 118"/>
          <p:cNvSpPr>
            <a:spLocks noGrp="1"/>
          </p:cNvSpPr>
          <p:nvPr>
            <p:ph sz="half" idx="2"/>
          </p:nvPr>
        </p:nvSpPr>
        <p:spPr>
          <a:xfrm>
            <a:off x="189318" y="1027483"/>
            <a:ext cx="9507575" cy="5373318"/>
          </a:xfrm>
        </p:spPr>
        <p:txBody>
          <a:bodyPr/>
          <a:lstStyle/>
          <a:p>
            <a:pPr lvl="0">
              <a:buNone/>
              <a:defRPr/>
            </a:pPr>
            <a:r>
              <a:rPr lang="en-US" u="sng" dirty="0" smtClean="0"/>
              <a:t>… and applications:</a:t>
            </a:r>
          </a:p>
          <a:p>
            <a:pPr lvl="0">
              <a:buNone/>
              <a:defRPr/>
            </a:pPr>
            <a:endParaRPr lang="en-US" u="sng" dirty="0" smtClean="0"/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FF9900"/>
                </a:solidFill>
              </a:rPr>
              <a:t>PHENIX HBD</a:t>
            </a:r>
            <a:r>
              <a:rPr lang="en-US" sz="2000" dirty="0" smtClean="0"/>
              <a:t>,</a:t>
            </a:r>
          </a:p>
          <a:p>
            <a:pPr lvl="0">
              <a:buNone/>
              <a:defRPr/>
            </a:pPr>
            <a:r>
              <a:rPr lang="en-US" sz="2000" dirty="0" smtClean="0"/>
              <a:t>a </a:t>
            </a:r>
            <a:r>
              <a:rPr lang="en-US" sz="2000" u="sng" dirty="0" smtClean="0"/>
              <a:t>threshold </a:t>
            </a:r>
            <a:r>
              <a:rPr lang="en-US" sz="2000" dirty="0" smtClean="0"/>
              <a:t>Cherenkov counter</a:t>
            </a:r>
          </a:p>
          <a:p>
            <a:pPr lvl="0">
              <a:buNone/>
              <a:defRPr/>
            </a:pPr>
            <a:r>
              <a:rPr lang="en-US" sz="2000" dirty="0" smtClean="0"/>
              <a:t>(window-less)</a:t>
            </a:r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r>
              <a:rPr lang="en-US" sz="2000" u="sng" dirty="0" smtClean="0">
                <a:solidFill>
                  <a:srgbClr val="FF9900"/>
                </a:solidFill>
              </a:rPr>
              <a:t>Central message</a:t>
            </a:r>
            <a:r>
              <a:rPr lang="en-US" sz="2000" dirty="0" smtClean="0">
                <a:solidFill>
                  <a:srgbClr val="FF9900"/>
                </a:solidFill>
              </a:rPr>
              <a:t> for any similar application</a:t>
            </a:r>
          </a:p>
          <a:p>
            <a:pPr>
              <a:defRPr/>
            </a:pPr>
            <a:r>
              <a:rPr lang="en-US" sz="2000" u="sng" dirty="0" smtClean="0"/>
              <a:t>Reversed bias cuts the MIP signal !</a:t>
            </a:r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endParaRPr lang="en-US" sz="2000" dirty="0" smtClean="0">
              <a:solidFill>
                <a:srgbClr val="FF9900"/>
              </a:solidFill>
            </a:endParaRPr>
          </a:p>
          <a:p>
            <a:pPr lvl="0">
              <a:buNone/>
              <a:defRPr/>
            </a:pPr>
            <a:endParaRPr lang="en-US" sz="1000" dirty="0" smtClean="0">
              <a:solidFill>
                <a:srgbClr val="FF9900"/>
              </a:solidFill>
            </a:endParaRP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FF9900"/>
                </a:solidFill>
              </a:rPr>
              <a:t>Aspects non exportable to imaging devices:</a:t>
            </a:r>
            <a:endParaRPr lang="en-US" sz="1000" dirty="0" smtClean="0">
              <a:solidFill>
                <a:srgbClr val="FF990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detection of &gt;&gt; 1 photon per pad: low gain </a:t>
            </a:r>
            <a:r>
              <a:rPr lang="en-US" sz="1600" dirty="0" smtClean="0">
                <a:solidFill>
                  <a:schemeClr val="tx1"/>
                </a:solidFill>
              </a:rPr>
              <a:t>(5000)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non negligible noise level (~20% single photon signal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detect photons with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1600" dirty="0" smtClean="0">
                <a:solidFill>
                  <a:schemeClr val="tx1"/>
                </a:solidFill>
              </a:rPr>
              <a:t> down to ~110 nm: chromaticity </a:t>
            </a:r>
            <a:r>
              <a:rPr lang="en-US" sz="1600" dirty="0" smtClean="0">
                <a:solidFill>
                  <a:schemeClr val="tx1"/>
                </a:solidFill>
              </a:rPr>
              <a:t>!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2000" dirty="0" smtClean="0"/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r>
              <a:rPr lang="en-US" sz="2000" dirty="0" smtClean="0"/>
              <a:t>				</a:t>
            </a:r>
          </a:p>
          <a:p>
            <a:pPr lvl="0">
              <a:buNone/>
              <a:defRPr/>
            </a:pPr>
            <a:r>
              <a:rPr lang="en-US" sz="2000" dirty="0" smtClean="0"/>
              <a:t>				</a:t>
            </a:r>
            <a:endParaRPr lang="en-US" sz="2000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grpSp>
        <p:nvGrpSpPr>
          <p:cNvPr id="14" name="Group 150"/>
          <p:cNvGrpSpPr>
            <a:grpSpLocks/>
          </p:cNvGrpSpPr>
          <p:nvPr/>
        </p:nvGrpSpPr>
        <p:grpSpPr bwMode="auto">
          <a:xfrm>
            <a:off x="4625162" y="816713"/>
            <a:ext cx="2477385" cy="2221155"/>
            <a:chOff x="90" y="414"/>
            <a:chExt cx="2087" cy="1916"/>
          </a:xfrm>
        </p:grpSpPr>
        <p:pic>
          <p:nvPicPr>
            <p:cNvPr id="30" name="Picture 129" descr="HBD"/>
            <p:cNvPicPr>
              <a:picLocks noChangeAspect="1" noChangeArrowheads="1"/>
            </p:cNvPicPr>
            <p:nvPr/>
          </p:nvPicPr>
          <p:blipFill>
            <a:blip r:embed="rId2" cstate="print"/>
            <a:srcRect t="12248" r="18021" b="12944"/>
            <a:stretch>
              <a:fillRect/>
            </a:stretch>
          </p:blipFill>
          <p:spPr bwMode="auto">
            <a:xfrm>
              <a:off x="106" y="414"/>
              <a:ext cx="2071" cy="19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</p:pic>
        <p:sp>
          <p:nvSpPr>
            <p:cNvPr id="31" name="Line 130"/>
            <p:cNvSpPr>
              <a:spLocks noChangeShapeType="1"/>
            </p:cNvSpPr>
            <p:nvPr/>
          </p:nvSpPr>
          <p:spPr bwMode="auto">
            <a:xfrm>
              <a:off x="90" y="2122"/>
              <a:ext cx="914" cy="200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Text Box 131"/>
            <p:cNvSpPr txBox="1">
              <a:spLocks noChangeArrowheads="1"/>
            </p:cNvSpPr>
            <p:nvPr/>
          </p:nvSpPr>
          <p:spPr bwMode="auto">
            <a:xfrm rot="638291">
              <a:off x="190" y="1937"/>
              <a:ext cx="38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latin typeface="Arial Narrow" pitchFamily="34" charset="0"/>
                  <a:ea typeface="SimSun" pitchFamily="2" charset="-122"/>
                </a:rPr>
                <a:t>~ 1 m</a:t>
              </a:r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 flipH="1">
              <a:off x="211" y="929"/>
              <a:ext cx="149" cy="94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67" y="37"/>
                </a:cxn>
                <a:cxn ang="0">
                  <a:pos x="402" y="0"/>
                </a:cxn>
              </a:cxnLst>
              <a:rect l="0" t="0" r="r" b="b"/>
              <a:pathLst>
                <a:path w="402" h="47">
                  <a:moveTo>
                    <a:pt x="3" y="47"/>
                  </a:moveTo>
                  <a:cubicBezTo>
                    <a:pt x="14" y="44"/>
                    <a:pt x="0" y="45"/>
                    <a:pt x="67" y="37"/>
                  </a:cubicBezTo>
                  <a:cubicBezTo>
                    <a:pt x="134" y="29"/>
                    <a:pt x="332" y="8"/>
                    <a:pt x="402" y="0"/>
                  </a:cubicBezTo>
                </a:path>
              </a:pathLst>
            </a:custGeom>
            <a:noFill/>
            <a:ln w="19050" cap="flat" cmpd="sng">
              <a:solidFill>
                <a:srgbClr val="0000CC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Text Box 134"/>
            <p:cNvSpPr txBox="1">
              <a:spLocks noChangeArrowheads="1"/>
            </p:cNvSpPr>
            <p:nvPr/>
          </p:nvSpPr>
          <p:spPr bwMode="auto">
            <a:xfrm>
              <a:off x="249" y="822"/>
              <a:ext cx="6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9900"/>
                  </a:solidFill>
                  <a:latin typeface="Comic Sans MS" pitchFamily="66" charset="0"/>
                  <a:ea typeface="ＭＳ Ｐゴシック" pitchFamily="1" charset="-128"/>
                </a:rPr>
                <a:t>Cherenkov </a:t>
              </a:r>
            </a:p>
            <a:p>
              <a:r>
                <a:rPr lang="en-US" altLang="ja-JP" sz="1400" dirty="0">
                  <a:solidFill>
                    <a:srgbClr val="FF9900"/>
                  </a:solidFill>
                  <a:latin typeface="Comic Sans MS" pitchFamily="66" charset="0"/>
                  <a:ea typeface="ＭＳ Ｐゴシック" pitchFamily="1" charset="-128"/>
                </a:rPr>
                <a:t>      blobs</a:t>
              </a:r>
              <a:r>
                <a:rPr lang="en-US" altLang="ja-JP" sz="1200" b="1" dirty="0">
                  <a:solidFill>
                    <a:srgbClr val="FFFF66"/>
                  </a:solidFill>
                  <a:latin typeface="Comic Sans MS" pitchFamily="66" charset="0"/>
                  <a:ea typeface="ＭＳ Ｐゴシック" pitchFamily="1" charset="-128"/>
                </a:rPr>
                <a:t> </a:t>
              </a:r>
            </a:p>
          </p:txBody>
        </p:sp>
        <p:sp>
          <p:nvSpPr>
            <p:cNvPr id="35" name="Freeform 136"/>
            <p:cNvSpPr>
              <a:spLocks/>
            </p:cNvSpPr>
            <p:nvPr/>
          </p:nvSpPr>
          <p:spPr bwMode="auto">
            <a:xfrm>
              <a:off x="142" y="1117"/>
              <a:ext cx="211" cy="98"/>
            </a:xfrm>
            <a:custGeom>
              <a:avLst/>
              <a:gdLst/>
              <a:ahLst/>
              <a:cxnLst>
                <a:cxn ang="0">
                  <a:pos x="302" y="23"/>
                </a:cxn>
                <a:cxn ang="0">
                  <a:pos x="206" y="3"/>
                </a:cxn>
                <a:cxn ang="0">
                  <a:pos x="97" y="39"/>
                </a:cxn>
                <a:cxn ang="0">
                  <a:pos x="0" y="142"/>
                </a:cxn>
              </a:cxnLst>
              <a:rect l="0" t="0" r="r" b="b"/>
              <a:pathLst>
                <a:path w="302" h="142">
                  <a:moveTo>
                    <a:pt x="302" y="23"/>
                  </a:moveTo>
                  <a:cubicBezTo>
                    <a:pt x="285" y="20"/>
                    <a:pt x="240" y="0"/>
                    <a:pt x="206" y="3"/>
                  </a:cubicBezTo>
                  <a:cubicBezTo>
                    <a:pt x="172" y="6"/>
                    <a:pt x="131" y="16"/>
                    <a:pt x="97" y="39"/>
                  </a:cubicBezTo>
                  <a:cubicBezTo>
                    <a:pt x="63" y="62"/>
                    <a:pt x="16" y="125"/>
                    <a:pt x="0" y="142"/>
                  </a:cubicBezTo>
                </a:path>
              </a:pathLst>
            </a:custGeom>
            <a:noFill/>
            <a:ln w="19050" cap="flat" cmpd="sng">
              <a:solidFill>
                <a:srgbClr val="0000CC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" name="Text Box 137"/>
            <p:cNvSpPr txBox="1">
              <a:spLocks noChangeArrowheads="1"/>
            </p:cNvSpPr>
            <p:nvPr/>
          </p:nvSpPr>
          <p:spPr bwMode="auto">
            <a:xfrm>
              <a:off x="657" y="1231"/>
              <a:ext cx="3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600">
                  <a:solidFill>
                    <a:srgbClr val="FF0000"/>
                  </a:solidFill>
                  <a:latin typeface="Comic Sans MS" pitchFamily="66" charset="0"/>
                  <a:ea typeface="ＭＳ Ｐゴシック" pitchFamily="1" charset="-128"/>
                </a:rPr>
                <a:t>e</a:t>
              </a:r>
              <a:r>
                <a:rPr lang="en-US" altLang="ja-JP" sz="1600" baseline="30000">
                  <a:solidFill>
                    <a:srgbClr val="FF0000"/>
                  </a:solidFill>
                  <a:latin typeface="Comic Sans MS" pitchFamily="66" charset="0"/>
                  <a:ea typeface="ＭＳ Ｐゴシック" pitchFamily="1" charset="-128"/>
                </a:rPr>
                <a:t>+</a:t>
              </a:r>
            </a:p>
          </p:txBody>
        </p:sp>
        <p:sp>
          <p:nvSpPr>
            <p:cNvPr id="37" name="Text Box 138"/>
            <p:cNvSpPr txBox="1">
              <a:spLocks noChangeArrowheads="1"/>
            </p:cNvSpPr>
            <p:nvPr/>
          </p:nvSpPr>
          <p:spPr bwMode="auto">
            <a:xfrm>
              <a:off x="776" y="1123"/>
              <a:ext cx="2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600" dirty="0">
                  <a:solidFill>
                    <a:schemeClr val="accent2"/>
                  </a:solidFill>
                  <a:latin typeface="Comic Sans MS" pitchFamily="66" charset="0"/>
                  <a:ea typeface="ＭＳ Ｐゴシック" pitchFamily="1" charset="-128"/>
                </a:rPr>
                <a:t>e</a:t>
              </a:r>
              <a:r>
                <a:rPr lang="en-US" altLang="ja-JP" sz="1600" baseline="30000" dirty="0">
                  <a:solidFill>
                    <a:schemeClr val="accent2"/>
                  </a:solidFill>
                  <a:latin typeface="Comic Sans MS" pitchFamily="66" charset="0"/>
                  <a:ea typeface="ＭＳ Ｐゴシック" pitchFamily="1" charset="-128"/>
                </a:rPr>
                <a:t>-</a:t>
              </a:r>
            </a:p>
          </p:txBody>
        </p:sp>
        <p:sp>
          <p:nvSpPr>
            <p:cNvPr id="38" name="Oval 141"/>
            <p:cNvSpPr>
              <a:spLocks noChangeArrowheads="1"/>
            </p:cNvSpPr>
            <p:nvPr/>
          </p:nvSpPr>
          <p:spPr bwMode="auto">
            <a:xfrm rot="1920000">
              <a:off x="471" y="1070"/>
              <a:ext cx="27" cy="51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142"/>
            <p:cNvSpPr>
              <a:spLocks noChangeArrowheads="1"/>
            </p:cNvSpPr>
            <p:nvPr/>
          </p:nvSpPr>
          <p:spPr bwMode="auto">
            <a:xfrm rot="1920000">
              <a:off x="428" y="1128"/>
              <a:ext cx="27" cy="50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Line 143"/>
            <p:cNvSpPr>
              <a:spLocks noChangeShapeType="1"/>
            </p:cNvSpPr>
            <p:nvPr/>
          </p:nvSpPr>
          <p:spPr bwMode="auto">
            <a:xfrm flipH="1" flipV="1">
              <a:off x="450" y="1158"/>
              <a:ext cx="554" cy="208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" name="Line 144"/>
            <p:cNvSpPr>
              <a:spLocks noChangeShapeType="1"/>
            </p:cNvSpPr>
            <p:nvPr/>
          </p:nvSpPr>
          <p:spPr bwMode="auto">
            <a:xfrm flipH="1" flipV="1">
              <a:off x="491" y="1094"/>
              <a:ext cx="521" cy="26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" name="Text Box 146"/>
            <p:cNvSpPr txBox="1">
              <a:spLocks noChangeArrowheads="1"/>
            </p:cNvSpPr>
            <p:nvPr/>
          </p:nvSpPr>
          <p:spPr bwMode="auto">
            <a:xfrm>
              <a:off x="186" y="515"/>
              <a:ext cx="4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000" b="1" dirty="0">
                  <a:solidFill>
                    <a:srgbClr val="FF0000"/>
                  </a:solidFill>
                  <a:latin typeface="Comic Sans MS" pitchFamily="66" charset="0"/>
                  <a:ea typeface="SimSun" pitchFamily="2" charset="-122"/>
                  <a:cs typeface="Times New Roman" pitchFamily="18" charset="0"/>
                </a:rPr>
                <a:t>B≈0</a:t>
              </a:r>
            </a:p>
          </p:txBody>
        </p:sp>
      </p:grpSp>
      <p:grpSp>
        <p:nvGrpSpPr>
          <p:cNvPr id="124" name="Group 25"/>
          <p:cNvGrpSpPr>
            <a:grpSpLocks/>
          </p:cNvGrpSpPr>
          <p:nvPr/>
        </p:nvGrpSpPr>
        <p:grpSpPr bwMode="auto">
          <a:xfrm>
            <a:off x="5731430" y="3446022"/>
            <a:ext cx="3200400" cy="2076450"/>
            <a:chOff x="79" y="2399"/>
            <a:chExt cx="2490" cy="1716"/>
          </a:xfrm>
        </p:grpSpPr>
        <p:pic>
          <p:nvPicPr>
            <p:cNvPr id="125" name="Picture 2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5" t="7378" r="7790"/>
            <a:stretch>
              <a:fillRect/>
            </a:stretch>
          </p:blipFill>
          <p:spPr bwMode="auto">
            <a:xfrm>
              <a:off x="79" y="2399"/>
              <a:ext cx="2490" cy="17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26" name="Text Box 27"/>
            <p:cNvSpPr txBox="1">
              <a:spLocks noChangeArrowheads="1"/>
            </p:cNvSpPr>
            <p:nvPr/>
          </p:nvSpPr>
          <p:spPr bwMode="auto">
            <a:xfrm>
              <a:off x="973" y="3064"/>
              <a:ext cx="1456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CN" sz="1600" b="1" dirty="0" smtClean="0">
                  <a:solidFill>
                    <a:srgbClr val="3366FF"/>
                  </a:solidFill>
                  <a:ea typeface="SimSun" pitchFamily="2" charset="-122"/>
                </a:rPr>
                <a:t>Standard Bias</a:t>
              </a:r>
            </a:p>
            <a:p>
              <a:endParaRPr lang="en-US" altLang="zh-CN" sz="1600" b="1" dirty="0">
                <a:solidFill>
                  <a:srgbClr val="3366FF"/>
                </a:solidFill>
                <a:ea typeface="SimSun" pitchFamily="2" charset="-122"/>
              </a:endParaRPr>
            </a:p>
            <a:p>
              <a:r>
                <a:rPr lang="en-US" altLang="zh-CN" sz="1600" b="1" dirty="0">
                  <a:solidFill>
                    <a:srgbClr val="CC3300"/>
                  </a:solidFill>
                  <a:ea typeface="SimSun" pitchFamily="2" charset="-122"/>
                </a:rPr>
                <a:t>Reverse Bias</a:t>
              </a:r>
            </a:p>
          </p:txBody>
        </p:sp>
        <p:sp>
          <p:nvSpPr>
            <p:cNvPr id="127" name="Text Box 28"/>
            <p:cNvSpPr txBox="1">
              <a:spLocks noChangeArrowheads="1"/>
            </p:cNvSpPr>
            <p:nvPr/>
          </p:nvSpPr>
          <p:spPr bwMode="auto">
            <a:xfrm>
              <a:off x="1785" y="2531"/>
              <a:ext cx="494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>
                  <a:ea typeface="SimSun" pitchFamily="2" charset="-122"/>
                </a:rPr>
                <a:t>MIP</a:t>
              </a:r>
            </a:p>
          </p:txBody>
        </p:sp>
      </p:grpSp>
      <p:sp>
        <p:nvSpPr>
          <p:cNvPr id="129" name="Oval 128"/>
          <p:cNvSpPr/>
          <p:nvPr/>
        </p:nvSpPr>
        <p:spPr bwMode="auto">
          <a:xfrm>
            <a:off x="6826101" y="4657061"/>
            <a:ext cx="1626783" cy="3721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130" name="Straight Arrow Connector 129"/>
          <p:cNvCxnSpPr/>
          <p:nvPr/>
        </p:nvCxnSpPr>
        <p:spPr bwMode="auto">
          <a:xfrm rot="5400000" flipH="1" flipV="1">
            <a:off x="5584752" y="3102052"/>
            <a:ext cx="3056863" cy="51036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20" name="Group 119"/>
          <p:cNvGrpSpPr/>
          <p:nvPr/>
        </p:nvGrpSpPr>
        <p:grpSpPr>
          <a:xfrm>
            <a:off x="7315149" y="1137748"/>
            <a:ext cx="2213015" cy="2345054"/>
            <a:chOff x="7315149" y="1137748"/>
            <a:chExt cx="2213015" cy="2345054"/>
          </a:xfrm>
        </p:grpSpPr>
        <p:grpSp>
          <p:nvGrpSpPr>
            <p:cNvPr id="18" name="Group 149"/>
            <p:cNvGrpSpPr>
              <a:grpSpLocks/>
            </p:cNvGrpSpPr>
            <p:nvPr/>
          </p:nvGrpSpPr>
          <p:grpSpPr bwMode="auto">
            <a:xfrm>
              <a:off x="7315149" y="1137748"/>
              <a:ext cx="2213015" cy="2345054"/>
              <a:chOff x="3660" y="2061"/>
              <a:chExt cx="1882" cy="1987"/>
            </a:xfrm>
          </p:grpSpPr>
          <p:grpSp>
            <p:nvGrpSpPr>
              <p:cNvPr id="19" name="Group 120"/>
              <p:cNvGrpSpPr>
                <a:grpSpLocks/>
              </p:cNvGrpSpPr>
              <p:nvPr/>
            </p:nvGrpSpPr>
            <p:grpSpPr bwMode="auto">
              <a:xfrm>
                <a:off x="3730" y="2182"/>
                <a:ext cx="1771" cy="1866"/>
                <a:chOff x="3821" y="1849"/>
                <a:chExt cx="1771" cy="2081"/>
              </a:xfrm>
            </p:grpSpPr>
            <p:sp>
              <p:nvSpPr>
                <p:cNvPr id="47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915" y="2017"/>
                  <a:ext cx="1619" cy="1913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Oval 49"/>
                <p:cNvSpPr>
                  <a:spLocks noChangeArrowheads="1"/>
                </p:cNvSpPr>
                <p:nvPr/>
              </p:nvSpPr>
              <p:spPr bwMode="auto">
                <a:xfrm>
                  <a:off x="4714" y="2949"/>
                  <a:ext cx="41" cy="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50000">
                      <a:srgbClr val="FFFF00">
                        <a:gamma/>
                        <a:shade val="11373"/>
                        <a:invGamma/>
                      </a:srgb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50"/>
                <p:cNvSpPr>
                  <a:spLocks noChangeArrowheads="1"/>
                </p:cNvSpPr>
                <p:nvPr/>
              </p:nvSpPr>
              <p:spPr bwMode="auto">
                <a:xfrm>
                  <a:off x="4750" y="2952"/>
                  <a:ext cx="41" cy="4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50000">
                      <a:srgbClr val="FFFF00">
                        <a:gamma/>
                        <a:shade val="11373"/>
                        <a:invGamma/>
                      </a:srgb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" name="Group 51"/>
                <p:cNvGrpSpPr>
                  <a:grpSpLocks/>
                </p:cNvGrpSpPr>
                <p:nvPr/>
              </p:nvGrpSpPr>
              <p:grpSpPr bwMode="auto">
                <a:xfrm>
                  <a:off x="4070" y="2819"/>
                  <a:ext cx="1339" cy="107"/>
                  <a:chOff x="206" y="1214"/>
                  <a:chExt cx="2668" cy="207"/>
                </a:xfrm>
              </p:grpSpPr>
              <p:sp>
                <p:nvSpPr>
                  <p:cNvPr id="107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206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893" y="1242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1617" y="1245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AutoShape 5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51" y="121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039" y="1214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762" y="1217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216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47" y="1382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035" y="137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1381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380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64"/>
                <p:cNvGrpSpPr>
                  <a:grpSpLocks/>
                </p:cNvGrpSpPr>
                <p:nvPr/>
              </p:nvGrpSpPr>
              <p:grpSpPr bwMode="auto">
                <a:xfrm>
                  <a:off x="4077" y="3154"/>
                  <a:ext cx="1339" cy="107"/>
                  <a:chOff x="206" y="1214"/>
                  <a:chExt cx="2668" cy="207"/>
                </a:xfrm>
              </p:grpSpPr>
              <p:sp>
                <p:nvSpPr>
                  <p:cNvPr id="95" name="AutoShape 65"/>
                  <p:cNvSpPr>
                    <a:spLocks noChangeArrowheads="1"/>
                  </p:cNvSpPr>
                  <p:nvPr/>
                </p:nvSpPr>
                <p:spPr bwMode="auto">
                  <a:xfrm>
                    <a:off x="206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AutoShape 66"/>
                  <p:cNvSpPr>
                    <a:spLocks noChangeArrowheads="1"/>
                  </p:cNvSpPr>
                  <p:nvPr/>
                </p:nvSpPr>
                <p:spPr bwMode="auto">
                  <a:xfrm>
                    <a:off x="893" y="1242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1617" y="1245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51" y="121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039" y="1214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1762" y="1217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216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47" y="1382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035" y="137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1381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6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380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77"/>
                <p:cNvGrpSpPr>
                  <a:grpSpLocks/>
                </p:cNvGrpSpPr>
                <p:nvPr/>
              </p:nvGrpSpPr>
              <p:grpSpPr bwMode="auto">
                <a:xfrm>
                  <a:off x="4083" y="3469"/>
                  <a:ext cx="1339" cy="107"/>
                  <a:chOff x="206" y="1214"/>
                  <a:chExt cx="2668" cy="207"/>
                </a:xfrm>
              </p:grpSpPr>
              <p:sp>
                <p:nvSpPr>
                  <p:cNvPr id="83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206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893" y="1242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AutoShape 80"/>
                  <p:cNvSpPr>
                    <a:spLocks noChangeArrowheads="1"/>
                  </p:cNvSpPr>
                  <p:nvPr/>
                </p:nvSpPr>
                <p:spPr bwMode="auto">
                  <a:xfrm>
                    <a:off x="1617" y="1245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AutoShape 81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351" y="121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1039" y="1214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762" y="1217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216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347" y="1382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1035" y="137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1381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380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90"/>
                <p:cNvGrpSpPr>
                  <a:grpSpLocks/>
                </p:cNvGrpSpPr>
                <p:nvPr/>
              </p:nvGrpSpPr>
              <p:grpSpPr bwMode="auto">
                <a:xfrm>
                  <a:off x="4144" y="2787"/>
                  <a:ext cx="1190" cy="35"/>
                  <a:chOff x="366" y="1786"/>
                  <a:chExt cx="2370" cy="67"/>
                </a:xfrm>
              </p:grpSpPr>
              <p:sp>
                <p:nvSpPr>
                  <p:cNvPr id="7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66" y="1789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053" y="1786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2459" y="1786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1775" y="1786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" name="Freeform 95"/>
                <p:cNvSpPr>
                  <a:spLocks/>
                </p:cNvSpPr>
                <p:nvPr/>
              </p:nvSpPr>
              <p:spPr bwMode="auto">
                <a:xfrm rot="10800000">
                  <a:off x="4692" y="2882"/>
                  <a:ext cx="118" cy="121"/>
                </a:xfrm>
                <a:custGeom>
                  <a:avLst/>
                  <a:gdLst/>
                  <a:ahLst/>
                  <a:cxnLst>
                    <a:cxn ang="0">
                      <a:pos x="336" y="1964"/>
                    </a:cxn>
                    <a:cxn ang="0">
                      <a:pos x="225" y="1543"/>
                    </a:cxn>
                    <a:cxn ang="0">
                      <a:pos x="114" y="1017"/>
                    </a:cxn>
                    <a:cxn ang="0">
                      <a:pos x="3" y="275"/>
                    </a:cxn>
                    <a:cxn ang="0">
                      <a:pos x="131" y="48"/>
                    </a:cxn>
                    <a:cxn ang="0">
                      <a:pos x="535" y="42"/>
                    </a:cxn>
                    <a:cxn ang="0">
                      <a:pos x="646" y="297"/>
                    </a:cxn>
                    <a:cxn ang="0">
                      <a:pos x="563" y="989"/>
                    </a:cxn>
                    <a:cxn ang="0">
                      <a:pos x="468" y="1554"/>
                    </a:cxn>
                    <a:cxn ang="0">
                      <a:pos x="402" y="1969"/>
                    </a:cxn>
                  </a:cxnLst>
                  <a:rect l="0" t="0" r="r" b="b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28" name="Group 96"/>
                <p:cNvGrpSpPr>
                  <a:grpSpLocks/>
                </p:cNvGrpSpPr>
                <p:nvPr/>
              </p:nvGrpSpPr>
              <p:grpSpPr bwMode="auto">
                <a:xfrm>
                  <a:off x="4346" y="3213"/>
                  <a:ext cx="475" cy="121"/>
                  <a:chOff x="764" y="2609"/>
                  <a:chExt cx="945" cy="235"/>
                </a:xfrm>
              </p:grpSpPr>
              <p:sp>
                <p:nvSpPr>
                  <p:cNvPr id="77" name="Freeform 97"/>
                  <p:cNvSpPr>
                    <a:spLocks/>
                  </p:cNvSpPr>
                  <p:nvPr/>
                </p:nvSpPr>
                <p:spPr bwMode="auto">
                  <a:xfrm rot="10800000">
                    <a:off x="1474" y="2609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98"/>
                  <p:cNvSpPr>
                    <a:spLocks/>
                  </p:cNvSpPr>
                  <p:nvPr/>
                </p:nvSpPr>
                <p:spPr bwMode="auto">
                  <a:xfrm rot="10800000">
                    <a:off x="764" y="2610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99"/>
                <p:cNvGrpSpPr>
                  <a:grpSpLocks/>
                </p:cNvGrpSpPr>
                <p:nvPr/>
              </p:nvGrpSpPr>
              <p:grpSpPr bwMode="auto">
                <a:xfrm>
                  <a:off x="4345" y="3588"/>
                  <a:ext cx="829" cy="124"/>
                  <a:chOff x="764" y="2609"/>
                  <a:chExt cx="1650" cy="236"/>
                </a:xfrm>
              </p:grpSpPr>
              <p:sp>
                <p:nvSpPr>
                  <p:cNvPr id="74" name="Freeform 100"/>
                  <p:cNvSpPr>
                    <a:spLocks/>
                  </p:cNvSpPr>
                  <p:nvPr/>
                </p:nvSpPr>
                <p:spPr bwMode="auto">
                  <a:xfrm rot="10800000">
                    <a:off x="1474" y="2609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101"/>
                  <p:cNvSpPr>
                    <a:spLocks/>
                  </p:cNvSpPr>
                  <p:nvPr/>
                </p:nvSpPr>
                <p:spPr bwMode="auto">
                  <a:xfrm rot="10800000">
                    <a:off x="764" y="2610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102"/>
                  <p:cNvSpPr>
                    <a:spLocks/>
                  </p:cNvSpPr>
                  <p:nvPr/>
                </p:nvSpPr>
                <p:spPr bwMode="auto">
                  <a:xfrm rot="10800000">
                    <a:off x="2179" y="2611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103"/>
                <p:cNvGrpSpPr>
                  <a:grpSpLocks/>
                </p:cNvGrpSpPr>
                <p:nvPr/>
              </p:nvGrpSpPr>
              <p:grpSpPr bwMode="auto">
                <a:xfrm>
                  <a:off x="4028" y="3821"/>
                  <a:ext cx="1378" cy="31"/>
                  <a:chOff x="134" y="3784"/>
                  <a:chExt cx="2753" cy="61"/>
                </a:xfrm>
              </p:grpSpPr>
              <p:sp>
                <p:nvSpPr>
                  <p:cNvPr id="71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134" y="3789"/>
                    <a:ext cx="1069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1249" y="3784"/>
                    <a:ext cx="1069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3784"/>
                    <a:ext cx="519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Line 107"/>
                <p:cNvSpPr>
                  <a:spLocks noChangeShapeType="1"/>
                </p:cNvSpPr>
                <p:nvPr/>
              </p:nvSpPr>
              <p:spPr bwMode="auto">
                <a:xfrm>
                  <a:off x="4070" y="2158"/>
                  <a:ext cx="1275" cy="0"/>
                </a:xfrm>
                <a:prstGeom prst="line">
                  <a:avLst/>
                </a:prstGeom>
                <a:noFill/>
                <a:ln w="76200" cap="rnd">
                  <a:solidFill>
                    <a:srgbClr val="FF0000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44" name="Group 108"/>
                <p:cNvGrpSpPr>
                  <a:grpSpLocks/>
                </p:cNvGrpSpPr>
                <p:nvPr/>
              </p:nvGrpSpPr>
              <p:grpSpPr bwMode="auto">
                <a:xfrm>
                  <a:off x="4115" y="2224"/>
                  <a:ext cx="354" cy="503"/>
                  <a:chOff x="307" y="698"/>
                  <a:chExt cx="708" cy="972"/>
                </a:xfrm>
              </p:grpSpPr>
              <p:sp>
                <p:nvSpPr>
                  <p:cNvPr id="69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698"/>
                    <a:ext cx="6" cy="9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" name="Text Box 1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" y="1084"/>
                    <a:ext cx="708" cy="5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en-US" altLang="zh-CN" sz="2000">
                        <a:latin typeface="Comic Sans MS" pitchFamily="66" charset="0"/>
                        <a:ea typeface="SimSun" pitchFamily="2" charset="-122"/>
                        <a:cs typeface="Times New Roman" pitchFamily="18" charset="0"/>
                      </a:rPr>
                      <a:t>HV</a:t>
                    </a:r>
                  </a:p>
                </p:txBody>
              </p:sp>
            </p:grpSp>
            <p:sp>
              <p:nvSpPr>
                <p:cNvPr id="60" name="Arc 111"/>
                <p:cNvSpPr>
                  <a:spLocks/>
                </p:cNvSpPr>
                <p:nvPr/>
              </p:nvSpPr>
              <p:spPr bwMode="auto">
                <a:xfrm rot="582074">
                  <a:off x="4560" y="2700"/>
                  <a:ext cx="200" cy="131"/>
                </a:xfrm>
                <a:custGeom>
                  <a:avLst/>
                  <a:gdLst>
                    <a:gd name="G0" fmla="+- 21546 0 0"/>
                    <a:gd name="G1" fmla="+- 21600 0 0"/>
                    <a:gd name="G2" fmla="+- 21600 0 0"/>
                    <a:gd name="T0" fmla="*/ 0 w 43146"/>
                    <a:gd name="T1" fmla="*/ 20077 h 26215"/>
                    <a:gd name="T2" fmla="*/ 42647 w 43146"/>
                    <a:gd name="T3" fmla="*/ 26215 h 26215"/>
                    <a:gd name="T4" fmla="*/ 21546 w 43146"/>
                    <a:gd name="T5" fmla="*/ 21600 h 26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46" h="26215" fill="none" extrusionOk="0">
                      <a:moveTo>
                        <a:pt x="-1" y="20076"/>
                      </a:moveTo>
                      <a:cubicBezTo>
                        <a:pt x="799" y="8766"/>
                        <a:pt x="10207" y="-1"/>
                        <a:pt x="21546" y="0"/>
                      </a:cubicBezTo>
                      <a:cubicBezTo>
                        <a:pt x="33475" y="0"/>
                        <a:pt x="43146" y="9670"/>
                        <a:pt x="43146" y="21600"/>
                      </a:cubicBezTo>
                      <a:cubicBezTo>
                        <a:pt x="43146" y="23151"/>
                        <a:pt x="42978" y="24699"/>
                        <a:pt x="42647" y="26215"/>
                      </a:cubicBezTo>
                    </a:path>
                    <a:path w="43146" h="26215" stroke="0" extrusionOk="0">
                      <a:moveTo>
                        <a:pt x="-1" y="20076"/>
                      </a:moveTo>
                      <a:cubicBezTo>
                        <a:pt x="799" y="8766"/>
                        <a:pt x="10207" y="-1"/>
                        <a:pt x="21546" y="0"/>
                      </a:cubicBezTo>
                      <a:cubicBezTo>
                        <a:pt x="33475" y="0"/>
                        <a:pt x="43146" y="9670"/>
                        <a:pt x="43146" y="21600"/>
                      </a:cubicBezTo>
                      <a:cubicBezTo>
                        <a:pt x="43146" y="23151"/>
                        <a:pt x="42978" y="24699"/>
                        <a:pt x="42647" y="26215"/>
                      </a:cubicBezTo>
                      <a:lnTo>
                        <a:pt x="21546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112"/>
                <p:cNvSpPr>
                  <a:spLocks noChangeShapeType="1"/>
                </p:cNvSpPr>
                <p:nvPr/>
              </p:nvSpPr>
              <p:spPr bwMode="auto">
                <a:xfrm>
                  <a:off x="4756" y="2828"/>
                  <a:ext cx="0" cy="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5121" y="2224"/>
                  <a:ext cx="0" cy="2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4983" y="2373"/>
                  <a:ext cx="0" cy="2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5202" y="2493"/>
                  <a:ext cx="390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 err="1">
                      <a:solidFill>
                        <a:srgbClr val="0000CC"/>
                      </a:solidFill>
                      <a:latin typeface="Comic Sans MS" pitchFamily="66" charset="0"/>
                    </a:rPr>
                    <a:t>CsI</a:t>
                  </a:r>
                  <a:endParaRPr lang="en-CA" sz="2000" dirty="0">
                    <a:solidFill>
                      <a:srgbClr val="0000CC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5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516" y="2731"/>
                  <a:ext cx="72" cy="7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50000">
                      <a:srgbClr val="FF00FF"/>
                    </a:gs>
                    <a:gs pos="100000">
                      <a:srgbClr val="FF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4965" y="2636"/>
                  <a:ext cx="72" cy="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50000">
                      <a:srgbClr val="FF00FF"/>
                    </a:gs>
                    <a:gs pos="100000">
                      <a:srgbClr val="FF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5093" y="2486"/>
                  <a:ext cx="73" cy="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50000">
                      <a:srgbClr val="FF00FF"/>
                    </a:gs>
                    <a:gs pos="100000">
                      <a:srgbClr val="FF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3821" y="1849"/>
                  <a:ext cx="1718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en-CA" dirty="0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Transparent mesh </a:t>
                  </a:r>
                  <a:r>
                    <a:rPr lang="en-CA" dirty="0">
                      <a:solidFill>
                        <a:srgbClr val="FF0000"/>
                      </a:solidFill>
                      <a:latin typeface="Comic Sans MS" pitchFamily="66" charset="0"/>
                    </a:rPr>
                    <a:t>90%</a:t>
                  </a:r>
                </a:p>
              </p:txBody>
            </p:sp>
          </p:grpSp>
          <p:sp>
            <p:nvSpPr>
              <p:cNvPr id="46" name="Rectangle 121"/>
              <p:cNvSpPr>
                <a:spLocks noChangeArrowheads="1"/>
              </p:cNvSpPr>
              <p:nvPr/>
            </p:nvSpPr>
            <p:spPr bwMode="auto">
              <a:xfrm>
                <a:off x="3660" y="2061"/>
                <a:ext cx="1882" cy="1973"/>
              </a:xfrm>
              <a:prstGeom prst="rect">
                <a:avLst/>
              </a:prstGeom>
              <a:noFill/>
              <a:ln w="9525">
                <a:solidFill>
                  <a:srgbClr val="66003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" name="Left Brace 136"/>
            <p:cNvSpPr/>
            <p:nvPr/>
          </p:nvSpPr>
          <p:spPr bwMode="auto">
            <a:xfrm>
              <a:off x="7389627" y="1520456"/>
              <a:ext cx="287079" cy="850604"/>
            </a:xfrm>
            <a:prstGeom prst="leftBrace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139" name="Text Box 32"/>
          <p:cNvSpPr txBox="1">
            <a:spLocks noChangeArrowheads="1"/>
          </p:cNvSpPr>
          <p:nvPr/>
        </p:nvSpPr>
        <p:spPr bwMode="auto">
          <a:xfrm>
            <a:off x="2866877" y="4474866"/>
            <a:ext cx="2903359" cy="2797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lang="en-US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en-US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Milov</a:t>
            </a:r>
            <a:r>
              <a:rPr lang="en-US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et al. J. Phys. G34, S701 2007</a:t>
            </a:r>
          </a:p>
        </p:txBody>
      </p:sp>
      <p:sp>
        <p:nvSpPr>
          <p:cNvPr id="121" name="Text Box 32"/>
          <p:cNvSpPr txBox="1">
            <a:spLocks noChangeArrowheads="1"/>
          </p:cNvSpPr>
          <p:nvPr/>
        </p:nvSpPr>
        <p:spPr bwMode="auto">
          <a:xfrm>
            <a:off x="7848854" y="5747728"/>
            <a:ext cx="1752211" cy="2797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1"/>
                </a:solidFill>
              </a:rPr>
              <a:t>I. </a:t>
            </a:r>
            <a:r>
              <a:rPr lang="en-US" dirty="0" err="1" smtClean="0">
                <a:solidFill>
                  <a:schemeClr val="tx1"/>
                </a:solidFill>
              </a:rPr>
              <a:t>Tserruya</a:t>
            </a:r>
            <a:r>
              <a:rPr lang="en-US" dirty="0" smtClean="0">
                <a:solidFill>
                  <a:schemeClr val="tx1"/>
                </a:solidFill>
              </a:rPr>
              <a:t>, RICH2010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GEM-based PDs  and IBF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9487" y="1052624"/>
            <a:ext cx="9579935" cy="538007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rich literature about IFB in GEM-based detectors</a:t>
            </a:r>
          </a:p>
          <a:p>
            <a:pPr>
              <a:buNone/>
            </a:pPr>
            <a:r>
              <a:rPr lang="en-US" sz="1400" dirty="0" smtClean="0">
                <a:solidFill>
                  <a:srgbClr val="FF9900"/>
                </a:solidFill>
                <a:effectLst/>
                <a:cs typeface="Arial" pitchFamily="34" charset="0"/>
              </a:rPr>
              <a:t>	</a:t>
            </a:r>
            <a:endParaRPr lang="en-US" sz="1600" dirty="0" smtClean="0">
              <a:cs typeface="Arial" pitchFamily="34" charset="0"/>
            </a:endParaRPr>
          </a:p>
          <a:p>
            <a:pPr>
              <a:buNone/>
            </a:pPr>
            <a:endParaRPr lang="en-US" sz="1400" dirty="0" smtClean="0">
              <a:cs typeface="Arial" pitchFamily="34" charset="0"/>
            </a:endParaRPr>
          </a:p>
          <a:p>
            <a:pPr lvl="1"/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buNone/>
            </a:pPr>
            <a:endParaRPr lang="en-US" sz="1400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056883" y="1206353"/>
            <a:ext cx="2714439" cy="3467100"/>
            <a:chOff x="7024985" y="1971897"/>
            <a:chExt cx="2714439" cy="34671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482060" y="2514822"/>
              <a:ext cx="3467100" cy="238125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820482" y="2156154"/>
              <a:ext cx="376681" cy="3385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00CC"/>
                  </a:solidFill>
                  <a:cs typeface="Arial" pitchFamily="34" charset="0"/>
                </a:rPr>
                <a:t>I</a:t>
              </a:r>
              <a:r>
                <a:rPr lang="en-US" sz="1600" baseline="-25000" dirty="0" smtClean="0">
                  <a:solidFill>
                    <a:srgbClr val="0000CC"/>
                  </a:solidFill>
                  <a:cs typeface="Arial" pitchFamily="34" charset="0"/>
                </a:rPr>
                <a:t>C</a:t>
              </a:r>
              <a:endParaRPr lang="en-CA" sz="1600" b="0" dirty="0">
                <a:solidFill>
                  <a:srgbClr val="0000CC"/>
                </a:solidFill>
                <a:effectLst/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940984" y="4934796"/>
              <a:ext cx="376681" cy="3385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00CC"/>
                  </a:solidFill>
                  <a:cs typeface="Arial" pitchFamily="34" charset="0"/>
                </a:rPr>
                <a:t>I</a:t>
              </a:r>
              <a:r>
                <a:rPr lang="en-US" sz="1600" baseline="-25000" dirty="0" smtClean="0">
                  <a:solidFill>
                    <a:srgbClr val="0000CC"/>
                  </a:solidFill>
                  <a:cs typeface="Arial" pitchFamily="34" charset="0"/>
                </a:rPr>
                <a:t>A</a:t>
              </a:r>
              <a:endParaRPr lang="en-CA" sz="1600" b="0" dirty="0">
                <a:solidFill>
                  <a:srgbClr val="0000CC"/>
                </a:solidFill>
                <a:effectLst/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8923263" y="4417346"/>
              <a:ext cx="816161" cy="3385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00CC"/>
                  </a:solidFill>
                  <a:cs typeface="Arial" pitchFamily="34" charset="0"/>
                </a:rPr>
                <a:t>I</a:t>
              </a:r>
              <a:r>
                <a:rPr lang="en-US" sz="1600" baseline="-25000" dirty="0" smtClean="0">
                  <a:solidFill>
                    <a:srgbClr val="0000CC"/>
                  </a:solidFill>
                  <a:cs typeface="Arial" pitchFamily="34" charset="0"/>
                </a:rPr>
                <a:t>bottom3</a:t>
              </a:r>
              <a:endParaRPr lang="en-CA" sz="1600" b="0" dirty="0">
                <a:solidFill>
                  <a:srgbClr val="0000CC"/>
                </a:solidFill>
                <a:effectLst/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8926808" y="2772844"/>
              <a:ext cx="621230" cy="3385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00CC"/>
                  </a:solidFill>
                  <a:cs typeface="Arial" pitchFamily="34" charset="0"/>
                </a:rPr>
                <a:t>I</a:t>
              </a:r>
              <a:r>
                <a:rPr lang="en-US" sz="1600" baseline="-25000" dirty="0" smtClean="0">
                  <a:solidFill>
                    <a:srgbClr val="0000CC"/>
                  </a:solidFill>
                  <a:cs typeface="Arial" pitchFamily="34" charset="0"/>
                </a:rPr>
                <a:t>top1</a:t>
              </a:r>
              <a:endParaRPr lang="en-CA" sz="1600" b="0" dirty="0">
                <a:solidFill>
                  <a:srgbClr val="0000CC"/>
                </a:solidFill>
                <a:effectLst/>
                <a:latin typeface="Comic Sans MS" pitchFamily="66" charset="0"/>
                <a:cs typeface="Arial" charset="0"/>
              </a:endParaRPr>
            </a:p>
          </p:txBody>
        </p:sp>
        <p:cxnSp>
          <p:nvCxnSpPr>
            <p:cNvPr id="13" name="Straight Arrow Connector 12"/>
            <p:cNvCxnSpPr>
              <a:stCxn id="8" idx="1"/>
            </p:cNvCxnSpPr>
            <p:nvPr/>
          </p:nvCxnSpPr>
          <p:spPr bwMode="auto">
            <a:xfrm rot="10800000" flipV="1">
              <a:off x="8516680" y="2325430"/>
              <a:ext cx="303803" cy="385871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8612372" y="2839336"/>
              <a:ext cx="317980" cy="254737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10800000">
              <a:off x="8580475" y="4816550"/>
              <a:ext cx="374689" cy="259171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10800000">
              <a:off x="8623006" y="4401880"/>
              <a:ext cx="314435" cy="188285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395582" y="3147009"/>
            <a:ext cx="3006837" cy="2256356"/>
            <a:chOff x="331786" y="3591551"/>
            <a:chExt cx="3006837" cy="22563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7804" y="3675432"/>
              <a:ext cx="2641614" cy="2172475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331786" y="3591551"/>
              <a:ext cx="1252466" cy="27699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dirty="0" smtClean="0">
                  <a:solidFill>
                    <a:srgbClr val="0000CC"/>
                  </a:solidFill>
                  <a:cs typeface="Arial" pitchFamily="34" charset="0"/>
                </a:rPr>
                <a:t>E</a:t>
              </a:r>
              <a:r>
                <a:rPr lang="en-US" baseline="-25000" dirty="0" smtClean="0">
                  <a:solidFill>
                    <a:srgbClr val="0000CC"/>
                  </a:solidFill>
                  <a:cs typeface="Arial" pitchFamily="34" charset="0"/>
                </a:rPr>
                <a:t>D </a:t>
              </a:r>
              <a:r>
                <a:rPr lang="en-US" dirty="0" smtClean="0">
                  <a:solidFill>
                    <a:srgbClr val="0000CC"/>
                  </a:solidFill>
                  <a:cs typeface="Arial" pitchFamily="34" charset="0"/>
                </a:rPr>
                <a:t>= 0.5 kV/cm</a:t>
              </a:r>
              <a:endParaRPr lang="en-CA" b="0" dirty="0">
                <a:solidFill>
                  <a:srgbClr val="0000CC"/>
                </a:solidFill>
                <a:effectLst/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2068436" y="5243141"/>
              <a:ext cx="1270187" cy="27699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dirty="0" smtClean="0">
                  <a:solidFill>
                    <a:srgbClr val="0000CC"/>
                  </a:solidFill>
                  <a:cs typeface="Arial" pitchFamily="34" charset="0"/>
                </a:rPr>
                <a:t>E</a:t>
              </a:r>
              <a:r>
                <a:rPr lang="en-US" baseline="-25000" dirty="0" smtClean="0">
                  <a:solidFill>
                    <a:srgbClr val="0000CC"/>
                  </a:solidFill>
                  <a:cs typeface="Arial" pitchFamily="34" charset="0"/>
                </a:rPr>
                <a:t>D </a:t>
              </a:r>
              <a:r>
                <a:rPr lang="en-US" dirty="0" smtClean="0">
                  <a:solidFill>
                    <a:srgbClr val="0000CC"/>
                  </a:solidFill>
                  <a:cs typeface="Arial" pitchFamily="34" charset="0"/>
                </a:rPr>
                <a:t>= 0.1 kV/cm</a:t>
              </a:r>
              <a:endParaRPr lang="en-CA" b="0" dirty="0">
                <a:solidFill>
                  <a:srgbClr val="0000CC"/>
                </a:solidFill>
                <a:effectLst/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900244" y="2548038"/>
            <a:ext cx="1893961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E ~  1 kV/cm needed for good photoelectron extraction</a:t>
            </a:r>
            <a:r>
              <a:rPr lang="en-US" dirty="0" smtClean="0">
                <a:solidFill>
                  <a:srgbClr val="0000CC"/>
                </a:solidFill>
                <a:cs typeface="Arial" pitchFamily="34" charset="0"/>
              </a:rPr>
              <a:t> </a:t>
            </a:r>
            <a:endParaRPr lang="en-CA" b="0" dirty="0">
              <a:solidFill>
                <a:srgbClr val="0000CC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8976" y="2230050"/>
            <a:ext cx="4281941" cy="4801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  strong dependence from </a:t>
            </a:r>
            <a:r>
              <a:rPr lang="en-US" sz="1400" u="sng" dirty="0" smtClean="0">
                <a:solidFill>
                  <a:schemeClr val="tx1"/>
                </a:solidFill>
                <a:cs typeface="Arial" pitchFamily="34" charset="0"/>
              </a:rPr>
              <a:t>gain</a:t>
            </a: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 and </a:t>
            </a:r>
            <a:r>
              <a:rPr lang="en-US" sz="1400" u="sng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en-US" sz="1400" u="sng" baseline="-25000" dirty="0" smtClean="0">
                <a:solidFill>
                  <a:srgbClr val="FF0000"/>
                </a:solidFill>
                <a:cs typeface="Arial" pitchFamily="34" charset="0"/>
              </a:rPr>
              <a:t>D</a:t>
            </a:r>
            <a:r>
              <a:rPr lang="en-US" sz="1400" u="sng" baseline="-25000" dirty="0" smtClean="0">
                <a:solidFill>
                  <a:schemeClr val="tx1"/>
                </a:solidFill>
                <a:cs typeface="Arial" pitchFamily="34" charset="0"/>
              </a:rPr>
              <a:t>RIFT </a:t>
            </a:r>
            <a:endParaRPr lang="en-US" sz="14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  poor dependence from  pressure and gas type</a:t>
            </a:r>
            <a:endParaRPr lang="en-US" sz="1400" baseline="-25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5489" y="4735033"/>
            <a:ext cx="3456395" cy="5355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cs typeface="Arial" pitchFamily="34" charset="0"/>
              </a:rPr>
              <a:t>The same for reflective PCs :</a:t>
            </a:r>
          </a:p>
          <a:p>
            <a:r>
              <a:rPr lang="en-US" sz="1600" dirty="0" smtClean="0">
                <a:solidFill>
                  <a:srgbClr val="0000CC"/>
                </a:solidFill>
                <a:cs typeface="Arial" pitchFamily="34" charset="0"/>
              </a:rPr>
              <a:t>small  and reversed E</a:t>
            </a:r>
            <a:r>
              <a:rPr lang="en-US" sz="1600" baseline="-25000" dirty="0" smtClean="0">
                <a:solidFill>
                  <a:srgbClr val="0000CC"/>
                </a:solidFill>
                <a:cs typeface="Arial" pitchFamily="34" charset="0"/>
              </a:rPr>
              <a:t>D</a:t>
            </a:r>
            <a:r>
              <a:rPr lang="en-US" sz="1600" dirty="0" smtClean="0">
                <a:solidFill>
                  <a:srgbClr val="0000CC"/>
                </a:solidFill>
                <a:cs typeface="Arial" pitchFamily="34" charset="0"/>
              </a:rPr>
              <a:t> is needed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3915" y="5555099"/>
            <a:ext cx="2789097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Bondar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NIMA 496 (2003) 325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7479" y="3333559"/>
            <a:ext cx="2611253" cy="22235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3408370" y="5643704"/>
            <a:ext cx="289168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Breskin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NIMA 478 (2002) 225d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6836735" y="4327451"/>
            <a:ext cx="914400" cy="9144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6200000" flipH="1">
            <a:off x="4634029" y="4136321"/>
            <a:ext cx="1910313" cy="7086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 rot="16200000">
            <a:off x="2876529" y="4171529"/>
            <a:ext cx="1807533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000" b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10</a:t>
            </a:r>
            <a:r>
              <a:rPr lang="en-US" sz="1000" b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10</a:t>
            </a:r>
            <a:r>
              <a:rPr lang="en-US" sz="1000" b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1000" b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rot="10800000" flipV="1">
            <a:off x="1881964" y="3085469"/>
            <a:ext cx="3019650" cy="35087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 rot="16200000">
            <a:off x="-21127" y="4210515"/>
            <a:ext cx="165159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000" b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10</a:t>
            </a:r>
            <a:r>
              <a:rPr lang="en-US" sz="1000" b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10</a:t>
            </a:r>
            <a:r>
              <a:rPr lang="en-US" sz="1000" b="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10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Right Arrow 51"/>
          <p:cNvSpPr/>
          <p:nvPr/>
        </p:nvSpPr>
        <p:spPr bwMode="auto">
          <a:xfrm rot="1345474">
            <a:off x="6166884" y="5528932"/>
            <a:ext cx="978408" cy="484632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79002" y="5461593"/>
            <a:ext cx="2454518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cs typeface="Arial" pitchFamily="34" charset="0"/>
              </a:rPr>
              <a:t>IBF: a few % level in </a:t>
            </a:r>
          </a:p>
          <a:p>
            <a:r>
              <a:rPr lang="en-US" sz="1800" dirty="0" smtClean="0">
                <a:solidFill>
                  <a:srgbClr val="FF0000"/>
                </a:solidFill>
                <a:cs typeface="Arial" pitchFamily="34" charset="0"/>
              </a:rPr>
              <a:t>effective GEM-based</a:t>
            </a:r>
          </a:p>
          <a:p>
            <a:r>
              <a:rPr lang="en-US" sz="1800" dirty="0" smtClean="0">
                <a:solidFill>
                  <a:srgbClr val="FF0000"/>
                </a:solidFill>
                <a:cs typeface="Arial" pitchFamily="34" charset="0"/>
              </a:rPr>
              <a:t>photon detectors</a:t>
            </a:r>
            <a:endParaRPr lang="en-US" sz="18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4005943" y="3450772"/>
            <a:ext cx="413657" cy="206828"/>
          </a:xfrm>
          <a:prstGeom prst="rect">
            <a:avLst/>
          </a:prstGeom>
          <a:solidFill>
            <a:srgbClr val="FFFF66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362200" y="3429001"/>
            <a:ext cx="587830" cy="228598"/>
          </a:xfrm>
          <a:prstGeom prst="rect">
            <a:avLst/>
          </a:prstGeom>
          <a:solidFill>
            <a:srgbClr val="FFFF66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OVERCOMING IBF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89" y="1084521"/>
            <a:ext cx="9569302" cy="532691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More complex geometries needed: </a:t>
            </a:r>
            <a:r>
              <a:rPr lang="en-US" sz="1800" dirty="0" smtClean="0"/>
              <a:t>Micro-Hole &amp; Strip Plate (</a:t>
            </a:r>
            <a:r>
              <a:rPr lang="en-US" sz="1800" dirty="0" smtClean="0">
                <a:solidFill>
                  <a:srgbClr val="FF0000"/>
                </a:solidFill>
              </a:rPr>
              <a:t>MHSP</a:t>
            </a:r>
            <a:r>
              <a:rPr lang="en-US" sz="1800" dirty="0" smtClean="0"/>
              <a:t>), </a:t>
            </a:r>
            <a:r>
              <a:rPr lang="en-US" sz="1800" dirty="0" smtClean="0">
                <a:solidFill>
                  <a:srgbClr val="FF0000"/>
                </a:solidFill>
              </a:rPr>
              <a:t>COBRA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6548" y="1658680"/>
            <a:ext cx="2585758" cy="17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336463" y="1467293"/>
            <a:ext cx="2326387" cy="1679944"/>
            <a:chOff x="2432050" y="294610"/>
            <a:chExt cx="5253148" cy="4463128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32050" y="2100263"/>
              <a:ext cx="5038725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4073" y="294610"/>
              <a:ext cx="5191125" cy="186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6362" y="2074457"/>
            <a:ext cx="1603263" cy="123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038" y="1520456"/>
            <a:ext cx="2272230" cy="258991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11960" y="1597763"/>
            <a:ext cx="2171748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J.F.C.A.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Veloso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Rev.Sc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Instr. 71 (2000) 2371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2417" y="2994172"/>
            <a:ext cx="1794530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JINST 2 (2007) P08004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591" y="4562254"/>
            <a:ext cx="2882530" cy="16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00882" y="1445362"/>
            <a:ext cx="92685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MHSP</a:t>
            </a:r>
            <a:endParaRPr lang="en-US" sz="2000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6025" y="4415390"/>
            <a:ext cx="10983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COBRA</a:t>
            </a:r>
            <a:endParaRPr lang="en-US" sz="2000" b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9887" y="3761396"/>
            <a:ext cx="2611755" cy="198310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63863" y="3924540"/>
            <a:ext cx="2628900" cy="190309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984930" y="4473112"/>
            <a:ext cx="1703736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NIMA 598 (2009) 116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54763" y="5882686"/>
            <a:ext cx="1703736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NIMA 598 (2009) 116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1513" y="0"/>
            <a:ext cx="6691312" cy="944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</a:rPr>
              <a:t>OUTLINE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750" y="1084522"/>
            <a:ext cx="9310688" cy="5230554"/>
          </a:xfrm>
          <a:noFill/>
          <a:ln w="28575"/>
        </p:spPr>
        <p:txBody>
          <a:bodyPr/>
          <a:lstStyle/>
          <a:p>
            <a:pPr marL="1104900" lvl="1" indent="-342900">
              <a:lnSpc>
                <a:spcPct val="80000"/>
              </a:lnSpc>
              <a:buNone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for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 generation -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photoconverting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</a:t>
            </a:r>
            <a:r>
              <a:rPr lang="en-US" dirty="0" smtClean="0"/>
              <a:t>for </a:t>
            </a:r>
            <a:r>
              <a:rPr lang="en-US" dirty="0" err="1" smtClean="0"/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II generation –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MWPCs with solid state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CsI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PC</a:t>
            </a: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gaseous PDs for </a:t>
            </a:r>
            <a:r>
              <a:rPr lang="en-US" dirty="0" err="1" smtClean="0"/>
              <a:t>RICHes</a:t>
            </a:r>
            <a:r>
              <a:rPr lang="en-US" dirty="0" smtClean="0"/>
              <a:t>, III generation – </a:t>
            </a:r>
            <a:r>
              <a:rPr lang="en-US" u="sng" dirty="0" smtClean="0"/>
              <a:t>closed geometry gaseous PDs</a:t>
            </a:r>
          </a:p>
          <a:p>
            <a:pPr marL="628650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aseous PDs with sensitivity in the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visible range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 traditional PCs</a:t>
            </a:r>
          </a:p>
          <a:p>
            <a:pPr marL="628650" indent="-342900">
              <a:lnSpc>
                <a:spcPct val="80000"/>
              </a:lnSpc>
            </a:pPr>
            <a:endParaRPr lang="en-US" dirty="0" smtClean="0"/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Font typeface="Wingdings" pitchFamily="2" charset="2"/>
              <a:buNone/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GEM-based PDs  and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47" y="1063255"/>
            <a:ext cx="9388547" cy="5348177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GEM-based PDs in laboratory studies</a:t>
            </a:r>
          </a:p>
          <a:p>
            <a:pPr lvl="1"/>
            <a:r>
              <a:rPr lang="en-US" dirty="0" smtClean="0"/>
              <a:t>for </a:t>
            </a:r>
            <a:r>
              <a:rPr lang="en-US" u="sng" dirty="0" smtClean="0"/>
              <a:t>single photoelectron detection</a:t>
            </a:r>
            <a:r>
              <a:rPr lang="en-US" dirty="0" smtClean="0"/>
              <a:t>, they have been operated at gains &gt; 10</a:t>
            </a:r>
            <a:r>
              <a:rPr lang="en-US" baseline="30000" dirty="0" smtClean="0"/>
              <a:t>5 </a:t>
            </a:r>
            <a:r>
              <a:rPr lang="en-US" sz="1400" dirty="0" smtClean="0">
                <a:solidFill>
                  <a:schemeClr val="tx1"/>
                </a:solidFill>
              </a:rPr>
              <a:t>(see, for instance, the plots of the previous slides)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9900"/>
                </a:solidFill>
              </a:rPr>
              <a:t>GEM-based detectors in experiments</a:t>
            </a:r>
          </a:p>
          <a:p>
            <a:pPr lvl="1"/>
            <a:r>
              <a:rPr lang="en-US" dirty="0" smtClean="0"/>
              <a:t>Always a </a:t>
            </a:r>
            <a:r>
              <a:rPr lang="en-US" u="sng" dirty="0" smtClean="0"/>
              <a:t>MIP flux and small rates of heavily ionizing fragments </a:t>
            </a:r>
            <a:r>
              <a:rPr lang="en-US" dirty="0" smtClean="0"/>
              <a:t>crossing the detectors (even when the detectors are used as photon detectors)</a:t>
            </a:r>
          </a:p>
          <a:p>
            <a:pPr lvl="1"/>
            <a:r>
              <a:rPr lang="en-US" dirty="0" smtClean="0"/>
              <a:t>PHENIX HBD: gain ~ 5000 </a:t>
            </a:r>
            <a:r>
              <a:rPr lang="en-US" sz="1200" dirty="0" smtClean="0">
                <a:solidFill>
                  <a:schemeClr val="tx1"/>
                </a:solidFill>
              </a:rPr>
              <a:t>(I. </a:t>
            </a:r>
            <a:r>
              <a:rPr lang="en-US" sz="1200" dirty="0" err="1" smtClean="0">
                <a:solidFill>
                  <a:schemeClr val="tx1"/>
                </a:solidFill>
              </a:rPr>
              <a:t>Tserruya</a:t>
            </a:r>
            <a:r>
              <a:rPr lang="en-US" sz="1200" dirty="0" smtClean="0">
                <a:solidFill>
                  <a:schemeClr val="tx1"/>
                </a:solidFill>
              </a:rPr>
              <a:t>, RICH2010)</a:t>
            </a:r>
            <a:endParaRPr lang="en-US" sz="1200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GEM trackers</a:t>
            </a:r>
          </a:p>
          <a:p>
            <a:pPr lvl="2"/>
            <a:r>
              <a:rPr lang="en-US" dirty="0" smtClean="0"/>
              <a:t>At COMPASS: G ~ 8000 </a:t>
            </a:r>
          </a:p>
          <a:p>
            <a:pPr lvl="2">
              <a:buNone/>
            </a:pPr>
            <a:r>
              <a:rPr lang="en-US" dirty="0" smtClean="0"/>
              <a:t>   </a:t>
            </a:r>
            <a:r>
              <a:rPr lang="en-US" sz="1200" dirty="0" smtClean="0">
                <a:solidFill>
                  <a:schemeClr val="tx1"/>
                </a:solidFill>
              </a:rPr>
              <a:t>(B. </a:t>
            </a:r>
            <a:r>
              <a:rPr lang="en-US" sz="1200" dirty="0" err="1" smtClean="0">
                <a:solidFill>
                  <a:schemeClr val="tx1"/>
                </a:solidFill>
              </a:rPr>
              <a:t>Ketzer</a:t>
            </a:r>
            <a:r>
              <a:rPr lang="en-US" sz="1200" dirty="0" smtClean="0">
                <a:solidFill>
                  <a:schemeClr val="tx1"/>
                </a:solidFill>
              </a:rPr>
              <a:t>, private comm.)</a:t>
            </a:r>
          </a:p>
          <a:p>
            <a:pPr lvl="2"/>
            <a:r>
              <a:rPr lang="en-US" dirty="0" smtClean="0"/>
              <a:t>At </a:t>
            </a:r>
            <a:r>
              <a:rPr lang="en-US" dirty="0" err="1" smtClean="0"/>
              <a:t>LHCb</a:t>
            </a:r>
            <a:r>
              <a:rPr lang="en-US" dirty="0" smtClean="0"/>
              <a:t>:  G ~ 8000-9000</a:t>
            </a:r>
          </a:p>
          <a:p>
            <a:pPr lvl="2">
              <a:buNone/>
            </a:pPr>
            <a:r>
              <a:rPr lang="en-US" dirty="0" smtClean="0"/>
              <a:t>   </a:t>
            </a:r>
            <a:r>
              <a:rPr lang="en-US" sz="1200" dirty="0" smtClean="0">
                <a:solidFill>
                  <a:schemeClr val="tx1"/>
                </a:solidFill>
              </a:rPr>
              <a:t>(G. </a:t>
            </a:r>
            <a:r>
              <a:rPr lang="en-US" sz="1200" dirty="0" err="1" smtClean="0">
                <a:solidFill>
                  <a:schemeClr val="tx1"/>
                </a:solidFill>
              </a:rPr>
              <a:t>Bencivenni</a:t>
            </a:r>
            <a:r>
              <a:rPr lang="en-US" sz="1200" dirty="0" smtClean="0">
                <a:solidFill>
                  <a:schemeClr val="tx1"/>
                </a:solidFill>
              </a:rPr>
              <a:t>, private comm.)</a:t>
            </a:r>
          </a:p>
          <a:p>
            <a:pPr lvl="2"/>
            <a:r>
              <a:rPr lang="en-US" dirty="0" smtClean="0"/>
              <a:t>At TOTEM: G ~ 8000-10000</a:t>
            </a:r>
          </a:p>
          <a:p>
            <a:pPr lvl="2"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	(G. </a:t>
            </a:r>
            <a:r>
              <a:rPr lang="en-US" sz="1200" dirty="0" err="1" smtClean="0">
                <a:solidFill>
                  <a:schemeClr val="tx1"/>
                </a:solidFill>
              </a:rPr>
              <a:t>Catanesi</a:t>
            </a:r>
            <a:r>
              <a:rPr lang="en-US" sz="1200" dirty="0" smtClean="0">
                <a:solidFill>
                  <a:schemeClr val="tx1"/>
                </a:solidFill>
              </a:rPr>
              <a:t>, private comm.)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Wingdings"/>
              <a:buChar char="à"/>
            </a:pPr>
            <a:r>
              <a:rPr lang="en-US" dirty="0" smtClean="0">
                <a:solidFill>
                  <a:srgbClr val="FF9900"/>
                </a:solidFill>
              </a:rPr>
              <a:t>In </a:t>
            </a:r>
            <a:r>
              <a:rPr lang="en-US" dirty="0" smtClean="0">
                <a:solidFill>
                  <a:srgbClr val="FF9900"/>
                </a:solidFill>
              </a:rPr>
              <a:t>experiments, small chances </a:t>
            </a:r>
            <a:endParaRPr lang="en-US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	</a:t>
            </a:r>
            <a:r>
              <a:rPr lang="en-US" dirty="0" smtClean="0">
                <a:solidFill>
                  <a:srgbClr val="FF9900"/>
                </a:solidFill>
              </a:rPr>
              <a:t>				</a:t>
            </a:r>
            <a:r>
              <a:rPr lang="en-US" dirty="0" smtClean="0">
                <a:solidFill>
                  <a:srgbClr val="FF9900"/>
                </a:solidFill>
              </a:rPr>
              <a:t>to </a:t>
            </a:r>
            <a:r>
              <a:rPr lang="en-US" dirty="0" smtClean="0">
                <a:solidFill>
                  <a:srgbClr val="FF9900"/>
                </a:solidFill>
              </a:rPr>
              <a:t>operate GEM-based PDs at gains &gt; 10</a:t>
            </a:r>
            <a:r>
              <a:rPr lang="en-US" baseline="30000" dirty="0" smtClean="0">
                <a:solidFill>
                  <a:srgbClr val="FF9900"/>
                </a:solidFill>
              </a:rPr>
              <a:t>4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21395" y="4965405"/>
            <a:ext cx="914400" cy="91440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6283842" y="3785191"/>
            <a:ext cx="584791" cy="148856"/>
          </a:xfrm>
          <a:prstGeom prst="rect">
            <a:avLst/>
          </a:prstGeom>
          <a:solidFill>
            <a:srgbClr val="FF9900">
              <a:alpha val="16863"/>
            </a:srgbClr>
          </a:solidFill>
          <a:ln w="9525" cap="flat" cmpd="sng" algn="ctr">
            <a:solidFill>
              <a:srgbClr val="FF9900">
                <a:alpha val="705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THGEM-based PDs, why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651" y="1073888"/>
            <a:ext cx="9441712" cy="536944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PCB technology, thus:</a:t>
            </a:r>
          </a:p>
          <a:p>
            <a:r>
              <a:rPr lang="en-US" dirty="0" smtClean="0"/>
              <a:t>robust</a:t>
            </a:r>
          </a:p>
          <a:p>
            <a:r>
              <a:rPr lang="en-US" dirty="0" smtClean="0"/>
              <a:t>mechanically self supporting</a:t>
            </a:r>
          </a:p>
          <a:p>
            <a:r>
              <a:rPr lang="en-US" dirty="0" smtClean="0"/>
              <a:t>industrial production of large size </a:t>
            </a:r>
          </a:p>
          <a:p>
            <a:pPr>
              <a:buNone/>
            </a:pPr>
            <a:r>
              <a:rPr lang="en-US" dirty="0" smtClean="0"/>
              <a:t>	boards</a:t>
            </a:r>
          </a:p>
          <a:p>
            <a:r>
              <a:rPr lang="en-US" dirty="0" smtClean="0"/>
              <a:t>economic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Comparing to GEMs</a:t>
            </a:r>
          </a:p>
          <a:p>
            <a:r>
              <a:rPr lang="en-US" dirty="0" smtClean="0"/>
              <a:t>Geometrical dimensions  X ~10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But e</a:t>
            </a:r>
            <a:r>
              <a:rPr lang="en-US" baseline="30000" dirty="0" smtClean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 motion/</a:t>
            </a:r>
            <a:r>
              <a:rPr lang="en-US" dirty="0" err="1" smtClean="0">
                <a:solidFill>
                  <a:schemeClr val="tx1"/>
                </a:solidFill>
              </a:rPr>
              <a:t>multiplic</a:t>
            </a:r>
            <a:r>
              <a:rPr lang="en-US" dirty="0" smtClean="0">
                <a:solidFill>
                  <a:schemeClr val="tx1"/>
                </a:solidFill>
              </a:rPr>
              <a:t>. properties do not!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Larger holes: dipole fields and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	external fields are strongly coupled</a:t>
            </a:r>
          </a:p>
          <a:p>
            <a:pPr>
              <a:buNone/>
            </a:pPr>
            <a:endParaRPr lang="en-US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About gain:</a:t>
            </a:r>
          </a:p>
          <a:p>
            <a:r>
              <a:rPr lang="en-US" dirty="0" smtClean="0"/>
              <a:t>Large gains are easily obtained (</a:t>
            </a:r>
            <a:r>
              <a:rPr lang="en-US" dirty="0" smtClean="0">
                <a:solidFill>
                  <a:srgbClr val="FF9900"/>
                </a:solidFill>
              </a:rPr>
              <a:t>rim !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		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2846" y="5268657"/>
            <a:ext cx="3838353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introduced in // by different groups:</a:t>
            </a:r>
          </a:p>
          <a:p>
            <a:pPr eaLnBrk="1" hangingPunct="1"/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L.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Periale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al., NIM A478 (2002) 377.</a:t>
            </a:r>
          </a:p>
          <a:p>
            <a:pPr eaLnBrk="1" hangingPunct="1"/>
            <a:r>
              <a:rPr lang="en-GB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P. </a:t>
            </a:r>
            <a:r>
              <a:rPr lang="en-GB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Jeanneret</a:t>
            </a:r>
            <a:r>
              <a:rPr lang="en-GB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,  PhD thesis, Neuchatel U., 2001.</a:t>
            </a:r>
          </a:p>
          <a:p>
            <a:pPr eaLnBrk="1" hangingPunct="1"/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P.S. </a:t>
            </a:r>
            <a:r>
              <a:rPr lang="en-CA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Barbeau</a:t>
            </a:r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al, IEEE NS50 (2003) 1285</a:t>
            </a:r>
          </a:p>
          <a:p>
            <a:pPr eaLnBrk="1" hangingPunct="1"/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R. </a:t>
            </a:r>
            <a:r>
              <a:rPr lang="en-CA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Chechik</a:t>
            </a:r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al, .NIMA 535 (2004) 303</a:t>
            </a:r>
            <a:endParaRPr lang="en-US" sz="1400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946131" y="2605532"/>
            <a:ext cx="3626441" cy="2600325"/>
            <a:chOff x="5869172" y="1140011"/>
            <a:chExt cx="3626441" cy="26003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99938" y="1140011"/>
              <a:ext cx="3495675" cy="260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 bwMode="auto">
            <a:xfrm flipV="1">
              <a:off x="5869172" y="2849526"/>
              <a:ext cx="563525" cy="8506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rot="10800000" flipV="1">
              <a:off x="6560291" y="2753832"/>
              <a:ext cx="542258" cy="8506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21053126">
              <a:off x="6085367" y="2371063"/>
              <a:ext cx="75136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RIM</a:t>
              </a:r>
              <a:endPara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95014" y="1158950"/>
            <a:ext cx="4267200" cy="1338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9900"/>
                </a:solidFill>
                <a:latin typeface="+mj-lt"/>
                <a:cs typeface="Arial" pitchFamily="34" charset="0"/>
              </a:rPr>
              <a:t>About PCB geometrical dimensions:</a:t>
            </a:r>
          </a:p>
          <a:p>
            <a:endParaRPr lang="en-US" sz="1800" dirty="0" smtClean="0">
              <a:solidFill>
                <a:srgbClr val="FF9900"/>
              </a:solidFill>
              <a:latin typeface="+mj-lt"/>
              <a:cs typeface="Arial" pitchFamily="34" charset="0"/>
            </a:endParaRP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Hole diameter : 	0.2 – 1 mm</a:t>
            </a: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Pitch :            	0.5 – 5 mm</a:t>
            </a: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Thickness :        	0.4 – 3 mm</a:t>
            </a:r>
            <a:endParaRPr lang="en-US" sz="1400" b="0" dirty="0" smtClean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5"/>
          <p:cNvGraphicFramePr>
            <a:graphicFrameLocks noChangeAspect="1"/>
          </p:cNvGraphicFramePr>
          <p:nvPr/>
        </p:nvGraphicFramePr>
        <p:xfrm>
          <a:off x="408442" y="1390602"/>
          <a:ext cx="3254829" cy="2214408"/>
        </p:xfrm>
        <a:graphic>
          <a:graphicData uri="http://schemas.openxmlformats.org/presentationml/2006/ole">
            <p:oleObj spid="_x0000_s114690" r:id="rId3" imgW="3899520" imgH="294048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RIM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199800" y="1086767"/>
            <a:ext cx="4722923" cy="535267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36885" y="2969369"/>
            <a:ext cx="926857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RIM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4230" y="1558494"/>
            <a:ext cx="138852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RIM: 100 </a:t>
            </a:r>
            <a:r>
              <a:rPr lang="en-US" sz="1600" dirty="0" smtClean="0">
                <a:solidFill>
                  <a:srgbClr val="33CC33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60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33CC33"/>
              </a:solidFill>
              <a:effectLst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06259" y="2603522"/>
            <a:ext cx="1274708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RIM: 10 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FF0000"/>
              </a:solidFill>
              <a:effectLst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618244" y="2124708"/>
            <a:ext cx="968828" cy="4027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graphicFrame>
        <p:nvGraphicFramePr>
          <p:cNvPr id="62467" name="Object 6"/>
          <p:cNvGraphicFramePr>
            <a:graphicFrameLocks noChangeAspect="1"/>
          </p:cNvGraphicFramePr>
          <p:nvPr/>
        </p:nvGraphicFramePr>
        <p:xfrm>
          <a:off x="1479997" y="3899591"/>
          <a:ext cx="2998788" cy="2093387"/>
        </p:xfrm>
        <a:graphic>
          <a:graphicData uri="http://schemas.openxmlformats.org/presentationml/2006/ole">
            <p:oleObj spid="_x0000_s114691" r:id="rId4" imgW="3889440" imgH="2940480" progId="">
              <p:embed/>
            </p:oleObj>
          </a:graphicData>
        </a:graphic>
      </p:graphicFrame>
      <p:sp>
        <p:nvSpPr>
          <p:cNvPr id="39" name="Oval 17"/>
          <p:cNvSpPr/>
          <p:nvPr/>
        </p:nvSpPr>
        <p:spPr>
          <a:xfrm>
            <a:off x="655697" y="2541086"/>
            <a:ext cx="1005756" cy="9286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41" name="Straight Arrow Connector 19"/>
          <p:cNvCxnSpPr/>
          <p:nvPr/>
        </p:nvCxnSpPr>
        <p:spPr>
          <a:xfrm>
            <a:off x="1217835" y="3463424"/>
            <a:ext cx="681952" cy="60982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079085" y="6171876"/>
            <a:ext cx="3180679" cy="424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Dalla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Torre et al., </a:t>
            </a:r>
          </a:p>
          <a:p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IEEE – NSS 2008 , Dresden 19-25/10/2008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0843" y="3749307"/>
            <a:ext cx="720069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zoom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Content Placeholder 13"/>
          <p:cNvSpPr>
            <a:spLocks noGrp="1"/>
          </p:cNvSpPr>
          <p:nvPr>
            <p:ph sz="half" idx="2"/>
          </p:nvPr>
        </p:nvSpPr>
        <p:spPr>
          <a:xfrm>
            <a:off x="5025356" y="1110378"/>
            <a:ext cx="4722923" cy="534193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3177678" y="811868"/>
            <a:ext cx="3558828" cy="3416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X-ray measurements</a:t>
            </a:r>
            <a:endParaRPr lang="en-GB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284891" y="3823342"/>
            <a:ext cx="3385930" cy="2520129"/>
            <a:chOff x="5821251" y="3552885"/>
            <a:chExt cx="3385930" cy="2520129"/>
          </a:xfrm>
        </p:grpSpPr>
        <p:sp>
          <p:nvSpPr>
            <p:cNvPr id="46" name="Rectangle 45"/>
            <p:cNvSpPr/>
            <p:nvPr/>
          </p:nvSpPr>
          <p:spPr>
            <a:xfrm>
              <a:off x="6842559" y="3805904"/>
              <a:ext cx="1425677" cy="2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E</a:t>
              </a:r>
              <a:r>
                <a:rPr lang="en-US" sz="1400" baseline="-25000" dirty="0" smtClean="0">
                  <a:solidFill>
                    <a:schemeClr val="tx1"/>
                  </a:solidFill>
                  <a:effectLst/>
                </a:rPr>
                <a:t>DRIFT</a:t>
              </a:r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 (kV/cm)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</p:txBody>
        </p:sp>
        <p:graphicFrame>
          <p:nvGraphicFramePr>
            <p:cNvPr id="57" name="Object 3"/>
            <p:cNvGraphicFramePr>
              <a:graphicFrameLocks noChangeAspect="1"/>
            </p:cNvGraphicFramePr>
            <p:nvPr/>
          </p:nvGraphicFramePr>
          <p:xfrm>
            <a:off x="5821251" y="3552885"/>
            <a:ext cx="3385930" cy="2520129"/>
          </p:xfrm>
          <a:graphic>
            <a:graphicData uri="http://schemas.openxmlformats.org/presentationml/2006/ole">
              <p:oleObj spid="_x0000_s114693" r:id="rId5" imgW="3736800" imgH="3011040" progId="">
                <p:embed/>
              </p:oleObj>
            </a:graphicData>
          </a:graphic>
        </p:graphicFrame>
        <p:sp>
          <p:nvSpPr>
            <p:cNvPr id="58" name="Rectangle 57"/>
            <p:cNvSpPr/>
            <p:nvPr/>
          </p:nvSpPr>
          <p:spPr bwMode="auto">
            <a:xfrm>
              <a:off x="7831569" y="3685241"/>
              <a:ext cx="1218335" cy="4408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157906" y="4362974"/>
              <a:ext cx="818669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effectLst/>
                </a:rPr>
                <a:t>NO RIM</a:t>
              </a:r>
              <a:endParaRPr lang="en-US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5424" y="4075100"/>
              <a:ext cx="1313567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</a:rPr>
                <a:t>RIM: 100 </a:t>
              </a:r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Symbol" pitchFamily="18" charset="2"/>
                </a:rPr>
                <a:t>m</a:t>
              </a:r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</a:rPr>
                <a:t>m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940718" y="4927350"/>
              <a:ext cx="1087372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ffectLst/>
                </a:rPr>
                <a:t>RIM: </a:t>
              </a:r>
              <a:r>
                <a:rPr lang="en-US" dirty="0" smtClean="0">
                  <a:solidFill>
                    <a:srgbClr val="FF0000"/>
                  </a:solidFill>
                  <a:effectLst/>
                </a:rPr>
                <a:t>10 </a:t>
              </a:r>
              <a:r>
                <a:rPr lang="en-US" dirty="0" smtClean="0">
                  <a:solidFill>
                    <a:srgbClr val="FF0000"/>
                  </a:solidFill>
                  <a:effectLst/>
                  <a:latin typeface="Symbol" pitchFamily="18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effectLst/>
                </a:rPr>
                <a:t>m</a:t>
              </a:r>
              <a:endParaRPr lang="en-US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796535" y="5733926"/>
              <a:ext cx="1819431" cy="2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E</a:t>
              </a:r>
              <a:r>
                <a:rPr lang="en-US" sz="1400" baseline="-25000" dirty="0" smtClean="0">
                  <a:solidFill>
                    <a:schemeClr val="tx1"/>
                  </a:solidFill>
                  <a:effectLst/>
                </a:rPr>
                <a:t>DRIFT</a:t>
              </a:r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 (kV/cm)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4909260" y="4787177"/>
              <a:ext cx="2133267" cy="2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Energy resolution (%)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228824" y="1170581"/>
            <a:ext cx="3875511" cy="2710657"/>
            <a:chOff x="6027314" y="1054671"/>
            <a:chExt cx="3875511" cy="2710657"/>
          </a:xfrm>
        </p:grpSpPr>
        <p:graphicFrame>
          <p:nvGraphicFramePr>
            <p:cNvPr id="28" name="Object 4"/>
            <p:cNvGraphicFramePr>
              <a:graphicFrameLocks noChangeAspect="1"/>
            </p:cNvGraphicFramePr>
            <p:nvPr/>
          </p:nvGraphicFramePr>
          <p:xfrm>
            <a:off x="6027314" y="1200086"/>
            <a:ext cx="3875511" cy="2565242"/>
          </p:xfrm>
          <a:graphic>
            <a:graphicData uri="http://schemas.openxmlformats.org/presentationml/2006/ole">
              <p:oleObj spid="_x0000_s114692" r:id="rId6" imgW="4210560" imgH="3018240" progId="">
                <p:embed/>
              </p:oleObj>
            </a:graphicData>
          </a:graphic>
        </p:graphicFrame>
        <p:sp>
          <p:nvSpPr>
            <p:cNvPr id="29" name="TextBox 10"/>
            <p:cNvSpPr txBox="1">
              <a:spLocks noChangeArrowheads="1"/>
            </p:cNvSpPr>
            <p:nvPr/>
          </p:nvSpPr>
          <p:spPr bwMode="auto">
            <a:xfrm>
              <a:off x="6619741" y="1054671"/>
              <a:ext cx="2717441" cy="2862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latin typeface="Bookman Old Style" pitchFamily="18" charset="0"/>
                </a:rPr>
                <a:t>NOTE: two </a:t>
              </a:r>
              <a:r>
                <a:rPr lang="en-GB" sz="1400" dirty="0" smtClean="0">
                  <a:solidFill>
                    <a:schemeClr val="tx1"/>
                  </a:solidFill>
                  <a:latin typeface="Bookman Old Style" pitchFamily="18" charset="0"/>
                </a:rPr>
                <a:t>different scales</a:t>
              </a:r>
              <a:endParaRPr lang="en-GB" sz="1400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cxnSp>
          <p:nvCxnSpPr>
            <p:cNvPr id="30" name="Straight Arrow Connector 29"/>
            <p:cNvCxnSpPr>
              <a:stCxn id="29" idx="3"/>
            </p:cNvCxnSpPr>
            <p:nvPr/>
          </p:nvCxnSpPr>
          <p:spPr>
            <a:xfrm>
              <a:off x="9337182" y="1197787"/>
              <a:ext cx="90153" cy="193131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5"/>
            <p:cNvCxnSpPr>
              <a:stCxn id="29" idx="1"/>
            </p:cNvCxnSpPr>
            <p:nvPr/>
          </p:nvCxnSpPr>
          <p:spPr>
            <a:xfrm rot="10800000" flipV="1">
              <a:off x="6465195" y="1197786"/>
              <a:ext cx="154547" cy="15449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874075" y="1523946"/>
              <a:ext cx="1072189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ffectLst/>
                </a:rPr>
                <a:t>RIM: 10 </a:t>
              </a:r>
              <a:r>
                <a:rPr lang="en-US" dirty="0" smtClean="0">
                  <a:solidFill>
                    <a:srgbClr val="FF0000"/>
                  </a:solidFill>
                  <a:effectLst/>
                  <a:latin typeface="Symbol" pitchFamily="18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effectLst/>
                </a:rPr>
                <a:t>m</a:t>
              </a:r>
              <a:endParaRPr lang="en-US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933388" y="1805584"/>
              <a:ext cx="1211762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</a:rPr>
                <a:t>RIM: 100 </a:t>
              </a:r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Symbol" pitchFamily="18" charset="2"/>
                </a:rPr>
                <a:t>m</a:t>
              </a:r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</a:rPr>
                <a:t>m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100811" y="2190606"/>
              <a:ext cx="1159099" cy="5912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5531323" y="2220373"/>
              <a:ext cx="1429987" cy="2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Effective gain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5400000">
              <a:off x="8849836" y="2492528"/>
              <a:ext cx="1819746" cy="2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</a:rPr>
                <a:t>Effective gain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83092" y="2642660"/>
              <a:ext cx="809392" cy="25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effectLst/>
                </a:rPr>
                <a:t>NO RIM</a:t>
              </a:r>
              <a:endParaRPr lang="en-US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247310" y="3406658"/>
              <a:ext cx="1356462" cy="2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E</a:t>
              </a:r>
              <a:r>
                <a:rPr lang="en-US" sz="1400" baseline="-25000" dirty="0" smtClean="0">
                  <a:solidFill>
                    <a:schemeClr val="tx1"/>
                  </a:solidFill>
                  <a:effectLst/>
                </a:rPr>
                <a:t>DRIFT</a:t>
              </a:r>
              <a:r>
                <a:rPr lang="en-US" sz="1400" dirty="0" smtClean="0">
                  <a:solidFill>
                    <a:schemeClr val="tx1"/>
                  </a:solidFill>
                  <a:effectLst/>
                </a:rPr>
                <a:t> (kV/cm)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295010" y="1353717"/>
            <a:ext cx="1600118" cy="8679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THGEM 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&amp; RIM</a:t>
            </a:r>
            <a:endParaRPr lang="en-US" sz="2800" dirty="0">
              <a:solidFill>
                <a:srgbClr val="0000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2568540" y="4210715"/>
            <a:ext cx="2289810" cy="2246948"/>
            <a:chOff x="2685497" y="4072492"/>
            <a:chExt cx="2289810" cy="2246948"/>
          </a:xfrm>
        </p:grpSpPr>
        <p:grpSp>
          <p:nvGrpSpPr>
            <p:cNvPr id="60" name="Group 21"/>
            <p:cNvGrpSpPr>
              <a:grpSpLocks/>
            </p:cNvGrpSpPr>
            <p:nvPr/>
          </p:nvGrpSpPr>
          <p:grpSpPr bwMode="auto">
            <a:xfrm>
              <a:off x="2685497" y="4072492"/>
              <a:ext cx="2289810" cy="2246948"/>
              <a:chOff x="3855" y="114"/>
              <a:chExt cx="2404" cy="2359"/>
            </a:xfrm>
          </p:grpSpPr>
          <p:pic>
            <p:nvPicPr>
              <p:cNvPr id="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55" y="114"/>
                <a:ext cx="2404" cy="2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2" name="Line 16"/>
              <p:cNvSpPr>
                <a:spLocks noChangeShapeType="1"/>
              </p:cNvSpPr>
              <p:nvPr/>
            </p:nvSpPr>
            <p:spPr bwMode="auto">
              <a:xfrm>
                <a:off x="4128" y="2109"/>
                <a:ext cx="1995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63" name="Straight Arrow Connector 62"/>
            <p:cNvCxnSpPr/>
            <p:nvPr/>
          </p:nvCxnSpPr>
          <p:spPr bwMode="auto">
            <a:xfrm>
              <a:off x="2938049" y="5974179"/>
              <a:ext cx="1931663" cy="1319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2" name="Group 71"/>
            <p:cNvGrpSpPr/>
            <p:nvPr/>
          </p:nvGrpSpPr>
          <p:grpSpPr>
            <a:xfrm>
              <a:off x="3173079" y="4522382"/>
              <a:ext cx="1253608" cy="1648051"/>
              <a:chOff x="2956885" y="2158409"/>
              <a:chExt cx="1253608" cy="1648051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 rot="5400000">
                <a:off x="2977116" y="3115343"/>
                <a:ext cx="1371600" cy="10633"/>
              </a:xfrm>
              <a:prstGeom prst="line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 rot="5400000">
                <a:off x="3501655" y="3044460"/>
                <a:ext cx="1371600" cy="10633"/>
              </a:xfrm>
              <a:prstGeom prst="line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Arrow Connector 74"/>
              <p:cNvCxnSpPr/>
              <p:nvPr/>
            </p:nvCxnSpPr>
            <p:spPr bwMode="auto">
              <a:xfrm>
                <a:off x="2966484" y="2594344"/>
                <a:ext cx="678476" cy="10632"/>
              </a:xfrm>
              <a:prstGeom prst="straightConnector1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 flipV="1">
                <a:off x="3693042" y="2509284"/>
                <a:ext cx="517451" cy="3544"/>
              </a:xfrm>
              <a:prstGeom prst="straightConnector1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77" name="Rectangle 43"/>
              <p:cNvSpPr>
                <a:spLocks noChangeArrowheads="1"/>
              </p:cNvSpPr>
              <p:nvPr/>
            </p:nvSpPr>
            <p:spPr bwMode="auto">
              <a:xfrm>
                <a:off x="3665722" y="2158409"/>
                <a:ext cx="470343" cy="2870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400" dirty="0" smtClean="0">
                    <a:solidFill>
                      <a:srgbClr val="FF9900"/>
                    </a:solidFill>
                  </a:rPr>
                  <a:t>rim</a:t>
                </a:r>
              </a:p>
            </p:txBody>
          </p:sp>
          <p:sp>
            <p:nvSpPr>
              <p:cNvPr id="78" name="Rectangle 43"/>
              <p:cNvSpPr>
                <a:spLocks noChangeArrowheads="1"/>
              </p:cNvSpPr>
              <p:nvPr/>
            </p:nvSpPr>
            <p:spPr bwMode="auto">
              <a:xfrm>
                <a:off x="2956885" y="2278910"/>
                <a:ext cx="470343" cy="2870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400" dirty="0" smtClean="0">
                    <a:solidFill>
                      <a:srgbClr val="FF9900"/>
                    </a:solidFill>
                  </a:rPr>
                  <a:t>hole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670" y="0"/>
            <a:ext cx="7202155" cy="984250"/>
          </a:xfrm>
        </p:spPr>
        <p:txBody>
          <a:bodyPr/>
          <a:lstStyle/>
          <a:p>
            <a:r>
              <a:rPr lang="en-US" sz="2600" dirty="0" smtClean="0"/>
              <a:t>CAN WE SIMULATE THE </a:t>
            </a:r>
            <a:r>
              <a:rPr lang="en-US" sz="2600" dirty="0" smtClean="0"/>
              <a:t>RIM ROLE ?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55" y="1063256"/>
            <a:ext cx="9590567" cy="5369442"/>
          </a:xfrm>
        </p:spPr>
        <p:txBody>
          <a:bodyPr/>
          <a:lstStyle/>
          <a:p>
            <a:r>
              <a:rPr lang="en-US" dirty="0" smtClean="0"/>
              <a:t>An illustration of the </a:t>
            </a:r>
            <a:r>
              <a:rPr lang="en-US" dirty="0" err="1" smtClean="0"/>
              <a:t>unkown</a:t>
            </a:r>
            <a:r>
              <a:rPr lang="en-US" dirty="0" smtClean="0"/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M.Alfonsi</a:t>
            </a:r>
            <a:r>
              <a:rPr lang="en-US" sz="1400" dirty="0" smtClean="0">
                <a:solidFill>
                  <a:schemeClr val="tx1"/>
                </a:solidFill>
              </a:rPr>
              <a:t> and G. </a:t>
            </a:r>
            <a:r>
              <a:rPr lang="en-US" sz="1400" dirty="0" err="1" smtClean="0">
                <a:solidFill>
                  <a:schemeClr val="tx1"/>
                </a:solidFill>
              </a:rPr>
              <a:t>Croci</a:t>
            </a:r>
            <a:r>
              <a:rPr lang="en-US" sz="1400" dirty="0" smtClean="0">
                <a:solidFill>
                  <a:schemeClr val="tx1"/>
                </a:solidFill>
              </a:rPr>
              <a:t>, private comm.)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566877" y="1721109"/>
            <a:ext cx="2505076" cy="2246947"/>
            <a:chOff x="0" y="340"/>
            <a:chExt cx="2630" cy="235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40"/>
              <a:ext cx="2233" cy="2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272" y="2290"/>
              <a:ext cx="235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589258" y="1689211"/>
            <a:ext cx="2073593" cy="2203133"/>
            <a:chOff x="862" y="68"/>
            <a:chExt cx="2066" cy="232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2" y="68"/>
              <a:ext cx="2066" cy="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1950" y="567"/>
              <a:ext cx="771" cy="1315"/>
              <a:chOff x="4672" y="2835"/>
              <a:chExt cx="771" cy="1315"/>
            </a:xfrm>
          </p:grpSpPr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>
                <a:off x="4717" y="3016"/>
                <a:ext cx="68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4763" y="3923"/>
                <a:ext cx="680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4672" y="2835"/>
                <a:ext cx="0" cy="1315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15" name="Straight Arrow Connector 14"/>
          <p:cNvCxnSpPr>
            <a:endCxn id="7" idx="1"/>
          </p:cNvCxnSpPr>
          <p:nvPr/>
        </p:nvCxnSpPr>
        <p:spPr bwMode="auto">
          <a:xfrm flipV="1">
            <a:off x="2828179" y="3578484"/>
            <a:ext cx="2243774" cy="1045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1" idx="0"/>
          </p:cNvCxnSpPr>
          <p:nvPr/>
        </p:nvCxnSpPr>
        <p:spPr bwMode="auto">
          <a:xfrm rot="5400000" flipH="1" flipV="1">
            <a:off x="2061756" y="1993197"/>
            <a:ext cx="5868" cy="67653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18900000">
            <a:off x="5380074" y="2966484"/>
            <a:ext cx="914400" cy="9144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1" name="Group 70"/>
          <p:cNvGrpSpPr/>
          <p:nvPr/>
        </p:nvGrpSpPr>
        <p:grpSpPr>
          <a:xfrm>
            <a:off x="2956885" y="2158409"/>
            <a:ext cx="1253608" cy="1648051"/>
            <a:chOff x="2956885" y="2158409"/>
            <a:chExt cx="1253608" cy="1648051"/>
          </a:xfrm>
        </p:grpSpPr>
        <p:cxnSp>
          <p:nvCxnSpPr>
            <p:cNvPr id="22" name="Straight Connector 21"/>
            <p:cNvCxnSpPr/>
            <p:nvPr/>
          </p:nvCxnSpPr>
          <p:spPr bwMode="auto">
            <a:xfrm rot="5400000">
              <a:off x="2977116" y="3115343"/>
              <a:ext cx="1371600" cy="10633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3501655" y="3044460"/>
              <a:ext cx="1371600" cy="10633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2966484" y="2594344"/>
              <a:ext cx="678476" cy="10632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3693042" y="2509284"/>
              <a:ext cx="517451" cy="3544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3665722" y="2158409"/>
              <a:ext cx="470343" cy="2870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9900"/>
                  </a:solidFill>
                </a:rPr>
                <a:t>rim</a:t>
              </a:r>
            </a:p>
          </p:txBody>
        </p:sp>
        <p:sp>
          <p:nvSpPr>
            <p:cNvPr id="39" name="Rectangle 43"/>
            <p:cNvSpPr>
              <a:spLocks noChangeArrowheads="1"/>
            </p:cNvSpPr>
            <p:nvPr/>
          </p:nvSpPr>
          <p:spPr bwMode="auto">
            <a:xfrm>
              <a:off x="2956885" y="2278910"/>
              <a:ext cx="470343" cy="2870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9900"/>
                  </a:solidFill>
                </a:rPr>
                <a:t>hole</a:t>
              </a:r>
            </a:p>
          </p:txBody>
        </p:sp>
      </p:grpSp>
      <p:sp>
        <p:nvSpPr>
          <p:cNvPr id="40" name="Rectangle 43"/>
          <p:cNvSpPr>
            <a:spLocks noChangeArrowheads="1"/>
          </p:cNvSpPr>
          <p:nvPr/>
        </p:nvSpPr>
        <p:spPr bwMode="auto">
          <a:xfrm>
            <a:off x="397983" y="1559439"/>
            <a:ext cx="2387747" cy="28708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u="sng" dirty="0" smtClean="0">
                <a:solidFill>
                  <a:srgbClr val="FF9900"/>
                </a:solidFill>
              </a:rPr>
              <a:t>NO</a:t>
            </a:r>
            <a:r>
              <a:rPr lang="en-US" sz="1400" dirty="0" smtClean="0">
                <a:solidFill>
                  <a:srgbClr val="FF9900"/>
                </a:solidFill>
              </a:rPr>
              <a:t> CHARGE ON THE RIM</a:t>
            </a:r>
          </a:p>
        </p:txBody>
      </p:sp>
      <p:grpSp>
        <p:nvGrpSpPr>
          <p:cNvPr id="52" name="Group 18"/>
          <p:cNvGrpSpPr>
            <a:grpSpLocks/>
          </p:cNvGrpSpPr>
          <p:nvPr/>
        </p:nvGrpSpPr>
        <p:grpSpPr bwMode="auto">
          <a:xfrm>
            <a:off x="510160" y="4052186"/>
            <a:ext cx="2115503" cy="2310765"/>
            <a:chOff x="1179" y="0"/>
            <a:chExt cx="2221" cy="2426"/>
          </a:xfrm>
        </p:grpSpPr>
        <p:pic>
          <p:nvPicPr>
            <p:cNvPr id="53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6141"/>
            <a:stretch>
              <a:fillRect/>
            </a:stretch>
          </p:blipFill>
          <p:spPr bwMode="auto">
            <a:xfrm>
              <a:off x="1179" y="0"/>
              <a:ext cx="2221" cy="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4" name="Group 11"/>
            <p:cNvGrpSpPr>
              <a:grpSpLocks/>
            </p:cNvGrpSpPr>
            <p:nvPr/>
          </p:nvGrpSpPr>
          <p:grpSpPr bwMode="auto">
            <a:xfrm>
              <a:off x="2370" y="424"/>
              <a:ext cx="887" cy="1315"/>
              <a:chOff x="4672" y="3058"/>
              <a:chExt cx="717" cy="1315"/>
            </a:xfrm>
          </p:grpSpPr>
          <p:sp>
            <p:nvSpPr>
              <p:cNvPr id="55" name="Line 12"/>
              <p:cNvSpPr>
                <a:spLocks noChangeShapeType="1"/>
              </p:cNvSpPr>
              <p:nvPr/>
            </p:nvSpPr>
            <p:spPr bwMode="auto">
              <a:xfrm>
                <a:off x="4708" y="3306"/>
                <a:ext cx="68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3"/>
              <p:cNvSpPr>
                <a:spLocks noChangeShapeType="1"/>
              </p:cNvSpPr>
              <p:nvPr/>
            </p:nvSpPr>
            <p:spPr bwMode="auto">
              <a:xfrm>
                <a:off x="4709" y="4314"/>
                <a:ext cx="680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4"/>
              <p:cNvSpPr>
                <a:spLocks noChangeShapeType="1"/>
              </p:cNvSpPr>
              <p:nvPr/>
            </p:nvSpPr>
            <p:spPr bwMode="auto">
              <a:xfrm>
                <a:off x="4672" y="3058"/>
                <a:ext cx="0" cy="1315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58" name="Straight Arrow Connector 57"/>
          <p:cNvCxnSpPr/>
          <p:nvPr/>
        </p:nvCxnSpPr>
        <p:spPr bwMode="auto">
          <a:xfrm>
            <a:off x="1676804" y="4687740"/>
            <a:ext cx="812574" cy="474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0" name="Rectangle 43"/>
          <p:cNvSpPr>
            <a:spLocks noChangeArrowheads="1"/>
          </p:cNvSpPr>
          <p:nvPr/>
        </p:nvSpPr>
        <p:spPr bwMode="auto">
          <a:xfrm>
            <a:off x="273936" y="3806456"/>
            <a:ext cx="3117850" cy="42530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u="sng" dirty="0" smtClean="0">
                <a:solidFill>
                  <a:srgbClr val="FF9900"/>
                </a:solidFill>
              </a:rPr>
              <a:t>NEGATIVE</a:t>
            </a:r>
            <a:r>
              <a:rPr lang="en-US" sz="1400" dirty="0" smtClean="0">
                <a:solidFill>
                  <a:srgbClr val="FF9900"/>
                </a:solidFill>
              </a:rPr>
              <a:t> CH. ON </a:t>
            </a:r>
            <a:r>
              <a:rPr lang="en-US" sz="1400" u="sng" dirty="0" smtClean="0">
                <a:solidFill>
                  <a:srgbClr val="FF9900"/>
                </a:solidFill>
              </a:rPr>
              <a:t>TOP</a:t>
            </a:r>
            <a:r>
              <a:rPr lang="en-US" sz="1400" dirty="0" smtClean="0">
                <a:solidFill>
                  <a:srgbClr val="FF9900"/>
                </a:solidFill>
              </a:rPr>
              <a:t> RIM 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u="sng" dirty="0" smtClean="0">
                <a:solidFill>
                  <a:srgbClr val="FF9900"/>
                </a:solidFill>
              </a:rPr>
              <a:t>POSITIVE</a:t>
            </a:r>
            <a:r>
              <a:rPr lang="en-US" sz="1400" dirty="0" smtClean="0">
                <a:solidFill>
                  <a:srgbClr val="FF9900"/>
                </a:solidFill>
              </a:rPr>
              <a:t> CH. ON </a:t>
            </a:r>
            <a:r>
              <a:rPr lang="en-US" sz="1400" u="sng" dirty="0" smtClean="0">
                <a:solidFill>
                  <a:srgbClr val="FF9900"/>
                </a:solidFill>
              </a:rPr>
              <a:t>BOTTOM </a:t>
            </a:r>
            <a:r>
              <a:rPr lang="en-US" sz="1400" dirty="0" smtClean="0">
                <a:solidFill>
                  <a:srgbClr val="FF9900"/>
                </a:solidFill>
              </a:rPr>
              <a:t>RIM</a:t>
            </a: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5596640" y="1871329"/>
            <a:ext cx="4114800" cy="3827721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Is it possible to understand the charging up via simulation?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1800" kern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It has been done for standard GEMs: a lengthy iterative procedure to simulate the time dependent process </a:t>
            </a:r>
          </a:p>
          <a:p>
            <a:r>
              <a:rPr lang="it-IT" sz="1600" b="0" dirty="0" smtClean="0">
                <a:solidFill>
                  <a:srgbClr val="0000CC"/>
                </a:solidFill>
                <a:effectLst/>
              </a:rPr>
              <a:t>M </a:t>
            </a:r>
            <a:r>
              <a:rPr lang="it-IT" sz="1600" b="0" dirty="0" err="1" smtClean="0">
                <a:solidFill>
                  <a:srgbClr val="0000CC"/>
                </a:solidFill>
                <a:effectLst/>
              </a:rPr>
              <a:t>Alfonsi</a:t>
            </a:r>
            <a:r>
              <a:rPr lang="it-IT" sz="1600" b="0" dirty="0" smtClean="0">
                <a:solidFill>
                  <a:srgbClr val="0000CC"/>
                </a:solidFill>
                <a:effectLst/>
              </a:rPr>
              <a:t>, G. Croci, R. </a:t>
            </a:r>
            <a:r>
              <a:rPr lang="it-IT" sz="1600" b="0" dirty="0" err="1" smtClean="0">
                <a:solidFill>
                  <a:srgbClr val="0000CC"/>
                </a:solidFill>
                <a:effectLst/>
              </a:rPr>
              <a:t>Veenhof</a:t>
            </a:r>
            <a:r>
              <a:rPr lang="it-IT" sz="1600" b="0" dirty="0" smtClean="0">
                <a:solidFill>
                  <a:srgbClr val="0000CC"/>
                </a:solidFill>
                <a:effectLst/>
              </a:rPr>
              <a:t> </a:t>
            </a:r>
            <a:r>
              <a:rPr lang="it-IT" sz="1600" b="0" dirty="0" err="1" smtClean="0">
                <a:solidFill>
                  <a:srgbClr val="0000CC"/>
                </a:solidFill>
                <a:effectLst/>
              </a:rPr>
              <a:t>et</a:t>
            </a:r>
            <a:r>
              <a:rPr lang="it-IT" sz="1600" b="0" dirty="0" smtClean="0">
                <a:solidFill>
                  <a:srgbClr val="0000CC"/>
                </a:solidFill>
                <a:effectLst/>
              </a:rPr>
              <a:t> al.</a:t>
            </a:r>
            <a:r>
              <a:rPr lang="en-US" sz="1600" b="0" dirty="0" smtClean="0">
                <a:solidFill>
                  <a:srgbClr val="0000CC"/>
                </a:solidFill>
                <a:effectLst/>
              </a:rPr>
              <a:t>, not yet published</a:t>
            </a:r>
          </a:p>
          <a:p>
            <a:endParaRPr lang="en-US" sz="1600" b="0" dirty="0" smtClean="0">
              <a:solidFill>
                <a:srgbClr val="0000CC"/>
              </a:solidFill>
              <a:effectLst/>
            </a:endParaRPr>
          </a:p>
          <a:p>
            <a:r>
              <a:rPr lang="en-US" sz="1600" b="0" i="0" u="sng" kern="0" dirty="0" smtClean="0">
                <a:solidFill>
                  <a:srgbClr val="0000CC"/>
                </a:solidFill>
                <a:effectLst/>
                <a:latin typeface="+mj-lt"/>
                <a:ea typeface="+mj-ea"/>
                <a:cs typeface="+mj-cs"/>
              </a:rPr>
              <a:t>[studies in the context of the RD51 effort to provide adequate simulation tools for MPGDs ]</a:t>
            </a: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2868580" y="1777283"/>
            <a:ext cx="711747" cy="2860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E field 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2789160" y="4261808"/>
            <a:ext cx="711747" cy="2860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E field 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99" y="3942353"/>
            <a:ext cx="3181826" cy="245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THGEM GAIN &amp; RIM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3" y="1063256"/>
            <a:ext cx="4725877" cy="5358809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employing </a:t>
            </a:r>
            <a:r>
              <a:rPr lang="en-US" sz="2400" u="sng" dirty="0" smtClean="0"/>
              <a:t>large rim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(100 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16499" y="1063256"/>
            <a:ext cx="4712291" cy="5348177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minimum </a:t>
            </a:r>
            <a:r>
              <a:rPr lang="en-US" sz="2400" u="sng" dirty="0" smtClean="0"/>
              <a:t>rim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(&lt;10 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3039541" y="3523018"/>
            <a:ext cx="2790700" cy="258532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A.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Breskin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NIMA (2010) in press</a:t>
            </a:r>
            <a:endParaRPr lang="en-US" b="0" dirty="0">
              <a:effectLst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130" y="1510048"/>
            <a:ext cx="2938939" cy="241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155372" y="1729658"/>
            <a:ext cx="1197764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Single photons</a:t>
            </a:r>
            <a:endParaRPr lang="en-US" b="0" dirty="0">
              <a:effectLst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 b="22391"/>
          <a:stretch>
            <a:fillRect/>
          </a:stretch>
        </p:blipFill>
        <p:spPr bwMode="auto">
          <a:xfrm>
            <a:off x="5042121" y="3454142"/>
            <a:ext cx="3114675" cy="253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689747" y="4351598"/>
            <a:ext cx="1837811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Alexeev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JINST 5 (2010) P08009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9445625" y="2094615"/>
            <a:ext cx="914400" cy="91440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7682657" y="4801710"/>
            <a:ext cx="1975221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see S. </a:t>
            </a:r>
            <a:r>
              <a:rPr lang="en-US" sz="1400" b="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Levorato’s</a:t>
            </a:r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talk</a:t>
            </a:r>
            <a:endParaRPr lang="en-US" sz="1400" b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71966" y="3859714"/>
            <a:ext cx="1300356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Single photons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061098" y="1419598"/>
            <a:ext cx="3902732" cy="2053384"/>
            <a:chOff x="5092995" y="1472761"/>
            <a:chExt cx="3902732" cy="2053384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b="24651"/>
            <a:stretch>
              <a:fillRect/>
            </a:stretch>
          </p:blipFill>
          <p:spPr bwMode="auto">
            <a:xfrm>
              <a:off x="5271718" y="1472761"/>
              <a:ext cx="3720465" cy="176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t="87646"/>
            <a:stretch>
              <a:fillRect/>
            </a:stretch>
          </p:blipFill>
          <p:spPr bwMode="auto">
            <a:xfrm>
              <a:off x="5275262" y="3237445"/>
              <a:ext cx="3720465" cy="28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Connector 27"/>
            <p:cNvCxnSpPr/>
            <p:nvPr/>
          </p:nvCxnSpPr>
          <p:spPr bwMode="auto">
            <a:xfrm flipV="1">
              <a:off x="6581554" y="2434856"/>
              <a:ext cx="2339162" cy="5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092995" y="2339163"/>
              <a:ext cx="808075" cy="914400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 flipH="1">
              <a:off x="5188687" y="2052084"/>
              <a:ext cx="308345" cy="180753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364762" y="5907495"/>
            <a:ext cx="4187365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Gain limited to ~10</a:t>
            </a:r>
            <a:r>
              <a:rPr lang="en-US" sz="1400" baseline="30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in test beam: </a:t>
            </a:r>
          </a:p>
          <a:p>
            <a:r>
              <a:rPr lang="en-US" sz="14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		MORE WORK REQUIRED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04072" y="2402959"/>
            <a:ext cx="1298753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THGEMs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Dim:     0.4 mm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Pitch:    0.8 mm</a:t>
            </a:r>
          </a:p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Thickn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.: 0.4mm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 THGEM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2651" y="1084521"/>
            <a:ext cx="9452344" cy="5326911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16659"/>
          <a:stretch>
            <a:fillRect/>
          </a:stretch>
        </p:blipFill>
        <p:spPr bwMode="auto">
          <a:xfrm>
            <a:off x="5126408" y="2349906"/>
            <a:ext cx="3924300" cy="365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46761" y="2366855"/>
            <a:ext cx="3062057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rate device 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8643" y="3037847"/>
            <a:ext cx="3722688" cy="2874962"/>
            <a:chOff x="602438" y="2484954"/>
            <a:chExt cx="3722688" cy="2874962"/>
          </a:xfrm>
        </p:grpSpPr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602438" y="2484954"/>
            <a:ext cx="3722688" cy="2874962"/>
          </p:xfrm>
          <a:graphic>
            <a:graphicData uri="http://schemas.openxmlformats.org/presentationml/2006/ole">
              <p:oleObj spid="_x0000_s1026" r:id="rId4" imgW="3722400" imgH="2874240" progId="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1446492" y="2632668"/>
              <a:ext cx="1553630" cy="5355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Irradiation:</a:t>
              </a:r>
            </a:p>
            <a:p>
              <a:r>
                <a:rPr lang="en-US" sz="16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8.9 </a:t>
              </a:r>
              <a:r>
                <a:rPr lang="en-US" sz="1600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KeV</a:t>
              </a:r>
              <a:r>
                <a:rPr lang="en-US" sz="16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X-ray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2490" y="4854872"/>
              <a:ext cx="3003063" cy="42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0        20      40       60      80     100    120</a:t>
              </a:r>
            </a:p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                Rate (kHz / mm</a:t>
              </a:r>
              <a:r>
                <a:rPr lang="en-US" b="0" baseline="30000" dirty="0" smtClean="0">
                  <a:solidFill>
                    <a:schemeClr val="tx1"/>
                  </a:solidFill>
                  <a:effectLst/>
                </a:rPr>
                <a:t>2</a:t>
              </a:r>
              <a:r>
                <a:rPr lang="en-US" b="0" dirty="0" smtClean="0">
                  <a:solidFill>
                    <a:schemeClr val="tx1"/>
                  </a:solidFill>
                  <a:effectLst/>
                </a:rPr>
                <a:t>) </a:t>
              </a:r>
              <a:endParaRPr lang="en-US" b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351442" y="3641940"/>
              <a:ext cx="2647509" cy="42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                             I (</a:t>
              </a:r>
              <a:r>
                <a:rPr lang="en-US" b="0" dirty="0" err="1" smtClean="0">
                  <a:solidFill>
                    <a:schemeClr val="tx1"/>
                  </a:solidFill>
                  <a:effectLst/>
                </a:rPr>
                <a:t>pA</a:t>
              </a:r>
              <a:r>
                <a:rPr lang="en-US" b="0" dirty="0" smtClean="0">
                  <a:solidFill>
                    <a:schemeClr val="tx1"/>
                  </a:solidFill>
                  <a:effectLst/>
                </a:rPr>
                <a:t>)</a:t>
              </a:r>
            </a:p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         0                1000              2000</a:t>
              </a:r>
              <a:endParaRPr lang="en-US" b="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17729" y="1253981"/>
            <a:ext cx="2244525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Fast device 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1612" y="1917688"/>
            <a:ext cx="2613216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Triple THGEM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detecting single photons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9244" y="6109515"/>
            <a:ext cx="1975221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see S. </a:t>
            </a:r>
            <a:r>
              <a:rPr lang="en-US" sz="1400" b="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Levorato’s</a:t>
            </a:r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talk</a:t>
            </a:r>
            <a:endParaRPr lang="en-US" sz="1400" b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57849" y="5957114"/>
            <a:ext cx="1837811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Alexeev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JINST 5 (2010) P08009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61206" y="4752850"/>
            <a:ext cx="167590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single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THGEMno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RIM</a:t>
            </a:r>
            <a:endParaRPr lang="en-US" b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PHOTOELECTRON EXTRACTION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457200" y="1103988"/>
            <a:ext cx="5451475" cy="16652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</a:rPr>
              <a:t>photoelectron trajectories from </a:t>
            </a:r>
          </a:p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</a:rPr>
              <a:t>a THGEM photocathode, </a:t>
            </a:r>
            <a:r>
              <a:rPr lang="en-US" sz="2000" u="sng">
                <a:solidFill>
                  <a:srgbClr val="FF0000"/>
                </a:solidFill>
              </a:rPr>
              <a:t>simulation,</a:t>
            </a:r>
          </a:p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</a:rPr>
              <a:t>multiplication switched off</a:t>
            </a:r>
          </a:p>
          <a:p>
            <a:pPr eaLnBrk="0" hangingPunct="0">
              <a:lnSpc>
                <a:spcPct val="90000"/>
              </a:lnSpc>
            </a:pPr>
            <a:endParaRPr lang="en-US" sz="2000" u="sng">
              <a:solidFill>
                <a:srgbClr val="FF0000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1400">
                <a:solidFill>
                  <a:srgbClr val="0000CC"/>
                </a:solidFill>
              </a:rPr>
              <a:t>thickness 0.6 mm, diam. 0.4 mm, pitch: 0.8 mm, </a:t>
            </a:r>
            <a:r>
              <a:rPr lang="el-GR" sz="1400">
                <a:solidFill>
                  <a:srgbClr val="0000CC"/>
                </a:solidFill>
              </a:rPr>
              <a:t>Δ</a:t>
            </a:r>
            <a:r>
              <a:rPr lang="en-US" sz="1400">
                <a:solidFill>
                  <a:srgbClr val="0000CC"/>
                </a:solidFill>
              </a:rPr>
              <a:t>V = 1500 V</a:t>
            </a:r>
            <a:r>
              <a:rPr lang="en-US" sz="14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4" name="Picture 11" descr="gg1500V_x_i_0_d_0"/>
          <p:cNvPicPr>
            <a:picLocks noChangeAspect="1" noChangeArrowheads="1"/>
          </p:cNvPicPr>
          <p:nvPr/>
        </p:nvPicPr>
        <p:blipFill>
          <a:blip r:embed="rId2" cstate="print"/>
          <a:srcRect l="13200" t="24565" r="12000" b="23718"/>
          <a:stretch>
            <a:fillRect/>
          </a:stretch>
        </p:blipFill>
        <p:spPr bwMode="auto">
          <a:xfrm>
            <a:off x="1" y="2913518"/>
            <a:ext cx="3248863" cy="318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3" descr="gg1500V_x_i_0_d_minus05"/>
          <p:cNvPicPr>
            <a:picLocks noChangeAspect="1" noChangeArrowheads="1"/>
          </p:cNvPicPr>
          <p:nvPr/>
        </p:nvPicPr>
        <p:blipFill>
          <a:blip r:embed="rId3" cstate="print"/>
          <a:srcRect l="13200" t="24565" r="13200" b="23718"/>
          <a:stretch>
            <a:fillRect/>
          </a:stretch>
        </p:blipFill>
        <p:spPr bwMode="auto">
          <a:xfrm>
            <a:off x="3284991" y="2918959"/>
            <a:ext cx="3196742" cy="318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3502933" y="5540829"/>
            <a:ext cx="2734581" cy="8382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u="sng" dirty="0" smtClean="0">
                <a:solidFill>
                  <a:srgbClr val="0000CC"/>
                </a:solidFill>
              </a:rPr>
              <a:t>photoelectron </a:t>
            </a:r>
            <a:r>
              <a:rPr lang="en-US" sz="2000" u="sng" dirty="0">
                <a:solidFill>
                  <a:srgbClr val="0000CC"/>
                </a:solidFill>
              </a:rPr>
              <a:t>lost </a:t>
            </a:r>
            <a:endParaRPr lang="en-US" sz="2000" u="sng" dirty="0" smtClean="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CC"/>
                </a:solidFill>
              </a:rPr>
              <a:t>(</a:t>
            </a:r>
            <a:r>
              <a:rPr lang="en-US" sz="2000" dirty="0">
                <a:solidFill>
                  <a:srgbClr val="0000CC"/>
                </a:solidFill>
              </a:rPr>
              <a:t>not entering </a:t>
            </a:r>
            <a:endParaRPr lang="en-US" sz="2000" dirty="0" smtClean="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CC"/>
                </a:solidFill>
              </a:rPr>
              <a:t>	       the </a:t>
            </a:r>
            <a:r>
              <a:rPr lang="en-US" sz="2000" dirty="0">
                <a:solidFill>
                  <a:srgbClr val="0000CC"/>
                </a:solidFill>
              </a:rPr>
              <a:t>holes) </a:t>
            </a:r>
          </a:p>
        </p:txBody>
      </p:sp>
      <p:cxnSp>
        <p:nvCxnSpPr>
          <p:cNvPr id="42" name="Straight Arrow Connector 34"/>
          <p:cNvCxnSpPr>
            <a:cxnSpLocks noChangeShapeType="1"/>
          </p:cNvCxnSpPr>
          <p:nvPr/>
        </p:nvCxnSpPr>
        <p:spPr bwMode="auto">
          <a:xfrm rot="5400000">
            <a:off x="3151754" y="3824179"/>
            <a:ext cx="7159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/>
            <a:tailEnd type="none" w="med" len="med"/>
          </a:ln>
        </p:spPr>
      </p:cxn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3605439" y="3537630"/>
            <a:ext cx="1401990" cy="5969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E = - 500 V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4" name="Picture 16" descr="gg1500V_x_i_0_d_05"/>
          <p:cNvPicPr>
            <a:picLocks noChangeAspect="1" noChangeArrowheads="1"/>
          </p:cNvPicPr>
          <p:nvPr/>
        </p:nvPicPr>
        <p:blipFill>
          <a:blip r:embed="rId4" cstate="print"/>
          <a:srcRect l="13200" t="24565" r="14400" b="23718"/>
          <a:stretch>
            <a:fillRect/>
          </a:stretch>
        </p:blipFill>
        <p:spPr bwMode="auto">
          <a:xfrm>
            <a:off x="6563408" y="2926445"/>
            <a:ext cx="3144622" cy="318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34"/>
          <p:cNvCxnSpPr>
            <a:cxnSpLocks noChangeShapeType="1"/>
          </p:cNvCxnSpPr>
          <p:nvPr/>
        </p:nvCxnSpPr>
        <p:spPr bwMode="auto">
          <a:xfrm rot="5400000">
            <a:off x="6602525" y="4085432"/>
            <a:ext cx="7159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med" len="med"/>
            <a:tailEnd type="triangle"/>
          </a:ln>
        </p:spPr>
      </p:cxn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7077982" y="3798888"/>
            <a:ext cx="1238704" cy="5969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E = 500 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7236732" y="5410200"/>
            <a:ext cx="2495096" cy="95794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u="sng" dirty="0" smtClean="0">
                <a:solidFill>
                  <a:srgbClr val="0000CC"/>
                </a:solidFill>
              </a:rPr>
              <a:t>photoelectron </a:t>
            </a:r>
            <a:r>
              <a:rPr lang="en-US" sz="2000" u="sng" dirty="0">
                <a:solidFill>
                  <a:srgbClr val="0000CC"/>
                </a:solidFill>
              </a:rPr>
              <a:t>lost </a:t>
            </a:r>
            <a:endParaRPr lang="en-US" sz="2000" u="sng" dirty="0" smtClean="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CC"/>
                </a:solidFill>
              </a:rPr>
              <a:t>( filed too </a:t>
            </a:r>
            <a:r>
              <a:rPr lang="en-US" sz="2000" dirty="0">
                <a:solidFill>
                  <a:srgbClr val="0000CC"/>
                </a:solidFill>
              </a:rPr>
              <a:t>low </a:t>
            </a:r>
            <a:endParaRPr lang="en-US" sz="2000" dirty="0" smtClean="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CC"/>
                </a:solidFill>
              </a:rPr>
              <a:t>for extraction)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" name="Rectangle 43"/>
          <p:cNvSpPr>
            <a:spLocks noChangeArrowheads="1"/>
          </p:cNvSpPr>
          <p:nvPr/>
        </p:nvSpPr>
        <p:spPr bwMode="auto">
          <a:xfrm>
            <a:off x="4951639" y="2651806"/>
            <a:ext cx="1931988" cy="387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x cross-section</a:t>
            </a:r>
          </a:p>
        </p:txBody>
      </p:sp>
      <p:sp>
        <p:nvSpPr>
          <p:cNvPr id="48" name="Rectangle 43"/>
          <p:cNvSpPr>
            <a:spLocks noChangeArrowheads="1"/>
          </p:cNvSpPr>
          <p:nvPr/>
        </p:nvSpPr>
        <p:spPr bwMode="auto">
          <a:xfrm>
            <a:off x="154669" y="3123973"/>
            <a:ext cx="2860674" cy="5969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field above the THGEM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E = 0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6304870" y="883784"/>
            <a:ext cx="3446462" cy="2578100"/>
            <a:chOff x="6119446" y="1090246"/>
            <a:chExt cx="3446586" cy="2579076"/>
          </a:xfrm>
        </p:grpSpPr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6763994" y="1090246"/>
              <a:ext cx="2802038" cy="2579076"/>
              <a:chOff x="6424024" y="844062"/>
              <a:chExt cx="2802038" cy="2579076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424024" y="844062"/>
                <a:ext cx="2802038" cy="257907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6624056" y="1193444"/>
                <a:ext cx="2344822" cy="2147113"/>
                <a:chOff x="6624056" y="1193444"/>
                <a:chExt cx="2344822" cy="2147113"/>
              </a:xfrm>
            </p:grpSpPr>
            <p:grpSp>
              <p:nvGrpSpPr>
                <p:cNvPr id="17" name="Group 24"/>
                <p:cNvGrpSpPr>
                  <a:grpSpLocks/>
                </p:cNvGrpSpPr>
                <p:nvPr/>
              </p:nvGrpSpPr>
              <p:grpSpPr bwMode="auto">
                <a:xfrm>
                  <a:off x="6624056" y="2051019"/>
                  <a:ext cx="1382762" cy="1289538"/>
                  <a:chOff x="6624056" y="2051019"/>
                  <a:chExt cx="1382762" cy="1289538"/>
                </a:xfrm>
              </p:grpSpPr>
              <p:sp>
                <p:nvSpPr>
                  <p:cNvPr id="30" name="Oval 29"/>
                  <p:cNvSpPr/>
                  <p:nvPr/>
                </p:nvSpPr>
                <p:spPr bwMode="auto">
                  <a:xfrm>
                    <a:off x="6624056" y="288318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 bwMode="auto">
                  <a:xfrm>
                    <a:off x="7105085" y="205101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2" name="Oval 13"/>
                  <p:cNvSpPr/>
                  <p:nvPr/>
                </p:nvSpPr>
                <p:spPr bwMode="auto">
                  <a:xfrm>
                    <a:off x="7538489" y="285936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8" name="Group 29"/>
                <p:cNvGrpSpPr>
                  <a:grpSpLocks/>
                </p:cNvGrpSpPr>
                <p:nvPr/>
              </p:nvGrpSpPr>
              <p:grpSpPr bwMode="auto">
                <a:xfrm>
                  <a:off x="7549602" y="2039901"/>
                  <a:ext cx="1384350" cy="1289538"/>
                  <a:chOff x="7209633" y="4056270"/>
                  <a:chExt cx="1384350" cy="1289538"/>
                </a:xfrm>
              </p:grpSpPr>
              <p:sp>
                <p:nvSpPr>
                  <p:cNvPr id="27" name="Oval 26"/>
                  <p:cNvSpPr/>
                  <p:nvPr/>
                </p:nvSpPr>
                <p:spPr bwMode="auto">
                  <a:xfrm>
                    <a:off x="7209633" y="4888435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7690663" y="4056270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 bwMode="auto">
                  <a:xfrm>
                    <a:off x="8124066" y="4864614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9" name="Group 25"/>
                <p:cNvGrpSpPr>
                  <a:grpSpLocks/>
                </p:cNvGrpSpPr>
                <p:nvPr/>
              </p:nvGrpSpPr>
              <p:grpSpPr bwMode="auto">
                <a:xfrm rot="10800000">
                  <a:off x="6671683" y="1228382"/>
                  <a:ext cx="1382762" cy="1289538"/>
                  <a:chOff x="6622846" y="2054080"/>
                  <a:chExt cx="1382762" cy="1289538"/>
                </a:xfrm>
              </p:grpSpPr>
              <p:sp>
                <p:nvSpPr>
                  <p:cNvPr id="24" name="Oval 23"/>
                  <p:cNvSpPr/>
                  <p:nvPr/>
                </p:nvSpPr>
                <p:spPr bwMode="auto">
                  <a:xfrm>
                    <a:off x="6622846" y="2886245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 bwMode="auto">
                  <a:xfrm>
                    <a:off x="7103875" y="2054080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 bwMode="auto">
                  <a:xfrm>
                    <a:off x="7537279" y="286242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0" name="Group 30"/>
                <p:cNvGrpSpPr>
                  <a:grpSpLocks/>
                </p:cNvGrpSpPr>
                <p:nvPr/>
              </p:nvGrpSpPr>
              <p:grpSpPr bwMode="auto">
                <a:xfrm rot="10800000">
                  <a:off x="7586116" y="1193444"/>
                  <a:ext cx="1382762" cy="1289538"/>
                  <a:chOff x="6622813" y="2053849"/>
                  <a:chExt cx="1382762" cy="1289538"/>
                </a:xfrm>
              </p:grpSpPr>
              <p:sp>
                <p:nvSpPr>
                  <p:cNvPr id="21" name="Oval 20"/>
                  <p:cNvSpPr/>
                  <p:nvPr/>
                </p:nvSpPr>
                <p:spPr bwMode="auto">
                  <a:xfrm>
                    <a:off x="6622813" y="288601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 bwMode="auto">
                  <a:xfrm>
                    <a:off x="7103842" y="205384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 bwMode="auto">
                  <a:xfrm>
                    <a:off x="7537246" y="2862193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13" name="Straight Arrow Connector 53"/>
              <p:cNvCxnSpPr>
                <a:cxnSpLocks noChangeShapeType="1"/>
              </p:cNvCxnSpPr>
              <p:nvPr/>
            </p:nvCxnSpPr>
            <p:spPr bwMode="auto">
              <a:xfrm>
                <a:off x="7326888" y="2278285"/>
                <a:ext cx="1852281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4" name="Straight Arrow Connector 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72400" y="1561209"/>
                <a:ext cx="1324777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8595823" y="2168768"/>
                <a:ext cx="501284" cy="386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1600">
                    <a:solidFill>
                      <a:schemeClr val="tx1"/>
                    </a:solidFill>
                  </a:rPr>
                  <a:t>x</a:t>
                </a:r>
              </a:p>
            </p:txBody>
          </p:sp>
          <p:sp>
            <p:nvSpPr>
              <p:cNvPr id="16" name="Rectangle 43"/>
              <p:cNvSpPr>
                <a:spLocks noChangeArrowheads="1"/>
              </p:cNvSpPr>
              <p:nvPr/>
            </p:nvSpPr>
            <p:spPr bwMode="auto">
              <a:xfrm>
                <a:off x="6802192" y="855784"/>
                <a:ext cx="501284" cy="386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1600">
                    <a:solidFill>
                      <a:schemeClr val="tx1"/>
                    </a:solidFill>
                  </a:rPr>
                  <a:t>y</a:t>
                </a:r>
              </a:p>
            </p:txBody>
          </p:sp>
        </p:grpSp>
        <p:cxnSp>
          <p:nvCxnSpPr>
            <p:cNvPr id="8" name="Straight Connector 46"/>
            <p:cNvCxnSpPr>
              <a:cxnSpLocks noChangeShapeType="1"/>
            </p:cNvCxnSpPr>
            <p:nvPr/>
          </p:nvCxnSpPr>
          <p:spPr bwMode="auto">
            <a:xfrm>
              <a:off x="6119446" y="2286000"/>
              <a:ext cx="914400" cy="91440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9" name="Straight Connector 47"/>
            <p:cNvCxnSpPr>
              <a:cxnSpLocks noChangeShapeType="1"/>
            </p:cNvCxnSpPr>
            <p:nvPr/>
          </p:nvCxnSpPr>
          <p:spPr bwMode="auto">
            <a:xfrm rot="16260000" flipV="1">
              <a:off x="6649448" y="2529721"/>
              <a:ext cx="2052044" cy="17154"/>
            </a:xfrm>
            <a:prstGeom prst="line">
              <a:avLst/>
            </a:prstGeom>
            <a:noFill/>
            <a:ln w="38100" algn="ctr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10" name="Straight Connector 48"/>
            <p:cNvCxnSpPr>
              <a:cxnSpLocks noChangeShapeType="1"/>
            </p:cNvCxnSpPr>
            <p:nvPr/>
          </p:nvCxnSpPr>
          <p:spPr bwMode="auto">
            <a:xfrm rot="-60000">
              <a:off x="7669363" y="2517245"/>
              <a:ext cx="525068" cy="3218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9" name="TextBox 48"/>
          <p:cNvSpPr txBox="1"/>
          <p:nvPr/>
        </p:nvSpPr>
        <p:spPr>
          <a:xfrm>
            <a:off x="770229" y="6249510"/>
            <a:ext cx="1975221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see S. </a:t>
            </a:r>
            <a:r>
              <a:rPr lang="en-US" sz="1400" b="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Levorato’s</a:t>
            </a:r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talk</a:t>
            </a:r>
            <a:endParaRPr lang="en-US" sz="1400" b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r="5093"/>
          <a:stretch>
            <a:fillRect/>
          </a:stretch>
        </p:blipFill>
        <p:spPr bwMode="auto">
          <a:xfrm>
            <a:off x="6627554" y="4164673"/>
            <a:ext cx="2992964" cy="2261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PHOTOELECTRON EXTRACTION  5/5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cxnSp>
        <p:nvCxnSpPr>
          <p:cNvPr id="6" name="Straight Arrow Connector 39"/>
          <p:cNvCxnSpPr>
            <a:cxnSpLocks noChangeShapeType="1"/>
          </p:cNvCxnSpPr>
          <p:nvPr/>
        </p:nvCxnSpPr>
        <p:spPr bwMode="auto">
          <a:xfrm>
            <a:off x="8229600" y="2482850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846" y="955923"/>
            <a:ext cx="4313394" cy="337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5443806" y="1120462"/>
            <a:ext cx="2115064" cy="28333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600" dirty="0" err="1">
                <a:solidFill>
                  <a:srgbClr val="0000CC"/>
                </a:solidFill>
              </a:rPr>
              <a:t>Ar</a:t>
            </a:r>
            <a:r>
              <a:rPr lang="en-US" sz="1600" dirty="0">
                <a:solidFill>
                  <a:srgbClr val="0000CC"/>
                </a:solidFill>
              </a:rPr>
              <a:t>/CH</a:t>
            </a:r>
            <a:r>
              <a:rPr lang="en-US" sz="1600" baseline="-25000" dirty="0">
                <a:solidFill>
                  <a:srgbClr val="0000CC"/>
                </a:solidFill>
              </a:rPr>
              <a:t>4</a:t>
            </a:r>
            <a:r>
              <a:rPr lang="en-US" sz="1600" dirty="0">
                <a:solidFill>
                  <a:srgbClr val="0000CC"/>
                </a:solidFill>
              </a:rPr>
              <a:t>:  40/60; 60/40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7898125" y="1146220"/>
            <a:ext cx="884238" cy="15197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Symbol" pitchFamily="18" charset="2"/>
              </a:rPr>
              <a:t>D</a:t>
            </a:r>
            <a:r>
              <a:rPr lang="en-US" sz="1400" dirty="0">
                <a:solidFill>
                  <a:srgbClr val="0000CC"/>
                </a:solidFill>
              </a:rPr>
              <a:t>V = 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</a:rPr>
              <a:t>1kV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</a:rPr>
              <a:t>1.1, 1.2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</a:rPr>
              <a:t>1.25, 1.3</a:t>
            </a:r>
          </a:p>
          <a:p>
            <a:pPr eaLnBrk="0" hangingPunct="0">
              <a:lnSpc>
                <a:spcPct val="90000"/>
              </a:lnSpc>
            </a:pPr>
            <a:endParaRPr lang="en-US" sz="1400" dirty="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endParaRPr lang="en-US" sz="1400" dirty="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</a:rPr>
              <a:t>1.35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</a:rPr>
              <a:t>1.5</a:t>
            </a:r>
          </a:p>
        </p:txBody>
      </p:sp>
      <p:cxnSp>
        <p:nvCxnSpPr>
          <p:cNvPr id="12" name="Straight Connector 67"/>
          <p:cNvCxnSpPr>
            <a:cxnSpLocks noChangeShapeType="1"/>
          </p:cNvCxnSpPr>
          <p:nvPr/>
        </p:nvCxnSpPr>
        <p:spPr bwMode="auto">
          <a:xfrm>
            <a:off x="5392738" y="28956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8395997" y="3594346"/>
            <a:ext cx="1300766" cy="7969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0000CC"/>
                </a:solidFill>
              </a:rPr>
              <a:t>   ZOOM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6698" y="4825422"/>
            <a:ext cx="1665649" cy="5909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Dalla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Torre et al., </a:t>
            </a:r>
          </a:p>
          <a:p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TIPP09 - Tsukuba, </a:t>
            </a:r>
            <a:endParaRPr lang="en-GB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Japan    </a:t>
            </a:r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11-17/3/2009</a:t>
            </a:r>
            <a:endParaRPr lang="en-US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4443212" y="3902299"/>
            <a:ext cx="3670478" cy="3477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external </a:t>
            </a:r>
            <a:r>
              <a:rPr lang="en-US" sz="2000" dirty="0">
                <a:solidFill>
                  <a:srgbClr val="FF0000"/>
                </a:solidFill>
              </a:rPr>
              <a:t>electric field </a:t>
            </a:r>
            <a:r>
              <a:rPr lang="en-US" sz="2000" dirty="0" smtClean="0">
                <a:solidFill>
                  <a:srgbClr val="FF0000"/>
                </a:solidFill>
              </a:rPr>
              <a:t>applied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50" y="1177346"/>
            <a:ext cx="3398759" cy="264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262955" y="928725"/>
            <a:ext cx="3326955" cy="38369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9900"/>
                </a:solidFill>
                <a:effectLst/>
              </a:rPr>
              <a:t>Counting mode technique</a:t>
            </a:r>
            <a:endParaRPr lang="en-US" sz="2000" dirty="0">
              <a:solidFill>
                <a:srgbClr val="FF9900"/>
              </a:solidFill>
              <a:effectLst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82957" y="3863962"/>
            <a:ext cx="2874963" cy="2286000"/>
            <a:chOff x="931442" y="3722295"/>
            <a:chExt cx="2874963" cy="22860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31442" y="3722295"/>
              <a:ext cx="28575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43"/>
            <p:cNvSpPr>
              <a:spLocks noChangeArrowheads="1"/>
            </p:cNvSpPr>
            <p:nvPr/>
          </p:nvSpPr>
          <p:spPr bwMode="auto">
            <a:xfrm>
              <a:off x="1376127" y="4211392"/>
              <a:ext cx="1001971" cy="382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9900"/>
                  </a:solidFill>
                </a:rPr>
                <a:t>Active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9900"/>
                  </a:solidFill>
                </a:rPr>
                <a:t>area: 54 %</a:t>
              </a:r>
            </a:p>
          </p:txBody>
        </p:sp>
        <p:sp>
          <p:nvSpPr>
            <p:cNvPr id="22" name="Rectangle 43"/>
            <p:cNvSpPr>
              <a:spLocks noChangeArrowheads="1"/>
            </p:cNvSpPr>
            <p:nvPr/>
          </p:nvSpPr>
          <p:spPr bwMode="auto">
            <a:xfrm>
              <a:off x="2804434" y="4753652"/>
              <a:ext cx="1001971" cy="3863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9900"/>
                  </a:solidFill>
                </a:rPr>
                <a:t>Active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9900"/>
                  </a:solidFill>
                </a:rPr>
                <a:t>area: 77 %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3576" y="6140714"/>
            <a:ext cx="2822760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Shalem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558 (2006) 475</a:t>
            </a: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 rot="16200000">
            <a:off x="3333482" y="2328929"/>
            <a:ext cx="2075645" cy="36275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Anodic </a:t>
            </a:r>
            <a:r>
              <a:rPr lang="en-US" sz="2000" dirty="0" smtClean="0">
                <a:solidFill>
                  <a:srgbClr val="FF0000"/>
                </a:solidFill>
              </a:rPr>
              <a:t>current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/>
              <a:t>ESTRACTION EFFICENCY </a:t>
            </a:r>
            <a:br>
              <a:rPr lang="en-US" sz="2800" dirty="0" smtClean="0"/>
            </a:br>
            <a:r>
              <a:rPr lang="en-US" sz="2800" dirty="0" smtClean="0"/>
              <a:t>		</a:t>
            </a:r>
            <a:r>
              <a:rPr lang="en-US" sz="2800" dirty="0" err="1" smtClean="0"/>
              <a:t>vs</a:t>
            </a:r>
            <a:r>
              <a:rPr lang="en-US" sz="2800" dirty="0" smtClean="0"/>
              <a:t> 		     ACTIVE AREA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88" y="1176338"/>
            <a:ext cx="9548038" cy="5138737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9933"/>
                </a:solidFill>
              </a:rPr>
              <a:t>Conflicting requirements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u="sng" dirty="0" smtClean="0">
                <a:sym typeface="Wingdings" pitchFamily="2" charset="2"/>
              </a:rPr>
              <a:t>high </a:t>
            </a:r>
            <a:r>
              <a:rPr lang="en-US" u="sng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u="sng" dirty="0" smtClean="0">
                <a:sym typeface="Wingdings" pitchFamily="2" charset="2"/>
              </a:rPr>
              <a:t>V</a:t>
            </a:r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061637" y="2456121"/>
          <a:ext cx="5574415" cy="385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734384" y="1597764"/>
            <a:ext cx="2540442" cy="2070469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pitch: 0.8 mm; </a:t>
            </a: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diameter: 0.4 mm; </a:t>
            </a: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thickness; 0.6 mm, </a:t>
            </a: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no rim</a:t>
            </a: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800" dirty="0" smtClean="0">
                <a:solidFill>
                  <a:srgbClr val="000000"/>
                </a:solidFill>
              </a:rPr>
              <a:t>V = 1500 V</a:t>
            </a:r>
            <a:endParaRPr 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265814" y="3835103"/>
          <a:ext cx="3676502" cy="234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1762494" y="3722836"/>
            <a:ext cx="2235348" cy="44512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err="1" smtClean="0">
                <a:solidFill>
                  <a:srgbClr val="0000CC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CC"/>
                </a:solidFill>
              </a:rPr>
              <a:t>z</a:t>
            </a:r>
            <a:r>
              <a:rPr lang="en-US" sz="2000" baseline="-25000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</a:rPr>
              <a:t>on top surface</a:t>
            </a:r>
            <a:endParaRPr lang="en-US" sz="2000" dirty="0">
              <a:solidFill>
                <a:srgbClr val="0000CC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2222206" y="4359349"/>
            <a:ext cx="329609" cy="24454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43"/>
          <p:cNvSpPr>
            <a:spLocks noChangeArrowheads="1"/>
          </p:cNvSpPr>
          <p:nvPr/>
        </p:nvSpPr>
        <p:spPr bwMode="auto">
          <a:xfrm rot="16200000">
            <a:off x="3194616" y="4155494"/>
            <a:ext cx="2235348" cy="37370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err="1" smtClean="0">
                <a:solidFill>
                  <a:srgbClr val="0000CC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CC"/>
                </a:solidFill>
              </a:rPr>
              <a:t>z</a:t>
            </a:r>
            <a:r>
              <a:rPr lang="en-US" sz="2000" baseline="-25000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</a:rPr>
              <a:t>on top surface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8" name="Rectangle 43"/>
          <p:cNvSpPr>
            <a:spLocks noChangeArrowheads="1"/>
          </p:cNvSpPr>
          <p:nvPr/>
        </p:nvSpPr>
        <p:spPr bwMode="auto">
          <a:xfrm>
            <a:off x="6830384" y="1324861"/>
            <a:ext cx="2505002" cy="10568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In this example:</a:t>
            </a: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 smtClean="0">
                <a:solidFill>
                  <a:srgbClr val="000000"/>
                </a:solidFill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z</a:t>
            </a:r>
            <a:r>
              <a:rPr lang="en-US" sz="1800" dirty="0" smtClean="0">
                <a:solidFill>
                  <a:srgbClr val="000000"/>
                </a:solidFill>
              </a:rPr>
              <a:t> ~ 700 V/cm</a:t>
            </a:r>
          </a:p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Active area: 78 %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>
            <a:endCxn id="27" idx="3"/>
          </p:cNvCxnSpPr>
          <p:nvPr/>
        </p:nvCxnSpPr>
        <p:spPr bwMode="auto">
          <a:xfrm rot="5400000">
            <a:off x="971635" y="5205882"/>
            <a:ext cx="1363461" cy="10637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692150" y="5725302"/>
            <a:ext cx="955896" cy="33525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0000CC"/>
                </a:solidFill>
              </a:rPr>
              <a:t>Hole edge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31" name="5-Point Star 30"/>
          <p:cNvSpPr/>
          <p:nvPr/>
        </p:nvSpPr>
        <p:spPr bwMode="auto">
          <a:xfrm>
            <a:off x="7113182" y="3944680"/>
            <a:ext cx="219456" cy="21945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2" name="5-Point Star 31"/>
          <p:cNvSpPr/>
          <p:nvPr/>
        </p:nvSpPr>
        <p:spPr bwMode="auto">
          <a:xfrm>
            <a:off x="7106094" y="4937052"/>
            <a:ext cx="219456" cy="21945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IFB IN THGEM-based PDs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445625" y="2094615"/>
            <a:ext cx="914400" cy="91440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06400" y="1118073"/>
            <a:ext cx="1255472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THGEMs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Dim:     0.4 mm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Pitch:    0.8 mm</a:t>
            </a:r>
          </a:p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Thickn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.: 0.4mm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8275638" y="6654800"/>
            <a:ext cx="1079500" cy="203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6" name="CasellaDiTesto 263"/>
          <p:cNvSpPr txBox="1">
            <a:spLocks noChangeArrowheads="1"/>
          </p:cNvSpPr>
          <p:nvPr/>
        </p:nvSpPr>
        <p:spPr bwMode="auto">
          <a:xfrm>
            <a:off x="6143625" y="5461000"/>
            <a:ext cx="3341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Induction</a:t>
            </a:r>
            <a:endParaRPr lang="en-GB" sz="1400" b="0" i="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635000" y="1965325"/>
            <a:ext cx="7064375" cy="4562475"/>
            <a:chOff x="560" y="742"/>
            <a:chExt cx="4450" cy="2874"/>
          </a:xfrm>
        </p:grpSpPr>
        <p:sp>
          <p:nvSpPr>
            <p:cNvPr id="18" name="Rettangolo 243"/>
            <p:cNvSpPr/>
            <p:nvPr/>
          </p:nvSpPr>
          <p:spPr>
            <a:xfrm>
              <a:off x="854" y="742"/>
              <a:ext cx="3961" cy="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ttangolo 244"/>
            <p:cNvSpPr/>
            <p:nvPr/>
          </p:nvSpPr>
          <p:spPr>
            <a:xfrm>
              <a:off x="854" y="1634"/>
              <a:ext cx="3955" cy="77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ttangolo 245"/>
            <p:cNvSpPr/>
            <p:nvPr/>
          </p:nvSpPr>
          <p:spPr>
            <a:xfrm>
              <a:off x="881" y="3293"/>
              <a:ext cx="3938" cy="8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ttangolo 246"/>
            <p:cNvSpPr/>
            <p:nvPr/>
          </p:nvSpPr>
          <p:spPr>
            <a:xfrm>
              <a:off x="881" y="2126"/>
              <a:ext cx="3938" cy="80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CasellaDiTesto 250"/>
            <p:cNvSpPr txBox="1">
              <a:spLocks noChangeArrowheads="1"/>
            </p:cNvSpPr>
            <p:nvPr/>
          </p:nvSpPr>
          <p:spPr bwMode="auto">
            <a:xfrm>
              <a:off x="586" y="1455"/>
              <a:ext cx="2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THGEM 1</a:t>
              </a:r>
            </a:p>
          </p:txBody>
        </p:sp>
        <p:sp>
          <p:nvSpPr>
            <p:cNvPr id="24" name="CasellaDiTesto 252"/>
            <p:cNvSpPr txBox="1">
              <a:spLocks noChangeArrowheads="1"/>
            </p:cNvSpPr>
            <p:nvPr/>
          </p:nvSpPr>
          <p:spPr bwMode="auto">
            <a:xfrm>
              <a:off x="560" y="1955"/>
              <a:ext cx="2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THGEM 2</a:t>
              </a:r>
            </a:p>
          </p:txBody>
        </p:sp>
        <p:sp>
          <p:nvSpPr>
            <p:cNvPr id="25" name="CasellaDiTesto 265"/>
            <p:cNvSpPr txBox="1">
              <a:spLocks noChangeArrowheads="1"/>
            </p:cNvSpPr>
            <p:nvPr/>
          </p:nvSpPr>
          <p:spPr bwMode="auto">
            <a:xfrm>
              <a:off x="3626" y="1102"/>
              <a:ext cx="1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Drift</a:t>
              </a:r>
              <a:endParaRPr lang="en-GB" sz="1400" b="0" i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6" name="Rettangolo 246"/>
            <p:cNvSpPr/>
            <p:nvPr/>
          </p:nvSpPr>
          <p:spPr>
            <a:xfrm>
              <a:off x="881" y="2709"/>
              <a:ext cx="3937" cy="7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CasellaDiTesto 252"/>
            <p:cNvSpPr txBox="1">
              <a:spLocks noChangeArrowheads="1"/>
            </p:cNvSpPr>
            <p:nvPr/>
          </p:nvSpPr>
          <p:spPr bwMode="auto">
            <a:xfrm>
              <a:off x="580" y="2531"/>
              <a:ext cx="2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THGEM 3</a:t>
              </a: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1587" y="2700"/>
              <a:ext cx="392" cy="165"/>
            </a:xfrm>
            <a:prstGeom prst="rect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UTurnArrow"/>
            <p:cNvSpPr>
              <a:spLocks noEditPoints="1" noChangeArrowheads="1"/>
            </p:cNvSpPr>
            <p:nvPr/>
          </p:nvSpPr>
          <p:spPr bwMode="auto">
            <a:xfrm rot="10800000">
              <a:off x="997" y="2649"/>
              <a:ext cx="792" cy="452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UTurnArrow"/>
            <p:cNvSpPr>
              <a:spLocks noEditPoints="1" noChangeArrowheads="1"/>
            </p:cNvSpPr>
            <p:nvPr/>
          </p:nvSpPr>
          <p:spPr bwMode="auto">
            <a:xfrm>
              <a:off x="1586" y="2697"/>
              <a:ext cx="553" cy="859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1551" y="3152"/>
              <a:ext cx="231" cy="4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CasellaDiTesto 248"/>
            <p:cNvSpPr txBox="1">
              <a:spLocks noChangeArrowheads="1"/>
            </p:cNvSpPr>
            <p:nvPr/>
          </p:nvSpPr>
          <p:spPr bwMode="auto">
            <a:xfrm>
              <a:off x="1143" y="3209"/>
              <a:ext cx="61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6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anode</a:t>
              </a:r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 rot="-1106097">
              <a:off x="1562" y="3117"/>
              <a:ext cx="242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UTurnArrow"/>
            <p:cNvSpPr>
              <a:spLocks noEditPoints="1" noChangeArrowheads="1"/>
            </p:cNvSpPr>
            <p:nvPr/>
          </p:nvSpPr>
          <p:spPr bwMode="auto">
            <a:xfrm>
              <a:off x="1786" y="2443"/>
              <a:ext cx="1043" cy="327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310 0 0"/>
                <a:gd name="G13" fmla="+- 16998 0 5975"/>
                <a:gd name="G14" fmla="+- 16998 0 0"/>
                <a:gd name="G15" fmla="*/ 5574 5842 6110"/>
                <a:gd name="G16" fmla="+- 8310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310 h 21600"/>
                <a:gd name="T6" fmla="*/ 15663 w 21600"/>
                <a:gd name="T7" fmla="*/ 16998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6998"/>
                  </a:moveTo>
                  <a:lnTo>
                    <a:pt x="21600" y="8310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UTurnArrow"/>
            <p:cNvSpPr>
              <a:spLocks noEditPoints="1" noChangeArrowheads="1"/>
            </p:cNvSpPr>
            <p:nvPr/>
          </p:nvSpPr>
          <p:spPr bwMode="auto">
            <a:xfrm>
              <a:off x="1625" y="1369"/>
              <a:ext cx="235" cy="354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UTurnArrow"/>
            <p:cNvSpPr>
              <a:spLocks noEditPoints="1" noChangeArrowheads="1"/>
            </p:cNvSpPr>
            <p:nvPr/>
          </p:nvSpPr>
          <p:spPr bwMode="auto">
            <a:xfrm>
              <a:off x="1734" y="1882"/>
              <a:ext cx="235" cy="327"/>
            </a:xfrm>
            <a:custGeom>
              <a:avLst/>
              <a:gdLst>
                <a:gd name="G0" fmla="+- 0 0 0"/>
                <a:gd name="G1" fmla="+- 3582 0 0"/>
                <a:gd name="G2" fmla="*/ 3582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3582"/>
                <a:gd name="G10" fmla="+- 21600 0 9725"/>
                <a:gd name="G11" fmla="min G10 8691"/>
                <a:gd name="G12" fmla="+- 11505 0 0"/>
                <a:gd name="G13" fmla="+- 14474 0 5975"/>
                <a:gd name="G14" fmla="+- 14474 0 0"/>
                <a:gd name="G15" fmla="*/ 3582 5842 6110"/>
                <a:gd name="G16" fmla="+- 11505 1350 0"/>
                <a:gd name="G17" fmla="+- 8310 0 G15"/>
                <a:gd name="G18" fmla="*/ G17 G7 8310"/>
                <a:gd name="G19" fmla="+- 3582 G18 0"/>
                <a:gd name="G20" fmla="+- G4 0 G18"/>
                <a:gd name="T0" fmla="*/ 8727 w 21600"/>
                <a:gd name="T1" fmla="*/ 0 h 21600"/>
                <a:gd name="T2" fmla="*/ 1791 w 21600"/>
                <a:gd name="T3" fmla="*/ 21600 h 21600"/>
                <a:gd name="T4" fmla="*/ 9725 w 21600"/>
                <a:gd name="T5" fmla="*/ 11505 h 21600"/>
                <a:gd name="T6" fmla="*/ 15663 w 21600"/>
                <a:gd name="T7" fmla="*/ 14474 h 21600"/>
                <a:gd name="T8" fmla="*/ 21600 w 21600"/>
                <a:gd name="T9" fmla="*/ 1150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474"/>
                  </a:moveTo>
                  <a:lnTo>
                    <a:pt x="21600" y="11505"/>
                  </a:lnTo>
                  <a:lnTo>
                    <a:pt x="17454" y="11505"/>
                  </a:lnTo>
                  <a:lnTo>
                    <a:pt x="17454" y="8310"/>
                  </a:lnTo>
                  <a:cubicBezTo>
                    <a:pt x="17454" y="3721"/>
                    <a:pt x="13547" y="0"/>
                    <a:pt x="8727" y="0"/>
                  </a:cubicBezTo>
                  <a:cubicBezTo>
                    <a:pt x="3907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3582" y="21600"/>
                  </a:lnTo>
                  <a:lnTo>
                    <a:pt x="3582" y="8310"/>
                  </a:lnTo>
                  <a:cubicBezTo>
                    <a:pt x="3582" y="5612"/>
                    <a:pt x="5879" y="3425"/>
                    <a:pt x="8712" y="3425"/>
                  </a:cubicBezTo>
                  <a:lnTo>
                    <a:pt x="8742" y="3425"/>
                  </a:lnTo>
                  <a:cubicBezTo>
                    <a:pt x="11575" y="3425"/>
                    <a:pt x="13872" y="5612"/>
                    <a:pt x="13872" y="8310"/>
                  </a:cubicBezTo>
                  <a:lnTo>
                    <a:pt x="13872" y="11505"/>
                  </a:lnTo>
                  <a:lnTo>
                    <a:pt x="9725" y="1150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UTurnArrow"/>
            <p:cNvSpPr>
              <a:spLocks noEditPoints="1" noChangeArrowheads="1"/>
            </p:cNvSpPr>
            <p:nvPr/>
          </p:nvSpPr>
          <p:spPr bwMode="auto">
            <a:xfrm rot="10632780">
              <a:off x="1504" y="2062"/>
              <a:ext cx="94" cy="509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1584" y="2117"/>
              <a:ext cx="61" cy="581"/>
            </a:xfrm>
            <a:prstGeom prst="rect">
              <a:avLst/>
            </a:prstGeom>
            <a:solidFill>
              <a:srgbClr val="0000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1535" y="1730"/>
              <a:ext cx="59" cy="38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1772" y="1997"/>
              <a:ext cx="59" cy="31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Rectangle 31"/>
            <p:cNvSpPr>
              <a:spLocks noChangeArrowheads="1"/>
            </p:cNvSpPr>
            <p:nvPr/>
          </p:nvSpPr>
          <p:spPr bwMode="auto">
            <a:xfrm>
              <a:off x="1718" y="1771"/>
              <a:ext cx="30" cy="491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1684" y="1485"/>
              <a:ext cx="55" cy="29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 rot="-3054369">
              <a:off x="1716" y="1746"/>
              <a:ext cx="63" cy="27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Rectangle 34"/>
            <p:cNvSpPr>
              <a:spLocks noChangeArrowheads="1"/>
            </p:cNvSpPr>
            <p:nvPr/>
          </p:nvSpPr>
          <p:spPr bwMode="auto">
            <a:xfrm rot="-5400000">
              <a:off x="1755" y="1716"/>
              <a:ext cx="31" cy="27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Text Box 35"/>
            <p:cNvSpPr txBox="1">
              <a:spLocks noChangeArrowheads="1"/>
            </p:cNvSpPr>
            <p:nvPr/>
          </p:nvSpPr>
          <p:spPr bwMode="auto">
            <a:xfrm>
              <a:off x="1910" y="1411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26%</a:t>
              </a:r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 rot="5400000">
              <a:off x="1455" y="2375"/>
              <a:ext cx="485" cy="1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Rectangle 37"/>
            <p:cNvSpPr>
              <a:spLocks noChangeArrowheads="1"/>
            </p:cNvSpPr>
            <p:nvPr/>
          </p:nvSpPr>
          <p:spPr bwMode="auto">
            <a:xfrm>
              <a:off x="1625" y="1717"/>
              <a:ext cx="60" cy="545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1624" y="2669"/>
              <a:ext cx="432" cy="10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Rectangle 39"/>
            <p:cNvSpPr>
              <a:spLocks noChangeArrowheads="1"/>
            </p:cNvSpPr>
            <p:nvPr/>
          </p:nvSpPr>
          <p:spPr bwMode="auto">
            <a:xfrm>
              <a:off x="1830" y="2769"/>
              <a:ext cx="182" cy="63"/>
            </a:xfrm>
            <a:prstGeom prst="rect">
              <a:avLst/>
            </a:prstGeom>
            <a:solidFill>
              <a:srgbClr val="0000CC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 Box 40"/>
            <p:cNvSpPr txBox="1">
              <a:spLocks noChangeArrowheads="1"/>
            </p:cNvSpPr>
            <p:nvPr/>
          </p:nvSpPr>
          <p:spPr bwMode="auto">
            <a:xfrm>
              <a:off x="1965" y="1896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5%</a:t>
              </a:r>
            </a:p>
          </p:txBody>
        </p:sp>
        <p:sp>
          <p:nvSpPr>
            <p:cNvPr id="51" name="Text Box 41"/>
            <p:cNvSpPr txBox="1">
              <a:spLocks noChangeArrowheads="1"/>
            </p:cNvSpPr>
            <p:nvPr/>
          </p:nvSpPr>
          <p:spPr bwMode="auto">
            <a:xfrm>
              <a:off x="2840" y="2500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68%</a:t>
              </a:r>
            </a:p>
          </p:txBody>
        </p:sp>
        <p:sp>
          <p:nvSpPr>
            <p:cNvPr id="52" name="Text Box 42"/>
            <p:cNvSpPr txBox="1">
              <a:spLocks noChangeArrowheads="1"/>
            </p:cNvSpPr>
            <p:nvPr/>
          </p:nvSpPr>
          <p:spPr bwMode="auto">
            <a:xfrm>
              <a:off x="1754" y="1669"/>
              <a:ext cx="394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1%</a:t>
              </a:r>
            </a:p>
          </p:txBody>
        </p:sp>
        <p:sp>
          <p:nvSpPr>
            <p:cNvPr id="53" name="Text Box 43"/>
            <p:cNvSpPr txBox="1">
              <a:spLocks noChangeArrowheads="1"/>
            </p:cNvSpPr>
            <p:nvPr/>
          </p:nvSpPr>
          <p:spPr bwMode="auto">
            <a:xfrm>
              <a:off x="2164" y="3077"/>
              <a:ext cx="539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47%</a:t>
              </a:r>
            </a:p>
          </p:txBody>
        </p:sp>
        <p:sp>
          <p:nvSpPr>
            <p:cNvPr id="54" name="Text Box 44"/>
            <p:cNvSpPr txBox="1">
              <a:spLocks noChangeArrowheads="1"/>
            </p:cNvSpPr>
            <p:nvPr/>
          </p:nvSpPr>
          <p:spPr bwMode="auto">
            <a:xfrm>
              <a:off x="657" y="2791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49%</a:t>
              </a:r>
            </a:p>
          </p:txBody>
        </p:sp>
        <p:sp>
          <p:nvSpPr>
            <p:cNvPr id="55" name="Text Box 45"/>
            <p:cNvSpPr txBox="1">
              <a:spLocks noChangeArrowheads="1"/>
            </p:cNvSpPr>
            <p:nvPr/>
          </p:nvSpPr>
          <p:spPr bwMode="auto">
            <a:xfrm>
              <a:off x="1209" y="2198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4%</a:t>
              </a:r>
            </a:p>
          </p:txBody>
        </p:sp>
        <p:sp>
          <p:nvSpPr>
            <p:cNvPr id="56" name="Text Box 46"/>
            <p:cNvSpPr txBox="1">
              <a:spLocks noChangeArrowheads="1"/>
            </p:cNvSpPr>
            <p:nvPr/>
          </p:nvSpPr>
          <p:spPr bwMode="auto">
            <a:xfrm>
              <a:off x="1828" y="870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0%</a:t>
              </a: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1850" y="1357"/>
              <a:ext cx="454" cy="275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Line 48"/>
            <p:cNvSpPr>
              <a:spLocks noChangeShapeType="1"/>
            </p:cNvSpPr>
            <p:nvPr/>
          </p:nvSpPr>
          <p:spPr bwMode="auto">
            <a:xfrm>
              <a:off x="3552" y="1728"/>
              <a:ext cx="0" cy="3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Line 49"/>
            <p:cNvSpPr>
              <a:spLocks noChangeShapeType="1"/>
            </p:cNvSpPr>
            <p:nvPr/>
          </p:nvSpPr>
          <p:spPr bwMode="auto">
            <a:xfrm>
              <a:off x="3552" y="2227"/>
              <a:ext cx="0" cy="4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Line 50"/>
            <p:cNvSpPr>
              <a:spLocks noChangeShapeType="1"/>
            </p:cNvSpPr>
            <p:nvPr/>
          </p:nvSpPr>
          <p:spPr bwMode="auto">
            <a:xfrm>
              <a:off x="3545" y="2797"/>
              <a:ext cx="0" cy="4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Line 51"/>
            <p:cNvSpPr>
              <a:spLocks noChangeShapeType="1"/>
            </p:cNvSpPr>
            <p:nvPr/>
          </p:nvSpPr>
          <p:spPr bwMode="auto">
            <a:xfrm>
              <a:off x="3545" y="858"/>
              <a:ext cx="0" cy="7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Rectangle 52"/>
            <p:cNvSpPr>
              <a:spLocks noChangeArrowheads="1"/>
            </p:cNvSpPr>
            <p:nvPr/>
          </p:nvSpPr>
          <p:spPr bwMode="auto">
            <a:xfrm rot="-1249254">
              <a:off x="1564" y="3056"/>
              <a:ext cx="185" cy="66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Rectangle 53"/>
            <p:cNvSpPr>
              <a:spLocks noChangeArrowheads="1"/>
            </p:cNvSpPr>
            <p:nvPr/>
          </p:nvSpPr>
          <p:spPr bwMode="auto">
            <a:xfrm>
              <a:off x="1802" y="1944"/>
              <a:ext cx="56" cy="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Rectangle 54"/>
            <p:cNvSpPr>
              <a:spLocks noChangeArrowheads="1"/>
            </p:cNvSpPr>
            <p:nvPr/>
          </p:nvSpPr>
          <p:spPr bwMode="auto">
            <a:xfrm rot="1981083">
              <a:off x="1790" y="1951"/>
              <a:ext cx="77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3948223" y="1204433"/>
            <a:ext cx="5003800" cy="635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typical </a:t>
            </a:r>
            <a:r>
              <a:rPr lang="en-US" sz="24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charge sharing  </a:t>
            </a:r>
          </a:p>
        </p:txBody>
      </p:sp>
      <p:cxnSp>
        <p:nvCxnSpPr>
          <p:cNvPr id="69" name="Straight Arrow Connector 62"/>
          <p:cNvCxnSpPr>
            <a:cxnSpLocks noChangeShapeType="1"/>
          </p:cNvCxnSpPr>
          <p:nvPr/>
        </p:nvCxnSpPr>
        <p:spPr bwMode="auto">
          <a:xfrm rot="10800000">
            <a:off x="3467100" y="3200400"/>
            <a:ext cx="251460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5788025" y="2785730"/>
            <a:ext cx="4114800" cy="2562446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When the effective g</a:t>
            </a: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ain is 10</a:t>
            </a:r>
            <a:r>
              <a:rPr lang="en-US" sz="1800" i="0" kern="0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8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 </a:t>
            </a:r>
            <a:endParaRPr lang="en-US" sz="1800" i="0" kern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  <a:sym typeface="Wingdings" pitchFamily="2" charset="2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~ 500000 ions/(detected photon)</a:t>
            </a:r>
            <a:r>
              <a:rPr lang="en-US" sz="1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 back to the photocathode</a:t>
            </a:r>
            <a:endParaRPr lang="en-US" sz="1800" i="0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2000" i="0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factor 10 less is needed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2000" u="sng" kern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Scanning</a:t>
            </a: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  <a:ea typeface="+mj-ea"/>
                <a:cs typeface="+mj-cs"/>
              </a:rPr>
              <a:t> D</a:t>
            </a: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V</a:t>
            </a:r>
            <a:r>
              <a:rPr lang="en-US" sz="1800" i="0" kern="0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1,2,3</a:t>
            </a:r>
            <a:r>
              <a:rPr lang="en-US" sz="1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,</a:t>
            </a: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E</a:t>
            </a:r>
            <a:r>
              <a:rPr lang="en-US" sz="1800" i="0" kern="0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transfer</a:t>
            </a:r>
            <a:r>
              <a:rPr lang="en-US" sz="18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1800" i="0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E</a:t>
            </a:r>
            <a:r>
              <a:rPr lang="en-US" sz="1800" i="0" kern="0" baseline="-25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induction</a:t>
            </a:r>
            <a:endParaRPr lang="en-US" sz="1800" i="0" kern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results in a few % variation of the IFB</a:t>
            </a:r>
            <a:r>
              <a:rPr lang="en-US" sz="1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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a different architecture is needed</a:t>
            </a:r>
            <a:endParaRPr lang="en-US" sz="1800" i="0" u="sng" kern="0" dirty="0" smtClean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301005" y="5996102"/>
            <a:ext cx="3601820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/>
                </a:solidFill>
                <a:effectLst/>
              </a:rPr>
              <a:t>F.Tessarotto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MPGD2009, </a:t>
            </a:r>
            <a:r>
              <a:rPr lang="it-IT" b="0" dirty="0" smtClean="0">
                <a:solidFill>
                  <a:schemeClr val="tx1"/>
                </a:solidFill>
                <a:effectLst/>
              </a:rPr>
              <a:t>12-15 </a:t>
            </a:r>
            <a:r>
              <a:rPr lang="it-IT" b="0" dirty="0" err="1" smtClean="0">
                <a:solidFill>
                  <a:schemeClr val="tx1"/>
                </a:solidFill>
                <a:effectLst/>
              </a:rPr>
              <a:t>June</a:t>
            </a:r>
            <a:r>
              <a:rPr lang="it-IT" b="0" dirty="0" smtClean="0">
                <a:solidFill>
                  <a:schemeClr val="tx1"/>
                </a:solidFill>
                <a:effectLst/>
              </a:rPr>
              <a:t> 2009, </a:t>
            </a:r>
          </a:p>
          <a:p>
            <a:r>
              <a:rPr lang="it-IT" b="0" dirty="0" err="1" smtClean="0">
                <a:solidFill>
                  <a:schemeClr val="tx1"/>
                </a:solidFill>
                <a:effectLst/>
              </a:rPr>
              <a:t>Kolympari</a:t>
            </a:r>
            <a:r>
              <a:rPr lang="it-IT" b="0" dirty="0" smtClean="0">
                <a:solidFill>
                  <a:schemeClr val="tx1"/>
                </a:solidFill>
                <a:effectLst/>
              </a:rPr>
              <a:t>, Crete, </a:t>
            </a:r>
            <a:r>
              <a:rPr lang="it-IT" b="0" dirty="0" err="1" smtClean="0">
                <a:solidFill>
                  <a:schemeClr val="tx1"/>
                </a:solidFill>
                <a:effectLst/>
              </a:rPr>
              <a:t>Greece</a:t>
            </a:r>
            <a:endParaRPr lang="en-US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1513" y="0"/>
            <a:ext cx="6691312" cy="944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</a:rPr>
              <a:t>OUTLINE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750" y="1084522"/>
            <a:ext cx="9310688" cy="5230554"/>
          </a:xfrm>
          <a:noFill/>
          <a:ln w="28575"/>
        </p:spPr>
        <p:txBody>
          <a:bodyPr/>
          <a:lstStyle/>
          <a:p>
            <a:pPr marL="1104900" lvl="1" indent="-342900">
              <a:lnSpc>
                <a:spcPct val="80000"/>
              </a:lnSpc>
              <a:buNone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for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 generation -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photoconverting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</a:t>
            </a:r>
            <a:r>
              <a:rPr lang="en-US" dirty="0" smtClean="0"/>
              <a:t>for </a:t>
            </a:r>
            <a:r>
              <a:rPr lang="en-US" dirty="0" err="1" smtClean="0"/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II generation –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MWPCs with solid state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CsI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PC</a:t>
            </a: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gaseous PDs for </a:t>
            </a:r>
            <a:r>
              <a:rPr lang="en-US" dirty="0" err="1" smtClean="0"/>
              <a:t>RICHes</a:t>
            </a:r>
            <a:r>
              <a:rPr lang="en-US" dirty="0" smtClean="0"/>
              <a:t>, III generation – </a:t>
            </a:r>
            <a:r>
              <a:rPr lang="en-US" u="sng" dirty="0" smtClean="0"/>
              <a:t>closed geometry gaseous PDs</a:t>
            </a:r>
          </a:p>
          <a:p>
            <a:pPr marL="628650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aseous PDs with sensitivity in the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visible range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 traditional PCs</a:t>
            </a:r>
          </a:p>
          <a:p>
            <a:pPr marL="628650" indent="-342900">
              <a:lnSpc>
                <a:spcPct val="80000"/>
              </a:lnSpc>
            </a:pPr>
            <a:endParaRPr lang="en-US" dirty="0" smtClean="0"/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Font typeface="Wingdings" pitchFamily="2" charset="2"/>
              <a:buNone/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4158" y="2179674"/>
            <a:ext cx="8952614" cy="3700131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COBRA THGEMs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23" y="1063256"/>
            <a:ext cx="9601200" cy="536944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Extension of the THGEM-Cobra concept</a:t>
            </a:r>
            <a:r>
              <a:rPr lang="en-US" dirty="0" smtClean="0"/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J.Veloso</a:t>
            </a:r>
            <a:r>
              <a:rPr lang="en-US" sz="1400" dirty="0" smtClean="0">
                <a:solidFill>
                  <a:schemeClr val="tx1"/>
                </a:solidFill>
              </a:rPr>
              <a:t> et al., MPGD2009, </a:t>
            </a:r>
            <a:r>
              <a:rPr lang="it-IT" sz="1400" dirty="0" smtClean="0">
                <a:solidFill>
                  <a:schemeClr val="tx1"/>
                </a:solidFill>
              </a:rPr>
              <a:t>12-15 </a:t>
            </a:r>
            <a:r>
              <a:rPr lang="it-IT" sz="1400" dirty="0" err="1" smtClean="0">
                <a:solidFill>
                  <a:schemeClr val="tx1"/>
                </a:solidFill>
              </a:rPr>
              <a:t>June</a:t>
            </a:r>
            <a:r>
              <a:rPr lang="it-IT" sz="1400" dirty="0" smtClean="0">
                <a:solidFill>
                  <a:schemeClr val="tx1"/>
                </a:solidFill>
              </a:rPr>
              <a:t> 2009, </a:t>
            </a:r>
            <a:r>
              <a:rPr lang="it-IT" sz="1400" dirty="0" err="1" smtClean="0">
                <a:solidFill>
                  <a:schemeClr val="tx1"/>
                </a:solidFill>
              </a:rPr>
              <a:t>Kolympari</a:t>
            </a:r>
            <a:r>
              <a:rPr lang="it-IT" sz="1400" dirty="0" smtClean="0">
                <a:solidFill>
                  <a:schemeClr val="tx1"/>
                </a:solidFill>
              </a:rPr>
              <a:t>, Crete, </a:t>
            </a:r>
            <a:r>
              <a:rPr lang="it-IT" sz="1400" dirty="0" err="1" smtClean="0">
                <a:solidFill>
                  <a:schemeClr val="tx1"/>
                </a:solidFill>
              </a:rPr>
              <a:t>Greece</a:t>
            </a:r>
            <a:r>
              <a:rPr lang="it-IT" sz="1400" dirty="0" smtClean="0">
                <a:solidFill>
                  <a:schemeClr val="tx1"/>
                </a:solidFill>
              </a:rPr>
              <a:t> 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800" u="sng" dirty="0" smtClean="0"/>
              <a:t>Geometrical limitations </a:t>
            </a:r>
            <a:r>
              <a:rPr lang="en-US" sz="1800" dirty="0" smtClean="0"/>
              <a:t>from the PCB technology (</a:t>
            </a:r>
            <a:r>
              <a:rPr lang="en-US" sz="1800" dirty="0" err="1" smtClean="0"/>
              <a:t>pist</a:t>
            </a:r>
            <a:r>
              <a:rPr lang="en-US" sz="1800" dirty="0" smtClean="0"/>
              <a:t> thickness); minimum pitch 1mm </a:t>
            </a:r>
            <a:r>
              <a:rPr lang="en-US" sz="1800" dirty="0" smtClean="0">
                <a:sym typeface="Wingdings" pitchFamily="2" charset="2"/>
              </a:rPr>
              <a:t> less robust against </a:t>
            </a:r>
            <a:r>
              <a:rPr lang="en-US" sz="1800" dirty="0" smtClean="0">
                <a:sym typeface="Wingdings" pitchFamily="2" charset="2"/>
              </a:rPr>
              <a:t>discharges</a:t>
            </a:r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					A </a:t>
            </a:r>
            <a:r>
              <a:rPr lang="en-US" sz="1800" dirty="0" smtClean="0"/>
              <a:t>wire implementation </a:t>
            </a:r>
            <a:r>
              <a:rPr lang="en-US" sz="1400" dirty="0" smtClean="0">
                <a:solidFill>
                  <a:schemeClr val="tx1"/>
                </a:solidFill>
              </a:rPr>
              <a:t>(S. </a:t>
            </a:r>
            <a:r>
              <a:rPr lang="en-US" sz="1400" dirty="0" err="1" smtClean="0">
                <a:solidFill>
                  <a:schemeClr val="tx1"/>
                </a:solidFill>
              </a:rPr>
              <a:t>Levorato’s</a:t>
            </a:r>
            <a:r>
              <a:rPr lang="en-US" sz="1400" dirty="0" smtClean="0">
                <a:solidFill>
                  <a:schemeClr val="tx1"/>
                </a:solidFill>
              </a:rPr>
              <a:t> talk)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57" y="2604977"/>
            <a:ext cx="2917861" cy="28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713" y="4220462"/>
            <a:ext cx="2192660" cy="21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4476" y="2987874"/>
            <a:ext cx="2380797" cy="178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 l="21127" t="56338" r="63380" b="28169"/>
          <a:stretch>
            <a:fillRect/>
          </a:stretch>
        </p:blipFill>
        <p:spPr bwMode="auto">
          <a:xfrm>
            <a:off x="7809707" y="4494808"/>
            <a:ext cx="1837276" cy="137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 bwMode="auto">
          <a:xfrm>
            <a:off x="5854738" y="4087412"/>
            <a:ext cx="284238" cy="28645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  <a:endCxn id="16" idx="1"/>
          </p:cNvCxnSpPr>
          <p:nvPr/>
        </p:nvCxnSpPr>
        <p:spPr bwMode="auto">
          <a:xfrm>
            <a:off x="6138976" y="4230639"/>
            <a:ext cx="1670731" cy="95314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584321" y="5840605"/>
            <a:ext cx="1975221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see S. </a:t>
            </a:r>
            <a:r>
              <a:rPr lang="en-US" sz="1400" b="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Levorato’s</a:t>
            </a:r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talk</a:t>
            </a:r>
            <a:endParaRPr lang="en-US" sz="1400" b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SIZE THGEMs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275638" y="6654800"/>
            <a:ext cx="1079500" cy="203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8" name="Picture 5" descr="IMG_3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75" y="1102241"/>
            <a:ext cx="6713538" cy="447516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09062" y="4711478"/>
            <a:ext cx="3702050" cy="169386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x 600 mm</a:t>
            </a:r>
            <a:r>
              <a:rPr lang="en-US" sz="16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~600,000 holes/piece,   0.001 € /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Ø: 0.4, pitch: 0.8, thickness: 0.6 mm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rim: 5 </a:t>
            </a:r>
            <a:r>
              <a:rPr lang="el-G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(micro-etching)</a:t>
            </a:r>
            <a:endParaRPr lang="el-G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Ni-Au coating</a:t>
            </a:r>
          </a:p>
        </p:txBody>
      </p:sp>
      <p:pic>
        <p:nvPicPr>
          <p:cNvPr id="10" name="Picture 8" descr="MVC-67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0" y="1092200"/>
            <a:ext cx="2676525" cy="22955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1" name="Picture 7" descr="IMG_3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2672" y="3565858"/>
            <a:ext cx="2473325" cy="23987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1513" y="0"/>
            <a:ext cx="6691312" cy="944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</a:rPr>
              <a:t>OUTLINE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750" y="1084522"/>
            <a:ext cx="9310688" cy="5230554"/>
          </a:xfrm>
          <a:noFill/>
          <a:ln w="28575"/>
        </p:spPr>
        <p:txBody>
          <a:bodyPr/>
          <a:lstStyle/>
          <a:p>
            <a:pPr marL="1104900" lvl="1" indent="-342900">
              <a:lnSpc>
                <a:spcPct val="80000"/>
              </a:lnSpc>
              <a:buNone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for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 generation -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photoconverting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</a:t>
            </a:r>
            <a:r>
              <a:rPr lang="en-US" dirty="0" smtClean="0"/>
              <a:t>for </a:t>
            </a:r>
            <a:r>
              <a:rPr lang="en-US" dirty="0" err="1" smtClean="0"/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II generation –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MWPCs with solid state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CsI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PC</a:t>
            </a: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gaseous PDs for </a:t>
            </a:r>
            <a:r>
              <a:rPr lang="en-US" dirty="0" err="1" smtClean="0"/>
              <a:t>RICHes</a:t>
            </a:r>
            <a:r>
              <a:rPr lang="en-US" dirty="0" smtClean="0"/>
              <a:t>, III generation – </a:t>
            </a:r>
            <a:r>
              <a:rPr lang="en-US" u="sng" dirty="0" smtClean="0"/>
              <a:t>closed geometry gaseous PDs</a:t>
            </a:r>
          </a:p>
          <a:p>
            <a:pPr marL="628650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aseous PDs with sensitivity in the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visible range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 traditional PCs</a:t>
            </a:r>
          </a:p>
          <a:p>
            <a:pPr marL="628650" indent="-342900">
              <a:lnSpc>
                <a:spcPct val="80000"/>
              </a:lnSpc>
            </a:pPr>
            <a:endParaRPr lang="en-US" dirty="0" smtClean="0"/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Font typeface="Wingdings" pitchFamily="2" charset="2"/>
              <a:buNone/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4158" y="4646428"/>
            <a:ext cx="8952614" cy="1233377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74158" y="1594883"/>
            <a:ext cx="8952614" cy="2413591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946297" y="1527717"/>
            <a:ext cx="8601740" cy="1661531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GASEOUS DETECTORS FOR VISIBLE LIGHT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61" y="1065788"/>
            <a:ext cx="9516139" cy="535678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2400" dirty="0" err="1" smtClean="0"/>
              <a:t>photocathodes</a:t>
            </a:r>
            <a:r>
              <a:rPr lang="en-US" sz="2400" dirty="0" smtClean="0"/>
              <a:t> for visible light</a:t>
            </a:r>
          </a:p>
          <a:p>
            <a:pPr lvl="1"/>
            <a:r>
              <a:rPr lang="en-US" u="sng" dirty="0" smtClean="0"/>
              <a:t>Chemical reactivity </a:t>
            </a:r>
            <a:r>
              <a:rPr lang="en-US" dirty="0" smtClean="0"/>
              <a:t>(gas purity better than </a:t>
            </a:r>
            <a:r>
              <a:rPr lang="en-US" dirty="0" err="1" smtClean="0"/>
              <a:t>ppm</a:t>
            </a:r>
            <a:r>
              <a:rPr lang="en-US" dirty="0" smtClean="0"/>
              <a:t> level needed </a:t>
            </a:r>
            <a:r>
              <a:rPr lang="en-US" dirty="0" smtClean="0">
                <a:sym typeface="Wingdings" pitchFamily="2" charset="2"/>
              </a:rPr>
              <a:t> 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					UHV materials and sealed detectors)</a:t>
            </a:r>
            <a:endParaRPr lang="en-US" dirty="0" smtClean="0"/>
          </a:p>
          <a:p>
            <a:pPr lvl="1"/>
            <a:r>
              <a:rPr lang="en-US" u="sng" dirty="0" smtClean="0"/>
              <a:t>PC stability under ion bombardment</a:t>
            </a:r>
            <a:r>
              <a:rPr lang="en-US" dirty="0" smtClean="0"/>
              <a:t>  - work function lower than </a:t>
            </a:r>
            <a:r>
              <a:rPr lang="en-US" dirty="0" err="1" smtClean="0"/>
              <a:t>CsI</a:t>
            </a:r>
            <a:r>
              <a:rPr lang="en-US" dirty="0" smtClean="0"/>
              <a:t> one</a:t>
            </a:r>
          </a:p>
          <a:p>
            <a:pPr lvl="1"/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K-Cs-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Sb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 	aging in the few </a:t>
            </a:r>
            <a:r>
              <a:rPr lang="en-US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C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/mm</a:t>
            </a:r>
            <a:r>
              <a:rPr lang="en-US" baseline="30000" dirty="0" smtClean="0"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lvl="1"/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Na-K-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Sb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 	range ~ 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CsI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mC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/cm</a:t>
            </a:r>
            <a:r>
              <a:rPr lang="en-US" baseline="30000" dirty="0" smtClean="0"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721" y="3499884"/>
            <a:ext cx="3889194" cy="295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56369" y="6148502"/>
            <a:ext cx="326666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2009 JINST 4 P07005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1272" y="3160754"/>
            <a:ext cx="1236236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F-R-MHSP, 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IBF: 3 x 10 </a:t>
            </a:r>
            <a:r>
              <a: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-4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7850" y="5606242"/>
            <a:ext cx="1398140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Doulble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GEM, 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IBF: ~ 10 </a:t>
            </a:r>
            <a:r>
              <a: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-2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4449346" y="3747597"/>
            <a:ext cx="627830" cy="404294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6150429" y="5050971"/>
            <a:ext cx="1844986" cy="54463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00371" y="4565264"/>
            <a:ext cx="20008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K-Cs-</a:t>
            </a:r>
            <a:r>
              <a:rPr lang="en-US" sz="2000" dirty="0" err="1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Sb</a:t>
            </a:r>
            <a:r>
              <a:rPr lang="en-US" sz="2000" baseline="30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vs</a:t>
            </a:r>
            <a:r>
              <a:rPr lang="en-US" sz="2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CsI</a:t>
            </a:r>
            <a:endParaRPr lang="en-US" sz="2000" dirty="0" smtClean="0"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ight Brace 15"/>
          <p:cNvSpPr/>
          <p:nvPr/>
        </p:nvSpPr>
        <p:spPr bwMode="auto">
          <a:xfrm>
            <a:off x="2612571" y="2460172"/>
            <a:ext cx="315685" cy="642257"/>
          </a:xfrm>
          <a:prstGeom prst="rightBrac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2402" y="2700379"/>
            <a:ext cx="1557991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A.Breskin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NIMA 553 (2005)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127591" y="1594884"/>
            <a:ext cx="5762846" cy="3678865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GASEOUS DETECTORS FOR VISIBLE LIGHT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21" y="1158949"/>
            <a:ext cx="9558670" cy="5263115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9933"/>
                </a:solidFill>
              </a:rPr>
              <a:t>	the GEM-like approach		the </a:t>
            </a:r>
            <a:r>
              <a:rPr lang="en-US" sz="2400" dirty="0" err="1" smtClean="0">
                <a:solidFill>
                  <a:srgbClr val="FF9933"/>
                </a:solidFill>
              </a:rPr>
              <a:t>MicroMega</a:t>
            </a:r>
            <a:r>
              <a:rPr lang="en-US" sz="2400" dirty="0" smtClean="0">
                <a:solidFill>
                  <a:srgbClr val="FF9933"/>
                </a:solidFill>
              </a:rPr>
              <a:t> approach</a:t>
            </a:r>
            <a:endParaRPr lang="en-US" sz="2400" dirty="0">
              <a:solidFill>
                <a:srgbClr val="FF993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grpSp>
        <p:nvGrpSpPr>
          <p:cNvPr id="6" name="Group 37"/>
          <p:cNvGrpSpPr/>
          <p:nvPr/>
        </p:nvGrpSpPr>
        <p:grpSpPr>
          <a:xfrm>
            <a:off x="186707" y="1782066"/>
            <a:ext cx="3364568" cy="3257765"/>
            <a:chOff x="3854939" y="2420020"/>
            <a:chExt cx="3364568" cy="3257765"/>
          </a:xfrm>
        </p:grpSpPr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60549" y="3245258"/>
              <a:ext cx="1465527" cy="1932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435645" y="3086326"/>
              <a:ext cx="1673856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Pulsed ion gating</a:t>
              </a:r>
              <a:endPara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1601" y="5163218"/>
              <a:ext cx="1788823" cy="4247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marL="228600" indent="-228600">
                <a:buAutoNum type="alphaUcPeriod"/>
              </a:pPr>
              <a:r>
                <a:rPr lang="en-US" b="0" dirty="0" err="1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Breskin</a:t>
              </a:r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et al., </a:t>
              </a:r>
            </a:p>
            <a:p>
              <a:pPr marL="228600" indent="-228600">
                <a:buAutoNum type="alphaUcPeriod"/>
              </a:pPr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NIMA 553 (2005) 46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284381" y="3030278"/>
              <a:ext cx="1935126" cy="2647507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54939" y="2420020"/>
              <a:ext cx="1317990" cy="4801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Multiple GEM</a:t>
              </a:r>
            </a:p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sealed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 rot="458118">
            <a:off x="1628233" y="1925334"/>
            <a:ext cx="258526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recent  past                            now</a:t>
            </a:r>
          </a:p>
        </p:txBody>
      </p:sp>
      <p:grpSp>
        <p:nvGrpSpPr>
          <p:cNvPr id="10" name="Group 28"/>
          <p:cNvGrpSpPr/>
          <p:nvPr/>
        </p:nvGrpSpPr>
        <p:grpSpPr>
          <a:xfrm>
            <a:off x="3636335" y="2565993"/>
            <a:ext cx="2171550" cy="2633330"/>
            <a:chOff x="7259639" y="3214578"/>
            <a:chExt cx="2171550" cy="2633330"/>
          </a:xfrm>
        </p:grpSpPr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4066" y="3797595"/>
              <a:ext cx="1800816" cy="155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7289256" y="3259991"/>
              <a:ext cx="2141933" cy="4801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K-Cs-</a:t>
              </a:r>
              <a:r>
                <a:rPr lang="en-US" sz="1400" dirty="0" err="1" smtClean="0"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Sb</a:t>
              </a:r>
              <a:r>
                <a:rPr lang="en-US" sz="1400" dirty="0" smtClean="0"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  - </a:t>
              </a:r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Continuous </a:t>
              </a:r>
            </a:p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mode, not a sealed PD</a:t>
              </a:r>
              <a:endPara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01904" y="5365237"/>
              <a:ext cx="1691938" cy="4247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A.V.Lyashenko</a:t>
              </a:r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et al., </a:t>
              </a:r>
            </a:p>
            <a:p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2009 JINST 4 P07005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259639" y="3214578"/>
              <a:ext cx="2158409" cy="2633330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>
            <a:off x="1605517" y="2083982"/>
            <a:ext cx="2775097" cy="36150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242" y="2350017"/>
            <a:ext cx="1073889" cy="10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232776" y="3476186"/>
            <a:ext cx="1245149" cy="5909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R.Chechik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et al., NIMA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502 (2003) 195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48856" y="1747283"/>
            <a:ext cx="1385777" cy="2378150"/>
          </a:xfrm>
          <a:prstGeom prst="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943601" y="1584252"/>
            <a:ext cx="3476846" cy="4848446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9293" y="1593998"/>
            <a:ext cx="2115843" cy="219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629502" y="1750167"/>
            <a:ext cx="1664238" cy="5909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K-Cs-</a:t>
            </a:r>
            <a:r>
              <a:rPr lang="en-US" b="0" dirty="0" err="1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Sb</a:t>
            </a:r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Double MM, Ni mesh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3690" y="3878116"/>
            <a:ext cx="2125433" cy="20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023277" y="3816899"/>
            <a:ext cx="1127232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Vacuum, 20%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34572" y="5053348"/>
            <a:ext cx="1803699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Ar</a:t>
            </a:r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(90%)+CH</a:t>
            </a:r>
            <a:r>
              <a:rPr lang="en-US" b="0" baseline="-25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(10%) </a:t>
            </a: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12% </a:t>
            </a:r>
            <a:r>
              <a:rPr lang="en-US" b="0" dirty="0" smtClean="0">
                <a:solidFill>
                  <a:srgbClr val="0000CC"/>
                </a:solidFill>
                <a:effectLst/>
                <a:cs typeface="Arial" pitchFamily="34" charset="0"/>
              </a:rPr>
              <a:t>(stable) after 1.5 y 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rot="10800000">
            <a:off x="6889899" y="3817089"/>
            <a:ext cx="85061" cy="8506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858001" y="4072270"/>
            <a:ext cx="276450" cy="12759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stCxn id="38" idx="1"/>
          </p:cNvCxnSpPr>
          <p:nvPr/>
        </p:nvCxnSpPr>
        <p:spPr bwMode="auto">
          <a:xfrm rot="10800000">
            <a:off x="7155712" y="4284922"/>
            <a:ext cx="278861" cy="98079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8068981" y="3550611"/>
            <a:ext cx="1694695" cy="1191095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IBF : &lt;2.5×10</a:t>
            </a:r>
            <a:r>
              <a:rPr lang="en-US" sz="1400" baseline="30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−3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en-US" sz="1400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Gain &lt; 10</a:t>
            </a:r>
            <a:r>
              <a:rPr lang="en-US" sz="1400" b="0" baseline="3000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4</a:t>
            </a:r>
          </a:p>
          <a:p>
            <a:pPr marL="228600" indent="-228600"/>
            <a:endParaRPr lang="en-US" sz="1400" b="0" baseline="3000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Non adequate </a:t>
            </a: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for single photons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78408" y="6070534"/>
            <a:ext cx="279550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3167" y="5329792"/>
            <a:ext cx="5739168" cy="1061829"/>
          </a:xfrm>
          <a:prstGeom prst="rect">
            <a:avLst/>
          </a:prstGeom>
          <a:solidFill>
            <a:srgbClr val="FFCC99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Poor compatibility of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and GEM material ?</a:t>
            </a:r>
          </a:p>
          <a:p>
            <a:pPr marL="228600" indent="-228600"/>
            <a:endParaRPr lang="en-US" sz="1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Extremely poor QE of the </a:t>
            </a:r>
            <a:r>
              <a:rPr lang="en-US" sz="1400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PC: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material of the GEM </a:t>
            </a:r>
          </a:p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chemically </a:t>
            </a:r>
          </a:p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reacts with the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metals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07124" y="6084710"/>
            <a:ext cx="279550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5198848" y="1065618"/>
            <a:ext cx="4497572" cy="5252483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12652" y="3625702"/>
            <a:ext cx="4890976" cy="2690038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97713" y="1414130"/>
            <a:ext cx="3476846" cy="2115879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GASEOUS DETECTORS FOR VISIBLE LIGHT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21" y="1095153"/>
            <a:ext cx="9548037" cy="5305647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The Capillary Plate (CP) approach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005" y="1498970"/>
            <a:ext cx="32385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6703" y="3157209"/>
            <a:ext cx="278460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Peskov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433 (1999) 492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72" y="3982779"/>
            <a:ext cx="2549562" cy="18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48712" y="5882688"/>
            <a:ext cx="35341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J.Va’vra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and T. Sumiyoshi, NIMA, 435 (2004) 334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5889" y="3653395"/>
            <a:ext cx="2521844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MCP coupled to </a:t>
            </a:r>
            <a:r>
              <a:rPr lang="en-US" b="0" dirty="0" err="1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Micromegas</a:t>
            </a:r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Inclined to reduce more the IBF</a:t>
            </a: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(tested with </a:t>
            </a:r>
            <a:r>
              <a:rPr lang="en-US" b="0" dirty="0" err="1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CsI</a:t>
            </a:r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)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7117" y="4461685"/>
            <a:ext cx="1622980" cy="132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1190" y="1394415"/>
            <a:ext cx="3447128" cy="218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08823" y="1147655"/>
            <a:ext cx="1973617" cy="5909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Pyrex CP</a:t>
            </a: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better </a:t>
            </a:r>
            <a:r>
              <a:rPr lang="en-US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bialkali</a:t>
            </a:r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compatibility</a:t>
            </a: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than lead glass</a:t>
            </a:r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5515" y="3252905"/>
            <a:ext cx="279550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164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8580475" y="2030818"/>
            <a:ext cx="287078" cy="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9050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423401" y="1725360"/>
            <a:ext cx="699230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300 </a:t>
            </a:r>
            <a:r>
              <a:rPr lang="en-US" b="0" dirty="0" smtClean="0">
                <a:solidFill>
                  <a:schemeClr val="bg1"/>
                </a:solidFill>
                <a:effectLst/>
                <a:latin typeface="Symbol" pitchFamily="18" charset="2"/>
                <a:cs typeface="Arial" pitchFamily="34" charset="0"/>
              </a:rPr>
              <a:t>m</a:t>
            </a:r>
            <a:r>
              <a:rPr lang="en-US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4641" y="4529867"/>
            <a:ext cx="11525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2875" y="4577965"/>
            <a:ext cx="10287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651848" y="3610865"/>
            <a:ext cx="3618298" cy="8679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Glass PC Imaging properties </a:t>
            </a:r>
          </a:p>
          <a:p>
            <a:pPr marL="228600" indent="-228600"/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X-ray studies simulating configurations with</a:t>
            </a: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semitransparent PC, reflective PC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16200000" flipH="1">
            <a:off x="6228080" y="4500880"/>
            <a:ext cx="243840" cy="6096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6200000" flipH="1">
            <a:off x="7813040" y="4429760"/>
            <a:ext cx="182880" cy="14224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542385" y="5644994"/>
            <a:ext cx="3077637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(2010) in press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93522" y="4702473"/>
            <a:ext cx="965329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Resolution:</a:t>
            </a: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~ 100 </a:t>
            </a:r>
            <a:r>
              <a:rPr lang="en-US" b="0" dirty="0" smtClean="0">
                <a:solidFill>
                  <a:srgbClr val="0000CC"/>
                </a:solidFill>
                <a:effectLst/>
                <a:latin typeface="Symbol" pitchFamily="18" charset="2"/>
                <a:cs typeface="Arial" pitchFamily="34" charset="0"/>
              </a:rPr>
              <a:t>m</a:t>
            </a:r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88051" y="5950025"/>
            <a:ext cx="3353803" cy="286232"/>
          </a:xfrm>
          <a:prstGeom prst="rect">
            <a:avLst/>
          </a:prstGeom>
          <a:solidFill>
            <a:srgbClr val="FFFFCC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Next step: coupling with a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PC</a:t>
            </a:r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3901019" y="3720732"/>
            <a:ext cx="3135282" cy="286232"/>
          </a:xfrm>
          <a:prstGeom prst="rect">
            <a:avLst/>
          </a:prstGeom>
          <a:solidFill>
            <a:srgbClr val="FF9933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 collaboration with HAMAMATSU</a:t>
            </a:r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1513" y="0"/>
            <a:ext cx="6691312" cy="944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</a:rPr>
              <a:t>OUTLINE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750" y="1084522"/>
            <a:ext cx="9310688" cy="5230554"/>
          </a:xfrm>
          <a:noFill/>
          <a:ln w="28575"/>
        </p:spPr>
        <p:txBody>
          <a:bodyPr/>
          <a:lstStyle/>
          <a:p>
            <a:pPr marL="1104900" lvl="1" indent="-342900">
              <a:lnSpc>
                <a:spcPct val="80000"/>
              </a:lnSpc>
              <a:buNone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for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 generation -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photoconverting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</a:t>
            </a:r>
            <a:r>
              <a:rPr lang="en-US" dirty="0" smtClean="0"/>
              <a:t>for </a:t>
            </a:r>
            <a:r>
              <a:rPr lang="en-US" dirty="0" err="1" smtClean="0"/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II generation –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MWPCs with solid state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CsI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PC</a:t>
            </a: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gaseous PDs for </a:t>
            </a:r>
            <a:r>
              <a:rPr lang="en-US" dirty="0" err="1" smtClean="0"/>
              <a:t>RICHes</a:t>
            </a:r>
            <a:r>
              <a:rPr lang="en-US" dirty="0" smtClean="0"/>
              <a:t>, III generation – </a:t>
            </a:r>
            <a:r>
              <a:rPr lang="en-US" u="sng" dirty="0" smtClean="0"/>
              <a:t>closed geometry gaseous PDs</a:t>
            </a:r>
          </a:p>
          <a:p>
            <a:pPr marL="628650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aseous PDs with sensitivity in the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visible range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 traditional PCs</a:t>
            </a:r>
          </a:p>
          <a:p>
            <a:pPr marL="628650" indent="-342900">
              <a:lnSpc>
                <a:spcPct val="80000"/>
              </a:lnSpc>
            </a:pPr>
            <a:endParaRPr lang="en-US" dirty="0" smtClean="0"/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Font typeface="Wingdings" pitchFamily="2" charset="2"/>
              <a:buNone/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4158" y="5199321"/>
            <a:ext cx="8952614" cy="680484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74158" y="1669311"/>
            <a:ext cx="8952614" cy="2998382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4602163" y="955675"/>
          <a:ext cx="4687887" cy="3514725"/>
        </p:xfrm>
        <a:graphic>
          <a:graphicData uri="http://schemas.openxmlformats.org/presentationml/2006/ole">
            <p:oleObj spid="_x0000_s48130" name="Presentazione" r:id="rId3" imgW="4268869" imgH="3201958" progId="PowerPoint.Show.8">
              <p:embed/>
            </p:oleObj>
          </a:graphicData>
        </a:graphic>
      </p:graphicFrame>
      <p:graphicFrame>
        <p:nvGraphicFramePr>
          <p:cNvPr id="35" name="Object 8"/>
          <p:cNvGraphicFramePr>
            <a:graphicFrameLocks noChangeAspect="1"/>
          </p:cNvGraphicFramePr>
          <p:nvPr/>
        </p:nvGraphicFramePr>
        <p:xfrm>
          <a:off x="3657600" y="3649041"/>
          <a:ext cx="3312160" cy="2639999"/>
        </p:xfrm>
        <a:graphic>
          <a:graphicData uri="http://schemas.openxmlformats.org/presentationml/2006/ole">
            <p:oleObj spid="_x0000_s48131" name="KGPlot" r:id="rId4" imgW="6858000" imgH="572760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 </a:t>
            </a:r>
            <a:r>
              <a:rPr lang="en-US" dirty="0" err="1" smtClean="0"/>
              <a:t>NanoTube</a:t>
            </a:r>
            <a:r>
              <a:rPr lang="en-US" dirty="0" smtClean="0"/>
              <a:t> PCs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056640"/>
            <a:ext cx="9540240" cy="5364480"/>
          </a:xfrm>
        </p:spPr>
        <p:txBody>
          <a:bodyPr/>
          <a:lstStyle/>
          <a:p>
            <a:pPr>
              <a:buNone/>
            </a:pP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example</a:t>
            </a:r>
            <a:r>
              <a:rPr lang="it-IT" dirty="0" smtClean="0"/>
              <a:t> :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43851" y="464185"/>
            <a:ext cx="1958974" cy="1435735"/>
            <a:chOff x="3979863" y="1825625"/>
            <a:chExt cx="4176712" cy="3741738"/>
          </a:xfrm>
        </p:grpSpPr>
        <p:pic>
          <p:nvPicPr>
            <p:cNvPr id="5" name="Picture 6" descr="MWN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3559" r="9039"/>
            <a:stretch>
              <a:fillRect/>
            </a:stretch>
          </p:blipFill>
          <p:spPr bwMode="auto">
            <a:xfrm rot="3501655">
              <a:off x="4197350" y="1608138"/>
              <a:ext cx="3741738" cy="417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5539531" y="3422649"/>
              <a:ext cx="1797950" cy="6737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it-IT" b="1" dirty="0" err="1" smtClean="0">
                  <a:solidFill>
                    <a:schemeClr val="bg1">
                      <a:lumMod val="50000"/>
                    </a:schemeClr>
                  </a:solidFill>
                </a:rPr>
                <a:t>MWCNTs</a:t>
              </a:r>
              <a:endParaRPr lang="it-IT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 l="6276" t="7652" r="9705" b="2879"/>
          <a:stretch>
            <a:fillRect/>
          </a:stretch>
        </p:blipFill>
        <p:spPr bwMode="auto">
          <a:xfrm>
            <a:off x="520383" y="1491615"/>
            <a:ext cx="309721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5140961" y="1310639"/>
            <a:ext cx="2672080" cy="4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QE Measurement 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7907200" y="1826578"/>
            <a:ext cx="1043760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err="1" smtClean="0">
                <a:solidFill>
                  <a:srgbClr val="0000CC"/>
                </a:solidFill>
              </a:rPr>
              <a:t>Deuterium</a:t>
            </a:r>
            <a:r>
              <a:rPr lang="it-IT" sz="1200" b="1" dirty="0" smtClean="0">
                <a:solidFill>
                  <a:srgbClr val="0000CC"/>
                </a:solidFill>
              </a:rPr>
              <a:t> </a:t>
            </a:r>
            <a:r>
              <a:rPr lang="it-IT" sz="1200" b="1" dirty="0" err="1">
                <a:solidFill>
                  <a:srgbClr val="0000CC"/>
                </a:solidFill>
              </a:rPr>
              <a:t>Lamp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487846" y="2983548"/>
            <a:ext cx="1365324" cy="2585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err="1">
                <a:solidFill>
                  <a:srgbClr val="0000CC"/>
                </a:solidFill>
              </a:rPr>
              <a:t>Vacuum</a:t>
            </a:r>
            <a:r>
              <a:rPr lang="it-IT" sz="1200" b="1" dirty="0">
                <a:solidFill>
                  <a:srgbClr val="0000CC"/>
                </a:solidFill>
              </a:rPr>
              <a:t> </a:t>
            </a:r>
            <a:r>
              <a:rPr lang="it-IT" sz="1200" b="1" dirty="0" err="1">
                <a:solidFill>
                  <a:srgbClr val="0000CC"/>
                </a:solidFill>
              </a:rPr>
              <a:t>Pumps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742100" y="2479040"/>
            <a:ext cx="985340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err="1">
                <a:solidFill>
                  <a:srgbClr val="0000CC"/>
                </a:solidFill>
              </a:rPr>
              <a:t>Monochromator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595290" y="2036763"/>
            <a:ext cx="537030" cy="2585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>
                <a:solidFill>
                  <a:srgbClr val="0000CC"/>
                </a:solidFill>
              </a:rPr>
              <a:t>PMT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551416" y="1880235"/>
            <a:ext cx="1432824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err="1">
                <a:solidFill>
                  <a:srgbClr val="0000CC"/>
                </a:solidFill>
              </a:rPr>
              <a:t>Turbomolecular</a:t>
            </a:r>
            <a:r>
              <a:rPr lang="it-IT" sz="1200" b="1" dirty="0">
                <a:solidFill>
                  <a:srgbClr val="0000CC"/>
                </a:solidFill>
              </a:rPr>
              <a:t> </a:t>
            </a:r>
            <a:r>
              <a:rPr lang="it-IT" sz="1200" b="1" dirty="0" err="1">
                <a:solidFill>
                  <a:srgbClr val="0000CC"/>
                </a:solidFill>
              </a:rPr>
              <a:t>Pump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178020" y="3217863"/>
            <a:ext cx="1015260" cy="2585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err="1">
                <a:solidFill>
                  <a:srgbClr val="0000CC"/>
                </a:solidFill>
              </a:rPr>
              <a:t>Collimator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558064" y="3164840"/>
            <a:ext cx="1416016" cy="5909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err="1">
                <a:solidFill>
                  <a:srgbClr val="0000CC"/>
                </a:solidFill>
              </a:rPr>
              <a:t>Photocathode</a:t>
            </a:r>
            <a:r>
              <a:rPr lang="it-IT" sz="1200" b="1" dirty="0">
                <a:solidFill>
                  <a:srgbClr val="0000CC"/>
                </a:solidFill>
              </a:rPr>
              <a:t>  in </a:t>
            </a:r>
            <a:r>
              <a:rPr lang="it-IT" sz="1200" b="1" dirty="0" smtClean="0">
                <a:solidFill>
                  <a:srgbClr val="FF0000"/>
                </a:solidFill>
              </a:rPr>
              <a:t>MWPC </a:t>
            </a:r>
            <a:r>
              <a:rPr lang="it-IT" sz="1200" b="1" dirty="0" smtClean="0">
                <a:solidFill>
                  <a:srgbClr val="0000CC"/>
                </a:solidFill>
              </a:rPr>
              <a:t>or NIST </a:t>
            </a:r>
            <a:r>
              <a:rPr lang="it-IT" sz="1200" b="1" dirty="0" err="1" smtClean="0">
                <a:solidFill>
                  <a:srgbClr val="0000CC"/>
                </a:solidFill>
              </a:rPr>
              <a:t>photodiode</a:t>
            </a:r>
            <a:endParaRPr lang="it-IT" sz="1200" b="1" dirty="0">
              <a:solidFill>
                <a:srgbClr val="0000C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42374" y="5173613"/>
            <a:ext cx="2482924" cy="108952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A.Valentini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private communication</a:t>
            </a:r>
          </a:p>
          <a:p>
            <a:pPr marL="228600" indent="-228600"/>
            <a:endParaRPr lang="en-US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R&amp;D in the context of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INFN SINPHONIA experiment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and the HP2-W17 activity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91574" y="3903612"/>
            <a:ext cx="2310186" cy="97872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6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Can the work </a:t>
            </a:r>
          </a:p>
          <a:p>
            <a:pPr marL="228600" indent="-228600"/>
            <a:r>
              <a:rPr lang="en-US" sz="16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function be lowered ?</a:t>
            </a:r>
          </a:p>
          <a:p>
            <a:pPr marL="228600" indent="-228600"/>
            <a:endParaRPr lang="en-US" sz="16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en-US" sz="16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Still a long way to go …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3159760" y="2905760"/>
            <a:ext cx="2123440" cy="115824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0000CC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436880" y="4064000"/>
            <a:ext cx="3393439" cy="1513841"/>
            <a:chOff x="406400" y="4450080"/>
            <a:chExt cx="3393439" cy="1513841"/>
          </a:xfrm>
        </p:grpSpPr>
        <p:pic>
          <p:nvPicPr>
            <p:cNvPr id="31" name="Picture 13" descr="MWPC"/>
            <p:cNvPicPr>
              <a:picLocks noChangeAspect="1" noChangeArrowheads="1"/>
            </p:cNvPicPr>
            <p:nvPr/>
          </p:nvPicPr>
          <p:blipFill>
            <a:blip r:embed="rId7" cstate="print"/>
            <a:srcRect l="27614"/>
            <a:stretch>
              <a:fillRect/>
            </a:stretch>
          </p:blipFill>
          <p:spPr bwMode="auto">
            <a:xfrm>
              <a:off x="623027" y="4494847"/>
              <a:ext cx="2345905" cy="1469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050414" y="4615815"/>
              <a:ext cx="1749425" cy="2862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dirty="0" err="1" smtClean="0">
                  <a:solidFill>
                    <a:srgbClr val="0000CC"/>
                  </a:solidFill>
                </a:rPr>
                <a:t>a</a:t>
              </a:r>
              <a:r>
                <a:rPr lang="it-IT" sz="1400" b="1" dirty="0" err="1" smtClean="0">
                  <a:solidFill>
                    <a:srgbClr val="0000CC"/>
                  </a:solidFill>
                </a:rPr>
                <a:t>nodic</a:t>
              </a:r>
              <a:r>
                <a:rPr lang="it-IT" sz="1400" b="1" dirty="0" smtClean="0">
                  <a:solidFill>
                    <a:srgbClr val="0000CC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0000CC"/>
                  </a:solidFill>
                </a:rPr>
                <a:t>wires</a:t>
              </a:r>
              <a:endParaRPr lang="it-IT" sz="1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33" name="Text Box 20"/>
            <p:cNvSpPr txBox="1">
              <a:spLocks noChangeArrowheads="1"/>
            </p:cNvSpPr>
            <p:nvPr/>
          </p:nvSpPr>
          <p:spPr bwMode="auto">
            <a:xfrm>
              <a:off x="2212975" y="5560695"/>
              <a:ext cx="1582738" cy="2862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 dirty="0" err="1" smtClean="0">
                  <a:solidFill>
                    <a:srgbClr val="0000CC"/>
                  </a:solidFill>
                </a:rPr>
                <a:t>photocathode</a:t>
              </a:r>
              <a:endParaRPr lang="it-IT" sz="1400" b="1" dirty="0">
                <a:solidFill>
                  <a:srgbClr val="0000CC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06400" y="4450080"/>
              <a:ext cx="3190240" cy="1483360"/>
            </a:xfrm>
            <a:prstGeom prst="rect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43" name="Text Box 20"/>
            <p:cNvSpPr txBox="1">
              <a:spLocks noChangeArrowheads="1"/>
            </p:cNvSpPr>
            <p:nvPr/>
          </p:nvSpPr>
          <p:spPr bwMode="auto">
            <a:xfrm>
              <a:off x="445135" y="4504055"/>
              <a:ext cx="1149986" cy="4801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dirty="0" smtClean="0">
                  <a:solidFill>
                    <a:srgbClr val="0000CC"/>
                  </a:solidFill>
                </a:rPr>
                <a:t>MWPC - VACUUM</a:t>
              </a:r>
              <a:endParaRPr lang="it-IT" sz="1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916374" y="1922412"/>
            <a:ext cx="2310186" cy="6740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400" dirty="0" err="1" smtClean="0">
                <a:solidFill>
                  <a:schemeClr val="tx1"/>
                </a:solidFill>
              </a:rPr>
              <a:t>Absorbance</a:t>
            </a:r>
            <a:r>
              <a:rPr lang="it-IT" sz="1400" dirty="0" smtClean="0">
                <a:solidFill>
                  <a:schemeClr val="tx1"/>
                </a:solidFill>
              </a:rPr>
              <a:t> in a </a:t>
            </a:r>
            <a:r>
              <a:rPr lang="it-IT" sz="1400" u="sng" dirty="0" smtClean="0">
                <a:solidFill>
                  <a:schemeClr val="tx1"/>
                </a:solidFill>
              </a:rPr>
              <a:t>wide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spectral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range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it-IT" sz="1400" dirty="0" err="1" smtClean="0">
                <a:solidFill>
                  <a:schemeClr val="tx1"/>
                </a:solidFill>
              </a:rPr>
              <a:t>with</a:t>
            </a:r>
            <a:r>
              <a:rPr lang="it-IT" sz="1400" dirty="0" smtClean="0">
                <a:solidFill>
                  <a:schemeClr val="tx1"/>
                </a:solidFill>
              </a:rPr>
              <a:t> a </a:t>
            </a:r>
            <a:r>
              <a:rPr lang="it-IT" sz="1400" dirty="0" err="1" smtClean="0">
                <a:solidFill>
                  <a:schemeClr val="tx1"/>
                </a:solidFill>
              </a:rPr>
              <a:t>peak</a:t>
            </a:r>
            <a:r>
              <a:rPr lang="it-IT" sz="1400" dirty="0" smtClean="0">
                <a:solidFill>
                  <a:schemeClr val="tx1"/>
                </a:solidFill>
              </a:rPr>
              <a:t> at 200 </a:t>
            </a:r>
            <a:r>
              <a:rPr lang="it-IT" sz="1400" dirty="0" err="1" smtClean="0">
                <a:solidFill>
                  <a:schemeClr val="tx1"/>
                </a:solidFill>
              </a:rPr>
              <a:t>nm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8" cstate="print"/>
          <a:srcRect b="16383"/>
          <a:stretch>
            <a:fillRect/>
          </a:stretch>
        </p:blipFill>
        <p:spPr bwMode="auto">
          <a:xfrm>
            <a:off x="8587623" y="5008880"/>
            <a:ext cx="1051042" cy="6618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/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8" y="1056640"/>
            <a:ext cx="8863012" cy="5354793"/>
          </a:xfrm>
        </p:spPr>
        <p:txBody>
          <a:bodyPr/>
          <a:lstStyle/>
          <a:p>
            <a:r>
              <a:rPr lang="en-US" sz="1800" dirty="0" smtClean="0"/>
              <a:t>PHOTON DETECTORS </a:t>
            </a:r>
          </a:p>
          <a:p>
            <a:pPr lvl="1"/>
            <a:r>
              <a:rPr lang="en-US" dirty="0" smtClean="0"/>
              <a:t>since the beginning a central question for Cherenkov imaging counters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GASEOUS PHOTON DETECTORS </a:t>
            </a:r>
          </a:p>
          <a:p>
            <a:pPr lvl="1"/>
            <a:r>
              <a:rPr lang="en-US" dirty="0" smtClean="0"/>
              <a:t>Still no other approach to instrument large surfaces at affordable costs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MPGD-BASED </a:t>
            </a:r>
            <a:r>
              <a:rPr lang="en-US" sz="1800" dirty="0" smtClean="0"/>
              <a:t>PHOTON </a:t>
            </a:r>
            <a:r>
              <a:rPr lang="en-US" sz="1800" dirty="0" smtClean="0"/>
              <a:t>DETECTORS </a:t>
            </a:r>
          </a:p>
          <a:p>
            <a:pPr lvl="1"/>
            <a:r>
              <a:rPr lang="en-US" dirty="0" smtClean="0"/>
              <a:t>The handle to overcome the limitations of open geometry gaseous PDs</a:t>
            </a:r>
          </a:p>
          <a:p>
            <a:pPr lvl="1"/>
            <a:r>
              <a:rPr lang="en-US" dirty="0" smtClean="0"/>
              <a:t>R&amp;D in the context of MPGDs: dedicated developments needed for photon detection</a:t>
            </a:r>
          </a:p>
          <a:p>
            <a:pPr lvl="1"/>
            <a:r>
              <a:rPr lang="en-US" dirty="0" smtClean="0"/>
              <a:t>Work in progress - these detectors are really needed !</a:t>
            </a:r>
          </a:p>
          <a:p>
            <a:endParaRPr lang="en-US" sz="1800" dirty="0" smtClean="0"/>
          </a:p>
          <a:p>
            <a:r>
              <a:rPr lang="en-US" sz="1800" dirty="0" smtClean="0"/>
              <a:t>GASEOUS PHOTON DETECTORS for photons in the visible range</a:t>
            </a:r>
          </a:p>
          <a:p>
            <a:pPr lvl="1"/>
            <a:r>
              <a:rPr lang="en-US" dirty="0" smtClean="0"/>
              <a:t>When ?  Will they be cheap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27789" y="2807594"/>
            <a:ext cx="7148512" cy="984250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3398" y="3133545"/>
            <a:ext cx="2805031" cy="236749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GASEOUS PDs, THE PAST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008" y="1176338"/>
            <a:ext cx="9393382" cy="513873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Gaseous photon detectors, the first generation: </a:t>
            </a:r>
            <a:r>
              <a:rPr lang="en-US" dirty="0" smtClean="0">
                <a:solidFill>
                  <a:srgbClr val="FF9900"/>
                </a:solidFill>
              </a:rPr>
              <a:t>converting </a:t>
            </a:r>
            <a:r>
              <a:rPr lang="en-US" dirty="0" err="1" smtClean="0">
                <a:solidFill>
                  <a:srgbClr val="FF9900"/>
                </a:solidFill>
              </a:rPr>
              <a:t>vapours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47" y="1816841"/>
            <a:ext cx="2386341" cy="1849478"/>
          </a:xfrm>
          <a:prstGeom prst="rect">
            <a:avLst/>
          </a:prstGeom>
          <a:noFill/>
          <a:ln w="9525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6379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05" y="3811251"/>
            <a:ext cx="2587943" cy="1609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0645" y="1634737"/>
            <a:ext cx="1056700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OMEGA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391" y="5236219"/>
            <a:ext cx="1031051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DELPHI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26911" y="1574157"/>
            <a:ext cx="5638224" cy="4653023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4983" y="5296347"/>
            <a:ext cx="3963457" cy="784830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00"/>
                </a:solidFill>
              </a:rPr>
              <a:t>TMAE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(</a:t>
            </a:r>
            <a:r>
              <a:rPr lang="en-US" sz="1800" dirty="0" err="1" smtClean="0">
                <a:solidFill>
                  <a:srgbClr val="FF9900"/>
                </a:solidFill>
              </a:rPr>
              <a:t>Tetrakis</a:t>
            </a:r>
            <a:r>
              <a:rPr lang="en-US" sz="1800" dirty="0" smtClean="0">
                <a:solidFill>
                  <a:srgbClr val="FF9900"/>
                </a:solidFill>
              </a:rPr>
              <a:t>-</a:t>
            </a:r>
            <a:r>
              <a:rPr lang="en-US" sz="1800" dirty="0" err="1" smtClean="0">
                <a:solidFill>
                  <a:srgbClr val="FF9900"/>
                </a:solidFill>
              </a:rPr>
              <a:t>Dimethylamine</a:t>
            </a:r>
            <a:r>
              <a:rPr lang="en-US" sz="1800" dirty="0" smtClean="0">
                <a:solidFill>
                  <a:srgbClr val="FF9900"/>
                </a:solidFill>
              </a:rPr>
              <a:t>-Ethylene)</a:t>
            </a:r>
            <a:endParaRPr lang="en-US" sz="1800" dirty="0">
              <a:solidFill>
                <a:srgbClr val="FF99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15605" y="1562582"/>
            <a:ext cx="3298785" cy="4676172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4717" y="5655136"/>
            <a:ext cx="3141437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9900"/>
                </a:solidFill>
              </a:rPr>
              <a:t>TEA  </a:t>
            </a:r>
            <a:r>
              <a:rPr lang="en-US" sz="1800" dirty="0" smtClean="0">
                <a:solidFill>
                  <a:srgbClr val="FF9900"/>
                </a:solidFill>
              </a:rPr>
              <a:t> (Tri-Ethyl-Amine)</a:t>
            </a:r>
            <a:endParaRPr lang="en-US" sz="1800" dirty="0">
              <a:solidFill>
                <a:srgbClr val="FF9900"/>
              </a:solidFill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1281" y="1860450"/>
            <a:ext cx="2685519" cy="22254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66442" y="3998955"/>
            <a:ext cx="1415772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SLD - CRID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07531" y="5193077"/>
            <a:ext cx="1082348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CLEO III</a:t>
            </a:r>
            <a:endParaRPr lang="en-US" sz="1800" dirty="0">
              <a:solidFill>
                <a:srgbClr val="0000C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3415" y="1695330"/>
            <a:ext cx="2839208" cy="13372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629378" y="2752747"/>
            <a:ext cx="723275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E605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RETHGEM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88" y="1063256"/>
            <a:ext cx="9548038" cy="5369442"/>
          </a:xfrm>
        </p:spPr>
        <p:txBody>
          <a:bodyPr/>
          <a:lstStyle/>
          <a:p>
            <a:pPr>
              <a:buNone/>
            </a:pPr>
            <a:r>
              <a:rPr lang="en-US" sz="2400" u="sng" dirty="0" smtClean="0">
                <a:solidFill>
                  <a:srgbClr val="FF9900"/>
                </a:solidFill>
              </a:rPr>
              <a:t>Resistive THGEMs</a:t>
            </a:r>
          </a:p>
          <a:p>
            <a:r>
              <a:rPr lang="en-US" dirty="0" smtClean="0"/>
              <a:t>Introduced to obtain spark-protected detectors</a:t>
            </a:r>
          </a:p>
          <a:p>
            <a:r>
              <a:rPr lang="en-US" dirty="0" smtClean="0">
                <a:solidFill>
                  <a:srgbClr val="FF9900"/>
                </a:solidFill>
              </a:rPr>
              <a:t>High gains (up to ~ 10</a:t>
            </a:r>
            <a:r>
              <a:rPr lang="en-US" baseline="30000" dirty="0" smtClean="0">
                <a:solidFill>
                  <a:srgbClr val="FF9900"/>
                </a:solidFill>
              </a:rPr>
              <a:t>5</a:t>
            </a:r>
            <a:r>
              <a:rPr lang="en-US" dirty="0" smtClean="0">
                <a:solidFill>
                  <a:srgbClr val="FF9900"/>
                </a:solidFill>
              </a:rPr>
              <a:t> with single layer)</a:t>
            </a:r>
          </a:p>
          <a:p>
            <a:r>
              <a:rPr lang="en-US" dirty="0" smtClean="0"/>
              <a:t>Technological breakthrough: </a:t>
            </a:r>
            <a:r>
              <a:rPr lang="en-US" u="sng" dirty="0" smtClean="0"/>
              <a:t>screen printing technology</a:t>
            </a:r>
            <a:r>
              <a:rPr lang="en-US" dirty="0" smtClean="0"/>
              <a:t> opening the way large size and massive production </a:t>
            </a:r>
          </a:p>
          <a:p>
            <a:r>
              <a:rPr lang="en-US" dirty="0" smtClean="0">
                <a:solidFill>
                  <a:srgbClr val="FF9900"/>
                </a:solidFill>
              </a:rPr>
              <a:t>Rate limitations – with the improved Strip-RETGEM up to 400 Hz/cm</a:t>
            </a:r>
            <a:r>
              <a:rPr lang="en-US" baseline="30000" dirty="0" smtClean="0">
                <a:solidFill>
                  <a:srgbClr val="FF9900"/>
                </a:solidFill>
              </a:rPr>
              <a:t>2</a:t>
            </a:r>
            <a:endParaRPr lang="en-US" baseline="30000" dirty="0">
              <a:solidFill>
                <a:srgbClr val="FF99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17" y="3905930"/>
            <a:ext cx="3115340" cy="21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63644" y="6084706"/>
            <a:ext cx="2693366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Agos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2008 JINST 3 P02012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907" y="3504539"/>
            <a:ext cx="3284874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RETGEM, Production technique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9571" y="3529348"/>
            <a:ext cx="3467616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S-RETGEM, Production technique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7786" y="3912781"/>
            <a:ext cx="2855523" cy="214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79431" y="6141413"/>
            <a:ext cx="2826287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V.Peskov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9556" y="1494985"/>
            <a:ext cx="304326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/>
                </a:solidFill>
                <a:effectLst/>
              </a:rPr>
              <a:t>J.M.Bidault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NP (PS) 158 (2006) 199</a:t>
            </a:r>
            <a:endParaRPr lang="en-US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6900" y="2547609"/>
            <a:ext cx="2693366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Agos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2008 JINST 3 P02012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C:\Documents and Settings\fulvio\My Documents\Paolo.JPG"/>
          <p:cNvPicPr>
            <a:picLocks noChangeAspect="1" noChangeArrowheads="1"/>
          </p:cNvPicPr>
          <p:nvPr/>
        </p:nvPicPr>
        <p:blipFill>
          <a:blip r:embed="rId2" cstate="print"/>
          <a:srcRect l="18152" t="15391" r="18152" b="59855"/>
          <a:stretch>
            <a:fillRect/>
          </a:stretch>
        </p:blipFill>
        <p:spPr bwMode="auto">
          <a:xfrm>
            <a:off x="4021961" y="2585607"/>
            <a:ext cx="3986996" cy="21929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MWPCs with </a:t>
            </a:r>
            <a:r>
              <a:rPr lang="en-US" dirty="0" err="1" smtClean="0"/>
              <a:t>CsI</a:t>
            </a:r>
            <a:r>
              <a:rPr lang="en-US" dirty="0" smtClean="0"/>
              <a:t> photocathode, the </a:t>
            </a:r>
            <a:r>
              <a:rPr lang="en-US" u="sng" dirty="0" smtClean="0"/>
              <a:t>limits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recovery time (~ 1 d) after detector trips</a:t>
            </a:r>
            <a:r>
              <a:rPr lang="en-GB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GB" sz="1800" baseline="300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pulses </a:t>
            </a:r>
            <a:r>
              <a:rPr lang="en-GB" sz="1600" i="1" dirty="0" smtClean="0"/>
              <a:t>	     				     </a:t>
            </a:r>
            <a:r>
              <a:rPr lang="en-GB" dirty="0" smtClean="0"/>
              <a:t>moderate gain:&lt;10</a:t>
            </a:r>
            <a:r>
              <a:rPr lang="en-GB" baseline="30000" dirty="0" smtClean="0"/>
              <a:t>5</a:t>
            </a:r>
          </a:p>
          <a:p>
            <a:pPr lvl="1">
              <a:lnSpc>
                <a:spcPct val="80000"/>
              </a:lnSpc>
            </a:pPr>
            <a:r>
              <a:rPr lang="en-GB" sz="1400" i="1" dirty="0" smtClean="0"/>
              <a:t>Ion feedback and photons from the multiplication process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  </a:t>
            </a:r>
            <a:r>
              <a:rPr lang="en-GB" sz="1400" dirty="0" smtClean="0">
                <a:solidFill>
                  <a:schemeClr val="tx1"/>
                </a:solidFill>
                <a:effectLst/>
              </a:rPr>
              <a:t>(effective gain: &lt;1/2)</a:t>
            </a:r>
            <a:endParaRPr lang="en-GB" sz="14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Aging after integrating a few </a:t>
            </a:r>
            <a:r>
              <a:rPr lang="en-GB" sz="18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</a:t>
            </a: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cm</a:t>
            </a:r>
            <a:r>
              <a:rPr lang="en-GB" sz="1800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 smtClean="0">
                <a:solidFill>
                  <a:srgbClr val="FF9900"/>
                </a:solidFill>
              </a:rPr>
              <a:t>		     </a:t>
            </a:r>
            <a:r>
              <a:rPr lang="en-GB" sz="1600" dirty="0" smtClean="0"/>
              <a:t>not particularly fast</a:t>
            </a:r>
            <a:endParaRPr lang="en-GB" sz="1600" dirty="0" smtClean="0">
              <a:effectLst/>
            </a:endParaRPr>
          </a:p>
          <a:p>
            <a:pPr lvl="1">
              <a:lnSpc>
                <a:spcPct val="80000"/>
              </a:lnSpc>
            </a:pPr>
            <a:r>
              <a:rPr lang="en-GB" sz="1400" i="1" dirty="0" smtClean="0"/>
              <a:t>Ion bombardment of the photocathode</a:t>
            </a:r>
            <a:endParaRPr lang="en-GB" sz="1400" i="1" dirty="0" smtClean="0">
              <a:effectLst/>
            </a:endParaRPr>
          </a:p>
          <a:p>
            <a:pPr lvl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9900"/>
                </a:solidFill>
              </a:rPr>
              <a:t>		</a:t>
            </a:r>
            <a:r>
              <a:rPr lang="en-GB" i="1" dirty="0" smtClean="0">
                <a:solidFill>
                  <a:schemeClr val="tx1"/>
                </a:solidFill>
              </a:rPr>
              <a:t>	</a:t>
            </a:r>
            <a:endParaRPr lang="en-GB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77" y="3029779"/>
            <a:ext cx="3408288" cy="29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53279" y="6095335"/>
            <a:ext cx="31220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H.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Hoedlmoser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NIM A 574 (2007) 28.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2836" y="4438813"/>
            <a:ext cx="8819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1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baseline="300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080" y="3100344"/>
            <a:ext cx="101021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0.2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baseline="30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 bwMode="auto">
          <a:xfrm>
            <a:off x="1668293" y="3229610"/>
            <a:ext cx="249959" cy="15963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1372213" y="3568759"/>
            <a:ext cx="490937" cy="6442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ight Brace 30"/>
          <p:cNvSpPr/>
          <p:nvPr/>
        </p:nvSpPr>
        <p:spPr bwMode="auto">
          <a:xfrm>
            <a:off x="6666614" y="1477926"/>
            <a:ext cx="382772" cy="1148316"/>
          </a:xfrm>
          <a:prstGeom prst="righ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6" name="Picture 1027" descr="C:\Documents and Settings\fulvio\My Documents\Rich\Presentation\FotoCsI\Centr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47771" y="3368674"/>
            <a:ext cx="3251200" cy="2438400"/>
          </a:xfrm>
          <a:prstGeom prst="rect">
            <a:avLst/>
          </a:prstGeom>
          <a:noFill/>
        </p:spPr>
      </p:pic>
      <p:sp>
        <p:nvSpPr>
          <p:cNvPr id="37" name="Oval 36"/>
          <p:cNvSpPr/>
          <p:nvPr/>
        </p:nvSpPr>
        <p:spPr bwMode="auto">
          <a:xfrm>
            <a:off x="5773479" y="3884176"/>
            <a:ext cx="520235" cy="6422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6291943" y="4093029"/>
            <a:ext cx="1240971" cy="3265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4164182" y="4914120"/>
            <a:ext cx="3157870" cy="10895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Proof of the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CsI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film degradation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thanks to an accident (COMPASS RICH-1),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chamber contaminated by air: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water absorption is largely enhanced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where the ion bombardment has been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more intense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MWPCs with </a:t>
            </a:r>
            <a:r>
              <a:rPr lang="en-US" dirty="0" err="1" smtClean="0"/>
              <a:t>CsI</a:t>
            </a:r>
            <a:r>
              <a:rPr lang="en-US" dirty="0" smtClean="0"/>
              <a:t> photocathode, </a:t>
            </a:r>
            <a:r>
              <a:rPr lang="en-US" u="sng" dirty="0" smtClean="0"/>
              <a:t>more about signals</a:t>
            </a:r>
          </a:p>
          <a:p>
            <a:pPr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GB" u="sng" dirty="0" smtClean="0">
                <a:solidFill>
                  <a:schemeClr val="tx1"/>
                </a:solidFill>
                <a:effectLst/>
              </a:rPr>
              <a:t>Amplitude spectra</a:t>
            </a:r>
            <a:r>
              <a:rPr lang="en-GB" dirty="0" smtClean="0">
                <a:solidFill>
                  <a:schemeClr val="tx1"/>
                </a:solidFill>
                <a:effectLst/>
              </a:rPr>
              <a:t>:</a:t>
            </a:r>
          </a:p>
          <a:p>
            <a:pPr>
              <a:lnSpc>
                <a:spcPct val="80000"/>
              </a:lnSpc>
              <a:buNone/>
            </a:pPr>
            <a:r>
              <a:rPr lang="en-GB" sz="1600" dirty="0" smtClean="0">
                <a:solidFill>
                  <a:schemeClr val="tx1"/>
                </a:solidFill>
                <a:effectLst/>
              </a:rPr>
              <a:t>	total gain: &lt; 10</a:t>
            </a:r>
            <a:r>
              <a:rPr lang="en-GB" sz="1600" baseline="30000" dirty="0" smtClean="0">
                <a:solidFill>
                  <a:schemeClr val="tx1"/>
                </a:solidFill>
                <a:effectLst/>
              </a:rPr>
              <a:t>5</a:t>
            </a:r>
            <a:endParaRPr lang="en-GB" sz="1600" u="sng" baseline="30000" dirty="0" smtClean="0">
              <a:solidFill>
                <a:srgbClr val="FF9900"/>
              </a:solidFill>
              <a:effectLst/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GB" sz="1600" u="sng" baseline="30000" dirty="0" smtClean="0">
              <a:solidFill>
                <a:srgbClr val="FF9900"/>
              </a:solidFill>
            </a:endParaRPr>
          </a:p>
          <a:p>
            <a:pPr>
              <a:lnSpc>
                <a:spcPct val="80000"/>
              </a:lnSpc>
            </a:pPr>
            <a:r>
              <a:rPr lang="en-GB" dirty="0" smtClean="0">
                <a:solidFill>
                  <a:schemeClr val="tx1"/>
                </a:solidFill>
              </a:rPr>
              <a:t>MWPCs </a:t>
            </a:r>
            <a:r>
              <a:rPr lang="en-GB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u="sng" dirty="0" smtClean="0">
                <a:solidFill>
                  <a:schemeClr val="tx1"/>
                </a:solidFill>
                <a:sym typeface="Wingdings" pitchFamily="2" charset="2"/>
              </a:rPr>
              <a:t>slow signal formation</a:t>
            </a:r>
            <a:r>
              <a:rPr lang="en-GB" dirty="0" smtClean="0">
                <a:solidFill>
                  <a:schemeClr val="tx1"/>
                </a:solidFill>
              </a:rPr>
              <a:t>	</a:t>
            </a:r>
          </a:p>
          <a:p>
            <a:pPr lvl="1">
              <a:lnSpc>
                <a:spcPct val="80000"/>
              </a:lnSpc>
            </a:pPr>
            <a:r>
              <a:rPr lang="en-GB" dirty="0" smtClean="0">
                <a:solidFill>
                  <a:schemeClr val="tx1"/>
                </a:solidFill>
              </a:rPr>
              <a:t>+ low gain </a:t>
            </a:r>
            <a:r>
              <a:rPr lang="en-GB" dirty="0" smtClean="0">
                <a:solidFill>
                  <a:schemeClr val="tx1"/>
                </a:solidFill>
                <a:sym typeface="Wingdings" pitchFamily="2" charset="2"/>
              </a:rPr>
              <a:t> “slow” electronics (signal integration, low noise level)</a:t>
            </a:r>
          </a:p>
          <a:p>
            <a:pPr lvl="1">
              <a:lnSpc>
                <a:spcPct val="80000"/>
              </a:lnSpc>
            </a:pPr>
            <a:endParaRPr lang="en-GB" sz="1600" i="1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GB" sz="1600" i="1" dirty="0" err="1" smtClean="0">
                <a:sym typeface="Wingdings" pitchFamily="2" charset="2"/>
              </a:rPr>
              <a:t>Gassiplex</a:t>
            </a:r>
            <a:r>
              <a:rPr lang="en-GB" sz="1600" i="1" dirty="0" smtClean="0">
                <a:sym typeface="Wingdings" pitchFamily="2" charset="2"/>
              </a:rPr>
              <a:t> FE : integration time ~ 0.5 </a:t>
            </a:r>
            <a:r>
              <a:rPr lang="en-GB" sz="1600" i="1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GB" sz="1600" i="1" dirty="0" smtClean="0">
                <a:sym typeface="Wingdings" pitchFamily="2" charset="2"/>
              </a:rPr>
              <a:t>s, time res&gt; 1 </a:t>
            </a:r>
            <a:r>
              <a:rPr lang="en-GB" sz="1600" i="1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GB" sz="1600" i="1" dirty="0" smtClean="0">
                <a:sym typeface="Wingdings" pitchFamily="2" charset="2"/>
              </a:rPr>
              <a:t>s 	detector memory,</a:t>
            </a:r>
          </a:p>
          <a:p>
            <a:pPr lvl="1">
              <a:lnSpc>
                <a:spcPct val="80000"/>
              </a:lnSpc>
            </a:pPr>
            <a:r>
              <a:rPr lang="en-GB" sz="1600" i="1" dirty="0" smtClean="0">
                <a:sym typeface="Wingdings" pitchFamily="2" charset="2"/>
              </a:rPr>
              <a:t>APV (COMPASS RICH-1 upgrade) : resolution ~ 400 ns    	i.e. not adequate 								for high rates</a:t>
            </a:r>
            <a:endParaRPr lang="en-GB" sz="1600" u="sng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 l="48772" t="15508" b="15508"/>
          <a:stretch>
            <a:fillRect/>
          </a:stretch>
        </p:blipFill>
        <p:spPr bwMode="auto">
          <a:xfrm>
            <a:off x="351719" y="2890309"/>
            <a:ext cx="4756630" cy="163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ight Brace 17"/>
          <p:cNvSpPr/>
          <p:nvPr/>
        </p:nvSpPr>
        <p:spPr bwMode="auto">
          <a:xfrm>
            <a:off x="7199291" y="5550598"/>
            <a:ext cx="357808" cy="576469"/>
          </a:xfrm>
          <a:prstGeom prst="rightBrace">
            <a:avLst/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t="15508" r="50090" b="15508"/>
          <a:stretch>
            <a:fillRect/>
          </a:stretch>
        </p:blipFill>
        <p:spPr bwMode="auto">
          <a:xfrm>
            <a:off x="4967061" y="2901183"/>
            <a:ext cx="4634178" cy="163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 bwMode="auto">
          <a:xfrm>
            <a:off x="4038600" y="2351314"/>
            <a:ext cx="914400" cy="9144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005943" y="2808514"/>
            <a:ext cx="1872343" cy="2177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3878102" y="2450647"/>
            <a:ext cx="204094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 smtClean="0">
                <a:solidFill>
                  <a:srgbClr val="FF9933"/>
                </a:solidFill>
              </a:rPr>
              <a:t>INCREASING GAIN</a:t>
            </a:r>
            <a:endParaRPr lang="en-US" sz="1600" dirty="0">
              <a:solidFill>
                <a:srgbClr val="FF9933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GEM-based PDs  and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47" y="1063255"/>
            <a:ext cx="9388547" cy="5348177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GEM-based PDs in laboratory studies</a:t>
            </a:r>
          </a:p>
          <a:p>
            <a:pPr lvl="1"/>
            <a:r>
              <a:rPr lang="en-US" dirty="0" smtClean="0"/>
              <a:t>for </a:t>
            </a:r>
            <a:r>
              <a:rPr lang="en-US" u="sng" dirty="0" smtClean="0"/>
              <a:t>single photoelectron detection</a:t>
            </a:r>
            <a:r>
              <a:rPr lang="en-US" dirty="0" smtClean="0"/>
              <a:t>, they have been operated at gains &gt; 10</a:t>
            </a:r>
            <a:r>
              <a:rPr lang="en-US" baseline="30000" dirty="0" smtClean="0"/>
              <a:t>5 </a:t>
            </a:r>
            <a:r>
              <a:rPr lang="en-US" sz="1400" dirty="0" smtClean="0">
                <a:solidFill>
                  <a:schemeClr val="tx1"/>
                </a:solidFill>
              </a:rPr>
              <a:t>(see, for instance, the plots of the previous slides)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9900"/>
                </a:solidFill>
              </a:rPr>
              <a:t>GEM-based detectors in experiments</a:t>
            </a:r>
          </a:p>
          <a:p>
            <a:pPr lvl="1"/>
            <a:r>
              <a:rPr lang="en-US" dirty="0" smtClean="0"/>
              <a:t>Always a </a:t>
            </a:r>
            <a:r>
              <a:rPr lang="en-US" u="sng" dirty="0" smtClean="0"/>
              <a:t>MIP flux and small rates of heavily ionizing fragments </a:t>
            </a:r>
            <a:r>
              <a:rPr lang="en-US" dirty="0" smtClean="0"/>
              <a:t>crossing the detectors (even when the detectors are used as photon detectors)</a:t>
            </a:r>
          </a:p>
          <a:p>
            <a:pPr lvl="1"/>
            <a:r>
              <a:rPr lang="en-US" dirty="0" smtClean="0"/>
              <a:t>PHENIX HBD: gain ~ 5000 </a:t>
            </a:r>
            <a:r>
              <a:rPr lang="en-US" sz="1200" dirty="0" smtClean="0">
                <a:solidFill>
                  <a:schemeClr val="tx1"/>
                </a:solidFill>
              </a:rPr>
              <a:t>(I. </a:t>
            </a:r>
            <a:r>
              <a:rPr lang="en-US" sz="1200" dirty="0" err="1" smtClean="0">
                <a:solidFill>
                  <a:schemeClr val="tx1"/>
                </a:solidFill>
              </a:rPr>
              <a:t>Tserruya</a:t>
            </a:r>
            <a:r>
              <a:rPr lang="en-US" sz="1200" dirty="0" smtClean="0">
                <a:solidFill>
                  <a:schemeClr val="tx1"/>
                </a:solidFill>
              </a:rPr>
              <a:t>, RICH2010)</a:t>
            </a:r>
            <a:endParaRPr lang="en-US" sz="1200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GEM trackers</a:t>
            </a:r>
          </a:p>
          <a:p>
            <a:pPr lvl="2"/>
            <a:r>
              <a:rPr lang="en-US" dirty="0" smtClean="0"/>
              <a:t>At COMPASS: G ~ 8000 </a:t>
            </a:r>
          </a:p>
          <a:p>
            <a:pPr lvl="2">
              <a:buNone/>
            </a:pPr>
            <a:r>
              <a:rPr lang="en-US" dirty="0" smtClean="0"/>
              <a:t>   </a:t>
            </a:r>
            <a:r>
              <a:rPr lang="en-US" sz="1200" dirty="0" smtClean="0">
                <a:solidFill>
                  <a:schemeClr val="tx1"/>
                </a:solidFill>
              </a:rPr>
              <a:t>(B. </a:t>
            </a:r>
            <a:r>
              <a:rPr lang="en-US" sz="1200" dirty="0" err="1" smtClean="0">
                <a:solidFill>
                  <a:schemeClr val="tx1"/>
                </a:solidFill>
              </a:rPr>
              <a:t>Ketzer</a:t>
            </a:r>
            <a:r>
              <a:rPr lang="en-US" sz="1200" dirty="0" smtClean="0">
                <a:solidFill>
                  <a:schemeClr val="tx1"/>
                </a:solidFill>
              </a:rPr>
              <a:t>, private comm.)</a:t>
            </a:r>
          </a:p>
          <a:p>
            <a:pPr lvl="2"/>
            <a:r>
              <a:rPr lang="en-US" dirty="0" smtClean="0"/>
              <a:t>At </a:t>
            </a:r>
            <a:r>
              <a:rPr lang="en-US" dirty="0" err="1" smtClean="0"/>
              <a:t>LHCb</a:t>
            </a:r>
            <a:r>
              <a:rPr lang="en-US" dirty="0" smtClean="0"/>
              <a:t>:  G ~ 8000-9000</a:t>
            </a:r>
          </a:p>
          <a:p>
            <a:pPr lvl="2">
              <a:buNone/>
            </a:pPr>
            <a:r>
              <a:rPr lang="en-US" dirty="0" smtClean="0"/>
              <a:t>   </a:t>
            </a:r>
            <a:r>
              <a:rPr lang="en-US" sz="1200" dirty="0" smtClean="0">
                <a:solidFill>
                  <a:schemeClr val="tx1"/>
                </a:solidFill>
              </a:rPr>
              <a:t>(G. </a:t>
            </a:r>
            <a:r>
              <a:rPr lang="en-US" sz="1200" dirty="0" err="1" smtClean="0">
                <a:solidFill>
                  <a:schemeClr val="tx1"/>
                </a:solidFill>
              </a:rPr>
              <a:t>Bencivenni</a:t>
            </a:r>
            <a:r>
              <a:rPr lang="en-US" sz="1200" dirty="0" smtClean="0">
                <a:solidFill>
                  <a:schemeClr val="tx1"/>
                </a:solidFill>
              </a:rPr>
              <a:t>, private comm.)</a:t>
            </a:r>
          </a:p>
          <a:p>
            <a:pPr lvl="2"/>
            <a:r>
              <a:rPr lang="en-US" dirty="0" smtClean="0"/>
              <a:t>At TOTEM: G ~ 8000-10000</a:t>
            </a:r>
          </a:p>
          <a:p>
            <a:pPr lvl="2"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	(G. </a:t>
            </a:r>
            <a:r>
              <a:rPr lang="en-US" sz="1200" dirty="0" err="1" smtClean="0">
                <a:solidFill>
                  <a:schemeClr val="tx1"/>
                </a:solidFill>
              </a:rPr>
              <a:t>Catanesi</a:t>
            </a:r>
            <a:r>
              <a:rPr lang="en-US" sz="1200" dirty="0" smtClean="0">
                <a:solidFill>
                  <a:schemeClr val="tx1"/>
                </a:solidFill>
              </a:rPr>
              <a:t>, private comm.)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  <a:sym typeface="Wingdings" pitchFamily="2" charset="2"/>
              </a:rPr>
              <a:t> 	</a:t>
            </a:r>
            <a:r>
              <a:rPr lang="en-US" dirty="0" smtClean="0">
                <a:solidFill>
                  <a:srgbClr val="FF9900"/>
                </a:solidFill>
              </a:rPr>
              <a:t>In experiments, small chances </a:t>
            </a: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	to operate GEM-based PDs at gains &gt; 10</a:t>
            </a:r>
            <a:r>
              <a:rPr lang="en-US" baseline="30000" dirty="0" smtClean="0">
                <a:solidFill>
                  <a:srgbClr val="FF9900"/>
                </a:solidFill>
              </a:rPr>
              <a:t>4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161" y="3625831"/>
            <a:ext cx="3308809" cy="237270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18145" y="5340425"/>
            <a:ext cx="1642950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S. Bachmann et al., </a:t>
            </a:r>
          </a:p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NIMA 479 (2002) 294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21395" y="4965405"/>
            <a:ext cx="914400" cy="91440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6283842" y="3785191"/>
            <a:ext cx="584791" cy="148856"/>
          </a:xfrm>
          <a:prstGeom prst="rect">
            <a:avLst/>
          </a:prstGeom>
          <a:solidFill>
            <a:srgbClr val="FF9900">
              <a:alpha val="16863"/>
            </a:srgbClr>
          </a:solidFill>
          <a:ln w="9525" cap="flat" cmpd="sng" algn="ctr">
            <a:solidFill>
              <a:srgbClr val="FF9900">
                <a:alpha val="705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PHOTOELECTRON EXTRACTION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85" y="1176338"/>
            <a:ext cx="9505507" cy="5224462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“ the ETE includes also the extraction efficiency from the PC into the gas “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370" y="1537954"/>
            <a:ext cx="3398759" cy="264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486" y="6063440"/>
            <a:ext cx="2822760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Shalem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558 (2006) 475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7454" y="3079565"/>
            <a:ext cx="2914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295201" y="4348715"/>
            <a:ext cx="1161459" cy="38369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b="0" dirty="0" err="1" smtClean="0">
                <a:solidFill>
                  <a:srgbClr val="0000CC"/>
                </a:solidFill>
                <a:effectLst/>
              </a:rPr>
              <a:t>Normaliz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.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rgbClr val="0000CC"/>
                </a:solidFill>
                <a:effectLst/>
              </a:rPr>
              <a:t>E=3 kV/cm</a:t>
            </a:r>
            <a:endParaRPr lang="en-US" sz="1400" b="0" dirty="0">
              <a:solidFill>
                <a:srgbClr val="0000CC"/>
              </a:solidFill>
              <a:effectLst/>
            </a:endParaRP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1138718" y="1598427"/>
            <a:ext cx="3326955" cy="38369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solidFill>
                  <a:srgbClr val="FF9900"/>
                </a:solidFill>
                <a:effectLst/>
              </a:rPr>
              <a:t>Counting mode technique</a:t>
            </a:r>
            <a:endParaRPr lang="en-US" sz="2000" dirty="0">
              <a:solidFill>
                <a:srgbClr val="FF9900"/>
              </a:solidFill>
              <a:effectLst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522" y="4175273"/>
            <a:ext cx="28479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7231175" y="1864241"/>
            <a:ext cx="1391830" cy="38369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rgbClr val="0000CC"/>
                </a:solidFill>
                <a:effectLst/>
              </a:rPr>
              <a:t>Ar:CH</a:t>
            </a:r>
            <a:r>
              <a:rPr lang="en-US" sz="1400" b="0" baseline="-25000" dirty="0" smtClean="0">
                <a:solidFill>
                  <a:srgbClr val="0000CC"/>
                </a:solidFill>
                <a:effectLst/>
              </a:rPr>
              <a:t>4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 = 95 : 5</a:t>
            </a:r>
            <a:endParaRPr lang="en-US" sz="1400" b="0" dirty="0">
              <a:solidFill>
                <a:srgbClr val="0000CC"/>
              </a:solidFill>
              <a:effectLst/>
            </a:endParaRP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259760" y="2083983"/>
            <a:ext cx="1537141" cy="128653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THGEM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rgbClr val="0000CC"/>
                </a:solidFill>
                <a:effectLst/>
              </a:rPr>
              <a:t>Tick 0.4 mm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rgbClr val="0000CC"/>
                </a:solidFill>
                <a:effectLst/>
              </a:rPr>
              <a:t>diam. 0.3 mm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rgbClr val="0000CC"/>
                </a:solidFill>
                <a:effectLst/>
              </a:rPr>
              <a:t>Pitch 0.7 mm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b="0" dirty="0" smtClean="0">
                <a:solidFill>
                  <a:srgbClr val="0000CC"/>
                </a:solidFill>
                <a:effectLst/>
              </a:rPr>
              <a:t>Rim: 0.1 mm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9900"/>
                </a:solidFill>
              </a:rPr>
              <a:t>Active area: 54 %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09" y="4082903"/>
            <a:ext cx="2857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7248894" y="4572000"/>
            <a:ext cx="1001971" cy="382773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9900"/>
                </a:solidFill>
              </a:rPr>
              <a:t>Active 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9900"/>
                </a:solidFill>
              </a:rPr>
              <a:t>area: 54 %</a:t>
            </a:r>
          </a:p>
        </p:txBody>
      </p:sp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8677201" y="5114260"/>
            <a:ext cx="1001971" cy="386317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9900"/>
                </a:solidFill>
              </a:rPr>
              <a:t>Active </a:t>
            </a:r>
          </a:p>
          <a:p>
            <a:pPr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9900"/>
                </a:solidFill>
              </a:rPr>
              <a:t>area: 77 %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PHOTOELECTRON EXTRACTION  5/5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328613" y="1160463"/>
            <a:ext cx="5697537" cy="8207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</a:rPr>
              <a:t>Anodic current in a THGEM detector versus </a:t>
            </a:r>
          </a:p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</a:rPr>
              <a:t>the external electric field applied , </a:t>
            </a:r>
          </a:p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</a:rPr>
              <a:t>a measurement </a:t>
            </a:r>
          </a:p>
        </p:txBody>
      </p:sp>
      <p:cxnSp>
        <p:nvCxnSpPr>
          <p:cNvPr id="6" name="Straight Arrow Connector 39"/>
          <p:cNvCxnSpPr>
            <a:cxnSpLocks noChangeShapeType="1"/>
          </p:cNvCxnSpPr>
          <p:nvPr/>
        </p:nvCxnSpPr>
        <p:spPr bwMode="auto">
          <a:xfrm>
            <a:off x="8229600" y="2482850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4113"/>
            <a:ext cx="51530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1465263" y="2038350"/>
            <a:ext cx="2590800" cy="7969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0000CC"/>
                </a:solidFill>
              </a:rPr>
              <a:t>Ar/CH</a:t>
            </a:r>
            <a:r>
              <a:rPr lang="en-US" sz="2000" baseline="-25000">
                <a:solidFill>
                  <a:srgbClr val="0000CC"/>
                </a:solidFill>
              </a:rPr>
              <a:t>4</a:t>
            </a:r>
            <a:r>
              <a:rPr lang="en-US" sz="2000">
                <a:solidFill>
                  <a:srgbClr val="0000CC"/>
                </a:solidFill>
              </a:rPr>
              <a:t>:  40/60; 60/40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4613275" y="2401888"/>
            <a:ext cx="884238" cy="2322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1600">
                <a:solidFill>
                  <a:srgbClr val="0000CC"/>
                </a:solidFill>
                <a:latin typeface="Symbol" pitchFamily="18" charset="2"/>
              </a:rPr>
              <a:t>D</a:t>
            </a:r>
            <a:r>
              <a:rPr lang="en-US" sz="1600">
                <a:solidFill>
                  <a:srgbClr val="0000CC"/>
                </a:solidFill>
              </a:rPr>
              <a:t>V = </a:t>
            </a:r>
          </a:p>
          <a:p>
            <a:pPr eaLnBrk="0" hangingPunct="0">
              <a:lnSpc>
                <a:spcPct val="90000"/>
              </a:lnSpc>
            </a:pPr>
            <a:r>
              <a:rPr lang="en-US" sz="1600">
                <a:solidFill>
                  <a:srgbClr val="0000CC"/>
                </a:solidFill>
              </a:rPr>
              <a:t>1kV</a:t>
            </a:r>
          </a:p>
          <a:p>
            <a:pPr eaLnBrk="0" hangingPunct="0">
              <a:lnSpc>
                <a:spcPct val="90000"/>
              </a:lnSpc>
            </a:pPr>
            <a:r>
              <a:rPr lang="en-US" sz="1600">
                <a:solidFill>
                  <a:srgbClr val="0000CC"/>
                </a:solidFill>
              </a:rPr>
              <a:t>1.1, 1.2</a:t>
            </a:r>
          </a:p>
          <a:p>
            <a:pPr eaLnBrk="0" hangingPunct="0">
              <a:lnSpc>
                <a:spcPct val="90000"/>
              </a:lnSpc>
            </a:pPr>
            <a:r>
              <a:rPr lang="en-US" sz="1600">
                <a:solidFill>
                  <a:srgbClr val="0000CC"/>
                </a:solidFill>
              </a:rPr>
              <a:t>1.25, 1.3</a:t>
            </a:r>
          </a:p>
          <a:p>
            <a:pPr eaLnBrk="0" hangingPunct="0">
              <a:lnSpc>
                <a:spcPct val="90000"/>
              </a:lnSpc>
            </a:pPr>
            <a:endParaRPr lang="en-US" sz="160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endParaRPr lang="en-US" sz="1600">
              <a:solidFill>
                <a:srgbClr val="0000CC"/>
              </a:solidFill>
            </a:endParaRPr>
          </a:p>
          <a:p>
            <a:pPr eaLnBrk="0" hangingPunct="0">
              <a:lnSpc>
                <a:spcPct val="90000"/>
              </a:lnSpc>
            </a:pPr>
            <a:r>
              <a:rPr lang="en-US" sz="1600">
                <a:solidFill>
                  <a:srgbClr val="0000CC"/>
                </a:solidFill>
              </a:rPr>
              <a:t>1.35</a:t>
            </a:r>
          </a:p>
          <a:p>
            <a:pPr eaLnBrk="0" hangingPunct="0">
              <a:lnSpc>
                <a:spcPct val="90000"/>
              </a:lnSpc>
            </a:pPr>
            <a:r>
              <a:rPr lang="en-US" sz="1600">
                <a:solidFill>
                  <a:srgbClr val="0000CC"/>
                </a:solidFill>
              </a:rPr>
              <a:t>1.5</a:t>
            </a:r>
          </a:p>
        </p:txBody>
      </p:sp>
      <p:sp>
        <p:nvSpPr>
          <p:cNvPr id="10" name="Rectangle 43"/>
          <p:cNvSpPr>
            <a:spLocks noChangeArrowheads="1"/>
          </p:cNvSpPr>
          <p:nvPr/>
        </p:nvSpPr>
        <p:spPr bwMode="auto">
          <a:xfrm>
            <a:off x="5306385" y="4819429"/>
            <a:ext cx="4114800" cy="10890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0000"/>
                </a:solidFill>
              </a:rPr>
              <a:t>The behaviour </a:t>
            </a:r>
            <a:r>
              <a:rPr lang="en-US" sz="1800" dirty="0">
                <a:solidFill>
                  <a:srgbClr val="FF0000"/>
                </a:solidFill>
              </a:rPr>
              <a:t>predicted by the 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</a:rPr>
              <a:t>simulation is confirmed!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1800" dirty="0">
                <a:solidFill>
                  <a:srgbClr val="0000CC"/>
                </a:solidFill>
                <a:sym typeface="Wingdings" pitchFamily="2" charset="2"/>
              </a:rPr>
              <a:t>A clear suggestion </a:t>
            </a:r>
            <a:r>
              <a:rPr lang="en-GB" sz="1800" dirty="0">
                <a:solidFill>
                  <a:srgbClr val="0000CC"/>
                </a:solidFill>
                <a:sym typeface="Wingdings" pitchFamily="2" charset="2"/>
              </a:rPr>
              <a:t>to optimise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>
                <a:solidFill>
                  <a:srgbClr val="0000CC"/>
                </a:solidFill>
                <a:sym typeface="Wingdings" pitchFamily="2" charset="2"/>
              </a:rPr>
              <a:t>    the detector design</a:t>
            </a:r>
            <a:r>
              <a:rPr lang="en-US" sz="1800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r="5093"/>
          <a:stretch>
            <a:fillRect/>
          </a:stretch>
        </p:blipFill>
        <p:spPr bwMode="auto">
          <a:xfrm>
            <a:off x="5793305" y="1729378"/>
            <a:ext cx="3944937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Straight Connector 67"/>
          <p:cNvCxnSpPr>
            <a:cxnSpLocks noChangeShapeType="1"/>
          </p:cNvCxnSpPr>
          <p:nvPr/>
        </p:nvCxnSpPr>
        <p:spPr bwMode="auto">
          <a:xfrm>
            <a:off x="5392738" y="28956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7854950" y="1404938"/>
            <a:ext cx="879475" cy="7969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</a:pPr>
            <a:r>
              <a:rPr lang="en-US" sz="2000">
                <a:solidFill>
                  <a:srgbClr val="0000CC"/>
                </a:solidFill>
              </a:rPr>
              <a:t>ZOOM</a:t>
            </a:r>
          </a:p>
        </p:txBody>
      </p:sp>
      <p:sp>
        <p:nvSpPr>
          <p:cNvPr id="14" name="Right Brace 13"/>
          <p:cNvSpPr/>
          <p:nvPr/>
        </p:nvSpPr>
        <p:spPr bwMode="auto">
          <a:xfrm>
            <a:off x="5368925" y="2708275"/>
            <a:ext cx="339725" cy="91440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0287" y="6010277"/>
            <a:ext cx="3055003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Dalla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Torre et al., </a:t>
            </a:r>
          </a:p>
          <a:p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TIPP09 - Tsukuba, Japan    11-17/3/2009</a:t>
            </a:r>
            <a:endParaRPr lang="en-US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COBRA THGEMs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23" y="1063256"/>
            <a:ext cx="9601200" cy="536944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Extension of the THGEM-Cobra concept</a:t>
            </a:r>
            <a:r>
              <a:rPr lang="en-US" dirty="0" smtClean="0"/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J.Veloso</a:t>
            </a:r>
            <a:r>
              <a:rPr lang="en-US" sz="1400" dirty="0" smtClean="0">
                <a:solidFill>
                  <a:schemeClr val="tx1"/>
                </a:solidFill>
              </a:rPr>
              <a:t> et al., MPGD2009, </a:t>
            </a:r>
            <a:r>
              <a:rPr lang="it-IT" sz="1400" dirty="0" smtClean="0">
                <a:solidFill>
                  <a:schemeClr val="tx1"/>
                </a:solidFill>
              </a:rPr>
              <a:t>12-15 </a:t>
            </a:r>
            <a:r>
              <a:rPr lang="it-IT" sz="1400" dirty="0" err="1" smtClean="0">
                <a:solidFill>
                  <a:schemeClr val="tx1"/>
                </a:solidFill>
              </a:rPr>
              <a:t>June</a:t>
            </a:r>
            <a:r>
              <a:rPr lang="it-IT" sz="1400" dirty="0" smtClean="0">
                <a:solidFill>
                  <a:schemeClr val="tx1"/>
                </a:solidFill>
              </a:rPr>
              <a:t> 2009, </a:t>
            </a:r>
            <a:r>
              <a:rPr lang="it-IT" sz="1400" dirty="0" err="1" smtClean="0">
                <a:solidFill>
                  <a:schemeClr val="tx1"/>
                </a:solidFill>
              </a:rPr>
              <a:t>Kolympari</a:t>
            </a:r>
            <a:r>
              <a:rPr lang="it-IT" sz="1400" dirty="0" smtClean="0">
                <a:solidFill>
                  <a:schemeClr val="tx1"/>
                </a:solidFill>
              </a:rPr>
              <a:t>, Crete, </a:t>
            </a:r>
            <a:r>
              <a:rPr lang="it-IT" sz="1400" dirty="0" err="1" smtClean="0">
                <a:solidFill>
                  <a:schemeClr val="tx1"/>
                </a:solidFill>
              </a:rPr>
              <a:t>Greece</a:t>
            </a:r>
            <a:r>
              <a:rPr lang="it-IT" sz="1400" dirty="0" smtClean="0">
                <a:solidFill>
                  <a:schemeClr val="tx1"/>
                </a:solidFill>
              </a:rPr>
              <a:t> 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800" u="sng" dirty="0" smtClean="0"/>
              <a:t>Geometrical limitations </a:t>
            </a:r>
            <a:r>
              <a:rPr lang="en-US" sz="1800" dirty="0" smtClean="0"/>
              <a:t>from the PCB technology (</a:t>
            </a:r>
            <a:r>
              <a:rPr lang="en-US" sz="1800" dirty="0" err="1" smtClean="0"/>
              <a:t>pist</a:t>
            </a:r>
            <a:r>
              <a:rPr lang="en-US" sz="1800" dirty="0" smtClean="0"/>
              <a:t> thickness); minimum pitch 1mm </a:t>
            </a:r>
            <a:r>
              <a:rPr lang="en-US" sz="1800" dirty="0" smtClean="0">
                <a:sym typeface="Wingdings" pitchFamily="2" charset="2"/>
              </a:rPr>
              <a:t> less robust against discharges</a:t>
            </a:r>
            <a:endParaRPr lang="en-US" sz="1800" dirty="0" smtClean="0"/>
          </a:p>
          <a:p>
            <a:r>
              <a:rPr lang="en-US" sz="1800" dirty="0" smtClean="0"/>
              <a:t>A wire implementation </a:t>
            </a:r>
            <a:r>
              <a:rPr lang="en-US" sz="1400" dirty="0" smtClean="0">
                <a:solidFill>
                  <a:schemeClr val="tx1"/>
                </a:solidFill>
              </a:rPr>
              <a:t>(S. </a:t>
            </a:r>
            <a:r>
              <a:rPr lang="en-US" sz="1400" dirty="0" err="1" smtClean="0">
                <a:solidFill>
                  <a:schemeClr val="tx1"/>
                </a:solidFill>
              </a:rPr>
              <a:t>Levorato’s</a:t>
            </a:r>
            <a:r>
              <a:rPr lang="en-US" sz="1400" dirty="0" smtClean="0">
                <a:solidFill>
                  <a:schemeClr val="tx1"/>
                </a:solidFill>
              </a:rPr>
              <a:t> talk)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3534" y="3206566"/>
            <a:ext cx="2244207" cy="113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r="10593"/>
          <a:stretch>
            <a:fillRect/>
          </a:stretch>
        </p:blipFill>
        <p:spPr bwMode="auto">
          <a:xfrm>
            <a:off x="6012894" y="1885507"/>
            <a:ext cx="1931687" cy="16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5583668" y="3150781"/>
            <a:ext cx="284238" cy="28645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rot="5400000" flipH="1" flipV="1">
            <a:off x="5770265" y="2872387"/>
            <a:ext cx="233916" cy="32287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6264948" y="2722441"/>
            <a:ext cx="275781" cy="101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>
            <a:off x="6260435" y="3442892"/>
            <a:ext cx="275781" cy="101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623297" y="2889890"/>
            <a:ext cx="1583772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1.2 mm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pists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all &gt; 100 </a:t>
            </a:r>
            <a:r>
              <a:rPr lang="en-US" b="0" dirty="0" smtClean="0"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m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157" y="2604977"/>
            <a:ext cx="2917861" cy="28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6713" y="4220462"/>
            <a:ext cx="2192660" cy="21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3113" y="4456066"/>
            <a:ext cx="2380797" cy="178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 l="21127" t="56338" r="63380" b="28169"/>
          <a:stretch>
            <a:fillRect/>
          </a:stretch>
        </p:blipFill>
        <p:spPr bwMode="auto">
          <a:xfrm>
            <a:off x="7970577" y="4494809"/>
            <a:ext cx="1676405" cy="125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 bwMode="auto">
          <a:xfrm>
            <a:off x="5932011" y="5491209"/>
            <a:ext cx="284238" cy="28645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  <a:endCxn id="16" idx="1"/>
          </p:cNvCxnSpPr>
          <p:nvPr/>
        </p:nvCxnSpPr>
        <p:spPr bwMode="auto">
          <a:xfrm flipV="1">
            <a:off x="6216249" y="5123461"/>
            <a:ext cx="1754328" cy="51097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747972" y="6020910"/>
            <a:ext cx="1975221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see S. </a:t>
            </a:r>
            <a:r>
              <a:rPr lang="en-US" sz="1400" b="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Levorato’s</a:t>
            </a:r>
            <a:r>
              <a:rPr lang="en-US" sz="1400" b="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talk</a:t>
            </a:r>
            <a:endParaRPr lang="en-US" sz="1400" b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5"/>
          <p:cNvGraphicFramePr>
            <a:graphicFrameLocks noChangeAspect="1"/>
          </p:cNvGraphicFramePr>
          <p:nvPr/>
        </p:nvGraphicFramePr>
        <p:xfrm>
          <a:off x="5225141" y="1377723"/>
          <a:ext cx="3254829" cy="2214408"/>
        </p:xfrm>
        <a:graphic>
          <a:graphicData uri="http://schemas.openxmlformats.org/presentationml/2006/ole">
            <p:oleObj spid="_x0000_s115714" r:id="rId3" imgW="3899520" imgH="294048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RIM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591" y="1073888"/>
            <a:ext cx="4736509" cy="5241187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RIM - analogous to the</a:t>
            </a:r>
          </a:p>
          <a:p>
            <a:pPr>
              <a:buNone/>
            </a:pPr>
            <a:r>
              <a:rPr lang="en-US" sz="2000" dirty="0" smtClean="0"/>
              <a:t> 		GEM conical hole profile</a:t>
            </a:r>
            <a:endParaRPr lang="en-US" sz="20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5016499" y="1073888"/>
            <a:ext cx="4722923" cy="524118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291" y="1788706"/>
            <a:ext cx="4418565" cy="112936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0431" t="3096" r="10431" b="21675"/>
          <a:stretch>
            <a:fillRect/>
          </a:stretch>
        </p:blipFill>
        <p:spPr bwMode="auto">
          <a:xfrm>
            <a:off x="225634" y="2922458"/>
            <a:ext cx="3468677" cy="222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l="12315" t="43454" r="12315" b="15337"/>
          <a:stretch>
            <a:fillRect/>
          </a:stretch>
        </p:blipFill>
        <p:spPr bwMode="auto">
          <a:xfrm>
            <a:off x="2497932" y="5351355"/>
            <a:ext cx="2350461" cy="103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491541" y="5356375"/>
            <a:ext cx="1945508" cy="2379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2007</a:t>
            </a:r>
            <a:endParaRPr lang="en-US" sz="1400" b="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 l="12315" t="2556" r="12315" b="56235"/>
          <a:stretch>
            <a:fillRect/>
          </a:stretch>
        </p:blipFill>
        <p:spPr bwMode="auto">
          <a:xfrm>
            <a:off x="152050" y="5018560"/>
            <a:ext cx="2350461" cy="103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8856" y="5045085"/>
            <a:ext cx="1945508" cy="2379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2006</a:t>
            </a:r>
            <a:endParaRPr lang="en-US" sz="1400" b="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1137682" y="3710763"/>
            <a:ext cx="914401" cy="1562986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15818" y="4623650"/>
            <a:ext cx="1054433" cy="84148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53584" y="2956490"/>
            <a:ext cx="926857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RIM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0929" y="1545615"/>
            <a:ext cx="138852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RIM: 100 </a:t>
            </a:r>
            <a:r>
              <a:rPr lang="en-US" sz="1600" dirty="0" smtClean="0">
                <a:solidFill>
                  <a:srgbClr val="33CC33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60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33CC33"/>
              </a:solidFill>
              <a:effectLst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96258" y="3929839"/>
            <a:ext cx="81624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same HV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57162" y="1147655"/>
            <a:ext cx="1600118" cy="8679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THGEM 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&amp; RIM</a:t>
            </a:r>
            <a:endParaRPr lang="en-US" sz="2800" dirty="0">
              <a:solidFill>
                <a:srgbClr val="0000CC"/>
              </a:solidFill>
              <a:effectLst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22958" y="2590643"/>
            <a:ext cx="1274708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RIM: 10 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FF0000"/>
              </a:solidFill>
              <a:effectLst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434943" y="2111829"/>
            <a:ext cx="968828" cy="4027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graphicFrame>
        <p:nvGraphicFramePr>
          <p:cNvPr id="62467" name="Object 6"/>
          <p:cNvGraphicFramePr>
            <a:graphicFrameLocks noChangeAspect="1"/>
          </p:cNvGraphicFramePr>
          <p:nvPr/>
        </p:nvGraphicFramePr>
        <p:xfrm>
          <a:off x="6477000" y="3719286"/>
          <a:ext cx="2998788" cy="2093387"/>
        </p:xfrm>
        <a:graphic>
          <a:graphicData uri="http://schemas.openxmlformats.org/presentationml/2006/ole">
            <p:oleObj spid="_x0000_s115715" r:id="rId7" imgW="3889440" imgH="2940480" progId="">
              <p:embed/>
            </p:oleObj>
          </a:graphicData>
        </a:graphic>
      </p:graphicFrame>
      <p:sp>
        <p:nvSpPr>
          <p:cNvPr id="39" name="Oval 17"/>
          <p:cNvSpPr/>
          <p:nvPr/>
        </p:nvSpPr>
        <p:spPr>
          <a:xfrm>
            <a:off x="5472396" y="2528207"/>
            <a:ext cx="1005756" cy="9286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41" name="Straight Arrow Connector 19"/>
          <p:cNvCxnSpPr/>
          <p:nvPr/>
        </p:nvCxnSpPr>
        <p:spPr>
          <a:xfrm>
            <a:off x="6034534" y="3450545"/>
            <a:ext cx="681952" cy="60982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39705" y="5901420"/>
            <a:ext cx="3180679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Dalla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Torre et al., </a:t>
            </a:r>
          </a:p>
          <a:p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IEEE – NSS 2008 , Dresden 19-25/10/2008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07542" y="3736428"/>
            <a:ext cx="720069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zoom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 THE RIM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92505" y="5107801"/>
          <a:ext cx="3094688" cy="1262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664"/>
                <a:gridCol w="773664"/>
                <a:gridCol w="773664"/>
                <a:gridCol w="773696"/>
              </a:tblGrid>
              <a:tr h="39114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 smtClean="0"/>
                        <a:t>Diam</a:t>
                      </a:r>
                      <a:r>
                        <a:rPr lang="en-GB" sz="1100" dirty="0" smtClean="0"/>
                        <a:t> (mm)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Pitch</a:t>
                      </a:r>
                      <a:r>
                        <a:rPr lang="en-GB" sz="1100" baseline="0" dirty="0" smtClean="0"/>
                        <a:t> (mm)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Rim (</a:t>
                      </a:r>
                      <a:r>
                        <a:rPr lang="en-GB" sz="1100" dirty="0" smtClean="0">
                          <a:sym typeface="Symbol"/>
                        </a:rPr>
                        <a:t></a:t>
                      </a:r>
                      <a:r>
                        <a:rPr lang="en-GB" sz="1100" dirty="0" smtClean="0"/>
                        <a:t>m)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Thick (mm)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  <a:tr h="27857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0.3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0.4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  <a:tr h="27857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0.3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10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0.4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  <a:tr h="27857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0.3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100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0.4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42239" y="4856422"/>
            <a:ext cx="6029082" cy="10895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chemeClr val="tx1"/>
                </a:solidFill>
                <a:latin typeface="+mn-lt"/>
                <a:cs typeface="+mn-cs"/>
              </a:rPr>
              <a:t>the charge accumulation at the dielectric surface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that allows to obtain much larger gains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00CC"/>
                </a:solidFill>
                <a:latin typeface="+mn-lt"/>
                <a:cs typeface="+mn-cs"/>
              </a:rPr>
              <a:t>  makes it </a:t>
            </a:r>
            <a:r>
              <a:rPr lang="en-GB" sz="1800" u="sng" dirty="0" smtClean="0">
                <a:solidFill>
                  <a:srgbClr val="0000CC"/>
                </a:solidFill>
                <a:latin typeface="+mn-lt"/>
                <a:cs typeface="+mn-cs"/>
              </a:rPr>
              <a:t>difficult to have complete charge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smtClean="0">
                <a:solidFill>
                  <a:srgbClr val="0000CC"/>
                </a:solidFill>
                <a:latin typeface="+mn-lt"/>
              </a:rPr>
              <a:t>   </a:t>
            </a:r>
            <a:r>
              <a:rPr lang="en-GB" sz="1800" u="sng" dirty="0" smtClean="0">
                <a:solidFill>
                  <a:srgbClr val="0000CC"/>
                </a:solidFill>
                <a:latin typeface="+mn-lt"/>
                <a:cs typeface="+mn-cs"/>
              </a:rPr>
              <a:t>collection</a:t>
            </a:r>
            <a:endParaRPr lang="en-GB" sz="1800" u="sng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5492974" y="1524776"/>
          <a:ext cx="4255120" cy="3167062"/>
        </p:xfrm>
        <a:graphic>
          <a:graphicData uri="http://schemas.openxmlformats.org/presentationml/2006/ole">
            <p:oleObj spid="_x0000_s116738" r:id="rId3" imgW="3736800" imgH="3011040" progId="">
              <p:embed/>
            </p:oleObj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154732" y="1135690"/>
          <a:ext cx="5288384" cy="3500438"/>
        </p:xfrm>
        <a:graphic>
          <a:graphicData uri="http://schemas.openxmlformats.org/presentationml/2006/ole">
            <p:oleObj spid="_x0000_s116739" r:id="rId4" imgW="4210560" imgH="3018240" progId="">
              <p:embed/>
            </p:oleObj>
          </a:graphicData>
        </a:graphic>
      </p:graphicFrame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283188" y="1170580"/>
            <a:ext cx="3070563" cy="28623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Bookman Old Style" pitchFamily="18" charset="0"/>
              </a:rPr>
              <a:t>NOTE: two different scales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4353751" y="1313696"/>
            <a:ext cx="386830" cy="21407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"/>
          <p:cNvCxnSpPr>
            <a:stCxn id="12" idx="1"/>
          </p:cNvCxnSpPr>
          <p:nvPr/>
        </p:nvCxnSpPr>
        <p:spPr>
          <a:xfrm rot="10800000" flipV="1">
            <a:off x="949656" y="1313696"/>
            <a:ext cx="333532" cy="14263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26747" y="3402515"/>
            <a:ext cx="740908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NO RIM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8961" y="1768644"/>
            <a:ext cx="998991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RIM: 10 </a:t>
            </a:r>
            <a:r>
              <a:rPr lang="en-US" dirty="0" smtClean="0">
                <a:solidFill>
                  <a:srgbClr val="FF0000"/>
                </a:solidFill>
                <a:effectLst/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m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21184" y="2101797"/>
            <a:ext cx="1083951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RIM: 100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m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051544" y="2615609"/>
            <a:ext cx="1531089" cy="723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956697" y="1747284"/>
            <a:ext cx="1531089" cy="5599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02021" y="2502292"/>
            <a:ext cx="740908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NO RIM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40068" y="2137144"/>
            <a:ext cx="1083951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RIM: 100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m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10142" y="3813640"/>
            <a:ext cx="998991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RIM: 10 </a:t>
            </a:r>
            <a:r>
              <a:rPr lang="en-US" dirty="0" smtClean="0">
                <a:solidFill>
                  <a:srgbClr val="FF0000"/>
                </a:solidFill>
                <a:effectLst/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m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-169075" y="2541278"/>
            <a:ext cx="1346844" cy="28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Effective gain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4449002" y="2789372"/>
            <a:ext cx="1346844" cy="28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Effective gain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37428" y="4256664"/>
            <a:ext cx="1356462" cy="28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E</a:t>
            </a:r>
            <a:r>
              <a:rPr lang="en-US" sz="1400" baseline="-25000" dirty="0" smtClean="0">
                <a:solidFill>
                  <a:schemeClr val="tx1"/>
                </a:solidFill>
                <a:effectLst/>
              </a:rPr>
              <a:t>DRIFT</a:t>
            </a:r>
            <a:r>
              <a:rPr lang="en-US" sz="1400" dirty="0" smtClean="0">
                <a:solidFill>
                  <a:schemeClr val="tx1"/>
                </a:solidFill>
                <a:effectLst/>
              </a:rPr>
              <a:t> (kV/cm)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83093" y="4324003"/>
            <a:ext cx="1356462" cy="28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E</a:t>
            </a:r>
            <a:r>
              <a:rPr lang="en-US" sz="1400" baseline="-25000" dirty="0" smtClean="0">
                <a:solidFill>
                  <a:schemeClr val="tx1"/>
                </a:solidFill>
                <a:effectLst/>
              </a:rPr>
              <a:t>DRIFT</a:t>
            </a:r>
            <a:r>
              <a:rPr lang="en-US" sz="1400" dirty="0" smtClean="0">
                <a:solidFill>
                  <a:schemeClr val="tx1"/>
                </a:solidFill>
                <a:effectLst/>
              </a:rPr>
              <a:t> (kV/cm)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/>
          <p:cNvSpPr/>
          <p:nvPr/>
        </p:nvSpPr>
        <p:spPr>
          <a:xfrm rot="16200000">
            <a:off x="4785640" y="2906330"/>
            <a:ext cx="2034531" cy="28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Energy resolution (%)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5173903" y="1120960"/>
            <a:ext cx="3558828" cy="3416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X-ray measurements</a:t>
            </a:r>
            <a:endParaRPr lang="en-GB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711842" y="5507666"/>
            <a:ext cx="808075" cy="914400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56876" y="6021163"/>
            <a:ext cx="3180679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Dalla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Torre et al., </a:t>
            </a:r>
          </a:p>
          <a:p>
            <a:r>
              <a:rPr lang="en-GB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IEEE – NSS 2008 , Dresden 19-25/10/2008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218" y="1088020"/>
            <a:ext cx="9421792" cy="5348406"/>
          </a:xfrm>
        </p:spPr>
        <p:txBody>
          <a:bodyPr/>
          <a:lstStyle/>
          <a:p>
            <a:r>
              <a:rPr lang="en-US" dirty="0" smtClean="0"/>
              <a:t>TMAE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		</a:t>
            </a:r>
            <a:r>
              <a:rPr lang="en-US" dirty="0" smtClean="0"/>
              <a:t>Silvia DALLA TORRE</a:t>
            </a:r>
          </a:p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1311378" y="1293350"/>
            <a:ext cx="3878942" cy="2555263"/>
            <a:chOff x="535875" y="1675314"/>
            <a:chExt cx="3878942" cy="2555263"/>
          </a:xfrm>
        </p:grpSpPr>
        <p:pic>
          <p:nvPicPr>
            <p:cNvPr id="63897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192" y="1675314"/>
              <a:ext cx="3857625" cy="241935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44" name="TextBox 43"/>
            <p:cNvSpPr txBox="1"/>
            <p:nvPr/>
          </p:nvSpPr>
          <p:spPr>
            <a:xfrm rot="16200000">
              <a:off x="487646" y="3391382"/>
              <a:ext cx="450764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QE,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5875" y="3972045"/>
              <a:ext cx="1697003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CC"/>
                  </a:solidFill>
                </a:rPr>
                <a:t>NIMA  323 (1992) 351</a:t>
              </a:r>
              <a:endParaRPr lang="en-US" i="1" dirty="0">
                <a:solidFill>
                  <a:srgbClr val="0000CC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898248" y="3055716"/>
              <a:ext cx="1944547" cy="787079"/>
            </a:xfrm>
            <a:prstGeom prst="rect">
              <a:avLst/>
            </a:prstGeom>
            <a:solidFill>
              <a:srgbClr val="FF99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18781" y="1106312"/>
            <a:ext cx="1346844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00"/>
                </a:solidFill>
              </a:rPr>
              <a:t>TMAE</a:t>
            </a:r>
            <a:endParaRPr lang="en-US" sz="3200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547" y="3838820"/>
            <a:ext cx="4709590" cy="255716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74562" y="6123008"/>
            <a:ext cx="3192605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CC"/>
                </a:solidFill>
              </a:rPr>
              <a:t>DELPHI barrel RICH, NIMA 273 (1988) 247</a:t>
            </a:r>
            <a:endParaRPr lang="en-US" i="1" dirty="0">
              <a:solidFill>
                <a:srgbClr val="0000CC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5312779" y="1134320"/>
          <a:ext cx="4190036" cy="2789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8" name="Straight Connector 17"/>
          <p:cNvCxnSpPr/>
          <p:nvPr/>
        </p:nvCxnSpPr>
        <p:spPr bwMode="auto">
          <a:xfrm rot="5400000">
            <a:off x="5926243" y="2754775"/>
            <a:ext cx="2430680" cy="5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422966" y="1784430"/>
            <a:ext cx="2032929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CC"/>
                </a:solidFill>
                <a:effectLst/>
              </a:rPr>
              <a:t>DELPHI barrel RICH</a:t>
            </a:r>
          </a:p>
          <a:p>
            <a:r>
              <a:rPr lang="en-US" i="1" dirty="0" smtClean="0">
                <a:solidFill>
                  <a:srgbClr val="0000CC"/>
                </a:solidFill>
                <a:effectLst/>
              </a:rPr>
              <a:t>Photosensitive volume: </a:t>
            </a:r>
          </a:p>
          <a:p>
            <a:r>
              <a:rPr lang="en-US" i="1" dirty="0" smtClean="0">
                <a:solidFill>
                  <a:srgbClr val="0000CC"/>
                </a:solidFill>
                <a:effectLst/>
              </a:rPr>
              <a:t>	    5 cm thick</a:t>
            </a:r>
            <a:endParaRPr lang="en-US" i="1" dirty="0">
              <a:solidFill>
                <a:srgbClr val="0000CC"/>
              </a:soli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5962" y="4976464"/>
            <a:ext cx="809837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effectLst/>
              </a:rPr>
              <a:t>cloisons</a:t>
            </a:r>
            <a:endParaRPr lang="en-US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5878" y="5366368"/>
            <a:ext cx="1015021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effectLst/>
              </a:rPr>
              <a:t>Anode wire</a:t>
            </a:r>
            <a:endParaRPr lang="en-US" i="1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 bwMode="auto">
          <a:xfrm rot="10800000" flipV="1">
            <a:off x="2351314" y="5495633"/>
            <a:ext cx="1724564" cy="21639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10800000" flipV="1">
            <a:off x="2123704" y="5142016"/>
            <a:ext cx="1260765" cy="12864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10800000" flipV="1">
            <a:off x="2525488" y="5213268"/>
            <a:ext cx="858981" cy="24542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336641" y="4182820"/>
            <a:ext cx="399736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thick photosensitive volume (</a:t>
            </a:r>
            <a:r>
              <a:rPr lang="en-US" sz="1400" u="sng" dirty="0" smtClean="0">
                <a:solidFill>
                  <a:srgbClr val="0000CC"/>
                </a:solidFill>
                <a:effectLst/>
              </a:rPr>
              <a:t>slow</a:t>
            </a:r>
            <a:r>
              <a:rPr lang="en-US" sz="1400" dirty="0" smtClean="0">
                <a:solidFill>
                  <a:srgbClr val="0000CC"/>
                </a:solidFill>
                <a:effectLst/>
              </a:rPr>
              <a:t> photon 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</a:rPr>
              <a:t>	detectors, parallax error)</a:t>
            </a:r>
          </a:p>
          <a:p>
            <a:endParaRPr lang="en-US" sz="1400" dirty="0" smtClean="0">
              <a:solidFill>
                <a:srgbClr val="0000CC"/>
              </a:solidFill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heating and temperature control 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</a:rPr>
              <a:t>	(T _bubbling &lt;</a:t>
            </a:r>
            <a:r>
              <a:rPr lang="en-US" sz="1400" dirty="0" err="1" smtClean="0">
                <a:solidFill>
                  <a:srgbClr val="0000CC"/>
                </a:solidFill>
                <a:effectLst/>
              </a:rPr>
              <a:t>T_operation</a:t>
            </a:r>
            <a:r>
              <a:rPr lang="en-US" sz="1400" dirty="0" smtClean="0">
                <a:solidFill>
                  <a:srgbClr val="0000CC"/>
                </a:solidFill>
                <a:effectLst/>
              </a:rPr>
              <a:t>)</a:t>
            </a:r>
          </a:p>
          <a:p>
            <a:endParaRPr lang="en-US" sz="1400" dirty="0" smtClean="0">
              <a:solidFill>
                <a:srgbClr val="0000CC"/>
              </a:solidFill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photon feed-back from amplification region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</a:rPr>
              <a:t>          	(protections)</a:t>
            </a:r>
          </a:p>
          <a:p>
            <a:endParaRPr lang="en-US" sz="1400" dirty="0" smtClean="0">
              <a:solidFill>
                <a:srgbClr val="0000CC"/>
              </a:solidFill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chemically extremely reactive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218" y="1088020"/>
            <a:ext cx="9421792" cy="5324355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18781" y="1106312"/>
            <a:ext cx="1005403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00"/>
                </a:solidFill>
              </a:rPr>
              <a:t>TEA</a:t>
            </a:r>
            <a:endParaRPr lang="en-US" sz="3200" dirty="0">
              <a:solidFill>
                <a:srgbClr val="FF99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95" y="1713054"/>
            <a:ext cx="3823946" cy="264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365812" y="1736204"/>
            <a:ext cx="1653722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CC"/>
                </a:solidFill>
              </a:rPr>
              <a:t>NIMA 554 (2005) 147</a:t>
            </a:r>
            <a:endParaRPr lang="en-US" i="1" dirty="0">
              <a:solidFill>
                <a:srgbClr val="0000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361" y="2011221"/>
            <a:ext cx="3858290" cy="162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043913" y="1668685"/>
            <a:ext cx="2341410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CC"/>
                </a:solidFill>
              </a:rPr>
              <a:t>CLEO III, NIMA 441 (2000) 374</a:t>
            </a:r>
            <a:endParaRPr lang="en-US" i="1" dirty="0">
              <a:solidFill>
                <a:srgbClr val="0000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1189" y="4340906"/>
            <a:ext cx="3997363" cy="16435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technical challenges of the far UV domain</a:t>
            </a:r>
          </a:p>
          <a:p>
            <a:endParaRPr lang="en-US" sz="1400" dirty="0" smtClean="0">
              <a:solidFill>
                <a:srgbClr val="0000CC"/>
              </a:solidFill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1400" u="sng" dirty="0" smtClean="0">
                <a:solidFill>
                  <a:srgbClr val="0000CC"/>
                </a:solidFill>
                <a:effectLst/>
              </a:rPr>
              <a:t>large chromatic dispersion </a:t>
            </a:r>
            <a:r>
              <a:rPr lang="en-US" sz="1400" dirty="0" smtClean="0">
                <a:solidFill>
                  <a:srgbClr val="0000CC"/>
                </a:solidFill>
                <a:effectLst/>
              </a:rPr>
              <a:t>in far UV region: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Proximity focusing (the Chromatic dispersion is not the major resolution limitation)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</a:rPr>
              <a:t>He, a radiator gas with extremely reduced chromatic dispersion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GASEOUS PHOTON DETECTOS, WHY ?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509588" y="1099596"/>
            <a:ext cx="8863012" cy="5215480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In spite of critical aspects and technical challenges,</a:t>
            </a: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					gaseous photon detectors offer: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operation in magnetic field</a:t>
            </a:r>
          </a:p>
          <a:p>
            <a:endParaRPr lang="en-US" dirty="0" smtClean="0"/>
          </a:p>
          <a:p>
            <a:r>
              <a:rPr lang="en-US" dirty="0" smtClean="0"/>
              <a:t>the most effective solution for what concerns the cost of large detector area application</a:t>
            </a:r>
          </a:p>
          <a:p>
            <a:endParaRPr lang="en-US" dirty="0" smtClean="0"/>
          </a:p>
          <a:p>
            <a:r>
              <a:rPr lang="en-US" dirty="0" smtClean="0"/>
              <a:t>minimum material budget when the photon detectors have to seat in the experiment acceptance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FF9900"/>
                </a:solidFill>
              </a:rPr>
              <a:t>second generation of gaseous photon detectors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1111170" y="5266482"/>
            <a:ext cx="978408" cy="484632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RICH2010, Cassis     2-7/5/2010</a:t>
            </a:r>
            <a:r>
              <a:rPr lang="en-US" dirty="0" smtClean="0"/>
              <a:t>                            </a:t>
            </a:r>
            <a:r>
              <a:rPr lang="en-US" b="1" dirty="0" smtClean="0"/>
              <a:t>Gaseous Photon Detectors</a:t>
            </a:r>
            <a:r>
              <a:rPr lang="en-US" b="1" dirty="0"/>
              <a:t>		</a:t>
            </a:r>
            <a:r>
              <a:rPr lang="en-US" dirty="0"/>
              <a:t>Silvia DALLA TORRE</a:t>
            </a:r>
          </a:p>
          <a:p>
            <a:endParaRPr lang="en-US" dirty="0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1513" y="0"/>
            <a:ext cx="6691312" cy="944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</a:rPr>
              <a:t>OUTLINE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750" y="1084522"/>
            <a:ext cx="9310688" cy="5230554"/>
          </a:xfrm>
          <a:noFill/>
          <a:ln w="28575"/>
        </p:spPr>
        <p:txBody>
          <a:bodyPr/>
          <a:lstStyle/>
          <a:p>
            <a:pPr marL="1104900" lvl="1" indent="-342900">
              <a:lnSpc>
                <a:spcPct val="80000"/>
              </a:lnSpc>
              <a:buNone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for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 generation -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photoconverting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gaseous PDs </a:t>
            </a:r>
            <a:r>
              <a:rPr lang="en-US" dirty="0" smtClean="0"/>
              <a:t>for </a:t>
            </a:r>
            <a:r>
              <a:rPr lang="en-US" dirty="0" err="1" smtClean="0"/>
              <a:t>RICHes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II generation –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MWPCs with solid state </a:t>
            </a:r>
            <a:r>
              <a:rPr lang="en-US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CsI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PC</a:t>
            </a: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gaseous PDs for </a:t>
            </a:r>
            <a:r>
              <a:rPr lang="en-US" dirty="0" err="1" smtClean="0"/>
              <a:t>RICHes</a:t>
            </a:r>
            <a:r>
              <a:rPr lang="en-US" dirty="0" smtClean="0"/>
              <a:t>, III generation – </a:t>
            </a:r>
            <a:r>
              <a:rPr lang="en-US" u="sng" dirty="0" smtClean="0"/>
              <a:t>closed geometry gaseous PDs</a:t>
            </a:r>
          </a:p>
          <a:p>
            <a:pPr marL="628650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g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aseous PDs with sensitivity in the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visible range</a:t>
            </a: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</a:pPr>
            <a:r>
              <a:rPr lang="en-US" dirty="0" smtClean="0"/>
              <a:t>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 traditional PCs</a:t>
            </a:r>
          </a:p>
          <a:p>
            <a:pPr marL="628650" indent="-342900">
              <a:lnSpc>
                <a:spcPct val="80000"/>
              </a:lnSpc>
            </a:pPr>
            <a:endParaRPr lang="en-US" dirty="0" smtClean="0"/>
          </a:p>
          <a:p>
            <a:pPr marL="628650" indent="-342900">
              <a:lnSpc>
                <a:spcPct val="8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lnSpc>
                <a:spcPct val="80000"/>
              </a:lnSpc>
              <a:buFont typeface="Wingdings" pitchFamily="2" charset="2"/>
              <a:buNone/>
            </a:pPr>
            <a:endParaRPr lang="en-US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4158" y="2934586"/>
            <a:ext cx="8952614" cy="2945219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6689" y="1562986"/>
            <a:ext cx="8952614" cy="627322"/>
          </a:xfrm>
          <a:prstGeom prst="rect">
            <a:avLst/>
          </a:prstGeom>
          <a:solidFill>
            <a:srgbClr val="FFFF66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r>
              <a:rPr lang="en-US" dirty="0" smtClean="0"/>
              <a:t>MWPCs with solid state photocathode (</a:t>
            </a:r>
            <a:r>
              <a:rPr lang="en-US" dirty="0" smtClean="0">
                <a:solidFill>
                  <a:srgbClr val="FF9933"/>
                </a:solidFill>
              </a:rPr>
              <a:t>the RD26 effort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RICH2010, Cassis     2-7/5/2010</a:t>
            </a:r>
            <a:r>
              <a:rPr lang="en-US" smtClean="0"/>
              <a:t>                            </a:t>
            </a:r>
            <a:r>
              <a:rPr lang="en-US" b="1" smtClean="0"/>
              <a:t>Gaseous Photon Detectors		</a:t>
            </a:r>
            <a:r>
              <a:rPr lang="en-US" smtClean="0"/>
              <a:t>Silvia DALLA TORRE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23" y="3305443"/>
            <a:ext cx="2296012" cy="286131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1053"/>
          <a:stretch>
            <a:fillRect/>
          </a:stretch>
        </p:blipFill>
        <p:spPr bwMode="auto">
          <a:xfrm>
            <a:off x="7374576" y="1529589"/>
            <a:ext cx="1953670" cy="178723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14042"/>
          <a:stretch>
            <a:fillRect/>
          </a:stretch>
        </p:blipFill>
        <p:spPr bwMode="auto">
          <a:xfrm>
            <a:off x="3662667" y="1448790"/>
            <a:ext cx="3286065" cy="184921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2832" y="4053175"/>
            <a:ext cx="2129565" cy="224826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439" y="4405745"/>
            <a:ext cx="3017004" cy="185766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033" y="1558020"/>
            <a:ext cx="3213523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400920" y="2990026"/>
            <a:ext cx="1152880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TIC, NA44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390" y="5752028"/>
            <a:ext cx="1686680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COMPASS, 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RICH-1</a:t>
            </a:r>
          </a:p>
          <a:p>
            <a:r>
              <a:rPr lang="en-US" sz="1600" dirty="0" err="1" smtClean="0">
                <a:solidFill>
                  <a:srgbClr val="FF9933"/>
                </a:solidFill>
              </a:rPr>
              <a:t>CsI</a:t>
            </a:r>
            <a:r>
              <a:rPr lang="en-US" sz="1600" dirty="0" smtClean="0">
                <a:solidFill>
                  <a:srgbClr val="FF9933"/>
                </a:solidFill>
              </a:rPr>
              <a:t> area &gt; 5 m</a:t>
            </a:r>
            <a:r>
              <a:rPr lang="en-US" sz="1600" baseline="30000" dirty="0" smtClean="0">
                <a:solidFill>
                  <a:srgbClr val="FF9933"/>
                </a:solidFill>
              </a:rPr>
              <a:t>2</a:t>
            </a:r>
            <a:endParaRPr lang="en-US" sz="1600" baseline="30000" dirty="0">
              <a:solidFill>
                <a:srgbClr val="FF99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2744" y="3116697"/>
            <a:ext cx="152625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JLAB-HALL A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5901" y="1492746"/>
            <a:ext cx="1762021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ALICE-HMPID</a:t>
            </a:r>
          </a:p>
          <a:p>
            <a:r>
              <a:rPr lang="en-US" sz="1600" dirty="0" err="1" smtClean="0">
                <a:solidFill>
                  <a:srgbClr val="FF9933"/>
                </a:solidFill>
              </a:rPr>
              <a:t>CsI</a:t>
            </a:r>
            <a:r>
              <a:rPr lang="en-US" sz="1600" dirty="0" smtClean="0">
                <a:solidFill>
                  <a:srgbClr val="FF9933"/>
                </a:solidFill>
              </a:rPr>
              <a:t> area &gt; </a:t>
            </a:r>
            <a:r>
              <a:rPr lang="en-US" sz="1600" dirty="0" smtClean="0">
                <a:solidFill>
                  <a:srgbClr val="FF9933"/>
                </a:solidFill>
              </a:rPr>
              <a:t>10 m</a:t>
            </a:r>
            <a:r>
              <a:rPr lang="en-US" sz="1600" baseline="30000" dirty="0" smtClean="0">
                <a:solidFill>
                  <a:srgbClr val="FF9933"/>
                </a:solidFill>
              </a:rPr>
              <a:t>2</a:t>
            </a:r>
            <a:endParaRPr lang="en-US" sz="1600" baseline="30000" dirty="0" smtClean="0">
              <a:solidFill>
                <a:srgbClr val="FF99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9902" y="6081570"/>
            <a:ext cx="725648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STAR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73070" y="6032089"/>
            <a:ext cx="899605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HADES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6872" y="3348794"/>
            <a:ext cx="528396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9900"/>
                </a:solidFill>
              </a:rPr>
              <a:t>A solid state photocathode exposed to </a:t>
            </a:r>
          </a:p>
          <a:p>
            <a:pPr algn="ctr"/>
            <a:r>
              <a:rPr lang="en-US" sz="2000" dirty="0" smtClean="0">
                <a:solidFill>
                  <a:srgbClr val="FF9900"/>
                </a:solidFill>
              </a:rPr>
              <a:t>a gaseous atmosphere in an effective PD:</a:t>
            </a:r>
          </a:p>
          <a:p>
            <a:pPr algn="ctr"/>
            <a:r>
              <a:rPr lang="en-US" sz="2000" u="sng" dirty="0" smtClean="0">
                <a:solidFill>
                  <a:srgbClr val="FF9900"/>
                </a:solidFill>
              </a:rPr>
              <a:t>a success !</a:t>
            </a:r>
            <a:endParaRPr lang="en-US" sz="2000" u="sng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2.pot</Template>
  <TotalTime>77808</TotalTime>
  <Words>3503</Words>
  <Application>Microsoft Office PowerPoint</Application>
  <PresentationFormat>Custom</PresentationFormat>
  <Paragraphs>886</Paragraphs>
  <Slides>48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Paper Presentation 2</vt:lpstr>
      <vt:lpstr>Presentazione</vt:lpstr>
      <vt:lpstr>KGPlot</vt:lpstr>
      <vt:lpstr>Slide 1</vt:lpstr>
      <vt:lpstr>OUTLINE</vt:lpstr>
      <vt:lpstr>OUTLINE</vt:lpstr>
      <vt:lpstr>GASEOUS PDs, THE PAST</vt:lpstr>
      <vt:lpstr>GASEOUS PDs, THE PAST</vt:lpstr>
      <vt:lpstr>GASEOUS PDs, THE PAST</vt:lpstr>
      <vt:lpstr>GASEOUS PHOTON DETECTOS, WHY ?</vt:lpstr>
      <vt:lpstr>OUTLINE</vt:lpstr>
      <vt:lpstr>GASEOUS PDs, THE PRESENT</vt:lpstr>
      <vt:lpstr>GASEOUS PDs, THE PRESENT</vt:lpstr>
      <vt:lpstr>PCs, WHICH CONFIGURATION ?</vt:lpstr>
      <vt:lpstr>PHOTOELECTRON EXTRACTION</vt:lpstr>
      <vt:lpstr>GASEOUS PDs, THE PRESENT</vt:lpstr>
      <vt:lpstr>OUTLINE</vt:lpstr>
      <vt:lpstr>TOWARDS THE FUTURE</vt:lpstr>
      <vt:lpstr>ION (&amp; photon) BLOCKING GEOMETRIES</vt:lpstr>
      <vt:lpstr>ION (&amp; photon) BLOCKING GEOMETRIES</vt:lpstr>
      <vt:lpstr>GEM-based PDs  and IBF</vt:lpstr>
      <vt:lpstr>OVERCOMING IBF</vt:lpstr>
      <vt:lpstr>GEM-based PDs  and GAIN</vt:lpstr>
      <vt:lpstr>THGEM-based PDs, why ?</vt:lpstr>
      <vt:lpstr>ABOUT THE RIM</vt:lpstr>
      <vt:lpstr>CAN WE SIMULATE THE RIM ROLE ?</vt:lpstr>
      <vt:lpstr>THGEM GAIN &amp; RIM</vt:lpstr>
      <vt:lpstr>More about THGEM</vt:lpstr>
      <vt:lpstr>PHOTOELECTRON EXTRACTION</vt:lpstr>
      <vt:lpstr>PHOTOELECTRON EXTRACTION  5/5</vt:lpstr>
      <vt:lpstr>ESTRACTION EFFICENCY    vs        ACTIVE AREA </vt:lpstr>
      <vt:lpstr>IFB IN THGEM-based PDs</vt:lpstr>
      <vt:lpstr>COBRA THGEMs</vt:lpstr>
      <vt:lpstr>LARGE SIZE THGEMs</vt:lpstr>
      <vt:lpstr>OUTLINE</vt:lpstr>
      <vt:lpstr>GASEOUS DETECTORS FOR VISIBLE LIGHT</vt:lpstr>
      <vt:lpstr>GASEOUS DETECTORS FOR VISIBLE LIGHT</vt:lpstr>
      <vt:lpstr>GASEOUS DETECTORS FOR VISIBLE LIGHT</vt:lpstr>
      <vt:lpstr>OUTLINE</vt:lpstr>
      <vt:lpstr>C NanoTube PCs ?</vt:lpstr>
      <vt:lpstr>SUMMARY / CONCLUSIONS</vt:lpstr>
      <vt:lpstr>SPARE SLIDES</vt:lpstr>
      <vt:lpstr>RETHGEM</vt:lpstr>
      <vt:lpstr>GASEOUS PDs, THE PRESENT</vt:lpstr>
      <vt:lpstr>GASEOUS PDs, THE PRESENT</vt:lpstr>
      <vt:lpstr>GEM-based PDs  and GAIN</vt:lpstr>
      <vt:lpstr>PHOTOELECTRON EXTRACTION </vt:lpstr>
      <vt:lpstr>PHOTOELECTRON EXTRACTION  5/5</vt:lpstr>
      <vt:lpstr>COBRA THGEMs</vt:lpstr>
      <vt:lpstr>ABOUT THE RIM</vt:lpstr>
      <vt:lpstr>MORE ABOUT THE RIM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Robertson</dc:creator>
  <cp:lastModifiedBy>dallator</cp:lastModifiedBy>
  <cp:revision>1535</cp:revision>
  <cp:lastPrinted>2000-06-14T12:59:46Z</cp:lastPrinted>
  <dcterms:created xsi:type="dcterms:W3CDTF">1999-01-09T07:35:23Z</dcterms:created>
  <dcterms:modified xsi:type="dcterms:W3CDTF">2010-05-03T20:46:00Z</dcterms:modified>
</cp:coreProperties>
</file>