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8" r:id="rId2"/>
    <p:sldMasterId id="2147483686" r:id="rId3"/>
    <p:sldMasterId id="2147483838" r:id="rId4"/>
    <p:sldMasterId id="2147483850" r:id="rId5"/>
    <p:sldMasterId id="2147483862" r:id="rId6"/>
    <p:sldMasterId id="2147483878" r:id="rId7"/>
    <p:sldMasterId id="2147483882" r:id="rId8"/>
    <p:sldMasterId id="2147483894" r:id="rId9"/>
    <p:sldMasterId id="2147483906" r:id="rId10"/>
    <p:sldMasterId id="2147483918" r:id="rId11"/>
  </p:sldMasterIdLst>
  <p:notesMasterIdLst>
    <p:notesMasterId r:id="rId84"/>
  </p:notesMasterIdLst>
  <p:sldIdLst>
    <p:sldId id="879" r:id="rId12"/>
    <p:sldId id="1022" r:id="rId13"/>
    <p:sldId id="999" r:id="rId14"/>
    <p:sldId id="1023" r:id="rId15"/>
    <p:sldId id="1029" r:id="rId16"/>
    <p:sldId id="1024" r:id="rId17"/>
    <p:sldId id="1025" r:id="rId18"/>
    <p:sldId id="1026" r:id="rId19"/>
    <p:sldId id="1027" r:id="rId20"/>
    <p:sldId id="1000" r:id="rId21"/>
    <p:sldId id="1028" r:id="rId22"/>
    <p:sldId id="1001" r:id="rId23"/>
    <p:sldId id="1002" r:id="rId24"/>
    <p:sldId id="1003" r:id="rId25"/>
    <p:sldId id="947" r:id="rId26"/>
    <p:sldId id="948" r:id="rId27"/>
    <p:sldId id="951" r:id="rId28"/>
    <p:sldId id="950" r:id="rId29"/>
    <p:sldId id="953" r:id="rId30"/>
    <p:sldId id="885" r:id="rId31"/>
    <p:sldId id="954" r:id="rId32"/>
    <p:sldId id="955" r:id="rId33"/>
    <p:sldId id="960" r:id="rId34"/>
    <p:sldId id="957" r:id="rId35"/>
    <p:sldId id="959" r:id="rId36"/>
    <p:sldId id="956" r:id="rId37"/>
    <p:sldId id="916" r:id="rId38"/>
    <p:sldId id="917" r:id="rId39"/>
    <p:sldId id="918" r:id="rId40"/>
    <p:sldId id="983" r:id="rId41"/>
    <p:sldId id="962" r:id="rId42"/>
    <p:sldId id="984" r:id="rId43"/>
    <p:sldId id="985" r:id="rId44"/>
    <p:sldId id="986" r:id="rId45"/>
    <p:sldId id="982" r:id="rId46"/>
    <p:sldId id="963" r:id="rId47"/>
    <p:sldId id="964" r:id="rId48"/>
    <p:sldId id="987" r:id="rId49"/>
    <p:sldId id="965" r:id="rId50"/>
    <p:sldId id="966" r:id="rId51"/>
    <p:sldId id="967" r:id="rId52"/>
    <p:sldId id="979" r:id="rId53"/>
    <p:sldId id="980" r:id="rId54"/>
    <p:sldId id="981" r:id="rId55"/>
    <p:sldId id="969" r:id="rId56"/>
    <p:sldId id="970" r:id="rId57"/>
    <p:sldId id="971" r:id="rId58"/>
    <p:sldId id="993" r:id="rId59"/>
    <p:sldId id="975" r:id="rId60"/>
    <p:sldId id="976" r:id="rId61"/>
    <p:sldId id="977" r:id="rId62"/>
    <p:sldId id="990" r:id="rId63"/>
    <p:sldId id="961" r:id="rId64"/>
    <p:sldId id="989" r:id="rId65"/>
    <p:sldId id="933" r:id="rId66"/>
    <p:sldId id="1019" r:id="rId67"/>
    <p:sldId id="1020" r:id="rId68"/>
    <p:sldId id="1021" r:id="rId69"/>
    <p:sldId id="997" r:id="rId70"/>
    <p:sldId id="998" r:id="rId71"/>
    <p:sldId id="1004" r:id="rId72"/>
    <p:sldId id="1005" r:id="rId73"/>
    <p:sldId id="1006" r:id="rId74"/>
    <p:sldId id="1010" r:id="rId75"/>
    <p:sldId id="1011" r:id="rId76"/>
    <p:sldId id="1012" r:id="rId77"/>
    <p:sldId id="1013" r:id="rId78"/>
    <p:sldId id="1014" r:id="rId79"/>
    <p:sldId id="1015" r:id="rId80"/>
    <p:sldId id="1016" r:id="rId81"/>
    <p:sldId id="1017" r:id="rId82"/>
    <p:sldId id="1018" r:id="rId83"/>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430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1" autoAdjust="0"/>
    <p:restoredTop sz="94624" autoAdjust="0"/>
  </p:normalViewPr>
  <p:slideViewPr>
    <p:cSldViewPr>
      <p:cViewPr varScale="1">
        <p:scale>
          <a:sx n="84" d="100"/>
          <a:sy n="84" d="100"/>
        </p:scale>
        <p:origin x="138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658"/>
    </p:cViewPr>
  </p:sorterViewPr>
  <p:notesViewPr>
    <p:cSldViewPr>
      <p:cViewPr varScale="1">
        <p:scale>
          <a:sx n="58" d="100"/>
          <a:sy n="58" d="100"/>
        </p:scale>
        <p:origin x="-2052" y="-9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Espace réservé de la date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736DA45E-D0DF-4844-A677-50A97EDA7D6B}" type="datetimeFigureOut">
              <a:rPr lang="en-US" smtClean="0"/>
              <a:t>1/23/2018</a:t>
            </a:fld>
            <a:endParaRPr lang="en-US"/>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Espace réservé des commentair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Espace réservé du numéro de diapositiv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88CF13CB-7F00-4EDC-80F0-4A19D6B271DD}" type="slidenum">
              <a:rPr lang="en-US" smtClean="0"/>
              <a:t>‹N°›</a:t>
            </a:fld>
            <a:endParaRPr lang="en-US"/>
          </a:p>
        </p:txBody>
      </p:sp>
    </p:spTree>
    <p:extLst>
      <p:ext uri="{BB962C8B-B14F-4D97-AF65-F5344CB8AC3E}">
        <p14:creationId xmlns:p14="http://schemas.microsoft.com/office/powerpoint/2010/main" val="1774074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296D5B8-9374-4A32-9294-F7F6EF035B37}" type="slidenum">
              <a:rPr lang="en-US">
                <a:solidFill>
                  <a:srgbClr val="FFFFFF"/>
                </a:solidFill>
              </a:rPr>
              <a:pPr>
                <a:defRPr/>
              </a:pPr>
              <a:t>‹N°›</a:t>
            </a:fld>
            <a:endParaRPr lang="en-US">
              <a:solidFill>
                <a:srgbClr val="FFFFFF"/>
              </a:solidFill>
            </a:endParaRPr>
          </a:p>
        </p:txBody>
      </p:sp>
    </p:spTree>
    <p:extLst>
      <p:ext uri="{BB962C8B-B14F-4D97-AF65-F5344CB8AC3E}">
        <p14:creationId xmlns:p14="http://schemas.microsoft.com/office/powerpoint/2010/main" val="1648230423"/>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E53B08-DED5-4A8D-8526-CCE212BE1999}" type="datetime1">
              <a:rPr lang="fr-FR" altLang="fr-FR"/>
              <a:pPr>
                <a:defRPr/>
              </a:pPr>
              <a:t>23/01/2018</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584428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E5BE4F2-672E-4993-A486-4FEE5E320AD5}"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1594128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41E9902-5A35-4F3D-8054-9DC515B70ABF}"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1888980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4BAB105-28A9-4F9F-B428-4B86FC9584EA}" type="datetime1">
              <a:rPr lang="fr-FR" altLang="fr-FR"/>
              <a:pPr>
                <a:defRPr/>
              </a:pPr>
              <a:t>23/01/2018</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3178491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987AFC3-497B-4D8A-82F7-118FB0A7D435}" type="datetime1">
              <a:rPr lang="fr-FR"/>
              <a:pPr>
                <a:defRPr/>
              </a:pPr>
              <a:t>23/01/2018</a:t>
            </a:fld>
            <a:endParaRPr lang="fr-BE"/>
          </a:p>
        </p:txBody>
      </p:sp>
      <p:sp>
        <p:nvSpPr>
          <p:cNvPr id="3" name="Espace réservé du pied de page 2"/>
          <p:cNvSpPr>
            <a:spLocks noGrp="1"/>
          </p:cNvSpPr>
          <p:nvPr>
            <p:ph type="ftr" sz="quarter" idx="11"/>
          </p:nvPr>
        </p:nvSpPr>
        <p:spPr/>
        <p:txBody>
          <a:bodyPr/>
          <a:lstStyle>
            <a:lvl1pPr>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a:defRPr/>
            </a:lvl1pPr>
          </a:lstStyle>
          <a:p>
            <a:pPr>
              <a:defRPr/>
            </a:pPr>
            <a:fld id="{04D63576-D99D-4F5A-9303-254015D0EE0C}" type="slidenum">
              <a:rPr lang="fr-BE"/>
              <a:pPr>
                <a:defRPr/>
              </a:pPr>
              <a:t>‹N°›</a:t>
            </a:fld>
            <a:endParaRPr lang="fr-BE"/>
          </a:p>
        </p:txBody>
      </p:sp>
    </p:spTree>
    <p:extLst>
      <p:ext uri="{BB962C8B-B14F-4D97-AF65-F5344CB8AC3E}">
        <p14:creationId xmlns:p14="http://schemas.microsoft.com/office/powerpoint/2010/main" val="1142414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6B308D5-D149-406E-8B0A-E17166249998}" type="datetime1">
              <a:rPr lang="fr-FR" smtClean="0">
                <a:solidFill>
                  <a:prstClr val="black">
                    <a:tint val="75000"/>
                  </a:prstClr>
                </a:solidFill>
              </a:rPr>
              <a:pPr/>
              <a:t>23/01/2018</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800631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970838F5-8DE6-448B-BCAA-FB59C860DD52}" type="datetime1">
              <a:rPr lang="en-US" smtClean="0">
                <a:solidFill>
                  <a:prstClr val="black">
                    <a:tint val="75000"/>
                  </a:prstClr>
                </a:solidFill>
              </a:rPr>
              <a:pPr/>
              <a:t>1/23/2018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A6AC24-58DF-46C6-8FC8-4B8171C68FCE}"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10987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22.01.18</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D1D9BF-5E36-AF41-99A9-4BFF475AC147}" type="slidenum">
              <a:rPr lang="en-US" smtClean="0"/>
              <a:t>‹N°›</a:t>
            </a:fld>
            <a:endParaRPr lang="en-US" dirty="0"/>
          </a:p>
        </p:txBody>
      </p:sp>
    </p:spTree>
    <p:extLst>
      <p:ext uri="{BB962C8B-B14F-4D97-AF65-F5344CB8AC3E}">
        <p14:creationId xmlns:p14="http://schemas.microsoft.com/office/powerpoint/2010/main" val="3935223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799782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5280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EEB0F418-F51B-42C8-A4D6-6F73EBB734F3}"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3274066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775490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38106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597789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235160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7568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404687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34174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7541723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353358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C00000"/>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5E87018-D2CB-4105-BDD7-D290748235D1}"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3466" y="252922"/>
            <a:ext cx="3275930" cy="602395"/>
          </a:xfrm>
          <a:prstGeom prst="rect">
            <a:avLst/>
          </a:prstGeom>
        </p:spPr>
      </p:pic>
    </p:spTree>
    <p:extLst>
      <p:ext uri="{BB962C8B-B14F-4D97-AF65-F5344CB8AC3E}">
        <p14:creationId xmlns:p14="http://schemas.microsoft.com/office/powerpoint/2010/main" val="14054116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B7870BF-DF36-4771-A7B6-122BCFEBACE7}"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82548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6C6A5F8-CA23-4F96-BB13-6D735A5477B3}"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7473142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476F891-DD5D-4B51-8381-A38E967C675A}"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33466" y="252922"/>
            <a:ext cx="3275930" cy="602395"/>
          </a:xfrm>
          <a:prstGeom prst="rect">
            <a:avLst/>
          </a:prstGeom>
        </p:spPr>
      </p:pic>
    </p:spTree>
    <p:extLst>
      <p:ext uri="{BB962C8B-B14F-4D97-AF65-F5344CB8AC3E}">
        <p14:creationId xmlns:p14="http://schemas.microsoft.com/office/powerpoint/2010/main" val="3418764641"/>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AA67E73-CC23-41CE-82A5-21E9E9E234D6}" type="datetime1">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83921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1"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5F00119-6C32-4973-A588-08411E3EC0A2}" type="datetime1">
              <a:rPr lang="en-US" smtClean="0">
                <a:solidFill>
                  <a:prstClr val="black">
                    <a:tint val="75000"/>
                  </a:prstClr>
                </a:solidFill>
              </a:rPr>
              <a:pPr/>
              <a:t>1/23/2018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350856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821CAFF-A35C-4ED7-AFBD-7F12DCB79565}" type="datetime1">
              <a:rPr lang="en-US" smtClean="0">
                <a:solidFill>
                  <a:prstClr val="black">
                    <a:tint val="75000"/>
                  </a:prstClr>
                </a:solidFill>
              </a:rPr>
              <a:pPr/>
              <a:t>1/23/2018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77321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74B8F-25A6-4E5D-8615-FEB0F71D51EF}" type="datetime1">
              <a:rPr lang="en-US" smtClean="0">
                <a:solidFill>
                  <a:prstClr val="black">
                    <a:tint val="75000"/>
                  </a:prstClr>
                </a:solidFill>
              </a:rPr>
              <a:pPr/>
              <a:t>1/23/2018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04752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E78395F-2899-446C-B05D-01815EAFDEB1}" type="datetime1">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976216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F189182-55AD-4463-9C1C-E792B517DA59}" type="datetime1">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0991176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7E5888-7CA3-4EEC-B640-98936EB75DC1}"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141357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B8CEE64-F011-4EBF-B002-60FEFD0AFD1E}"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50476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04612F9-C2C8-4215-8A69-C8A5B2FB1ECD}"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3913821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EEB0F418-F51B-42C8-A4D6-6F73EBB734F3}"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‹N°›</a:t>
            </a:fld>
            <a:endParaRPr lang="fr-FR" altLang="fr-FR"/>
          </a:p>
        </p:txBody>
      </p:sp>
    </p:spTree>
    <p:extLst>
      <p:ext uri="{BB962C8B-B14F-4D97-AF65-F5344CB8AC3E}">
        <p14:creationId xmlns:p14="http://schemas.microsoft.com/office/powerpoint/2010/main" val="643839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0B7870BF-DF36-4771-A7B6-122BCFEBACE7}"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‹N°›</a:t>
            </a:fld>
            <a:endParaRPr lang="fr-FR" altLang="fr-FR"/>
          </a:p>
        </p:txBody>
      </p:sp>
    </p:spTree>
    <p:extLst>
      <p:ext uri="{BB962C8B-B14F-4D97-AF65-F5344CB8AC3E}">
        <p14:creationId xmlns:p14="http://schemas.microsoft.com/office/powerpoint/2010/main" val="4134412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04612F9-C2C8-4215-8A69-C8A5B2FB1ECD}"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‹N°›</a:t>
            </a:fld>
            <a:endParaRPr lang="fr-FR" altLang="fr-FR"/>
          </a:p>
        </p:txBody>
      </p:sp>
    </p:spTree>
    <p:extLst>
      <p:ext uri="{BB962C8B-B14F-4D97-AF65-F5344CB8AC3E}">
        <p14:creationId xmlns:p14="http://schemas.microsoft.com/office/powerpoint/2010/main" val="22886820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33C58F7E-504A-4926-B021-4763CB438002}" type="datetime1">
              <a:rPr lang="fr-FR" altLang="fr-FR"/>
              <a:pPr>
                <a:defRPr/>
              </a:pPr>
              <a:t>23/01/2018</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11366371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FD027D74-51BB-4AF2-A426-620323CD447A}" type="datetime1">
              <a:rPr lang="fr-FR" altLang="fr-FR"/>
              <a:pPr>
                <a:defRPr/>
              </a:pPr>
              <a:t>23/01/2018</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2523313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D8DD218C-16A7-4A61-8807-CAB7A3A0D7D8}" type="datetime1">
              <a:rPr lang="fr-FR" altLang="fr-FR"/>
              <a:pPr>
                <a:defRPr/>
              </a:pPr>
              <a:t>23/01/2018</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3064039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a:p>
        </p:txBody>
      </p:sp>
    </p:spTree>
    <p:extLst>
      <p:ext uri="{BB962C8B-B14F-4D97-AF65-F5344CB8AC3E}">
        <p14:creationId xmlns:p14="http://schemas.microsoft.com/office/powerpoint/2010/main" val="2940563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CE8EB30-2CD1-4C91-B545-4F2553594FC2}" type="datetime1">
              <a:rPr lang="fr-FR" altLang="fr-FR"/>
              <a:pPr>
                <a:defRPr/>
              </a:pPr>
              <a:t>23/01/2018</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3902446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E53B08-DED5-4A8D-8526-CCE212BE1999}" type="datetime1">
              <a:rPr lang="fr-FR" altLang="fr-FR"/>
              <a:pPr>
                <a:defRPr/>
              </a:pPr>
              <a:t>23/01/2018</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‹N°›</a:t>
            </a:fld>
            <a:endParaRPr lang="fr-FR" altLang="fr-FR"/>
          </a:p>
        </p:txBody>
      </p:sp>
    </p:spTree>
    <p:extLst>
      <p:ext uri="{BB962C8B-B14F-4D97-AF65-F5344CB8AC3E}">
        <p14:creationId xmlns:p14="http://schemas.microsoft.com/office/powerpoint/2010/main" val="4065278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2E5BE4F2-672E-4993-A486-4FEE5E320AD5}"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‹N°›</a:t>
            </a:fld>
            <a:endParaRPr lang="fr-FR" altLang="fr-FR"/>
          </a:p>
        </p:txBody>
      </p:sp>
    </p:spTree>
    <p:extLst>
      <p:ext uri="{BB962C8B-B14F-4D97-AF65-F5344CB8AC3E}">
        <p14:creationId xmlns:p14="http://schemas.microsoft.com/office/powerpoint/2010/main" val="736558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33C58F7E-504A-4926-B021-4763CB438002}" type="datetime1">
              <a:rPr lang="fr-FR" altLang="fr-FR"/>
              <a:pPr>
                <a:defRPr/>
              </a:pPr>
              <a:t>23/01/2018</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‹N°›</a:t>
            </a:fld>
            <a:endParaRPr lang="fr-FR" altLang="fr-FR"/>
          </a:p>
        </p:txBody>
      </p:sp>
    </p:spTree>
    <p:extLst>
      <p:ext uri="{BB962C8B-B14F-4D97-AF65-F5344CB8AC3E}">
        <p14:creationId xmlns:p14="http://schemas.microsoft.com/office/powerpoint/2010/main" val="33319124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341E9902-5A35-4F3D-8054-9DC515B70ABF}" type="datetime1">
              <a:rPr lang="fr-FR" altLang="fr-FR"/>
              <a:pPr>
                <a:defRPr/>
              </a:pPr>
              <a:t>23/01/2018</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‹N°›</a:t>
            </a:fld>
            <a:endParaRPr lang="fr-FR" altLang="fr-FR"/>
          </a:p>
        </p:txBody>
      </p:sp>
    </p:spTree>
    <p:extLst>
      <p:ext uri="{BB962C8B-B14F-4D97-AF65-F5344CB8AC3E}">
        <p14:creationId xmlns:p14="http://schemas.microsoft.com/office/powerpoint/2010/main" val="1444900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fld id="{54BAB105-28A9-4F9F-B428-4B86FC9584EA}" type="datetime1">
              <a:rPr lang="fr-FR" altLang="fr-FR"/>
              <a:pPr>
                <a:defRPr/>
              </a:pPr>
              <a:t>23/01/2018</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‹N°›</a:t>
            </a:fld>
            <a:endParaRPr lang="fr-FR" altLang="fr-FR"/>
          </a:p>
        </p:txBody>
      </p:sp>
    </p:spTree>
    <p:extLst>
      <p:ext uri="{BB962C8B-B14F-4D97-AF65-F5344CB8AC3E}">
        <p14:creationId xmlns:p14="http://schemas.microsoft.com/office/powerpoint/2010/main" val="2667541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FF5400"/>
                </a:solidFill>
                <a:latin typeface="Helvetica"/>
                <a:cs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FF5400"/>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2914603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9A7DAE-1545-4F2E-939F-A26F04AA7F62}" type="slidenum">
              <a:rPr lang="ja-JP" altLang="en-US">
                <a:solidFill>
                  <a:srgbClr val="000000"/>
                </a:solidFill>
              </a:rPr>
              <a:pPr>
                <a:defRPr/>
              </a:pPr>
              <a:t>‹N°›</a:t>
            </a:fld>
            <a:endParaRPr lang="en-US" altLang="ja-JP">
              <a:solidFill>
                <a:srgbClr val="000000"/>
              </a:solidFill>
            </a:endParaRPr>
          </a:p>
        </p:txBody>
      </p:sp>
    </p:spTree>
    <p:extLst>
      <p:ext uri="{BB962C8B-B14F-4D97-AF65-F5344CB8AC3E}">
        <p14:creationId xmlns:p14="http://schemas.microsoft.com/office/powerpoint/2010/main" val="13019433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296D5B8-9374-4A32-9294-F7F6EF035B37}" type="slidenum">
              <a:rPr lang="en-US">
                <a:solidFill>
                  <a:srgbClr val="FFFFFF"/>
                </a:solidFill>
              </a:rPr>
              <a:pPr>
                <a:defRPr/>
              </a:pPr>
              <a:t>‹N°›</a:t>
            </a:fld>
            <a:endParaRPr lang="en-US">
              <a:solidFill>
                <a:srgbClr val="FFFFFF"/>
              </a:solidFill>
            </a:endParaRPr>
          </a:p>
        </p:txBody>
      </p:sp>
    </p:spTree>
    <p:extLst>
      <p:ext uri="{BB962C8B-B14F-4D97-AF65-F5344CB8AC3E}">
        <p14:creationId xmlns:p14="http://schemas.microsoft.com/office/powerpoint/2010/main" val="1615222953"/>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C00000"/>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06E1F9FD-AA99-4B09-B7F1-D0867352D0ED}" type="datetime1">
              <a:rPr lang="en-US" smtClean="0">
                <a:solidFill>
                  <a:srgbClr val="000000"/>
                </a:solidFill>
              </a:rPr>
              <a:pPr/>
              <a:t>1/23/2018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44A6AC24-58DF-46C6-8FC8-4B8171C68FCE}" type="slidenum">
              <a:rPr lang="en-US" smtClean="0">
                <a:solidFill>
                  <a:srgbClr val="000000"/>
                </a:solidFill>
              </a:rPr>
              <a:pPr/>
              <a:t>‹N°›</a:t>
            </a:fld>
            <a:endParaRPr lang="en-US">
              <a:solidFill>
                <a:srgbClr val="000000"/>
              </a:solidFill>
            </a:endParaRPr>
          </a:p>
        </p:txBody>
      </p:sp>
    </p:spTree>
    <p:extLst>
      <p:ext uri="{BB962C8B-B14F-4D97-AF65-F5344CB8AC3E}">
        <p14:creationId xmlns:p14="http://schemas.microsoft.com/office/powerpoint/2010/main" val="41514860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C00000"/>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5E87018-D2CB-4105-BDD7-D290748235D1}"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67" y="252936"/>
            <a:ext cx="3275930" cy="602395"/>
          </a:xfrm>
          <a:prstGeom prst="rect">
            <a:avLst/>
          </a:prstGeom>
        </p:spPr>
      </p:pic>
    </p:spTree>
    <p:extLst>
      <p:ext uri="{BB962C8B-B14F-4D97-AF65-F5344CB8AC3E}">
        <p14:creationId xmlns:p14="http://schemas.microsoft.com/office/powerpoint/2010/main" val="2295134632"/>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6C6A5F8-CA23-4F96-BB13-6D735A5477B3}"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57526517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5"/>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80"/>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476F891-DD5D-4B51-8381-A38E967C675A}"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67" y="252936"/>
            <a:ext cx="3275930" cy="602395"/>
          </a:xfrm>
          <a:prstGeom prst="rect">
            <a:avLst/>
          </a:prstGeom>
        </p:spPr>
      </p:pic>
    </p:spTree>
    <p:extLst>
      <p:ext uri="{BB962C8B-B14F-4D97-AF65-F5344CB8AC3E}">
        <p14:creationId xmlns:p14="http://schemas.microsoft.com/office/powerpoint/2010/main" val="345455238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AA67E73-CC23-41CE-82A5-21E9E9E234D6}" type="datetime1">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082620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FD027D74-51BB-4AF2-A426-620323CD447A}" type="datetime1">
              <a:rPr lang="fr-FR" altLang="fr-FR"/>
              <a:pPr>
                <a:defRPr/>
              </a:pPr>
              <a:t>23/01/2018</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‹N°›</a:t>
            </a:fld>
            <a:endParaRPr lang="fr-FR" altLang="fr-FR"/>
          </a:p>
        </p:txBody>
      </p:sp>
    </p:spTree>
    <p:extLst>
      <p:ext uri="{BB962C8B-B14F-4D97-AF65-F5344CB8AC3E}">
        <p14:creationId xmlns:p14="http://schemas.microsoft.com/office/powerpoint/2010/main" val="2136356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2"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5F00119-6C32-4973-A588-08411E3EC0A2}" type="datetime1">
              <a:rPr lang="en-US" smtClean="0">
                <a:solidFill>
                  <a:prstClr val="black">
                    <a:tint val="75000"/>
                  </a:prstClr>
                </a:solidFill>
              </a:rPr>
              <a:pPr/>
              <a:t>1/23/2018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281954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821CAFF-A35C-4ED7-AFBD-7F12DCB79565}" type="datetime1">
              <a:rPr lang="en-US" smtClean="0">
                <a:solidFill>
                  <a:prstClr val="black">
                    <a:tint val="75000"/>
                  </a:prstClr>
                </a:solidFill>
              </a:rPr>
              <a:pPr/>
              <a:t>1/23/2018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856859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74B8F-25A6-4E5D-8615-FEB0F71D51EF}" type="datetime1">
              <a:rPr lang="en-US" smtClean="0">
                <a:solidFill>
                  <a:prstClr val="black">
                    <a:tint val="75000"/>
                  </a:prstClr>
                </a:solidFill>
              </a:rPr>
              <a:pPr/>
              <a:t>1/23/2018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883741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E78395F-2899-446C-B05D-01815EAFDEB1}" type="datetime1">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6096572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42"/>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F189182-55AD-4463-9C1C-E792B517DA59}" type="datetime1">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631073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7E5888-7CA3-4EEC-B640-98936EB75DC1}"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488133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B8CEE64-F011-4EBF-B002-60FEFD0AFD1E}"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4109780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7"/>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2868368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7789921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2"/>
            <a:ext cx="7772400" cy="1362075"/>
          </a:xfrm>
        </p:spPr>
        <p:txBody>
          <a:bodyPr anchor="t"/>
          <a:lstStyle>
            <a:lvl1pPr algn="l">
              <a:defRPr sz="3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18696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D8DD218C-16A7-4A61-8807-CAB7A3A0D7D8}" type="datetime1">
              <a:rPr lang="fr-FR" altLang="fr-FR"/>
              <a:pPr>
                <a:defRPr/>
              </a:pPr>
              <a:t>23/01/2018</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‹N°›</a:t>
            </a:fld>
            <a:endParaRPr lang="fr-FR" altLang="fr-FR"/>
          </a:p>
        </p:txBody>
      </p:sp>
    </p:spTree>
    <p:extLst>
      <p:ext uri="{BB962C8B-B14F-4D97-AF65-F5344CB8AC3E}">
        <p14:creationId xmlns:p14="http://schemas.microsoft.com/office/powerpoint/2010/main" val="10392827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1851387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8" name="Espace réservé du pied de page 7"/>
          <p:cNvSpPr>
            <a:spLocks noGrp="1"/>
          </p:cNvSpPr>
          <p:nvPr>
            <p:ph type="ftr" sz="quarter" idx="11"/>
          </p:nvPr>
        </p:nvSpPr>
        <p:spPr/>
        <p:txBody>
          <a:bodyPr/>
          <a:lstStyle/>
          <a:p>
            <a:endParaRPr lang="fr-BE">
              <a:solidFill>
                <a:prstClr val="black">
                  <a:tint val="75000"/>
                </a:prstClr>
              </a:solidFill>
            </a:endParaRPr>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6615404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BE">
              <a:solidFill>
                <a:prstClr val="black">
                  <a:tint val="75000"/>
                </a:prstClr>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4088569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fr-BE">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2678350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0"/>
            <a:ext cx="3008313" cy="1162050"/>
          </a:xfrm>
        </p:spPr>
        <p:txBody>
          <a:bodyPr anchor="b"/>
          <a:lstStyle>
            <a:lvl1pPr algn="l">
              <a:defRPr sz="15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0435235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15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6" name="Espace réservé du pied de page 5"/>
          <p:cNvSpPr>
            <a:spLocks noGrp="1"/>
          </p:cNvSpPr>
          <p:nvPr>
            <p:ph type="ftr" sz="quarter" idx="11"/>
          </p:nvPr>
        </p:nvSpPr>
        <p:spPr/>
        <p:txBody>
          <a:bodyPr/>
          <a:lstStyle/>
          <a:p>
            <a:endParaRPr lang="fr-BE">
              <a:solidFill>
                <a:prstClr val="black">
                  <a:tint val="75000"/>
                </a:prstClr>
              </a:solidFill>
            </a:endParaRPr>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4820110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29986537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0"/>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40"/>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11"/>
          </p:nvPr>
        </p:nvSpPr>
        <p:spPr/>
        <p:txBody>
          <a:bodyPr/>
          <a:lstStyle/>
          <a:p>
            <a:endParaRPr lang="fr-BE">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999608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solidFill>
                  <a:srgbClr val="C00000"/>
                </a:solidFill>
              </a:defRPr>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B5E87018-D2CB-4105-BDD7-D290748235D1}"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66" y="252922"/>
            <a:ext cx="3275930" cy="602395"/>
          </a:xfrm>
          <a:prstGeom prst="rect">
            <a:avLst/>
          </a:prstGeom>
        </p:spPr>
      </p:pic>
    </p:spTree>
    <p:extLst>
      <p:ext uri="{BB962C8B-B14F-4D97-AF65-F5344CB8AC3E}">
        <p14:creationId xmlns:p14="http://schemas.microsoft.com/office/powerpoint/2010/main" val="114678931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6C6A5F8-CA23-4F96-BB13-6D735A5477B3}"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9466834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eaLnBrk="1" fontAlgn="base" hangingPunct="1">
              <a:spcBef>
                <a:spcPct val="0"/>
              </a:spcBef>
              <a:spcAft>
                <a:spcPct val="0"/>
              </a:spcAft>
              <a:defRPr/>
            </a:pPr>
            <a:fld id="{0998D5C1-46A9-47AE-901E-04C49029E071}" type="slidenum">
              <a:rPr lang="fr-FR" altLang="fr-FR" sz="1200" smtClean="0">
                <a:solidFill>
                  <a:srgbClr val="898989"/>
                </a:solidFill>
              </a:rPr>
              <a:pPr algn="r" eaLnBrk="1" fontAlgn="base" hangingPunct="1">
                <a:spcBef>
                  <a:spcPct val="0"/>
                </a:spcBef>
                <a:spcAft>
                  <a:spcPct val="0"/>
                </a:spcAft>
                <a:defRPr/>
              </a:pPr>
              <a:t>‹N°›</a:t>
            </a:fld>
            <a:endParaRPr lang="fr-FR" altLang="fr-FR" sz="1200" smtClean="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smtClean="0"/>
          </a:p>
        </p:txBody>
      </p:sp>
    </p:spTree>
    <p:extLst>
      <p:ext uri="{BB962C8B-B14F-4D97-AF65-F5344CB8AC3E}">
        <p14:creationId xmlns:p14="http://schemas.microsoft.com/office/powerpoint/2010/main" val="28046977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476F891-DD5D-4B51-8381-A38E967C675A}"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66" y="252922"/>
            <a:ext cx="3275930" cy="602395"/>
          </a:xfrm>
          <a:prstGeom prst="rect">
            <a:avLst/>
          </a:prstGeom>
        </p:spPr>
      </p:pic>
    </p:spTree>
    <p:extLst>
      <p:ext uri="{BB962C8B-B14F-4D97-AF65-F5344CB8AC3E}">
        <p14:creationId xmlns:p14="http://schemas.microsoft.com/office/powerpoint/2010/main" val="231576191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AA67E73-CC23-41CE-82A5-21E9E9E234D6}" type="datetime1">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6115577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1"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65F00119-6C32-4973-A588-08411E3EC0A2}" type="datetime1">
              <a:rPr lang="en-US" smtClean="0">
                <a:solidFill>
                  <a:prstClr val="black">
                    <a:tint val="75000"/>
                  </a:prstClr>
                </a:solidFill>
              </a:rPr>
              <a:pPr/>
              <a:t>1/23/2018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935046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6821CAFF-A35C-4ED7-AFBD-7F12DCB79565}" type="datetime1">
              <a:rPr lang="en-US" smtClean="0">
                <a:solidFill>
                  <a:prstClr val="black">
                    <a:tint val="75000"/>
                  </a:prstClr>
                </a:solidFill>
              </a:rPr>
              <a:pPr/>
              <a:t>1/23/2018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2224913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674B8F-25A6-4E5D-8615-FEB0F71D51EF}" type="datetime1">
              <a:rPr lang="en-US" smtClean="0">
                <a:solidFill>
                  <a:prstClr val="black">
                    <a:tint val="75000"/>
                  </a:prstClr>
                </a:solidFill>
              </a:rPr>
              <a:pPr/>
              <a:t>1/23/2018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1560744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E78395F-2899-446C-B05D-01815EAFDEB1}" type="datetime1">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5820221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F189182-55AD-4463-9C1C-E792B517DA59}" type="datetime1">
              <a:rPr lang="en-US" smtClean="0">
                <a:solidFill>
                  <a:prstClr val="black">
                    <a:tint val="75000"/>
                  </a:prstClr>
                </a:solidFill>
              </a:rPr>
              <a:pPr/>
              <a:t>1/23/2018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4297925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37E5888-7CA3-4EEC-B640-98936EB75DC1}"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099975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B8CEE64-F011-4EBF-B002-60FEFD0AFD1E}"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22269944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C6304D5-8545-4165-8ED5-91D9B187D214}" type="datetimeFigureOut">
              <a:rPr lang="fr-FR" smtClean="0"/>
              <a:t>23/01/2018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2712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CE8EB30-2CD1-4C91-B545-4F2553594FC2}" type="datetime1">
              <a:rPr lang="fr-FR" altLang="fr-FR"/>
              <a:pPr>
                <a:defRPr/>
              </a:pPr>
              <a:t>23/01/2018</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‹N°›</a:t>
            </a:fld>
            <a:endParaRPr lang="fr-FR" altLang="fr-FR"/>
          </a:p>
        </p:txBody>
      </p:sp>
    </p:spTree>
    <p:extLst>
      <p:ext uri="{BB962C8B-B14F-4D97-AF65-F5344CB8AC3E}">
        <p14:creationId xmlns:p14="http://schemas.microsoft.com/office/powerpoint/2010/main" val="245392354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6304D5-8545-4165-8ED5-91D9B187D214}" type="datetimeFigureOut">
              <a:rPr lang="fr-FR" smtClean="0"/>
              <a:t>23/01/2018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10416846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C6304D5-8545-4165-8ED5-91D9B187D214}" type="datetimeFigureOut">
              <a:rPr lang="fr-FR" smtClean="0"/>
              <a:t>23/01/2018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32893045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C6304D5-8545-4165-8ED5-91D9B187D214}" type="datetimeFigureOut">
              <a:rPr lang="fr-FR" smtClean="0"/>
              <a:t>23/01/2018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32582220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C6304D5-8545-4165-8ED5-91D9B187D214}" type="datetimeFigureOut">
              <a:rPr lang="fr-FR" smtClean="0"/>
              <a:t>23/01/2018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18777906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C6304D5-8545-4165-8ED5-91D9B187D214}" type="datetimeFigureOut">
              <a:rPr lang="fr-FR" smtClean="0"/>
              <a:t>23/01/2018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38746792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6304D5-8545-4165-8ED5-91D9B187D214}" type="datetimeFigureOut">
              <a:rPr lang="fr-FR" smtClean="0"/>
              <a:t>23/01/2018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2633960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C6304D5-8545-4165-8ED5-91D9B187D214}" type="datetimeFigureOut">
              <a:rPr lang="fr-FR" smtClean="0"/>
              <a:t>23/01/2018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32732025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C6304D5-8545-4165-8ED5-91D9B187D214}" type="datetimeFigureOut">
              <a:rPr lang="fr-FR" smtClean="0"/>
              <a:t>23/01/2018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974405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6304D5-8545-4165-8ED5-91D9B187D214}" type="datetimeFigureOut">
              <a:rPr lang="fr-FR" smtClean="0"/>
              <a:t>23/01/2018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25502885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C6304D5-8545-4165-8ED5-91D9B187D214}" type="datetimeFigureOut">
              <a:rPr lang="fr-FR" smtClean="0"/>
              <a:t>23/01/2018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6DF4328-5499-4A1C-978B-89EE6F1C3E07}" type="slidenum">
              <a:rPr lang="fr-FR" smtClean="0"/>
              <a:t>‹N°›</a:t>
            </a:fld>
            <a:endParaRPr lang="fr-FR"/>
          </a:p>
        </p:txBody>
      </p:sp>
    </p:spTree>
    <p:extLst>
      <p:ext uri="{BB962C8B-B14F-4D97-AF65-F5344CB8AC3E}">
        <p14:creationId xmlns:p14="http://schemas.microsoft.com/office/powerpoint/2010/main" val="384295411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1.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8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7150" y="6629400"/>
            <a:ext cx="367665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50000"/>
              </a:lnSpc>
              <a:defRPr sz="800">
                <a:solidFill>
                  <a:schemeClr val="bg1"/>
                </a:solidFill>
                <a:latin typeface="Arial" pitchFamily="-110" charset="0"/>
                <a:ea typeface="ＭＳ Ｐゴシック" pitchFamily="-110" charset="-128"/>
                <a:cs typeface="ＭＳ Ｐゴシック" pitchFamily="-110" charset="-128"/>
              </a:defRPr>
            </a:lvl1pPr>
          </a:lstStyle>
          <a:p>
            <a:pPr eaLnBrk="0" fontAlgn="base" hangingPunct="0">
              <a:spcBef>
                <a:spcPct val="0"/>
              </a:spcBef>
              <a:spcAft>
                <a:spcPct val="0"/>
              </a:spcAft>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7162800" y="655320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90000"/>
              </a:lnSpc>
              <a:defRPr sz="800">
                <a:solidFill>
                  <a:schemeClr val="bg1"/>
                </a:solidFill>
                <a:latin typeface="Arial" pitchFamily="34" charset="0"/>
              </a:defRPr>
            </a:lvl1pPr>
          </a:lstStyle>
          <a:p>
            <a:pPr eaLnBrk="0" fontAlgn="base" hangingPunct="0">
              <a:spcBef>
                <a:spcPct val="0"/>
              </a:spcBef>
              <a:spcAft>
                <a:spcPct val="0"/>
              </a:spcAft>
              <a:defRPr/>
            </a:pPr>
            <a:fld id="{B698B176-BFAE-4E36-B99A-3A965CB58910}" type="slidenum">
              <a:rPr lang="en-US">
                <a:solidFill>
                  <a:srgbClr val="FFFFFF"/>
                </a:solidFill>
              </a:rPr>
              <a:pPr eaLnBrk="0" fontAlgn="base" hangingPunct="0">
                <a:spcBef>
                  <a:spcPct val="0"/>
                </a:spcBef>
                <a:spcAft>
                  <a:spcPct val="0"/>
                </a:spcAft>
                <a:defRPr/>
              </a:pPr>
              <a:t>‹N°›</a:t>
            </a:fld>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63" r:id="rId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A7CEE-EFB8-424A-96D7-71D17ACC2CDE}"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407440953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304D5-8545-4165-8ED5-91D9B187D214}" type="datetimeFigureOut">
              <a:rPr lang="fr-FR" smtClean="0"/>
              <a:t>23/01/2018</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F4328-5499-4A1C-978B-89EE6F1C3E07}" type="slidenum">
              <a:rPr lang="fr-FR" smtClean="0"/>
              <a:t>‹N°›</a:t>
            </a:fld>
            <a:endParaRPr lang="fr-FR"/>
          </a:p>
        </p:txBody>
      </p:sp>
    </p:spTree>
    <p:extLst>
      <p:ext uri="{BB962C8B-B14F-4D97-AF65-F5344CB8AC3E}">
        <p14:creationId xmlns:p14="http://schemas.microsoft.com/office/powerpoint/2010/main" val="43138585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36B50E-3DFA-4FC7-9C02-77088F1C7635}" type="datetime1">
              <a:rPr lang="fr-FR" altLang="fr-FR">
                <a:latin typeface="Verdana" pitchFamily="34" charset="0"/>
                <a:ea typeface="ＭＳ Ｐゴシック" pitchFamily="34" charset="-128"/>
              </a:rPr>
              <a:pPr fontAlgn="base">
                <a:spcBef>
                  <a:spcPct val="0"/>
                </a:spcBef>
                <a:spcAft>
                  <a:spcPct val="0"/>
                </a:spcAft>
                <a:defRPr/>
              </a:pPr>
              <a:t>23/01/2018</a:t>
            </a:fld>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393357499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63848-EA34-4DBD-8AD7-C86FC4130DE6}" type="datetime1">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1272301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930"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392238868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A7CEE-EFB8-424A-96D7-71D17ACC2CDE}" type="datetime1">
              <a:rPr lang="en-US" smtClean="0">
                <a:solidFill>
                  <a:prstClr val="black">
                    <a:tint val="75000"/>
                  </a:prstClr>
                </a:solidFill>
                <a:sym typeface="Calibri"/>
              </a:rPr>
              <a:pPr/>
              <a:t>1/23/2018</a:t>
            </a:fld>
            <a:endParaRPr lang="en-US">
              <a:solidFill>
                <a:prstClr val="black">
                  <a:tint val="75000"/>
                </a:prstClr>
              </a:solidFill>
              <a:sym typeface="Calibri"/>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sym typeface="Calibri"/>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9F568-776D-4FA3-B0C2-59EA0856AFE8}" type="slidenum">
              <a:rPr lang="en-US" smtClean="0">
                <a:solidFill>
                  <a:prstClr val="black">
                    <a:tint val="75000"/>
                  </a:prstClr>
                </a:solidFill>
                <a:sym typeface="Calibri"/>
              </a:rPr>
              <a:pPr/>
              <a:t>‹N°›</a:t>
            </a:fld>
            <a:endParaRPr lang="en-US">
              <a:solidFill>
                <a:prstClr val="black">
                  <a:tint val="75000"/>
                </a:prstClr>
              </a:solidFill>
              <a:sym typeface="Calibri"/>
            </a:endParaRPr>
          </a:p>
        </p:txBody>
      </p:sp>
    </p:spTree>
    <p:extLst>
      <p:ext uri="{BB962C8B-B14F-4D97-AF65-F5344CB8AC3E}">
        <p14:creationId xmlns:p14="http://schemas.microsoft.com/office/powerpoint/2010/main" val="81303309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fontAlgn="base">
              <a:spcBef>
                <a:spcPct val="0"/>
              </a:spcBef>
              <a:spcAft>
                <a:spcPct val="0"/>
              </a:spcAft>
              <a:defRPr/>
            </a:pPr>
            <a:fld id="{AB36B50E-3DFA-4FC7-9C02-77088F1C7635}" type="datetime1">
              <a:rPr lang="fr-FR" altLang="fr-FR">
                <a:latin typeface="Verdana" pitchFamily="34" charset="0"/>
                <a:ea typeface="ＭＳ Ｐゴシック" pitchFamily="34" charset="-128"/>
              </a:rPr>
              <a:pPr fontAlgn="base">
                <a:spcBef>
                  <a:spcPct val="0"/>
                </a:spcBef>
                <a:spcAft>
                  <a:spcPct val="0"/>
                </a:spcAft>
                <a:defRPr/>
              </a:pPr>
              <a:t>23/01/2018</a:t>
            </a:fld>
            <a:endParaRPr lang="fr-FR" altLang="fr-FR">
              <a:latin typeface="Verdana" pitchFamily="34" charset="0"/>
              <a:ea typeface="ＭＳ Ｐゴシック" pitchFamily="34" charset="-128"/>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fontAlgn="base">
              <a:spcBef>
                <a:spcPct val="0"/>
              </a:spcBef>
              <a:spcAft>
                <a:spcPct val="0"/>
              </a:spcAft>
              <a:defRPr/>
            </a:pPr>
            <a:endParaRPr lang="en-US" altLang="en-US">
              <a:latin typeface="Verdana" pitchFamily="34" charset="0"/>
              <a:ea typeface="ＭＳ Ｐゴシック" pitchFamily="34" charset="-128"/>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defRPr/>
            </a:pPr>
            <a:fld id="{B826C9DC-C0A4-4F31-B23F-CB62344617D7}" type="slidenum">
              <a:rPr lang="fr-FR" altLang="fr-FR">
                <a:latin typeface="Verdana" pitchFamily="34" charset="0"/>
                <a:ea typeface="ＭＳ Ｐゴシック" pitchFamily="34" charset="-128"/>
              </a:rPr>
              <a:pPr fontAlgn="base">
                <a:spcBef>
                  <a:spcPct val="0"/>
                </a:spcBef>
                <a:spcAft>
                  <a:spcPct val="0"/>
                </a:spcAft>
                <a:defRPr/>
              </a:pPr>
              <a:t>‹N°›</a:t>
            </a:fld>
            <a:endParaRPr lang="fr-FR" altLang="fr-FR">
              <a:latin typeface="Verdana" pitchFamily="34" charset="0"/>
              <a:ea typeface="ＭＳ Ｐゴシック" pitchFamily="34" charset="-128"/>
            </a:endParaRPr>
          </a:p>
        </p:txBody>
      </p:sp>
    </p:spTree>
    <p:extLst>
      <p:ext uri="{BB962C8B-B14F-4D97-AF65-F5344CB8AC3E}">
        <p14:creationId xmlns:p14="http://schemas.microsoft.com/office/powerpoint/2010/main" val="413002452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ea typeface="ＭＳ Ｐゴシック" pitchFamily="50"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ea typeface="ＭＳ Ｐゴシック" pitchFamily="50" charset="-128"/>
              </a:defRPr>
            </a:lvl1pPr>
          </a:lstStyle>
          <a:p>
            <a:pPr fontAlgn="base">
              <a:spcBef>
                <a:spcPct val="0"/>
              </a:spcBef>
              <a:spcAft>
                <a:spcPct val="0"/>
              </a:spcAft>
              <a:defRPr/>
            </a:pPr>
            <a:fld id="{115D2507-EFDC-41ED-BC43-B55C5DB93800}" type="slidenum">
              <a:rPr lang="ja-JP" altLang="en-US">
                <a:solidFill>
                  <a:srgbClr val="000000"/>
                </a:solidFill>
              </a:rPr>
              <a:pPr fontAlgn="base">
                <a:spcBef>
                  <a:spcPct val="0"/>
                </a:spcBef>
                <a:spcAft>
                  <a:spcPct val="0"/>
                </a:spcAft>
                <a:defRPr/>
              </a:pPr>
              <a:t>‹N°›</a:t>
            </a:fld>
            <a:endParaRPr lang="en-US" altLang="ja-JP">
              <a:solidFill>
                <a:srgbClr val="000000"/>
              </a:solidFill>
            </a:endParaRPr>
          </a:p>
        </p:txBody>
      </p:sp>
    </p:spTree>
    <p:extLst>
      <p:ext uri="{BB962C8B-B14F-4D97-AF65-F5344CB8AC3E}">
        <p14:creationId xmlns:p14="http://schemas.microsoft.com/office/powerpoint/2010/main" val="2719484902"/>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6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6A7CEE-EFB8-424A-96D7-71D17ACC2CDE}" type="datetime1">
              <a:rPr lang="en-US" smtClean="0">
                <a:solidFill>
                  <a:prstClr val="black">
                    <a:tint val="75000"/>
                  </a:prstClr>
                </a:solidFill>
              </a:rPr>
              <a:pPr/>
              <a:t>1/23/2018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6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6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C9F568-776D-4FA3-B0C2-59EA0856AFE8}"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149798994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rgbClr val="C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309A6D-C09C-4548-B29A-6CF363A7E532}" type="datetimeFigureOut">
              <a:rPr lang="fr-FR" smtClean="0">
                <a:solidFill>
                  <a:prstClr val="black">
                    <a:tint val="75000"/>
                  </a:prstClr>
                </a:solidFill>
              </a:rPr>
              <a:pPr/>
              <a:t>23/01/2018</a:t>
            </a:fld>
            <a:endParaRPr lang="fr-BE">
              <a:solidFill>
                <a:prstClr val="black">
                  <a:tint val="75000"/>
                </a:prstClr>
              </a:solidFill>
            </a:endParaRPr>
          </a:p>
        </p:txBody>
      </p:sp>
      <p:sp>
        <p:nvSpPr>
          <p:cNvPr id="5" name="Espace réservé du pied de page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BE">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4668DC-857F-487D-BFFA-8C0CA5037977}" type="slidenum">
              <a:rPr lang="fr-BE" smtClean="0">
                <a:solidFill>
                  <a:prstClr val="black">
                    <a:tint val="75000"/>
                  </a:prstClr>
                </a:solidFill>
              </a:rPr>
              <a:pPr/>
              <a:t>‹N°›</a:t>
            </a:fld>
            <a:endParaRPr lang="fr-BE">
              <a:solidFill>
                <a:prstClr val="black">
                  <a:tint val="75000"/>
                </a:prstClr>
              </a:solidFill>
            </a:endParaRPr>
          </a:p>
        </p:txBody>
      </p:sp>
    </p:spTree>
    <p:extLst>
      <p:ext uri="{BB962C8B-B14F-4D97-AF65-F5344CB8AC3E}">
        <p14:creationId xmlns:p14="http://schemas.microsoft.com/office/powerpoint/2010/main" val="58193874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hyperlink" Target="http://www.in2p3.fr/recherche/actualites/2017/nouvelle_experience_dune.html" TargetMode="External"/><Relationship Id="rId2" Type="http://schemas.openxmlformats.org/officeDocument/2006/relationships/image" Target="../media/image17.jp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hyperlink" Target="http://news.fnal.gov/2017/07/construction-begins-international-mega-science-experiment-understand-neutrino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cdsweb.cern.ch/record/1457543"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4.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2.xml"/><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73.xml"/><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jpe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9.xml"/><Relationship Id="rId5" Type="http://schemas.openxmlformats.org/officeDocument/2006/relationships/image" Target="../media/image75.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8.jpeg"/><Relationship Id="rId1" Type="http://schemas.openxmlformats.org/officeDocument/2006/relationships/slideLayout" Target="../slideLayouts/slideLayout24.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4.xml"/><Relationship Id="rId5" Type="http://schemas.openxmlformats.org/officeDocument/2006/relationships/image" Target="../media/image92.png"/><Relationship Id="rId4" Type="http://schemas.openxmlformats.org/officeDocument/2006/relationships/image" Target="../media/image91.jpeg"/></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fif"/><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15.xml"/><Relationship Id="rId6" Type="http://schemas.openxmlformats.org/officeDocument/2006/relationships/image" Target="../media/image120.jpeg"/><Relationship Id="rId5" Type="http://schemas.openxmlformats.org/officeDocument/2006/relationships/image" Target="../media/image119.emf"/><Relationship Id="rId4" Type="http://schemas.openxmlformats.org/officeDocument/2006/relationships/image" Target="../media/image118.emf"/></Relationships>
</file>

<file path=ppt/slides/_rels/slide5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15.xml"/><Relationship Id="rId6" Type="http://schemas.openxmlformats.org/officeDocument/2006/relationships/image" Target="../media/image127.emf"/><Relationship Id="rId5" Type="http://schemas.openxmlformats.org/officeDocument/2006/relationships/image" Target="../media/image126.pn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png"/><Relationship Id="rId1" Type="http://schemas.openxmlformats.org/officeDocument/2006/relationships/slideLayout" Target="../slideLayouts/slideLayout95.xml"/><Relationship Id="rId5" Type="http://schemas.openxmlformats.org/officeDocument/2006/relationships/image" Target="../media/image131.png"/><Relationship Id="rId4" Type="http://schemas.openxmlformats.org/officeDocument/2006/relationships/image" Target="../media/image130.JPG"/></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78.jpeg"/><Relationship Id="rId1" Type="http://schemas.openxmlformats.org/officeDocument/2006/relationships/slideLayout" Target="../slideLayouts/slideLayout24.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4.xml"/><Relationship Id="rId4" Type="http://schemas.openxmlformats.org/officeDocument/2006/relationships/image" Target="../media/image13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1</a:t>
            </a:fld>
            <a:endParaRPr lang="fr-BE">
              <a:solidFill>
                <a:prstClr val="black">
                  <a:tint val="75000"/>
                </a:prstClr>
              </a:solidFill>
            </a:endParaRPr>
          </a:p>
        </p:txBody>
      </p:sp>
      <p:sp>
        <p:nvSpPr>
          <p:cNvPr id="3" name="Title 1"/>
          <p:cNvSpPr txBox="1">
            <a:spLocks/>
          </p:cNvSpPr>
          <p:nvPr/>
        </p:nvSpPr>
        <p:spPr>
          <a:xfrm>
            <a:off x="-108520" y="188640"/>
            <a:ext cx="889248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IN2P3 activities in DUNE</a:t>
            </a:r>
          </a:p>
          <a:p>
            <a:r>
              <a:rPr lang="en-US" sz="3600" dirty="0" smtClean="0"/>
              <a:t> </a:t>
            </a:r>
            <a:endParaRPr lang="en-US" sz="3600" dirty="0"/>
          </a:p>
        </p:txBody>
      </p:sp>
      <p:pic>
        <p:nvPicPr>
          <p:cNvPr id="5" name="Picture 313"/>
          <p:cNvPicPr/>
          <p:nvPr/>
        </p:nvPicPr>
        <p:blipFill rotWithShape="1">
          <a:blip r:embed="rId2" cstate="print">
            <a:extLst>
              <a:ext uri="{28A0092B-C50C-407E-A947-70E740481C1C}">
                <a14:useLocalDpi xmlns:a14="http://schemas.microsoft.com/office/drawing/2010/main" val="0"/>
              </a:ext>
            </a:extLst>
          </a:blip>
          <a:srcRect l="1" t="17367" r="-218" b="8963"/>
          <a:stretch/>
        </p:blipFill>
        <p:spPr bwMode="auto">
          <a:xfrm>
            <a:off x="5148064" y="2924944"/>
            <a:ext cx="4010303" cy="2232248"/>
          </a:xfrm>
          <a:prstGeom prst="rect">
            <a:avLst/>
          </a:prstGeom>
          <a:ln>
            <a:noFill/>
          </a:ln>
          <a:extLst>
            <a:ext uri="{53640926-AAD7-44D8-BBD7-CCE9431645EC}">
              <a14:shadowObscured xmlns:a14="http://schemas.microsoft.com/office/drawing/2010/main"/>
            </a:ext>
          </a:extLst>
        </p:spPr>
      </p:pic>
      <p:sp>
        <p:nvSpPr>
          <p:cNvPr id="6" name="ZoneTexte 5"/>
          <p:cNvSpPr txBox="1"/>
          <p:nvPr/>
        </p:nvSpPr>
        <p:spPr>
          <a:xfrm>
            <a:off x="107504" y="5157192"/>
            <a:ext cx="2659702" cy="646331"/>
          </a:xfrm>
          <a:prstGeom prst="rect">
            <a:avLst/>
          </a:prstGeom>
          <a:noFill/>
        </p:spPr>
        <p:txBody>
          <a:bodyPr wrap="none" rtlCol="0">
            <a:spAutoFit/>
          </a:bodyPr>
          <a:lstStyle/>
          <a:p>
            <a:r>
              <a:rPr lang="en-US" dirty="0" smtClean="0"/>
              <a:t>WA105</a:t>
            </a:r>
          </a:p>
          <a:p>
            <a:r>
              <a:rPr lang="fr-FR" dirty="0" smtClean="0"/>
              <a:t>Dual-Phase </a:t>
            </a:r>
            <a:r>
              <a:rPr lang="fr-FR" dirty="0" err="1" smtClean="0"/>
              <a:t>ProtoDUNE</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3396" y="3260292"/>
            <a:ext cx="2674668" cy="2233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5796136" y="4869160"/>
            <a:ext cx="1664045" cy="646331"/>
          </a:xfrm>
          <a:prstGeom prst="rect">
            <a:avLst/>
          </a:prstGeom>
          <a:noFill/>
        </p:spPr>
        <p:txBody>
          <a:bodyPr wrap="none" rtlCol="0">
            <a:spAutoFit/>
          </a:bodyPr>
          <a:lstStyle/>
          <a:p>
            <a:r>
              <a:rPr lang="en-US" dirty="0" smtClean="0"/>
              <a:t>DUNE</a:t>
            </a:r>
          </a:p>
          <a:p>
            <a:r>
              <a:rPr lang="fr-FR" dirty="0" smtClean="0"/>
              <a:t>10 </a:t>
            </a:r>
            <a:r>
              <a:rPr lang="fr-FR" dirty="0" err="1" smtClean="0"/>
              <a:t>kton</a:t>
            </a:r>
            <a:r>
              <a:rPr lang="fr-FR" dirty="0" smtClean="0"/>
              <a:t> module</a:t>
            </a:r>
            <a:endParaRPr lang="en-US" dirty="0"/>
          </a:p>
        </p:txBody>
      </p:sp>
      <p:sp>
        <p:nvSpPr>
          <p:cNvPr id="9" name="ZoneTexte 8"/>
          <p:cNvSpPr txBox="1"/>
          <p:nvPr/>
        </p:nvSpPr>
        <p:spPr>
          <a:xfrm>
            <a:off x="107504" y="1340768"/>
            <a:ext cx="3308919" cy="830997"/>
          </a:xfrm>
          <a:prstGeom prst="rect">
            <a:avLst/>
          </a:prstGeom>
          <a:noFill/>
        </p:spPr>
        <p:txBody>
          <a:bodyPr wrap="none" rtlCol="0">
            <a:spAutoFit/>
          </a:bodyPr>
          <a:lstStyle/>
          <a:p>
            <a:r>
              <a:rPr lang="fr-FR" sz="2400" dirty="0" smtClean="0"/>
              <a:t>Dario Autiero, IPNL Lyon</a:t>
            </a:r>
          </a:p>
          <a:p>
            <a:r>
              <a:rPr lang="fr-FR" sz="2400" dirty="0" smtClean="0"/>
              <a:t>LAL, 23/1/2018</a:t>
            </a:r>
            <a:endParaRPr lang="en-US" sz="2400" dirty="0"/>
          </a:p>
        </p:txBody>
      </p:sp>
    </p:spTree>
    <p:extLst>
      <p:ext uri="{BB962C8B-B14F-4D97-AF65-F5344CB8AC3E}">
        <p14:creationId xmlns:p14="http://schemas.microsoft.com/office/powerpoint/2010/main" val="2351517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Image 2"/>
          <p:cNvPicPr>
            <a:picLocks noChangeAspect="1"/>
          </p:cNvPicPr>
          <p:nvPr/>
        </p:nvPicPr>
        <p:blipFill>
          <a:blip r:embed="rId2"/>
          <a:stretch>
            <a:fillRect/>
          </a:stretch>
        </p:blipFill>
        <p:spPr>
          <a:xfrm>
            <a:off x="467544" y="332656"/>
            <a:ext cx="8316363" cy="5841255"/>
          </a:xfrm>
          <a:prstGeom prst="rect">
            <a:avLst/>
          </a:prstGeom>
        </p:spPr>
      </p:pic>
    </p:spTree>
    <p:extLst>
      <p:ext uri="{BB962C8B-B14F-4D97-AF65-F5344CB8AC3E}">
        <p14:creationId xmlns:p14="http://schemas.microsoft.com/office/powerpoint/2010/main" val="2198690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653" y="153048"/>
            <a:ext cx="8868855" cy="1143000"/>
          </a:xfrm>
        </p:spPr>
        <p:txBody>
          <a:bodyPr>
            <a:normAutofit fontScale="90000"/>
          </a:bodyPr>
          <a:lstStyle/>
          <a:p>
            <a:r>
              <a:rPr lang="en-US" dirty="0" smtClean="0"/>
              <a:t>LBNF CD</a:t>
            </a:r>
            <a:r>
              <a:rPr lang="en-US" dirty="0"/>
              <a:t>-3a – Approval of Initial Far Site </a:t>
            </a:r>
            <a:r>
              <a:rPr lang="en-US" dirty="0" smtClean="0"/>
              <a:t>							Construction</a:t>
            </a:r>
            <a:endParaRPr lang="en-US" dirty="0"/>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11</a:t>
            </a:fld>
            <a:endParaRPr lang="en-US" dirty="0"/>
          </a:p>
        </p:txBody>
      </p:sp>
      <p:pic>
        <p:nvPicPr>
          <p:cNvPr id="14" name="Content Placeholder 6"/>
          <p:cNvPicPr>
            <a:picLocks noGrp="1" noChangeAspect="1"/>
          </p:cNvPicPr>
          <p:nvPr>
            <p:ph idx="4294967295"/>
          </p:nvPr>
        </p:nvPicPr>
        <p:blipFill>
          <a:blip r:embed="rId2" cstate="screen">
            <a:extLst>
              <a:ext uri="{28A0092B-C50C-407E-A947-70E740481C1C}">
                <a14:useLocalDpi xmlns:a14="http://schemas.microsoft.com/office/drawing/2010/main"/>
              </a:ext>
            </a:extLst>
          </a:blip>
          <a:stretch>
            <a:fillRect/>
          </a:stretch>
        </p:blipFill>
        <p:spPr>
          <a:xfrm>
            <a:off x="178653" y="983344"/>
            <a:ext cx="2728306" cy="1811766"/>
          </a:xfrm>
          <a:prstGeom prst="rect">
            <a:avLst/>
          </a:prstGeom>
        </p:spPr>
      </p:pic>
      <p:sp>
        <p:nvSpPr>
          <p:cNvPr id="11" name="TextBox 10"/>
          <p:cNvSpPr txBox="1"/>
          <p:nvPr/>
        </p:nvSpPr>
        <p:spPr>
          <a:xfrm>
            <a:off x="38708" y="2888773"/>
            <a:ext cx="3215711" cy="3474705"/>
          </a:xfrm>
          <a:prstGeom prst="rect">
            <a:avLst/>
          </a:prstGeom>
          <a:noFill/>
        </p:spPr>
        <p:txBody>
          <a:bodyPr wrap="square" rtlCol="0">
            <a:normAutofit fontScale="92500" lnSpcReduction="20000"/>
          </a:bodyPr>
          <a:lstStyle/>
          <a:p>
            <a:pPr marL="285750" indent="-285750">
              <a:buFont typeface="Arial" panose="020B0604020202020204" pitchFamily="34" charset="0"/>
              <a:buChar char="•"/>
            </a:pPr>
            <a:r>
              <a:rPr lang="en-US" dirty="0">
                <a:solidFill>
                  <a:srgbClr val="63666A"/>
                </a:solidFill>
                <a:cs typeface="+mn-cs"/>
              </a:rPr>
              <a:t>On September </a:t>
            </a:r>
            <a:r>
              <a:rPr lang="en-US" dirty="0" smtClean="0">
                <a:solidFill>
                  <a:srgbClr val="63666A"/>
                </a:solidFill>
                <a:cs typeface="+mn-cs"/>
              </a:rPr>
              <a:t>1</a:t>
            </a:r>
            <a:r>
              <a:rPr lang="en-US" baseline="30000" dirty="0" smtClean="0">
                <a:solidFill>
                  <a:srgbClr val="63666A"/>
                </a:solidFill>
                <a:cs typeface="+mn-cs"/>
              </a:rPr>
              <a:t>st</a:t>
            </a:r>
            <a:r>
              <a:rPr lang="en-US" dirty="0">
                <a:solidFill>
                  <a:srgbClr val="63666A"/>
                </a:solidFill>
              </a:rPr>
              <a:t> </a:t>
            </a:r>
            <a:r>
              <a:rPr lang="en-US" dirty="0" smtClean="0">
                <a:solidFill>
                  <a:srgbClr val="63666A"/>
                </a:solidFill>
              </a:rPr>
              <a:t>2016, </a:t>
            </a:r>
            <a:r>
              <a:rPr lang="en-US" dirty="0" smtClean="0">
                <a:solidFill>
                  <a:srgbClr val="63666A"/>
                </a:solidFill>
                <a:cs typeface="+mn-cs"/>
              </a:rPr>
              <a:t>DOE </a:t>
            </a:r>
            <a:r>
              <a:rPr lang="en-US" dirty="0">
                <a:solidFill>
                  <a:srgbClr val="63666A"/>
                </a:solidFill>
                <a:cs typeface="+mn-cs"/>
              </a:rPr>
              <a:t>Under </a:t>
            </a:r>
            <a:r>
              <a:rPr lang="en-US" dirty="0" err="1">
                <a:solidFill>
                  <a:srgbClr val="63666A"/>
                </a:solidFill>
                <a:cs typeface="+mn-cs"/>
              </a:rPr>
              <a:t>Sec’ty</a:t>
            </a:r>
            <a:r>
              <a:rPr lang="en-US" dirty="0">
                <a:solidFill>
                  <a:srgbClr val="63666A"/>
                </a:solidFill>
                <a:cs typeface="+mn-cs"/>
              </a:rPr>
              <a:t> for Science and Energy </a:t>
            </a:r>
            <a:r>
              <a:rPr lang="en-US" b="1" dirty="0">
                <a:solidFill>
                  <a:srgbClr val="63666A"/>
                </a:solidFill>
                <a:cs typeface="+mn-cs"/>
              </a:rPr>
              <a:t>approved</a:t>
            </a:r>
            <a:r>
              <a:rPr lang="en-US" dirty="0">
                <a:solidFill>
                  <a:srgbClr val="63666A"/>
                </a:solidFill>
                <a:cs typeface="+mn-cs"/>
              </a:rPr>
              <a:t> the CD-3a milestone</a:t>
            </a:r>
          </a:p>
          <a:p>
            <a:pPr marL="1200150" lvl="2" indent="-285750">
              <a:buFont typeface="Arial" panose="020B0604020202020204" pitchFamily="34" charset="0"/>
              <a:buChar char="•"/>
            </a:pPr>
            <a:endParaRPr lang="en-US" dirty="0">
              <a:solidFill>
                <a:srgbClr val="63666A"/>
              </a:solidFill>
              <a:cs typeface="+mn-cs"/>
            </a:endParaRPr>
          </a:p>
          <a:p>
            <a:pPr marL="285750" indent="-285750">
              <a:buFont typeface="Arial" panose="020B0604020202020204" pitchFamily="34" charset="0"/>
              <a:buChar char="•"/>
            </a:pPr>
            <a:r>
              <a:rPr lang="en-US" dirty="0">
                <a:solidFill>
                  <a:srgbClr val="63666A"/>
                </a:solidFill>
                <a:cs typeface="+mn-cs"/>
              </a:rPr>
              <a:t>Paves the way to start ~$300M in construction at far site in FY17</a:t>
            </a:r>
          </a:p>
          <a:p>
            <a:pPr marL="1200150" lvl="2" indent="-285750">
              <a:buFont typeface="Arial" panose="020B0604020202020204" pitchFamily="34" charset="0"/>
              <a:buChar char="•"/>
            </a:pPr>
            <a:endParaRPr lang="en-US" dirty="0">
              <a:solidFill>
                <a:srgbClr val="63666A"/>
              </a:solidFill>
              <a:cs typeface="+mn-cs"/>
            </a:endParaRPr>
          </a:p>
          <a:p>
            <a:pPr marL="285750" indent="-285750">
              <a:buFont typeface="Arial" panose="020B0604020202020204" pitchFamily="34" charset="0"/>
              <a:buChar char="•"/>
            </a:pPr>
            <a:r>
              <a:rPr lang="en-US" dirty="0">
                <a:solidFill>
                  <a:srgbClr val="63666A"/>
                </a:solidFill>
                <a:cs typeface="+mn-cs"/>
              </a:rPr>
              <a:t>Signifies DOE's </a:t>
            </a:r>
            <a:r>
              <a:rPr lang="en-US" b="1" dirty="0">
                <a:solidFill>
                  <a:srgbClr val="63666A"/>
                </a:solidFill>
                <a:cs typeface="+mn-cs"/>
              </a:rPr>
              <a:t>strong commitment </a:t>
            </a:r>
            <a:r>
              <a:rPr lang="en-US" dirty="0">
                <a:solidFill>
                  <a:srgbClr val="63666A"/>
                </a:solidFill>
                <a:cs typeface="+mn-cs"/>
              </a:rPr>
              <a:t>to move the project forward, solidify international partnerships, and position DUNE to rapidly pursue its science objectives.</a:t>
            </a:r>
          </a:p>
        </p:txBody>
      </p:sp>
      <p:grpSp>
        <p:nvGrpSpPr>
          <p:cNvPr id="16" name="Group 15"/>
          <p:cNvGrpSpPr/>
          <p:nvPr/>
        </p:nvGrpSpPr>
        <p:grpSpPr>
          <a:xfrm>
            <a:off x="3254419" y="1578789"/>
            <a:ext cx="5805500" cy="5142686"/>
            <a:chOff x="3251340" y="994333"/>
            <a:chExt cx="5805500" cy="5142686"/>
          </a:xfrm>
        </p:grpSpPr>
        <p:grpSp>
          <p:nvGrpSpPr>
            <p:cNvPr id="10" name="Group 9"/>
            <p:cNvGrpSpPr/>
            <p:nvPr/>
          </p:nvGrpSpPr>
          <p:grpSpPr>
            <a:xfrm>
              <a:off x="3251340" y="1001878"/>
              <a:ext cx="5805500" cy="5135141"/>
              <a:chOff x="3655317" y="765733"/>
              <a:chExt cx="4913078" cy="4345767"/>
            </a:xfrm>
            <a:effectLst>
              <a:outerShdw blurRad="50800" dist="38100" dir="2700000" algn="tl" rotWithShape="0">
                <a:prstClr val="black">
                  <a:alpha val="40000"/>
                </a:prstClr>
              </a:outerShdw>
            </a:effectLst>
          </p:grpSpPr>
          <p:pic>
            <p:nvPicPr>
              <p:cNvPr id="12" name="Picture 11"/>
              <p:cNvPicPr>
                <a:picLocks noChangeAspect="1"/>
              </p:cNvPicPr>
              <p:nvPr/>
            </p:nvPicPr>
            <p:blipFill>
              <a:blip r:embed="rId3"/>
              <a:stretch>
                <a:fillRect/>
              </a:stretch>
            </p:blipFill>
            <p:spPr>
              <a:xfrm>
                <a:off x="3660984" y="765733"/>
                <a:ext cx="4907411" cy="2138553"/>
              </a:xfrm>
              <a:prstGeom prst="rect">
                <a:avLst/>
              </a:prstGeom>
              <a:ln>
                <a:noFill/>
              </a:ln>
            </p:spPr>
          </p:pic>
          <p:pic>
            <p:nvPicPr>
              <p:cNvPr id="6" name="Picture 5"/>
              <p:cNvPicPr>
                <a:picLocks noChangeAspect="1"/>
              </p:cNvPicPr>
              <p:nvPr/>
            </p:nvPicPr>
            <p:blipFill>
              <a:blip r:embed="rId4"/>
              <a:stretch>
                <a:fillRect/>
              </a:stretch>
            </p:blipFill>
            <p:spPr>
              <a:xfrm>
                <a:off x="3655317" y="2896647"/>
                <a:ext cx="4913078" cy="2214853"/>
              </a:xfrm>
              <a:prstGeom prst="rect">
                <a:avLst/>
              </a:prstGeom>
              <a:ln>
                <a:noFill/>
              </a:ln>
            </p:spPr>
          </p:pic>
          <p:cxnSp>
            <p:nvCxnSpPr>
              <p:cNvPr id="24" name="Curved Connector 23"/>
              <p:cNvCxnSpPr/>
              <p:nvPr/>
            </p:nvCxnSpPr>
            <p:spPr>
              <a:xfrm>
                <a:off x="3660984" y="2904286"/>
                <a:ext cx="4907411" cy="459865"/>
              </a:xfrm>
              <a:prstGeom prst="curvedConnector3">
                <a:avLst/>
              </a:prstGeom>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3263750" y="994333"/>
              <a:ext cx="5793089" cy="5142685"/>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Date Placeholder 2"/>
          <p:cNvSpPr>
            <a:spLocks noGrp="1"/>
          </p:cNvSpPr>
          <p:nvPr>
            <p:ph type="dt" sz="half" idx="10"/>
          </p:nvPr>
        </p:nvSpPr>
        <p:spPr/>
        <p:txBody>
          <a:bodyPr/>
          <a:lstStyle/>
          <a:p>
            <a:r>
              <a:rPr lang="en-US" smtClean="0"/>
              <a:t>22.01.18</a:t>
            </a:r>
            <a:endParaRPr lang="en-US" dirty="0"/>
          </a:p>
        </p:txBody>
      </p:sp>
    </p:spTree>
    <p:extLst>
      <p:ext uri="{BB962C8B-B14F-4D97-AF65-F5344CB8AC3E}">
        <p14:creationId xmlns:p14="http://schemas.microsoft.com/office/powerpoint/2010/main" val="5367173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980728"/>
            <a:ext cx="5084057" cy="2859782"/>
          </a:xfrm>
          <a:prstGeom prst="rect">
            <a:avLst/>
          </a:prstGeom>
        </p:spPr>
      </p:pic>
      <p:sp>
        <p:nvSpPr>
          <p:cNvPr id="4" name="ZoneTexte 3"/>
          <p:cNvSpPr txBox="1"/>
          <p:nvPr/>
        </p:nvSpPr>
        <p:spPr>
          <a:xfrm>
            <a:off x="395536" y="286937"/>
            <a:ext cx="3528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LBNF </a:t>
            </a:r>
            <a:r>
              <a:rPr kumimoji="0" lang="fr-FR" sz="1800" b="0" i="0" u="none" strike="noStrike" kern="1200" cap="none" spc="0" normalizeH="0" baseline="0" noProof="0" dirty="0" err="1">
                <a:ln>
                  <a:noFill/>
                </a:ln>
                <a:solidFill>
                  <a:prstClr val="black"/>
                </a:solidFill>
                <a:effectLst/>
                <a:uLnTx/>
                <a:uFillTx/>
                <a:latin typeface="Calibri"/>
                <a:ea typeface="+mn-ea"/>
                <a:cs typeface="+mn-cs"/>
              </a:rPr>
              <a:t>G</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roundbreaking</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21/7/2017</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07504" y="4365104"/>
            <a:ext cx="4896544"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http://www.in2p3.fr/recherche/actualites/2017/nouvelle_experience_dune.html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hlinkClick r:id="rId4"/>
              </a:rPr>
              <a:t>http</a:t>
            </a:r>
            <a:r>
              <a:rPr kumimoji="0" lang="fr-FR" sz="1800" b="0" i="0" u="none" strike="noStrike" kern="1200" cap="none" spc="0" normalizeH="0" baseline="0" noProof="0" dirty="0">
                <a:ln>
                  <a:noFill/>
                </a:ln>
                <a:solidFill>
                  <a:prstClr val="black"/>
                </a:solidFill>
                <a:effectLst/>
                <a:uLnTx/>
                <a:uFillTx/>
                <a:latin typeface="Calibri"/>
                <a:ea typeface="+mn-ea"/>
                <a:cs typeface="+mn-cs"/>
                <a:hlinkClick r:id="rId4"/>
              </a:rPr>
              <a:t>://news.fnal.gov/2017/07/construction-begins-international-mega-science-experiment-understand-neutrinos</a:t>
            </a:r>
            <a:r>
              <a:rPr kumimoji="0" lang="fr-FR" sz="1800" b="0" i="0" u="none" strike="noStrike" kern="1200" cap="none" spc="0" normalizeH="0" baseline="0" noProof="0" dirty="0" smtClean="0">
                <a:ln>
                  <a:noFill/>
                </a:ln>
                <a:solidFill>
                  <a:prstClr val="black"/>
                </a:solidFill>
                <a:effectLst/>
                <a:uLnTx/>
                <a:uFillTx/>
                <a:latin typeface="Calibri"/>
                <a:ea typeface="+mn-ea"/>
                <a:cs typeface="+mn-cs"/>
                <a:hlinkClick r:id="rId4"/>
              </a:rPr>
              <a:t>/</a:t>
            </a:r>
            <a:endParaRPr kumimoji="0" lang="fr-FR"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ZoneTexte 5"/>
          <p:cNvSpPr txBox="1"/>
          <p:nvPr/>
        </p:nvSpPr>
        <p:spPr>
          <a:xfrm>
            <a:off x="5541594" y="410860"/>
            <a:ext cx="28083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Start of civil engineering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works</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for LBNF</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p:cNvPicPr>
            <a:picLocks noChangeAspect="1"/>
          </p:cNvPicPr>
          <p:nvPr/>
        </p:nvPicPr>
        <p:blipFill>
          <a:blip r:embed="rId5"/>
          <a:stretch>
            <a:fillRect/>
          </a:stretch>
        </p:blipFill>
        <p:spPr>
          <a:xfrm>
            <a:off x="4788024" y="1947258"/>
            <a:ext cx="4315453" cy="4877574"/>
          </a:xfrm>
          <a:prstGeom prst="rect">
            <a:avLst/>
          </a:prstGeom>
        </p:spPr>
      </p:pic>
    </p:spTree>
    <p:extLst>
      <p:ext uri="{BB962C8B-B14F-4D97-AF65-F5344CB8AC3E}">
        <p14:creationId xmlns:p14="http://schemas.microsoft.com/office/powerpoint/2010/main" val="1492653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5440" y="363027"/>
            <a:ext cx="8831886" cy="6469777"/>
          </a:xfrm>
          <a:prstGeom prst="rect">
            <a:avLst/>
          </a:prstGeom>
        </p:spPr>
      </p:pic>
      <p:sp>
        <p:nvSpPr>
          <p:cNvPr id="3" name="ZoneTexte 2"/>
          <p:cNvSpPr txBox="1"/>
          <p:nvPr/>
        </p:nvSpPr>
        <p:spPr>
          <a:xfrm>
            <a:off x="4499992" y="142921"/>
            <a:ext cx="37444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Creation</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of FD consortia July-August</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8096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024" y="0"/>
            <a:ext cx="8645655" cy="6314331"/>
          </a:xfrm>
          <a:prstGeom prst="rect">
            <a:avLst/>
          </a:prstGeom>
        </p:spPr>
      </p:pic>
    </p:spTree>
    <p:extLst>
      <p:ext uri="{BB962C8B-B14F-4D97-AF65-F5344CB8AC3E}">
        <p14:creationId xmlns:p14="http://schemas.microsoft.com/office/powerpoint/2010/main" val="850725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0" y="3665935"/>
            <a:ext cx="2664296" cy="321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281" y="116632"/>
            <a:ext cx="4355215" cy="326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36512" y="-27384"/>
            <a:ext cx="4540025" cy="36009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FFFF00"/>
                </a:solidFill>
                <a:effectLst/>
                <a:uLnTx/>
                <a:uFillTx/>
                <a:latin typeface="Arial"/>
                <a:ea typeface="ＭＳ Ｐゴシック"/>
              </a:rPr>
              <a:t>LAGUNA-LBNO Design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2 EU programs: 2008-2011/2011-2014</a:t>
            </a:r>
          </a:p>
          <a:p>
            <a:r>
              <a:rPr lang="en-US" sz="1600" dirty="0">
                <a:solidFill>
                  <a:srgbClr val="FFFFFF"/>
                </a:solidFill>
              </a:rPr>
              <a:t>~17 </a:t>
            </a:r>
            <a:r>
              <a:rPr lang="en-US" sz="1600" dirty="0" err="1">
                <a:solidFill>
                  <a:srgbClr val="FFFFFF"/>
                </a:solidFill>
              </a:rPr>
              <a:t>Meur</a:t>
            </a:r>
            <a:r>
              <a:rPr lang="en-US" sz="1600" dirty="0">
                <a:solidFill>
                  <a:srgbClr val="FFFFFF"/>
                </a:solidFill>
              </a:rPr>
              <a:t> investment</a:t>
            </a:r>
          </a:p>
          <a:p>
            <a:r>
              <a:rPr lang="en-US" sz="1600" dirty="0">
                <a:solidFill>
                  <a:srgbClr val="FFFFFF"/>
                </a:solidFill>
              </a:rPr>
              <a:t>Completed August 2014</a:t>
            </a:r>
          </a:p>
          <a:p>
            <a:r>
              <a:rPr lang="en-US" sz="1600" dirty="0">
                <a:solidFill>
                  <a:srgbClr val="FFFF00"/>
                </a:solidFill>
              </a:rPr>
              <a:t>Prototyping activity for </a:t>
            </a:r>
            <a:r>
              <a:rPr lang="en-US" sz="1600" dirty="0" smtClean="0">
                <a:solidFill>
                  <a:srgbClr val="FFFF00"/>
                </a:solidFill>
              </a:rPr>
              <a:t>dual-phase </a:t>
            </a:r>
            <a:r>
              <a:rPr lang="en-US" sz="1600" dirty="0">
                <a:solidFill>
                  <a:srgbClr val="FFFF00"/>
                </a:solidFill>
              </a:rPr>
              <a:t>since 2003</a:t>
            </a:r>
          </a:p>
          <a:p>
            <a:endParaRPr lang="en-US" sz="1600" dirty="0" smtClean="0">
              <a:solidFill>
                <a:srgbClr val="FFFFFF"/>
              </a:solidFill>
            </a:endParaRPr>
          </a:p>
          <a:p>
            <a:pPr marL="285750" indent="-285750">
              <a:buFont typeface="Wingdings" panose="05000000000000000000" pitchFamily="2" charset="2"/>
              <a:buChar char="§"/>
            </a:pPr>
            <a:r>
              <a:rPr lang="en-US" sz="1600" dirty="0">
                <a:solidFill>
                  <a:srgbClr val="FFFF00"/>
                </a:solidFill>
              </a:rPr>
              <a:t>LBNO  EOI June 2012 (CERN to </a:t>
            </a:r>
            <a:r>
              <a:rPr lang="en-US" sz="1600" dirty="0" err="1">
                <a:solidFill>
                  <a:srgbClr val="FFFF00"/>
                </a:solidFill>
              </a:rPr>
              <a:t>Pyhasalmi</a:t>
            </a:r>
            <a:r>
              <a:rPr lang="en-US" sz="1600" dirty="0">
                <a:solidFill>
                  <a:srgbClr val="FFFF00"/>
                </a:solidFill>
              </a:rPr>
              <a:t>)</a:t>
            </a:r>
          </a:p>
          <a:p>
            <a:r>
              <a:rPr lang="en-US" sz="1600" dirty="0">
                <a:solidFill>
                  <a:srgbClr val="FFFF00"/>
                </a:solidFill>
                <a:hlinkClick r:id="rId4"/>
              </a:rPr>
              <a:t>http://cdsweb.cern.ch/record/1457543</a:t>
            </a:r>
            <a:endParaRPr lang="en-US" sz="1600" dirty="0">
              <a:solidFill>
                <a:srgbClr val="FFFF00"/>
              </a:solidFill>
            </a:endParaRPr>
          </a:p>
          <a:p>
            <a:r>
              <a:rPr lang="en-US" sz="1600" dirty="0">
                <a:solidFill>
                  <a:srgbClr val="FFFF00"/>
                </a:solidFill>
              </a:rPr>
              <a:t>224 physicists, 52 institutions</a:t>
            </a:r>
          </a:p>
          <a:p>
            <a:r>
              <a:rPr lang="en-US" sz="1600" dirty="0">
                <a:solidFill>
                  <a:srgbClr val="FFFF00"/>
                </a:solidFill>
              </a:rPr>
              <a:t>Physics program:</a:t>
            </a:r>
          </a:p>
          <a:p>
            <a:pPr marL="285750" indent="-285750">
              <a:buFont typeface="Wingdings" pitchFamily="2" charset="2"/>
              <a:buChar char="§"/>
            </a:pPr>
            <a:r>
              <a:rPr lang="en-US" sz="1600" dirty="0">
                <a:solidFill>
                  <a:srgbClr val="FFFF00"/>
                </a:solidFill>
              </a:rPr>
              <a:t>Determination of neutrino mass hierarchy</a:t>
            </a:r>
          </a:p>
          <a:p>
            <a:pPr marL="285750" indent="-285750">
              <a:buFont typeface="Wingdings" pitchFamily="2" charset="2"/>
              <a:buChar char="§"/>
            </a:pPr>
            <a:r>
              <a:rPr lang="en-US" sz="1600" dirty="0">
                <a:solidFill>
                  <a:srgbClr val="FFFF00"/>
                </a:solidFill>
              </a:rPr>
              <a:t>Search for CP violation</a:t>
            </a:r>
          </a:p>
          <a:p>
            <a:pPr marL="285750" indent="-285750">
              <a:buFont typeface="Wingdings" pitchFamily="2" charset="2"/>
              <a:buChar char="§"/>
            </a:pPr>
            <a:r>
              <a:rPr lang="en-US" sz="1600" dirty="0">
                <a:solidFill>
                  <a:srgbClr val="FFFF00"/>
                </a:solidFill>
              </a:rPr>
              <a:t>Proton decay</a:t>
            </a:r>
          </a:p>
          <a:p>
            <a:pPr marL="285750" indent="-285750">
              <a:buFont typeface="Wingdings" pitchFamily="2" charset="2"/>
              <a:buChar char="§"/>
            </a:pPr>
            <a:r>
              <a:rPr lang="en-US" sz="1600" dirty="0">
                <a:solidFill>
                  <a:srgbClr val="FFFF00"/>
                </a:solidFill>
              </a:rPr>
              <a:t>Atmospheric and supernovae </a:t>
            </a:r>
            <a:r>
              <a:rPr lang="en-US" sz="1600" dirty="0" smtClean="0">
                <a:solidFill>
                  <a:srgbClr val="FFFF00"/>
                </a:solidFill>
              </a:rPr>
              <a:t>neutrinos</a:t>
            </a:r>
            <a:endParaRPr lang="en-US" sz="1600" dirty="0">
              <a:solidFill>
                <a:srgbClr val="FFFF00"/>
              </a:solidFill>
            </a:endParaRPr>
          </a:p>
        </p:txBody>
      </p:sp>
      <p:sp>
        <p:nvSpPr>
          <p:cNvPr id="3" name="Rectangle 2"/>
          <p:cNvSpPr/>
          <p:nvPr/>
        </p:nvSpPr>
        <p:spPr>
          <a:xfrm>
            <a:off x="2594733" y="3685088"/>
            <a:ext cx="2232248"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FF"/>
                </a:solidFill>
                <a:effectLst/>
                <a:uLnTx/>
                <a:uFillTx/>
                <a:latin typeface="Arial"/>
                <a:ea typeface="ＭＳ Ｐゴシック"/>
              </a:rPr>
              <a:t>LBNO Phase 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smtClean="0">
                <a:ln>
                  <a:noFill/>
                </a:ln>
                <a:solidFill>
                  <a:srgbClr val="FFFF00"/>
                </a:solidFill>
                <a:effectLst/>
                <a:uLnTx/>
                <a:uFillTx/>
                <a:latin typeface="Arial"/>
                <a:ea typeface="ＭＳ Ｐゴシック"/>
              </a:rPr>
              <a:t>20 </a:t>
            </a:r>
            <a:r>
              <a:rPr kumimoji="0" lang="en-US" sz="1800" i="0" u="none" strike="noStrike" kern="1200" cap="none" spc="0" normalizeH="0" baseline="0" noProof="0" dirty="0" err="1" smtClean="0">
                <a:ln>
                  <a:noFill/>
                </a:ln>
                <a:solidFill>
                  <a:srgbClr val="FFFF00"/>
                </a:solidFill>
                <a:effectLst/>
                <a:uLnTx/>
                <a:uFillTx/>
                <a:latin typeface="Arial"/>
                <a:ea typeface="ＭＳ Ｐゴシック"/>
              </a:rPr>
              <a:t>kton</a:t>
            </a:r>
            <a:r>
              <a:rPr kumimoji="0" lang="en-US" sz="1800" i="0" u="none" strike="noStrike" kern="1200" cap="none" spc="0" normalizeH="0" baseline="0" noProof="0" dirty="0" smtClean="0">
                <a:ln>
                  <a:noFill/>
                </a:ln>
                <a:solidFill>
                  <a:srgbClr val="FFFF00"/>
                </a:solidFill>
                <a:effectLst/>
                <a:uLnTx/>
                <a:uFillTx/>
                <a:latin typeface="Arial"/>
                <a:ea typeface="ＭＳ Ｐゴシック"/>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smtClean="0">
                <a:ln>
                  <a:noFill/>
                </a:ln>
                <a:solidFill>
                  <a:srgbClr val="FFFF00"/>
                </a:solidFill>
                <a:effectLst/>
                <a:uLnTx/>
                <a:uFillTx/>
                <a:latin typeface="Arial"/>
                <a:ea typeface="ＭＳ Ｐゴシック"/>
              </a:rPr>
              <a:t>dual-phase </a:t>
            </a:r>
            <a:r>
              <a:rPr kumimoji="0" lang="en-US" sz="1800" i="0" u="none" strike="noStrike" kern="1200" cap="none" spc="0" normalizeH="0" baseline="0" noProof="0" dirty="0" err="1" smtClean="0">
                <a:ln>
                  <a:noFill/>
                </a:ln>
                <a:solidFill>
                  <a:srgbClr val="FFFF00"/>
                </a:solidFill>
                <a:effectLst/>
                <a:uLnTx/>
                <a:uFillTx/>
                <a:latin typeface="Arial"/>
                <a:ea typeface="ＭＳ Ｐゴシック"/>
              </a:rPr>
              <a:t>LAr</a:t>
            </a:r>
            <a:r>
              <a:rPr kumimoji="0" lang="en-US" sz="1800" i="0" u="none" strike="noStrike" kern="1200" cap="none" spc="0" normalizeH="0" baseline="0" noProof="0" dirty="0" smtClean="0">
                <a:ln>
                  <a:noFill/>
                </a:ln>
                <a:solidFill>
                  <a:srgbClr val="FFFF00"/>
                </a:solidFill>
                <a:effectLst/>
                <a:uLnTx/>
                <a:uFillTx/>
                <a:latin typeface="Arial"/>
                <a:ea typeface="ＭＳ Ｐゴシック"/>
              </a:rPr>
              <a:t>  TPC</a:t>
            </a: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508953"/>
            <a:ext cx="4499993" cy="330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716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7" y="-27384"/>
            <a:ext cx="8990689" cy="614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22064" y="6165304"/>
            <a:ext cx="8571642" cy="646331"/>
          </a:xfrm>
          <a:prstGeom prst="rect">
            <a:avLst/>
          </a:prstGeom>
          <a:noFill/>
        </p:spPr>
        <p:txBody>
          <a:bodyPr wrap="none" rtlCol="0">
            <a:spAutoFit/>
          </a:bodyPr>
          <a:lstStyle/>
          <a:p>
            <a:r>
              <a:rPr lang="en-US" dirty="0" smtClean="0">
                <a:solidFill>
                  <a:srgbClr val="FFFF00"/>
                </a:solidFill>
              </a:rPr>
              <a:t>Technical aspects finalized in the LAGUNA-LBNO study as deliverables  in view of</a:t>
            </a:r>
          </a:p>
          <a:p>
            <a:r>
              <a:rPr lang="en-US" dirty="0" smtClean="0">
                <a:solidFill>
                  <a:srgbClr val="FFFF00"/>
                </a:solidFill>
                <a:sym typeface="Wingdings" panose="05000000000000000000" pitchFamily="2" charset="2"/>
              </a:rPr>
              <a:t>Building an affordable </a:t>
            </a:r>
            <a:r>
              <a:rPr lang="en-US" dirty="0" err="1" smtClean="0">
                <a:solidFill>
                  <a:srgbClr val="FFFF00"/>
                </a:solidFill>
                <a:sym typeface="Wingdings" panose="05000000000000000000" pitchFamily="2" charset="2"/>
              </a:rPr>
              <a:t>LAr</a:t>
            </a:r>
            <a:r>
              <a:rPr lang="en-US" dirty="0" smtClean="0">
                <a:solidFill>
                  <a:srgbClr val="FFFF00"/>
                </a:solidFill>
                <a:sym typeface="Wingdings" panose="05000000000000000000" pitchFamily="2" charset="2"/>
              </a:rPr>
              <a:t> underground detector  August 2014</a:t>
            </a:r>
          </a:p>
        </p:txBody>
      </p:sp>
      <p:sp>
        <p:nvSpPr>
          <p:cNvPr id="4" name="Espace réservé du numéro de diapositive 2"/>
          <p:cNvSpPr>
            <a:spLocks noGrp="1"/>
          </p:cNvSpPr>
          <p:nvPr>
            <p:ph type="sldNum" sz="quarter" idx="12"/>
          </p:nvPr>
        </p:nvSpPr>
        <p:spPr>
          <a:xfrm>
            <a:off x="7162800" y="6553200"/>
            <a:ext cx="1905000" cy="22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370AB1F-EECE-4484-A606-2CB25A9050F5}" type="slidenum">
              <a:rPr lang="en-US" sz="800" smtClean="0">
                <a:solidFill>
                  <a:srgbClr val="FFFFFF"/>
                </a:solidFill>
              </a:rPr>
              <a:pPr/>
              <a:t>16</a:t>
            </a:fld>
            <a:endParaRPr lang="en-US" sz="800" dirty="0" smtClean="0">
              <a:solidFill>
                <a:srgbClr val="FFFFFF"/>
              </a:solidFill>
            </a:endParaRPr>
          </a:p>
        </p:txBody>
      </p:sp>
    </p:spTree>
    <p:extLst>
      <p:ext uri="{BB962C8B-B14F-4D97-AF65-F5344CB8AC3E}">
        <p14:creationId xmlns:p14="http://schemas.microsoft.com/office/powerpoint/2010/main" val="1482149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7296D5B8-9374-4A32-9294-F7F6EF035B37}" type="slidenum">
              <a:rPr kumimoji="0" lang="en-US" sz="800" b="0" i="0" u="none" strike="noStrike" kern="1200" cap="none" spc="0" normalizeH="0" baseline="0" noProof="0" smtClean="0">
                <a:ln>
                  <a:noFill/>
                </a:ln>
                <a:solidFill>
                  <a:srgbClr val="FFFFFF"/>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17</a:t>
            </a:fld>
            <a:endParaRPr kumimoji="0" lang="en-US" sz="800" b="0" i="0" u="none" strike="noStrike" kern="1200" cap="none" spc="0" normalizeH="0" baseline="0" noProof="0" dirty="0">
              <a:ln>
                <a:noFill/>
              </a:ln>
              <a:solidFill>
                <a:srgbClr val="FFFFFF"/>
              </a:solidFill>
              <a:effectLst/>
              <a:uLnTx/>
              <a:uFillTx/>
              <a:latin typeface="Arial" pitchFamily="34" charset="0"/>
              <a:ea typeface="ＭＳ Ｐゴシック"/>
            </a:endParaRPr>
          </a:p>
        </p:txBody>
      </p:sp>
      <p:sp>
        <p:nvSpPr>
          <p:cNvPr id="3" name="Rectangle 2"/>
          <p:cNvSpPr/>
          <p:nvPr/>
        </p:nvSpPr>
        <p:spPr>
          <a:xfrm>
            <a:off x="107504" y="44624"/>
            <a:ext cx="73533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FFFF00"/>
                </a:solidFill>
                <a:effectLst/>
                <a:uLnTx/>
                <a:uFillTx/>
                <a:latin typeface="Arial"/>
                <a:ea typeface="ＭＳ Ｐゴシック"/>
                <a:cs typeface="Arial" pitchFamily="34" charset="0"/>
              </a:rPr>
              <a:t>The LBNO-DEMO/WA105 experiment at CERN   </a:t>
            </a:r>
            <a:r>
              <a:rPr kumimoji="0" lang="en-US" sz="1600" b="1" i="0" u="none" strike="noStrike" kern="1200" cap="none" spc="0" normalizeH="0" baseline="0" noProof="0" dirty="0" smtClean="0">
                <a:ln>
                  <a:noFill/>
                </a:ln>
                <a:solidFill>
                  <a:srgbClr val="FFFF00"/>
                </a:solidFill>
                <a:effectLst/>
                <a:uLnTx/>
                <a:uFillTx/>
                <a:latin typeface="Arial"/>
                <a:ea typeface="ＭＳ Ｐゴシック"/>
                <a:cs typeface="Arial" pitchFamily="34" charset="0"/>
              </a:rPr>
              <a:t>(approved in 2013) </a:t>
            </a:r>
            <a:endParaRPr kumimoji="0" lang="en-US" sz="1600" b="0" i="0" u="none" strike="noStrike" kern="1200" cap="none" spc="0" normalizeH="0" baseline="0" noProof="0" dirty="0">
              <a:ln>
                <a:noFill/>
              </a:ln>
              <a:solidFill>
                <a:srgbClr val="000000"/>
              </a:solidFill>
              <a:effectLst/>
              <a:uLnTx/>
              <a:uFillTx/>
              <a:latin typeface="Arial"/>
              <a:ea typeface="ＭＳ Ｐゴシック"/>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476672"/>
            <a:ext cx="4464496" cy="538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4499992" y="404664"/>
            <a:ext cx="4680520" cy="59708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1/20 of 20 </a:t>
            </a:r>
            <a:r>
              <a:rPr kumimoji="0" lang="en-US" sz="1600" b="0" i="0" u="none" strike="noStrike" kern="1200" cap="none" spc="0" normalizeH="0" baseline="0" noProof="0" dirty="0" err="1" smtClean="0">
                <a:ln>
                  <a:noFill/>
                </a:ln>
                <a:solidFill>
                  <a:srgbClr val="FFFFFF"/>
                </a:solidFill>
                <a:effectLst/>
                <a:uLnTx/>
                <a:uFillTx/>
                <a:latin typeface="Arial"/>
                <a:ea typeface="ＭＳ Ｐゴシック"/>
              </a:rPr>
              <a:t>kton</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 LBNO detector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FFFFFF"/>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6x6x6m</a:t>
            </a:r>
            <a:r>
              <a:rPr kumimoji="0" lang="en-US" sz="1400" b="1" i="0" u="none" strike="noStrike" kern="1200" cap="none" spc="0" normalizeH="0" baseline="30000" noProof="0" dirty="0" smtClean="0">
                <a:ln>
                  <a:noFill/>
                </a:ln>
                <a:solidFill>
                  <a:srgbClr val="FFFF00"/>
                </a:solidFill>
                <a:effectLst/>
                <a:uLnTx/>
                <a:uFillTx/>
                <a:latin typeface="Arial"/>
                <a:ea typeface="ＭＳ Ｐゴシック"/>
              </a:rPr>
              <a:t>3</a:t>
            </a: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 active volume, 300 ton , 7680 readout channels, LAr TPC (double phase+2-D collection anode): </a:t>
            </a:r>
            <a:r>
              <a:rPr kumimoji="0" lang="en-US" sz="1400" b="1" i="0" u="none" strike="noStrike" kern="1200" cap="none" spc="0" normalizeH="0" baseline="0" noProof="0" dirty="0" err="1" smtClean="0">
                <a:ln>
                  <a:noFill/>
                </a:ln>
                <a:solidFill>
                  <a:srgbClr val="FFFF00"/>
                </a:solidFill>
                <a:effectLst/>
                <a:uLnTx/>
                <a:uFillTx/>
                <a:latin typeface="Arial"/>
                <a:ea typeface="ＭＳ Ｐゴシック"/>
              </a:rPr>
              <a:t>DLAr</a:t>
            </a: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 </a:t>
            </a:r>
            <a:endParaRPr kumimoji="0" lang="en-US" sz="1600" b="0" i="0" u="none" strike="noStrike" kern="1200" cap="none" spc="0" normalizeH="0" baseline="0" noProof="0" dirty="0" smtClean="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Exposure to charged hadrons, muons and electrons beams (0.5-20(10) GeV/c)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smtClean="0">
                <a:ln>
                  <a:noFill/>
                </a:ln>
                <a:solidFill>
                  <a:srgbClr val="FFFF00"/>
                </a:solidFill>
                <a:effectLst/>
                <a:uLnTx/>
                <a:uFillTx/>
                <a:latin typeface="Arial"/>
                <a:ea typeface="ＭＳ Ｐゴシック"/>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Full-scale demonstrator of all  innovative LAGUNA-LBNO technologies for a large LAr detector: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FFFFFF"/>
                </a:solidFill>
                <a:effectLst/>
                <a:uLnTx/>
                <a:uFillTx/>
                <a:latin typeface="Arial"/>
                <a:ea typeface="ＭＳ Ｐゴシック"/>
              </a:rPr>
              <a:t>LNG tank construction technique (with non evacuated vessel)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FFFFFF"/>
                </a:solidFill>
                <a:effectLst/>
                <a:uLnTx/>
                <a:uFillTx/>
                <a:latin typeface="Arial"/>
                <a:ea typeface="ＭＳ Ｐゴシック"/>
              </a:rPr>
              <a:t>Purification system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FFFFFF"/>
                </a:solidFill>
                <a:effectLst/>
                <a:uLnTx/>
                <a:uFillTx/>
                <a:latin typeface="Arial"/>
                <a:ea typeface="ＭＳ Ｐゴシック"/>
              </a:rPr>
              <a:t>Long drift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FFFFFF"/>
                </a:solidFill>
                <a:effectLst/>
                <a:uLnTx/>
                <a:uFillTx/>
                <a:latin typeface="Arial"/>
                <a:ea typeface="ＭＳ Ｐゴシック"/>
              </a:rPr>
              <a:t>HV system 300-600 KV, large hanging field cage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FFFFFF"/>
                </a:solidFill>
                <a:effectLst/>
                <a:uLnTx/>
                <a:uFillTx/>
                <a:latin typeface="Arial"/>
                <a:ea typeface="ＭＳ Ｐゴシック"/>
              </a:rPr>
              <a:t>Large area double-phase charge readout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FFFFFF"/>
                </a:solidFill>
                <a:effectLst/>
                <a:uLnTx/>
                <a:uFillTx/>
                <a:latin typeface="Arial"/>
                <a:ea typeface="ＭＳ Ｐゴシック"/>
              </a:rPr>
              <a:t>Accessible FE and cheap readout electronics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FFFFFF"/>
                </a:solidFill>
                <a:effectLst/>
                <a:uLnTx/>
                <a:uFillTx/>
                <a:latin typeface="Arial"/>
                <a:ea typeface="ＭＳ Ｐゴシック"/>
              </a:rPr>
              <a:t>Long term stability of UV light readout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smtClean="0">
              <a:ln>
                <a:noFill/>
              </a:ln>
              <a:solidFill>
                <a:srgbClr val="FFFFFF"/>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Assess performance in reconstructing hadronic showers (most demanding task in neutrino interactions):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FFFFFF"/>
                </a:solidFill>
                <a:effectLst/>
                <a:uLnTx/>
                <a:uFillTx/>
                <a:latin typeface="Arial"/>
                <a:ea typeface="ＭＳ Ｐゴシック"/>
              </a:rPr>
              <a:t>Measurements in hadronic and electromagnetic calorimetry and PID performance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400" b="1" i="0" u="none" strike="noStrike" kern="1200" cap="none" spc="0" normalizeH="0" baseline="0" noProof="0" dirty="0" smtClean="0">
                <a:ln>
                  <a:noFill/>
                </a:ln>
                <a:solidFill>
                  <a:srgbClr val="FFFFFF"/>
                </a:solidFill>
                <a:effectLst/>
                <a:uLnTx/>
                <a:uFillTx/>
                <a:latin typeface="Arial"/>
                <a:ea typeface="ＭＳ Ｐゴシック"/>
              </a:rPr>
              <a:t>Full-scale software development, simulation and reconstruction to be validated and improved</a:t>
            </a:r>
            <a:endParaRPr kumimoji="0" lang="en-US" sz="1400" b="1" i="0" u="none" strike="noStrike" kern="1200" cap="none" spc="0" normalizeH="0" baseline="0" noProof="0" dirty="0">
              <a:ln>
                <a:noFill/>
              </a:ln>
              <a:solidFill>
                <a:srgbClr val="FFFFFF"/>
              </a:solidFill>
              <a:effectLst/>
              <a:uLnTx/>
              <a:uFillTx/>
              <a:latin typeface="Arial"/>
              <a:ea typeface="ＭＳ Ｐゴシック"/>
            </a:endParaRPr>
          </a:p>
        </p:txBody>
      </p:sp>
      <p:sp>
        <p:nvSpPr>
          <p:cNvPr id="6" name="Rectangle 5"/>
          <p:cNvSpPr/>
          <p:nvPr/>
        </p:nvSpPr>
        <p:spPr>
          <a:xfrm>
            <a:off x="107504" y="6309320"/>
            <a:ext cx="8352928"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Installation in the CERN NA EHN1 extension, data taking in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	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Fundamental step for the construction of a large LAr detector</a:t>
            </a:r>
            <a:endParaRPr kumimoji="0" lang="en-US" sz="1600" b="0" i="0" u="none" strike="noStrike" kern="1200" cap="none" spc="0" normalizeH="0" baseline="0" noProof="0" dirty="0">
              <a:ln>
                <a:noFill/>
              </a:ln>
              <a:solidFill>
                <a:srgbClr val="FFFFFF"/>
              </a:solidFill>
              <a:effectLst/>
              <a:uLnTx/>
              <a:uFillTx/>
              <a:latin typeface="Arial"/>
              <a:ea typeface="ＭＳ Ｐゴシック"/>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792" y="44624"/>
            <a:ext cx="1170711" cy="43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171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7296D5B8-9374-4A32-9294-F7F6EF035B37}" type="slidenum">
              <a:rPr lang="en-US" smtClean="0">
                <a:solidFill>
                  <a:srgbClr val="FFFFFF"/>
                </a:solidFill>
              </a:rPr>
              <a:pPr>
                <a:defRPr/>
              </a:pPr>
              <a:t>18</a:t>
            </a:fld>
            <a:endParaRPr lang="en-US" dirty="0">
              <a:solidFill>
                <a:srgbClr val="FFFFFF"/>
              </a:solidFill>
            </a:endParaRPr>
          </a:p>
        </p:txBody>
      </p:sp>
      <p:sp>
        <p:nvSpPr>
          <p:cNvPr id="3" name="ZoneTexte 2"/>
          <p:cNvSpPr txBox="1"/>
          <p:nvPr/>
        </p:nvSpPr>
        <p:spPr>
          <a:xfrm>
            <a:off x="164063" y="-27384"/>
            <a:ext cx="8584401" cy="1908215"/>
          </a:xfrm>
          <a:prstGeom prst="rect">
            <a:avLst/>
          </a:prstGeom>
          <a:noFill/>
        </p:spPr>
        <p:txBody>
          <a:bodyPr wrap="none" rtlCol="0">
            <a:spAutoFit/>
          </a:bodyPr>
          <a:lstStyle/>
          <a:p>
            <a:r>
              <a:rPr lang="en-US" b="1" dirty="0" smtClean="0">
                <a:solidFill>
                  <a:srgbClr val="FFFF00"/>
                </a:solidFill>
              </a:rPr>
              <a:t>Joint USA-Europe initiative for a common long-baseline experiment (E)LBNF</a:t>
            </a:r>
          </a:p>
          <a:p>
            <a:r>
              <a:rPr lang="en-US" b="1" dirty="0" smtClean="0">
                <a:solidFill>
                  <a:srgbClr val="FFFF00"/>
                </a:solidFill>
              </a:rPr>
              <a:t>based on the liquid argon TPC technology</a:t>
            </a:r>
          </a:p>
          <a:p>
            <a:endParaRPr lang="en-US" b="1" dirty="0" smtClean="0">
              <a:solidFill>
                <a:srgbClr val="FFFF00"/>
              </a:solidFill>
            </a:endParaRPr>
          </a:p>
          <a:p>
            <a:r>
              <a:rPr lang="en-US" sz="1600" b="1" dirty="0" smtClean="0">
                <a:solidFill>
                  <a:srgbClr val="FFFF00"/>
                </a:solidFill>
              </a:rPr>
              <a:t>Very quick developments since July 2014:</a:t>
            </a:r>
          </a:p>
          <a:p>
            <a:pPr marL="285750" indent="-285750">
              <a:buFont typeface="Wingdings" panose="05000000000000000000" pitchFamily="2" charset="2"/>
              <a:buChar char="§"/>
            </a:pPr>
            <a:r>
              <a:rPr lang="en-US" sz="1600" b="1" dirty="0" smtClean="0">
                <a:solidFill>
                  <a:srgbClr val="FFFF00"/>
                </a:solidFill>
              </a:rPr>
              <a:t>Top priority of the USA P5 committee (HEP strategy in the USA) May 2014</a:t>
            </a:r>
          </a:p>
          <a:p>
            <a:r>
              <a:rPr lang="en-US" sz="1600" b="1" dirty="0" smtClean="0">
                <a:solidFill>
                  <a:srgbClr val="FFFF00"/>
                </a:solidFill>
                <a:sym typeface="Wingdings" panose="05000000000000000000" pitchFamily="2" charset="2"/>
              </a:rPr>
              <a:t> Reformulation of the program</a:t>
            </a:r>
            <a:endParaRPr lang="en-US" sz="1600" b="1" dirty="0" smtClean="0">
              <a:solidFill>
                <a:srgbClr val="FFFF00"/>
              </a:solidFill>
            </a:endParaRPr>
          </a:p>
          <a:p>
            <a:pPr marL="285750" indent="-285750">
              <a:buFont typeface="Wingdings" panose="05000000000000000000" pitchFamily="2" charset="2"/>
              <a:buChar char="§"/>
            </a:pPr>
            <a:r>
              <a:rPr lang="en-US" sz="1600" b="1" dirty="0" smtClean="0">
                <a:solidFill>
                  <a:srgbClr val="FFFF00"/>
                </a:solidFill>
              </a:rPr>
              <a:t>APPEC Meeting on Neutrino Infrastructures Paris June 2014</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00" y="1916832"/>
            <a:ext cx="4844840" cy="1194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https://web.fnal.gov/project/iiEB/PublishingImages/iieb-sep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923" y="1988840"/>
            <a:ext cx="3033525" cy="262624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496" y="3364537"/>
            <a:ext cx="5328592" cy="1323439"/>
          </a:xfrm>
          <a:prstGeom prst="rect">
            <a:avLst/>
          </a:prstGeom>
        </p:spPr>
        <p:txBody>
          <a:bodyPr wrap="square">
            <a:spAutoFit/>
          </a:bodyPr>
          <a:lstStyle/>
          <a:p>
            <a:pPr marL="285750" indent="-285750">
              <a:buFont typeface="Wingdings" panose="05000000000000000000" pitchFamily="2" charset="2"/>
              <a:buChar char="§"/>
            </a:pPr>
            <a:r>
              <a:rPr lang="en-US" sz="1600" b="1" dirty="0" smtClean="0">
                <a:solidFill>
                  <a:srgbClr val="FFFF00"/>
                </a:solidFill>
              </a:rPr>
              <a:t>August 2014: creation of an </a:t>
            </a:r>
            <a:r>
              <a:rPr lang="en-US" sz="1600" b="1" dirty="0" smtClean="0">
                <a:solidFill>
                  <a:srgbClr val="FFFFFF"/>
                </a:solidFill>
              </a:rPr>
              <a:t>Interim International Executive Board (IIEB) </a:t>
            </a:r>
            <a:r>
              <a:rPr lang="en-US" sz="1600" b="1" dirty="0" smtClean="0">
                <a:solidFill>
                  <a:srgbClr val="FFFF00"/>
                </a:solidFill>
              </a:rPr>
              <a:t>for LBNF chaired by the </a:t>
            </a:r>
            <a:r>
              <a:rPr lang="en-US" sz="1600" b="1" dirty="0" err="1" smtClean="0">
                <a:solidFill>
                  <a:srgbClr val="FFFF00"/>
                </a:solidFill>
              </a:rPr>
              <a:t>Fermilab</a:t>
            </a:r>
            <a:r>
              <a:rPr lang="en-US" sz="1600" b="1" dirty="0" smtClean="0">
                <a:solidFill>
                  <a:srgbClr val="FFFF00"/>
                </a:solidFill>
              </a:rPr>
              <a:t> Director N. Lockyer</a:t>
            </a:r>
            <a:endParaRPr lang="en-US" sz="1600" b="1" dirty="0">
              <a:solidFill>
                <a:srgbClr val="FFFF00"/>
              </a:solidFill>
            </a:endParaRPr>
          </a:p>
          <a:p>
            <a:pPr marL="285750" indent="-285750">
              <a:buFont typeface="Wingdings" panose="05000000000000000000" pitchFamily="2" charset="2"/>
              <a:buChar char="§"/>
            </a:pPr>
            <a:endParaRPr lang="en-US" sz="1600" b="1" dirty="0" smtClean="0">
              <a:solidFill>
                <a:srgbClr val="FFFF00"/>
              </a:solidFill>
            </a:endParaRPr>
          </a:p>
          <a:p>
            <a:r>
              <a:rPr lang="en-US" sz="1600" b="1" dirty="0" smtClean="0">
                <a:solidFill>
                  <a:srgbClr val="FFFF00"/>
                </a:solidFill>
              </a:rPr>
              <a:t> </a:t>
            </a:r>
            <a:r>
              <a:rPr lang="en-US" sz="1600" b="1" dirty="0" smtClean="0">
                <a:solidFill>
                  <a:srgbClr val="FFFF00"/>
                </a:solidFill>
                <a:sym typeface="Wingdings" panose="05000000000000000000" pitchFamily="2" charset="2"/>
              </a:rPr>
              <a:t> gathering the collaboration (ELBNF LOI)</a:t>
            </a:r>
          </a:p>
        </p:txBody>
      </p:sp>
      <p:sp>
        <p:nvSpPr>
          <p:cNvPr id="9" name="Rectangle 8"/>
          <p:cNvSpPr/>
          <p:nvPr/>
        </p:nvSpPr>
        <p:spPr>
          <a:xfrm>
            <a:off x="35496" y="4941168"/>
            <a:ext cx="9001000" cy="1569660"/>
          </a:xfrm>
          <a:prstGeom prst="rect">
            <a:avLst/>
          </a:prstGeom>
        </p:spPr>
        <p:txBody>
          <a:bodyPr wrap="square">
            <a:spAutoFit/>
          </a:bodyPr>
          <a:lstStyle/>
          <a:p>
            <a:pPr marL="285750" indent="-285750">
              <a:buFont typeface="Wingdings" panose="05000000000000000000" pitchFamily="2" charset="2"/>
              <a:buChar char="§"/>
            </a:pPr>
            <a:r>
              <a:rPr lang="en-US" sz="1600" b="1" dirty="0" smtClean="0">
                <a:solidFill>
                  <a:srgbClr val="FFFF00"/>
                </a:solidFill>
                <a:sym typeface="Wingdings" panose="05000000000000000000" pitchFamily="2" charset="2"/>
              </a:rPr>
              <a:t>January 2015: Presentation of the LOI to the FNAL PAC (LBNF (facility) + ELBNF (experiment):  40 </a:t>
            </a:r>
            <a:r>
              <a:rPr lang="en-US" sz="1600" b="1" dirty="0" err="1" smtClean="0">
                <a:solidFill>
                  <a:srgbClr val="FFFF00"/>
                </a:solidFill>
                <a:sym typeface="Wingdings" panose="05000000000000000000" pitchFamily="2" charset="2"/>
              </a:rPr>
              <a:t>kton</a:t>
            </a:r>
            <a:r>
              <a:rPr lang="en-US" sz="1600" b="1" dirty="0" smtClean="0">
                <a:solidFill>
                  <a:srgbClr val="FFFF00"/>
                </a:solidFill>
                <a:sym typeface="Wingdings" panose="05000000000000000000" pitchFamily="2" charset="2"/>
              </a:rPr>
              <a:t> at </a:t>
            </a:r>
            <a:r>
              <a:rPr lang="en-US" sz="1600" b="1" dirty="0" err="1" smtClean="0">
                <a:solidFill>
                  <a:srgbClr val="FFFF00"/>
                </a:solidFill>
                <a:sym typeface="Wingdings" panose="05000000000000000000" pitchFamily="2" charset="2"/>
              </a:rPr>
              <a:t>Homestake</a:t>
            </a:r>
            <a:r>
              <a:rPr lang="en-US" sz="1600" b="1" dirty="0" smtClean="0">
                <a:solidFill>
                  <a:srgbClr val="FFFF00"/>
                </a:solidFill>
                <a:sym typeface="Wingdings" panose="05000000000000000000" pitchFamily="2" charset="2"/>
              </a:rPr>
              <a:t> (1300 km from FNAL), 1.2 MW beam upgradable to 2.4 MW, first 10 </a:t>
            </a:r>
            <a:r>
              <a:rPr lang="en-US" sz="1600" b="1" dirty="0" err="1" smtClean="0">
                <a:solidFill>
                  <a:srgbClr val="FFFF00"/>
                </a:solidFill>
                <a:sym typeface="Wingdings" panose="05000000000000000000" pitchFamily="2" charset="2"/>
              </a:rPr>
              <a:t>kton</a:t>
            </a:r>
            <a:r>
              <a:rPr lang="en-US" sz="1600" b="1" dirty="0" smtClean="0">
                <a:solidFill>
                  <a:srgbClr val="FFFF00"/>
                </a:solidFill>
                <a:sym typeface="Wingdings" panose="05000000000000000000" pitchFamily="2" charset="2"/>
              </a:rPr>
              <a:t> module in 2021,  excavation works start in 2017</a:t>
            </a:r>
          </a:p>
          <a:p>
            <a:endParaRPr lang="en-US" sz="1600" b="1" dirty="0" smtClean="0">
              <a:solidFill>
                <a:srgbClr val="FFFF00"/>
              </a:solidFill>
              <a:sym typeface="Wingdings" panose="05000000000000000000" pitchFamily="2" charset="2"/>
            </a:endParaRPr>
          </a:p>
          <a:p>
            <a:pPr marL="285750" indent="-285750">
              <a:buFont typeface="Wingdings" panose="05000000000000000000" pitchFamily="2" charset="2"/>
              <a:buChar char="§"/>
            </a:pPr>
            <a:r>
              <a:rPr lang="en-US" sz="1600" b="1" dirty="0" smtClean="0">
                <a:solidFill>
                  <a:srgbClr val="FFFF00"/>
                </a:solidFill>
                <a:sym typeface="Wingdings" panose="05000000000000000000" pitchFamily="2" charset="2"/>
              </a:rPr>
              <a:t>March 2015: Election of the two co-Spokesperson and choice of the final name for ELBNF: DUNE</a:t>
            </a:r>
            <a:endParaRPr lang="en-US" sz="1600" dirty="0">
              <a:solidFill>
                <a:srgbClr val="000000"/>
              </a:solidFill>
            </a:endParaRPr>
          </a:p>
        </p:txBody>
      </p:sp>
    </p:spTree>
    <p:extLst>
      <p:ext uri="{BB962C8B-B14F-4D97-AF65-F5344CB8AC3E}">
        <p14:creationId xmlns:p14="http://schemas.microsoft.com/office/powerpoint/2010/main" val="3647622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7607" y="4149080"/>
            <a:ext cx="2838649" cy="260902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6D5B8-9374-4A32-9294-F7F6EF035B37}" type="slidenum">
              <a:rPr kumimoji="0" lang="en-US" sz="1400" b="0" i="0" u="none" strike="noStrike" kern="1200" cap="none" spc="0" normalizeH="0" baseline="0" noProof="0" smtClean="0">
                <a:ln>
                  <a:noFill/>
                </a:ln>
                <a:solidFill>
                  <a:srgbClr val="FFFFFF"/>
                </a:solidFill>
                <a:effectLst/>
                <a:uLnTx/>
                <a:uFillTx/>
                <a:latin typeface="Times New Roman"/>
                <a:ea typeface="ＭＳ Ｐゴシック"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srgbClr val="FFFFFF"/>
              </a:solidFill>
              <a:effectLst/>
              <a:uLnTx/>
              <a:uFillTx/>
              <a:latin typeface="Times New Roman"/>
              <a:ea typeface="ＭＳ Ｐゴシック" pitchFamily="50" charset="-128"/>
              <a:cs typeface="+mn-cs"/>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205" y="3429000"/>
            <a:ext cx="3744416" cy="26215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267744" y="-27384"/>
            <a:ext cx="50405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400" b="0" i="0" u="none" strike="noStrike" kern="1200" cap="none" spc="0" normalizeH="0" baseline="0" noProof="0" dirty="0" smtClean="0">
                <a:ln>
                  <a:noFill/>
                </a:ln>
                <a:solidFill>
                  <a:srgbClr val="FFFFFF"/>
                </a:solidFill>
                <a:effectLst/>
                <a:uLnTx/>
                <a:uFillTx/>
                <a:latin typeface="Times New Roman"/>
                <a:ea typeface="ＭＳ Ｐゴシック"/>
                <a:cs typeface="+mn-cs"/>
              </a:rPr>
              <a:t>WA105 Technical Design Report:</a:t>
            </a:r>
            <a:endParaRPr kumimoji="1" lang="en-US" sz="2400" b="0" i="0" u="none" strike="noStrike" kern="1200" cap="none" spc="0" normalizeH="0" baseline="0" noProof="0" dirty="0">
              <a:ln>
                <a:noFill/>
              </a:ln>
              <a:solidFill>
                <a:srgbClr val="FFFFFF"/>
              </a:solidFill>
              <a:effectLst/>
              <a:uLnTx/>
              <a:uFillTx/>
              <a:latin typeface="Times New Roman"/>
              <a:ea typeface="ＭＳ Ｐゴシック"/>
              <a:cs typeface="+mn-cs"/>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1282" y="480359"/>
            <a:ext cx="2936982" cy="3668721"/>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pic>
        <p:nvPicPr>
          <p:cNvPr id="9" name="Picture 2"/>
          <p:cNvPicPr>
            <a:picLocks noChangeAspect="1" noChangeArrowheads="1"/>
          </p:cNvPicPr>
          <p:nvPr/>
        </p:nvPicPr>
        <p:blipFill>
          <a:blip r:embed="rId5" cstate="print"/>
          <a:srcRect/>
          <a:stretch>
            <a:fillRect/>
          </a:stretch>
        </p:blipFill>
        <p:spPr bwMode="auto">
          <a:xfrm>
            <a:off x="172199" y="548680"/>
            <a:ext cx="3751729" cy="2808312"/>
          </a:xfrm>
          <a:prstGeom prst="rect">
            <a:avLst/>
          </a:prstGeom>
          <a:noFill/>
          <a:ln w="9525">
            <a:solidFill>
              <a:schemeClr val="tx1"/>
            </a:solidFill>
            <a:miter lim="800000"/>
            <a:headEnd/>
            <a:tailEnd/>
          </a:ln>
        </p:spPr>
      </p:pic>
      <p:sp>
        <p:nvSpPr>
          <p:cNvPr id="11" name="テキスト ボックス 10"/>
          <p:cNvSpPr txBox="1"/>
          <p:nvPr/>
        </p:nvSpPr>
        <p:spPr>
          <a:xfrm>
            <a:off x="107504" y="5520134"/>
            <a:ext cx="2340705" cy="954107"/>
          </a:xfrm>
          <a:prstGeom prst="rect">
            <a:avLst/>
          </a:prstGeom>
          <a:solidFill>
            <a:srgbClr val="FFFF00"/>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TDR: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submitted on 31</a:t>
            </a:r>
            <a:r>
              <a:rPr kumimoji="1" lang="en-US" altLang="ja-JP" sz="1400" b="0" i="0" u="none" strike="noStrike" kern="1200" cap="none" spc="0" normalizeH="0" baseline="30000" noProof="0" dirty="0" smtClean="0">
                <a:ln>
                  <a:noFill/>
                </a:ln>
                <a:solidFill>
                  <a:srgbClr val="000000"/>
                </a:solidFill>
                <a:effectLst/>
                <a:uLnTx/>
                <a:uFillTx/>
                <a:latin typeface="Times New Roman"/>
                <a:ea typeface="ＭＳ Ｐゴシック"/>
                <a:cs typeface="+mn-cs"/>
              </a:rPr>
              <a:t>st</a:t>
            </a: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 March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CERN-SPSC-2014-013</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SPSC-TDR-004(2014)</a:t>
            </a:r>
          </a:p>
        </p:txBody>
      </p:sp>
      <p:sp>
        <p:nvSpPr>
          <p:cNvPr id="12" name="テキスト ボックス 11"/>
          <p:cNvSpPr txBox="1"/>
          <p:nvPr/>
        </p:nvSpPr>
        <p:spPr>
          <a:xfrm>
            <a:off x="6528825" y="548680"/>
            <a:ext cx="2615176" cy="461665"/>
          </a:xfrm>
          <a:prstGeom prst="rect">
            <a:avLst/>
          </a:prstGeom>
          <a:solidFill>
            <a:srgbClr val="FFC0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2015 Annual SPSC progress report  31</a:t>
            </a:r>
            <a:r>
              <a:rPr kumimoji="1" lang="en-US" altLang="ja-JP" sz="1200" b="0" i="0" u="none" strike="noStrike" kern="1200" cap="none" spc="0" normalizeH="0" baseline="30000" noProof="0" dirty="0" smtClean="0">
                <a:ln>
                  <a:noFill/>
                </a:ln>
                <a:solidFill>
                  <a:srgbClr val="000000"/>
                </a:solidFill>
                <a:effectLst/>
                <a:uLnTx/>
                <a:uFillTx/>
                <a:latin typeface="Times New Roman"/>
                <a:ea typeface="ＭＳ Ｐゴシック"/>
                <a:cs typeface="+mn-cs"/>
              </a:rPr>
              <a:t>st</a:t>
            </a:r>
            <a:r>
              <a:rPr kumimoji="1" lang="en-US"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 March 2015 SPSC-SR-158</a:t>
            </a:r>
          </a:p>
        </p:txBody>
      </p:sp>
      <p:sp>
        <p:nvSpPr>
          <p:cNvPr id="13" name="テキスト ボックス 12"/>
          <p:cNvSpPr txBox="1"/>
          <p:nvPr/>
        </p:nvSpPr>
        <p:spPr>
          <a:xfrm>
            <a:off x="6588224" y="2636912"/>
            <a:ext cx="2472470" cy="523220"/>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WA105 project MOU fully signed, December 2015</a:t>
            </a:r>
          </a:p>
        </p:txBody>
      </p:sp>
      <p:sp>
        <p:nvSpPr>
          <p:cNvPr id="14" name="タイトル 1"/>
          <p:cNvSpPr txBox="1">
            <a:spLocks/>
          </p:cNvSpPr>
          <p:nvPr/>
        </p:nvSpPr>
        <p:spPr>
          <a:xfrm>
            <a:off x="0" y="53752"/>
            <a:ext cx="9144000" cy="494928"/>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2000" b="0" i="0" u="none" strike="noStrike" kern="0" cap="none" spc="0" normalizeH="0" baseline="0" noProof="0" dirty="0" smtClean="0">
                <a:ln>
                  <a:noFill/>
                </a:ln>
                <a:solidFill>
                  <a:srgbClr val="000000"/>
                </a:solidFill>
                <a:effectLst/>
                <a:uLnTx/>
                <a:uFillTx/>
                <a:latin typeface="Times New Roman"/>
                <a:ea typeface="ＭＳ Ｐゴシック"/>
                <a:cs typeface="+mn-cs"/>
              </a:rPr>
              <a:t>History of </a:t>
            </a:r>
            <a:r>
              <a:rPr kumimoji="1" lang="en-US" altLang="ja-JP" sz="2000" b="0" i="0" u="none" strike="noStrike" kern="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0" cap="none" spc="0" normalizeH="0" baseline="0" noProof="0" dirty="0" smtClean="0">
                <a:ln>
                  <a:noFill/>
                </a:ln>
                <a:solidFill>
                  <a:srgbClr val="000000"/>
                </a:solidFill>
                <a:effectLst/>
                <a:uLnTx/>
                <a:uFillTx/>
                <a:latin typeface="Times New Roman"/>
                <a:ea typeface="ＭＳ Ｐゴシック"/>
                <a:cs typeface="+mn-cs"/>
              </a:rPr>
              <a:t>Dual-Phase </a:t>
            </a:r>
            <a:r>
              <a:rPr kumimoji="1" lang="en-US" altLang="ja-JP" sz="2000" b="0" i="0" u="none" strike="noStrike" kern="0" cap="none" spc="0" normalizeH="0" baseline="0" noProof="0" dirty="0" err="1" smtClean="0">
                <a:ln>
                  <a:noFill/>
                </a:ln>
                <a:solidFill>
                  <a:srgbClr val="000000"/>
                </a:solidFill>
                <a:effectLst/>
                <a:uLnTx/>
                <a:uFillTx/>
                <a:latin typeface="Times New Roman"/>
                <a:ea typeface="ＭＳ Ｐゴシック"/>
                <a:cs typeface="+mn-cs"/>
              </a:rPr>
              <a:t>ProtoDUNE</a:t>
            </a:r>
            <a:r>
              <a:rPr kumimoji="1" lang="en-US" altLang="ja-JP" sz="2000" b="0" i="0" u="none" strike="noStrike" kern="0" cap="none" spc="0" normalizeH="0" baseline="0" noProof="0" dirty="0" smtClean="0">
                <a:ln>
                  <a:noFill/>
                </a:ln>
                <a:solidFill>
                  <a:srgbClr val="000000"/>
                </a:solidFill>
                <a:effectLst/>
                <a:uLnTx/>
                <a:uFillTx/>
                <a:latin typeface="Times New Roman"/>
                <a:ea typeface="ＭＳ Ｐゴシック"/>
                <a:cs typeface="+mn-cs"/>
              </a:rPr>
              <a:t> / WA105</a:t>
            </a:r>
            <a:endParaRPr kumimoji="1" lang="ja-JP" altLang="en-US" sz="2000" b="0" i="0" u="none" strike="noStrike" kern="0" cap="none" spc="0" normalizeH="0" baseline="0" noProof="0" dirty="0" smtClean="0">
              <a:ln>
                <a:noFill/>
              </a:ln>
              <a:solidFill>
                <a:srgbClr val="000000"/>
              </a:solidFill>
              <a:effectLst/>
              <a:uLnTx/>
              <a:uFillTx/>
              <a:latin typeface="Times New Roman"/>
              <a:ea typeface="ＭＳ Ｐゴシック"/>
              <a:cs typeface="+mn-cs"/>
            </a:endParaRPr>
          </a:p>
        </p:txBody>
      </p:sp>
      <p:sp>
        <p:nvSpPr>
          <p:cNvPr id="15" name="テキスト ボックス 14"/>
          <p:cNvSpPr txBox="1"/>
          <p:nvPr/>
        </p:nvSpPr>
        <p:spPr>
          <a:xfrm>
            <a:off x="323528" y="1468522"/>
            <a:ext cx="2728991" cy="1600438"/>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Project started in 2013 (CERN RB approval) following </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the submission of </a:t>
            </a: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 LBNO </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Expression of Interest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Collaborators from  10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a:t>
            </a: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nd 22 institutes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endParaRPr>
          </a:p>
        </p:txBody>
      </p:sp>
      <p:sp>
        <p:nvSpPr>
          <p:cNvPr id="16" name="スライド番号プレースホルダ 5"/>
          <p:cNvSpPr txBox="1">
            <a:spLocks/>
          </p:cNvSpPr>
          <p:nvPr/>
        </p:nvSpPr>
        <p:spPr bwMode="auto">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52B44-EE0B-439C-B2C8-F8F581CDB09C}" type="slidenum">
              <a:rPr kumimoji="1" lang="ja-JP" altLang="en-US" sz="1400" b="0" i="0" u="none" strike="noStrike" kern="1200" cap="none" spc="0" normalizeH="0" baseline="0" noProof="0" smtClean="0">
                <a:ln>
                  <a:noFill/>
                </a:ln>
                <a:solidFill>
                  <a:srgbClr val="000000"/>
                </a:solidFill>
                <a:effectLst/>
                <a:uLnTx/>
                <a:uFillTx/>
                <a:latin typeface="Times New Roman"/>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400" b="0" i="0" u="none" strike="noStrike" kern="1200" cap="none" spc="0" normalizeH="0" baseline="0" noProof="0" dirty="0" smtClean="0">
              <a:ln>
                <a:noFill/>
              </a:ln>
              <a:solidFill>
                <a:srgbClr val="000000"/>
              </a:solidFill>
              <a:effectLst/>
              <a:uLnTx/>
              <a:uFillTx/>
              <a:latin typeface="Times New Roman"/>
              <a:ea typeface="ＭＳ Ｐゴシック"/>
              <a:cs typeface="+mn-cs"/>
            </a:endParaRPr>
          </a:p>
        </p:txBody>
      </p:sp>
      <p:sp>
        <p:nvSpPr>
          <p:cNvPr id="17" name="テキスト ボックス 12"/>
          <p:cNvSpPr txBox="1"/>
          <p:nvPr/>
        </p:nvSpPr>
        <p:spPr>
          <a:xfrm>
            <a:off x="4716016" y="3553852"/>
            <a:ext cx="4320480" cy="523220"/>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Integration in the DUNE project as</a:t>
            </a:r>
            <a:r>
              <a:rPr kumimoji="1" lang="en-US" altLang="ja-JP" sz="1400" b="0" i="0" u="none" strike="noStrike" kern="1200" cap="none" spc="0" normalizeH="0" noProof="0" dirty="0" smtClean="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smtClean="0">
                <a:ln>
                  <a:noFill/>
                </a:ln>
                <a:solidFill>
                  <a:srgbClr val="000000"/>
                </a:solidFill>
                <a:effectLst/>
                <a:uLnTx/>
                <a:uFillTx/>
                <a:latin typeface="Times New Roman"/>
                <a:ea typeface="ＭＳ Ｐゴシック"/>
                <a:cs typeface="+mn-cs"/>
              </a:rPr>
              <a:t>ProtoDUNE</a:t>
            </a: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-DP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December 2015; EOI call for </a:t>
            </a:r>
            <a:r>
              <a:rPr kumimoji="1" lang="en-US" altLang="ja-JP" sz="1400" b="0" i="0" u="none" strike="noStrike" kern="1200" cap="none" spc="0" normalizeH="0" baseline="0" noProof="0" dirty="0" err="1" smtClean="0">
                <a:ln>
                  <a:noFill/>
                </a:ln>
                <a:solidFill>
                  <a:srgbClr val="000000"/>
                </a:solidFill>
                <a:effectLst/>
                <a:uLnTx/>
                <a:uFillTx/>
                <a:latin typeface="Times New Roman"/>
                <a:ea typeface="ＭＳ Ｐゴシック"/>
                <a:cs typeface="+mn-cs"/>
              </a:rPr>
              <a:t>ProtoDUNEs</a:t>
            </a:r>
            <a:r>
              <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 January 2016</a:t>
            </a:r>
          </a:p>
        </p:txBody>
      </p:sp>
      <p:sp>
        <p:nvSpPr>
          <p:cNvPr id="18" name="テキスト ボックス 12"/>
          <p:cNvSpPr txBox="1"/>
          <p:nvPr/>
        </p:nvSpPr>
        <p:spPr>
          <a:xfrm>
            <a:off x="6228184" y="4221088"/>
            <a:ext cx="2808312" cy="830997"/>
          </a:xfrm>
          <a:prstGeom prst="rect">
            <a:avLst/>
          </a:prstGeom>
          <a:solidFill>
            <a:srgbClr val="FFC0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2016 </a:t>
            </a:r>
            <a:r>
              <a:rPr kumimoji="1" lang="fr-FR" altLang="ja-JP" sz="1200" b="0" i="0" u="none" strike="noStrike" kern="1200" cap="none" spc="0" normalizeH="0" baseline="0" noProof="0" dirty="0" err="1" smtClean="0">
                <a:ln>
                  <a:noFill/>
                </a:ln>
                <a:solidFill>
                  <a:srgbClr val="000000"/>
                </a:solidFill>
                <a:effectLst/>
                <a:uLnTx/>
                <a:uFillTx/>
                <a:latin typeface="Times New Roman"/>
                <a:ea typeface="ＭＳ Ｐゴシック"/>
                <a:cs typeface="+mn-cs"/>
              </a:rPr>
              <a:t>Annual</a:t>
            </a: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 SPSC </a:t>
            </a:r>
            <a:r>
              <a:rPr kumimoji="1" lang="fr-FR" altLang="ja-JP" sz="1200" b="0" i="0" u="none" strike="noStrike" kern="1200" cap="none" spc="0" normalizeH="0" baseline="0" noProof="0" dirty="0" err="1" smtClean="0">
                <a:ln>
                  <a:noFill/>
                </a:ln>
                <a:solidFill>
                  <a:srgbClr val="000000"/>
                </a:solidFill>
                <a:effectLst/>
                <a:uLnTx/>
                <a:uFillTx/>
                <a:latin typeface="Times New Roman"/>
                <a:ea typeface="ＭＳ Ｐゴシック"/>
                <a:cs typeface="+mn-cs"/>
              </a:rPr>
              <a:t>progress</a:t>
            </a: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 report, </a:t>
            </a:r>
            <a:r>
              <a:rPr kumimoji="1" lang="fr-FR" altLang="ja-JP" sz="1200" b="0" i="0" u="none" strike="noStrike" kern="1200" cap="none" spc="0" normalizeH="0" baseline="0" noProof="0" dirty="0">
                <a:ln>
                  <a:noFill/>
                </a:ln>
                <a:solidFill>
                  <a:srgbClr val="000000"/>
                </a:solidFill>
                <a:effectLst/>
                <a:uLnTx/>
                <a:uFillTx/>
                <a:latin typeface="Times New Roman"/>
                <a:ea typeface="ＭＳ Ｐゴシック"/>
                <a:cs typeface="+mn-cs"/>
              </a:rPr>
              <a:t>April 7</a:t>
            </a:r>
            <a:r>
              <a:rPr kumimoji="1" lang="fr-FR" altLang="ja-JP" sz="1200" b="0" i="0" u="none" strike="noStrike" kern="1200" cap="none" spc="0" normalizeH="0" baseline="30000" noProof="0" dirty="0">
                <a:ln>
                  <a:noFill/>
                </a:ln>
                <a:solidFill>
                  <a:srgbClr val="000000"/>
                </a:solidFill>
                <a:effectLst/>
                <a:uLnTx/>
                <a:uFillTx/>
                <a:latin typeface="Times New Roman"/>
                <a:ea typeface="ＭＳ Ｐゴシック"/>
                <a:cs typeface="+mn-cs"/>
              </a:rPr>
              <a:t>th</a:t>
            </a: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 2016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CERN-SPSC-2016-017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SPSC-SR-184 </a:t>
            </a:r>
            <a:endParaRPr kumimoji="1" lang="en-US"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endParaRPr>
          </a:p>
        </p:txBody>
      </p:sp>
      <p:sp>
        <p:nvSpPr>
          <p:cNvPr id="19" name="テキスト ボックス 11"/>
          <p:cNvSpPr txBox="1"/>
          <p:nvPr/>
        </p:nvSpPr>
        <p:spPr>
          <a:xfrm>
            <a:off x="6516216" y="1556792"/>
            <a:ext cx="2615176" cy="738664"/>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DUNE CDR, July 2015: WA105 and</a:t>
            </a:r>
            <a:r>
              <a:rPr kumimoji="1" lang="fr-FR"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fr-FR"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Dual-phase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10 </a:t>
            </a:r>
            <a:r>
              <a:rPr kumimoji="1" lang="fr-FR" altLang="ja-JP" sz="1400" b="0" i="0" u="none" strike="noStrike" kern="1200" cap="none" spc="0" normalizeH="0" baseline="0" noProof="0" dirty="0" err="1" smtClean="0">
                <a:ln>
                  <a:noFill/>
                </a:ln>
                <a:solidFill>
                  <a:srgbClr val="000000"/>
                </a:solidFill>
                <a:effectLst/>
                <a:uLnTx/>
                <a:uFillTx/>
                <a:latin typeface="Times New Roman"/>
                <a:ea typeface="ＭＳ Ｐゴシック"/>
                <a:cs typeface="+mn-cs"/>
              </a:rPr>
              <a:t>kton</a:t>
            </a:r>
            <a:r>
              <a:rPr kumimoji="1" lang="fr-FR"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rPr>
              <a:t> design </a:t>
            </a:r>
            <a:endParaRPr kumimoji="1" lang="en-US" altLang="ja-JP" sz="1400" b="0" i="0" u="none" strike="noStrike" kern="1200" cap="none" spc="0" normalizeH="0" baseline="0" noProof="0" dirty="0" smtClean="0">
              <a:ln>
                <a:noFill/>
              </a:ln>
              <a:solidFill>
                <a:srgbClr val="000000"/>
              </a:solidFill>
              <a:effectLst/>
              <a:uLnTx/>
              <a:uFillTx/>
              <a:latin typeface="Times New Roman"/>
              <a:ea typeface="ＭＳ Ｐゴシック"/>
              <a:cs typeface="+mn-cs"/>
            </a:endParaRPr>
          </a:p>
        </p:txBody>
      </p:sp>
      <p:sp>
        <p:nvSpPr>
          <p:cNvPr id="20" name="テキスト ボックス 12"/>
          <p:cNvSpPr txBox="1"/>
          <p:nvPr/>
        </p:nvSpPr>
        <p:spPr>
          <a:xfrm>
            <a:off x="3275856" y="4869160"/>
            <a:ext cx="2808312" cy="584775"/>
          </a:xfrm>
          <a:prstGeom prst="rect">
            <a:avLst/>
          </a:prstGeom>
          <a:solidFill>
            <a:srgbClr val="FFC0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600" b="0" i="0" u="none" strike="noStrike" kern="1200" cap="none" spc="0" normalizeH="0" baseline="0" noProof="0" dirty="0" err="1" smtClean="0">
                <a:ln>
                  <a:noFill/>
                </a:ln>
                <a:solidFill>
                  <a:srgbClr val="000000"/>
                </a:solidFill>
                <a:effectLst/>
                <a:uLnTx/>
                <a:uFillTx/>
                <a:latin typeface="Times New Roman"/>
                <a:ea typeface="ＭＳ Ｐゴシック"/>
                <a:cs typeface="+mn-cs"/>
              </a:rPr>
              <a:t>Systematic</a:t>
            </a:r>
            <a:r>
              <a:rPr kumimoji="1" lang="fr-FR" altLang="ja-JP" sz="1600" b="0" i="0" u="none" strike="noStrike" kern="1200" cap="none" spc="0" normalizeH="0" noProof="0" dirty="0" smtClean="0">
                <a:ln>
                  <a:noFill/>
                </a:ln>
                <a:solidFill>
                  <a:srgbClr val="000000"/>
                </a:solidFill>
                <a:effectLst/>
                <a:uLnTx/>
                <a:uFillTx/>
                <a:latin typeface="Times New Roman"/>
                <a:ea typeface="ＭＳ Ｐゴシック"/>
                <a:cs typeface="+mn-cs"/>
              </a:rPr>
              <a:t> </a:t>
            </a:r>
            <a:r>
              <a:rPr kumimoji="1" lang="fr-FR" altLang="ja-JP" sz="1600" b="0" i="0" u="none" strike="noStrike" kern="1200" cap="none" spc="0" normalizeH="0" baseline="0" noProof="0" dirty="0" smtClean="0">
                <a:ln>
                  <a:noFill/>
                </a:ln>
                <a:solidFill>
                  <a:srgbClr val="000000"/>
                </a:solidFill>
                <a:effectLst/>
                <a:uLnTx/>
                <a:uFillTx/>
                <a:latin typeface="Times New Roman"/>
                <a:ea typeface="ＭＳ Ｐゴシック"/>
                <a:cs typeface="+mn-cs"/>
              </a:rPr>
              <a:t>LBNC </a:t>
            </a:r>
            <a:r>
              <a:rPr kumimoji="1" lang="fr-FR" altLang="ja-JP" sz="1600" b="0" i="0" u="none" strike="noStrike" kern="1200" cap="none" spc="0" normalizeH="0" baseline="0" noProof="0" dirty="0" err="1" smtClean="0">
                <a:ln>
                  <a:noFill/>
                </a:ln>
                <a:solidFill>
                  <a:srgbClr val="000000"/>
                </a:solidFill>
                <a:effectLst/>
                <a:uLnTx/>
                <a:uFillTx/>
                <a:latin typeface="Times New Roman"/>
                <a:ea typeface="ＭＳ Ｐゴシック"/>
                <a:cs typeface="+mn-cs"/>
              </a:rPr>
              <a:t>reviews</a:t>
            </a:r>
            <a:r>
              <a:rPr kumimoji="1" lang="fr-FR" altLang="ja-JP" sz="1600" b="0" i="0" u="none" strike="noStrike" kern="1200" cap="none" spc="0" normalizeH="0" baseline="0" noProof="0" dirty="0" smtClean="0">
                <a:ln>
                  <a:noFill/>
                </a:ln>
                <a:solidFill>
                  <a:srgbClr val="000000"/>
                </a:solidFill>
                <a:effectLst/>
                <a:uLnTx/>
                <a:uFillTx/>
                <a:latin typeface="Times New Roman"/>
                <a:ea typeface="ＭＳ Ｐゴシック"/>
                <a:cs typeface="+mn-cs"/>
              </a:rPr>
              <a:t> </a:t>
            </a:r>
            <a:r>
              <a:rPr kumimoji="1" lang="fr-FR" altLang="ja-JP" sz="1600" b="0" i="0" u="none" strike="noStrike" kern="1200" cap="none" spc="0" normalizeH="0" baseline="0" noProof="0" dirty="0" err="1" smtClean="0">
                <a:ln>
                  <a:noFill/>
                </a:ln>
                <a:solidFill>
                  <a:srgbClr val="000000"/>
                </a:solidFill>
                <a:effectLst/>
                <a:uLnTx/>
                <a:uFillTx/>
                <a:latin typeface="Times New Roman"/>
                <a:ea typeface="ＭＳ Ｐゴシック"/>
                <a:cs typeface="+mn-cs"/>
              </a:rPr>
              <a:t>since</a:t>
            </a:r>
            <a:r>
              <a:rPr kumimoji="1" lang="fr-FR" altLang="ja-JP" sz="1600" b="0" i="0" u="none" strike="noStrike" kern="1200" cap="none" spc="0" normalizeH="0" baseline="0" noProof="0" dirty="0" smtClean="0">
                <a:ln>
                  <a:noFill/>
                </a:ln>
                <a:solidFill>
                  <a:srgbClr val="000000"/>
                </a:solidFill>
                <a:effectLst/>
                <a:uLnTx/>
                <a:uFillTx/>
                <a:latin typeface="Times New Roman"/>
                <a:ea typeface="ＭＳ Ｐゴシック"/>
                <a:cs typeface="+mn-cs"/>
              </a:rPr>
              <a:t> </a:t>
            </a:r>
            <a:r>
              <a:rPr kumimoji="1" lang="fr-FR" altLang="ja-JP" sz="1600" b="0" i="0" u="none" strike="noStrike" kern="1200" cap="none" spc="0" normalizeH="0" baseline="0" noProof="0" dirty="0" err="1" smtClean="0">
                <a:ln>
                  <a:noFill/>
                </a:ln>
                <a:solidFill>
                  <a:srgbClr val="000000"/>
                </a:solidFill>
                <a:effectLst/>
                <a:uLnTx/>
                <a:uFillTx/>
                <a:latin typeface="Times New Roman"/>
                <a:ea typeface="ＭＳ Ｐゴシック"/>
                <a:cs typeface="+mn-cs"/>
              </a:rPr>
              <a:t>beginning</a:t>
            </a:r>
            <a:r>
              <a:rPr kumimoji="1" lang="fr-FR" altLang="ja-JP" sz="1600" b="0" i="0" u="none" strike="noStrike" kern="1200" cap="none" spc="0" normalizeH="0" baseline="0" noProof="0" dirty="0" smtClean="0">
                <a:ln>
                  <a:noFill/>
                </a:ln>
                <a:solidFill>
                  <a:srgbClr val="000000"/>
                </a:solidFill>
                <a:effectLst/>
                <a:uLnTx/>
                <a:uFillTx/>
                <a:latin typeface="Times New Roman"/>
                <a:ea typeface="ＭＳ Ｐゴシック"/>
                <a:cs typeface="+mn-cs"/>
              </a:rPr>
              <a:t> of 2016</a:t>
            </a:r>
          </a:p>
        </p:txBody>
      </p:sp>
      <p:sp>
        <p:nvSpPr>
          <p:cNvPr id="21" name="テキスト ボックス 12"/>
          <p:cNvSpPr txBox="1"/>
          <p:nvPr/>
        </p:nvSpPr>
        <p:spPr>
          <a:xfrm>
            <a:off x="4494293" y="5590981"/>
            <a:ext cx="4614211" cy="646331"/>
          </a:xfrm>
          <a:prstGeom prst="rect">
            <a:avLst/>
          </a:prstGeom>
          <a:solidFill>
            <a:srgbClr val="FFC0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2017 </a:t>
            </a:r>
            <a:r>
              <a:rPr kumimoji="1" lang="fr-FR" altLang="ja-JP" sz="1200" b="0" i="0" u="none" strike="noStrike" kern="1200" cap="none" spc="0" normalizeH="0" baseline="0" noProof="0" dirty="0" err="1" smtClean="0">
                <a:ln>
                  <a:noFill/>
                </a:ln>
                <a:solidFill>
                  <a:srgbClr val="000000"/>
                </a:solidFill>
                <a:effectLst/>
                <a:uLnTx/>
                <a:uFillTx/>
                <a:latin typeface="Times New Roman"/>
                <a:ea typeface="ＭＳ Ｐゴシック"/>
                <a:cs typeface="+mn-cs"/>
              </a:rPr>
              <a:t>Annual</a:t>
            </a: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 SPSC </a:t>
            </a:r>
            <a:r>
              <a:rPr kumimoji="1" lang="fr-FR" altLang="ja-JP" sz="1200" b="0" i="0" u="none" strike="noStrike" kern="1200" cap="none" spc="0" normalizeH="0" baseline="0" noProof="0" dirty="0" err="1" smtClean="0">
                <a:ln>
                  <a:noFill/>
                </a:ln>
                <a:solidFill>
                  <a:srgbClr val="000000"/>
                </a:solidFill>
                <a:effectLst/>
                <a:uLnTx/>
                <a:uFillTx/>
                <a:latin typeface="Times New Roman"/>
                <a:ea typeface="ＭＳ Ｐゴシック"/>
                <a:cs typeface="+mn-cs"/>
              </a:rPr>
              <a:t>progress</a:t>
            </a: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 report,  April 4</a:t>
            </a:r>
            <a:r>
              <a:rPr kumimoji="1" lang="fr-FR" altLang="ja-JP" sz="1200" b="0" i="0" u="none" strike="noStrike" kern="1200" cap="none" spc="0" normalizeH="0" baseline="30000" noProof="0" dirty="0" smtClean="0">
                <a:ln>
                  <a:noFill/>
                </a:ln>
                <a:solidFill>
                  <a:srgbClr val="000000"/>
                </a:solidFill>
                <a:effectLst/>
                <a:uLnTx/>
                <a:uFillTx/>
                <a:latin typeface="Times New Roman"/>
                <a:ea typeface="ＭＳ Ｐゴシック"/>
                <a:cs typeface="+mn-cs"/>
              </a:rPr>
              <a:t>th</a:t>
            </a: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CERN-SPSC-2017-011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rPr>
              <a:t>SPSC-SR-206 </a:t>
            </a:r>
            <a:endParaRPr kumimoji="1" lang="en-US" altLang="ja-JP" sz="1200" b="0" i="0" u="none" strike="noStrike" kern="1200" cap="none" spc="0" normalizeH="0" baseline="0" noProof="0" dirty="0" smtClean="0">
              <a:ln>
                <a:noFill/>
              </a:ln>
              <a:solidFill>
                <a:srgbClr val="000000"/>
              </a:solidFill>
              <a:effectLst/>
              <a:uLnTx/>
              <a:uFillTx/>
              <a:latin typeface="Times New Roman"/>
              <a:ea typeface="ＭＳ Ｐゴシック"/>
              <a:cs typeface="+mn-cs"/>
            </a:endParaRPr>
          </a:p>
        </p:txBody>
      </p:sp>
      <p:sp>
        <p:nvSpPr>
          <p:cNvPr id="22" name="テキスト ボックス 12"/>
          <p:cNvSpPr txBox="1"/>
          <p:nvPr/>
        </p:nvSpPr>
        <p:spPr>
          <a:xfrm>
            <a:off x="5796136" y="6453336"/>
            <a:ext cx="3384376" cy="307777"/>
          </a:xfrm>
          <a:prstGeom prst="rect">
            <a:avLst/>
          </a:prstGeom>
          <a:solidFill>
            <a:srgbClr val="FFFF00"/>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fr-FR" altLang="ja-JP" sz="1400" dirty="0" err="1" smtClean="0">
                <a:solidFill>
                  <a:srgbClr val="000000"/>
                </a:solidFill>
                <a:latin typeface="Times New Roman"/>
                <a:ea typeface="ＭＳ Ｐゴシック"/>
              </a:rPr>
              <a:t>Technical</a:t>
            </a:r>
            <a:r>
              <a:rPr kumimoji="1" lang="fr-FR" altLang="ja-JP" sz="1400" dirty="0" smtClean="0">
                <a:solidFill>
                  <a:srgbClr val="000000"/>
                </a:solidFill>
                <a:latin typeface="Times New Roman"/>
                <a:ea typeface="ＭＳ Ｐゴシック"/>
              </a:rPr>
              <a:t> Design </a:t>
            </a:r>
            <a:r>
              <a:rPr kumimoji="1" lang="fr-FR" altLang="ja-JP" sz="1400" dirty="0" err="1" smtClean="0">
                <a:solidFill>
                  <a:srgbClr val="000000"/>
                </a:solidFill>
                <a:latin typeface="Times New Roman"/>
                <a:ea typeface="ＭＳ Ｐゴシック"/>
              </a:rPr>
              <a:t>Review</a:t>
            </a:r>
            <a:r>
              <a:rPr kumimoji="1" lang="fr-FR" altLang="ja-JP" sz="1400" dirty="0" smtClean="0">
                <a:solidFill>
                  <a:srgbClr val="000000"/>
                </a:solidFill>
                <a:latin typeface="Times New Roman"/>
                <a:ea typeface="ＭＳ Ｐゴシック"/>
              </a:rPr>
              <a:t> </a:t>
            </a:r>
            <a:r>
              <a:rPr kumimoji="1" lang="fr-FR" altLang="ja-JP" sz="1400" b="0" i="0" u="none" strike="noStrike" kern="1200" cap="none" spc="0" normalizeH="0" baseline="0" noProof="0" dirty="0" smtClean="0">
                <a:ln>
                  <a:noFill/>
                </a:ln>
                <a:solidFill>
                  <a:srgbClr val="000000"/>
                </a:solidFill>
                <a:effectLst/>
                <a:uLnTx/>
                <a:uFillTx/>
                <a:latin typeface="Times New Roman"/>
                <a:ea typeface="ＭＳ Ｐゴシック"/>
              </a:rPr>
              <a:t>April 2017  </a:t>
            </a:r>
          </a:p>
        </p:txBody>
      </p:sp>
    </p:spTree>
    <p:extLst>
      <p:ext uri="{BB962C8B-B14F-4D97-AF65-F5344CB8AC3E}">
        <p14:creationId xmlns:p14="http://schemas.microsoft.com/office/powerpoint/2010/main" val="2937019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2</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424116" y="27180"/>
            <a:ext cx="8298587" cy="6740674"/>
          </a:xfrm>
          <a:prstGeom prst="rect">
            <a:avLst/>
          </a:prstGeom>
        </p:spPr>
      </p:pic>
    </p:spTree>
    <p:extLst>
      <p:ext uri="{BB962C8B-B14F-4D97-AF65-F5344CB8AC3E}">
        <p14:creationId xmlns:p14="http://schemas.microsoft.com/office/powerpoint/2010/main" val="1625986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en-US" smtClean="0">
                <a:solidFill>
                  <a:prstClr val="black">
                    <a:tint val="75000"/>
                  </a:prstClr>
                </a:solidFill>
              </a:rPr>
              <a:pPr/>
              <a:t>20</a:t>
            </a:fld>
            <a:endParaRPr lang="en-US" dirty="0">
              <a:solidFill>
                <a:prstClr val="black">
                  <a:tint val="75000"/>
                </a:prstClr>
              </a:solidFill>
            </a:endParaRPr>
          </a:p>
        </p:txBody>
      </p:sp>
      <p:sp>
        <p:nvSpPr>
          <p:cNvPr id="3" name="Rectangle 2"/>
          <p:cNvSpPr/>
          <p:nvPr/>
        </p:nvSpPr>
        <p:spPr>
          <a:xfrm>
            <a:off x="179512" y="116632"/>
            <a:ext cx="8352928" cy="6463308"/>
          </a:xfrm>
          <a:prstGeom prst="rect">
            <a:avLst/>
          </a:prstGeom>
        </p:spPr>
        <p:txBody>
          <a:bodyPr wrap="square">
            <a:spAutoFit/>
          </a:bodyPr>
          <a:lstStyle/>
          <a:p>
            <a:endParaRPr lang="en-US" dirty="0" smtClean="0"/>
          </a:p>
          <a:p>
            <a:r>
              <a:rPr lang="en-US" dirty="0" smtClean="0">
                <a:solidFill>
                  <a:srgbClr val="0070C0"/>
                </a:solidFill>
              </a:rPr>
              <a:t>Strong involvement of IN2P3 groups  in DUNE (physics, computing, detector developments, coordination) </a:t>
            </a:r>
            <a:r>
              <a:rPr lang="en-US" i="1" dirty="0" smtClean="0">
                <a:solidFill>
                  <a:srgbClr val="0070C0"/>
                </a:solidFill>
              </a:rPr>
              <a:t>past</a:t>
            </a:r>
            <a:r>
              <a:rPr lang="en-US" dirty="0" smtClean="0">
                <a:solidFill>
                  <a:srgbClr val="0070C0"/>
                </a:solidFill>
              </a:rPr>
              <a:t>/present roles:</a:t>
            </a:r>
          </a:p>
          <a:p>
            <a:endParaRPr lang="en-US" dirty="0" smtClean="0"/>
          </a:p>
          <a:p>
            <a:pPr marL="285750" indent="-285750">
              <a:buFont typeface="Arial" panose="020B0604020202020204" pitchFamily="34" charset="0"/>
              <a:buChar char="•"/>
            </a:pPr>
            <a:r>
              <a:rPr lang="en-US" dirty="0" err="1" smtClean="0"/>
              <a:t>D.Autiero</a:t>
            </a:r>
            <a:r>
              <a:rPr lang="en-US" dirty="0" smtClean="0"/>
              <a:t>  member of the DUNE Executive Committee, </a:t>
            </a:r>
            <a:r>
              <a:rPr lang="en-US" dirty="0"/>
              <a:t>Consortium leader for DP-electronics </a:t>
            </a:r>
            <a:r>
              <a:rPr lang="en-US" dirty="0" smtClean="0"/>
              <a:t>, </a:t>
            </a:r>
            <a:r>
              <a:rPr lang="en-US" dirty="0" err="1" smtClean="0"/>
              <a:t>ProtoDUNE</a:t>
            </a:r>
            <a:r>
              <a:rPr lang="en-US" dirty="0" smtClean="0"/>
              <a:t>-DP co-coordinator </a:t>
            </a:r>
            <a:endParaRPr lang="en-US" dirty="0"/>
          </a:p>
          <a:p>
            <a:pPr marL="285750" indent="-285750">
              <a:buFont typeface="Arial" panose="020B0604020202020204" pitchFamily="34" charset="0"/>
              <a:buChar char="•"/>
            </a:pPr>
            <a:r>
              <a:rPr lang="en-US" dirty="0" smtClean="0"/>
              <a:t>D. </a:t>
            </a:r>
            <a:r>
              <a:rPr lang="en-US" dirty="0" err="1" smtClean="0"/>
              <a:t>Duchesneau</a:t>
            </a:r>
            <a:r>
              <a:rPr lang="en-US" dirty="0" smtClean="0"/>
              <a:t> </a:t>
            </a:r>
            <a:r>
              <a:rPr lang="en-US" i="1" dirty="0" smtClean="0"/>
              <a:t>member of Speakers Committee</a:t>
            </a:r>
            <a:r>
              <a:rPr lang="en-US" dirty="0" smtClean="0"/>
              <a:t>, </a:t>
            </a:r>
            <a:r>
              <a:rPr lang="en-US" dirty="0" err="1" smtClean="0"/>
              <a:t>ProtoDUNE</a:t>
            </a:r>
            <a:r>
              <a:rPr lang="en-US" dirty="0" smtClean="0"/>
              <a:t>-DP co-coordinator, technical </a:t>
            </a:r>
            <a:r>
              <a:rPr lang="en-US" dirty="0"/>
              <a:t>l</a:t>
            </a:r>
            <a:r>
              <a:rPr lang="en-US" dirty="0" smtClean="0"/>
              <a:t>ead in the DP photon detection consortium</a:t>
            </a:r>
            <a:endParaRPr lang="en-US" dirty="0"/>
          </a:p>
          <a:p>
            <a:pPr marL="285750" indent="-285750">
              <a:buFont typeface="Arial" panose="020B0604020202020204" pitchFamily="34" charset="0"/>
              <a:buChar char="•"/>
            </a:pPr>
            <a:r>
              <a:rPr lang="en-US" dirty="0" smtClean="0"/>
              <a:t>S. </a:t>
            </a:r>
            <a:r>
              <a:rPr lang="en-US" dirty="0" err="1" smtClean="0"/>
              <a:t>Galymov</a:t>
            </a:r>
            <a:r>
              <a:rPr lang="en-US" dirty="0" smtClean="0"/>
              <a:t> </a:t>
            </a:r>
            <a:r>
              <a:rPr lang="en-US" i="1" dirty="0" smtClean="0"/>
              <a:t>deputy coordinator of  detector optimization task-force</a:t>
            </a:r>
          </a:p>
          <a:p>
            <a:pPr marL="285750" indent="-285750">
              <a:buFont typeface="Arial" panose="020B0604020202020204" pitchFamily="34" charset="0"/>
              <a:buChar char="•"/>
            </a:pPr>
            <a:r>
              <a:rPr lang="en-US" dirty="0" smtClean="0"/>
              <a:t>Y. </a:t>
            </a:r>
            <a:r>
              <a:rPr lang="en-US" dirty="0" err="1" smtClean="0"/>
              <a:t>Karyotakis</a:t>
            </a:r>
            <a:r>
              <a:rPr lang="en-US" dirty="0" smtClean="0"/>
              <a:t> co-coordinator of joint SP-DP beamline instrumentation WG </a:t>
            </a:r>
            <a:endParaRPr lang="en-US" dirty="0"/>
          </a:p>
          <a:p>
            <a:pPr marL="285750" indent="-285750">
              <a:buFont typeface="Arial" panose="020B0604020202020204" pitchFamily="34" charset="0"/>
              <a:buChar char="•"/>
            </a:pPr>
            <a:r>
              <a:rPr lang="en-US" dirty="0" smtClean="0"/>
              <a:t>T. </a:t>
            </a:r>
            <a:r>
              <a:rPr lang="en-US" dirty="0" err="1" smtClean="0"/>
              <a:t>Patzak</a:t>
            </a:r>
            <a:r>
              <a:rPr lang="en-US" dirty="0" smtClean="0"/>
              <a:t> </a:t>
            </a:r>
            <a:r>
              <a:rPr lang="en-US" i="1" dirty="0" smtClean="0"/>
              <a:t>co-coordinator of LBL WG</a:t>
            </a:r>
            <a:r>
              <a:rPr lang="en-US" dirty="0" smtClean="0"/>
              <a:t>, </a:t>
            </a:r>
            <a:r>
              <a:rPr lang="en-US" dirty="0"/>
              <a:t>c</a:t>
            </a:r>
            <a:r>
              <a:rPr lang="en-US" dirty="0" smtClean="0"/>
              <a:t>hair of Speakers Committee,</a:t>
            </a:r>
            <a:endParaRPr lang="en-US" dirty="0"/>
          </a:p>
          <a:p>
            <a:pPr marL="285750" indent="-285750">
              <a:buFont typeface="Arial" panose="020B0604020202020204" pitchFamily="34" charset="0"/>
              <a:buChar char="•"/>
            </a:pPr>
            <a:r>
              <a:rPr lang="en-US" dirty="0" smtClean="0"/>
              <a:t>E. </a:t>
            </a:r>
            <a:r>
              <a:rPr lang="en-US" dirty="0" err="1" smtClean="0"/>
              <a:t>Pennacchio</a:t>
            </a:r>
            <a:r>
              <a:rPr lang="en-US" dirty="0"/>
              <a:t>, </a:t>
            </a:r>
            <a:r>
              <a:rPr lang="en-US" dirty="0" err="1"/>
              <a:t>ProtoDUNE</a:t>
            </a:r>
            <a:r>
              <a:rPr lang="en-US" dirty="0"/>
              <a:t>-DP Computing </a:t>
            </a:r>
            <a:r>
              <a:rPr lang="en-US" dirty="0" smtClean="0"/>
              <a:t>Liaison</a:t>
            </a:r>
            <a:endParaRPr lang="en-US" dirty="0"/>
          </a:p>
          <a:p>
            <a:pPr marL="285750" indent="-285750">
              <a:buFont typeface="Arial" panose="020B0604020202020204" pitchFamily="34" charset="0"/>
              <a:buChar char="•"/>
            </a:pPr>
            <a:r>
              <a:rPr lang="en-US" dirty="0" smtClean="0"/>
              <a:t>A. </a:t>
            </a:r>
            <a:r>
              <a:rPr lang="en-US" dirty="0" err="1" smtClean="0"/>
              <a:t>Tonazzo</a:t>
            </a:r>
            <a:r>
              <a:rPr lang="en-US" dirty="0" smtClean="0"/>
              <a:t> </a:t>
            </a:r>
            <a:r>
              <a:rPr lang="en-US" i="1" dirty="0" smtClean="0"/>
              <a:t>co-coordinator of atmospheric neutrinos WG</a:t>
            </a:r>
          </a:p>
          <a:p>
            <a:endParaRPr lang="en-US" dirty="0"/>
          </a:p>
          <a:p>
            <a:r>
              <a:rPr lang="en-US" dirty="0">
                <a:solidFill>
                  <a:srgbClr val="0070C0"/>
                </a:solidFill>
              </a:rPr>
              <a:t>Hardware responsibilities in </a:t>
            </a:r>
            <a:r>
              <a:rPr lang="en-US" dirty="0" smtClean="0">
                <a:solidFill>
                  <a:srgbClr val="0070C0"/>
                </a:solidFill>
              </a:rPr>
              <a:t>WA105/</a:t>
            </a:r>
            <a:r>
              <a:rPr lang="en-US" dirty="0" err="1" smtClean="0">
                <a:solidFill>
                  <a:srgbClr val="0070C0"/>
                </a:solidFill>
              </a:rPr>
              <a:t>ProtoDUNE</a:t>
            </a:r>
            <a:r>
              <a:rPr lang="en-US" dirty="0" smtClean="0">
                <a:solidFill>
                  <a:srgbClr val="0070C0"/>
                </a:solidFill>
              </a:rPr>
              <a:t>-DP </a:t>
            </a:r>
            <a:r>
              <a:rPr lang="en-US" dirty="0">
                <a:solidFill>
                  <a:srgbClr val="0070C0"/>
                </a:solidFill>
              </a:rPr>
              <a:t>(WA105 MOU signed in 2015)</a:t>
            </a:r>
          </a:p>
          <a:p>
            <a:endParaRPr lang="en-US" dirty="0"/>
          </a:p>
          <a:p>
            <a:pPr marL="285750" indent="-285750">
              <a:buFont typeface="Wingdings" panose="05000000000000000000" pitchFamily="2" charset="2"/>
              <a:buChar char="§"/>
            </a:pPr>
            <a:r>
              <a:rPr lang="en-US" dirty="0"/>
              <a:t>APC+OMEGA+LAPP: light readout electronics</a:t>
            </a:r>
          </a:p>
          <a:p>
            <a:pPr marL="285750" indent="-285750">
              <a:buFont typeface="Wingdings" panose="05000000000000000000" pitchFamily="2" charset="2"/>
              <a:buChar char="§"/>
            </a:pPr>
            <a:r>
              <a:rPr lang="en-US" dirty="0"/>
              <a:t>IPNL: Front-end analog cryogenic electronics, digital electronics, DAQ, online computing </a:t>
            </a:r>
            <a:endParaRPr lang="en-US" dirty="0" smtClean="0"/>
          </a:p>
          <a:p>
            <a:pPr marL="285750" indent="-285750">
              <a:buFont typeface="Wingdings" panose="05000000000000000000" pitchFamily="2" charset="2"/>
              <a:buChar char="§"/>
            </a:pPr>
            <a:r>
              <a:rPr lang="en-US" dirty="0" smtClean="0"/>
              <a:t>LAPP</a:t>
            </a:r>
            <a:r>
              <a:rPr lang="en-US" dirty="0"/>
              <a:t>: Charge Readout Planes hanging system, Charge Readout Planes mechanical frames </a:t>
            </a:r>
            <a:r>
              <a:rPr lang="en-US" dirty="0" smtClean="0"/>
              <a:t>design, beam instrumentation </a:t>
            </a:r>
          </a:p>
          <a:p>
            <a:pPr marL="285750" indent="-285750">
              <a:buFont typeface="Wingdings" panose="05000000000000000000" pitchFamily="2" charset="2"/>
              <a:buChar char="§"/>
            </a:pPr>
            <a:r>
              <a:rPr lang="fr-FR" dirty="0" smtClean="0"/>
              <a:t>LPNHE </a:t>
            </a:r>
            <a:r>
              <a:rPr lang="fr-FR" dirty="0"/>
              <a:t>cathode HV </a:t>
            </a:r>
            <a:r>
              <a:rPr lang="fr-FR" dirty="0" err="1" smtClean="0"/>
              <a:t>feedthrough</a:t>
            </a:r>
            <a:endParaRPr lang="en-US" dirty="0"/>
          </a:p>
          <a:p>
            <a:endParaRPr lang="en-US" dirty="0" smtClean="0"/>
          </a:p>
        </p:txBody>
      </p:sp>
    </p:spTree>
    <p:extLst>
      <p:ext uri="{BB962C8B-B14F-4D97-AF65-F5344CB8AC3E}">
        <p14:creationId xmlns:p14="http://schemas.microsoft.com/office/powerpoint/2010/main" val="3668353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7162800" y="6553200"/>
            <a:ext cx="1905000" cy="228600"/>
          </a:xfrm>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7296D5B8-9374-4A32-9294-F7F6EF035B37}" type="slidenum">
              <a:rPr kumimoji="0" lang="en-US" sz="800" b="0" i="0" u="none" strike="noStrike" kern="1200" cap="none" spc="0" normalizeH="0" baseline="0" noProof="0" smtClean="0">
                <a:ln>
                  <a:noFill/>
                </a:ln>
                <a:solidFill>
                  <a:prstClr val="black"/>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21</a:t>
            </a:fld>
            <a:endParaRPr kumimoji="0" lang="en-US" sz="800" b="0" i="0" u="none" strike="noStrike" kern="1200" cap="none" spc="0" normalizeH="0" baseline="0" noProof="0">
              <a:ln>
                <a:noFill/>
              </a:ln>
              <a:solidFill>
                <a:prstClr val="black"/>
              </a:solidFill>
              <a:effectLst/>
              <a:uLnTx/>
              <a:uFillTx/>
              <a:latin typeface="Arial" pitchFamily="34" charset="0"/>
              <a:ea typeface="ＭＳ Ｐゴシック"/>
            </a:endParaRPr>
          </a:p>
        </p:txBody>
      </p:sp>
      <p:sp>
        <p:nvSpPr>
          <p:cNvPr id="4" name="ZoneTexte 3"/>
          <p:cNvSpPr txBox="1"/>
          <p:nvPr/>
        </p:nvSpPr>
        <p:spPr>
          <a:xfrm>
            <a:off x="-36512" y="-27384"/>
            <a:ext cx="910850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Arial"/>
                <a:ea typeface="ＭＳ Ｐゴシック"/>
              </a:rPr>
              <a:t>Dual-phase readout: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a:ea typeface="ＭＳ Ｐゴシック"/>
              </a:rPr>
              <a:t>L</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ong drift, high S/N: </a:t>
            </a: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extraction of electrons from the liquid and multiplication with avalanches in pure argon with micro-pattern detectors like LEM (Large Electron Multipliers)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FF"/>
                </a:solidFill>
                <a:effectLst/>
                <a:uLnTx/>
                <a:uFillTx/>
                <a:latin typeface="Arial"/>
                <a:ea typeface="ＭＳ Ｐゴシック"/>
              </a:rPr>
              <a:t>Tunable gain (~20 minimum), two symmetric collection views, coupling to cold electronics</a:t>
            </a:r>
            <a:endParaRPr kumimoji="0" lang="en-US" sz="1600" b="0" i="0" u="none" strike="noStrike" kern="1200" cap="none" spc="0" normalizeH="0" baseline="0" noProof="0" dirty="0">
              <a:ln>
                <a:noFill/>
              </a:ln>
              <a:solidFill>
                <a:srgbClr val="FFFFFF"/>
              </a:solidFill>
              <a:effectLst/>
              <a:uLnTx/>
              <a:uFillTx/>
              <a:latin typeface="Arial"/>
              <a:ea typeface="ＭＳ Ｐゴシック"/>
            </a:endParaRPr>
          </a:p>
        </p:txBody>
      </p:sp>
      <p:sp>
        <p:nvSpPr>
          <p:cNvPr id="10" name="Rectangle 9"/>
          <p:cNvSpPr/>
          <p:nvPr/>
        </p:nvSpPr>
        <p:spPr bwMode="auto">
          <a:xfrm>
            <a:off x="107504" y="1412776"/>
            <a:ext cx="3888432" cy="266429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13" name="Rectangle 12"/>
          <p:cNvSpPr/>
          <p:nvPr/>
        </p:nvSpPr>
        <p:spPr bwMode="auto">
          <a:xfrm>
            <a:off x="121572" y="2924944"/>
            <a:ext cx="3888432" cy="1152128"/>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ＭＳ Ｐゴシック"/>
            </a:endParaRPr>
          </a:p>
        </p:txBody>
      </p:sp>
      <p:cxnSp>
        <p:nvCxnSpPr>
          <p:cNvPr id="12" name="Connecteur droit 11"/>
          <p:cNvCxnSpPr/>
          <p:nvPr/>
        </p:nvCxnSpPr>
        <p:spPr bwMode="auto">
          <a:xfrm>
            <a:off x="107504" y="1844824"/>
            <a:ext cx="3888432"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4" name="Rectangle 13"/>
          <p:cNvSpPr/>
          <p:nvPr/>
        </p:nvSpPr>
        <p:spPr bwMode="auto">
          <a:xfrm>
            <a:off x="107504" y="2276872"/>
            <a:ext cx="3888432" cy="144016"/>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15" name="Rectangle 14"/>
          <p:cNvSpPr/>
          <p:nvPr/>
        </p:nvSpPr>
        <p:spPr bwMode="auto">
          <a:xfrm>
            <a:off x="1795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22" name="Rectangle 21"/>
          <p:cNvSpPr/>
          <p:nvPr/>
        </p:nvSpPr>
        <p:spPr bwMode="auto">
          <a:xfrm>
            <a:off x="3319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23" name="Rectangle 22"/>
          <p:cNvSpPr/>
          <p:nvPr/>
        </p:nvSpPr>
        <p:spPr bwMode="auto">
          <a:xfrm>
            <a:off x="4843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24" name="Rectangle 23"/>
          <p:cNvSpPr/>
          <p:nvPr/>
        </p:nvSpPr>
        <p:spPr bwMode="auto">
          <a:xfrm>
            <a:off x="6367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25" name="Rectangle 24"/>
          <p:cNvSpPr/>
          <p:nvPr/>
        </p:nvSpPr>
        <p:spPr bwMode="auto">
          <a:xfrm>
            <a:off x="7891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26" name="Rectangle 25"/>
          <p:cNvSpPr/>
          <p:nvPr/>
        </p:nvSpPr>
        <p:spPr bwMode="auto">
          <a:xfrm>
            <a:off x="9415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ＭＳ Ｐゴシック"/>
            </a:endParaRPr>
          </a:p>
        </p:txBody>
      </p:sp>
      <p:sp>
        <p:nvSpPr>
          <p:cNvPr id="27" name="Rectangle 26"/>
          <p:cNvSpPr/>
          <p:nvPr/>
        </p:nvSpPr>
        <p:spPr bwMode="auto">
          <a:xfrm>
            <a:off x="10939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28" name="Rectangle 27"/>
          <p:cNvSpPr/>
          <p:nvPr/>
        </p:nvSpPr>
        <p:spPr bwMode="auto">
          <a:xfrm>
            <a:off x="12463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29" name="Rectangle 28"/>
          <p:cNvSpPr/>
          <p:nvPr/>
        </p:nvSpPr>
        <p:spPr bwMode="auto">
          <a:xfrm>
            <a:off x="13987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0" name="Rectangle 29"/>
          <p:cNvSpPr/>
          <p:nvPr/>
        </p:nvSpPr>
        <p:spPr bwMode="auto">
          <a:xfrm>
            <a:off x="15511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1" name="Rectangle 30"/>
          <p:cNvSpPr/>
          <p:nvPr/>
        </p:nvSpPr>
        <p:spPr bwMode="auto">
          <a:xfrm>
            <a:off x="17035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2" name="Rectangle 31"/>
          <p:cNvSpPr/>
          <p:nvPr/>
        </p:nvSpPr>
        <p:spPr bwMode="auto">
          <a:xfrm>
            <a:off x="18559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3" name="Rectangle 32"/>
          <p:cNvSpPr/>
          <p:nvPr/>
        </p:nvSpPr>
        <p:spPr bwMode="auto">
          <a:xfrm>
            <a:off x="20083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4" name="Rectangle 33"/>
          <p:cNvSpPr/>
          <p:nvPr/>
        </p:nvSpPr>
        <p:spPr bwMode="auto">
          <a:xfrm>
            <a:off x="21607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5" name="Rectangle 34"/>
          <p:cNvSpPr/>
          <p:nvPr/>
        </p:nvSpPr>
        <p:spPr bwMode="auto">
          <a:xfrm>
            <a:off x="23131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6" name="Rectangle 35"/>
          <p:cNvSpPr/>
          <p:nvPr/>
        </p:nvSpPr>
        <p:spPr bwMode="auto">
          <a:xfrm>
            <a:off x="24655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7" name="Rectangle 36"/>
          <p:cNvSpPr/>
          <p:nvPr/>
        </p:nvSpPr>
        <p:spPr bwMode="auto">
          <a:xfrm>
            <a:off x="26179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8" name="Rectangle 37"/>
          <p:cNvSpPr/>
          <p:nvPr/>
        </p:nvSpPr>
        <p:spPr bwMode="auto">
          <a:xfrm>
            <a:off x="27703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39" name="Rectangle 38"/>
          <p:cNvSpPr/>
          <p:nvPr/>
        </p:nvSpPr>
        <p:spPr bwMode="auto">
          <a:xfrm>
            <a:off x="29227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40" name="Rectangle 39"/>
          <p:cNvSpPr/>
          <p:nvPr/>
        </p:nvSpPr>
        <p:spPr bwMode="auto">
          <a:xfrm>
            <a:off x="30751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41" name="Rectangle 40"/>
          <p:cNvSpPr/>
          <p:nvPr/>
        </p:nvSpPr>
        <p:spPr bwMode="auto">
          <a:xfrm>
            <a:off x="32275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42" name="Rectangle 41"/>
          <p:cNvSpPr/>
          <p:nvPr/>
        </p:nvSpPr>
        <p:spPr bwMode="auto">
          <a:xfrm>
            <a:off x="33799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43" name="Rectangle 42"/>
          <p:cNvSpPr/>
          <p:nvPr/>
        </p:nvSpPr>
        <p:spPr bwMode="auto">
          <a:xfrm>
            <a:off x="35323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44" name="Rectangle 43"/>
          <p:cNvSpPr/>
          <p:nvPr/>
        </p:nvSpPr>
        <p:spPr bwMode="auto">
          <a:xfrm>
            <a:off x="36847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sp>
        <p:nvSpPr>
          <p:cNvPr id="45" name="Rectangle 44"/>
          <p:cNvSpPr/>
          <p:nvPr/>
        </p:nvSpPr>
        <p:spPr bwMode="auto">
          <a:xfrm>
            <a:off x="3837112" y="2276872"/>
            <a:ext cx="72008" cy="1440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cxnSp>
        <p:nvCxnSpPr>
          <p:cNvPr id="48" name="Connecteur droit 47"/>
          <p:cNvCxnSpPr/>
          <p:nvPr/>
        </p:nvCxnSpPr>
        <p:spPr bwMode="auto">
          <a:xfrm>
            <a:off x="107504" y="3284984"/>
            <a:ext cx="3888432" cy="0"/>
          </a:xfrm>
          <a:prstGeom prst="line">
            <a:avLst/>
          </a:prstGeom>
          <a:solidFill>
            <a:schemeClr val="accent1"/>
          </a:solidFill>
          <a:ln w="38100" cap="flat" cmpd="sng" algn="ctr">
            <a:solidFill>
              <a:schemeClr val="tx1"/>
            </a:solidFill>
            <a:prstDash val="dash"/>
            <a:round/>
            <a:headEnd type="none" w="med" len="med"/>
            <a:tailEnd type="none" w="med" len="med"/>
          </a:ln>
          <a:effectLst/>
        </p:spPr>
      </p:cxnSp>
      <p:cxnSp>
        <p:nvCxnSpPr>
          <p:cNvPr id="17" name="Connecteur droit avec flèche 16"/>
          <p:cNvCxnSpPr/>
          <p:nvPr/>
        </p:nvCxnSpPr>
        <p:spPr bwMode="auto">
          <a:xfrm>
            <a:off x="3851920" y="3284984"/>
            <a:ext cx="0" cy="792088"/>
          </a:xfrm>
          <a:prstGeom prst="straightConnector1">
            <a:avLst/>
          </a:prstGeom>
          <a:solidFill>
            <a:schemeClr val="accent1"/>
          </a:solidFill>
          <a:ln w="38100" cap="flat" cmpd="sng" algn="ctr">
            <a:solidFill>
              <a:schemeClr val="tx1"/>
            </a:solidFill>
            <a:prstDash val="solid"/>
            <a:round/>
            <a:headEnd type="triangle" w="med" len="med"/>
            <a:tailEnd type="triangle" w="med" len="med"/>
          </a:ln>
          <a:effectLst/>
        </p:spPr>
      </p:cxnSp>
      <p:sp>
        <p:nvSpPr>
          <p:cNvPr id="47" name="ZoneTexte 46"/>
          <p:cNvSpPr txBox="1"/>
          <p:nvPr/>
        </p:nvSpPr>
        <p:spPr>
          <a:xfrm>
            <a:off x="1389514" y="3501008"/>
            <a:ext cx="23903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a:ea typeface="ＭＳ Ｐゴシック"/>
              </a:rPr>
              <a:t>Drift </a:t>
            </a:r>
            <a:r>
              <a:rPr kumimoji="0" lang="fr-FR" sz="1800" b="0" i="0" u="none" strike="noStrike" kern="1200" cap="none" spc="0" normalizeH="0" baseline="0" noProof="0" dirty="0" err="1" smtClean="0">
                <a:ln>
                  <a:noFill/>
                </a:ln>
                <a:solidFill>
                  <a:srgbClr val="000000"/>
                </a:solidFill>
                <a:effectLst/>
                <a:uLnTx/>
                <a:uFillTx/>
                <a:latin typeface="Arial"/>
                <a:ea typeface="ＭＳ Ｐゴシック"/>
              </a:rPr>
              <a:t>field</a:t>
            </a:r>
            <a:r>
              <a:rPr kumimoji="0" lang="fr-FR" sz="1800" b="0" i="0" u="none" strike="noStrike" kern="1200" cap="none" spc="0" normalizeH="0" baseline="0" noProof="0" dirty="0" smtClean="0">
                <a:ln>
                  <a:noFill/>
                </a:ln>
                <a:solidFill>
                  <a:srgbClr val="000000"/>
                </a:solidFill>
                <a:effectLst/>
                <a:uLnTx/>
                <a:uFillTx/>
                <a:latin typeface="Arial"/>
                <a:ea typeface="ＭＳ Ｐゴシック"/>
              </a:rPr>
              <a:t> 0.5-1 kV/cm</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52" name="ZoneTexte 51"/>
          <p:cNvSpPr txBox="1"/>
          <p:nvPr/>
        </p:nvSpPr>
        <p:spPr>
          <a:xfrm>
            <a:off x="1256338" y="2492896"/>
            <a:ext cx="25955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a:ea typeface="ＭＳ Ｐゴシック"/>
              </a:rPr>
              <a:t>Extraction </a:t>
            </a:r>
            <a:r>
              <a:rPr kumimoji="0" lang="fr-FR" sz="1800" b="0" i="0" u="none" strike="noStrike" kern="1200" cap="none" spc="0" normalizeH="0" baseline="0" noProof="0" dirty="0" err="1" smtClean="0">
                <a:ln>
                  <a:noFill/>
                </a:ln>
                <a:solidFill>
                  <a:srgbClr val="000000"/>
                </a:solidFill>
                <a:effectLst/>
                <a:uLnTx/>
                <a:uFillTx/>
                <a:latin typeface="Arial"/>
                <a:ea typeface="ＭＳ Ｐゴシック"/>
              </a:rPr>
              <a:t>field</a:t>
            </a:r>
            <a:r>
              <a:rPr kumimoji="0" lang="fr-FR" sz="1800" b="0" i="0" u="none" strike="noStrike" kern="1200" cap="none" spc="0" normalizeH="0" baseline="0" noProof="0" dirty="0" smtClean="0">
                <a:ln>
                  <a:noFill/>
                </a:ln>
                <a:solidFill>
                  <a:srgbClr val="000000"/>
                </a:solidFill>
                <a:effectLst/>
                <a:uLnTx/>
                <a:uFillTx/>
                <a:latin typeface="Arial"/>
                <a:ea typeface="ＭＳ Ｐゴシック"/>
              </a:rPr>
              <a:t> 2 kV/cm</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cxnSp>
        <p:nvCxnSpPr>
          <p:cNvPr id="53" name="Connecteur droit avec flèche 52"/>
          <p:cNvCxnSpPr/>
          <p:nvPr/>
        </p:nvCxnSpPr>
        <p:spPr bwMode="auto">
          <a:xfrm>
            <a:off x="3839108" y="2420888"/>
            <a:ext cx="12812" cy="864096"/>
          </a:xfrm>
          <a:prstGeom prst="straightConnector1">
            <a:avLst/>
          </a:prstGeom>
          <a:solidFill>
            <a:schemeClr val="accent1"/>
          </a:solidFill>
          <a:ln w="38100" cap="flat" cmpd="sng" algn="ctr">
            <a:solidFill>
              <a:schemeClr val="tx1"/>
            </a:solidFill>
            <a:prstDash val="solid"/>
            <a:round/>
            <a:headEnd type="triangle" w="med" len="med"/>
            <a:tailEnd type="triangle" w="med" len="med"/>
          </a:ln>
          <a:effectLst/>
        </p:spPr>
      </p:cxnSp>
      <p:cxnSp>
        <p:nvCxnSpPr>
          <p:cNvPr id="54" name="Connecteur droit avec flèche 53"/>
          <p:cNvCxnSpPr/>
          <p:nvPr/>
        </p:nvCxnSpPr>
        <p:spPr bwMode="auto">
          <a:xfrm>
            <a:off x="3847492" y="1844824"/>
            <a:ext cx="4428" cy="432048"/>
          </a:xfrm>
          <a:prstGeom prst="straightConnector1">
            <a:avLst/>
          </a:prstGeom>
          <a:solidFill>
            <a:schemeClr val="accent1"/>
          </a:solidFill>
          <a:ln w="38100" cap="flat" cmpd="sng" algn="ctr">
            <a:solidFill>
              <a:schemeClr val="tx1"/>
            </a:solidFill>
            <a:prstDash val="solid"/>
            <a:round/>
            <a:headEnd type="triangle" w="med" len="med"/>
            <a:tailEnd type="triangle" w="med" len="med"/>
          </a:ln>
          <a:effectLst/>
        </p:spPr>
      </p:cxnSp>
      <p:sp>
        <p:nvSpPr>
          <p:cNvPr id="57" name="ZoneTexte 56"/>
          <p:cNvSpPr txBox="1"/>
          <p:nvPr/>
        </p:nvSpPr>
        <p:spPr>
          <a:xfrm>
            <a:off x="1259632" y="1916832"/>
            <a:ext cx="25827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0000"/>
                </a:solidFill>
                <a:effectLst/>
                <a:uLnTx/>
                <a:uFillTx/>
                <a:latin typeface="Arial"/>
                <a:ea typeface="ＭＳ Ｐゴシック"/>
              </a:rPr>
              <a:t>Collection </a:t>
            </a:r>
            <a:r>
              <a:rPr kumimoji="0" lang="fr-FR" sz="1800" b="0" i="0" u="none" strike="noStrike" kern="1200" cap="none" spc="0" normalizeH="0" baseline="0" noProof="0" dirty="0" err="1" smtClean="0">
                <a:ln>
                  <a:noFill/>
                </a:ln>
                <a:solidFill>
                  <a:srgbClr val="000000"/>
                </a:solidFill>
                <a:effectLst/>
                <a:uLnTx/>
                <a:uFillTx/>
                <a:latin typeface="Arial"/>
                <a:ea typeface="ＭＳ Ｐゴシック"/>
              </a:rPr>
              <a:t>field</a:t>
            </a:r>
            <a:r>
              <a:rPr kumimoji="0" lang="fr-FR" sz="1800" b="0" i="0" u="none" strike="noStrike" kern="1200" cap="none" spc="0" normalizeH="0" baseline="0" noProof="0" dirty="0" smtClean="0">
                <a:ln>
                  <a:noFill/>
                </a:ln>
                <a:solidFill>
                  <a:srgbClr val="000000"/>
                </a:solidFill>
                <a:effectLst/>
                <a:uLnTx/>
                <a:uFillTx/>
                <a:latin typeface="Arial"/>
                <a:ea typeface="ＭＳ Ｐゴシック"/>
              </a:rPr>
              <a:t> 5 kV/cm</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sp>
        <p:nvSpPr>
          <p:cNvPr id="59" name="ZoneTexte 58"/>
          <p:cNvSpPr txBox="1"/>
          <p:nvPr/>
        </p:nvSpPr>
        <p:spPr>
          <a:xfrm>
            <a:off x="2219029" y="1506270"/>
            <a:ext cx="112883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rgbClr val="000000"/>
                </a:solidFill>
                <a:effectLst/>
                <a:uLnTx/>
                <a:uFillTx/>
                <a:latin typeface="Arial"/>
                <a:ea typeface="ＭＳ Ｐゴシック"/>
              </a:rPr>
              <a:t>Anode 0V</a:t>
            </a:r>
            <a:endParaRPr kumimoji="0" lang="en-US" sz="1600" b="1" i="0" u="none" strike="noStrike" kern="1200" cap="none" spc="0" normalizeH="0" baseline="0" noProof="0" dirty="0">
              <a:ln>
                <a:noFill/>
              </a:ln>
              <a:solidFill>
                <a:srgbClr val="000000"/>
              </a:solidFill>
              <a:effectLst/>
              <a:uLnTx/>
              <a:uFillTx/>
              <a:latin typeface="Arial"/>
              <a:ea typeface="ＭＳ Ｐゴシック"/>
            </a:endParaRPr>
          </a:p>
        </p:txBody>
      </p:sp>
      <p:sp>
        <p:nvSpPr>
          <p:cNvPr id="60" name="ZoneTexte 59"/>
          <p:cNvSpPr txBox="1"/>
          <p:nvPr/>
        </p:nvSpPr>
        <p:spPr>
          <a:xfrm>
            <a:off x="2379965" y="2996952"/>
            <a:ext cx="6078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smtClean="0">
                <a:ln>
                  <a:noFill/>
                </a:ln>
                <a:solidFill>
                  <a:srgbClr val="000000"/>
                </a:solidFill>
                <a:effectLst/>
                <a:uLnTx/>
                <a:uFillTx/>
                <a:latin typeface="Arial"/>
                <a:ea typeface="ＭＳ Ｐゴシック"/>
              </a:rPr>
              <a:t>Grid</a:t>
            </a:r>
            <a:endParaRPr kumimoji="0" lang="en-US" sz="1600"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62" name="Connecteur droit avec flèche 61"/>
          <p:cNvCxnSpPr/>
          <p:nvPr/>
        </p:nvCxnSpPr>
        <p:spPr bwMode="auto">
          <a:xfrm>
            <a:off x="179512" y="1844824"/>
            <a:ext cx="4428" cy="432048"/>
          </a:xfrm>
          <a:prstGeom prst="straightConnector1">
            <a:avLst/>
          </a:prstGeom>
          <a:solidFill>
            <a:schemeClr val="accent1"/>
          </a:solidFill>
          <a:ln w="28575" cap="flat" cmpd="sng" algn="ctr">
            <a:solidFill>
              <a:schemeClr val="tx1"/>
            </a:solidFill>
            <a:prstDash val="solid"/>
            <a:round/>
            <a:headEnd type="triangle" w="med" len="med"/>
            <a:tailEnd type="triangle" w="med" len="med"/>
          </a:ln>
          <a:effectLst/>
        </p:spPr>
      </p:cxnSp>
      <p:cxnSp>
        <p:nvCxnSpPr>
          <p:cNvPr id="63" name="Connecteur droit avec flèche 62"/>
          <p:cNvCxnSpPr/>
          <p:nvPr/>
        </p:nvCxnSpPr>
        <p:spPr bwMode="auto">
          <a:xfrm>
            <a:off x="179512" y="2492896"/>
            <a:ext cx="4428" cy="792088"/>
          </a:xfrm>
          <a:prstGeom prst="straightConnector1">
            <a:avLst/>
          </a:prstGeom>
          <a:solidFill>
            <a:schemeClr val="accent1"/>
          </a:solidFill>
          <a:ln w="28575" cap="flat" cmpd="sng" algn="ctr">
            <a:solidFill>
              <a:schemeClr val="tx1"/>
            </a:solidFill>
            <a:prstDash val="solid"/>
            <a:round/>
            <a:headEnd type="triangle" w="med" len="med"/>
            <a:tailEnd type="triangle" w="med" len="med"/>
          </a:ln>
          <a:effectLst/>
        </p:spPr>
      </p:cxnSp>
      <p:sp>
        <p:nvSpPr>
          <p:cNvPr id="56" name="ZoneTexte 55"/>
          <p:cNvSpPr txBox="1"/>
          <p:nvPr/>
        </p:nvSpPr>
        <p:spPr>
          <a:xfrm>
            <a:off x="179512" y="1907540"/>
            <a:ext cx="72167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smtClean="0">
                <a:ln>
                  <a:noFill/>
                </a:ln>
                <a:solidFill>
                  <a:srgbClr val="000000"/>
                </a:solidFill>
                <a:effectLst/>
                <a:uLnTx/>
                <a:uFillTx/>
                <a:latin typeface="Arial"/>
                <a:ea typeface="ＭＳ Ｐゴシック"/>
              </a:rPr>
              <a:t>2 mm</a:t>
            </a:r>
            <a:endParaRPr kumimoji="0" lang="en-US" sz="1600" b="1" i="0" u="none" strike="noStrike" kern="1200" cap="none" spc="0" normalizeH="0" baseline="0" noProof="0" dirty="0">
              <a:ln>
                <a:noFill/>
              </a:ln>
              <a:solidFill>
                <a:srgbClr val="000000"/>
              </a:solidFill>
              <a:effectLst/>
              <a:uLnTx/>
              <a:uFillTx/>
              <a:latin typeface="Arial"/>
              <a:ea typeface="ＭＳ Ｐゴシック"/>
            </a:endParaRPr>
          </a:p>
        </p:txBody>
      </p:sp>
      <p:sp>
        <p:nvSpPr>
          <p:cNvPr id="66" name="ZoneTexte 65"/>
          <p:cNvSpPr txBox="1"/>
          <p:nvPr/>
        </p:nvSpPr>
        <p:spPr>
          <a:xfrm>
            <a:off x="179512" y="2946430"/>
            <a:ext cx="6527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rial"/>
                <a:ea typeface="ＭＳ Ｐゴシック"/>
              </a:rPr>
              <a:t>1</a:t>
            </a:r>
            <a:r>
              <a:rPr kumimoji="0" lang="fr-FR" sz="1600" b="1" i="0" u="none" strike="noStrike" kern="1200" cap="none" spc="0" normalizeH="0" baseline="0" noProof="0" dirty="0" smtClean="0">
                <a:ln>
                  <a:noFill/>
                </a:ln>
                <a:solidFill>
                  <a:srgbClr val="000000"/>
                </a:solidFill>
                <a:effectLst/>
                <a:uLnTx/>
                <a:uFillTx/>
                <a:latin typeface="Arial"/>
                <a:ea typeface="ＭＳ Ｐゴシック"/>
              </a:rPr>
              <a:t> cm</a:t>
            </a:r>
            <a:endParaRPr kumimoji="0" lang="en-US" sz="1600" b="1" i="0" u="none" strike="noStrike" kern="1200" cap="none" spc="0" normalizeH="0" baseline="0" noProof="0" dirty="0">
              <a:ln>
                <a:noFill/>
              </a:ln>
              <a:solidFill>
                <a:srgbClr val="000000"/>
              </a:solidFill>
              <a:effectLst/>
              <a:uLnTx/>
              <a:uFillTx/>
              <a:latin typeface="Arial"/>
              <a:ea typeface="ＭＳ Ｐゴシック"/>
            </a:endParaRPr>
          </a:p>
        </p:txBody>
      </p:sp>
      <p:sp>
        <p:nvSpPr>
          <p:cNvPr id="67" name="ZoneTexte 66"/>
          <p:cNvSpPr txBox="1"/>
          <p:nvPr/>
        </p:nvSpPr>
        <p:spPr>
          <a:xfrm>
            <a:off x="218249" y="3450486"/>
            <a:ext cx="53732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smtClean="0">
                <a:ln>
                  <a:noFill/>
                </a:ln>
                <a:solidFill>
                  <a:srgbClr val="002060"/>
                </a:solidFill>
                <a:effectLst/>
                <a:uLnTx/>
                <a:uFillTx/>
                <a:latin typeface="Arial"/>
                <a:ea typeface="ＭＳ Ｐゴシック"/>
              </a:rPr>
              <a:t>LAr</a:t>
            </a:r>
            <a:endParaRPr kumimoji="0" lang="en-US" sz="1600" b="1" i="0" u="none" strike="noStrike" kern="1200" cap="none" spc="0" normalizeH="0" baseline="0" noProof="0" dirty="0">
              <a:ln>
                <a:noFill/>
              </a:ln>
              <a:solidFill>
                <a:srgbClr val="002060"/>
              </a:solidFill>
              <a:effectLst/>
              <a:uLnTx/>
              <a:uFillTx/>
              <a:latin typeface="Arial"/>
              <a:ea typeface="ＭＳ Ｐゴシック"/>
            </a:endParaRPr>
          </a:p>
        </p:txBody>
      </p:sp>
      <p:sp>
        <p:nvSpPr>
          <p:cNvPr id="68" name="ZoneTexte 67"/>
          <p:cNvSpPr txBox="1"/>
          <p:nvPr/>
        </p:nvSpPr>
        <p:spPr>
          <a:xfrm>
            <a:off x="251520" y="2492896"/>
            <a:ext cx="5725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srgbClr val="002060"/>
                </a:solidFill>
                <a:effectLst/>
                <a:uLnTx/>
                <a:uFillTx/>
                <a:latin typeface="Arial"/>
                <a:ea typeface="ＭＳ Ｐゴシック"/>
              </a:rPr>
              <a:t>G</a:t>
            </a:r>
            <a:r>
              <a:rPr kumimoji="0" lang="fr-FR" sz="1600" b="1" i="0" u="none" strike="noStrike" kern="1200" cap="none" spc="0" normalizeH="0" baseline="0" noProof="0" dirty="0" err="1" smtClean="0">
                <a:ln>
                  <a:noFill/>
                </a:ln>
                <a:solidFill>
                  <a:srgbClr val="002060"/>
                </a:solidFill>
                <a:effectLst/>
                <a:uLnTx/>
                <a:uFillTx/>
                <a:latin typeface="Arial"/>
                <a:ea typeface="ＭＳ Ｐゴシック"/>
              </a:rPr>
              <a:t>Ar</a:t>
            </a:r>
            <a:endParaRPr kumimoji="0" lang="en-US" sz="1600" b="1" i="0" u="none" strike="noStrike" kern="1200" cap="none" spc="0" normalizeH="0" baseline="0" noProof="0" dirty="0">
              <a:ln>
                <a:noFill/>
              </a:ln>
              <a:solidFill>
                <a:srgbClr val="002060"/>
              </a:solidFill>
              <a:effectLst/>
              <a:uLnTx/>
              <a:uFillTx/>
              <a:latin typeface="Arial"/>
              <a:ea typeface="ＭＳ Ｐゴシック"/>
            </a:endParaRPr>
          </a:p>
        </p:txBody>
      </p:sp>
      <p:sp>
        <p:nvSpPr>
          <p:cNvPr id="69" name="ZoneTexte 68"/>
          <p:cNvSpPr txBox="1"/>
          <p:nvPr/>
        </p:nvSpPr>
        <p:spPr>
          <a:xfrm>
            <a:off x="4139952" y="1918573"/>
            <a:ext cx="133722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FFFFFF"/>
                </a:solidFill>
                <a:effectLst/>
                <a:uLnTx/>
                <a:uFillTx/>
                <a:latin typeface="Arial"/>
                <a:ea typeface="ＭＳ Ｐゴシック"/>
              </a:rPr>
              <a:t>LEM (1mm)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FFFFFF"/>
                </a:solidFill>
                <a:effectLst/>
                <a:uLnTx/>
                <a:uFillTx/>
                <a:latin typeface="Arial"/>
                <a:ea typeface="ＭＳ Ｐゴシック"/>
              </a:rPr>
              <a:t>25-35 kV/cm</a:t>
            </a:r>
            <a:endParaRPr kumimoji="0" lang="en-US" sz="1600" b="0" i="0" u="none" strike="noStrike" kern="1200" cap="none" spc="0" normalizeH="0" baseline="0" noProof="0" dirty="0">
              <a:ln>
                <a:noFill/>
              </a:ln>
              <a:solidFill>
                <a:srgbClr val="FFFFFF"/>
              </a:solidFill>
              <a:effectLst/>
              <a:uLnTx/>
              <a:uFillTx/>
              <a:latin typeface="Arial"/>
              <a:ea typeface="ＭＳ Ｐゴシック"/>
            </a:endParaRPr>
          </a:p>
        </p:txBody>
      </p:sp>
      <p:cxnSp>
        <p:nvCxnSpPr>
          <p:cNvPr id="70" name="Connecteur droit avec flèche 69"/>
          <p:cNvCxnSpPr/>
          <p:nvPr/>
        </p:nvCxnSpPr>
        <p:spPr bwMode="auto">
          <a:xfrm flipH="1">
            <a:off x="4072372" y="2180493"/>
            <a:ext cx="7259" cy="262847"/>
          </a:xfrm>
          <a:prstGeom prst="straightConnector1">
            <a:avLst/>
          </a:prstGeom>
          <a:solidFill>
            <a:schemeClr val="accent1"/>
          </a:solidFill>
          <a:ln w="38100" cap="flat" cmpd="sng" algn="ctr">
            <a:solidFill>
              <a:schemeClr val="bg1"/>
            </a:solidFill>
            <a:prstDash val="solid"/>
            <a:round/>
            <a:headEnd type="triangle" w="med" len="med"/>
            <a:tailEnd type="triangle" w="med" len="med"/>
          </a:ln>
          <a:effectLst/>
        </p:spPr>
      </p:cxnSp>
      <p:cxnSp>
        <p:nvCxnSpPr>
          <p:cNvPr id="9" name="Connecteur droit avec flèche 8"/>
          <p:cNvCxnSpPr/>
          <p:nvPr/>
        </p:nvCxnSpPr>
        <p:spPr bwMode="auto">
          <a:xfrm flipV="1">
            <a:off x="1093912" y="1844824"/>
            <a:ext cx="0" cy="2160241"/>
          </a:xfrm>
          <a:prstGeom prst="straightConnector1">
            <a:avLst/>
          </a:prstGeom>
          <a:solidFill>
            <a:schemeClr val="accent1"/>
          </a:solidFill>
          <a:ln w="76200" cap="flat" cmpd="sng" algn="ctr">
            <a:solidFill>
              <a:srgbClr val="FFFF00"/>
            </a:solidFill>
            <a:prstDash val="sysDot"/>
            <a:round/>
            <a:headEnd type="none" w="med" len="med"/>
            <a:tailEnd type="arrow"/>
          </a:ln>
          <a:effectLst/>
        </p:spPr>
      </p:cxnSp>
      <p:pic>
        <p:nvPicPr>
          <p:cNvPr id="5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8316" y="1556792"/>
            <a:ext cx="3485684" cy="2469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924944"/>
            <a:ext cx="1376372"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500837" y="6084004"/>
            <a:ext cx="14542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0000"/>
                </a:solidFill>
                <a:effectLst/>
                <a:uLnTx/>
                <a:uFillTx/>
                <a:latin typeface="Arial"/>
                <a:ea typeface="ＭＳ Ｐゴシック"/>
              </a:rPr>
              <a:t>Anode PCB</a:t>
            </a:r>
            <a:endParaRPr kumimoji="0" lang="en-US" sz="1800" b="1" i="0" u="none" strike="noStrike" kern="1200" cap="none" spc="0" normalizeH="0" baseline="0" noProof="0" dirty="0">
              <a:ln>
                <a:noFill/>
              </a:ln>
              <a:solidFill>
                <a:srgbClr val="000000"/>
              </a:solidFill>
              <a:effectLst/>
              <a:uLnTx/>
              <a:uFillTx/>
              <a:latin typeface="Arial"/>
              <a:ea typeface="ＭＳ Ｐゴシック"/>
            </a:endParaRPr>
          </a:p>
        </p:txBody>
      </p:sp>
      <p:grpSp>
        <p:nvGrpSpPr>
          <p:cNvPr id="7" name="Groupe 6"/>
          <p:cNvGrpSpPr/>
          <p:nvPr/>
        </p:nvGrpSpPr>
        <p:grpSpPr>
          <a:xfrm>
            <a:off x="35496" y="4142934"/>
            <a:ext cx="9118511" cy="2716809"/>
            <a:chOff x="35496" y="4142934"/>
            <a:chExt cx="9118511" cy="2716809"/>
          </a:xfrm>
        </p:grpSpPr>
        <p:grpSp>
          <p:nvGrpSpPr>
            <p:cNvPr id="3" name="Groupe 2"/>
            <p:cNvGrpSpPr/>
            <p:nvPr/>
          </p:nvGrpSpPr>
          <p:grpSpPr>
            <a:xfrm>
              <a:off x="35496" y="4725144"/>
              <a:ext cx="8856984" cy="2085975"/>
              <a:chOff x="251520" y="4471988"/>
              <a:chExt cx="8856984" cy="2085975"/>
            </a:xfrm>
          </p:grpSpPr>
          <p:pic>
            <p:nvPicPr>
              <p:cNvPr id="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8729" y="4471988"/>
                <a:ext cx="5819775"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4478003"/>
                <a:ext cx="5906760" cy="2079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0083" y="4142934"/>
              <a:ext cx="3333924" cy="271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ZoneTexte 7"/>
          <p:cNvSpPr txBox="1"/>
          <p:nvPr/>
        </p:nvSpPr>
        <p:spPr>
          <a:xfrm>
            <a:off x="6869092" y="4767535"/>
            <a:ext cx="11592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srgbClr val="FFFF00"/>
                </a:solidFill>
                <a:effectLst/>
                <a:uLnTx/>
                <a:uFillTx/>
                <a:latin typeface="Arial"/>
                <a:ea typeface="ＭＳ Ｐゴシック"/>
              </a:rPr>
              <a:t>500 </a:t>
            </a:r>
            <a:r>
              <a:rPr kumimoji="0" lang="fr-FR" sz="1200" b="1" i="0" u="none" strike="noStrike" kern="1200" cap="none" spc="0" normalizeH="0" baseline="0" noProof="0" dirty="0" err="1" smtClean="0">
                <a:ln>
                  <a:noFill/>
                </a:ln>
                <a:solidFill>
                  <a:srgbClr val="FFFF00"/>
                </a:solidFill>
                <a:effectLst/>
                <a:uLnTx/>
                <a:uFillTx/>
                <a:latin typeface="Arial"/>
                <a:ea typeface="ＭＳ Ｐゴシック"/>
              </a:rPr>
              <a:t>um</a:t>
            </a:r>
            <a:r>
              <a:rPr kumimoji="0" lang="fr-FR" sz="1200" b="1" i="0" u="none" strike="noStrike" kern="1200" cap="none" spc="0" normalizeH="0" baseline="0" noProof="0" dirty="0" smtClean="0">
                <a:ln>
                  <a:noFill/>
                </a:ln>
                <a:solidFill>
                  <a:srgbClr val="FFFF00"/>
                </a:solidFill>
                <a:effectLst/>
                <a:uLnTx/>
                <a:uFillTx/>
                <a:latin typeface="Arial"/>
                <a:ea typeface="ＭＳ Ｐゴシック"/>
              </a:rPr>
              <a:t> </a:t>
            </a:r>
            <a:r>
              <a:rPr kumimoji="0" lang="fr-FR" sz="1200" b="1" i="0" u="none" strike="noStrike" kern="1200" cap="none" spc="0" normalizeH="0" baseline="0" noProof="0" dirty="0" err="1" smtClean="0">
                <a:ln>
                  <a:noFill/>
                </a:ln>
                <a:solidFill>
                  <a:srgbClr val="FFFF00"/>
                </a:solidFill>
                <a:effectLst/>
                <a:uLnTx/>
                <a:uFillTx/>
                <a:latin typeface="Arial"/>
                <a:ea typeface="ＭＳ Ｐゴシック"/>
              </a:rPr>
              <a:t>holes</a:t>
            </a:r>
            <a:endParaRPr kumimoji="0" lang="fr-FR" sz="1200" b="1" i="0" u="none" strike="noStrike" kern="1200" cap="none" spc="0" normalizeH="0" baseline="0" noProof="0" dirty="0" smtClean="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smtClean="0">
                <a:ln>
                  <a:noFill/>
                </a:ln>
                <a:solidFill>
                  <a:srgbClr val="FFFF00"/>
                </a:solidFill>
                <a:effectLst/>
                <a:uLnTx/>
                <a:uFillTx/>
                <a:latin typeface="Arial"/>
                <a:ea typeface="ＭＳ Ｐゴシック"/>
              </a:rPr>
              <a:t>800 </a:t>
            </a:r>
            <a:r>
              <a:rPr kumimoji="0" lang="fr-FR" sz="1200" b="1" i="0" u="none" strike="noStrike" kern="1200" cap="none" spc="0" normalizeH="0" baseline="0" noProof="0" dirty="0" err="1" smtClean="0">
                <a:ln>
                  <a:noFill/>
                </a:ln>
                <a:solidFill>
                  <a:srgbClr val="FFFF00"/>
                </a:solidFill>
                <a:effectLst/>
                <a:uLnTx/>
                <a:uFillTx/>
                <a:latin typeface="Arial"/>
                <a:ea typeface="ＭＳ Ｐゴシック"/>
              </a:rPr>
              <a:t>um</a:t>
            </a:r>
            <a:r>
              <a:rPr kumimoji="0" lang="fr-FR" sz="1200" b="1" i="0" u="none" strike="noStrike" kern="1200" cap="none" spc="0" normalizeH="0" baseline="0" noProof="0" dirty="0" smtClean="0">
                <a:ln>
                  <a:noFill/>
                </a:ln>
                <a:solidFill>
                  <a:srgbClr val="FFFF00"/>
                </a:solidFill>
                <a:effectLst/>
                <a:uLnTx/>
                <a:uFillTx/>
                <a:latin typeface="Arial"/>
                <a:ea typeface="ＭＳ Ｐゴシック"/>
              </a:rPr>
              <a:t> pitch</a:t>
            </a:r>
            <a:endParaRPr kumimoji="0" lang="en-US" sz="1200" b="1" i="0" u="none" strike="noStrike" kern="1200" cap="none" spc="0" normalizeH="0" baseline="0" noProof="0" dirty="0">
              <a:ln>
                <a:noFill/>
              </a:ln>
              <a:solidFill>
                <a:srgbClr val="FFFF00"/>
              </a:solidFill>
              <a:effectLst/>
              <a:uLnTx/>
              <a:uFillTx/>
              <a:latin typeface="Arial"/>
              <a:ea typeface="ＭＳ Ｐゴシック"/>
            </a:endParaRPr>
          </a:p>
        </p:txBody>
      </p:sp>
    </p:spTree>
    <p:extLst>
      <p:ext uri="{BB962C8B-B14F-4D97-AF65-F5344CB8AC3E}">
        <p14:creationId xmlns:p14="http://schemas.microsoft.com/office/powerpoint/2010/main" val="3560484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9F568-776D-4FA3-B0C2-59EA0856AFE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21" name="Groupe 20"/>
          <p:cNvGrpSpPr/>
          <p:nvPr/>
        </p:nvGrpSpPr>
        <p:grpSpPr>
          <a:xfrm>
            <a:off x="395537" y="548680"/>
            <a:ext cx="6371068" cy="3463418"/>
            <a:chOff x="73141" y="901687"/>
            <a:chExt cx="8997719" cy="5054627"/>
          </a:xfrm>
        </p:grpSpPr>
        <p:pic>
          <p:nvPicPr>
            <p:cNvPr id="12" name="2016-06-21 17.45.42-filtered.jpeg"/>
            <p:cNvPicPr>
              <a:picLocks noChangeAspect="1"/>
            </p:cNvPicPr>
            <p:nvPr/>
          </p:nvPicPr>
          <p:blipFill>
            <a:blip r:embed="rId2">
              <a:extLst/>
            </a:blip>
            <a:stretch>
              <a:fillRect/>
            </a:stretch>
          </p:blipFill>
          <p:spPr>
            <a:xfrm>
              <a:off x="73141" y="901687"/>
              <a:ext cx="8997719" cy="5054627"/>
            </a:xfrm>
            <a:prstGeom prst="rect">
              <a:avLst/>
            </a:prstGeom>
            <a:ln w="12700">
              <a:miter lim="400000"/>
            </a:ln>
          </p:spPr>
        </p:pic>
        <p:pic>
          <p:nvPicPr>
            <p:cNvPr id="14" name="IMG_9930.jpeg"/>
            <p:cNvPicPr>
              <a:picLocks noChangeAspect="1"/>
            </p:cNvPicPr>
            <p:nvPr/>
          </p:nvPicPr>
          <p:blipFill>
            <a:blip r:embed="rId3">
              <a:extLst/>
            </a:blip>
            <a:stretch>
              <a:fillRect/>
            </a:stretch>
          </p:blipFill>
          <p:spPr>
            <a:xfrm>
              <a:off x="5885780" y="3570845"/>
              <a:ext cx="2249244" cy="1686933"/>
            </a:xfrm>
            <a:prstGeom prst="rect">
              <a:avLst/>
            </a:prstGeom>
            <a:ln w="25400">
              <a:solidFill>
                <a:srgbClr val="4F81BD"/>
              </a:solidFill>
              <a:bevel/>
            </a:ln>
          </p:spPr>
        </p:pic>
        <p:sp>
          <p:nvSpPr>
            <p:cNvPr id="15" name="Shape 135"/>
            <p:cNvSpPr/>
            <p:nvPr/>
          </p:nvSpPr>
          <p:spPr>
            <a:xfrm>
              <a:off x="4406310" y="3119289"/>
              <a:ext cx="331380" cy="331380"/>
            </a:xfrm>
            <a:prstGeom prst="ellipse">
              <a:avLst/>
            </a:prstGeom>
            <a:ln w="25400">
              <a:solidFill>
                <a:srgbClr val="4F81BD"/>
              </a:solidFill>
              <a:bevel/>
            </a:ln>
          </p:spPr>
          <p:txBody>
            <a:bodyPr lIns="65023" tIns="65023" rIns="65023" bIns="65023"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1300480" rtl="0" eaLnBrk="1" fontAlgn="auto" latinLnBrk="0" hangingPunct="0">
                <a:lnSpc>
                  <a:spcPct val="100000"/>
                </a:lnSpc>
                <a:spcBef>
                  <a:spcPts val="0"/>
                </a:spcBef>
                <a:spcAft>
                  <a:spcPts val="0"/>
                </a:spcAft>
                <a:buClrTx/>
                <a:buSzTx/>
                <a:buFontTx/>
                <a:buNone/>
                <a:tabLst/>
                <a:defRPr sz="2400">
                  <a:latin typeface="Calibri"/>
                  <a:ea typeface="Calibri"/>
                  <a:cs typeface="Calibri"/>
                  <a:sym typeface="Calibri"/>
                </a:defRPr>
              </a:pPr>
              <a:endPar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 name="Shape 136"/>
            <p:cNvSpPr/>
            <p:nvPr/>
          </p:nvSpPr>
          <p:spPr>
            <a:xfrm>
              <a:off x="4719811" y="3391806"/>
              <a:ext cx="1170696" cy="159720"/>
            </a:xfrm>
            <a:prstGeom prst="line">
              <a:avLst/>
            </a:prstGeom>
            <a:ln w="25400">
              <a:solidFill>
                <a:srgbClr val="4F81BD"/>
              </a:solidFill>
              <a:bevel/>
            </a:ln>
          </p:spPr>
          <p:txBody>
            <a:bodyPr lIns="65023" tIns="65023" rIns="65023" bIns="65023"/>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650240" rtl="0" eaLnBrk="1" fontAlgn="auto" latinLnBrk="0" hangingPunct="0">
                <a:lnSpc>
                  <a:spcPct val="100000"/>
                </a:lnSpc>
                <a:spcBef>
                  <a:spcPts val="0"/>
                </a:spcBef>
                <a:spcAft>
                  <a:spcPts val="0"/>
                </a:spcAft>
                <a:buClrTx/>
                <a:buSzTx/>
                <a:buFontTx/>
                <a:buNone/>
                <a:tabLst/>
                <a:defRPr sz="1600"/>
              </a:pPr>
              <a:endParaRPr kumimoji="0" lang="en-US" sz="16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sp>
          <p:nvSpPr>
            <p:cNvPr id="17" name="Shape 137"/>
            <p:cNvSpPr/>
            <p:nvPr/>
          </p:nvSpPr>
          <p:spPr>
            <a:xfrm flipV="1">
              <a:off x="883077" y="3936651"/>
              <a:ext cx="2162630" cy="842574"/>
            </a:xfrm>
            <a:prstGeom prst="line">
              <a:avLst/>
            </a:prstGeom>
            <a:ln w="25400">
              <a:solidFill>
                <a:srgbClr val="4F81BD"/>
              </a:solidFill>
              <a:bevel/>
              <a:headEnd type="triangle"/>
              <a:tailEnd type="triangle"/>
            </a:ln>
          </p:spPr>
          <p:txBody>
            <a:bodyPr lIns="65023" tIns="65023" rIns="65023" bIns="65023"/>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650240" rtl="0" eaLnBrk="1" fontAlgn="auto" latinLnBrk="0" hangingPunct="0">
                <a:lnSpc>
                  <a:spcPct val="100000"/>
                </a:lnSpc>
                <a:spcBef>
                  <a:spcPts val="0"/>
                </a:spcBef>
                <a:spcAft>
                  <a:spcPts val="0"/>
                </a:spcAft>
                <a:buClrTx/>
                <a:buSzTx/>
                <a:buFontTx/>
                <a:buNone/>
                <a:tabLst/>
                <a:defRPr sz="1600"/>
              </a:pPr>
              <a:endParaRPr kumimoji="0" lang="en-US" sz="16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sp>
          <p:nvSpPr>
            <p:cNvPr id="18" name="Shape 138"/>
            <p:cNvSpPr/>
            <p:nvPr/>
          </p:nvSpPr>
          <p:spPr>
            <a:xfrm flipH="1">
              <a:off x="3061336" y="2005444"/>
              <a:ext cx="724227" cy="1975929"/>
            </a:xfrm>
            <a:prstGeom prst="line">
              <a:avLst/>
            </a:prstGeom>
            <a:ln w="25400">
              <a:solidFill>
                <a:srgbClr val="4F81BD"/>
              </a:solidFill>
              <a:bevel/>
              <a:headEnd type="triangle"/>
              <a:tailEnd type="triangle"/>
            </a:ln>
          </p:spPr>
          <p:txBody>
            <a:bodyPr lIns="65023" tIns="65023" rIns="65023" bIns="65023"/>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650240" rtl="0" eaLnBrk="1" fontAlgn="auto" latinLnBrk="0" hangingPunct="0">
                <a:lnSpc>
                  <a:spcPct val="100000"/>
                </a:lnSpc>
                <a:spcBef>
                  <a:spcPts val="0"/>
                </a:spcBef>
                <a:spcAft>
                  <a:spcPts val="0"/>
                </a:spcAft>
                <a:buClrTx/>
                <a:buSzTx/>
                <a:buFontTx/>
                <a:buNone/>
                <a:tabLst/>
                <a:defRPr sz="1600"/>
              </a:pPr>
              <a:endParaRPr kumimoji="0" lang="en-US" sz="16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sp>
          <p:nvSpPr>
            <p:cNvPr id="19" name="Shape 139"/>
            <p:cNvSpPr/>
            <p:nvPr/>
          </p:nvSpPr>
          <p:spPr>
            <a:xfrm>
              <a:off x="1239248" y="3845329"/>
              <a:ext cx="1419273" cy="753121"/>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none" lIns="65023" tIns="65023" rIns="65023" bIns="65023">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dirty="0" smtClean="0">
                  <a:ln>
                    <a:noFill/>
                  </a:ln>
                  <a:solidFill>
                    <a:srgbClr val="000000"/>
                  </a:solidFill>
                  <a:effectLst/>
                  <a:uLnTx/>
                  <a:uFillTx/>
                  <a:latin typeface="Helvetica"/>
                  <a:ea typeface="+mj-ea"/>
                  <a:cs typeface="Helvetica"/>
                  <a:sym typeface="Helvetica"/>
                </a:rPr>
                <a:t>50 cm</a:t>
              </a:r>
              <a:endParaRPr kumimoji="0" lang="en-US" sz="25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sp>
          <p:nvSpPr>
            <p:cNvPr id="20" name="Shape 140"/>
            <p:cNvSpPr/>
            <p:nvPr/>
          </p:nvSpPr>
          <p:spPr>
            <a:xfrm>
              <a:off x="2467876" y="2596852"/>
              <a:ext cx="1419273" cy="753121"/>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none" lIns="65023" tIns="65023" rIns="65023" bIns="65023">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1pPr>
              <a:lvl2pPr marL="0" marR="0" indent="3429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2pPr>
              <a:lvl3pPr marL="0" marR="0" indent="6858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3pPr>
              <a:lvl4pPr marL="0" marR="0" indent="10287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4pPr>
              <a:lvl5pPr marL="0" marR="0" indent="13716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5pPr>
              <a:lvl6pPr marL="0" marR="0" indent="17145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6pPr>
              <a:lvl7pPr marL="0" marR="0" indent="20574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7pPr>
              <a:lvl8pPr marL="0" marR="0" indent="24003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8pPr>
              <a:lvl9pPr marL="0" marR="0" indent="2743200" algn="l" defTabSz="584200" rtl="0" fontAlgn="auto" latinLnBrk="0" hangingPunct="0">
                <a:lnSpc>
                  <a:spcPct val="100000"/>
                </a:lnSpc>
                <a:spcBef>
                  <a:spcPts val="0"/>
                </a:spcBef>
                <a:spcAft>
                  <a:spcPts val="0"/>
                </a:spcAft>
                <a:buClrTx/>
                <a:buSzTx/>
                <a:buFontTx/>
                <a:buNone/>
                <a:tabLst/>
                <a:defRPr kumimoji="0" sz="2500" b="0" i="0" u="none" strike="noStrike" cap="none" spc="0" normalizeH="0" baseline="0">
                  <a:ln>
                    <a:noFill/>
                  </a:ln>
                  <a:solidFill>
                    <a:srgbClr val="000000"/>
                  </a:solidFill>
                  <a:effectLst/>
                  <a:uFillTx/>
                  <a:latin typeface="+mj-lt"/>
                  <a:ea typeface="+mj-ea"/>
                  <a:cs typeface="+mj-cs"/>
                  <a:sym typeface="Helvetica"/>
                </a:defRPr>
              </a:lvl9p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sz="2500" b="0" i="0" u="none" strike="noStrike" kern="0" cap="none" spc="0" normalizeH="0" baseline="0" noProof="0" dirty="0" smtClean="0">
                  <a:ln>
                    <a:noFill/>
                  </a:ln>
                  <a:solidFill>
                    <a:srgbClr val="000000"/>
                  </a:solidFill>
                  <a:effectLst/>
                  <a:uLnTx/>
                  <a:uFillTx/>
                  <a:latin typeface="Helvetica"/>
                  <a:ea typeface="+mj-ea"/>
                  <a:cs typeface="Helvetica"/>
                  <a:sym typeface="Helvetica"/>
                </a:rPr>
                <a:t>50 cm</a:t>
              </a:r>
              <a:endParaRPr kumimoji="0" lang="en-US" sz="2500" b="0" i="0" u="none" strike="noStrike" kern="0" cap="none" spc="0" normalizeH="0" baseline="0" noProof="0" dirty="0">
                <a:ln>
                  <a:noFill/>
                </a:ln>
                <a:solidFill>
                  <a:srgbClr val="000000"/>
                </a:solidFill>
                <a:effectLst/>
                <a:uLnTx/>
                <a:uFillTx/>
                <a:latin typeface="Helvetica"/>
                <a:ea typeface="+mj-ea"/>
                <a:cs typeface="Helvetica"/>
                <a:sym typeface="Helvetica"/>
              </a:endParaRPr>
            </a:p>
          </p:txBody>
        </p:sp>
      </p:grpSp>
      <p:sp>
        <p:nvSpPr>
          <p:cNvPr id="22" name="ZoneTexte 21"/>
          <p:cNvSpPr txBox="1"/>
          <p:nvPr/>
        </p:nvSpPr>
        <p:spPr>
          <a:xfrm>
            <a:off x="467544" y="116632"/>
            <a:ext cx="63453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3x1x1 CRP in May 2016 and cold bath test with photogrammetry: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ZoneTexte 22"/>
          <p:cNvSpPr txBox="1"/>
          <p:nvPr/>
        </p:nvSpPr>
        <p:spPr>
          <a:xfrm>
            <a:off x="3698391" y="1484784"/>
            <a:ext cx="12293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Active area</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182"/>
          <p:cNvGrpSpPr/>
          <p:nvPr/>
        </p:nvGrpSpPr>
        <p:grpSpPr>
          <a:xfrm>
            <a:off x="4139954" y="3799484"/>
            <a:ext cx="4920093" cy="3157908"/>
            <a:chOff x="0" y="0"/>
            <a:chExt cx="13343662" cy="7683549"/>
          </a:xfrm>
        </p:grpSpPr>
        <p:pic>
          <p:nvPicPr>
            <p:cNvPr id="25" name="2016-05-30 17.24.15.jpg"/>
            <p:cNvPicPr>
              <a:picLocks noChangeAspect="1"/>
            </p:cNvPicPr>
            <p:nvPr/>
          </p:nvPicPr>
          <p:blipFill>
            <a:blip r:embed="rId4">
              <a:extLst/>
            </a:blip>
            <a:stretch>
              <a:fillRect/>
            </a:stretch>
          </p:blipFill>
          <p:spPr>
            <a:xfrm>
              <a:off x="127000" y="88900"/>
              <a:ext cx="13089662" cy="7353349"/>
            </a:xfrm>
            <a:prstGeom prst="rect">
              <a:avLst/>
            </a:prstGeom>
            <a:ln>
              <a:noFill/>
            </a:ln>
            <a:effectLst/>
          </p:spPr>
        </p:pic>
        <p:pic>
          <p:nvPicPr>
            <p:cNvPr id="26" name="Image 25"/>
            <p:cNvPicPr>
              <a:picLocks/>
            </p:cNvPicPr>
            <p:nvPr/>
          </p:nvPicPr>
          <p:blipFill>
            <a:blip r:embed="rId5">
              <a:extLst/>
            </a:blip>
            <a:stretch>
              <a:fillRect/>
            </a:stretch>
          </p:blipFill>
          <p:spPr>
            <a:xfrm>
              <a:off x="0" y="0"/>
              <a:ext cx="13343662" cy="7683549"/>
            </a:xfrm>
            <a:prstGeom prst="rect">
              <a:avLst/>
            </a:prstGeom>
            <a:effectLst/>
          </p:spPr>
        </p:pic>
      </p:grpSp>
    </p:spTree>
    <p:extLst>
      <p:ext uri="{BB962C8B-B14F-4D97-AF65-F5344CB8AC3E}">
        <p14:creationId xmlns:p14="http://schemas.microsoft.com/office/powerpoint/2010/main" val="1974044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7296D5B8-9374-4A32-9294-F7F6EF035B37}" type="slidenum">
              <a:rPr kumimoji="0" lang="en-US" sz="800" b="0" i="0" u="none" strike="noStrike" kern="1200" cap="none" spc="0" normalizeH="0" baseline="0" noProof="0" smtClean="0">
                <a:ln>
                  <a:noFill/>
                </a:ln>
                <a:solidFill>
                  <a:srgbClr val="FFFFFF"/>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srgbClr val="FFFFFF"/>
              </a:solidFill>
              <a:effectLst/>
              <a:uLnTx/>
              <a:uFillTx/>
              <a:latin typeface="Arial" pitchFamily="34" charset="0"/>
              <a:ea typeface="ＭＳ Ｐゴシック"/>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622126"/>
            <a:ext cx="5876925" cy="6191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ZoneTexte 3"/>
          <p:cNvSpPr txBox="1"/>
          <p:nvPr/>
        </p:nvSpPr>
        <p:spPr>
          <a:xfrm>
            <a:off x="6084168" y="255416"/>
            <a:ext cx="2983632" cy="2062103"/>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smtClean="0">
                <a:ln>
                  <a:noFill/>
                </a:ln>
                <a:solidFill>
                  <a:schemeClr val="bg1"/>
                </a:solidFill>
                <a:effectLst/>
                <a:uLnTx/>
                <a:uFillTx/>
                <a:latin typeface="Arial"/>
                <a:ea typeface="ＭＳ Ｐゴシック"/>
              </a:rPr>
              <a:t>Finalization by the end of November 2016 of executive design of: CRPs, field-cage and cathode</a:t>
            </a:r>
          </a:p>
          <a:p>
            <a:pPr marR="0" lvl="0" algn="l" defTabSz="914400" rtl="0" eaLnBrk="1" fontAlgn="auto" latinLnBrk="0" hangingPunct="1">
              <a:lnSpc>
                <a:spcPct val="100000"/>
              </a:lnSpc>
              <a:spcBef>
                <a:spcPts val="0"/>
              </a:spcBef>
              <a:spcAft>
                <a:spcPts val="0"/>
              </a:spcAft>
              <a:buClrTx/>
              <a:buSzTx/>
              <a:tabLst/>
              <a:defRPr/>
            </a:pPr>
            <a:endParaRPr lang="en-US" sz="1400" dirty="0">
              <a:solidFill>
                <a:schemeClr val="bg1"/>
              </a:solidFill>
              <a:latin typeface="Arial"/>
              <a:ea typeface="ＭＳ Ｐゴシック"/>
            </a:endParaRPr>
          </a:p>
          <a:p>
            <a:pPr lvl="0">
              <a:defRPr/>
            </a:pPr>
            <a:r>
              <a:rPr lang="en-US" sz="1400" dirty="0" err="1">
                <a:solidFill>
                  <a:schemeClr val="bg1"/>
                </a:solidFill>
              </a:rPr>
              <a:t>ProtoDUNE</a:t>
            </a:r>
            <a:r>
              <a:rPr lang="en-US" sz="1400" dirty="0">
                <a:solidFill>
                  <a:schemeClr val="bg1"/>
                </a:solidFill>
              </a:rPr>
              <a:t>-DP Technical Design Review </a:t>
            </a:r>
            <a:r>
              <a:rPr lang="en-US" sz="1400" dirty="0" smtClean="0">
                <a:solidFill>
                  <a:schemeClr val="bg1"/>
                </a:solidFill>
              </a:rPr>
              <a:t> on </a:t>
            </a:r>
            <a:r>
              <a:rPr lang="en-US" sz="1400" dirty="0">
                <a:solidFill>
                  <a:schemeClr val="bg1"/>
                </a:solidFill>
              </a:rPr>
              <a:t>April </a:t>
            </a:r>
            <a:r>
              <a:rPr lang="en-US" sz="1400" dirty="0" smtClean="0">
                <a:solidFill>
                  <a:schemeClr val="bg1"/>
                </a:solidFill>
              </a:rPr>
              <a:t>24th-25th</a:t>
            </a:r>
            <a:endParaRPr lang="en-US" sz="1400" dirty="0">
              <a:solidFill>
                <a:schemeClr val="bg1"/>
              </a:solidFill>
            </a:endParaRPr>
          </a:p>
          <a:p>
            <a:pPr lvl="0">
              <a:defRPr/>
            </a:pPr>
            <a:r>
              <a:rPr lang="en-US" sz="1400" dirty="0">
                <a:solidFill>
                  <a:schemeClr val="bg1"/>
                </a:solidFill>
              </a:rPr>
              <a:t>https://indico.cern.ch/event/617300</a:t>
            </a:r>
            <a:r>
              <a:rPr lang="en-US" sz="1400" dirty="0" smtClean="0">
                <a:solidFill>
                  <a:schemeClr val="bg1"/>
                </a:solidFill>
              </a:rPr>
              <a:t>/</a:t>
            </a:r>
            <a:endParaRPr lang="en-US" sz="1600" dirty="0">
              <a:solidFill>
                <a:schemeClr val="bg1"/>
              </a:solidFill>
              <a:latin typeface="Arial"/>
              <a:ea typeface="ＭＳ Ｐゴシック"/>
            </a:endParaRP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schemeClr val="bg1"/>
              </a:solidFill>
              <a:effectLst/>
              <a:uLnTx/>
              <a:uFillTx/>
              <a:latin typeface="Arial"/>
              <a:ea typeface="ＭＳ Ｐゴシック"/>
            </a:endParaRPr>
          </a:p>
        </p:txBody>
      </p:sp>
      <p:sp>
        <p:nvSpPr>
          <p:cNvPr id="5" name="Rectangle 4"/>
          <p:cNvSpPr/>
          <p:nvPr/>
        </p:nvSpPr>
        <p:spPr>
          <a:xfrm>
            <a:off x="395536" y="-27384"/>
            <a:ext cx="486383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FF00"/>
                </a:solidFill>
                <a:effectLst/>
                <a:uLnTx/>
                <a:uFillTx/>
                <a:latin typeface="Arial"/>
                <a:ea typeface="ＭＳ Ｐゴシック"/>
              </a:rPr>
              <a:t>Detector–Cryostat integration</a:t>
            </a:r>
            <a:endParaRPr kumimoji="0" lang="en-US" sz="2800" b="0" i="0" u="none" strike="noStrike" kern="1200" cap="none" spc="0" normalizeH="0" baseline="0" noProof="0" dirty="0">
              <a:ln>
                <a:noFill/>
              </a:ln>
              <a:solidFill>
                <a:srgbClr val="FFFF00"/>
              </a:solidFill>
              <a:effectLst/>
              <a:uLnTx/>
              <a:uFillTx/>
              <a:latin typeface="Arial"/>
              <a:ea typeface="ＭＳ Ｐゴシック"/>
            </a:endParaRPr>
          </a:p>
        </p:txBody>
      </p:sp>
      <p:sp>
        <p:nvSpPr>
          <p:cNvPr id="6" name="ZoneTexte 5"/>
          <p:cNvSpPr txBox="1"/>
          <p:nvPr/>
        </p:nvSpPr>
        <p:spPr>
          <a:xfrm>
            <a:off x="6156176" y="2987660"/>
            <a:ext cx="283923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Arial"/>
                <a:ea typeface="ＭＳ Ｐゴシック"/>
              </a:rPr>
              <a:t>4 Charge Readout Planes</a:t>
            </a:r>
            <a:endParaRPr kumimoji="0" lang="en-US" sz="1800" b="0" i="0" u="none" strike="noStrike" kern="1200" cap="none" spc="0" normalizeH="0" baseline="0" noProof="0" dirty="0">
              <a:ln>
                <a:noFill/>
              </a:ln>
              <a:solidFill>
                <a:srgbClr val="FFFF00"/>
              </a:solidFill>
              <a:effectLst/>
              <a:uLnTx/>
              <a:uFillTx/>
              <a:latin typeface="Arial"/>
              <a:ea typeface="ＭＳ Ｐゴシック"/>
            </a:endParaRPr>
          </a:p>
        </p:txBody>
      </p:sp>
      <p:sp>
        <p:nvSpPr>
          <p:cNvPr id="8" name="ZoneTexte 7"/>
          <p:cNvSpPr txBox="1"/>
          <p:nvPr/>
        </p:nvSpPr>
        <p:spPr>
          <a:xfrm>
            <a:off x="6162600" y="3699842"/>
            <a:ext cx="282639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Arial"/>
                <a:ea typeface="ＭＳ Ｐゴシック"/>
              </a:rPr>
              <a:t>Field Cage (common structural elements with SP)</a:t>
            </a:r>
            <a:endParaRPr kumimoji="0" lang="en-US" sz="1800" b="0" i="0" u="none" strike="noStrike" kern="1200" cap="none" spc="0" normalizeH="0" baseline="0" noProof="0" dirty="0">
              <a:ln>
                <a:noFill/>
              </a:ln>
              <a:solidFill>
                <a:srgbClr val="FFFF00"/>
              </a:solidFill>
              <a:effectLst/>
              <a:uLnTx/>
              <a:uFillTx/>
              <a:latin typeface="Arial"/>
              <a:ea typeface="ＭＳ Ｐゴシック"/>
            </a:endParaRPr>
          </a:p>
        </p:txBody>
      </p:sp>
      <p:sp>
        <p:nvSpPr>
          <p:cNvPr id="9" name="ZoneTexte 8"/>
          <p:cNvSpPr txBox="1"/>
          <p:nvPr/>
        </p:nvSpPr>
        <p:spPr>
          <a:xfrm>
            <a:off x="6220565" y="5011570"/>
            <a:ext cx="28263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Arial"/>
                <a:ea typeface="ＭＳ Ｐゴシック"/>
              </a:rPr>
              <a:t>Cathode</a:t>
            </a:r>
            <a:endParaRPr kumimoji="0" lang="en-US" sz="1800" b="0" i="0" u="none" strike="noStrike" kern="1200" cap="none" spc="0" normalizeH="0" baseline="0" noProof="0" dirty="0">
              <a:ln>
                <a:noFill/>
              </a:ln>
              <a:solidFill>
                <a:srgbClr val="FFFF00"/>
              </a:solidFill>
              <a:effectLst/>
              <a:uLnTx/>
              <a:uFillTx/>
              <a:latin typeface="Arial"/>
              <a:ea typeface="ＭＳ Ｐゴシック"/>
            </a:endParaRPr>
          </a:p>
        </p:txBody>
      </p:sp>
      <p:cxnSp>
        <p:nvCxnSpPr>
          <p:cNvPr id="10" name="Connecteur droit avec flèche 9"/>
          <p:cNvCxnSpPr>
            <a:stCxn id="6" idx="1"/>
          </p:cNvCxnSpPr>
          <p:nvPr/>
        </p:nvCxnSpPr>
        <p:spPr bwMode="auto">
          <a:xfrm flipH="1" flipV="1">
            <a:off x="4644008" y="2420888"/>
            <a:ext cx="1512168" cy="751438"/>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2" name="Connecteur droit avec flèche 11"/>
          <p:cNvCxnSpPr/>
          <p:nvPr/>
        </p:nvCxnSpPr>
        <p:spPr bwMode="auto">
          <a:xfrm flipH="1" flipV="1">
            <a:off x="4572000" y="3532366"/>
            <a:ext cx="1512168" cy="516472"/>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3" name="Connecteur droit avec flèche 12"/>
          <p:cNvCxnSpPr>
            <a:stCxn id="9" idx="1"/>
          </p:cNvCxnSpPr>
          <p:nvPr/>
        </p:nvCxnSpPr>
        <p:spPr bwMode="auto">
          <a:xfrm flipH="1" flipV="1">
            <a:off x="3197110" y="4725144"/>
            <a:ext cx="3023455" cy="471092"/>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15" name="Connecteur droit avec flèche 14"/>
          <p:cNvCxnSpPr/>
          <p:nvPr/>
        </p:nvCxnSpPr>
        <p:spPr>
          <a:xfrm>
            <a:off x="1122510" y="2475669"/>
            <a:ext cx="72008" cy="2334257"/>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298369" y="3354505"/>
            <a:ext cx="569387"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Arial"/>
                <a:ea typeface="ＭＳ Ｐゴシック"/>
              </a:rPr>
              <a:t>6 m</a:t>
            </a:r>
            <a:endParaRPr kumimoji="0" lang="en-US" sz="1800" b="0" i="0" u="none" strike="noStrike" kern="1200" cap="none" spc="0" normalizeH="0" baseline="0" noProof="0" dirty="0">
              <a:ln>
                <a:noFill/>
              </a:ln>
              <a:solidFill>
                <a:srgbClr val="FFFF00"/>
              </a:solidFill>
              <a:effectLst/>
              <a:uLnTx/>
              <a:uFillTx/>
              <a:latin typeface="Arial"/>
              <a:ea typeface="ＭＳ Ｐゴシック"/>
            </a:endParaRPr>
          </a:p>
        </p:txBody>
      </p:sp>
      <p:cxnSp>
        <p:nvCxnSpPr>
          <p:cNvPr id="21" name="Connecteur droit avec flèche 20"/>
          <p:cNvCxnSpPr/>
          <p:nvPr/>
        </p:nvCxnSpPr>
        <p:spPr>
          <a:xfrm flipH="1" flipV="1">
            <a:off x="1403648" y="4971169"/>
            <a:ext cx="1642318" cy="474055"/>
          </a:xfrm>
          <a:prstGeom prst="straightConnector1">
            <a:avLst/>
          </a:prstGeom>
          <a:ln w="381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1842373" y="5229200"/>
            <a:ext cx="569387" cy="3693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Arial"/>
                <a:ea typeface="ＭＳ Ｐゴシック"/>
              </a:rPr>
              <a:t>6 m</a:t>
            </a:r>
            <a:endParaRPr kumimoji="0" lang="en-US" sz="1800" b="0" i="0" u="none" strike="noStrike" kern="1200" cap="none" spc="0" normalizeH="0" baseline="0" noProof="0" dirty="0">
              <a:ln>
                <a:noFill/>
              </a:ln>
              <a:solidFill>
                <a:srgbClr val="FFFF00"/>
              </a:solidFill>
              <a:effectLst/>
              <a:uLnTx/>
              <a:uFillTx/>
              <a:latin typeface="Arial"/>
              <a:ea typeface="ＭＳ Ｐゴシック"/>
            </a:endParaRPr>
          </a:p>
        </p:txBody>
      </p:sp>
      <p:sp>
        <p:nvSpPr>
          <p:cNvPr id="17" name="ZoneTexte 16"/>
          <p:cNvSpPr txBox="1"/>
          <p:nvPr/>
        </p:nvSpPr>
        <p:spPr>
          <a:xfrm>
            <a:off x="6128881" y="5589240"/>
            <a:ext cx="282639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36 cryogenic photomultipliers Hamamatsu R5912-02mod with TPB coating</a:t>
            </a:r>
          </a:p>
        </p:txBody>
      </p:sp>
      <p:cxnSp>
        <p:nvCxnSpPr>
          <p:cNvPr id="18" name="Connecteur droit avec flèche 17"/>
          <p:cNvCxnSpPr>
            <a:stCxn id="17" idx="1"/>
          </p:cNvCxnSpPr>
          <p:nvPr/>
        </p:nvCxnSpPr>
        <p:spPr bwMode="auto">
          <a:xfrm flipH="1" flipV="1">
            <a:off x="3403440" y="5454521"/>
            <a:ext cx="2725441" cy="550218"/>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spTree>
    <p:extLst>
      <p:ext uri="{BB962C8B-B14F-4D97-AF65-F5344CB8AC3E}">
        <p14:creationId xmlns:p14="http://schemas.microsoft.com/office/powerpoint/2010/main" val="3958793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140968"/>
            <a:ext cx="3233253" cy="3266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2217738" cy="228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1062"/>
          <p:cNvPicPr>
            <a:picLocks noChangeAspect="1" noChangeArrowheads="1"/>
          </p:cNvPicPr>
          <p:nvPr/>
        </p:nvPicPr>
        <p:blipFill>
          <a:blip r:embed="rId4">
            <a:extLst>
              <a:ext uri="{28A0092B-C50C-407E-A947-70E740481C1C}">
                <a14:useLocalDpi xmlns:a14="http://schemas.microsoft.com/office/drawing/2010/main" val="0"/>
              </a:ext>
            </a:extLst>
          </a:blip>
          <a:srcRect t="17374" r="79" b="8156"/>
          <a:stretch>
            <a:fillRect/>
          </a:stretch>
        </p:blipFill>
        <p:spPr bwMode="auto">
          <a:xfrm>
            <a:off x="4140200" y="4392613"/>
            <a:ext cx="4824413"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ZoneTexte 4"/>
          <p:cNvSpPr txBox="1">
            <a:spLocks noChangeArrowheads="1"/>
          </p:cNvSpPr>
          <p:nvPr/>
        </p:nvSpPr>
        <p:spPr bwMode="auto">
          <a:xfrm>
            <a:off x="2124075" y="44450"/>
            <a:ext cx="70564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The Dual-Phase ProtoDUNE/WA105 6x6x6 m</a:t>
            </a:r>
            <a:r>
              <a:rPr kumimoji="1" lang="en-US" altLang="en-US" sz="1800" b="0" i="0" u="none" strike="noStrike" kern="1200" cap="none" spc="0" normalizeH="0" baseline="30000" noProof="0" smtClean="0">
                <a:ln>
                  <a:noFill/>
                </a:ln>
                <a:solidFill>
                  <a:srgbClr val="000000"/>
                </a:solidFill>
                <a:effectLst/>
                <a:uLnTx/>
                <a:uFillTx/>
                <a:latin typeface="Verdana" pitchFamily="34" charset="0"/>
                <a:ea typeface="ＭＳ Ｐゴシック" pitchFamily="34" charset="-128"/>
                <a:cs typeface="+mn-cs"/>
              </a:rPr>
              <a:t>3</a:t>
            </a: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 detector is built out of the same </a:t>
            </a:r>
            <a:r>
              <a:rPr kumimoji="1" lang="en-US" altLang="en-US" sz="1800" b="1"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3x3m</a:t>
            </a:r>
            <a:r>
              <a:rPr kumimoji="1" lang="en-US" altLang="en-US" sz="1800" b="1" i="0" u="none" strike="noStrike" kern="1200" cap="none" spc="0" normalizeH="0" baseline="30000" noProof="0" smtClean="0">
                <a:ln>
                  <a:noFill/>
                </a:ln>
                <a:solidFill>
                  <a:srgbClr val="000000"/>
                </a:solidFill>
                <a:effectLst/>
                <a:uLnTx/>
                <a:uFillTx/>
                <a:latin typeface="Verdana" pitchFamily="34" charset="0"/>
                <a:ea typeface="ＭＳ Ｐゴシック" pitchFamily="34" charset="-128"/>
                <a:cs typeface="+mn-cs"/>
              </a:rPr>
              <a:t>2</a:t>
            </a:r>
            <a:r>
              <a:rPr kumimoji="1" lang="en-US" altLang="en-US" sz="1800" b="1"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 Charge Readout Plane units (CRP) </a:t>
            </a: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foreseen for the 10 kton </a:t>
            </a:r>
            <a:r>
              <a:rPr kumimoji="1" lang="en-US" altLang="ja-JP"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Dual-Phase DUNE Far D</a:t>
            </a: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etector (same QA/QC and installation chains)</a:t>
            </a:r>
          </a:p>
        </p:txBody>
      </p:sp>
      <p:pic>
        <p:nvPicPr>
          <p:cNvPr id="102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3463" y="1189038"/>
            <a:ext cx="2998787"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247" name="Groupe 6"/>
          <p:cNvGrpSpPr>
            <a:grpSpLocks/>
          </p:cNvGrpSpPr>
          <p:nvPr/>
        </p:nvGrpSpPr>
        <p:grpSpPr bwMode="auto">
          <a:xfrm>
            <a:off x="2944813" y="1276350"/>
            <a:ext cx="2419350" cy="1504950"/>
            <a:chOff x="3448794" y="1468233"/>
            <a:chExt cx="2419350" cy="1504950"/>
          </a:xfrm>
        </p:grpSpPr>
        <p:pic>
          <p:nvPicPr>
            <p:cNvPr id="1026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8794" y="1468233"/>
              <a:ext cx="241935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291881" y="1468233"/>
              <a:ext cx="56197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10248" name="ZoneTexte 7"/>
          <p:cNvSpPr txBox="1">
            <a:spLocks noChangeArrowheads="1"/>
          </p:cNvSpPr>
          <p:nvPr/>
        </p:nvSpPr>
        <p:spPr bwMode="auto">
          <a:xfrm>
            <a:off x="3795713" y="2852738"/>
            <a:ext cx="2046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1" i="0" u="none" strike="noStrike" kern="1200" cap="none" spc="0" normalizeH="0" baseline="0" noProof="0" smtClean="0">
                <a:ln>
                  <a:noFill/>
                </a:ln>
                <a:solidFill>
                  <a:srgbClr val="00B050"/>
                </a:solidFill>
                <a:effectLst/>
                <a:uLnTx/>
                <a:uFillTx/>
                <a:latin typeface="Verdana" pitchFamily="34" charset="0"/>
                <a:ea typeface="ＭＳ Ｐゴシック" pitchFamily="34" charset="-128"/>
                <a:cs typeface="+mn-cs"/>
              </a:rPr>
              <a:t>WA105: 4 CRP</a:t>
            </a:r>
          </a:p>
        </p:txBody>
      </p:sp>
      <p:cxnSp>
        <p:nvCxnSpPr>
          <p:cNvPr id="10" name="Connecteur droit avec flèche 9"/>
          <p:cNvCxnSpPr/>
          <p:nvPr/>
        </p:nvCxnSpPr>
        <p:spPr>
          <a:xfrm>
            <a:off x="427037" y="3700463"/>
            <a:ext cx="149226" cy="196056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flipV="1">
            <a:off x="683569" y="5661248"/>
            <a:ext cx="1296143" cy="83242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V="1">
            <a:off x="2084170" y="5599113"/>
            <a:ext cx="1470243" cy="939799"/>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2" name="ZoneTexte 17"/>
          <p:cNvSpPr txBox="1">
            <a:spLocks noChangeArrowheads="1"/>
          </p:cNvSpPr>
          <p:nvPr/>
        </p:nvSpPr>
        <p:spPr bwMode="auto">
          <a:xfrm>
            <a:off x="-108520" y="4679950"/>
            <a:ext cx="638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6 m</a:t>
            </a:r>
          </a:p>
        </p:txBody>
      </p:sp>
      <p:sp>
        <p:nvSpPr>
          <p:cNvPr id="10253" name="ZoneTexte 21"/>
          <p:cNvSpPr txBox="1">
            <a:spLocks noChangeArrowheads="1"/>
          </p:cNvSpPr>
          <p:nvPr/>
        </p:nvSpPr>
        <p:spPr bwMode="auto">
          <a:xfrm>
            <a:off x="837481" y="6093296"/>
            <a:ext cx="63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6 m</a:t>
            </a:r>
          </a:p>
        </p:txBody>
      </p:sp>
      <p:sp>
        <p:nvSpPr>
          <p:cNvPr id="10254" name="ZoneTexte 22"/>
          <p:cNvSpPr txBox="1">
            <a:spLocks noChangeArrowheads="1"/>
          </p:cNvSpPr>
          <p:nvPr/>
        </p:nvSpPr>
        <p:spPr bwMode="auto">
          <a:xfrm>
            <a:off x="4371975" y="3933825"/>
            <a:ext cx="227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1" i="0" u="none" strike="noStrike" kern="1200" cap="none" spc="0" normalizeH="0" baseline="0" noProof="0" smtClean="0">
                <a:ln>
                  <a:noFill/>
                </a:ln>
                <a:solidFill>
                  <a:srgbClr val="00B050"/>
                </a:solidFill>
                <a:effectLst/>
                <a:uLnTx/>
                <a:uFillTx/>
                <a:latin typeface="Verdana" pitchFamily="34" charset="0"/>
                <a:ea typeface="ＭＳ Ｐゴシック" pitchFamily="34" charset="-128"/>
                <a:cs typeface="+mn-cs"/>
              </a:rPr>
              <a:t>10 kton: 80 CRP</a:t>
            </a:r>
          </a:p>
        </p:txBody>
      </p:sp>
      <p:cxnSp>
        <p:nvCxnSpPr>
          <p:cNvPr id="24" name="Connecteur droit avec flèche 23"/>
          <p:cNvCxnSpPr/>
          <p:nvPr/>
        </p:nvCxnSpPr>
        <p:spPr>
          <a:xfrm flipH="1" flipV="1">
            <a:off x="4508500" y="5986463"/>
            <a:ext cx="3951288" cy="611187"/>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6" name="ZoneTexte 25"/>
          <p:cNvSpPr txBox="1">
            <a:spLocks noChangeArrowheads="1"/>
          </p:cNvSpPr>
          <p:nvPr/>
        </p:nvSpPr>
        <p:spPr bwMode="auto">
          <a:xfrm>
            <a:off x="5603875" y="6308725"/>
            <a:ext cx="78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60 m</a:t>
            </a:r>
          </a:p>
        </p:txBody>
      </p:sp>
      <p:sp>
        <p:nvSpPr>
          <p:cNvPr id="10257" name="ZoneTexte 26"/>
          <p:cNvSpPr txBox="1">
            <a:spLocks noChangeArrowheads="1"/>
          </p:cNvSpPr>
          <p:nvPr/>
        </p:nvSpPr>
        <p:spPr bwMode="auto">
          <a:xfrm>
            <a:off x="2771800" y="6165304"/>
            <a:ext cx="638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smtClean="0">
                <a:ln>
                  <a:noFill/>
                </a:ln>
                <a:solidFill>
                  <a:srgbClr val="000000"/>
                </a:solidFill>
                <a:effectLst/>
                <a:uLnTx/>
                <a:uFillTx/>
                <a:latin typeface="Verdana" pitchFamily="34" charset="0"/>
                <a:ea typeface="ＭＳ Ｐゴシック" pitchFamily="34" charset="-128"/>
                <a:cs typeface="+mn-cs"/>
              </a:rPr>
              <a:t>6 m</a:t>
            </a:r>
          </a:p>
        </p:txBody>
      </p:sp>
      <p:cxnSp>
        <p:nvCxnSpPr>
          <p:cNvPr id="28" name="Connecteur droit avec flèche 27"/>
          <p:cNvCxnSpPr/>
          <p:nvPr/>
        </p:nvCxnSpPr>
        <p:spPr>
          <a:xfrm>
            <a:off x="4219575" y="4865688"/>
            <a:ext cx="0" cy="904875"/>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59" name="ZoneTexte 29"/>
          <p:cNvSpPr txBox="1">
            <a:spLocks noChangeArrowheads="1"/>
          </p:cNvSpPr>
          <p:nvPr/>
        </p:nvSpPr>
        <p:spPr bwMode="auto">
          <a:xfrm>
            <a:off x="4279900" y="5229225"/>
            <a:ext cx="785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t>12 m</a:t>
            </a:r>
          </a:p>
        </p:txBody>
      </p:sp>
      <p:cxnSp>
        <p:nvCxnSpPr>
          <p:cNvPr id="25" name="Connecteur droit avec flèche 24"/>
          <p:cNvCxnSpPr/>
          <p:nvPr/>
        </p:nvCxnSpPr>
        <p:spPr>
          <a:xfrm flipH="1">
            <a:off x="5364163" y="2708275"/>
            <a:ext cx="952500" cy="144463"/>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flipH="1">
            <a:off x="5780088" y="2708275"/>
            <a:ext cx="536575" cy="122555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262" name="スライド番号プレースホルダ 5"/>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6708F1-1499-422D-ACFB-0E85BDFC4E40}" type="slidenum">
              <a:rPr kumimoji="1" lang="en-US" altLang="ja-JP" sz="14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1" lang="en-US" altLang="ja-JP" sz="14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2400813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rallélogramme 3"/>
          <p:cNvSpPr/>
          <p:nvPr/>
        </p:nvSpPr>
        <p:spPr>
          <a:xfrm>
            <a:off x="1835696" y="5013176"/>
            <a:ext cx="5328592" cy="1008112"/>
          </a:xfrm>
          <a:prstGeom prst="parallelogram">
            <a:avLst>
              <a:gd name="adj" fmla="val 98379"/>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Cube 5"/>
          <p:cNvSpPr/>
          <p:nvPr/>
        </p:nvSpPr>
        <p:spPr>
          <a:xfrm>
            <a:off x="1835696" y="1988840"/>
            <a:ext cx="5328592" cy="396044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 name="Connecteur droit avec flèche 6"/>
          <p:cNvCxnSpPr/>
          <p:nvPr/>
        </p:nvCxnSpPr>
        <p:spPr>
          <a:xfrm>
            <a:off x="2123728" y="3573016"/>
            <a:ext cx="317" cy="936104"/>
          </a:xfrm>
          <a:prstGeom prst="straightConnector1">
            <a:avLst/>
          </a:prstGeom>
          <a:ln w="381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1907704" y="3068960"/>
            <a:ext cx="17106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FF00"/>
                </a:solidFill>
                <a:effectLst/>
                <a:uLnTx/>
                <a:uFillTx/>
                <a:latin typeface="Calibri"/>
                <a:ea typeface="+mn-ea"/>
                <a:cs typeface="+mn-cs"/>
              </a:rPr>
              <a:t>E=0.5-1.0 kV/cm</a:t>
            </a:r>
          </a:p>
        </p:txBody>
      </p:sp>
      <p:sp>
        <p:nvSpPr>
          <p:cNvPr id="9" name="ZoneTexte 8"/>
          <p:cNvSpPr txBox="1"/>
          <p:nvPr/>
        </p:nvSpPr>
        <p:spPr>
          <a:xfrm>
            <a:off x="1979712" y="5723964"/>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Cathode</a:t>
            </a:r>
          </a:p>
        </p:txBody>
      </p:sp>
      <p:sp>
        <p:nvSpPr>
          <p:cNvPr id="10" name="ZoneTexte 9"/>
          <p:cNvSpPr txBox="1"/>
          <p:nvPr/>
        </p:nvSpPr>
        <p:spPr>
          <a:xfrm>
            <a:off x="323528" y="1556792"/>
            <a:ext cx="21602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Segmented anode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gas phase with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dual phase amplification</a:t>
            </a:r>
          </a:p>
        </p:txBody>
      </p:sp>
      <p:sp>
        <p:nvSpPr>
          <p:cNvPr id="11" name="Parallélogramme 10"/>
          <p:cNvSpPr/>
          <p:nvPr/>
        </p:nvSpPr>
        <p:spPr>
          <a:xfrm>
            <a:off x="1835696" y="1772816"/>
            <a:ext cx="5328592" cy="1008112"/>
          </a:xfrm>
          <a:prstGeom prst="parallelogram">
            <a:avLst>
              <a:gd name="adj" fmla="val 98379"/>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ZoneTexte 11"/>
          <p:cNvSpPr txBox="1"/>
          <p:nvPr/>
        </p:nvSpPr>
        <p:spPr>
          <a:xfrm>
            <a:off x="2771800" y="3563724"/>
            <a:ext cx="124694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LAr volume</a:t>
            </a:r>
          </a:p>
        </p:txBody>
      </p:sp>
      <p:cxnSp>
        <p:nvCxnSpPr>
          <p:cNvPr id="13" name="Connecteur droit 12"/>
          <p:cNvCxnSpPr/>
          <p:nvPr/>
        </p:nvCxnSpPr>
        <p:spPr>
          <a:xfrm flipH="1">
            <a:off x="4039929" y="1772816"/>
            <a:ext cx="820103" cy="10081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a:stCxn id="11" idx="1"/>
            <a:endCxn id="11" idx="1"/>
          </p:cNvCxnSpPr>
          <p:nvPr/>
        </p:nvCxnSpPr>
        <p:spPr>
          <a:xfrm>
            <a:off x="4995877" y="177281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cteur droit 14"/>
          <p:cNvCxnSpPr>
            <a:endCxn id="11" idx="2"/>
          </p:cNvCxnSpPr>
          <p:nvPr/>
        </p:nvCxnSpPr>
        <p:spPr>
          <a:xfrm>
            <a:off x="2367768" y="2204864"/>
            <a:ext cx="4300635" cy="720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4283968" y="2492896"/>
            <a:ext cx="2088232" cy="36004"/>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5148064" y="2276872"/>
            <a:ext cx="360040" cy="504056"/>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3214473" y="908720"/>
            <a:ext cx="5213287" cy="8002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X and Y charge collection strips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3.125 mm pitch, 3 m long   </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7680 readout channels</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9" name="Connecteur droit 18"/>
          <p:cNvCxnSpPr/>
          <p:nvPr/>
        </p:nvCxnSpPr>
        <p:spPr>
          <a:xfrm flipH="1">
            <a:off x="4427984" y="4222070"/>
            <a:ext cx="7920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3923928" y="4221088"/>
            <a:ext cx="504056" cy="17537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flipV="1">
            <a:off x="3419872" y="4221088"/>
            <a:ext cx="504056" cy="161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3275856" y="4398888"/>
            <a:ext cx="6920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3707904" y="3987388"/>
            <a:ext cx="504056" cy="1616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H="1" flipV="1">
            <a:off x="3851920" y="3861048"/>
            <a:ext cx="376879" cy="288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Flèche droite 24"/>
          <p:cNvSpPr/>
          <p:nvPr/>
        </p:nvSpPr>
        <p:spPr>
          <a:xfrm rot="16200000">
            <a:off x="4076991" y="3491962"/>
            <a:ext cx="629979" cy="216024"/>
          </a:xfrm>
          <a:prstGeom prst="right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ZoneTexte 25"/>
          <p:cNvSpPr txBox="1"/>
          <p:nvPr/>
        </p:nvSpPr>
        <p:spPr>
          <a:xfrm>
            <a:off x="179512" y="260648"/>
            <a:ext cx="30659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Dual phase liquid argon TPC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6x6x6 m</a:t>
            </a:r>
            <a:r>
              <a:rPr kumimoji="0" lang="en-US" sz="1800" b="1" i="0" u="sng" strike="noStrike" kern="1200" cap="none" spc="0" normalizeH="0" baseline="30000" noProof="0" dirty="0">
                <a:ln>
                  <a:noFill/>
                </a:ln>
                <a:solidFill>
                  <a:prstClr val="black"/>
                </a:solidFill>
                <a:effectLst/>
                <a:uLnTx/>
                <a:uFillTx/>
                <a:latin typeface="Times New Roman" pitchFamily="18" charset="0"/>
                <a:ea typeface="+mn-ea"/>
                <a:cs typeface="Times New Roman" pitchFamily="18" charset="0"/>
              </a:rPr>
              <a:t>3</a:t>
            </a:r>
            <a:r>
              <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active </a:t>
            </a:r>
            <a:r>
              <a:rPr kumimoji="0" lang="en-US" sz="1800" b="1" i="0" u="sng"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volume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ProtoDUNE</a:t>
            </a:r>
            <a:r>
              <a:rPr kumimoji="0" lang="en-US" sz="1800" b="1" i="0" u="sng"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-DP at CERN</a:t>
            </a:r>
            <a:endParaRPr kumimoji="0" lang="en-US" sz="18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27" name="Connecteur droit avec flèche 26"/>
          <p:cNvCxnSpPr/>
          <p:nvPr/>
        </p:nvCxnSpPr>
        <p:spPr>
          <a:xfrm>
            <a:off x="1763688" y="2973145"/>
            <a:ext cx="0" cy="2976135"/>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4468197" y="3429000"/>
            <a:ext cx="6078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Drift</a:t>
            </a:r>
          </a:p>
        </p:txBody>
      </p:sp>
      <p:sp>
        <p:nvSpPr>
          <p:cNvPr id="29" name="ZoneTexte 28"/>
          <p:cNvSpPr txBox="1"/>
          <p:nvPr/>
        </p:nvSpPr>
        <p:spPr>
          <a:xfrm>
            <a:off x="-36512" y="3284984"/>
            <a:ext cx="203599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Drift coordinate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m = 4 </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ms</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sampling 2.5 MHz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(400 ns), 12 bits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10000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Wingdings" panose="05000000000000000000" pitchFamily="2" charset="2"/>
              </a:rPr>
              <a:t>per drift window</a:t>
            </a:r>
            <a:endParaRPr kumimoji="0" lang="en-US"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cxnSp>
        <p:nvCxnSpPr>
          <p:cNvPr id="30" name="Connecteur droit avec flèche 29"/>
          <p:cNvCxnSpPr/>
          <p:nvPr/>
        </p:nvCxnSpPr>
        <p:spPr>
          <a:xfrm flipH="1">
            <a:off x="1835696" y="5661248"/>
            <a:ext cx="4320480" cy="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419872" y="5589240"/>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 m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2" name="Connecteur droit avec flèche 31"/>
          <p:cNvCxnSpPr/>
          <p:nvPr/>
        </p:nvCxnSpPr>
        <p:spPr>
          <a:xfrm flipH="1">
            <a:off x="6372200" y="5085184"/>
            <a:ext cx="1008112" cy="1080120"/>
          </a:xfrm>
          <a:prstGeom prst="straightConnector1">
            <a:avLst/>
          </a:prstGeom>
          <a:ln w="28575">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912768" y="5579948"/>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6 m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4536504" y="2204864"/>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solidFill>
                <a:effectLst/>
                <a:uLnTx/>
                <a:uFillTx/>
                <a:latin typeface="Calibri"/>
                <a:ea typeface="+mn-ea"/>
                <a:cs typeface="+mn-cs"/>
              </a:rPr>
              <a:t>3 m </a:t>
            </a:r>
            <a:endParaRPr kumimoji="0" lang="en-US" sz="1800" b="0" i="0" u="none" strike="noStrike" kern="1200" cap="none" spc="0" normalizeH="0" baseline="0" noProof="0" dirty="0">
              <a:ln>
                <a:noFill/>
              </a:ln>
              <a:solidFill>
                <a:srgbClr val="FFC000"/>
              </a:solidFill>
              <a:effectLst/>
              <a:uLnTx/>
              <a:uFillTx/>
              <a:latin typeface="Calibri"/>
              <a:ea typeface="+mn-ea"/>
              <a:cs typeface="+mn-cs"/>
            </a:endParaRPr>
          </a:p>
        </p:txBody>
      </p:sp>
      <p:cxnSp>
        <p:nvCxnSpPr>
          <p:cNvPr id="35" name="Connecteur droit avec flèche 34"/>
          <p:cNvCxnSpPr/>
          <p:nvPr/>
        </p:nvCxnSpPr>
        <p:spPr>
          <a:xfrm flipH="1">
            <a:off x="4018744" y="4365104"/>
            <a:ext cx="337232" cy="1800200"/>
          </a:xfrm>
          <a:prstGeom prst="straightConnector1">
            <a:avLst/>
          </a:prstGeom>
          <a:ln w="38100">
            <a:solidFill>
              <a:srgbClr val="002060"/>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4211960" y="4870901"/>
            <a:ext cx="10273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Prompt UV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light</a:t>
            </a:r>
          </a:p>
        </p:txBody>
      </p:sp>
      <p:sp>
        <p:nvSpPr>
          <p:cNvPr id="37" name="ZoneTexte 36"/>
          <p:cNvSpPr txBox="1"/>
          <p:nvPr/>
        </p:nvSpPr>
        <p:spPr>
          <a:xfrm>
            <a:off x="4464496" y="4232121"/>
            <a:ext cx="212372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dE</a:t>
            </a:r>
            <a:r>
              <a:rPr kumimoji="0" lang="en-US" sz="1200" b="0" i="0" u="none" strike="noStrike" kern="1200" cap="none" spc="0" normalizeH="0" baseline="0" noProof="0" dirty="0">
                <a:ln>
                  <a:noFill/>
                </a:ln>
                <a:solidFill>
                  <a:prstClr val="black"/>
                </a:solidFill>
                <a:effectLst/>
                <a:uLnTx/>
                <a:uFillTx/>
                <a:latin typeface="Calibri"/>
                <a:ea typeface="+mn-ea"/>
                <a:cs typeface="+mn-cs"/>
              </a:rPr>
              <a:t>/dx </a:t>
            </a:r>
            <a:r>
              <a:rPr kumimoji="0" lang="en-US" sz="12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ionization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 name="Larme 37"/>
          <p:cNvSpPr/>
          <p:nvPr/>
        </p:nvSpPr>
        <p:spPr>
          <a:xfrm rot="8055015">
            <a:off x="3771608" y="6154608"/>
            <a:ext cx="180177" cy="227473"/>
          </a:xfrm>
          <a:prstGeom prst="teardrop">
            <a:avLst>
              <a:gd name="adj" fmla="val 1348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Larme 38"/>
          <p:cNvSpPr/>
          <p:nvPr/>
        </p:nvSpPr>
        <p:spPr>
          <a:xfrm rot="8055015">
            <a:off x="4532784" y="6144003"/>
            <a:ext cx="180177" cy="227473"/>
          </a:xfrm>
          <a:prstGeom prst="teardrop">
            <a:avLst>
              <a:gd name="adj" fmla="val 1348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Larme 39"/>
          <p:cNvSpPr/>
          <p:nvPr/>
        </p:nvSpPr>
        <p:spPr>
          <a:xfrm rot="8055015">
            <a:off x="5181131" y="6144003"/>
            <a:ext cx="180177" cy="227473"/>
          </a:xfrm>
          <a:prstGeom prst="teardrop">
            <a:avLst>
              <a:gd name="adj" fmla="val 1348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Larme 40"/>
          <p:cNvSpPr/>
          <p:nvPr/>
        </p:nvSpPr>
        <p:spPr>
          <a:xfrm rot="8055015">
            <a:off x="5829108" y="6144334"/>
            <a:ext cx="180177" cy="227473"/>
          </a:xfrm>
          <a:prstGeom prst="teardrop">
            <a:avLst>
              <a:gd name="adj" fmla="val 1348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Larme 41"/>
          <p:cNvSpPr/>
          <p:nvPr/>
        </p:nvSpPr>
        <p:spPr>
          <a:xfrm rot="8055015">
            <a:off x="2969426" y="6144003"/>
            <a:ext cx="180177" cy="227473"/>
          </a:xfrm>
          <a:prstGeom prst="teardrop">
            <a:avLst>
              <a:gd name="adj" fmla="val 1348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Larme 42"/>
          <p:cNvSpPr/>
          <p:nvPr/>
        </p:nvSpPr>
        <p:spPr>
          <a:xfrm rot="8055015">
            <a:off x="2249981" y="6123455"/>
            <a:ext cx="180177" cy="227473"/>
          </a:xfrm>
          <a:prstGeom prst="teardrop">
            <a:avLst>
              <a:gd name="adj" fmla="val 13487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ZoneTexte 43"/>
          <p:cNvSpPr txBox="1"/>
          <p:nvPr/>
        </p:nvSpPr>
        <p:spPr>
          <a:xfrm>
            <a:off x="3707904" y="6381087"/>
            <a:ext cx="15969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Photomultipliers</a:t>
            </a:r>
          </a:p>
        </p:txBody>
      </p:sp>
      <p:sp>
        <p:nvSpPr>
          <p:cNvPr id="45" name="Rectangle 44"/>
          <p:cNvSpPr/>
          <p:nvPr/>
        </p:nvSpPr>
        <p:spPr>
          <a:xfrm>
            <a:off x="4499992" y="188640"/>
            <a:ext cx="4644008" cy="58477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 size: drift window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7680 channels x 10000 samples </a:t>
            </a:r>
            <a:r>
              <a:rPr kumimoji="0" lang="en-US" altLang="ja-JP"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146.8 MB</a:t>
            </a:r>
          </a:p>
        </p:txBody>
      </p:sp>
      <p:cxnSp>
        <p:nvCxnSpPr>
          <p:cNvPr id="46" name="Connecteur droit avec flèche 45"/>
          <p:cNvCxnSpPr/>
          <p:nvPr/>
        </p:nvCxnSpPr>
        <p:spPr>
          <a:xfrm>
            <a:off x="5328084" y="1439778"/>
            <a:ext cx="0" cy="949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a:stCxn id="10" idx="2"/>
          </p:cNvCxnSpPr>
          <p:nvPr/>
        </p:nvCxnSpPr>
        <p:spPr>
          <a:xfrm>
            <a:off x="1403648" y="2510899"/>
            <a:ext cx="648072" cy="496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スライド番号プレースホルダ 5"/>
          <p:cNvSpPr txBox="1">
            <a:spLocks/>
          </p:cNvSpPr>
          <p:nvPr/>
        </p:nvSpPr>
        <p:spPr bwMode="auto">
          <a:xfrm>
            <a:off x="6553200" y="6356350"/>
            <a:ext cx="2133600"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52B44-EE0B-439C-B2C8-F8F581CDB09C}" type="slidenum">
              <a:rPr kumimoji="1" lang="en-US" altLang="ja-JP" sz="1400" b="0" i="0" u="none" strike="noStrike" kern="1200" cap="none" spc="0" normalizeH="0" baseline="0" noProof="0" smtClean="0">
                <a:ln>
                  <a:noFill/>
                </a:ln>
                <a:solidFill>
                  <a:srgbClr val="000000"/>
                </a:solidFill>
                <a:effectLst/>
                <a:uLnTx/>
                <a:uFillTx/>
                <a:latin typeface="Calibri"/>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en-US" altLang="ja-JP" sz="1400" b="0" i="0" u="none" strike="noStrike" kern="1200" cap="none" spc="0" normalizeH="0" baseline="0" noProof="0" dirty="0">
              <a:ln>
                <a:noFill/>
              </a:ln>
              <a:solidFill>
                <a:srgbClr val="000000"/>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460845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7296D5B8-9374-4A32-9294-F7F6EF035B37}" type="slidenum">
              <a:rPr kumimoji="0" lang="en-US" sz="800" b="0" i="0" u="none" strike="noStrike" kern="1200" cap="none" spc="0" normalizeH="0" baseline="0" noProof="0" smtClean="0">
                <a:ln>
                  <a:noFill/>
                </a:ln>
                <a:solidFill>
                  <a:srgbClr val="FFFFFF"/>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srgbClr val="FFFFFF"/>
              </a:solidFill>
              <a:effectLst/>
              <a:uLnTx/>
              <a:uFillTx/>
              <a:latin typeface="Arial" pitchFamily="34" charset="0"/>
              <a:ea typeface="ＭＳ Ｐゴシック"/>
            </a:endParaRPr>
          </a:p>
        </p:txBody>
      </p:sp>
      <p:sp>
        <p:nvSpPr>
          <p:cNvPr id="5" name="ZoneTexte 4"/>
          <p:cNvSpPr txBox="1"/>
          <p:nvPr/>
        </p:nvSpPr>
        <p:spPr>
          <a:xfrm>
            <a:off x="-36512" y="4365104"/>
            <a:ext cx="892343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FFFF"/>
                </a:solidFill>
                <a:effectLst/>
                <a:uLnTx/>
                <a:uFillTx/>
                <a:latin typeface="Arial"/>
                <a:ea typeface="ＭＳ Ｐゴシック"/>
              </a:rPr>
              <a:t>Advantages of double-phase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rPr>
              <a:t>Anode with </a:t>
            </a:r>
            <a:r>
              <a:rPr kumimoji="0" lang="en-US" sz="1800" b="0" i="0" u="none" strike="noStrike" kern="1200" cap="none" spc="0" normalizeH="0" baseline="0" noProof="0" dirty="0">
                <a:ln>
                  <a:noFill/>
                </a:ln>
                <a:solidFill>
                  <a:srgbClr val="FFFF00"/>
                </a:solidFill>
                <a:effectLst/>
                <a:uLnTx/>
                <a:uFillTx/>
                <a:latin typeface="Arial"/>
                <a:ea typeface="ＭＳ Ｐゴシック"/>
              </a:rPr>
              <a:t>2 collection (X, Y) views </a:t>
            </a:r>
            <a:r>
              <a:rPr kumimoji="0" lang="en-US" sz="1800" b="0" i="0" u="none" strike="noStrike" kern="1200" cap="none" spc="0" normalizeH="0" baseline="0" noProof="0" dirty="0">
                <a:ln>
                  <a:noFill/>
                </a:ln>
                <a:solidFill>
                  <a:srgbClr val="FFFFFF"/>
                </a:solidFill>
                <a:effectLst/>
                <a:uLnTx/>
                <a:uFillTx/>
                <a:latin typeface="Arial"/>
                <a:ea typeface="ＭＳ Ｐゴシック"/>
              </a:rPr>
              <a:t>(no induction views), no ambiguities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rPr>
              <a:t>Strips </a:t>
            </a:r>
            <a:r>
              <a:rPr kumimoji="0" lang="en-US" sz="1800" b="0" i="0" u="none" strike="noStrike" kern="1200" cap="none" spc="0" normalizeH="0" baseline="0" noProof="0" dirty="0">
                <a:ln>
                  <a:noFill/>
                </a:ln>
                <a:solidFill>
                  <a:srgbClr val="FFFF00"/>
                </a:solidFill>
                <a:effectLst/>
                <a:uLnTx/>
                <a:uFillTx/>
                <a:latin typeface="Arial"/>
                <a:ea typeface="ＭＳ Ｐゴシック"/>
              </a:rPr>
              <a:t>pitch 3.125 mm</a:t>
            </a:r>
            <a:r>
              <a:rPr kumimoji="0" lang="en-US" sz="1800" b="0" i="0" u="none" strike="noStrike" kern="1200" cap="none" spc="0" normalizeH="0" baseline="0" noProof="0" dirty="0">
                <a:ln>
                  <a:noFill/>
                </a:ln>
                <a:solidFill>
                  <a:srgbClr val="FFFFFF"/>
                </a:solidFill>
                <a:effectLst/>
                <a:uLnTx/>
                <a:uFillTx/>
                <a:latin typeface="Arial"/>
                <a:ea typeface="ＭＳ Ｐゴシック"/>
              </a:rPr>
              <a:t>, 3 m length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rial"/>
                <a:ea typeface="ＭＳ Ｐゴシック"/>
              </a:rPr>
              <a:t>Tunable gain </a:t>
            </a:r>
            <a:r>
              <a:rPr kumimoji="0" lang="en-US" sz="1800" b="0" i="0" u="none" strike="noStrike" kern="1200" cap="none" spc="0" normalizeH="0" baseline="0" noProof="0" dirty="0">
                <a:ln>
                  <a:noFill/>
                </a:ln>
                <a:solidFill>
                  <a:srgbClr val="FFFFFF"/>
                </a:solidFill>
                <a:effectLst/>
                <a:uLnTx/>
                <a:uFillTx/>
                <a:latin typeface="Arial"/>
                <a:ea typeface="ＭＳ Ｐゴシック"/>
              </a:rPr>
              <a:t>in gas phase (20-100), high S/N ratio for </a:t>
            </a:r>
            <a:r>
              <a:rPr kumimoji="0" lang="en-US" sz="1800" b="0" i="0" u="none" strike="noStrike" kern="1200" cap="none" spc="0" normalizeH="0" baseline="0" noProof="0" dirty="0" err="1">
                <a:ln>
                  <a:noFill/>
                </a:ln>
                <a:solidFill>
                  <a:srgbClr val="FFFFFF"/>
                </a:solidFill>
                <a:effectLst/>
                <a:uLnTx/>
                <a:uFillTx/>
                <a:latin typeface="Arial"/>
                <a:ea typeface="ＭＳ Ｐゴシック"/>
              </a:rPr>
              <a:t>m.i.p</a:t>
            </a:r>
            <a:r>
              <a:rPr kumimoji="0" lang="en-US" sz="1800" b="0" i="0" u="none" strike="noStrike" kern="1200" cap="none" spc="0" normalizeH="0" baseline="0" noProof="0" dirty="0">
                <a:ln>
                  <a:noFill/>
                </a:ln>
                <a:solidFill>
                  <a:srgbClr val="FFFFFF"/>
                </a:solidFill>
                <a:effectLst/>
                <a:uLnTx/>
                <a:uFillTx/>
                <a:latin typeface="Arial"/>
                <a:ea typeface="ＭＳ Ｐゴシック"/>
              </a:rPr>
              <a:t>. &gt; 100,  &lt;100 </a:t>
            </a:r>
            <a:r>
              <a:rPr kumimoji="0" lang="en-US" sz="1800" b="0" i="0" u="none" strike="noStrike" kern="1200" cap="none" spc="0" normalizeH="0" baseline="0" noProof="0" dirty="0" err="1">
                <a:ln>
                  <a:noFill/>
                </a:ln>
                <a:solidFill>
                  <a:srgbClr val="FFFFFF"/>
                </a:solidFill>
                <a:effectLst/>
                <a:uLnTx/>
                <a:uFillTx/>
                <a:latin typeface="Arial"/>
                <a:ea typeface="ＭＳ Ｐゴシック"/>
              </a:rPr>
              <a:t>KeV</a:t>
            </a:r>
            <a:r>
              <a:rPr kumimoji="0" lang="en-US" sz="1800" b="0" i="0" u="none" strike="noStrike" kern="1200" cap="none" spc="0" normalizeH="0" baseline="0" noProof="0" dirty="0">
                <a:ln>
                  <a:noFill/>
                </a:ln>
                <a:solidFill>
                  <a:srgbClr val="FFFFFF"/>
                </a:solidFill>
                <a:effectLst/>
                <a:uLnTx/>
                <a:uFillTx/>
                <a:latin typeface="Arial"/>
                <a:ea typeface="ＭＳ Ｐゴシック"/>
              </a:rPr>
              <a:t> threshold, min. purity requirement 3ms </a:t>
            </a:r>
            <a:r>
              <a:rPr kumimoji="0" lang="en-US" sz="1800" b="0" i="0" u="none" strike="noStrike" kern="1200" cap="none" spc="0" normalizeH="0" baseline="0" noProof="0" dirty="0">
                <a:ln>
                  <a:noFill/>
                </a:ln>
                <a:solidFill>
                  <a:srgbClr val="FFFFFF"/>
                </a:solidFill>
                <a:effectLst/>
                <a:uLnTx/>
                <a:uFillTx/>
                <a:latin typeface="Arial"/>
                <a:ea typeface="ＭＳ Ｐゴシック"/>
                <a:sym typeface="Wingdings" panose="05000000000000000000" pitchFamily="2" charset="2"/>
              </a:rPr>
              <a:t> operative margins vs purity, noise</a:t>
            </a:r>
            <a:endParaRPr kumimoji="0" lang="en-US" sz="1800" b="0" i="0" u="none" strike="noStrike" kern="1200" cap="none" spc="0" normalizeH="0" baseline="0" noProof="0" dirty="0">
              <a:ln>
                <a:noFill/>
              </a:ln>
              <a:solidFill>
                <a:srgbClr val="FFFFFF"/>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a:rPr>
              <a:t>Long drift projective geometry: </a:t>
            </a:r>
            <a:r>
              <a:rPr kumimoji="0" lang="en-US" sz="1800" b="0" i="0" u="none" strike="noStrike" kern="1200" cap="none" spc="0" normalizeH="0" baseline="0" noProof="0" dirty="0">
                <a:ln>
                  <a:noFill/>
                </a:ln>
                <a:solidFill>
                  <a:srgbClr val="FFFF00"/>
                </a:solidFill>
                <a:effectLst/>
                <a:uLnTx/>
                <a:uFillTx/>
                <a:latin typeface="Arial"/>
                <a:ea typeface="ＭＳ Ｐゴシック"/>
              </a:rPr>
              <a:t>reduced number of readout channels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rial"/>
                <a:ea typeface="ＭＳ Ｐゴシック"/>
              </a:rPr>
              <a:t>No materials </a:t>
            </a:r>
            <a:r>
              <a:rPr kumimoji="0" lang="en-US" sz="1800" b="0" i="0" u="none" strike="noStrike" kern="1200" cap="none" spc="0" normalizeH="0" baseline="0" noProof="0" dirty="0">
                <a:ln>
                  <a:noFill/>
                </a:ln>
                <a:solidFill>
                  <a:srgbClr val="FFFFFF"/>
                </a:solidFill>
                <a:effectLst/>
                <a:uLnTx/>
                <a:uFillTx/>
                <a:latin typeface="Arial"/>
                <a:ea typeface="ＭＳ Ｐゴシック"/>
              </a:rPr>
              <a:t>in the active volume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00"/>
                </a:solidFill>
                <a:effectLst/>
                <a:uLnTx/>
                <a:uFillTx/>
                <a:latin typeface="Arial"/>
                <a:ea typeface="ＭＳ Ｐゴシック"/>
              </a:rPr>
              <a:t>Accessible and replaceable </a:t>
            </a:r>
            <a:r>
              <a:rPr kumimoji="0" lang="en-US" sz="1800" b="0" i="0" u="none" strike="noStrike" kern="1200" cap="none" spc="0" normalizeH="0" baseline="0" noProof="0" dirty="0">
                <a:ln>
                  <a:noFill/>
                </a:ln>
                <a:solidFill>
                  <a:srgbClr val="FFFFFF"/>
                </a:solidFill>
                <a:effectLst/>
                <a:uLnTx/>
                <a:uFillTx/>
                <a:latin typeface="Arial"/>
                <a:ea typeface="ＭＳ Ｐゴシック"/>
              </a:rPr>
              <a:t>cryogenic FE electronics, high bandwidth low cost external </a:t>
            </a:r>
            <a:r>
              <a:rPr kumimoji="0" lang="en-US" sz="1800" b="0" i="0" u="none" strike="noStrike" kern="1200" cap="none" spc="0" normalizeH="0" baseline="0" noProof="0" dirty="0" err="1">
                <a:ln>
                  <a:noFill/>
                </a:ln>
                <a:solidFill>
                  <a:srgbClr val="FFFFFF"/>
                </a:solidFill>
                <a:effectLst/>
                <a:uLnTx/>
                <a:uFillTx/>
                <a:latin typeface="Arial"/>
                <a:ea typeface="ＭＳ Ｐゴシック"/>
              </a:rPr>
              <a:t>uTCA</a:t>
            </a:r>
            <a:r>
              <a:rPr kumimoji="0" lang="en-US" sz="1800" b="0" i="0" u="none" strike="noStrike" kern="1200" cap="none" spc="0" normalizeH="0" baseline="0" noProof="0" dirty="0">
                <a:ln>
                  <a:noFill/>
                </a:ln>
                <a:solidFill>
                  <a:srgbClr val="FFFFFF"/>
                </a:solidFill>
                <a:effectLst/>
                <a:uLnTx/>
                <a:uFillTx/>
                <a:latin typeface="Arial"/>
                <a:ea typeface="ＭＳ Ｐゴシック"/>
              </a:rPr>
              <a:t> digital electronics </a:t>
            </a:r>
          </a:p>
        </p:txBody>
      </p:sp>
      <p:sp>
        <p:nvSpPr>
          <p:cNvPr id="6" name="ZoneTexte 3"/>
          <p:cNvSpPr txBox="1">
            <a:spLocks noChangeArrowheads="1"/>
          </p:cNvSpPr>
          <p:nvPr/>
        </p:nvSpPr>
        <p:spPr bwMode="auto">
          <a:xfrm>
            <a:off x="63525" y="268193"/>
            <a:ext cx="2492251"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 typeface="Arial" charset="0"/>
              <a:buNone/>
              <a:tabLst/>
              <a:defRPr/>
            </a:pPr>
            <a:r>
              <a:rPr kumimoji="0" lang="fr-FR" altLang="en-US" sz="1800" b="1" i="0" u="none" strike="noStrike" kern="1200" cap="none" spc="0" normalizeH="0" baseline="0" noProof="0" dirty="0">
                <a:ln>
                  <a:noFill/>
                </a:ln>
                <a:solidFill>
                  <a:srgbClr val="FFFFFF"/>
                </a:solidFill>
                <a:effectLst/>
                <a:uLnTx/>
                <a:uFillTx/>
                <a:latin typeface="Arial"/>
                <a:ea typeface="ＭＳ Ｐゴシック" pitchFamily="34" charset="-128"/>
              </a:rPr>
              <a:t>Dual-phase 10 </a:t>
            </a:r>
            <a:r>
              <a:rPr kumimoji="0" lang="fr-FR" altLang="en-US" sz="1800" b="1" i="0" u="none" strike="noStrike" kern="1200" cap="none" spc="0" normalizeH="0" baseline="0" noProof="0" dirty="0" err="1">
                <a:ln>
                  <a:noFill/>
                </a:ln>
                <a:solidFill>
                  <a:srgbClr val="FFFFFF"/>
                </a:solidFill>
                <a:effectLst/>
                <a:uLnTx/>
                <a:uFillTx/>
                <a:latin typeface="Arial"/>
                <a:ea typeface="ＭＳ Ｐゴシック" pitchFamily="34" charset="-128"/>
              </a:rPr>
              <a:t>kton</a:t>
            </a:r>
            <a:r>
              <a:rPr kumimoji="0" lang="fr-FR" altLang="en-US" sz="1800" b="1" i="0" u="none" strike="noStrike" kern="1200" cap="none" spc="0" normalizeH="0" baseline="0" noProof="0" dirty="0">
                <a:ln>
                  <a:noFill/>
                </a:ln>
                <a:solidFill>
                  <a:srgbClr val="FFFFFF"/>
                </a:solidFill>
                <a:effectLst/>
                <a:uLnTx/>
                <a:uFillTx/>
                <a:latin typeface="Arial"/>
                <a:ea typeface="ＭＳ Ｐゴシック" pitchFamily="34" charset="-128"/>
              </a:rPr>
              <a:t> FD module </a:t>
            </a: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endParaRPr kumimoji="0" lang="fr-FR" altLang="en-US" sz="1600" b="1" i="0" u="none" strike="noStrike" kern="1200" cap="none" spc="0" normalizeH="0" baseline="0" noProof="0" dirty="0">
              <a:ln>
                <a:noFill/>
              </a:ln>
              <a:solidFill>
                <a:srgbClr val="FFFFFF"/>
              </a:solidFill>
              <a:effectLst/>
              <a:uLnTx/>
              <a:uFillTx/>
              <a:latin typeface="Arial"/>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endParaRPr kumimoji="0" lang="fr-FR" altLang="en-US" sz="1600" b="1" i="0" u="none" strike="noStrike" kern="1200" cap="none" spc="0" normalizeH="0" baseline="0" noProof="0" dirty="0">
              <a:ln>
                <a:noFill/>
              </a:ln>
              <a:solidFill>
                <a:srgbClr val="FFFFFF"/>
              </a:solidFill>
              <a:effectLst/>
              <a:uLnTx/>
              <a:uFillTx/>
              <a:latin typeface="Arial"/>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Arial" charset="0"/>
              <a:buNone/>
              <a:tabLst/>
              <a:defRPr/>
            </a:pPr>
            <a:endParaRPr kumimoji="0" lang="en-US" altLang="en-US" sz="1600" b="1" i="0" u="none" strike="noStrike" kern="1200" cap="none" spc="0" normalizeH="0" baseline="0" noProof="0" dirty="0">
              <a:ln>
                <a:noFill/>
              </a:ln>
              <a:solidFill>
                <a:srgbClr val="FFFFFF"/>
              </a:solidFill>
              <a:effectLst/>
              <a:uLnTx/>
              <a:uFillTx/>
              <a:latin typeface="Arial"/>
              <a:ea typeface="ＭＳ Ｐゴシック"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1" i="0" u="none" strike="noStrike" kern="1200" cap="none" spc="0" normalizeH="0" baseline="0" noProof="0" dirty="0">
                <a:ln>
                  <a:noFill/>
                </a:ln>
                <a:solidFill>
                  <a:srgbClr val="FFFFFF"/>
                </a:solidFill>
                <a:effectLst/>
                <a:uLnTx/>
                <a:uFillTx/>
                <a:latin typeface="Arial"/>
                <a:ea typeface="ＭＳ Ｐゴシック" pitchFamily="34" charset="-128"/>
              </a:rPr>
              <a:t>80 CRP units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1" i="0" u="none" strike="noStrike" kern="1200" cap="none" spc="0" normalizeH="0" baseline="0" noProof="0" dirty="0">
                <a:ln>
                  <a:noFill/>
                </a:ln>
                <a:solidFill>
                  <a:srgbClr val="FFFFFF"/>
                </a:solidFill>
                <a:effectLst/>
                <a:uLnTx/>
                <a:uFillTx/>
                <a:latin typeface="Arial"/>
                <a:ea typeface="ＭＳ Ｐゴシック" pitchFamily="34" charset="-128"/>
              </a:rPr>
              <a:t>60 field shaping rings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1" i="0" u="none" strike="noStrike" kern="1200" cap="none" spc="0" normalizeH="0" baseline="0" noProof="0" dirty="0">
                <a:ln>
                  <a:noFill/>
                </a:ln>
                <a:solidFill>
                  <a:srgbClr val="FFFFFF"/>
                </a:solidFill>
                <a:effectLst/>
                <a:uLnTx/>
                <a:uFillTx/>
                <a:latin typeface="Arial"/>
                <a:ea typeface="ＭＳ Ｐゴシック" pitchFamily="34" charset="-128"/>
              </a:rPr>
              <a:t>240 signal FT chimneys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1" i="0" u="none" strike="noStrike" kern="1200" cap="none" spc="0" normalizeH="0" baseline="0" noProof="0" dirty="0">
                <a:ln>
                  <a:noFill/>
                </a:ln>
                <a:solidFill>
                  <a:srgbClr val="FFFFFF"/>
                </a:solidFill>
                <a:effectLst/>
                <a:uLnTx/>
                <a:uFillTx/>
                <a:latin typeface="Arial"/>
                <a:ea typeface="ＭＳ Ｐゴシック" pitchFamily="34" charset="-128"/>
              </a:rPr>
              <a:t>240 suspension chimneys</a:t>
            </a: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altLang="en-US" sz="1600" b="1" i="0" u="none" strike="noStrike" kern="1200" cap="none" spc="0" normalizeH="0" baseline="0" noProof="0" dirty="0" smtClean="0">
                <a:ln>
                  <a:noFill/>
                </a:ln>
                <a:solidFill>
                  <a:srgbClr val="FFFFFF"/>
                </a:solidFill>
                <a:effectLst/>
                <a:uLnTx/>
                <a:uFillTx/>
                <a:latin typeface="Arial"/>
                <a:ea typeface="ＭＳ Ｐゴシック" pitchFamily="34" charset="-128"/>
              </a:rPr>
              <a:t>~1000 PMTs</a:t>
            </a:r>
            <a:endParaRPr kumimoji="0" lang="en-US" altLang="en-US" sz="1600" b="1" i="0" u="none" strike="noStrike" kern="1200" cap="none" spc="0" normalizeH="0" baseline="0" noProof="0" dirty="0">
              <a:ln>
                <a:noFill/>
              </a:ln>
              <a:solidFill>
                <a:srgbClr val="FFFFFF"/>
              </a:solidFill>
              <a:effectLst/>
              <a:uLnTx/>
              <a:uFillTx/>
              <a:latin typeface="Arial"/>
              <a:ea typeface="ＭＳ Ｐゴシック" pitchFamily="34" charset="-128"/>
            </a:endParaRPr>
          </a:p>
          <a:p>
            <a:pPr marL="285750" marR="0" lvl="0" indent="-28575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fr-FR" altLang="en-US" sz="1600" b="1" i="0" u="none" strike="noStrike" kern="1200" cap="none" spc="0" normalizeH="0" baseline="0" noProof="0" dirty="0">
                <a:ln>
                  <a:noFill/>
                </a:ln>
                <a:solidFill>
                  <a:srgbClr val="FFFFFF"/>
                </a:solidFill>
                <a:effectLst/>
                <a:uLnTx/>
                <a:uFillTx/>
                <a:latin typeface="Arial"/>
                <a:ea typeface="ＭＳ Ｐゴシック" pitchFamily="34" charset="-128"/>
              </a:rPr>
              <a:t>153600 </a:t>
            </a:r>
            <a:r>
              <a:rPr kumimoji="0" lang="fr-FR" altLang="en-US" sz="1600" b="1" i="0" u="none" strike="noStrike" kern="1200" cap="none" spc="0" normalizeH="0" baseline="0" noProof="0" dirty="0" err="1">
                <a:ln>
                  <a:noFill/>
                </a:ln>
                <a:solidFill>
                  <a:srgbClr val="FFFFFF"/>
                </a:solidFill>
                <a:effectLst/>
                <a:uLnTx/>
                <a:uFillTx/>
                <a:latin typeface="Arial"/>
                <a:ea typeface="ＭＳ Ｐゴシック" pitchFamily="34" charset="-128"/>
              </a:rPr>
              <a:t>readout</a:t>
            </a:r>
            <a:r>
              <a:rPr kumimoji="0" lang="fr-FR" altLang="en-US" sz="1600" b="1" i="0" u="none" strike="noStrike" kern="1200" cap="none" spc="0" normalizeH="0" baseline="0" noProof="0" dirty="0">
                <a:ln>
                  <a:noFill/>
                </a:ln>
                <a:solidFill>
                  <a:srgbClr val="FFFFFF"/>
                </a:solidFill>
                <a:effectLst/>
                <a:uLnTx/>
                <a:uFillTx/>
                <a:latin typeface="Arial"/>
                <a:ea typeface="ＭＳ Ｐゴシック" pitchFamily="34" charset="-128"/>
              </a:rPr>
              <a:t> </a:t>
            </a:r>
            <a:r>
              <a:rPr kumimoji="0" lang="fr-FR" altLang="en-US" sz="1600" b="1" i="0" u="none" strike="noStrike" kern="1200" cap="none" spc="0" normalizeH="0" baseline="0" noProof="0" dirty="0" err="1">
                <a:ln>
                  <a:noFill/>
                </a:ln>
                <a:solidFill>
                  <a:srgbClr val="FFFFFF"/>
                </a:solidFill>
                <a:effectLst/>
                <a:uLnTx/>
                <a:uFillTx/>
                <a:latin typeface="Arial"/>
                <a:ea typeface="ＭＳ Ｐゴシック" pitchFamily="34" charset="-128"/>
              </a:rPr>
              <a:t>channels</a:t>
            </a:r>
            <a:endParaRPr kumimoji="0" lang="en-US" altLang="en-US" sz="1600" b="1" i="0" u="none" strike="noStrike" kern="1200" cap="none" spc="0" normalizeH="0" baseline="0" noProof="0" dirty="0">
              <a:ln>
                <a:noFill/>
              </a:ln>
              <a:solidFill>
                <a:srgbClr val="FFFFFF"/>
              </a:solidFill>
              <a:effectLst/>
              <a:uLnTx/>
              <a:uFillTx/>
              <a:latin typeface="Arial"/>
              <a:ea typeface="ＭＳ Ｐゴシック" pitchFamily="34" charset="-128"/>
            </a:endParaRPr>
          </a:p>
        </p:txBody>
      </p:sp>
      <p:sp>
        <p:nvSpPr>
          <p:cNvPr id="3" name="Flèche droite 2"/>
          <p:cNvSpPr/>
          <p:nvPr/>
        </p:nvSpPr>
        <p:spPr bwMode="auto">
          <a:xfrm>
            <a:off x="1331640" y="908720"/>
            <a:ext cx="936104" cy="50405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a:endParaRPr>
          </a:p>
        </p:txBody>
      </p:sp>
      <p:grpSp>
        <p:nvGrpSpPr>
          <p:cNvPr id="7" name="Groupe 6"/>
          <p:cNvGrpSpPr/>
          <p:nvPr/>
        </p:nvGrpSpPr>
        <p:grpSpPr>
          <a:xfrm>
            <a:off x="2483768" y="-7987"/>
            <a:ext cx="6624736" cy="4373091"/>
            <a:chOff x="2483768" y="-7987"/>
            <a:chExt cx="6624736" cy="4373091"/>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7987"/>
              <a:ext cx="6624736" cy="4373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Image 3"/>
            <p:cNvPicPr>
              <a:picLocks noChangeAspect="1"/>
            </p:cNvPicPr>
            <p:nvPr/>
          </p:nvPicPr>
          <p:blipFill>
            <a:blip r:embed="rId3"/>
            <a:stretch>
              <a:fillRect/>
            </a:stretch>
          </p:blipFill>
          <p:spPr>
            <a:xfrm>
              <a:off x="4139952" y="3851776"/>
              <a:ext cx="648072" cy="125295"/>
            </a:xfrm>
            <a:prstGeom prst="rect">
              <a:avLst/>
            </a:prstGeom>
          </p:spPr>
        </p:pic>
      </p:grpSp>
    </p:spTree>
    <p:extLst>
      <p:ext uri="{BB962C8B-B14F-4D97-AF65-F5344CB8AC3E}">
        <p14:creationId xmlns:p14="http://schemas.microsoft.com/office/powerpoint/2010/main" val="360941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5184776"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0" name="ZoneTexte 1"/>
          <p:cNvSpPr txBox="1">
            <a:spLocks noChangeArrowheads="1"/>
          </p:cNvSpPr>
          <p:nvPr/>
        </p:nvSpPr>
        <p:spPr bwMode="auto">
          <a:xfrm>
            <a:off x="4787900" y="-26988"/>
            <a:ext cx="435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smtClean="0">
                <a:ln>
                  <a:noFill/>
                </a:ln>
                <a:solidFill>
                  <a:prstClr val="black"/>
                </a:solidFill>
                <a:effectLst/>
                <a:uLnTx/>
                <a:uFillTx/>
                <a:latin typeface="Verdana" pitchFamily="34" charset="0"/>
                <a:ea typeface="ＭＳ Ｐゴシック" pitchFamily="34" charset="-128"/>
                <a:cs typeface="+mn-cs"/>
              </a:rPr>
              <a:t>Detector installation completed during the fall 2016</a:t>
            </a:r>
          </a:p>
        </p:txBody>
      </p:sp>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905222"/>
            <a:ext cx="280035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786313"/>
            <a:ext cx="2773362" cy="202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455" y="4344096"/>
            <a:ext cx="4398537" cy="24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8" y="1772816"/>
            <a:ext cx="4106259"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113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9F568-776D-4FA3-B0C2-59EA0856AFE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2016-10-14 17.50.24.jpg"/>
          <p:cNvPicPr>
            <a:picLocks noChangeAspect="1"/>
          </p:cNvPicPr>
          <p:nvPr/>
        </p:nvPicPr>
        <p:blipFill>
          <a:blip r:embed="rId2">
            <a:extLst/>
          </a:blip>
          <a:stretch>
            <a:fillRect/>
          </a:stretch>
        </p:blipFill>
        <p:spPr>
          <a:xfrm>
            <a:off x="-2573" y="6021"/>
            <a:ext cx="8064896" cy="4530597"/>
          </a:xfrm>
          <a:prstGeom prst="rect">
            <a:avLst/>
          </a:prstGeom>
          <a:ln w="12700">
            <a:miter lim="400000"/>
          </a:ln>
        </p:spPr>
      </p:pic>
      <p:pic>
        <p:nvPicPr>
          <p:cNvPr id="4" name="2016-10-14 17.55.10.jpg"/>
          <p:cNvPicPr>
            <a:picLocks noChangeAspect="1"/>
          </p:cNvPicPr>
          <p:nvPr/>
        </p:nvPicPr>
        <p:blipFill>
          <a:blip r:embed="rId3">
            <a:extLst/>
          </a:blip>
          <a:stretch>
            <a:fillRect/>
          </a:stretch>
        </p:blipFill>
        <p:spPr>
          <a:xfrm>
            <a:off x="179512" y="4509120"/>
            <a:ext cx="4023780" cy="2260429"/>
          </a:xfrm>
          <a:prstGeom prst="rect">
            <a:avLst/>
          </a:prstGeom>
          <a:ln w="12700">
            <a:miter lim="400000"/>
          </a:ln>
        </p:spPr>
      </p:pic>
      <p:sp>
        <p:nvSpPr>
          <p:cNvPr id="7" name="Rectangle 6"/>
          <p:cNvSpPr/>
          <p:nvPr/>
        </p:nvSpPr>
        <p:spPr>
          <a:xfrm>
            <a:off x="4385377" y="4729753"/>
            <a:ext cx="4572000" cy="2031325"/>
          </a:xfrm>
          <a:prstGeom prst="rect">
            <a:avLst/>
          </a:prstGeom>
        </p:spPr>
        <p:txBody>
          <a:bodyPr>
            <a:spAutoFit/>
          </a:bodyPr>
          <a:lstStyle/>
          <a:p>
            <a:pPr marL="285750" indent="-285750">
              <a:buFont typeface="Wingdings" panose="05000000000000000000" pitchFamily="2" charset="2"/>
              <a:buChar char="§"/>
            </a:pPr>
            <a:r>
              <a:rPr lang="en-US" dirty="0"/>
              <a:t>3x1x1 detector </a:t>
            </a:r>
            <a:r>
              <a:rPr lang="en-US" dirty="0" smtClean="0"/>
              <a:t>installation completed by in the fall 2016</a:t>
            </a:r>
          </a:p>
          <a:p>
            <a:pPr marL="285750" indent="-285750">
              <a:buFont typeface="Wingdings" panose="05000000000000000000" pitchFamily="2" charset="2"/>
              <a:buChar char="§"/>
            </a:pPr>
            <a:r>
              <a:rPr lang="en-US" dirty="0" smtClean="0"/>
              <a:t>Cryostat: first prototype of GTT membrane cryostat with steel structure for DUNE</a:t>
            </a:r>
          </a:p>
          <a:p>
            <a:pPr marL="285750" indent="-285750">
              <a:buFont typeface="Wingdings" panose="05000000000000000000" pitchFamily="2" charset="2"/>
              <a:buChar char="§"/>
            </a:pPr>
            <a:r>
              <a:rPr lang="en-US" dirty="0" smtClean="0"/>
              <a:t>Detector operation after cryogenic commissioning: June-November </a:t>
            </a:r>
            <a:r>
              <a:rPr lang="en-US" dirty="0"/>
              <a:t>2017</a:t>
            </a:r>
          </a:p>
          <a:p>
            <a:endParaRPr lang="en-US" dirty="0"/>
          </a:p>
        </p:txBody>
      </p:sp>
    </p:spTree>
    <p:extLst>
      <p:ext uri="{BB962C8B-B14F-4D97-AF65-F5344CB8AC3E}">
        <p14:creationId xmlns:p14="http://schemas.microsoft.com/office/powerpoint/2010/main" val="1178273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C9F568-776D-4FA3-B0C2-59EA0856AFE8}" type="slidenum">
              <a:rPr lang="en-US" smtClean="0">
                <a:solidFill>
                  <a:prstClr val="black">
                    <a:tint val="75000"/>
                  </a:prstClr>
                </a:solidFill>
              </a:rPr>
              <a:pPr/>
              <a:t>29</a:t>
            </a:fld>
            <a:endParaRPr lang="en-US">
              <a:solidFill>
                <a:prstClr val="black">
                  <a:tint val="75000"/>
                </a:prstClr>
              </a:solidFill>
            </a:endParaRPr>
          </a:p>
        </p:txBody>
      </p:sp>
      <p:pic>
        <p:nvPicPr>
          <p:cNvPr id="3" name="Image 2"/>
          <p:cNvPicPr/>
          <p:nvPr/>
        </p:nvPicPr>
        <p:blipFill>
          <a:blip r:embed="rId2"/>
          <a:stretch>
            <a:fillRect/>
          </a:stretch>
        </p:blipFill>
        <p:spPr>
          <a:xfrm>
            <a:off x="10296" y="188640"/>
            <a:ext cx="4608512" cy="3320697"/>
          </a:xfrm>
          <a:prstGeom prst="rect">
            <a:avLst/>
          </a:prstGeom>
        </p:spPr>
      </p:pic>
      <p:sp>
        <p:nvSpPr>
          <p:cNvPr id="4" name="ZoneTexte 5"/>
          <p:cNvSpPr txBox="1"/>
          <p:nvPr/>
        </p:nvSpPr>
        <p:spPr>
          <a:xfrm>
            <a:off x="5364088" y="417827"/>
            <a:ext cx="2489897" cy="286232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Gas purity evolution during purging (open and closed loop) and cool-down:</a:t>
            </a:r>
          </a:p>
          <a:p>
            <a:endParaRPr lang="en-US" dirty="0" smtClean="0">
              <a:solidFill>
                <a:prstClr val="black"/>
              </a:solidFill>
            </a:endParaRPr>
          </a:p>
          <a:p>
            <a:r>
              <a:rPr lang="en-US" dirty="0" smtClean="0">
                <a:solidFill>
                  <a:prstClr val="black"/>
                </a:solidFill>
                <a:sym typeface="Wingdings" panose="05000000000000000000" pitchFamily="2" charset="2"/>
              </a:rPr>
              <a:t> </a:t>
            </a:r>
            <a:r>
              <a:rPr lang="en-US" dirty="0" smtClean="0">
                <a:solidFill>
                  <a:prstClr val="black"/>
                </a:solidFill>
              </a:rPr>
              <a:t>oxygen</a:t>
            </a:r>
            <a:r>
              <a:rPr lang="en-US" dirty="0">
                <a:solidFill>
                  <a:prstClr val="black"/>
                </a:solidFill>
              </a:rPr>
              <a:t>, nitrogen and moisture under control; no evidence for large outgassing or leaks</a:t>
            </a:r>
          </a:p>
          <a:p>
            <a:endParaRPr lang="en-US" dirty="0" smtClean="0">
              <a:solidFill>
                <a:prstClr val="black"/>
              </a:solidFill>
            </a:endParaRPr>
          </a:p>
        </p:txBody>
      </p:sp>
      <p:pic>
        <p:nvPicPr>
          <p:cNvPr id="5" name="Image 4"/>
          <p:cNvPicPr>
            <a:picLocks noChangeAspect="1"/>
          </p:cNvPicPr>
          <p:nvPr/>
        </p:nvPicPr>
        <p:blipFill>
          <a:blip r:embed="rId3"/>
          <a:stretch>
            <a:fillRect/>
          </a:stretch>
        </p:blipFill>
        <p:spPr>
          <a:xfrm>
            <a:off x="179512" y="3717032"/>
            <a:ext cx="3073009" cy="2845566"/>
          </a:xfrm>
          <a:prstGeom prst="rect">
            <a:avLst/>
          </a:prstGeom>
        </p:spPr>
      </p:pic>
      <p:sp>
        <p:nvSpPr>
          <p:cNvPr id="6" name="Rectangle 5"/>
          <p:cNvSpPr/>
          <p:nvPr/>
        </p:nvSpPr>
        <p:spPr>
          <a:xfrm>
            <a:off x="3347864" y="4005064"/>
            <a:ext cx="4572000" cy="1477328"/>
          </a:xfrm>
          <a:prstGeom prst="rect">
            <a:avLst/>
          </a:prstGeom>
        </p:spPr>
        <p:txBody>
          <a:bodyPr>
            <a:spAutoFit/>
          </a:bodyPr>
          <a:lstStyle/>
          <a:p>
            <a:r>
              <a:rPr lang="en-US" dirty="0" smtClean="0">
                <a:solidFill>
                  <a:prstClr val="black"/>
                </a:solidFill>
              </a:rPr>
              <a:t>Liquid purity estimated with charge attenuation along reconstructed tracks &gt; 7 </a:t>
            </a:r>
            <a:r>
              <a:rPr lang="en-US" dirty="0" err="1" smtClean="0">
                <a:solidFill>
                  <a:prstClr val="black"/>
                </a:solidFill>
              </a:rPr>
              <a:t>ms</a:t>
            </a:r>
            <a:r>
              <a:rPr lang="en-US" dirty="0" smtClean="0">
                <a:solidFill>
                  <a:prstClr val="black"/>
                </a:solidFill>
              </a:rPr>
              <a:t> lifetime</a:t>
            </a:r>
          </a:p>
          <a:p>
            <a:endParaRPr lang="en-US" dirty="0">
              <a:solidFill>
                <a:prstClr val="black"/>
              </a:solidFill>
            </a:endParaRPr>
          </a:p>
          <a:p>
            <a:r>
              <a:rPr lang="en-US" dirty="0" smtClean="0">
                <a:solidFill>
                  <a:prstClr val="black"/>
                </a:solidFill>
              </a:rPr>
              <a:t>(original goal &gt; 3 </a:t>
            </a:r>
            <a:r>
              <a:rPr lang="en-US" dirty="0" err="1" smtClean="0">
                <a:solidFill>
                  <a:prstClr val="black"/>
                </a:solidFill>
              </a:rPr>
              <a:t>ms</a:t>
            </a:r>
            <a:r>
              <a:rPr lang="en-US" dirty="0" smtClean="0">
                <a:solidFill>
                  <a:prstClr val="black"/>
                </a:solidFill>
              </a:rPr>
              <a:t>)</a:t>
            </a:r>
            <a:endParaRPr lang="en-US" dirty="0">
              <a:solidFill>
                <a:prstClr val="black"/>
              </a:solidFill>
            </a:endParaRPr>
          </a:p>
        </p:txBody>
      </p:sp>
    </p:spTree>
    <p:extLst>
      <p:ext uri="{BB962C8B-B14F-4D97-AF65-F5344CB8AC3E}">
        <p14:creationId xmlns:p14="http://schemas.microsoft.com/office/powerpoint/2010/main" val="1754115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94544"/>
            <a:ext cx="8770331" cy="596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6553200" y="5661248"/>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1.2 – 2.4 MW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40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FD mass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Operation</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since</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2026</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521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8394" y="764704"/>
            <a:ext cx="3223486" cy="2614171"/>
          </a:xfrm>
          <a:prstGeom prst="rect">
            <a:avLst/>
          </a:prstGeom>
        </p:spPr>
      </p:pic>
      <p:pic>
        <p:nvPicPr>
          <p:cNvPr id="5" name="Image 4"/>
          <p:cNvPicPr>
            <a:picLocks noChangeAspect="1"/>
          </p:cNvPicPr>
          <p:nvPr/>
        </p:nvPicPr>
        <p:blipFill>
          <a:blip r:embed="rId3"/>
          <a:stretch>
            <a:fillRect/>
          </a:stretch>
        </p:blipFill>
        <p:spPr>
          <a:xfrm>
            <a:off x="3923928" y="658068"/>
            <a:ext cx="4440705" cy="2827442"/>
          </a:xfrm>
          <a:prstGeom prst="rect">
            <a:avLst/>
          </a:prstGeom>
        </p:spPr>
      </p:pic>
      <p:sp>
        <p:nvSpPr>
          <p:cNvPr id="6" name="ZoneTexte 5"/>
          <p:cNvSpPr txBox="1"/>
          <p:nvPr/>
        </p:nvSpPr>
        <p:spPr>
          <a:xfrm flipH="1">
            <a:off x="467544" y="260648"/>
            <a:ext cx="25922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3x1x1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cosmic</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 ray </a:t>
            </a:r>
            <a:r>
              <a:rPr kumimoji="0" lang="fr-FR" sz="1800" b="0" i="0" u="none" strike="noStrike" kern="1200" cap="none" spc="0" normalizeH="0" baseline="0" noProof="0" dirty="0" err="1" smtClean="0">
                <a:ln>
                  <a:noFill/>
                </a:ln>
                <a:solidFill>
                  <a:prstClr val="black"/>
                </a:solidFill>
                <a:effectLst/>
                <a:uLnTx/>
                <a:uFillTx/>
                <a:latin typeface="Calibri"/>
                <a:ea typeface="+mn-ea"/>
                <a:cs typeface="+mn-cs"/>
              </a:rPr>
              <a:t>events</a:t>
            </a:r>
            <a:r>
              <a:rPr kumimoji="0" lang="fr-FR"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Shower.png" descr="Shower.png"/>
          <p:cNvPicPr>
            <a:picLocks noChangeAspect="1"/>
          </p:cNvPicPr>
          <p:nvPr/>
        </p:nvPicPr>
        <p:blipFill>
          <a:blip r:embed="rId4">
            <a:extLst/>
          </a:blip>
          <a:stretch>
            <a:fillRect/>
          </a:stretch>
        </p:blipFill>
        <p:spPr>
          <a:xfrm>
            <a:off x="21494" y="3592921"/>
            <a:ext cx="6422714" cy="1689625"/>
          </a:xfrm>
          <a:prstGeom prst="rect">
            <a:avLst/>
          </a:prstGeom>
          <a:ln w="12700">
            <a:miter lim="400000"/>
          </a:ln>
        </p:spPr>
      </p:pic>
      <p:pic>
        <p:nvPicPr>
          <p:cNvPr id="8" name="Track2.png" descr="Track2.png"/>
          <p:cNvPicPr>
            <a:picLocks noChangeAspect="1"/>
          </p:cNvPicPr>
          <p:nvPr/>
        </p:nvPicPr>
        <p:blipFill>
          <a:blip r:embed="rId5">
            <a:extLst/>
          </a:blip>
          <a:stretch>
            <a:fillRect/>
          </a:stretch>
        </p:blipFill>
        <p:spPr>
          <a:xfrm>
            <a:off x="0" y="5247861"/>
            <a:ext cx="6453052" cy="1697606"/>
          </a:xfrm>
          <a:prstGeom prst="rect">
            <a:avLst/>
          </a:prstGeom>
          <a:ln w="12700">
            <a:miter lim="400000"/>
          </a:ln>
        </p:spPr>
      </p:pic>
      <p:sp>
        <p:nvSpPr>
          <p:cNvPr id="3" name="ZoneTexte 2"/>
          <p:cNvSpPr txBox="1"/>
          <p:nvPr/>
        </p:nvSpPr>
        <p:spPr>
          <a:xfrm>
            <a:off x="6588224" y="3959345"/>
            <a:ext cx="2088232" cy="1200329"/>
          </a:xfrm>
          <a:prstGeom prst="rect">
            <a:avLst/>
          </a:prstGeom>
          <a:noFill/>
        </p:spPr>
        <p:txBody>
          <a:bodyPr wrap="square" rtlCol="0">
            <a:spAutoFit/>
          </a:bodyPr>
          <a:lstStyle/>
          <a:p>
            <a:r>
              <a:rPr lang="fr-FR" dirty="0" smtClean="0"/>
              <a:t>All data </a:t>
            </a:r>
            <a:r>
              <a:rPr lang="fr-FR" dirty="0" err="1" smtClean="0"/>
              <a:t>available</a:t>
            </a:r>
            <a:r>
              <a:rPr lang="fr-FR" dirty="0" smtClean="0"/>
              <a:t> at CERN and FERMILAB and </a:t>
            </a:r>
            <a:r>
              <a:rPr lang="fr-FR" dirty="0" err="1" smtClean="0"/>
              <a:t>reconstructed</a:t>
            </a:r>
            <a:r>
              <a:rPr lang="fr-FR" dirty="0" smtClean="0"/>
              <a:t> </a:t>
            </a:r>
            <a:r>
              <a:rPr lang="fr-FR" dirty="0" err="1" smtClean="0"/>
              <a:t>with</a:t>
            </a:r>
            <a:r>
              <a:rPr lang="fr-FR" dirty="0" smtClean="0"/>
              <a:t> </a:t>
            </a:r>
            <a:r>
              <a:rPr lang="fr-FR" dirty="0" err="1" smtClean="0"/>
              <a:t>LARSoft</a:t>
            </a:r>
            <a:endParaRPr lang="fr-FR" dirty="0"/>
          </a:p>
        </p:txBody>
      </p:sp>
    </p:spTree>
    <p:extLst>
      <p:ext uri="{BB962C8B-B14F-4D97-AF65-F5344CB8AC3E}">
        <p14:creationId xmlns:p14="http://schemas.microsoft.com/office/powerpoint/2010/main" val="2020195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ZoneTexte 2"/>
          <p:cNvSpPr txBox="1">
            <a:spLocks noChangeArrowheads="1"/>
          </p:cNvSpPr>
          <p:nvPr/>
        </p:nvSpPr>
        <p:spPr bwMode="auto">
          <a:xfrm>
            <a:off x="91805" y="7938"/>
            <a:ext cx="90309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2000" b="1" i="0" u="sng" strike="noStrike" kern="1200" cap="none" spc="0" normalizeH="0" baseline="0" noProof="0" dirty="0" err="1" smtClean="0">
                <a:ln>
                  <a:noFill/>
                </a:ln>
                <a:solidFill>
                  <a:srgbClr val="000000"/>
                </a:solidFill>
                <a:effectLst/>
                <a:uLnTx/>
                <a:uFillTx/>
                <a:latin typeface="Calibri" pitchFamily="34" charset="0"/>
                <a:ea typeface="ＭＳ Ｐゴシック" pitchFamily="34" charset="-128"/>
                <a:cs typeface="Times New Roman" pitchFamily="18" charset="0"/>
              </a:rPr>
              <a:t>ProtoDUNE</a:t>
            </a:r>
            <a:r>
              <a:rPr kumimoji="1" lang="en-US" altLang="en-US" sz="2000" b="1" i="0" u="sng"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Times New Roman" pitchFamily="18" charset="0"/>
              </a:rPr>
              <a:t>-DP accessible </a:t>
            </a:r>
            <a:r>
              <a:rPr kumimoji="1" lang="en-US" altLang="en-US" sz="2000" b="1" i="0" u="sng" strike="noStrike" kern="1200" cap="none" spc="0" normalizeH="0" baseline="0" noProof="0" dirty="0">
                <a:ln>
                  <a:noFill/>
                </a:ln>
                <a:solidFill>
                  <a:srgbClr val="000000"/>
                </a:solidFill>
                <a:effectLst/>
                <a:uLnTx/>
                <a:uFillTx/>
                <a:latin typeface="Calibri" pitchFamily="34" charset="0"/>
                <a:ea typeface="ＭＳ Ｐゴシック" pitchFamily="34" charset="-128"/>
                <a:cs typeface="Times New Roman" pitchFamily="18" charset="0"/>
              </a:rPr>
              <a:t>cold front-end electronics and  </a:t>
            </a:r>
            <a:r>
              <a:rPr kumimoji="1" lang="en-US" altLang="en-US" sz="2000" b="1" i="0" u="sng"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Times New Roman" pitchFamily="18" charset="0"/>
              </a:rPr>
              <a:t>uTCA</a:t>
            </a:r>
            <a:r>
              <a:rPr kumimoji="1" lang="en-US" altLang="en-US" sz="2000" b="1" i="0" u="sng" strike="noStrike" kern="1200" cap="none" spc="0" normalizeH="0" baseline="0" noProof="0" dirty="0">
                <a:ln>
                  <a:noFill/>
                </a:ln>
                <a:solidFill>
                  <a:srgbClr val="000000"/>
                </a:solidFill>
                <a:effectLst/>
                <a:uLnTx/>
                <a:uFillTx/>
                <a:latin typeface="Calibri" pitchFamily="34" charset="0"/>
                <a:ea typeface="ＭＳ Ｐゴシック" pitchFamily="34" charset="-128"/>
                <a:cs typeface="Times New Roman" pitchFamily="18" charset="0"/>
              </a:rPr>
              <a:t> DAQ system 7680 </a:t>
            </a:r>
            <a:r>
              <a:rPr kumimoji="1" lang="en-US" altLang="en-US" sz="2000" b="1" i="0" u="sng" strike="noStrike" kern="1200" cap="none" spc="0" normalizeH="0" baseline="0" noProof="0" dirty="0" err="1" smtClean="0">
                <a:ln>
                  <a:noFill/>
                </a:ln>
                <a:solidFill>
                  <a:srgbClr val="000000"/>
                </a:solidFill>
                <a:effectLst/>
                <a:uLnTx/>
                <a:uFillTx/>
                <a:latin typeface="Calibri" pitchFamily="34" charset="0"/>
                <a:ea typeface="ＭＳ Ｐゴシック" pitchFamily="34" charset="-128"/>
                <a:cs typeface="Times New Roman" pitchFamily="18" charset="0"/>
              </a:rPr>
              <a:t>ch</a:t>
            </a:r>
            <a:endParaRPr kumimoji="1" lang="en-US" altLang="en-US" sz="2000" b="1" i="0" u="sng"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2000" b="1" i="0" u="sng" strike="noStrike" kern="1200" cap="none" spc="0" normalizeH="0" baseline="0" noProof="0" dirty="0" smtClean="0">
                <a:ln>
                  <a:noFill/>
                </a:ln>
                <a:solidFill>
                  <a:srgbClr val="000000"/>
                </a:solidFill>
                <a:effectLst/>
                <a:uLnTx/>
                <a:uFillTx/>
                <a:latin typeface="Calibri" pitchFamily="34" charset="0"/>
                <a:ea typeface="ＭＳ Ｐゴシック" pitchFamily="34" charset="-128"/>
                <a:cs typeface="Times New Roman" pitchFamily="18" charset="0"/>
              </a:rPr>
              <a:t>(IPNL) </a:t>
            </a:r>
            <a:endParaRPr kumimoji="1" lang="en-US" altLang="en-US" sz="2000" b="1" i="0" u="sng" strike="noStrike" kern="1200" cap="none" spc="0" normalizeH="0" baseline="0" noProof="0" dirty="0">
              <a:ln>
                <a:noFill/>
              </a:ln>
              <a:solidFill>
                <a:srgbClr val="000000"/>
              </a:solidFill>
              <a:effectLst/>
              <a:uLnTx/>
              <a:uFillTx/>
              <a:latin typeface="Calibri" pitchFamily="34" charset="0"/>
              <a:ea typeface="ＭＳ Ｐゴシック" pitchFamily="34" charset="-128"/>
              <a:cs typeface="Times New Roman" pitchFamily="18" charset="0"/>
            </a:endParaRPr>
          </a:p>
        </p:txBody>
      </p:sp>
      <p:sp>
        <p:nvSpPr>
          <p:cNvPr id="5" name="ZoneTexte 3"/>
          <p:cNvSpPr txBox="1"/>
          <p:nvPr/>
        </p:nvSpPr>
        <p:spPr>
          <a:xfrm>
            <a:off x="4643438" y="836613"/>
            <a:ext cx="4608512" cy="1570037"/>
          </a:xfrm>
          <a:prstGeom prst="rect">
            <a:avLst/>
          </a:prstGeom>
          <a:noFill/>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Cryogenic ASIC amplifiers (CMOS 0.35um) 16ch  </a:t>
            </a:r>
            <a:r>
              <a:rPr kumimoji="1" lang="en-US" sz="1600" b="1" i="0" u="sng"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externally accessible: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Working at 110K at the bottom of the signal chimneys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Cards fixed to a plug accessible from outside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Short cables</a:t>
            </a:r>
            <a:r>
              <a:rPr kumimoji="1"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capacitance, low noise at low T </a:t>
            </a:r>
          </a:p>
        </p:txBody>
      </p:sp>
      <p:sp>
        <p:nvSpPr>
          <p:cNvPr id="6" name="ZoneTexte 5"/>
          <p:cNvSpPr txBox="1"/>
          <p:nvPr/>
        </p:nvSpPr>
        <p:spPr>
          <a:xfrm>
            <a:off x="-36513" y="620713"/>
            <a:ext cx="4824413" cy="1230312"/>
          </a:xfrm>
          <a:prstGeom prst="rect">
            <a:avLst/>
          </a:prstGeom>
          <a:noFill/>
        </p:spPr>
        <p:txBody>
          <a:bodyPr>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600" b="0" i="0" u="none" strike="noStrike" kern="1200" cap="none" spc="0" normalizeH="0" baseline="0" noProof="0" dirty="0">
              <a:ln>
                <a:noFill/>
              </a:ln>
              <a:solidFill>
                <a:srgbClr val="00B050"/>
              </a:solidFill>
              <a:effectLst/>
              <a:uLnTx/>
              <a:uFillTx/>
              <a:latin typeface="Calibri"/>
              <a:ea typeface="+mn-ea"/>
              <a:cs typeface="+mn-cs"/>
            </a:endParaRP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Ø"/>
              <a:tabLst/>
              <a:defRPr/>
            </a:pPr>
            <a:r>
              <a:rPr kumimoji="1"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Digital electronics </a:t>
            </a:r>
            <a:r>
              <a:rPr kumimoji="1" lang="en-US" sz="1600" b="1" i="0" u="sng"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warm </a:t>
            </a:r>
            <a:r>
              <a:rPr kumimoji="1" lang="en-US" sz="16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on the tank deck:</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Architecture based on </a:t>
            </a:r>
            <a:r>
              <a:rPr kumimoji="1"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uTCA</a:t>
            </a: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standard</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crate/signal chimney, 640 channels/crate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 </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uTCA</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crates</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10 AMC </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cards</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crate</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64 </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a:t>
            </a:r>
            <a:r>
              <a:rPr kumimoji="1" lang="fr-F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1" lang="fr-FR"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card</a:t>
            </a:r>
            <a:endParaRPr kumimoji="1"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390" name="スライド番号プレースホルダ 5"/>
          <p:cNvSpPr txBox="1">
            <a:spLocks/>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55677D-8EA0-4DFF-9D37-7D5F8370D6AB}" type="slidenum">
              <a:rPr kumimoji="1" lang="ja-JP" altLang="en-US" sz="1400" b="0" i="0" u="none" strike="noStrike" kern="1200" cap="none" spc="0" normalizeH="0" baseline="0" noProof="0" smtClean="0">
                <a:ln>
                  <a:noFill/>
                </a:ln>
                <a:solidFill>
                  <a:srgbClr val="000000"/>
                </a:solidFill>
                <a:effectLst/>
                <a:uLnTx/>
                <a:uFillTx/>
                <a:latin typeface="Verdana"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1" lang="ja-JP" altLang="en-US" sz="1400" b="0" i="0" u="none" strike="noStrike" kern="1200" cap="none" spc="0" normalizeH="0" baseline="0" noProof="0">
              <a:ln>
                <a:noFill/>
              </a:ln>
              <a:solidFill>
                <a:srgbClr val="000000"/>
              </a:solidFill>
              <a:effectLst/>
              <a:uLnTx/>
              <a:uFillTx/>
              <a:latin typeface="Verdana" pitchFamily="34" charset="0"/>
              <a:ea typeface="ＭＳ Ｐゴシック" pitchFamily="34" charset="-128"/>
              <a:cs typeface="+mn-cs"/>
            </a:endParaRPr>
          </a:p>
        </p:txBody>
      </p:sp>
      <p:pic>
        <p:nvPicPr>
          <p:cNvPr id="1639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25" y="1789113"/>
            <a:ext cx="4259263" cy="447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3" descr="C:\Users\autiero\Desktop\Talk SPSC\SPSC Report March 2015\V4.8\Final\fig\SFT_cut_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2349500"/>
            <a:ext cx="2968625" cy="294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286250"/>
            <a:ext cx="927100" cy="79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4" name="Picture 2" descr="C:\Users\autiero\Desktop\Laguna meeting 15 Sept 2013\Edouard\LARZIC_16_layout-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5566" y="4437112"/>
            <a:ext cx="642938"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Rectangle 8"/>
          <p:cNvSpPr>
            <a:spLocks noChangeArrowheads="1"/>
          </p:cNvSpPr>
          <p:nvPr/>
        </p:nvSpPr>
        <p:spPr bwMode="auto">
          <a:xfrm>
            <a:off x="8028384" y="4005064"/>
            <a:ext cx="1308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ASICs 16 </a:t>
            </a:r>
            <a:r>
              <a:rPr kumimoji="1" lang="en-US" altLang="en-US" sz="1200" b="1" i="0" u="none"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mn-cs"/>
              </a:rPr>
              <a:t>ch.</a:t>
            </a:r>
            <a:endPar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(CMOS 0.35 um)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p:txBody>
      </p:sp>
      <p:cxnSp>
        <p:nvCxnSpPr>
          <p:cNvPr id="19" name="Connecteur droit avec flèche 18"/>
          <p:cNvCxnSpPr/>
          <p:nvPr/>
        </p:nvCxnSpPr>
        <p:spPr>
          <a:xfrm>
            <a:off x="900113" y="1851025"/>
            <a:ext cx="647700" cy="425450"/>
          </a:xfrm>
          <a:prstGeom prst="straightConnector1">
            <a:avLst/>
          </a:prstGeom>
          <a:ln w="38100">
            <a:solidFill>
              <a:srgbClr val="CC0066"/>
            </a:solidFill>
            <a:tailEnd type="arrow"/>
          </a:ln>
        </p:spPr>
        <p:style>
          <a:lnRef idx="1">
            <a:schemeClr val="accent1"/>
          </a:lnRef>
          <a:fillRef idx="0">
            <a:schemeClr val="accent1"/>
          </a:fillRef>
          <a:effectRef idx="0">
            <a:schemeClr val="accent1"/>
          </a:effectRef>
          <a:fontRef idx="minor">
            <a:schemeClr val="tx1"/>
          </a:fontRef>
        </p:style>
      </p:cxnSp>
      <p:sp>
        <p:nvSpPr>
          <p:cNvPr id="20" name="Ellipse 19"/>
          <p:cNvSpPr/>
          <p:nvPr/>
        </p:nvSpPr>
        <p:spPr>
          <a:xfrm>
            <a:off x="2268538" y="2063750"/>
            <a:ext cx="431800" cy="1004888"/>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99" name="Rectangle 21"/>
          <p:cNvSpPr>
            <a:spLocks noChangeArrowheads="1"/>
          </p:cNvSpPr>
          <p:nvPr/>
        </p:nvSpPr>
        <p:spPr bwMode="auto">
          <a:xfrm>
            <a:off x="118938" y="620688"/>
            <a:ext cx="8845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en-US" sz="1600" b="1" i="0" u="none" strike="noStrike" kern="1200" cap="none" spc="0" normalizeH="0" baseline="0" noProof="0" dirty="0">
                <a:ln>
                  <a:noFill/>
                </a:ln>
                <a:solidFill>
                  <a:srgbClr val="000000"/>
                </a:solidFill>
                <a:effectLst/>
                <a:uLnTx/>
                <a:uFillTx/>
                <a:latin typeface="Arial" charset="0"/>
                <a:ea typeface="ＭＳ Ｐゴシック" pitchFamily="34" charset="-128"/>
                <a:cs typeface="Arial" charset="0"/>
              </a:rPr>
              <a:t>Full accessibility provided by the double-phase charge readout at the top of the detector  </a:t>
            </a:r>
            <a:endParaRPr kumimoji="0" lang="en-US" altLang="en-US" sz="1600" b="0" i="0" u="none" strike="noStrike" kern="1200" cap="none" spc="0" normalizeH="0" baseline="0" noProof="0" dirty="0">
              <a:ln>
                <a:noFill/>
              </a:ln>
              <a:solidFill>
                <a:prstClr val="black"/>
              </a:solidFill>
              <a:effectLst/>
              <a:uLnTx/>
              <a:uFillTx/>
              <a:latin typeface="Verdana" pitchFamily="34" charset="0"/>
              <a:ea typeface="ＭＳ Ｐゴシック" pitchFamily="34" charset="-128"/>
              <a:cs typeface="+mn-cs"/>
            </a:endParaRPr>
          </a:p>
        </p:txBody>
      </p:sp>
      <p:sp>
        <p:nvSpPr>
          <p:cNvPr id="24" name="Flèche droite 23"/>
          <p:cNvSpPr/>
          <p:nvPr/>
        </p:nvSpPr>
        <p:spPr>
          <a:xfrm rot="499519" flipV="1">
            <a:off x="2760663" y="2525713"/>
            <a:ext cx="2260600" cy="236537"/>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40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500438"/>
            <a:ext cx="974725" cy="72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402" name="Connecteur droit avec flèche 24"/>
          <p:cNvCxnSpPr>
            <a:cxnSpLocks noChangeShapeType="1"/>
          </p:cNvCxnSpPr>
          <p:nvPr/>
        </p:nvCxnSpPr>
        <p:spPr bwMode="auto">
          <a:xfrm flipV="1">
            <a:off x="4643438" y="2852738"/>
            <a:ext cx="776287" cy="720725"/>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403" name="Rectangle 25"/>
          <p:cNvSpPr>
            <a:spLocks noChangeArrowheads="1"/>
          </p:cNvSpPr>
          <p:nvPr/>
        </p:nvSpPr>
        <p:spPr bwMode="auto">
          <a:xfrm>
            <a:off x="4067175" y="4149725"/>
            <a:ext cx="958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uTCA crate</a:t>
            </a: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16404" name="Rectangle 26"/>
          <p:cNvSpPr>
            <a:spLocks noChangeArrowheads="1"/>
          </p:cNvSpPr>
          <p:nvPr/>
        </p:nvSpPr>
        <p:spPr bwMode="auto">
          <a:xfrm>
            <a:off x="2894013" y="6351588"/>
            <a:ext cx="1189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Signal chimney</a:t>
            </a: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cxnSp>
        <p:nvCxnSpPr>
          <p:cNvPr id="16405" name="Connecteur droit avec flèche 27"/>
          <p:cNvCxnSpPr>
            <a:cxnSpLocks noChangeShapeType="1"/>
          </p:cNvCxnSpPr>
          <p:nvPr/>
        </p:nvCxnSpPr>
        <p:spPr bwMode="auto">
          <a:xfrm flipV="1">
            <a:off x="5324475" y="4075113"/>
            <a:ext cx="687388" cy="158591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6406" name="Rectangle 28"/>
          <p:cNvSpPr>
            <a:spLocks noChangeArrowheads="1"/>
          </p:cNvSpPr>
          <p:nvPr/>
        </p:nvSpPr>
        <p:spPr bwMode="auto">
          <a:xfrm>
            <a:off x="5867400" y="4911725"/>
            <a:ext cx="50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rPr>
              <a:t>CRP</a:t>
            </a: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000000"/>
              </a:solidFill>
              <a:effectLst/>
              <a:uLnTx/>
              <a:uFillTx/>
              <a:latin typeface="Calibri" pitchFamily="34" charset="0"/>
              <a:ea typeface="ＭＳ Ｐゴシック" pitchFamily="34" charset="-128"/>
              <a:cs typeface="+mn-cs"/>
            </a:endParaRPr>
          </a:p>
        </p:txBody>
      </p:sp>
      <p:sp>
        <p:nvSpPr>
          <p:cNvPr id="16407" name="Rectangle 29"/>
          <p:cNvSpPr>
            <a:spLocks noChangeArrowheads="1"/>
          </p:cNvSpPr>
          <p:nvPr/>
        </p:nvSpPr>
        <p:spPr bwMode="auto">
          <a:xfrm>
            <a:off x="6156325" y="2751138"/>
            <a:ext cx="604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FF0000"/>
                </a:solidFill>
                <a:effectLst/>
                <a:uLnTx/>
                <a:uFillTx/>
                <a:latin typeface="Calibri" pitchFamily="34" charset="0"/>
                <a:ea typeface="ＭＳ Ｐゴシック" pitchFamily="34" charset="-128"/>
                <a:cs typeface="+mn-cs"/>
              </a:rPr>
              <a:t>Warm</a:t>
            </a:r>
            <a:endParaRPr kumimoji="1" lang="en-US" altLang="en-US" sz="1200" b="1" i="0" u="none" strike="noStrike" kern="1200" cap="none" spc="0" normalizeH="0" baseline="0" noProof="0">
              <a:ln>
                <a:noFill/>
              </a:ln>
              <a:solidFill>
                <a:srgbClr val="FF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FF0000"/>
              </a:solidFill>
              <a:effectLst/>
              <a:uLnTx/>
              <a:uFillTx/>
              <a:latin typeface="Calibri" pitchFamily="34" charset="0"/>
              <a:ea typeface="ＭＳ Ｐゴシック" pitchFamily="34" charset="-128"/>
              <a:cs typeface="+mn-cs"/>
            </a:endParaRPr>
          </a:p>
        </p:txBody>
      </p:sp>
      <p:sp>
        <p:nvSpPr>
          <p:cNvPr id="16408" name="Rectangle 30"/>
          <p:cNvSpPr>
            <a:spLocks noChangeArrowheads="1"/>
          </p:cNvSpPr>
          <p:nvPr/>
        </p:nvSpPr>
        <p:spPr bwMode="auto">
          <a:xfrm>
            <a:off x="6084888" y="4479925"/>
            <a:ext cx="500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a:ln>
                  <a:noFill/>
                </a:ln>
                <a:solidFill>
                  <a:srgbClr val="00B0F0"/>
                </a:solidFill>
                <a:effectLst/>
                <a:uLnTx/>
                <a:uFillTx/>
                <a:latin typeface="Calibri" pitchFamily="34" charset="0"/>
                <a:ea typeface="ＭＳ Ｐゴシック" pitchFamily="34" charset="-128"/>
                <a:cs typeface="+mn-cs"/>
              </a:rPr>
              <a:t>Cold</a:t>
            </a:r>
            <a:endParaRPr kumimoji="1" lang="en-US" altLang="en-US" sz="1200" b="1" i="0" u="none" strike="noStrike" kern="1200" cap="none" spc="0" normalizeH="0" baseline="0" noProof="0">
              <a:ln>
                <a:noFill/>
              </a:ln>
              <a:solidFill>
                <a:srgbClr val="00B0F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a:ln>
                <a:noFill/>
              </a:ln>
              <a:solidFill>
                <a:srgbClr val="00B0F0"/>
              </a:solidFill>
              <a:effectLst/>
              <a:uLnTx/>
              <a:uFillTx/>
              <a:latin typeface="Calibri" pitchFamily="34" charset="0"/>
              <a:ea typeface="ＭＳ Ｐゴシック" pitchFamily="34" charset="-128"/>
              <a:cs typeface="+mn-cs"/>
            </a:endParaRPr>
          </a:p>
        </p:txBody>
      </p:sp>
      <p:grpSp>
        <p:nvGrpSpPr>
          <p:cNvPr id="2" name="Groupe 1"/>
          <p:cNvGrpSpPr/>
          <p:nvPr/>
        </p:nvGrpSpPr>
        <p:grpSpPr>
          <a:xfrm>
            <a:off x="4211960" y="5221288"/>
            <a:ext cx="4749478" cy="1592262"/>
            <a:chOff x="4211960" y="5221288"/>
            <a:chExt cx="4749478" cy="1592262"/>
          </a:xfrm>
        </p:grpSpPr>
        <p:pic>
          <p:nvPicPr>
            <p:cNvPr id="16386" name="Picture 4" descr="C:\Users\autiero\Desktop\Talk SPSC\SPSC Report March 2015\V4.8\Final\fig\SFT_bottom_pi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5221288"/>
              <a:ext cx="39370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6738344" y="4587576"/>
              <a:ext cx="1581469" cy="2864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16396" name="Connecteur droit avec flèche 11"/>
          <p:cNvCxnSpPr>
            <a:cxnSpLocks noChangeShapeType="1"/>
          </p:cNvCxnSpPr>
          <p:nvPr/>
        </p:nvCxnSpPr>
        <p:spPr bwMode="auto">
          <a:xfrm flipH="1">
            <a:off x="8307263" y="5084763"/>
            <a:ext cx="158303" cy="360461"/>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1" name="Rectangle 8"/>
          <p:cNvSpPr>
            <a:spLocks noChangeArrowheads="1"/>
          </p:cNvSpPr>
          <p:nvPr/>
        </p:nvSpPr>
        <p:spPr bwMode="auto">
          <a:xfrm>
            <a:off x="7815410" y="3390091"/>
            <a:ext cx="13651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fr-FR"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FE </a:t>
            </a:r>
            <a:r>
              <a:rPr kumimoji="1" lang="fr-FR" altLang="en-US" sz="1200" b="1" i="0" u="none"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mn-cs"/>
              </a:rPr>
              <a:t>cards</a:t>
            </a:r>
            <a:r>
              <a:rPr kumimoji="1" lang="fr-FR"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 </a:t>
            </a:r>
            <a:r>
              <a:rPr kumimoji="1" lang="fr-FR" altLang="en-US" sz="1200" b="1" i="0" u="none"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mn-cs"/>
              </a:rPr>
              <a:t>mounted</a:t>
            </a:r>
            <a:r>
              <a:rPr kumimoji="1" lang="fr-FR"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rPr>
              <a:t> on insertion </a:t>
            </a:r>
            <a:r>
              <a:rPr kumimoji="1" lang="fr-FR" altLang="en-US" sz="1200" b="1" i="0" u="none" strike="noStrike" kern="1200" cap="none" spc="0" normalizeH="0" baseline="0" noProof="0" dirty="0" err="1">
                <a:ln>
                  <a:noFill/>
                </a:ln>
                <a:solidFill>
                  <a:srgbClr val="000000"/>
                </a:solidFill>
                <a:effectLst/>
                <a:uLnTx/>
                <a:uFillTx/>
                <a:latin typeface="Calibri" pitchFamily="34" charset="0"/>
                <a:ea typeface="ＭＳ Ｐゴシック" pitchFamily="34" charset="-128"/>
                <a:cs typeface="+mn-cs"/>
              </a:rPr>
              <a:t>blades</a:t>
            </a:r>
            <a:endPar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en-US" sz="1200" b="1" i="0" u="none" strike="noStrike" kern="1200" cap="none" spc="0" normalizeH="0" baseline="0" noProof="0" dirty="0">
              <a:ln>
                <a:noFill/>
              </a:ln>
              <a:solidFill>
                <a:srgbClr val="000000"/>
              </a:solidFill>
              <a:effectLst/>
              <a:uLnTx/>
              <a:uFillTx/>
              <a:latin typeface="Calibri" pitchFamily="34" charset="0"/>
              <a:ea typeface="ＭＳ Ｐゴシック" pitchFamily="34" charset="-128"/>
              <a:cs typeface="+mn-cs"/>
            </a:endParaRPr>
          </a:p>
        </p:txBody>
      </p:sp>
      <p:cxnSp>
        <p:nvCxnSpPr>
          <p:cNvPr id="32" name="Connecteur droit avec flèche 11"/>
          <p:cNvCxnSpPr>
            <a:cxnSpLocks noChangeShapeType="1"/>
          </p:cNvCxnSpPr>
          <p:nvPr/>
        </p:nvCxnSpPr>
        <p:spPr bwMode="auto">
          <a:xfrm flipH="1">
            <a:off x="7452320" y="4025106"/>
            <a:ext cx="363090" cy="454819"/>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5" name="Connecteur droit avec flèche 11"/>
          <p:cNvCxnSpPr>
            <a:cxnSpLocks noChangeShapeType="1"/>
          </p:cNvCxnSpPr>
          <p:nvPr/>
        </p:nvCxnSpPr>
        <p:spPr bwMode="auto">
          <a:xfrm>
            <a:off x="7815410" y="4005064"/>
            <a:ext cx="184400" cy="1368152"/>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03108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7296D5B8-9374-4A32-9294-F7F6EF035B37}" type="slidenum">
              <a:rPr kumimoji="0" lang="en-US" sz="800" b="0" i="0" u="none" strike="noStrike" kern="1200" cap="none" spc="0" normalizeH="0" baseline="0" noProof="0" smtClean="0">
                <a:ln>
                  <a:noFill/>
                </a:ln>
                <a:solidFill>
                  <a:srgbClr val="FFFFFF"/>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srgbClr val="FFFFFF"/>
              </a:solidFill>
              <a:effectLst/>
              <a:uLnTx/>
              <a:uFillTx/>
              <a:latin typeface="Arial" pitchFamily="34" charset="0"/>
              <a:ea typeface="ＭＳ Ｐゴシック"/>
            </a:endParaRPr>
          </a:p>
        </p:txBody>
      </p:sp>
      <p:sp>
        <p:nvSpPr>
          <p:cNvPr id="3" name="ZoneTexte 2"/>
          <p:cNvSpPr txBox="1"/>
          <p:nvPr/>
        </p:nvSpPr>
        <p:spPr>
          <a:xfrm>
            <a:off x="251520" y="44624"/>
            <a:ext cx="80860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Arial"/>
                <a:ea typeface="ＭＳ Ｐゴシック"/>
              </a:rPr>
              <a:t>Cost effective and fully accessible cold front-end electronics and DAQ</a:t>
            </a:r>
            <a:endParaRPr kumimoji="0" lang="en-US" sz="2000" b="0" i="0" u="none" strike="noStrike" kern="1200" cap="none" spc="0" normalizeH="0" baseline="0" noProof="0" dirty="0">
              <a:ln>
                <a:noFill/>
              </a:ln>
              <a:solidFill>
                <a:srgbClr val="FFFFFF"/>
              </a:solidFill>
              <a:effectLst/>
              <a:uLnTx/>
              <a:uFillTx/>
              <a:latin typeface="Arial"/>
              <a:ea typeface="ＭＳ Ｐゴシック"/>
            </a:endParaRPr>
          </a:p>
        </p:txBody>
      </p:sp>
      <p:sp>
        <p:nvSpPr>
          <p:cNvPr id="4" name="ZoneTexte 3"/>
          <p:cNvSpPr txBox="1"/>
          <p:nvPr/>
        </p:nvSpPr>
        <p:spPr>
          <a:xfrm>
            <a:off x="150470" y="539388"/>
            <a:ext cx="90043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rPr>
              <a:t>O</a:t>
            </a:r>
            <a:r>
              <a:rPr kumimoji="0" lang="en-US" sz="1600" b="1" i="0" u="none" strike="noStrike" kern="1200" cap="none" spc="0" normalizeH="0" baseline="0" noProof="0" dirty="0" smtClean="0">
                <a:ln>
                  <a:noFill/>
                </a:ln>
                <a:solidFill>
                  <a:srgbClr val="FFFFFF"/>
                </a:solidFill>
                <a:effectLst/>
                <a:uLnTx/>
                <a:uFillTx/>
                <a:latin typeface="Arial"/>
                <a:ea typeface="ＭＳ Ｐゴシック"/>
              </a:rPr>
              <a:t>ngoing R&amp;D since 2006</a:t>
            </a:r>
            <a:r>
              <a:rPr kumimoji="0" lang="en-US" sz="1600" b="1" i="0" u="none" strike="noStrike" kern="1200" cap="none" spc="0" normalizeH="0" baseline="0" noProof="0" dirty="0" smtClean="0">
                <a:ln>
                  <a:noFill/>
                </a:ln>
                <a:solidFill>
                  <a:srgbClr val="FFFFFF"/>
                </a:solidFill>
                <a:effectLst/>
                <a:uLnTx/>
                <a:uFillTx/>
                <a:latin typeface="Arial"/>
                <a:ea typeface="ＭＳ Ｐゴシック"/>
                <a:sym typeface="Wingdings" panose="05000000000000000000" pitchFamily="2" charset="2"/>
              </a:rPr>
              <a:t> entered in production phase for 6x6x6 (7680 readout channels)</a:t>
            </a:r>
            <a:endParaRPr kumimoji="0" lang="en-US" sz="1600" b="1" i="0" u="none" strike="noStrike" kern="1200" cap="none" spc="0" normalizeH="0" baseline="0" noProof="0" dirty="0">
              <a:ln>
                <a:noFill/>
              </a:ln>
              <a:solidFill>
                <a:srgbClr val="FFFFFF"/>
              </a:solidFill>
              <a:effectLst/>
              <a:uLnTx/>
              <a:uFillTx/>
              <a:latin typeface="Arial"/>
              <a:ea typeface="ＭＳ Ｐゴシック"/>
            </a:endParaRPr>
          </a:p>
        </p:txBody>
      </p:sp>
      <p:sp>
        <p:nvSpPr>
          <p:cNvPr id="6" name="ZoneTexte 5"/>
          <p:cNvSpPr txBox="1"/>
          <p:nvPr/>
        </p:nvSpPr>
        <p:spPr>
          <a:xfrm>
            <a:off x="-36512" y="1436578"/>
            <a:ext cx="5544616"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a:ea typeface="ＭＳ Ｐゴシック"/>
              </a:rPr>
              <a:t>ASIC (CMOS 0.35 um) 16 </a:t>
            </a:r>
            <a:r>
              <a:rPr kumimoji="0" lang="en-US" sz="1600" b="1" i="0" u="none" strike="noStrike" kern="1200" cap="none" spc="0" normalizeH="0" baseline="0" noProof="0" dirty="0" err="1" smtClean="0">
                <a:ln>
                  <a:noFill/>
                </a:ln>
                <a:solidFill>
                  <a:srgbClr val="FFFFFF"/>
                </a:solidFill>
                <a:effectLst/>
                <a:uLnTx/>
                <a:uFillTx/>
                <a:latin typeface="Arial"/>
                <a:ea typeface="ＭＳ Ｐゴシック"/>
              </a:rPr>
              <a:t>ch.</a:t>
            </a:r>
            <a:r>
              <a:rPr kumimoji="0" lang="en-US" sz="1600" b="1" i="0" u="none" strike="noStrike" kern="1200" cap="none" spc="0" normalizeH="0" baseline="0" noProof="0" dirty="0" smtClean="0">
                <a:ln>
                  <a:noFill/>
                </a:ln>
                <a:solidFill>
                  <a:srgbClr val="FFFFFF"/>
                </a:solidFill>
                <a:effectLst/>
                <a:uLnTx/>
                <a:uFillTx/>
                <a:latin typeface="Arial"/>
                <a:ea typeface="ＭＳ Ｐゴシック"/>
              </a:rPr>
              <a:t> amplifiers working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a:ea typeface="ＭＳ Ｐゴシック"/>
              </a:rPr>
              <a:t>~110 K  to profit from minimal noise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FE electronics inside chimneys, cards fixed to a plug accessible from outside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Distance cards-CRP&lt;50 cm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Dynamic range 40 </a:t>
            </a: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mips</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(1200 </a:t>
            </a: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fC</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(LEM gain =20)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1300 e- ENC @250 pF, &lt;100 </a:t>
            </a: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keV</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sensitivity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Single and double-slope versions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Power consumption &lt;18 </a:t>
            </a: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mW</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a:t>
            </a: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ch</a:t>
            </a:r>
            <a:endParaRPr kumimoji="0" lang="en-US" sz="1600" b="0" i="0" u="none" strike="noStrike" kern="1200" cap="none" spc="0" normalizeH="0" baseline="0" noProof="0" dirty="0" smtClean="0">
              <a:ln>
                <a:noFill/>
              </a:ln>
              <a:solidFill>
                <a:srgbClr val="FFFF00"/>
              </a:solidFill>
              <a:effectLst/>
              <a:uLnTx/>
              <a:uFillTx/>
              <a:latin typeface="Arial"/>
              <a:ea typeface="ＭＳ Ｐゴシック"/>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Produced at the end of 2015 in 700 units (entire 6x6x6)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smtClean="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FF"/>
                </a:solidFill>
                <a:effectLst/>
                <a:uLnTx/>
                <a:uFillTx/>
                <a:latin typeface="Arial"/>
                <a:ea typeface="ＭＳ Ｐゴシック"/>
              </a:rPr>
              <a:t>DAQ in warm zone on the tank deck: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Architecture based on </a:t>
            </a: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uTCA</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standard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Local processors replaced by virtual processors emulated in low cost FPGAs (NIOS)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Integration of the time distribution chain (improved PTP)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Bittware</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S5-PCIe-HQ 10 Gbe backend with OPENCL and high computing power in FPGAs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Production of </a:t>
            </a:r>
            <a:r>
              <a:rPr kumimoji="0" lang="en-US" sz="1600" b="0" i="0" u="none" strike="noStrike" kern="1200" cap="none" spc="0" normalizeH="0" baseline="0" noProof="0" dirty="0" err="1" smtClean="0">
                <a:ln>
                  <a:noFill/>
                </a:ln>
                <a:solidFill>
                  <a:srgbClr val="FFFF00"/>
                </a:solidFill>
                <a:effectLst/>
                <a:uLnTx/>
                <a:uFillTx/>
                <a:latin typeface="Arial"/>
                <a:ea typeface="ＭＳ Ｐゴシック"/>
              </a:rPr>
              <a:t>uTCA</a:t>
            </a:r>
            <a:r>
              <a:rPr kumimoji="0" lang="en-US" sz="1600" b="0" i="0" u="none" strike="noStrike" kern="1200" cap="none" spc="0" normalizeH="0" baseline="0" noProof="0" dirty="0" smtClean="0">
                <a:ln>
                  <a:noFill/>
                </a:ln>
                <a:solidFill>
                  <a:srgbClr val="FFFF00"/>
                </a:solidFill>
                <a:effectLst/>
                <a:uLnTx/>
                <a:uFillTx/>
                <a:latin typeface="Arial"/>
                <a:ea typeface="ＭＳ Ｐゴシック"/>
              </a:rPr>
              <a:t> cards started at the end of 2015, pre-batch to be deployed on 3x1x1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smtClean="0">
              <a:ln>
                <a:noFill/>
              </a:ln>
              <a:solidFill>
                <a:srgbClr val="FFFF00"/>
              </a:solidFill>
              <a:effectLst/>
              <a:uLnTx/>
              <a:uFillTx/>
              <a:latin typeface="Arial"/>
              <a:ea typeface="ＭＳ Ｐゴシック"/>
            </a:endParaRPr>
          </a:p>
        </p:txBody>
      </p:sp>
      <p:grpSp>
        <p:nvGrpSpPr>
          <p:cNvPr id="11" name="Groupe 10"/>
          <p:cNvGrpSpPr/>
          <p:nvPr/>
        </p:nvGrpSpPr>
        <p:grpSpPr>
          <a:xfrm>
            <a:off x="5364088" y="1137245"/>
            <a:ext cx="3771900" cy="5172075"/>
            <a:chOff x="5364088" y="1281261"/>
            <a:chExt cx="3771900" cy="5172075"/>
          </a:xfrm>
        </p:grpSpPr>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281261"/>
              <a:ext cx="377190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Connecteur droit avec flèche 14"/>
            <p:cNvCxnSpPr/>
            <p:nvPr/>
          </p:nvCxnSpPr>
          <p:spPr bwMode="auto">
            <a:xfrm flipV="1">
              <a:off x="6228184" y="5228045"/>
              <a:ext cx="1021854" cy="2891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281286"/>
              <a:ext cx="2816915" cy="259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490" y="2708920"/>
              <a:ext cx="926702" cy="1158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Connecteur droit avec flèche 18"/>
            <p:cNvCxnSpPr/>
            <p:nvPr/>
          </p:nvCxnSpPr>
          <p:spPr bwMode="auto">
            <a:xfrm flipH="1" flipV="1">
              <a:off x="8028384" y="3501008"/>
              <a:ext cx="648072" cy="936104"/>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pic>
        <p:nvPicPr>
          <p:cNvPr id="12" name="Picture 2" descr="C:\Users\autiero\Desktop\Laguna meeting 15 Sept 2013\Edouard\LARZIC_16_layout-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5387" y="4797152"/>
            <a:ext cx="874805" cy="90858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347052" y="5734997"/>
            <a:ext cx="1364476" cy="646331"/>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a:ea typeface="ＭＳ Ｐゴシック"/>
              </a:rPr>
              <a:t>ASIC 16 </a:t>
            </a:r>
            <a:r>
              <a:rPr kumimoji="0" lang="en-US" sz="1200" b="0" i="0" u="none" strike="noStrike" kern="1200" cap="none" spc="0" normalizeH="0" baseline="0" noProof="0" dirty="0" err="1" smtClean="0">
                <a:ln>
                  <a:noFill/>
                </a:ln>
                <a:solidFill>
                  <a:srgbClr val="000000"/>
                </a:solidFill>
                <a:effectLst/>
                <a:uLnTx/>
                <a:uFillTx/>
                <a:latin typeface="Arial"/>
                <a:ea typeface="ＭＳ Ｐゴシック"/>
              </a:rPr>
              <a:t>ch.</a:t>
            </a:r>
            <a:endParaRPr kumimoji="0" lang="en-US" sz="1200" b="0" i="0" u="none" strike="noStrike" kern="1200" cap="none" spc="0" normalizeH="0" baseline="0" noProof="0" dirty="0" smtClean="0">
              <a:ln>
                <a:noFill/>
              </a:ln>
              <a:solidFill>
                <a:srgbClr val="0000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Arial"/>
                <a:ea typeface="ＭＳ Ｐゴシック"/>
              </a:rPr>
              <a:t>(CMOS 0.35 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ＭＳ Ｐゴシック"/>
            </a:endParaRPr>
          </a:p>
        </p:txBody>
      </p:sp>
      <p:sp>
        <p:nvSpPr>
          <p:cNvPr id="16" name="Rectangle 15"/>
          <p:cNvSpPr/>
          <p:nvPr/>
        </p:nvSpPr>
        <p:spPr>
          <a:xfrm>
            <a:off x="-36512" y="6372036"/>
            <a:ext cx="8118648" cy="36933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800" b="0" i="0" u="none" strike="noStrike" kern="1200" cap="none" spc="0" normalizeH="0" baseline="0" noProof="0" dirty="0" smtClean="0">
                <a:ln>
                  <a:noFill/>
                </a:ln>
                <a:solidFill>
                  <a:srgbClr val="FFFFFF"/>
                </a:solidFill>
                <a:effectLst/>
                <a:uLnTx/>
                <a:uFillTx/>
                <a:latin typeface="Arial"/>
                <a:ea typeface="ＭＳ Ｐゴシック"/>
                <a:sym typeface="Wingdings" pitchFamily="2" charset="2"/>
              </a:rPr>
              <a:t>Large </a:t>
            </a:r>
            <a:r>
              <a:rPr kumimoji="0" lang="en-US" sz="1800" b="0" i="0" u="none" strike="noStrike" kern="1200" cap="none" spc="0" normalizeH="0" baseline="0" noProof="0" dirty="0">
                <a:ln>
                  <a:noFill/>
                </a:ln>
                <a:solidFill>
                  <a:srgbClr val="FFFFFF"/>
                </a:solidFill>
                <a:effectLst/>
                <a:uLnTx/>
                <a:uFillTx/>
                <a:latin typeface="Arial"/>
                <a:ea typeface="ＭＳ Ｐゴシック"/>
                <a:sym typeface="Wingdings" pitchFamily="2" charset="2"/>
              </a:rPr>
              <a:t>scalability </a:t>
            </a:r>
            <a:r>
              <a:rPr kumimoji="0" lang="en-US" sz="1800" b="0" i="0" u="none" strike="noStrike" kern="1200" cap="none" spc="0" normalizeH="0" baseline="0" noProof="0" dirty="0" smtClean="0">
                <a:ln>
                  <a:noFill/>
                </a:ln>
                <a:solidFill>
                  <a:srgbClr val="FFFFFF"/>
                </a:solidFill>
                <a:effectLst/>
                <a:uLnTx/>
                <a:uFillTx/>
                <a:latin typeface="Arial"/>
                <a:ea typeface="ＭＳ Ｐゴシック"/>
                <a:sym typeface="Wingdings" pitchFamily="2" charset="2"/>
              </a:rPr>
              <a:t>(150k </a:t>
            </a:r>
            <a:r>
              <a:rPr kumimoji="0" lang="en-US" sz="1800" b="0" i="0" u="none" strike="noStrike" kern="1200" cap="none" spc="0" normalizeH="0" baseline="0" noProof="0" dirty="0">
                <a:ln>
                  <a:noFill/>
                </a:ln>
                <a:solidFill>
                  <a:srgbClr val="FFFFFF"/>
                </a:solidFill>
                <a:effectLst/>
                <a:uLnTx/>
                <a:uFillTx/>
                <a:latin typeface="Arial"/>
                <a:ea typeface="ＭＳ Ｐゴシック"/>
                <a:sym typeface="Wingdings" pitchFamily="2" charset="2"/>
              </a:rPr>
              <a:t>channels for </a:t>
            </a:r>
            <a:r>
              <a:rPr kumimoji="0" lang="en-US" sz="1800" b="0" i="0" u="none" strike="noStrike" kern="1200" cap="none" spc="0" normalizeH="0" baseline="0" noProof="0" dirty="0" smtClean="0">
                <a:ln>
                  <a:noFill/>
                </a:ln>
                <a:solidFill>
                  <a:srgbClr val="FFFFFF"/>
                </a:solidFill>
                <a:effectLst/>
                <a:uLnTx/>
                <a:uFillTx/>
                <a:latin typeface="Arial"/>
                <a:ea typeface="ＭＳ Ｐゴシック"/>
                <a:sym typeface="Wingdings" pitchFamily="2" charset="2"/>
              </a:rPr>
              <a:t>10kton</a:t>
            </a:r>
            <a:r>
              <a:rPr kumimoji="0" lang="en-US" sz="1800" b="0" i="0" u="none" strike="noStrike" kern="1200" cap="none" spc="0" normalizeH="0" baseline="0" noProof="0" dirty="0">
                <a:ln>
                  <a:noFill/>
                </a:ln>
                <a:solidFill>
                  <a:srgbClr val="FFFFFF"/>
                </a:solidFill>
                <a:effectLst/>
                <a:uLnTx/>
                <a:uFillTx/>
                <a:latin typeface="Arial"/>
                <a:ea typeface="ＭＳ Ｐゴシック"/>
                <a:sym typeface="Wingdings" pitchFamily="2" charset="2"/>
              </a:rPr>
              <a:t>) at low </a:t>
            </a:r>
            <a:r>
              <a:rPr kumimoji="0" lang="en-US" sz="1800" b="0" i="0" u="none" strike="noStrike" kern="1200" cap="none" spc="0" normalizeH="0" baseline="0" noProof="0" dirty="0" smtClean="0">
                <a:ln>
                  <a:noFill/>
                </a:ln>
                <a:solidFill>
                  <a:srgbClr val="FFFFFF"/>
                </a:solidFill>
                <a:effectLst/>
                <a:uLnTx/>
                <a:uFillTx/>
                <a:latin typeface="Arial"/>
                <a:ea typeface="ＭＳ Ｐゴシック"/>
                <a:sym typeface="Wingdings" pitchFamily="2" charset="2"/>
              </a:rPr>
              <a:t>costs</a:t>
            </a:r>
          </a:p>
        </p:txBody>
      </p:sp>
    </p:spTree>
    <p:extLst>
      <p:ext uri="{BB962C8B-B14F-4D97-AF65-F5344CB8AC3E}">
        <p14:creationId xmlns:p14="http://schemas.microsoft.com/office/powerpoint/2010/main" val="211963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32" y="-99392"/>
            <a:ext cx="7886700" cy="696756"/>
          </a:xfrm>
        </p:spPr>
        <p:txBody>
          <a:bodyPr>
            <a:normAutofit/>
          </a:bodyPr>
          <a:lstStyle/>
          <a:p>
            <a:r>
              <a:rPr lang="en-US" sz="3200" dirty="0" smtClean="0">
                <a:latin typeface="+mn-lt"/>
              </a:rPr>
              <a:t>Cold front-end electronics</a:t>
            </a:r>
            <a:endParaRPr lang="en-US" sz="3200" dirty="0">
              <a:latin typeface="+mn-lt"/>
            </a:endParaRP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9F568-776D-4FA3-B0C2-59EA0856AFE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Image 4"/>
          <p:cNvPicPr>
            <a:picLocks noChangeAspect="1"/>
          </p:cNvPicPr>
          <p:nvPr/>
        </p:nvPicPr>
        <p:blipFill>
          <a:blip r:embed="rId2"/>
          <a:stretch>
            <a:fillRect/>
          </a:stretch>
        </p:blipFill>
        <p:spPr>
          <a:xfrm>
            <a:off x="6264977" y="620688"/>
            <a:ext cx="2627503" cy="2280475"/>
          </a:xfrm>
          <a:prstGeom prst="rect">
            <a:avLst/>
          </a:prstGeom>
        </p:spPr>
      </p:pic>
      <p:sp>
        <p:nvSpPr>
          <p:cNvPr id="6" name="ZoneTexte 5"/>
          <p:cNvSpPr txBox="1"/>
          <p:nvPr/>
        </p:nvSpPr>
        <p:spPr>
          <a:xfrm>
            <a:off x="6983239" y="116632"/>
            <a:ext cx="1909241"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ASIC under testing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Connecteur droit avec flèche 7"/>
          <p:cNvCxnSpPr>
            <a:stCxn id="6" idx="2"/>
          </p:cNvCxnSpPr>
          <p:nvPr/>
        </p:nvCxnSpPr>
        <p:spPr>
          <a:xfrm flipH="1">
            <a:off x="7396190" y="485964"/>
            <a:ext cx="541670" cy="1154361"/>
          </a:xfrm>
          <a:prstGeom prst="straightConnector1">
            <a:avLst/>
          </a:prstGeom>
          <a:ln w="57150">
            <a:solidFill>
              <a:schemeClr val="accent4">
                <a:lumMod val="60000"/>
                <a:lumOff val="40000"/>
              </a:schemeClr>
            </a:solidFill>
            <a:tailEnd type="triangle"/>
          </a:ln>
        </p:spPr>
        <p:style>
          <a:lnRef idx="3">
            <a:schemeClr val="accent2"/>
          </a:lnRef>
          <a:fillRef idx="0">
            <a:schemeClr val="accent2"/>
          </a:fillRef>
          <a:effectRef idx="2">
            <a:schemeClr val="accent2"/>
          </a:effectRef>
          <a:fontRef idx="minor">
            <a:schemeClr val="tx1"/>
          </a:fontRef>
        </p:style>
      </p:cxn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718" y="4509120"/>
            <a:ext cx="3534847" cy="2273216"/>
          </a:xfrm>
          <a:prstGeom prst="rect">
            <a:avLst/>
          </a:prstGeom>
        </p:spPr>
      </p:pic>
      <p:sp>
        <p:nvSpPr>
          <p:cNvPr id="11" name="ZoneTexte 10"/>
          <p:cNvSpPr txBox="1"/>
          <p:nvPr/>
        </p:nvSpPr>
        <p:spPr>
          <a:xfrm>
            <a:off x="995578" y="5733256"/>
            <a:ext cx="4584534"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Anode capacitance is 150 pF/m </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 450 pF for a 3x3m</a:t>
            </a:r>
            <a:r>
              <a:rPr kumimoji="0" lang="en-US" sz="1600" b="0" i="0" u="none" strike="noStrike" kern="1200" cap="none" spc="0" normalizeH="0" baseline="30000" noProof="0" dirty="0" smtClean="0">
                <a:ln>
                  <a:noFill/>
                </a:ln>
                <a:solidFill>
                  <a:prstClr val="black"/>
                </a:solidFill>
                <a:effectLst/>
                <a:uLnTx/>
                <a:uFillTx/>
                <a:latin typeface="Calibri" panose="020F0502020204030204"/>
                <a:ea typeface="+mn-ea"/>
                <a:cs typeface="+mn-cs"/>
                <a:sym typeface="Wingdings" panose="05000000000000000000" pitchFamily="2" charset="2"/>
              </a:rPr>
              <a:t>2</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 module: expected noise = 1600 ENC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For LEM equivalent gain of 20 (10 per each view)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Wingdings" panose="05000000000000000000" pitchFamily="2" charset="2"/>
              </a:rPr>
              <a:t>S/N ~ 100  for 1MIP signal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p:cNvSpPr txBox="1"/>
          <p:nvPr/>
        </p:nvSpPr>
        <p:spPr>
          <a:xfrm>
            <a:off x="5979384" y="4067780"/>
            <a:ext cx="2985104" cy="6573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Measured ENC as a function of C</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det</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 name="Espace réservé du contenu 3"/>
          <p:cNvSpPr>
            <a:spLocks noGrp="1"/>
          </p:cNvSpPr>
          <p:nvPr>
            <p:ph idx="1"/>
          </p:nvPr>
        </p:nvSpPr>
        <p:spPr>
          <a:xfrm>
            <a:off x="-108520" y="476672"/>
            <a:ext cx="6129416" cy="3888432"/>
          </a:xfrm>
        </p:spPr>
        <p:txBody>
          <a:bodyPr>
            <a:normAutofit/>
          </a:bodyPr>
          <a:lstStyle/>
          <a:p>
            <a:r>
              <a:rPr lang="en-US" sz="1800" dirty="0" smtClean="0"/>
              <a:t>Accessible via chimneys without opening of the TPC cryostat and shielded from digital electronics</a:t>
            </a:r>
          </a:p>
          <a:p>
            <a:r>
              <a:rPr lang="en-US" sz="1800" dirty="0"/>
              <a:t>R&amp;D on cryogenic ASIC since 2006 (9 versions produced 6 for SP and 3 adapted to DP dynamics</a:t>
            </a:r>
            <a:r>
              <a:rPr lang="en-US" sz="1800" dirty="0" smtClean="0"/>
              <a:t>)</a:t>
            </a:r>
          </a:p>
          <a:p>
            <a:r>
              <a:rPr lang="en-US" sz="1800" dirty="0" smtClean="0"/>
              <a:t>Preamplifier ASIC final version (3 dual phase versions produced):  16 channels, Double slope gain with “kink” at 400 </a:t>
            </a:r>
            <a:r>
              <a:rPr lang="en-US" sz="1800" dirty="0" err="1" smtClean="0"/>
              <a:t>fC</a:t>
            </a:r>
            <a:r>
              <a:rPr lang="en-US" sz="1800" dirty="0" smtClean="0"/>
              <a:t>, 1200 </a:t>
            </a:r>
            <a:r>
              <a:rPr lang="en-US" sz="1800" dirty="0" err="1" smtClean="0"/>
              <a:t>fC</a:t>
            </a:r>
            <a:r>
              <a:rPr lang="en-US" sz="1800" dirty="0" smtClean="0"/>
              <a:t> dynamic range</a:t>
            </a:r>
          </a:p>
          <a:p>
            <a:r>
              <a:rPr lang="en-US" sz="1800" dirty="0" smtClean="0"/>
              <a:t>Full production of 700 chips performed in Sep. 2015 (covers fully 7680 </a:t>
            </a:r>
            <a:r>
              <a:rPr lang="en-US" sz="1800" dirty="0" err="1" smtClean="0"/>
              <a:t>ch</a:t>
            </a:r>
            <a:r>
              <a:rPr lang="en-US" sz="1800" dirty="0" smtClean="0"/>
              <a:t> required for 6x6x6), acceptance batch of 25 circuit tested in Jan 2016 </a:t>
            </a:r>
            <a:r>
              <a:rPr lang="en-US" sz="1800" dirty="0" smtClean="0">
                <a:sym typeface="Wingdings" panose="05000000000000000000" pitchFamily="2" charset="2"/>
              </a:rPr>
              <a:t> g</a:t>
            </a:r>
            <a:r>
              <a:rPr lang="en-US" sz="1800" dirty="0" smtClean="0"/>
              <a:t>ood performance measured</a:t>
            </a:r>
          </a:p>
          <a:p>
            <a:r>
              <a:rPr lang="en-US" sz="1800" dirty="0" smtClean="0"/>
              <a:t>Design and production of  64 </a:t>
            </a:r>
            <a:r>
              <a:rPr lang="en-US" sz="1800" dirty="0" err="1" smtClean="0"/>
              <a:t>ch</a:t>
            </a:r>
            <a:r>
              <a:rPr lang="en-US" sz="1800" dirty="0" smtClean="0"/>
              <a:t> front-end cards completed as well as operation tests in the 3x1x1 chimneys</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402" y="4013704"/>
            <a:ext cx="2181424" cy="164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083306" y="3308458"/>
            <a:ext cx="1609236"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2424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7504" y="44624"/>
            <a:ext cx="5377044" cy="3155046"/>
          </a:xfrm>
          <a:prstGeom prst="rect">
            <a:avLst/>
          </a:prstGeom>
        </p:spPr>
      </p:pic>
      <p:sp>
        <p:nvSpPr>
          <p:cNvPr id="3" name="ZoneTexte 2"/>
          <p:cNvSpPr txBox="1"/>
          <p:nvPr/>
        </p:nvSpPr>
        <p:spPr>
          <a:xfrm>
            <a:off x="5724128" y="116632"/>
            <a:ext cx="3240360"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Charge readout AMC: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X8 ADC AD9257 14 bits, x2 Dual port memories IDT70V3339, ALTERA Cyclone V with NIOS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Features: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64 channels, 2.5 MHz sampling, 12 bits output, lossless Huffman-like compression (factor 10), 10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/s connectivity. Interface with the White-Rabbit and trigger timestamps transmission via dedicated lines and protocol on the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backplane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DAQ in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-DP based on transmitting drift windows on the basis of external triggers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Working mode foreseen for DUNE: continuous streaming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10 cards/crate </a:t>
            </a: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640 channels/crate on a 10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Gbit</a:t>
            </a: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/s optical link to DAQ back-end</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Image 3"/>
          <p:cNvPicPr>
            <a:picLocks noChangeAspect="1"/>
          </p:cNvPicPr>
          <p:nvPr/>
        </p:nvPicPr>
        <p:blipFill>
          <a:blip r:embed="rId3"/>
          <a:stretch>
            <a:fillRect/>
          </a:stretch>
        </p:blipFill>
        <p:spPr>
          <a:xfrm>
            <a:off x="374526" y="3501008"/>
            <a:ext cx="5109295" cy="3064418"/>
          </a:xfrm>
          <a:prstGeom prst="rect">
            <a:avLst/>
          </a:prstGeom>
        </p:spPr>
      </p:pic>
    </p:spTree>
    <p:extLst>
      <p:ext uri="{BB962C8B-B14F-4D97-AF65-F5344CB8AC3E}">
        <p14:creationId xmlns:p14="http://schemas.microsoft.com/office/powerpoint/2010/main" val="156933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6553200" y="622162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9F568-776D-4FA3-B0C2-59EA0856AFE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2016224" cy="1692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07504" y="1844824"/>
            <a:ext cx="8424936"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Analog cryogenic FE: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Full production 700 chips of cryogenic ASIC amplifiers procured at the beginning of 2016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64 channels FE cards with 4 cryogenic ASIC amplifiers designed and tested in the spring 2016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First batch of 20 cards (1280 channels) produced for the 3x1x1 operation, operational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Production of remaining 100 cards for 6x6x6 on 2017 budget</a:t>
            </a: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341513" y="-604841"/>
            <a:ext cx="1581470" cy="2864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533" y="260648"/>
            <a:ext cx="2702923" cy="1651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a:spLocks noChangeArrowheads="1"/>
          </p:cNvSpPr>
          <p:nvPr/>
        </p:nvSpPr>
        <p:spPr bwMode="auto">
          <a:xfrm>
            <a:off x="139700" y="3549784"/>
            <a:ext cx="5224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err="1">
                <a:ln>
                  <a:noFill/>
                </a:ln>
                <a:solidFill>
                  <a:prstClr val="black"/>
                </a:solidFill>
                <a:effectLst/>
                <a:uLnTx/>
                <a:uFillTx/>
                <a:latin typeface="Calibri"/>
                <a:ea typeface="Verdana" panose="020B0604030504040204" pitchFamily="34" charset="0"/>
                <a:cs typeface="Verdana" panose="020B0604030504040204" pitchFamily="34" charset="0"/>
              </a:rPr>
              <a:t>uTCA</a:t>
            </a: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rPr>
              <a:t> 64 channels AMC digitization cards (2.5 MHz, 12 bits output, 10 </a:t>
            </a:r>
            <a:r>
              <a:rPr kumimoji="0" lang="en-US" altLang="en-US" sz="1600" b="1" i="0" u="none" strike="noStrike" kern="1200" cap="none" spc="0" normalizeH="0" baseline="0" noProof="0" dirty="0" err="1">
                <a:ln>
                  <a:noFill/>
                </a:ln>
                <a:solidFill>
                  <a:prstClr val="black"/>
                </a:solidFill>
                <a:effectLst/>
                <a:uLnTx/>
                <a:uFillTx/>
                <a:latin typeface="Calibri"/>
                <a:ea typeface="Verdana" panose="020B0604030504040204" pitchFamily="34" charset="0"/>
                <a:cs typeface="Verdana" panose="020B0604030504040204" pitchFamily="34" charset="0"/>
              </a:rPr>
              <a:t>GbE</a:t>
            </a: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rPr>
              <a:t> connectivity)</a:t>
            </a:r>
          </a:p>
        </p:txBody>
      </p:sp>
      <p:sp>
        <p:nvSpPr>
          <p:cNvPr id="11" name="Rectangle 12"/>
          <p:cNvSpPr>
            <a:spLocks noChangeArrowheads="1"/>
          </p:cNvSpPr>
          <p:nvPr/>
        </p:nvSpPr>
        <p:spPr bwMode="auto">
          <a:xfrm>
            <a:off x="-36511" y="4053840"/>
            <a:ext cx="4824535"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285750" marR="0" lvl="0" indent="-285750" algn="l" defTabSz="9144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20 cards produced by September 2016 to equip the 3x1x1, operational</a:t>
            </a:r>
          </a:p>
          <a:p>
            <a:pPr marL="285750" marR="0" lvl="0" indent="-285750" algn="l" defTabSz="914400" rtl="0" eaLnBrk="1" fontAlgn="auto" latinLnBrk="0" hangingPunct="1">
              <a:lnSpc>
                <a:spcPct val="100000"/>
              </a:lnSpc>
              <a:spcBef>
                <a:spcPct val="0"/>
              </a:spcBef>
              <a:spcAft>
                <a:spcPts val="0"/>
              </a:spcAft>
              <a:buClrTx/>
              <a:buSzTx/>
              <a:buFont typeface="Wingdings" pitchFamily="2" charset="2"/>
              <a:buChar char="§"/>
              <a:tabLst/>
              <a:defRPr/>
            </a:pP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Production of remaining 100 cards for the 6x6x6 </a:t>
            </a:r>
            <a:r>
              <a:rPr lang="en-US" altLang="en-US" sz="1600" b="1" dirty="0" smtClean="0">
                <a:solidFill>
                  <a:prstClr val="black"/>
                </a:solidFill>
                <a:latin typeface="Calibri"/>
                <a:ea typeface="Verdana" panose="020B0604030504040204" pitchFamily="34" charset="0"/>
                <a:cs typeface="Verdana" panose="020B0604030504040204" pitchFamily="34" charset="0"/>
                <a:sym typeface="Wingdings" pitchFamily="2" charset="2"/>
              </a:rPr>
              <a:t>on</a:t>
            </a:r>
            <a:r>
              <a:rPr kumimoji="0" lang="en-US" altLang="en-US" sz="16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 </a:t>
            </a: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the 2017 budget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(main card components  ADCs, FPGAs, IDT memories, already purchased in 2015 for the entire 6x6x6 production)</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600" b="1" i="0" u="none" strike="noStrike" kern="1200" cap="none" spc="0" normalizeH="0" baseline="0" noProof="0" dirty="0">
              <a:ln>
                <a:noFill/>
              </a:ln>
              <a:solidFill>
                <a:srgbClr val="0070C0"/>
              </a:solidFill>
              <a:effectLst/>
              <a:uLnTx/>
              <a:uFillTx/>
              <a:latin typeface="Calibri"/>
              <a:ea typeface="Verdana" panose="020B0604030504040204" pitchFamily="34" charset="0"/>
              <a:cs typeface="Verdana" panose="020B0604030504040204" pitchFamily="34" charset="0"/>
              <a:sym typeface="Wingdings" pitchFamily="2" charset="2"/>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70C0"/>
                </a:solidFill>
                <a:effectLst/>
                <a:uLnTx/>
                <a:uFillTx/>
                <a:latin typeface="Calibri"/>
                <a:ea typeface="Verdana" panose="020B0604030504040204" pitchFamily="34" charset="0"/>
                <a:cs typeface="Verdana" panose="020B0604030504040204" pitchFamily="34" charset="0"/>
                <a:sym typeface="Wingdings" pitchFamily="2" charset="2"/>
              </a:rPr>
              <a:t> </a:t>
            </a:r>
            <a:r>
              <a:rPr kumimoji="0" lang="en-US" altLang="en-US" sz="1800" b="1" i="0" u="none" strike="noStrike" kern="1200" cap="none" spc="0" normalizeH="0" baseline="0" noProof="0" dirty="0">
                <a:ln>
                  <a:noFill/>
                </a:ln>
                <a:solidFill>
                  <a:srgbClr val="0070C0"/>
                </a:solidFill>
                <a:effectLst/>
                <a:uLnTx/>
                <a:uFillTx/>
                <a:latin typeface="Calibri"/>
                <a:ea typeface="Verdana" panose="020B0604030504040204" pitchFamily="34" charset="0"/>
                <a:cs typeface="Verdana" panose="020B0604030504040204" pitchFamily="34" charset="0"/>
                <a:sym typeface="Wingdings" pitchFamily="2" charset="2"/>
              </a:rPr>
              <a:t>White Rabbit timing/trigger distribution system</a:t>
            </a:r>
            <a:r>
              <a:rPr kumimoji="0" lang="en-US" altLang="en-US" sz="1600" b="0" i="0" u="none" strike="noStrike" kern="1200" cap="none" spc="0" normalizeH="0" baseline="0" noProof="0" dirty="0">
                <a:ln>
                  <a:noFill/>
                </a:ln>
                <a:solidFill>
                  <a:srgbClr val="0070C0"/>
                </a:solidFill>
                <a:effectLst/>
                <a:uLnTx/>
                <a:uFillTx/>
                <a:latin typeface="Calibri"/>
                <a:ea typeface="Verdana" panose="020B0604030504040204" pitchFamily="34" charset="0"/>
                <a:cs typeface="Verdana" panose="020B0604030504040204" pitchFamily="34" charset="0"/>
                <a:sym typeface="Wingdings" pitchFamily="2" charset="2"/>
              </a:rPr>
              <a:t>:</a:t>
            </a: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en-US" altLang="en-US" sz="16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sym typeface="Wingdings" pitchFamily="2" charset="2"/>
              </a:rPr>
              <a:t>Components produced in 2016 for the entire 6x6x6, system operational on the 3x1x1</a:t>
            </a:r>
          </a:p>
        </p:txBody>
      </p:sp>
      <p:sp>
        <p:nvSpPr>
          <p:cNvPr id="5" name="ZoneTexte 4"/>
          <p:cNvSpPr txBox="1"/>
          <p:nvPr/>
        </p:nvSpPr>
        <p:spPr>
          <a:xfrm>
            <a:off x="107504" y="3252460"/>
            <a:ext cx="18906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Digitization cards:</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4725144"/>
            <a:ext cx="3520012" cy="190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7598" y="3012962"/>
            <a:ext cx="2604913" cy="2020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241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7296D5B8-9374-4A32-9294-F7F6EF035B37}" type="slidenum">
              <a:rPr kumimoji="0" lang="en-US" sz="800" b="0" i="0" u="none" strike="noStrike" kern="1200" cap="none" spc="0" normalizeH="0" baseline="0" noProof="0" smtClean="0">
                <a:ln>
                  <a:noFill/>
                </a:ln>
                <a:solidFill>
                  <a:srgbClr val="FFFFFF"/>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srgbClr val="FFFFFF"/>
              </a:solidFill>
              <a:effectLst/>
              <a:uLnTx/>
              <a:uFillTx/>
              <a:latin typeface="Arial" pitchFamily="34" charset="0"/>
              <a:ea typeface="ＭＳ Ｐゴシック"/>
            </a:endParaRPr>
          </a:p>
        </p:txBody>
      </p:sp>
      <p:pic>
        <p:nvPicPr>
          <p:cNvPr id="9218" name="Picture 2" descr="C:\Users\autiero\Desktop\Talk SPSC\SPSC Report March 2015\V4.8\Final\fig\DAQ_g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52804"/>
            <a:ext cx="7531505" cy="566057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35496" y="-27384"/>
            <a:ext cx="9001000"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a:rPr>
              <a:t>Global </a:t>
            </a:r>
            <a:r>
              <a:rPr kumimoji="0" lang="en-US" sz="2000" b="0" i="0" u="none" strike="noStrike" kern="1200" cap="none" spc="0" normalizeH="0" baseline="0" noProof="0" dirty="0" err="1">
                <a:ln>
                  <a:noFill/>
                </a:ln>
                <a:solidFill>
                  <a:srgbClr val="FFFFFF"/>
                </a:solidFill>
                <a:effectLst/>
                <a:uLnTx/>
                <a:uFillTx/>
                <a:latin typeface="Arial"/>
                <a:ea typeface="ＭＳ Ｐゴシック"/>
              </a:rPr>
              <a:t>uTCA</a:t>
            </a:r>
            <a:r>
              <a:rPr kumimoji="0" lang="en-US" sz="2000" b="0" i="0" u="none" strike="noStrike" kern="1200" cap="none" spc="0" normalizeH="0" baseline="0" noProof="0" dirty="0">
                <a:ln>
                  <a:noFill/>
                </a:ln>
                <a:solidFill>
                  <a:srgbClr val="FFFFFF"/>
                </a:solidFill>
                <a:effectLst/>
                <a:uLnTx/>
                <a:uFillTx/>
                <a:latin typeface="Arial"/>
                <a:ea typeface="ＭＳ Ｐゴシック"/>
              </a:rPr>
              <a:t> DAQ architecture </a:t>
            </a:r>
            <a:r>
              <a:rPr kumimoji="0" lang="en-US" sz="2000" b="0" i="0" u="none" strike="noStrike" kern="1200" cap="none" spc="0" normalizeH="0" baseline="0" noProof="0" dirty="0" smtClean="0">
                <a:ln>
                  <a:noFill/>
                </a:ln>
                <a:solidFill>
                  <a:srgbClr val="FFFFFF"/>
                </a:solidFill>
                <a:effectLst/>
                <a:uLnTx/>
                <a:uFillTx/>
                <a:latin typeface="Arial"/>
                <a:ea typeface="ＭＳ Ｐゴシック"/>
              </a:rPr>
              <a:t>for </a:t>
            </a:r>
            <a:r>
              <a:rPr kumimoji="0" lang="en-US" sz="2000" b="0" i="0" u="none" strike="noStrike" kern="1200" cap="none" spc="0" normalizeH="0" baseline="0" noProof="0" dirty="0" err="1" smtClean="0">
                <a:ln>
                  <a:noFill/>
                </a:ln>
                <a:solidFill>
                  <a:srgbClr val="FFFFFF"/>
                </a:solidFill>
                <a:effectLst/>
                <a:uLnTx/>
                <a:uFillTx/>
                <a:latin typeface="Arial"/>
                <a:ea typeface="ＭＳ Ｐゴシック"/>
              </a:rPr>
              <a:t>ProtoDUNE</a:t>
            </a:r>
            <a:r>
              <a:rPr kumimoji="0" lang="en-US" sz="2000" b="0" i="0" u="none" strike="noStrike" kern="1200" cap="none" spc="0" normalizeH="0" baseline="0" noProof="0" dirty="0" smtClean="0">
                <a:ln>
                  <a:noFill/>
                </a:ln>
                <a:solidFill>
                  <a:srgbClr val="FFFFFF"/>
                </a:solidFill>
                <a:effectLst/>
                <a:uLnTx/>
                <a:uFillTx/>
                <a:latin typeface="Arial"/>
                <a:ea typeface="ＭＳ Ｐゴシック"/>
              </a:rPr>
              <a:t>-DP</a:t>
            </a:r>
            <a:endParaRPr kumimoji="0" lang="en-US" sz="2000" b="0" i="0" u="none" strike="noStrike" kern="1200" cap="none" spc="0" normalizeH="0" baseline="0" noProof="0" dirty="0">
              <a:ln>
                <a:noFill/>
              </a:ln>
              <a:solidFill>
                <a:srgbClr val="FFFFFF"/>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ＭＳ Ｐゴシック"/>
              </a:rPr>
              <a:t>integrated with « White Rabbit » (WR) Time and Trigger distribution network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ＭＳ Ｐゴシック"/>
              </a:rPr>
              <a:t>+ White Rabbit slaves nodes in </a:t>
            </a:r>
            <a:r>
              <a:rPr kumimoji="0" lang="en-US" sz="1800" b="0" i="0" u="none" strike="noStrike" kern="1200" cap="none" spc="0" normalizeH="0" baseline="0" noProof="0" dirty="0" err="1">
                <a:ln>
                  <a:noFill/>
                </a:ln>
                <a:solidFill>
                  <a:srgbClr val="FFFF00"/>
                </a:solidFill>
                <a:effectLst/>
                <a:uLnTx/>
                <a:uFillTx/>
                <a:latin typeface="Arial"/>
                <a:ea typeface="ＭＳ Ｐゴシック"/>
              </a:rPr>
              <a:t>uTCA</a:t>
            </a:r>
            <a:r>
              <a:rPr kumimoji="0" lang="en-US" sz="1800" b="0" i="0" u="none" strike="noStrike" kern="1200" cap="none" spc="0" normalizeH="0" baseline="0" noProof="0" dirty="0">
                <a:ln>
                  <a:noFill/>
                </a:ln>
                <a:solidFill>
                  <a:srgbClr val="FFFF00"/>
                </a:solidFill>
                <a:effectLst/>
                <a:uLnTx/>
                <a:uFillTx/>
                <a:latin typeface="Arial"/>
                <a:ea typeface="ＭＳ Ｐゴシック"/>
              </a:rPr>
              <a:t> crates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ＭＳ Ｐゴシック"/>
              </a:rPr>
              <a:t>WR system (time source, GM, trigger system, slaves)</a:t>
            </a:r>
          </a:p>
        </p:txBody>
      </p:sp>
    </p:spTree>
    <p:extLst>
      <p:ext uri="{BB962C8B-B14F-4D97-AF65-F5344CB8AC3E}">
        <p14:creationId xmlns:p14="http://schemas.microsoft.com/office/powerpoint/2010/main" val="3124050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17-01-16 09.49.16.jpg"/>
          <p:cNvPicPr>
            <a:picLocks noChangeAspect="1"/>
          </p:cNvPicPr>
          <p:nvPr/>
        </p:nvPicPr>
        <p:blipFill>
          <a:blip r:embed="rId2">
            <a:extLst/>
          </a:blip>
          <a:stretch>
            <a:fillRect/>
          </a:stretch>
        </p:blipFill>
        <p:spPr>
          <a:xfrm>
            <a:off x="323528" y="1484784"/>
            <a:ext cx="8206938" cy="4608512"/>
          </a:xfrm>
          <a:prstGeom prst="rect">
            <a:avLst/>
          </a:prstGeom>
          <a:ln w="12700">
            <a:miter lim="400000"/>
          </a:ln>
        </p:spPr>
      </p:pic>
      <p:sp>
        <p:nvSpPr>
          <p:cNvPr id="4" name="ZoneTexte 3"/>
          <p:cNvSpPr txBox="1"/>
          <p:nvPr/>
        </p:nvSpPr>
        <p:spPr>
          <a:xfrm>
            <a:off x="323528" y="6095037"/>
            <a:ext cx="455432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Event builder, network, GPS/White Rabbit GM,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WR Trigger PC</a:t>
            </a:r>
          </a:p>
        </p:txBody>
      </p:sp>
      <p:cxnSp>
        <p:nvCxnSpPr>
          <p:cNvPr id="5" name="Connecteur droit avec flèche 4"/>
          <p:cNvCxnSpPr/>
          <p:nvPr/>
        </p:nvCxnSpPr>
        <p:spPr>
          <a:xfrm flipV="1">
            <a:off x="971600" y="4077072"/>
            <a:ext cx="576064" cy="1800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5265891" y="6087779"/>
            <a:ext cx="32607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Signal Chimneys and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uTCA</a:t>
            </a:r>
            <a:r>
              <a:rPr kumimoji="0" lang="en-US" sz="1800" b="0" i="0" u="none" strike="noStrike" kern="1200" cap="none" spc="0" normalizeH="0" baseline="0" noProof="0" dirty="0">
                <a:ln>
                  <a:noFill/>
                </a:ln>
                <a:solidFill>
                  <a:prstClr val="black"/>
                </a:solidFill>
                <a:effectLst/>
                <a:uLnTx/>
                <a:uFillTx/>
                <a:latin typeface="Calibri"/>
                <a:ea typeface="+mn-ea"/>
                <a:cs typeface="+mn-cs"/>
              </a:rPr>
              <a:t> crates</a:t>
            </a:r>
          </a:p>
        </p:txBody>
      </p:sp>
      <p:cxnSp>
        <p:nvCxnSpPr>
          <p:cNvPr id="7" name="Connecteur droit avec flèche 6"/>
          <p:cNvCxnSpPr/>
          <p:nvPr/>
        </p:nvCxnSpPr>
        <p:spPr>
          <a:xfrm flipH="1" flipV="1">
            <a:off x="4092770" y="2564904"/>
            <a:ext cx="1703366" cy="352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251520" y="188640"/>
            <a:ext cx="8350748"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6x6x6: 12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uTCA</a:t>
            </a:r>
            <a:r>
              <a:rPr kumimoji="0" lang="en-US" sz="1800" b="0" i="0" u="none" strike="noStrike" kern="1200" cap="none" spc="0" normalizeH="0" baseline="0" noProof="0" dirty="0">
                <a:ln>
                  <a:noFill/>
                </a:ln>
                <a:solidFill>
                  <a:prstClr val="black"/>
                </a:solidFill>
                <a:effectLst/>
                <a:uLnTx/>
                <a:uFillTx/>
                <a:latin typeface="Calibri"/>
                <a:ea typeface="+mn-ea"/>
                <a:cs typeface="+mn-cs"/>
              </a:rPr>
              <a:t> crates (120 AMCs, 7680 readout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3x1x1: 4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uTCA</a:t>
            </a:r>
            <a:r>
              <a:rPr kumimoji="0" lang="en-US" sz="1800" b="0" i="0" u="none" strike="noStrike" kern="1200" cap="none" spc="0" normalizeH="0" baseline="0" noProof="0" dirty="0">
                <a:ln>
                  <a:noFill/>
                </a:ln>
                <a:solidFill>
                  <a:prstClr val="black"/>
                </a:solidFill>
                <a:effectLst/>
                <a:uLnTx/>
                <a:uFillTx/>
                <a:latin typeface="Calibri"/>
                <a:ea typeface="+mn-ea"/>
                <a:cs typeface="+mn-cs"/>
              </a:rPr>
              <a:t> crates  (20 AMCs, 1280 readout channels)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Operational since fall 2016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795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ZoneTexte 2"/>
          <p:cNvSpPr txBox="1"/>
          <p:nvPr/>
        </p:nvSpPr>
        <p:spPr>
          <a:xfrm>
            <a:off x="323528" y="260648"/>
            <a:ext cx="3024336" cy="369332"/>
          </a:xfrm>
          <a:prstGeom prst="rect">
            <a:avLst/>
          </a:prstGeom>
          <a:noFill/>
        </p:spPr>
        <p:txBody>
          <a:bodyPr wrap="square" rtlCol="0">
            <a:spAutoFit/>
          </a:bodyPr>
          <a:lstStyle/>
          <a:p>
            <a:r>
              <a:rPr lang="fr-FR" dirty="0" smtClean="0"/>
              <a:t>DAQ system of 3x1x1</a:t>
            </a:r>
            <a:endParaRPr lang="fr-FR" dirty="0"/>
          </a:p>
        </p:txBody>
      </p:sp>
    </p:spTree>
    <p:extLst>
      <p:ext uri="{BB962C8B-B14F-4D97-AF65-F5344CB8AC3E}">
        <p14:creationId xmlns:p14="http://schemas.microsoft.com/office/powerpoint/2010/main" val="3842408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9F568-776D-4FA3-B0C2-59EA0856AFE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6632"/>
            <a:ext cx="225684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2843808" y="125161"/>
            <a:ext cx="626469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White Rabbit trigger time-stamping PC (SPEC + FMC-DIO)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White </a:t>
            </a:r>
            <a:r>
              <a:rPr kumimoji="0" lang="en-US" sz="1800" b="0" i="0" u="none" strike="noStrike" kern="1200" cap="none" spc="0" normalizeH="0" baseline="0" noProof="0" dirty="0">
                <a:ln>
                  <a:noFill/>
                </a:ln>
                <a:solidFill>
                  <a:prstClr val="black"/>
                </a:solidFill>
                <a:effectLst/>
                <a:uLnTx/>
                <a:uFillTx/>
                <a:latin typeface="Calibri"/>
                <a:ea typeface="+mn-ea"/>
                <a:cs typeface="+mn-cs"/>
              </a:rPr>
              <a:t>Rabbit Grand-Master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GPS unit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Connecteur droit avec flèche 6"/>
          <p:cNvCxnSpPr/>
          <p:nvPr/>
        </p:nvCxnSpPr>
        <p:spPr>
          <a:xfrm flipH="1">
            <a:off x="1163920" y="332656"/>
            <a:ext cx="1679888" cy="9928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H="1">
            <a:off x="1163920" y="548680"/>
            <a:ext cx="1679888" cy="27363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a:off x="2003864" y="908720"/>
            <a:ext cx="839944" cy="24482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853280"/>
            <a:ext cx="2520280" cy="1744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3131840" y="4987042"/>
            <a:ext cx="597666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White Rabbit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slave node based on WRLEN developed and produced for entire 6x6x6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Other components of the chain (GPS receiver, WR grandmaster, SPEC+ FMC-DIO + 13 WRLEN ) available commercially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052736"/>
            <a:ext cx="5485212" cy="384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Connecteur droit avec flèche 17"/>
          <p:cNvCxnSpPr/>
          <p:nvPr/>
        </p:nvCxnSpPr>
        <p:spPr>
          <a:xfrm flipH="1">
            <a:off x="2507920" y="5157192"/>
            <a:ext cx="623920" cy="1440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263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44A6AC24-58DF-46C6-8FC8-4B8171C68FCE}" type="slidenum">
              <a:rPr lang="en-US" smtClean="0">
                <a:solidFill>
                  <a:prstClr val="black">
                    <a:tint val="75000"/>
                  </a:prstClr>
                </a:solidFill>
              </a:rPr>
              <a:pPr/>
              <a:t>4</a:t>
            </a:fld>
            <a:endParaRPr lang="en-US">
              <a:solidFill>
                <a:prstClr val="black">
                  <a:tint val="75000"/>
                </a:prstClr>
              </a:solidFill>
            </a:endParaRPr>
          </a:p>
        </p:txBody>
      </p:sp>
      <p:pic>
        <p:nvPicPr>
          <p:cNvPr id="4" name="Image 3"/>
          <p:cNvPicPr>
            <a:picLocks noChangeAspect="1"/>
          </p:cNvPicPr>
          <p:nvPr/>
        </p:nvPicPr>
        <p:blipFill>
          <a:blip r:embed="rId2"/>
          <a:stretch>
            <a:fillRect/>
          </a:stretch>
        </p:blipFill>
        <p:spPr>
          <a:xfrm>
            <a:off x="384478" y="404664"/>
            <a:ext cx="8299658" cy="5520853"/>
          </a:xfrm>
          <a:prstGeom prst="rect">
            <a:avLst/>
          </a:prstGeom>
        </p:spPr>
      </p:pic>
    </p:spTree>
    <p:extLst>
      <p:ext uri="{BB962C8B-B14F-4D97-AF65-F5344CB8AC3E}">
        <p14:creationId xmlns:p14="http://schemas.microsoft.com/office/powerpoint/2010/main" val="5916483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89" y="332656"/>
            <a:ext cx="8859044" cy="4794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4499992" y="5445224"/>
            <a:ext cx="18442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AMC 64 channels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igitization cards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 name="Connecteur droit avec flèche 3"/>
          <p:cNvCxnSpPr>
            <a:stCxn id="2" idx="0"/>
          </p:cNvCxnSpPr>
          <p:nvPr/>
        </p:nvCxnSpPr>
        <p:spPr>
          <a:xfrm flipV="1">
            <a:off x="5422136" y="3212976"/>
            <a:ext cx="301992" cy="22322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7245108" y="5230941"/>
            <a:ext cx="22954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WR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slave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card node with WRLEN mezzanine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7" name="Connecteur droit avec flèche 6"/>
          <p:cNvCxnSpPr/>
          <p:nvPr/>
        </p:nvCxnSpPr>
        <p:spPr>
          <a:xfrm flipH="1" flipV="1">
            <a:off x="6962224" y="3212976"/>
            <a:ext cx="994152" cy="20882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6228184" y="6167045"/>
            <a:ext cx="248593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White Rabbit optical link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0" name="Connecteur droit avec flèche 9"/>
          <p:cNvCxnSpPr/>
          <p:nvPr/>
        </p:nvCxnSpPr>
        <p:spPr>
          <a:xfrm flipH="1" flipV="1">
            <a:off x="6516216" y="4725144"/>
            <a:ext cx="446008" cy="136641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H="1" flipV="1">
            <a:off x="2757840" y="3717033"/>
            <a:ext cx="301992" cy="17281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2655705" y="5517232"/>
            <a:ext cx="6495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MCH</a:t>
            </a:r>
          </a:p>
        </p:txBody>
      </p:sp>
      <p:cxnSp>
        <p:nvCxnSpPr>
          <p:cNvPr id="15" name="Connecteur droit avec flèche 14"/>
          <p:cNvCxnSpPr/>
          <p:nvPr/>
        </p:nvCxnSpPr>
        <p:spPr>
          <a:xfrm flipH="1" flipV="1">
            <a:off x="2109768" y="4437113"/>
            <a:ext cx="301992" cy="17281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547664" y="6285219"/>
            <a:ext cx="18969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 data link</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ZoneTexte 15"/>
          <p:cNvSpPr txBox="1"/>
          <p:nvPr/>
        </p:nvSpPr>
        <p:spPr>
          <a:xfrm>
            <a:off x="899592" y="-27384"/>
            <a:ext cx="7419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How a crates was looking like before VHDCI signals cabling to the warm flange</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7" name="Connecteur droit avec flèche 16"/>
          <p:cNvCxnSpPr>
            <a:stCxn id="2" idx="0"/>
          </p:cNvCxnSpPr>
          <p:nvPr/>
        </p:nvCxnSpPr>
        <p:spPr>
          <a:xfrm flipV="1">
            <a:off x="5422136" y="3212976"/>
            <a:ext cx="590024" cy="22322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a:stCxn id="2" idx="0"/>
          </p:cNvCxnSpPr>
          <p:nvPr/>
        </p:nvCxnSpPr>
        <p:spPr>
          <a:xfrm flipV="1">
            <a:off x="5422136" y="3284984"/>
            <a:ext cx="27920" cy="21602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a:stCxn id="2" idx="0"/>
          </p:cNvCxnSpPr>
          <p:nvPr/>
        </p:nvCxnSpPr>
        <p:spPr>
          <a:xfrm flipH="1" flipV="1">
            <a:off x="3303776" y="3437384"/>
            <a:ext cx="2118360" cy="20078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a:stCxn id="2" idx="0"/>
          </p:cNvCxnSpPr>
          <p:nvPr/>
        </p:nvCxnSpPr>
        <p:spPr>
          <a:xfrm flipH="1" flipV="1">
            <a:off x="2915816" y="3501008"/>
            <a:ext cx="2506320" cy="19442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469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4624"/>
            <a:ext cx="5517785"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C9F568-776D-4FA3-B0C2-59EA0856AFE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Rectangle 9"/>
          <p:cNvSpPr/>
          <p:nvPr/>
        </p:nvSpPr>
        <p:spPr>
          <a:xfrm>
            <a:off x="7235603" y="260648"/>
            <a:ext cx="201691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Calibri"/>
                <a:ea typeface="+mn-ea"/>
                <a:cs typeface="+mn-cs"/>
              </a:rPr>
              <a:t>Top cap picture with</a:t>
            </a:r>
            <a:r>
              <a:rPr kumimoji="0" lang="en-US" sz="1800" b="0" i="0" u="none" strike="noStrike" kern="1200" cap="none" spc="0" normalizeH="0" baseline="0" noProof="0" dirty="0">
                <a:ln>
                  <a:noFill/>
                </a:ln>
                <a:solidFill>
                  <a:srgbClr val="FFFF00"/>
                </a:solidFill>
                <a:effectLst/>
                <a:uLnTx/>
                <a:uFillTx/>
                <a:latin typeface="Calibri"/>
                <a:ea typeface="+mn-ea"/>
                <a:cs typeface="+mn-cs"/>
              </a:rPr>
              <a:t> </a:t>
            </a:r>
            <a:r>
              <a:rPr kumimoji="0" lang="en-US" sz="1800" b="0" i="0" u="none" strike="noStrike" kern="1200" cap="none" spc="0" normalizeH="0" baseline="0" noProof="0" dirty="0" err="1" smtClean="0">
                <a:ln>
                  <a:noFill/>
                </a:ln>
                <a:solidFill>
                  <a:srgbClr val="FFFF00"/>
                </a:solidFill>
                <a:effectLst/>
                <a:uLnTx/>
                <a:uFillTx/>
                <a:latin typeface="Calibri"/>
                <a:ea typeface="+mn-ea"/>
                <a:cs typeface="+mn-cs"/>
              </a:rPr>
              <a:t>uTCA</a:t>
            </a:r>
            <a:r>
              <a:rPr kumimoji="0" lang="en-US" sz="1800" b="0" i="0" u="none" strike="noStrike" kern="1200" cap="none" spc="0" normalizeH="0" baseline="0" noProof="0" dirty="0" smtClean="0">
                <a:ln>
                  <a:noFill/>
                </a:ln>
                <a:solidFill>
                  <a:srgbClr val="FFFF00"/>
                </a:solidFill>
                <a:effectLst/>
                <a:uLnTx/>
                <a:uFillTx/>
                <a:latin typeface="Calibri"/>
                <a:ea typeface="+mn-ea"/>
                <a:cs typeface="+mn-cs"/>
              </a:rPr>
              <a:t> crates cabled to signal chimneys</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 y="14075"/>
            <a:ext cx="3851101" cy="255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21" y="2564904"/>
            <a:ext cx="4240782" cy="195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autiero\Desktop\Run 2 december\Runs\captures\largui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3116706"/>
            <a:ext cx="5024904" cy="37686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496" y="4581128"/>
            <a:ext cx="399581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Run control with 20 AMCs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Automatic data processing on online storage/processing farm for purity and gain analysis + data transfer on EOS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Stable system,  noise conditions  1.5-1.7 ADC counts RMS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lèche droite 2"/>
          <p:cNvSpPr/>
          <p:nvPr/>
        </p:nvSpPr>
        <p:spPr>
          <a:xfrm>
            <a:off x="3131840" y="4581128"/>
            <a:ext cx="1080120" cy="275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12036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697" y="1017984"/>
            <a:ext cx="848677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35496" y="365755"/>
            <a:ext cx="909684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For each beam trigger we can have on average 70 </a:t>
            </a:r>
            <a:r>
              <a:rPr kumimoji="0" lang="en-US"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cosmics</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overlapped on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drift window after the trigger (these </a:t>
            </a:r>
            <a:r>
              <a:rPr kumimoji="0" lang="en-US"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cosmics</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may have interacted with the detector in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4 ms before the trigger and in the 4 ms after the trigger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chopped tracks, “</a:t>
            </a:r>
            <a:r>
              <a:rPr kumimoji="0" lang="en-US" altLang="ja-JP" sz="1600" b="0" i="0" u="none" strike="noStrike" kern="1200" cap="none" spc="0" normalizeH="0" baseline="0" noProof="0" dirty="0" smtClean="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belt conveyor”</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effect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8028384" y="6525344"/>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Espace réservé du numéro de diapositive 2"/>
          <p:cNvSpPr>
            <a:spLocks noGrp="1"/>
          </p:cNvSpPr>
          <p:nvPr>
            <p:ph type="sldNum" sz="quarter" idx="12"/>
          </p:nvPr>
        </p:nvSpPr>
        <p:spPr>
          <a:xfrm>
            <a:off x="6830888" y="652025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テキスト ボックス 6"/>
          <p:cNvSpPr txBox="1"/>
          <p:nvPr/>
        </p:nvSpPr>
        <p:spPr>
          <a:xfrm>
            <a:off x="5364088" y="1663060"/>
            <a:ext cx="3600400" cy="126188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smtClean="0">
                <a:ln>
                  <a:noFill/>
                </a:ln>
                <a:solidFill>
                  <a:srgbClr val="00B050"/>
                </a:solidFill>
                <a:effectLst/>
                <a:uLnTx/>
                <a:uFillTx/>
                <a:latin typeface="Calibri"/>
                <a:ea typeface="ＭＳ Ｐゴシック" panose="020B0600070205080204" pitchFamily="34" charset="-128"/>
                <a:cs typeface="+mn-cs"/>
              </a:rPr>
              <a:t>Example of </a:t>
            </a:r>
            <a:r>
              <a:rPr kumimoji="1" lang="en-US" altLang="ja-JP" sz="2000" b="0" i="0" u="none" strike="noStrike" kern="1200" cap="none" spc="0" normalizeH="0" baseline="0" noProof="0" dirty="0" err="1" smtClean="0">
                <a:ln>
                  <a:noFill/>
                </a:ln>
                <a:solidFill>
                  <a:srgbClr val="00B050"/>
                </a:solidFill>
                <a:effectLst/>
                <a:uLnTx/>
                <a:uFillTx/>
                <a:latin typeface="Calibri"/>
                <a:ea typeface="ＭＳ Ｐゴシック" panose="020B0600070205080204" pitchFamily="34" charset="-128"/>
                <a:cs typeface="+mn-cs"/>
              </a:rPr>
              <a:t>cosmics</a:t>
            </a:r>
            <a:r>
              <a:rPr kumimoji="1" lang="en-US" altLang="ja-JP" sz="2000" b="0" i="0" u="none" strike="noStrike" kern="1200" cap="none" spc="0" normalizeH="0" baseline="0" noProof="0" dirty="0" smtClean="0">
                <a:ln>
                  <a:noFill/>
                </a:ln>
                <a:solidFill>
                  <a:srgbClr val="00B050"/>
                </a:solidFill>
                <a:effectLst/>
                <a:uLnTx/>
                <a:uFillTx/>
                <a:latin typeface="Calibri"/>
                <a:ea typeface="ＭＳ Ｐゴシック" panose="020B0600070205080204" pitchFamily="34" charset="-128"/>
                <a:cs typeface="+mn-cs"/>
              </a:rPr>
              <a:t> only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2000" b="0" i="0" u="none" strike="noStrike" kern="1200" cap="none" spc="0" normalizeH="0" baseline="0" noProof="0" dirty="0" smtClean="0">
                <a:ln>
                  <a:noFill/>
                </a:ln>
                <a:solidFill>
                  <a:srgbClr val="00B050"/>
                </a:solidFill>
                <a:effectLst/>
                <a:uLnTx/>
                <a:uFillTx/>
                <a:latin typeface="Calibri"/>
                <a:ea typeface="ＭＳ Ｐゴシック" panose="020B0600070205080204" pitchFamily="34" charset="-128"/>
                <a:cs typeface="+mn-cs"/>
              </a:rPr>
              <a:t>(in one of the views)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endParaRPr>
          </a:p>
        </p:txBody>
      </p:sp>
      <p:sp>
        <p:nvSpPr>
          <p:cNvPr id="8" name="正方形/長方形 7"/>
          <p:cNvSpPr/>
          <p:nvPr/>
        </p:nvSpPr>
        <p:spPr>
          <a:xfrm>
            <a:off x="1136646" y="35332"/>
            <a:ext cx="687072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1" i="0" u="sng" strike="noStrike" kern="1200" cap="none" spc="0" normalizeH="0" baseline="0" noProof="0" dirty="0" smtClean="0">
                <a:ln>
                  <a:noFill/>
                </a:ln>
                <a:solidFill>
                  <a:prstClr val="black"/>
                </a:solidFill>
                <a:effectLst/>
                <a:uLnTx/>
                <a:uFillTx/>
                <a:latin typeface="Times New Roman" pitchFamily="18" charset="0"/>
                <a:ea typeface="ＭＳ Ｐゴシック" panose="020B0600070205080204" pitchFamily="34" charset="-128"/>
                <a:cs typeface="Times New Roman" pitchFamily="18" charset="0"/>
              </a:rPr>
              <a:t>Typical event signature for ground surface Liquid </a:t>
            </a:r>
            <a:r>
              <a:rPr kumimoji="0" lang="en-US" altLang="ja-JP" sz="1800" b="1" i="0" u="sng" strike="noStrike" kern="1200" cap="none" spc="0" normalizeH="0" baseline="0" noProof="0" dirty="0" err="1" smtClean="0">
                <a:ln>
                  <a:noFill/>
                </a:ln>
                <a:solidFill>
                  <a:prstClr val="black"/>
                </a:solidFill>
                <a:effectLst/>
                <a:uLnTx/>
                <a:uFillTx/>
                <a:latin typeface="Times New Roman" pitchFamily="18" charset="0"/>
                <a:ea typeface="ＭＳ Ｐゴシック" panose="020B0600070205080204" pitchFamily="34" charset="-128"/>
                <a:cs typeface="Times New Roman" pitchFamily="18" charset="0"/>
              </a:rPr>
              <a:t>Ar</a:t>
            </a:r>
            <a:r>
              <a:rPr kumimoji="0" lang="en-US" altLang="ja-JP" sz="1800" b="1" i="0" u="sng" strike="noStrike" kern="1200" cap="none" spc="0" normalizeH="0" baseline="0" noProof="0" dirty="0" smtClean="0">
                <a:ln>
                  <a:noFill/>
                </a:ln>
                <a:solidFill>
                  <a:prstClr val="black"/>
                </a:solidFill>
                <a:effectLst/>
                <a:uLnTx/>
                <a:uFillTx/>
                <a:latin typeface="Times New Roman" pitchFamily="18" charset="0"/>
                <a:ea typeface="ＭＳ Ｐゴシック" panose="020B0600070205080204" pitchFamily="34" charset="-128"/>
                <a:cs typeface="Times New Roman" pitchFamily="18" charset="0"/>
              </a:rPr>
              <a:t> TPC operation</a:t>
            </a:r>
            <a:endParaRPr kumimoji="0" lang="en-US" altLang="ja-JP" sz="1800" b="1" i="0" u="sng" strike="noStrike" kern="1200" cap="none" spc="0" normalizeH="0" baseline="0" noProof="0" dirty="0">
              <a:ln>
                <a:noFill/>
              </a:ln>
              <a:solidFill>
                <a:prstClr val="black"/>
              </a:solidFill>
              <a:effectLst/>
              <a:uLnTx/>
              <a:uFillTx/>
              <a:latin typeface="Times New Roman" pitchFamily="18" charset="0"/>
              <a:ea typeface="ＭＳ Ｐゴシック" panose="020B0600070205080204" pitchFamily="34" charset="-128"/>
              <a:cs typeface="Times New Roman" pitchFamily="18" charset="0"/>
            </a:endParaRPr>
          </a:p>
        </p:txBody>
      </p:sp>
    </p:spTree>
    <p:extLst>
      <p:ext uri="{BB962C8B-B14F-4D97-AF65-F5344CB8AC3E}">
        <p14:creationId xmlns:p14="http://schemas.microsoft.com/office/powerpoint/2010/main" val="34920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6D5B8-9374-4A32-9294-F7F6EF035B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ZoneTexte 2"/>
          <p:cNvSpPr txBox="1"/>
          <p:nvPr/>
        </p:nvSpPr>
        <p:spPr>
          <a:xfrm>
            <a:off x="1331640" y="-99392"/>
            <a:ext cx="67446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Electronics for the Light readout (APC-OMEGA-LAPP)</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ZoneTexte 7"/>
          <p:cNvSpPr txBox="1"/>
          <p:nvPr/>
        </p:nvSpPr>
        <p:spPr>
          <a:xfrm>
            <a:off x="251520" y="3933056"/>
            <a:ext cx="452022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Finalization in progress of </a:t>
            </a:r>
            <a:r>
              <a:rPr kumimoji="0" lang="en-US" sz="1600" b="1"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 light readout digitization boards</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(APC+LAPP) based on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Bittware</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S4AM (the same card as used in the charge readout demonstrator made at IPNL in 2015),</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9 read channels/</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Foreseen for the 10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full integration of trigger mezzanine card on final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card derived from the final charge readout card to get the timing information from WR and send data to DAQ</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4211960" y="764704"/>
            <a:ext cx="424847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36 cryogenic photomultipliers Hamamatsu R5912-02mod at the bottom of the tank 1 PMT/1m</a:t>
            </a:r>
            <a:r>
              <a:rPr kumimoji="0" lang="en-US" sz="1800" b="0" i="0" u="none" strike="noStrike" kern="1200" cap="none" spc="0" normalizeH="0" baseline="30000" noProof="0" dirty="0" smtClean="0">
                <a:ln>
                  <a:noFill/>
                </a:ln>
                <a:solidFill>
                  <a:prstClr val="black"/>
                </a:solidFill>
                <a:effectLst/>
                <a:uLnTx/>
                <a:uFillTx/>
                <a:latin typeface="Calibri"/>
                <a:ea typeface="+mn-ea"/>
                <a:cs typeface="+mn-cs"/>
              </a:rPr>
              <a:t>2</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Development (APC-OMEGA) of the trigger card mezzanine based on the PARISROC2 ASIC.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Mezzanine cards tested and produced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3262225"/>
            <a:ext cx="3299224" cy="218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10438"/>
            <a:ext cx="3692715" cy="308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647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1520" y="1484784"/>
            <a:ext cx="6546875" cy="5270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251520" y="332656"/>
            <a:ext cx="8712968" cy="10772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During spills it is needed a continuous digitization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of the light in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the +-4 </a:t>
            </a:r>
            <a:r>
              <a:rPr kumimoji="0" lang="en-US"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ms</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around the trigger time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(the light signal is instantaneous and keeps memory of the real arrival time of the </a:t>
            </a:r>
            <a:r>
              <a:rPr kumimoji="0" lang="en-US"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cosmics</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Sampling can be coarse up to 400 ns just to correlate to charge readout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ZoneTexte 2"/>
          <p:cNvSpPr txBox="1"/>
          <p:nvPr/>
        </p:nvSpPr>
        <p:spPr>
          <a:xfrm>
            <a:off x="5940152" y="3356992"/>
            <a:ext cx="266429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Sum 16 samples at 40MHz to get an effective 2.5 MHz sampling like for the charge readout</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ZoneTexte 4"/>
          <p:cNvSpPr txBox="1"/>
          <p:nvPr/>
        </p:nvSpPr>
        <p:spPr>
          <a:xfrm>
            <a:off x="5940153" y="4797152"/>
            <a:ext cx="309634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The LRO card has to know spill/out of spill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Out of spill it can define self-triggering light triggers when “n” PMTs are over a certain threshold and transmit 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time-stamp over the WR</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Espace réservé du numéro de diapositive 2"/>
          <p:cNvSpPr>
            <a:spLocks noGrp="1"/>
          </p:cNvSpPr>
          <p:nvPr>
            <p:ph type="sldNum" sz="quarter" idx="12"/>
          </p:nvPr>
        </p:nvSpPr>
        <p:spPr>
          <a:xfrm>
            <a:off x="6830888" y="6448251"/>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fr-B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965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9750" y="6300788"/>
            <a:ext cx="247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srgbClr val="00B050"/>
                </a:solidFill>
                <a:effectLst/>
                <a:uLnTx/>
                <a:uFillTx/>
                <a:latin typeface="Arial" charset="0"/>
                <a:ea typeface="ＭＳ Ｐゴシック" pitchFamily="34" charset="-128"/>
                <a:cs typeface="Arial" charset="0"/>
              </a:rPr>
              <a:t>C.R. stands for Counting Room</a:t>
            </a:r>
          </a:p>
        </p:txBody>
      </p:sp>
      <p:grpSp>
        <p:nvGrpSpPr>
          <p:cNvPr id="19459" name="Groupe 8"/>
          <p:cNvGrpSpPr>
            <a:grpSpLocks/>
          </p:cNvGrpSpPr>
          <p:nvPr/>
        </p:nvGrpSpPr>
        <p:grpSpPr bwMode="auto">
          <a:xfrm>
            <a:off x="34925" y="725488"/>
            <a:ext cx="9018588" cy="5080000"/>
            <a:chOff x="18479" y="726040"/>
            <a:chExt cx="9018017" cy="5079223"/>
          </a:xfrm>
        </p:grpSpPr>
        <p:pic>
          <p:nvPicPr>
            <p:cNvPr id="194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9" y="726040"/>
              <a:ext cx="9018017" cy="5079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821826" y="3500566"/>
              <a:ext cx="649247" cy="14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9460" name="ZoneTexte 1"/>
          <p:cNvSpPr txBox="1">
            <a:spLocks noChangeArrowheads="1"/>
          </p:cNvSpPr>
          <p:nvPr/>
        </p:nvSpPr>
        <p:spPr bwMode="auto">
          <a:xfrm>
            <a:off x="107950" y="44450"/>
            <a:ext cx="8856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black"/>
                </a:solidFill>
                <a:effectLst/>
                <a:uLnTx/>
                <a:uFillTx/>
                <a:latin typeface="Verdana" pitchFamily="34" charset="0"/>
                <a:ea typeface="ＭＳ Ｐゴシック" pitchFamily="34" charset="-128"/>
                <a:cs typeface="+mn-cs"/>
              </a:rPr>
              <a:t>Online processing and storage facility: internal bandwidth 20 GB/s, 1 PB storage, 384 cores: key element for online analysis (removal of cosmics, purity, gain, events filtering)</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364" y="4581128"/>
            <a:ext cx="1295140"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131840" y="5517232"/>
            <a:ext cx="4537508" cy="138499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Smaller test scale system of online storage/processing already installed and operative for 3x1x1 since last fall</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Wingdings" pitchFamily="2" charset="2"/>
              </a:rPr>
              <a:t> Useful to perform tests to finalize the architecture of final online storage/processing facility. </a:t>
            </a:r>
          </a:p>
        </p:txBody>
      </p:sp>
      <p:sp>
        <p:nvSpPr>
          <p:cNvPr id="3" name="Flèche droite 2"/>
          <p:cNvSpPr/>
          <p:nvPr/>
        </p:nvSpPr>
        <p:spPr>
          <a:xfrm>
            <a:off x="7236296" y="5949280"/>
            <a:ext cx="792088" cy="279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90434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527CA1A-B532-42F8-967F-5E38382657CE}"/>
              </a:ext>
            </a:extLst>
          </p:cNvPr>
          <p:cNvPicPr>
            <a:picLocks noChangeAspect="1"/>
          </p:cNvPicPr>
          <p:nvPr/>
        </p:nvPicPr>
        <p:blipFill>
          <a:blip r:embed="rId2"/>
          <a:stretch>
            <a:fillRect/>
          </a:stretch>
        </p:blipFill>
        <p:spPr>
          <a:xfrm>
            <a:off x="0" y="38282"/>
            <a:ext cx="9144000" cy="6781435"/>
          </a:xfrm>
          <a:prstGeom prst="rect">
            <a:avLst/>
          </a:prstGeom>
        </p:spPr>
      </p:pic>
    </p:spTree>
    <p:extLst>
      <p:ext uri="{BB962C8B-B14F-4D97-AF65-F5344CB8AC3E}">
        <p14:creationId xmlns:p14="http://schemas.microsoft.com/office/powerpoint/2010/main" val="2950608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fr-B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B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Rectangle 3"/>
          <p:cNvSpPr/>
          <p:nvPr/>
        </p:nvSpPr>
        <p:spPr>
          <a:xfrm>
            <a:off x="35496" y="-27384"/>
            <a:ext cx="5976664" cy="175432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High bandwidth (20GBytes/s) distributed EOS file system for the online storage facility</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Storage servers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recovered from CCIN2P3</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20 machines + 5 spares,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installed at CERN on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September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10</a:t>
            </a:r>
            <a:r>
              <a:rPr kumimoji="0" lang="en-US" sz="1800" b="0" i="0" u="none" strike="noStrike" kern="1200" cap="none" spc="0" normalizeH="0" baseline="30000" noProof="0" dirty="0" smtClean="0">
                <a:ln>
                  <a:noFill/>
                </a:ln>
                <a:solidFill>
                  <a:prstClr val="black"/>
                </a:solidFill>
                <a:effectLst/>
                <a:uLnTx/>
                <a:uFillTx/>
                <a:latin typeface="Calibri"/>
                <a:ea typeface="+mn-ea"/>
                <a:cs typeface="+mn-cs"/>
                <a:sym typeface="Wingdings" panose="05000000000000000000" pitchFamily="2" charset="2"/>
              </a:rPr>
              <a:t>th</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(DELL R510,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72 TB per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machine)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up to 1.44 PB total disk space for 20 machines, 10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Gbit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/s connectivity for each storage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server.</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72556" y="576082"/>
            <a:ext cx="3645024" cy="2733768"/>
          </a:xfrm>
          <a:prstGeom prst="rect">
            <a:avLst/>
          </a:prstGeom>
        </p:spPr>
      </p:pic>
      <p:sp>
        <p:nvSpPr>
          <p:cNvPr id="6" name="Rectangle 5"/>
          <p:cNvSpPr/>
          <p:nvPr/>
        </p:nvSpPr>
        <p:spPr>
          <a:xfrm>
            <a:off x="107504" y="5469031"/>
            <a:ext cx="4572000" cy="1200329"/>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sym typeface="Wingdings" panose="05000000000000000000" pitchFamily="2" charset="2"/>
              </a:rPr>
              <a:t>Online computing farm: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Procured by Neutrino Platform. ~1k cores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installed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in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June in a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dedicated room at EHN1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12 racks, 10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Wingdings" panose="05000000000000000000" pitchFamily="2" charset="2"/>
              </a:rPr>
              <a:t>Gbit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/s connectivity per rack</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807" y="3848373"/>
            <a:ext cx="3821145" cy="288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07504" y="4377878"/>
            <a:ext cx="4392488" cy="923330"/>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smtClean="0">
                <a:ln>
                  <a:noFill/>
                </a:ln>
                <a:solidFill>
                  <a:srgbClr val="0070C0"/>
                </a:solidFill>
                <a:effectLst/>
                <a:uLnTx/>
                <a:uFillTx/>
                <a:latin typeface="Calibri"/>
                <a:ea typeface="+mn-ea"/>
                <a:cs typeface="+mn-cs"/>
                <a:sym typeface="Wingdings" panose="05000000000000000000" pitchFamily="2" charset="2"/>
              </a:rPr>
              <a:t>Connectivity to central EOS storage at IT division: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40 Gb/s link for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ProtoDUNE</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-DP</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sp>
        <p:nvSpPr>
          <p:cNvPr id="9" name="Rectangle 8"/>
          <p:cNvSpPr/>
          <p:nvPr/>
        </p:nvSpPr>
        <p:spPr>
          <a:xfrm>
            <a:off x="53752" y="1700808"/>
            <a:ext cx="6462464" cy="258532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Infrastructure</a:t>
            </a:r>
            <a:r>
              <a:rPr kumimoji="0" lang="en-US" sz="1800" b="0" i="0" u="none" strike="noStrike" kern="1200" cap="none" spc="0" normalizeH="0" baseline="0" noProof="0" dirty="0">
                <a:ln>
                  <a:noFill/>
                </a:ln>
                <a:solidFill>
                  <a:srgbClr val="0070C0"/>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DAQ rooms (back-end nodes/storage servers, racks, cooling, power), Counting rooms  </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a:t>
            </a:r>
            <a:r>
              <a:rPr kumimoji="0" lang="en-US" sz="1800" b="0" i="0" u="none" strike="noStrike" kern="1200" cap="none" spc="0" normalizeH="0" baseline="0" noProof="0" dirty="0">
                <a:ln>
                  <a:noFill/>
                </a:ln>
                <a:solidFill>
                  <a:prstClr val="black"/>
                </a:solidFill>
                <a:effectLst/>
                <a:uLnTx/>
                <a:uFillTx/>
                <a:latin typeface="Calibri"/>
                <a:ea typeface="+mn-ea"/>
                <a:cs typeface="+mn-cs"/>
              </a:rPr>
              <a:t>lready made available by the Neutrino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0070C0"/>
                </a:solidFill>
                <a:effectLst/>
                <a:uLnTx/>
                <a:uFillTx/>
                <a:latin typeface="Calibri"/>
                <a:ea typeface="+mn-ea"/>
                <a:cs typeface="+mn-cs"/>
              </a:rPr>
              <a:t>DAQ/online storage and processing facility network architecture: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Designed </a:t>
            </a:r>
            <a:r>
              <a:rPr kumimoji="0" lang="en-US" sz="1800" b="0" i="0" u="none" strike="noStrike" kern="1200" cap="none" spc="0" normalizeH="0" baseline="0" noProof="0" dirty="0">
                <a:ln>
                  <a:noFill/>
                </a:ln>
                <a:solidFill>
                  <a:prstClr val="black"/>
                </a:solidFill>
                <a:effectLst/>
                <a:uLnTx/>
                <a:uFillTx/>
                <a:latin typeface="Calibri"/>
                <a:ea typeface="+mn-ea"/>
                <a:cs typeface="+mn-cs"/>
              </a:rPr>
              <a:t>in collaboration with Neutrino Platform and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IT, Neutrino Platform procured  the  </a:t>
            </a:r>
            <a:r>
              <a:rPr kumimoji="0" lang="en-US" sz="1800" b="0" i="0" u="none" strike="noStrike" kern="1200" cap="none" spc="0" normalizeH="0" baseline="0" noProof="0" dirty="0">
                <a:ln>
                  <a:noFill/>
                </a:ln>
                <a:solidFill>
                  <a:prstClr val="black"/>
                </a:solidFill>
                <a:effectLst/>
                <a:uLnTx/>
                <a:uFillTx/>
                <a:latin typeface="Calibri"/>
                <a:ea typeface="+mn-ea"/>
                <a:cs typeface="+mn-cs"/>
              </a:rPr>
              <a:t>40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Gbit</a:t>
            </a:r>
            <a:r>
              <a:rPr kumimoji="0" lang="en-US" sz="1800" b="0" i="0" u="none" strike="noStrike" kern="1200" cap="none" spc="0" normalizeH="0" baseline="0" noProof="0" dirty="0">
                <a:ln>
                  <a:noFill/>
                </a:ln>
                <a:solidFill>
                  <a:prstClr val="black"/>
                </a:solidFill>
                <a:effectLst/>
                <a:uLnTx/>
                <a:uFillTx/>
                <a:latin typeface="Calibri"/>
                <a:ea typeface="+mn-ea"/>
                <a:cs typeface="+mn-cs"/>
              </a:rPr>
              <a: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DAQ </a:t>
            </a:r>
            <a:r>
              <a:rPr kumimoji="0" lang="en-US" sz="1800" b="0" i="0" u="none" strike="noStrike" kern="1200" cap="none" spc="0" normalizeH="0" baseline="0" noProof="0" dirty="0">
                <a:ln>
                  <a:noFill/>
                </a:ln>
                <a:solidFill>
                  <a:prstClr val="black"/>
                </a:solidFill>
                <a:effectLst/>
                <a:uLnTx/>
                <a:uFillTx/>
                <a:latin typeface="Calibri"/>
                <a:ea typeface="+mn-ea"/>
                <a:cs typeface="+mn-cs"/>
              </a:rPr>
              <a:t>switch and 10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Gbit</a:t>
            </a:r>
            <a:r>
              <a:rPr kumimoji="0" lang="en-US" sz="1800" b="0" i="0" u="none" strike="noStrike" kern="1200" cap="none" spc="0" normalizeH="0" baseline="0" noProof="0" dirty="0">
                <a:ln>
                  <a:noFill/>
                </a:ln>
                <a:solidFill>
                  <a:prstClr val="black"/>
                </a:solidFill>
                <a:effectLst/>
                <a:uLnTx/>
                <a:uFillTx/>
                <a:latin typeface="Calibri"/>
                <a:ea typeface="+mn-ea"/>
                <a:cs typeface="+mn-cs"/>
              </a:rPr>
              <a:t>/s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router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Flèche droite 9"/>
          <p:cNvSpPr/>
          <p:nvPr/>
        </p:nvSpPr>
        <p:spPr>
          <a:xfrm>
            <a:off x="5652120" y="1124744"/>
            <a:ext cx="82587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Flèche droite 10"/>
          <p:cNvSpPr/>
          <p:nvPr/>
        </p:nvSpPr>
        <p:spPr>
          <a:xfrm>
            <a:off x="4211960" y="5517232"/>
            <a:ext cx="825879"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47346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1520" y="3457923"/>
            <a:ext cx="4104456" cy="321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7512" y="188640"/>
            <a:ext cx="2914968" cy="5195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11"/>
          <p:cNvSpPr txBox="1"/>
          <p:nvPr/>
        </p:nvSpPr>
        <p:spPr>
          <a:xfrm>
            <a:off x="107504" y="116632"/>
            <a:ext cx="576064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High voltage system for the drift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300 KV HV power supply already available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HV feedthrough (with LPHNE contribution) already built and tested (nominal field of 6x6x6) at 300 kV in a dedicated LAr cryostat and deployed on 3x1x1 detector  where it will operate at lower field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achievement of 300 kV is an important milestone and world record.</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ZoneTexte 12"/>
          <p:cNvSpPr txBox="1"/>
          <p:nvPr/>
        </p:nvSpPr>
        <p:spPr>
          <a:xfrm>
            <a:off x="251520" y="3068960"/>
            <a:ext cx="29272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Test setup of HV feedthrough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Image 13"/>
          <p:cNvPicPr/>
          <p:nvPr/>
        </p:nvPicPr>
        <p:blipFill>
          <a:blip r:embed="rId4"/>
          <a:stretch>
            <a:fillRect/>
          </a:stretch>
        </p:blipFill>
        <p:spPr>
          <a:xfrm>
            <a:off x="4596284" y="5140019"/>
            <a:ext cx="2934335" cy="1634490"/>
          </a:xfrm>
          <a:prstGeom prst="rect">
            <a:avLst/>
          </a:prstGeom>
        </p:spPr>
      </p:pic>
      <p:sp>
        <p:nvSpPr>
          <p:cNvPr id="15" name="ZoneTexte 14"/>
          <p:cNvSpPr txBox="1"/>
          <p:nvPr/>
        </p:nvSpPr>
        <p:spPr>
          <a:xfrm>
            <a:off x="2652836" y="2564904"/>
            <a:ext cx="26518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300 kV  HV feedthrough</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1703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6329" y="692696"/>
            <a:ext cx="3772135" cy="3810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369623" y="148137"/>
            <a:ext cx="708084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Charge Readout Plane (CRP) suspension system and frame design (LAPP)</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3" descr="C:\Users\autiero\Desktop\Talk SPSC\SPSC Report March 2015\V4.8\Final\fig\SPFT_LAP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692696"/>
            <a:ext cx="4347653" cy="252028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499992" y="4568061"/>
            <a:ext cx="388843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CRP hanging system feedthrough and motorization (subsample already installed on 3x1x1 for its CRP hanging) for adjustment of LEM readout plane  with respect to the LAr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3</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suspension points per CRP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688356"/>
            <a:ext cx="3964112" cy="321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riangle isocèle 7"/>
          <p:cNvSpPr/>
          <p:nvPr/>
        </p:nvSpPr>
        <p:spPr>
          <a:xfrm>
            <a:off x="2267744" y="5445224"/>
            <a:ext cx="576064" cy="432048"/>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riangle isocèle 10"/>
          <p:cNvSpPr/>
          <p:nvPr/>
        </p:nvSpPr>
        <p:spPr>
          <a:xfrm>
            <a:off x="1439273" y="5445224"/>
            <a:ext cx="576064" cy="432048"/>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riangle isocèle 11"/>
          <p:cNvSpPr/>
          <p:nvPr/>
        </p:nvSpPr>
        <p:spPr>
          <a:xfrm rot="10800000">
            <a:off x="1427398" y="4785277"/>
            <a:ext cx="576064" cy="432048"/>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riangle isocèle 12"/>
          <p:cNvSpPr/>
          <p:nvPr/>
        </p:nvSpPr>
        <p:spPr>
          <a:xfrm rot="10800000">
            <a:off x="2267744" y="4797152"/>
            <a:ext cx="576064" cy="432048"/>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75097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5</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827584" y="548680"/>
            <a:ext cx="7776864" cy="5598471"/>
          </a:xfrm>
          <a:prstGeom prst="rect">
            <a:avLst/>
          </a:prstGeom>
        </p:spPr>
      </p:pic>
    </p:spTree>
    <p:extLst>
      <p:ext uri="{BB962C8B-B14F-4D97-AF65-F5344CB8AC3E}">
        <p14:creationId xmlns:p14="http://schemas.microsoft.com/office/powerpoint/2010/main" val="3171182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CF4668DC-857F-487D-BFFA-8C0CA5037977}" type="slidenum">
              <a:rPr kumimoji="0" lang="en-US" sz="800" b="0" i="0" u="none" strike="noStrike" kern="1200" cap="none" spc="0" normalizeH="0" baseline="0" noProof="0" smtClean="0">
                <a:ln>
                  <a:noFill/>
                </a:ln>
                <a:solidFill>
                  <a:srgbClr val="FFFF00"/>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50</a:t>
            </a:fld>
            <a:endParaRPr kumimoji="0" lang="en-US" sz="800" b="0" i="0" u="none" strike="noStrike" kern="1200" cap="none" spc="0" normalizeH="0" baseline="0" noProof="0" dirty="0">
              <a:ln>
                <a:noFill/>
              </a:ln>
              <a:solidFill>
                <a:srgbClr val="FFFF00"/>
              </a:solidFill>
              <a:effectLst/>
              <a:uLnTx/>
              <a:uFillTx/>
              <a:latin typeface="Arial" pitchFamily="34" charset="0"/>
              <a:ea typeface="ＭＳ Ｐゴシック"/>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6009" y="44624"/>
            <a:ext cx="1882495"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ZoneTexte 6"/>
          <p:cNvSpPr txBox="1"/>
          <p:nvPr/>
        </p:nvSpPr>
        <p:spPr>
          <a:xfrm>
            <a:off x="-19661" y="44624"/>
            <a:ext cx="7042134"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FF00"/>
                </a:solidFill>
                <a:effectLst/>
                <a:uLnTx/>
                <a:uFillTx/>
                <a:latin typeface="Arial"/>
                <a:ea typeface="ＭＳ Ｐゴシック"/>
              </a:rPr>
              <a:t>3x3 m</a:t>
            </a:r>
            <a:r>
              <a:rPr kumimoji="0" lang="en-US" sz="1800" b="0" i="0" u="none" strike="noStrike" kern="1200" cap="none" spc="0" normalizeH="0" baseline="30000" noProof="0" dirty="0" smtClean="0">
                <a:ln>
                  <a:noFill/>
                </a:ln>
                <a:solidFill>
                  <a:srgbClr val="FFFF00"/>
                </a:solidFill>
                <a:effectLst/>
                <a:uLnTx/>
                <a:uFillTx/>
                <a:latin typeface="Arial"/>
                <a:ea typeface="ＭＳ Ｐゴシック"/>
              </a:rPr>
              <a:t>2</a:t>
            </a:r>
            <a:r>
              <a:rPr kumimoji="0" lang="en-US" sz="1800" b="0" i="0" u="none" strike="noStrike" kern="1200" cap="none" spc="0" normalizeH="0" baseline="0" noProof="0" dirty="0" smtClean="0">
                <a:ln>
                  <a:noFill/>
                </a:ln>
                <a:solidFill>
                  <a:srgbClr val="FFFF00"/>
                </a:solidFill>
                <a:effectLst/>
                <a:uLnTx/>
                <a:uFillTx/>
                <a:latin typeface="Arial"/>
                <a:ea typeface="ＭＳ Ｐゴシック"/>
              </a:rPr>
              <a:t> CRPs integrating the LEM-anode sandwiches (50x50 cm</a:t>
            </a:r>
            <a:r>
              <a:rPr kumimoji="0" lang="en-US" sz="1800" b="0" i="0" u="none" strike="noStrike" kern="1200" cap="none" spc="0" normalizeH="0" baseline="30000" noProof="0" dirty="0" smtClean="0">
                <a:ln>
                  <a:noFill/>
                </a:ln>
                <a:solidFill>
                  <a:srgbClr val="FFFF00"/>
                </a:solidFill>
                <a:effectLst/>
                <a:uLnTx/>
                <a:uFillTx/>
                <a:latin typeface="Arial"/>
                <a:ea typeface="ＭＳ Ｐゴシック"/>
              </a:rPr>
              <a:t>2</a:t>
            </a:r>
            <a:r>
              <a:rPr kumimoji="0" lang="en-US" sz="1800" b="0" i="0" u="none" strike="noStrike" kern="1200" cap="none" spc="0" normalizeH="0" baseline="0" noProof="0" dirty="0" smtClean="0">
                <a:ln>
                  <a:noFill/>
                </a:ln>
                <a:solidFill>
                  <a:srgbClr val="FFFF00"/>
                </a:solidFill>
                <a:effectLst/>
                <a:uLnTx/>
                <a:uFillTx/>
                <a:latin typeface="Arial"/>
                <a:ea typeface="ＭＳ Ｐゴシック"/>
              </a:rPr>
              <a:t>) and their suspension feedthroughs (CRP specific to dual-phase technology: critical item)</a:t>
            </a:r>
            <a:endParaRPr kumimoji="0" lang="en-US" sz="1800" b="0" i="0" u="none" strike="noStrike" kern="1200" cap="none" spc="0" normalizeH="0" baseline="0" noProof="0" dirty="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 </a:t>
            </a: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Invar frame + decoupling mechanisms in assembly in order to ensure planarity conditions +-0.5 mm (gravity, temperature gradient) over the 3x3 m</a:t>
            </a:r>
            <a:r>
              <a:rPr kumimoji="0" lang="en-US" sz="1600" b="1" i="0" u="none" strike="noStrike" kern="1200" cap="none" spc="0" normalizeH="0" baseline="30000" noProof="0" dirty="0" smtClean="0">
                <a:ln>
                  <a:noFill/>
                </a:ln>
                <a:solidFill>
                  <a:srgbClr val="FFFF00"/>
                </a:solidFill>
                <a:effectLst/>
                <a:uLnTx/>
                <a:uFillTx/>
                <a:latin typeface="Arial"/>
                <a:ea typeface="ＭＳ Ｐゴシック"/>
              </a:rPr>
              <a:t>2</a:t>
            </a: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 surface which incorporates composite materials and ensure minimal dead space in between CRPs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a:ea typeface="ＭＳ Ｐゴシック"/>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7563" y="4437112"/>
            <a:ext cx="4100941"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07504" y="5356954"/>
            <a:ext cx="5148064"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a:ea typeface="ＭＳ Ｐゴシック"/>
              </a:rPr>
              <a:t> CRP mechanical structure design</a:t>
            </a: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00"/>
              </a:solidFill>
              <a:effectLst/>
              <a:uLnTx/>
              <a:uFillTx/>
              <a:latin typeface="Arial"/>
              <a:ea typeface="ＭＳ Ｐゴシック"/>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 </a:t>
            </a:r>
            <a:r>
              <a:rPr kumimoji="0" lang="en-US" sz="1600" b="1" i="0" u="none" strike="noStrike" kern="1200" cap="none" spc="0" normalizeH="0" baseline="0" noProof="0" dirty="0">
                <a:ln>
                  <a:noFill/>
                </a:ln>
                <a:solidFill>
                  <a:srgbClr val="FFFF00"/>
                </a:solidFill>
                <a:effectLst/>
                <a:uLnTx/>
                <a:uFillTx/>
                <a:latin typeface="Arial"/>
                <a:ea typeface="ＭＳ Ｐゴシック"/>
                <a:sym typeface="Wingdings" panose="05000000000000000000" pitchFamily="2" charset="2"/>
              </a:rPr>
              <a:t>c</a:t>
            </a: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ampaign of cold </a:t>
            </a:r>
            <a:r>
              <a:rPr kumimoji="0" lang="en-US" sz="1600" b="1" i="0" u="none" strike="noStrike" kern="1200" cap="none" spc="0" normalizeH="0" baseline="0" noProof="0" dirty="0">
                <a:ln>
                  <a:noFill/>
                </a:ln>
                <a:solidFill>
                  <a:srgbClr val="FFFF00"/>
                </a:solidFill>
                <a:effectLst/>
                <a:uLnTx/>
                <a:uFillTx/>
                <a:latin typeface="Arial"/>
                <a:ea typeface="ＭＳ Ｐゴシック"/>
              </a:rPr>
              <a:t>bath tests + photogrammetry on differential effects in thermal contraction, </a:t>
            </a: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design of decoupling </a:t>
            </a:r>
            <a:r>
              <a:rPr kumimoji="0" lang="en-US" sz="1600" b="1" i="0" u="none" strike="noStrike" kern="1200" cap="none" spc="0" normalizeH="0" baseline="0" noProof="0" dirty="0">
                <a:ln>
                  <a:noFill/>
                </a:ln>
                <a:solidFill>
                  <a:srgbClr val="FFFF00"/>
                </a:solidFill>
                <a:effectLst/>
                <a:uLnTx/>
                <a:uFillTx/>
                <a:latin typeface="Arial"/>
                <a:ea typeface="ＭＳ Ｐゴシック"/>
              </a:rPr>
              <a:t>mechanism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FFFF00"/>
              </a:solidFill>
              <a:effectLst/>
              <a:uLnTx/>
              <a:uFillTx/>
              <a:latin typeface="Arial"/>
              <a:ea typeface="ＭＳ Ｐゴシック"/>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276872"/>
            <a:ext cx="5016943" cy="298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004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90000"/>
              </a:lnSpc>
              <a:spcBef>
                <a:spcPts val="0"/>
              </a:spcBef>
              <a:spcAft>
                <a:spcPts val="0"/>
              </a:spcAft>
              <a:buClrTx/>
              <a:buSzTx/>
              <a:buFontTx/>
              <a:buNone/>
              <a:tabLst/>
              <a:defRPr/>
            </a:pPr>
            <a:fld id="{CF4668DC-857F-487D-BFFA-8C0CA5037977}" type="slidenum">
              <a:rPr kumimoji="0" lang="fr-BE" sz="800" b="0" i="0" u="none" strike="noStrike" kern="1200" cap="none" spc="0" normalizeH="0" baseline="0" noProof="0" smtClean="0">
                <a:ln>
                  <a:noFill/>
                </a:ln>
                <a:solidFill>
                  <a:srgbClr val="FFFF00"/>
                </a:solidFill>
                <a:effectLst/>
                <a:uLnTx/>
                <a:uFillTx/>
                <a:latin typeface="Arial" pitchFamily="34" charset="0"/>
                <a:ea typeface="ＭＳ Ｐゴシック"/>
              </a:rPr>
              <a:pPr marL="0" marR="0" lvl="0" indent="0" algn="r" defTabSz="914400" rtl="0" eaLnBrk="1" fontAlgn="auto" latinLnBrk="0" hangingPunct="1">
                <a:lnSpc>
                  <a:spcPct val="190000"/>
                </a:lnSpc>
                <a:spcBef>
                  <a:spcPts val="0"/>
                </a:spcBef>
                <a:spcAft>
                  <a:spcPts val="0"/>
                </a:spcAft>
                <a:buClrTx/>
                <a:buSzTx/>
                <a:buFontTx/>
                <a:buNone/>
                <a:tabLst/>
                <a:defRPr/>
              </a:pPr>
              <a:t>51</a:t>
            </a:fld>
            <a:endParaRPr kumimoji="0" lang="fr-BE" sz="800" b="0" i="0" u="none" strike="noStrike" kern="1200" cap="none" spc="0" normalizeH="0" baseline="0" noProof="0">
              <a:ln>
                <a:noFill/>
              </a:ln>
              <a:solidFill>
                <a:srgbClr val="FFFF00"/>
              </a:solidFill>
              <a:effectLst/>
              <a:uLnTx/>
              <a:uFillTx/>
              <a:latin typeface="Arial" pitchFamily="34" charset="0"/>
              <a:ea typeface="ＭＳ Ｐゴシック"/>
            </a:endParaRPr>
          </a:p>
        </p:txBody>
      </p:sp>
      <p:sp>
        <p:nvSpPr>
          <p:cNvPr id="15" name="Rectangle 14"/>
          <p:cNvSpPr/>
          <p:nvPr/>
        </p:nvSpPr>
        <p:spPr>
          <a:xfrm>
            <a:off x="-36511" y="2708920"/>
            <a:ext cx="3816423"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Integration of the grid of submerged extraction wires in the frame minimizing dead space in between CRPs. Tests for the wires system design</a:t>
            </a:r>
            <a:endParaRPr kumimoji="0" lang="en-US" sz="1400" b="1" i="0" u="none" strike="noStrike" kern="1200" cap="none" spc="0" normalizeH="0" baseline="0" noProof="0" dirty="0">
              <a:ln>
                <a:noFill/>
              </a:ln>
              <a:solidFill>
                <a:srgbClr val="FFFF00"/>
              </a:solidFill>
              <a:effectLst/>
              <a:uLnTx/>
              <a:uFillTx/>
              <a:latin typeface="Arial"/>
              <a:ea typeface="ＭＳ Ｐゴシック"/>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4744" y="603952"/>
            <a:ext cx="4879393"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1" y="0"/>
            <a:ext cx="2929363" cy="260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03848" y="96887"/>
            <a:ext cx="555322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Thermal decoupling supports of G10 frame on invar frame </a:t>
            </a:r>
            <a:endParaRPr kumimoji="0" lang="en-US" sz="1400" b="1" i="0" u="none" strike="noStrike" kern="1200" cap="none" spc="0" normalizeH="0" baseline="0" noProof="0" dirty="0">
              <a:ln>
                <a:noFill/>
              </a:ln>
              <a:solidFill>
                <a:srgbClr val="000000"/>
              </a:solidFill>
              <a:effectLst/>
              <a:uLnTx/>
              <a:uFillTx/>
              <a:latin typeface="Arial"/>
              <a:ea typeface="ＭＳ Ｐゴシック"/>
            </a:endParaRPr>
          </a:p>
        </p:txBody>
      </p:sp>
      <p:sp>
        <p:nvSpPr>
          <p:cNvPr id="16" name="Rectangle 15"/>
          <p:cNvSpPr/>
          <p:nvPr/>
        </p:nvSpPr>
        <p:spPr>
          <a:xfrm>
            <a:off x="-36511" y="3717032"/>
            <a:ext cx="403372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Tooling, assembly and installation procedures defined, Hall 185 equipment </a:t>
            </a:r>
            <a:r>
              <a:rPr kumimoji="0" lang="en-US" sz="1400" b="1" i="0" u="none" strike="noStrike" kern="1200" cap="none" spc="0" normalizeH="0" baseline="0" noProof="0" dirty="0" smtClean="0">
                <a:ln>
                  <a:noFill/>
                </a:ln>
                <a:solidFill>
                  <a:srgbClr val="FFFF00"/>
                </a:solidFill>
                <a:effectLst/>
                <a:uLnTx/>
                <a:uFillTx/>
                <a:latin typeface="Arial"/>
                <a:ea typeface="ＭＳ Ｐゴシック"/>
                <a:sym typeface="Wingdings" panose="05000000000000000000" pitchFamily="2" charset="2"/>
              </a:rPr>
              <a:t></a:t>
            </a: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a:ea typeface="ＭＳ Ｐゴシック"/>
              </a:rPr>
              <a:t>CRP </a:t>
            </a: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assembly animation: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FFFF00"/>
                </a:solidFill>
                <a:effectLst/>
                <a:uLnTx/>
                <a:uFillTx/>
                <a:latin typeface="Arial"/>
                <a:ea typeface="ＭＳ Ｐゴシック"/>
              </a:rPr>
              <a:t>https</a:t>
            </a:r>
            <a:r>
              <a:rPr kumimoji="0" lang="en-US" sz="1400" b="1" i="0" u="none" strike="noStrike" kern="1200" cap="none" spc="0" normalizeH="0" baseline="0" noProof="0" dirty="0">
                <a:ln>
                  <a:noFill/>
                </a:ln>
                <a:solidFill>
                  <a:srgbClr val="FFFF00"/>
                </a:solidFill>
                <a:effectLst/>
                <a:uLnTx/>
                <a:uFillTx/>
                <a:latin typeface="Arial"/>
                <a:ea typeface="ＭＳ Ｐゴシック"/>
              </a:rPr>
              <a:t>://youtu.be/jcnJjlU-Cyc</a:t>
            </a:r>
          </a:p>
        </p:txBody>
      </p:sp>
      <p:pic>
        <p:nvPicPr>
          <p:cNvPr id="51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4744" y="4194666"/>
            <a:ext cx="4913760" cy="2618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9327" y="3789040"/>
            <a:ext cx="1919442" cy="221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234762" y="3779748"/>
            <a:ext cx="2828018"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FFFF00"/>
                </a:solidFill>
                <a:effectLst/>
                <a:uLnTx/>
                <a:uFillTx/>
                <a:latin typeface="Arial"/>
                <a:ea typeface="ＭＳ Ｐゴシック"/>
              </a:rPr>
              <a:t>Suspension  feedthroughs </a:t>
            </a:r>
            <a:endParaRPr kumimoji="0" lang="en-US" sz="1600" b="0" i="0" u="none" strike="noStrike" kern="1200" cap="none" spc="0" normalizeH="0" baseline="0" noProof="0" dirty="0">
              <a:ln>
                <a:noFill/>
              </a:ln>
              <a:solidFill>
                <a:srgbClr val="000000"/>
              </a:solidFill>
              <a:effectLst/>
              <a:uLnTx/>
              <a:uFillTx/>
              <a:latin typeface="Arial"/>
              <a:ea typeface="ＭＳ Ｐゴシック"/>
            </a:endParaRPr>
          </a:p>
        </p:txBody>
      </p:sp>
      <p:sp>
        <p:nvSpPr>
          <p:cNvPr id="5" name="Rectangle 4"/>
          <p:cNvSpPr/>
          <p:nvPr/>
        </p:nvSpPr>
        <p:spPr>
          <a:xfrm>
            <a:off x="6945069" y="6372036"/>
            <a:ext cx="8002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err="1" smtClean="0">
                <a:ln>
                  <a:noFill/>
                </a:ln>
                <a:solidFill>
                  <a:srgbClr val="FFFF00"/>
                </a:solidFill>
                <a:effectLst/>
                <a:uLnTx/>
                <a:uFillTx/>
                <a:latin typeface="Arial"/>
                <a:ea typeface="ＭＳ Ｐゴシック"/>
              </a:rPr>
              <a:t>CRPs</a:t>
            </a:r>
            <a:endParaRPr kumimoji="0" lang="en-US" sz="1800" b="0" i="0" u="none" strike="noStrike" kern="1200" cap="none" spc="0" normalizeH="0" baseline="0" noProof="0" dirty="0">
              <a:ln>
                <a:noFill/>
              </a:ln>
              <a:solidFill>
                <a:srgbClr val="000000"/>
              </a:solidFill>
              <a:effectLst/>
              <a:uLnTx/>
              <a:uFillTx/>
              <a:latin typeface="Arial"/>
              <a:ea typeface="ＭＳ Ｐゴシック"/>
            </a:endParaRPr>
          </a:p>
        </p:txBody>
      </p:sp>
      <p:cxnSp>
        <p:nvCxnSpPr>
          <p:cNvPr id="19" name="Connecteur droit avec flèche 18"/>
          <p:cNvCxnSpPr>
            <a:stCxn id="3" idx="1"/>
          </p:cNvCxnSpPr>
          <p:nvPr/>
        </p:nvCxnSpPr>
        <p:spPr bwMode="auto">
          <a:xfrm flipH="1">
            <a:off x="1504256" y="250776"/>
            <a:ext cx="1699592" cy="729952"/>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21" name="Connecteur droit avec flèche 20"/>
          <p:cNvCxnSpPr/>
          <p:nvPr/>
        </p:nvCxnSpPr>
        <p:spPr bwMode="auto">
          <a:xfrm>
            <a:off x="3419872" y="2924944"/>
            <a:ext cx="1595160" cy="0"/>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23" name="Connecteur droit avec flèche 22"/>
          <p:cNvCxnSpPr/>
          <p:nvPr/>
        </p:nvCxnSpPr>
        <p:spPr bwMode="auto">
          <a:xfrm flipH="1">
            <a:off x="5364088" y="4118302"/>
            <a:ext cx="1160703" cy="534834"/>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cxnSp>
        <p:nvCxnSpPr>
          <p:cNvPr id="25" name="Connecteur droit avec flèche 24"/>
          <p:cNvCxnSpPr/>
          <p:nvPr/>
        </p:nvCxnSpPr>
        <p:spPr bwMode="auto">
          <a:xfrm>
            <a:off x="6524791" y="4118302"/>
            <a:ext cx="342891" cy="853644"/>
          </a:xfrm>
          <a:prstGeom prst="straightConnector1">
            <a:avLst/>
          </a:prstGeom>
          <a:solidFill>
            <a:schemeClr val="accent1"/>
          </a:solidFill>
          <a:ln w="38100" cap="flat" cmpd="sng" algn="ctr">
            <a:solidFill>
              <a:srgbClr val="FFFF00"/>
            </a:solidFill>
            <a:prstDash val="solid"/>
            <a:round/>
            <a:headEnd type="none" w="med" len="med"/>
            <a:tailEnd type="arrow"/>
          </a:ln>
          <a:effectLst/>
        </p:spPr>
      </p:cxn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17" y="4847157"/>
            <a:ext cx="4364162" cy="1949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lèche vers le bas 8"/>
          <p:cNvSpPr/>
          <p:nvPr/>
        </p:nvSpPr>
        <p:spPr bwMode="auto">
          <a:xfrm>
            <a:off x="2699792" y="4385719"/>
            <a:ext cx="547464" cy="843481"/>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0" charset="0"/>
              <a:ea typeface="ＭＳ Ｐゴシック" pitchFamily="-110" charset="-128"/>
              <a:cs typeface="ＭＳ Ｐゴシック" pitchFamily="-110" charset="-128"/>
            </a:endParaRPr>
          </a:p>
        </p:txBody>
      </p:sp>
      <p:pic>
        <p:nvPicPr>
          <p:cNvPr id="18" name="Image 13"/>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66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2158360" y="968954"/>
            <a:ext cx="1838856" cy="1210908"/>
          </a:xfrm>
          <a:prstGeom prst="rect">
            <a:avLst/>
          </a:prstGeom>
        </p:spPr>
      </p:pic>
    </p:spTree>
    <p:extLst>
      <p:ext uri="{BB962C8B-B14F-4D97-AF65-F5344CB8AC3E}">
        <p14:creationId xmlns:p14="http://schemas.microsoft.com/office/powerpoint/2010/main" val="941955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02" y="4581128"/>
            <a:ext cx="1674185" cy="2232248"/>
          </a:xfrm>
          <a:prstGeom prst="rect">
            <a:avLst/>
          </a:prstGeom>
        </p:spPr>
      </p:pic>
      <p:pic>
        <p:nvPicPr>
          <p:cNvPr id="14" name="Picture 7"/>
          <p:cNvPicPr>
            <a:picLocks noChangeAspect="1"/>
          </p:cNvPicPr>
          <p:nvPr/>
        </p:nvPicPr>
        <p:blipFill rotWithShape="1">
          <a:blip r:embed="rId3">
            <a:extLst>
              <a:ext uri="{28A0092B-C50C-407E-A947-70E740481C1C}">
                <a14:useLocalDpi xmlns:a14="http://schemas.microsoft.com/office/drawing/2010/main" val="0"/>
              </a:ext>
            </a:extLst>
          </a:blip>
          <a:srcRect t="48047" r="7693"/>
          <a:stretch/>
        </p:blipFill>
        <p:spPr>
          <a:xfrm>
            <a:off x="35496" y="-30631"/>
            <a:ext cx="4355906" cy="1838131"/>
          </a:xfrm>
          <a:prstGeom prst="rect">
            <a:avLst/>
          </a:prstGeom>
        </p:spPr>
      </p:pic>
      <p:sp>
        <p:nvSpPr>
          <p:cNvPr id="2" name="Espace réservé du numéro de diapositive 1"/>
          <p:cNvSpPr>
            <a:spLocks noGrp="1"/>
          </p:cNvSpPr>
          <p:nvPr>
            <p:ph type="sldNum" sz="quarter" idx="12"/>
          </p:nvPr>
        </p:nvSpPr>
        <p:spPr>
          <a:xfrm>
            <a:off x="6553200" y="614032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3" name="Image 2"/>
          <p:cNvPicPr>
            <a:picLocks noChangeAspect="1"/>
          </p:cNvPicPr>
          <p:nvPr/>
        </p:nvPicPr>
        <p:blipFill>
          <a:blip r:embed="rId4"/>
          <a:stretch>
            <a:fillRect/>
          </a:stretch>
        </p:blipFill>
        <p:spPr>
          <a:xfrm>
            <a:off x="4373920" y="2679885"/>
            <a:ext cx="4878600" cy="3104001"/>
          </a:xfrm>
          <a:prstGeom prst="rect">
            <a:avLst/>
          </a:prstGeom>
        </p:spPr>
      </p:pic>
      <p:pic>
        <p:nvPicPr>
          <p:cNvPr id="5" name="Image 4"/>
          <p:cNvPicPr>
            <a:picLocks noChangeAspect="1"/>
          </p:cNvPicPr>
          <p:nvPr/>
        </p:nvPicPr>
        <p:blipFill>
          <a:blip r:embed="rId5"/>
          <a:stretch>
            <a:fillRect/>
          </a:stretch>
        </p:blipFill>
        <p:spPr>
          <a:xfrm>
            <a:off x="5092121" y="110744"/>
            <a:ext cx="4051879" cy="1734079"/>
          </a:xfrm>
          <a:prstGeom prst="rect">
            <a:avLst/>
          </a:prstGeom>
        </p:spPr>
      </p:pic>
      <p:sp>
        <p:nvSpPr>
          <p:cNvPr id="8" name="ZoneTexte 7"/>
          <p:cNvSpPr txBox="1"/>
          <p:nvPr/>
        </p:nvSpPr>
        <p:spPr>
          <a:xfrm>
            <a:off x="6444208" y="2708920"/>
            <a:ext cx="2664296"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Preparation of CRP assembly in Hall 185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ZoneTexte 10"/>
          <p:cNvSpPr txBox="1"/>
          <p:nvPr/>
        </p:nvSpPr>
        <p:spPr>
          <a:xfrm flipH="1">
            <a:off x="-26168" y="1979155"/>
            <a:ext cx="87129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4 Charge Readout Planes to be assembled in the clean room in Hall 185 and then moved to the cryostat clean room buffer</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9939" y="1475491"/>
            <a:ext cx="3967753" cy="369332"/>
          </a:xfrm>
          <a:prstGeom prst="rect">
            <a:avLst/>
          </a:prstGeom>
          <a:solidFill>
            <a:schemeClr val="bg2">
              <a:lumMod val="90000"/>
            </a:schemeClr>
          </a:solidFill>
        </p:spPr>
        <p:txBody>
          <a:bodyPr wrap="none">
            <a:spAutoFit/>
          </a:bodyPr>
          <a:lstStyle/>
          <a:p>
            <a:pPr lvl="0" eaLnBrk="0" fontAlgn="base" hangingPunct="0">
              <a:spcBef>
                <a:spcPct val="0"/>
              </a:spcBef>
              <a:spcAft>
                <a:spcPct val="0"/>
              </a:spcAft>
              <a:defRPr/>
            </a:pPr>
            <a:r>
              <a:rPr lang="fr-FR" kern="0" dirty="0">
                <a:solidFill>
                  <a:srgbClr val="3333CC"/>
                </a:solidFill>
                <a:latin typeface="Times New Roman"/>
                <a:cs typeface="Arial" panose="020B0604020202020204" pitchFamily="34" charset="0"/>
              </a:rPr>
              <a:t>Oct. 2017: full size </a:t>
            </a:r>
            <a:r>
              <a:rPr lang="fr-FR" kern="0" dirty="0" smtClean="0">
                <a:solidFill>
                  <a:srgbClr val="3333CC"/>
                </a:solidFill>
                <a:latin typeface="Times New Roman"/>
                <a:cs typeface="Arial" panose="020B0604020202020204" pitchFamily="34" charset="0"/>
              </a:rPr>
              <a:t>model of invar frame</a:t>
            </a:r>
            <a:endParaRPr lang="en-GB" dirty="0">
              <a:solidFill>
                <a:prstClr val="black"/>
              </a:solidFill>
              <a:latin typeface="Verdana" panose="020B0604030504040204" pitchFamily="34" charset="0"/>
              <a:cs typeface="Arial" panose="020B0604020202020204" pitchFamily="34" charset="0"/>
            </a:endParaRPr>
          </a:p>
        </p:txBody>
      </p:sp>
      <p:pic>
        <p:nvPicPr>
          <p:cNvPr id="15"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2595669"/>
            <a:ext cx="1636834" cy="2182446"/>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5696" y="2632225"/>
            <a:ext cx="1604362" cy="2139150"/>
          </a:xfrm>
          <a:prstGeom prst="rect">
            <a:avLst/>
          </a:prstGeom>
        </p:spPr>
      </p:pic>
      <p:sp>
        <p:nvSpPr>
          <p:cNvPr id="7" name="Rectangle 6"/>
          <p:cNvSpPr/>
          <p:nvPr/>
        </p:nvSpPr>
        <p:spPr>
          <a:xfrm>
            <a:off x="1765321" y="4948008"/>
            <a:ext cx="2254592" cy="369332"/>
          </a:xfrm>
          <a:prstGeom prst="rect">
            <a:avLst/>
          </a:prstGeom>
        </p:spPr>
        <p:txBody>
          <a:bodyPr wrap="none">
            <a:spAutoFit/>
          </a:bodyPr>
          <a:lstStyle/>
          <a:p>
            <a:pPr lvl="0">
              <a:defRPr/>
            </a:pPr>
            <a:r>
              <a:rPr lang="en-US" dirty="0" smtClean="0">
                <a:solidFill>
                  <a:prstClr val="black"/>
                </a:solidFill>
              </a:rPr>
              <a:t>Grid mounting tooling</a:t>
            </a:r>
            <a:endParaRPr lang="en-US" dirty="0">
              <a:solidFill>
                <a:prstClr val="black"/>
              </a:solidFill>
            </a:endParaRPr>
          </a:p>
        </p:txBody>
      </p:sp>
      <p:pic>
        <p:nvPicPr>
          <p:cNvPr id="19"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91880" y="2595669"/>
            <a:ext cx="2806876" cy="2105157"/>
          </a:xfrm>
          <a:prstGeom prst="rect">
            <a:avLst/>
          </a:prstGeom>
        </p:spPr>
      </p:pic>
    </p:spTree>
    <p:extLst>
      <p:ext uri="{BB962C8B-B14F-4D97-AF65-F5344CB8AC3E}">
        <p14:creationId xmlns:p14="http://schemas.microsoft.com/office/powerpoint/2010/main" val="3581127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4668DC-857F-487D-BFFA-8C0CA5037977}" type="slidenum">
              <a:rPr kumimoji="0" lang="en-US" sz="1200" b="0" i="0" u="none" strike="noStrike" kern="1200" cap="none" spc="0" normalizeH="0" baseline="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dirty="0">
              <a:ln>
                <a:noFill/>
              </a:ln>
              <a:solidFill>
                <a:prstClr val="black">
                  <a:tint val="75000"/>
                </a:prstClr>
              </a:solidFill>
              <a:effectLst/>
              <a:uLnTx/>
              <a:uFillTx/>
              <a:latin typeface="Calibri"/>
              <a:ea typeface="+mn-ea"/>
              <a:cs typeface="+mn-cs"/>
            </a:endParaRPr>
          </a:p>
        </p:txBody>
      </p:sp>
      <p:pic>
        <p:nvPicPr>
          <p:cNvPr id="5" name="Image 4"/>
          <p:cNvPicPr>
            <a:picLocks noChangeAspect="1"/>
          </p:cNvPicPr>
          <p:nvPr/>
        </p:nvPicPr>
        <p:blipFill>
          <a:blip r:embed="rId2"/>
          <a:stretch>
            <a:fillRect/>
          </a:stretch>
        </p:blipFill>
        <p:spPr>
          <a:xfrm>
            <a:off x="4448175" y="44624"/>
            <a:ext cx="4695825" cy="2695575"/>
          </a:xfrm>
          <a:prstGeom prst="rect">
            <a:avLst/>
          </a:prstGeom>
        </p:spPr>
      </p:pic>
      <p:pic>
        <p:nvPicPr>
          <p:cNvPr id="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9075" y="44624"/>
            <a:ext cx="4280917" cy="3232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Screen Shot 2018-01-19 at 23.55.2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789" y="3346026"/>
            <a:ext cx="2189096" cy="2961956"/>
          </a:xfrm>
          <a:prstGeom prst="rect">
            <a:avLst/>
          </a:prstGeom>
        </p:spPr>
      </p:pic>
      <p:pic>
        <p:nvPicPr>
          <p:cNvPr id="9" name="Picture 3" descr="Screen Shot 2018-01-19 at 23.54.17.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17489" y="2740199"/>
            <a:ext cx="4326511" cy="3109266"/>
          </a:xfrm>
          <a:prstGeom prst="rect">
            <a:avLst/>
          </a:prstGeom>
        </p:spPr>
      </p:pic>
      <p:pic>
        <p:nvPicPr>
          <p:cNvPr id="10" name="Picture 8" descr="NP-04 Lines.pdf"/>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55339" y="3286955"/>
            <a:ext cx="2244653" cy="2777861"/>
          </a:xfrm>
          <a:prstGeom prst="rect">
            <a:avLst/>
          </a:prstGeom>
        </p:spPr>
      </p:pic>
      <p:sp>
        <p:nvSpPr>
          <p:cNvPr id="4" name="ZoneTexte 3"/>
          <p:cNvSpPr txBox="1"/>
          <p:nvPr/>
        </p:nvSpPr>
        <p:spPr>
          <a:xfrm>
            <a:off x="2510057" y="6093296"/>
            <a:ext cx="6382423" cy="646331"/>
          </a:xfrm>
          <a:prstGeom prst="rect">
            <a:avLst/>
          </a:prstGeom>
          <a:noFill/>
        </p:spPr>
        <p:txBody>
          <a:bodyPr wrap="square" rtlCol="0">
            <a:spAutoFit/>
          </a:bodyPr>
          <a:lstStyle/>
          <a:p>
            <a:r>
              <a:rPr lang="en-US" dirty="0" smtClean="0"/>
              <a:t>Completion in November 2017 of cryostat + inner cryogenics.</a:t>
            </a:r>
          </a:p>
          <a:p>
            <a:r>
              <a:rPr lang="en-US" dirty="0" smtClean="0"/>
              <a:t> Leak tests completed and start of detector installation</a:t>
            </a:r>
            <a:endParaRPr lang="en-US" dirty="0"/>
          </a:p>
        </p:txBody>
      </p:sp>
    </p:spTree>
    <p:extLst>
      <p:ext uri="{BB962C8B-B14F-4D97-AF65-F5344CB8AC3E}">
        <p14:creationId xmlns:p14="http://schemas.microsoft.com/office/powerpoint/2010/main" val="31209411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9512" y="17038"/>
            <a:ext cx="3052328" cy="969496"/>
          </a:xfrm>
          <a:prstGeom prst="rect">
            <a:avLst/>
          </a:prstGeom>
          <a:noFill/>
        </p:spPr>
        <p:txBody>
          <a:bodyPr wrap="square" rtlCol="0">
            <a:spAutoFit/>
          </a:bodyPr>
          <a:lstStyle/>
          <a:p>
            <a:pPr marL="1588" marR="0" lvl="0" indent="0" algn="l" defTabSz="457200" rtl="0" eaLnBrk="1" fontAlgn="auto" latinLnBrk="0" hangingPunct="1">
              <a:lnSpc>
                <a:spcPct val="100000"/>
              </a:lnSpc>
              <a:spcBef>
                <a:spcPts val="0"/>
              </a:spcBef>
              <a:spcAft>
                <a:spcPts val="600"/>
              </a:spcAft>
              <a:buClrTx/>
              <a:buSzTx/>
              <a:buFontTx/>
              <a:buNone/>
              <a:tabLst/>
              <a:defRPr/>
            </a:pPr>
            <a:r>
              <a:rPr lang="en-US" b="1" dirty="0" smtClean="0">
                <a:solidFill>
                  <a:prstClr val="black"/>
                </a:solidFill>
                <a:latin typeface="Calibri"/>
              </a:rPr>
              <a:t>Start of f</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ield</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cage assembly activity </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lang="en-US" b="1" dirty="0" smtClean="0">
                <a:solidFill>
                  <a:prstClr val="black"/>
                </a:solidFill>
                <a:latin typeface="Calibri"/>
              </a:rPr>
              <a:t>(December 2017)</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smtClean="0">
              <a:ln>
                <a:noFill/>
              </a:ln>
              <a:solidFill>
                <a:prstClr val="black"/>
              </a:solidFill>
              <a:effectLst/>
              <a:uLnTx/>
              <a:uFillTx/>
              <a:latin typeface="Calibri"/>
              <a:ea typeface="+mn-ea"/>
              <a:cs typeface="+mn-cs"/>
            </a:endParaRPr>
          </a:p>
        </p:txBody>
      </p:sp>
      <p:pic>
        <p:nvPicPr>
          <p:cNvPr id="7" name="Picture 6" descr="Screen Shot 2018-01-19 at 23.14.38.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11606"/>
            <a:ext cx="3192986" cy="2941686"/>
          </a:xfrm>
          <a:prstGeom prst="rect">
            <a:avLst/>
          </a:prstGeom>
        </p:spPr>
      </p:pic>
      <p:sp>
        <p:nvSpPr>
          <p:cNvPr id="15" name="Rectangle 14"/>
          <p:cNvSpPr/>
          <p:nvPr/>
        </p:nvSpPr>
        <p:spPr>
          <a:xfrm>
            <a:off x="107504" y="3978930"/>
            <a:ext cx="8972549" cy="2585323"/>
          </a:xfrm>
          <a:prstGeom prst="rect">
            <a:avLst/>
          </a:prstGeom>
        </p:spPr>
        <p:txBody>
          <a:bodyPr wrap="square">
            <a:spAutoFit/>
          </a:bodyPr>
          <a:lstStyle/>
          <a:p>
            <a:pPr marL="285750" marR="0" lvl="0" indent="-285750" algn="just"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Arial Narrow" charset="0"/>
                <a:cs typeface="Calibri"/>
              </a:rPr>
              <a:t>All material in hand at CERN. 8 out of 9 sub</a:t>
            </a:r>
            <a:r>
              <a:rPr kumimoji="0" lang="en-US" sz="1800" b="0" i="0" u="none" strike="noStrike" kern="1200" cap="none" spc="0" normalizeH="0" baseline="0" noProof="0" dirty="0">
                <a:ln>
                  <a:noFill/>
                </a:ln>
                <a:solidFill>
                  <a:srgbClr val="000000"/>
                </a:solidFill>
                <a:effectLst/>
                <a:uLnTx/>
                <a:uFillTx/>
                <a:latin typeface="Calibri"/>
                <a:ea typeface="Arial Narrow" charset="0"/>
                <a:cs typeface="Calibri"/>
              </a:rPr>
              <a:t>-</a:t>
            </a:r>
            <a:r>
              <a:rPr kumimoji="0" lang="en-US" sz="1800" b="0" i="0" u="none" strike="noStrike" kern="1200" cap="none" spc="0" normalizeH="0" baseline="0" noProof="0" dirty="0" smtClean="0">
                <a:ln>
                  <a:noFill/>
                </a:ln>
                <a:solidFill>
                  <a:srgbClr val="000000"/>
                </a:solidFill>
                <a:effectLst/>
                <a:uLnTx/>
                <a:uFillTx/>
                <a:latin typeface="Calibri"/>
                <a:ea typeface="Arial Narrow" charset="0"/>
                <a:cs typeface="Calibri"/>
              </a:rPr>
              <a:t>modules assembled in few days; one </a:t>
            </a:r>
            <a:r>
              <a:rPr kumimoji="0" lang="en-US" sz="1800" b="0" i="0" u="none" strike="noStrike" kern="1200" cap="none" spc="0" normalizeH="0" baseline="0" noProof="0" dirty="0">
                <a:ln>
                  <a:noFill/>
                </a:ln>
                <a:solidFill>
                  <a:srgbClr val="000000"/>
                </a:solidFill>
                <a:effectLst/>
                <a:uLnTx/>
                <a:uFillTx/>
                <a:latin typeface="Calibri"/>
                <a:ea typeface="Arial Narrow" charset="0"/>
                <a:cs typeface="Calibri"/>
              </a:rPr>
              <a:t>sub-module </a:t>
            </a:r>
            <a:r>
              <a:rPr kumimoji="0" lang="en-US" sz="1800" b="0" i="0" u="none" strike="noStrike" kern="1200" cap="none" spc="0" normalizeH="0" baseline="0" noProof="0" dirty="0" smtClean="0">
                <a:ln>
                  <a:noFill/>
                </a:ln>
                <a:solidFill>
                  <a:srgbClr val="000000"/>
                </a:solidFill>
                <a:effectLst/>
                <a:uLnTx/>
                <a:uFillTx/>
                <a:latin typeface="Calibri"/>
                <a:ea typeface="Arial Narrow" charset="0"/>
                <a:cs typeface="Calibri"/>
              </a:rPr>
              <a:t>left out </a:t>
            </a:r>
            <a:r>
              <a:rPr kumimoji="0" lang="en-US" sz="1800" b="0" i="0" u="none" strike="noStrike" kern="1200" cap="none" spc="0" normalizeH="0" baseline="0" noProof="0" dirty="0">
                <a:ln>
                  <a:noFill/>
                </a:ln>
                <a:solidFill>
                  <a:srgbClr val="000000"/>
                </a:solidFill>
                <a:effectLst/>
                <a:uLnTx/>
                <a:uFillTx/>
                <a:latin typeface="Calibri"/>
                <a:ea typeface="Arial Narrow" charset="0"/>
                <a:cs typeface="Calibri"/>
              </a:rPr>
              <a:t>to train </a:t>
            </a:r>
            <a:r>
              <a:rPr kumimoji="0" lang="en-US" sz="1800" b="0" i="0" u="none" strike="noStrike" kern="1200" cap="none" spc="0" normalizeH="0" baseline="0" noProof="0" dirty="0" smtClean="0">
                <a:ln>
                  <a:noFill/>
                </a:ln>
                <a:solidFill>
                  <a:srgbClr val="000000"/>
                </a:solidFill>
                <a:effectLst/>
                <a:uLnTx/>
                <a:uFillTx/>
                <a:latin typeface="Calibri"/>
                <a:ea typeface="Arial Narrow" charset="0"/>
                <a:cs typeface="Calibri"/>
              </a:rPr>
              <a:t>technicians</a:t>
            </a:r>
          </a:p>
          <a:p>
            <a:pPr marL="285750" marR="0" lvl="0" indent="-285750" algn="just"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a:ea typeface="Arial Narrow" charset="0"/>
              <a:cs typeface="Calibri"/>
            </a:endParaRPr>
          </a:p>
          <a:p>
            <a:pPr marL="285750" marR="0" lvl="0" indent="-285750" algn="just"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Arial Narrow" charset="0"/>
                <a:cs typeface="Calibri"/>
              </a:rPr>
              <a:t>Installation sequence for full panel successfully tested.</a:t>
            </a:r>
          </a:p>
          <a:p>
            <a:pPr marL="285750" marR="0" lvl="0" indent="-285750" algn="just"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endParaRPr kumimoji="0" lang="en-US" sz="1800" b="0" i="0" u="none" strike="noStrike" kern="1200" cap="none" spc="0" normalizeH="0" baseline="0" noProof="0" dirty="0" smtClean="0">
              <a:ln>
                <a:noFill/>
              </a:ln>
              <a:solidFill>
                <a:srgbClr val="000000"/>
              </a:solidFill>
              <a:effectLst/>
              <a:uLnTx/>
              <a:uFillTx/>
              <a:latin typeface="Calibri"/>
              <a:ea typeface="Arial Narrow" charset="0"/>
              <a:cs typeface="Calibri"/>
            </a:endParaRPr>
          </a:p>
          <a:p>
            <a:pPr marL="285750" marR="0" lvl="0" indent="-285750" algn="just"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Arial Narrow" charset="0"/>
                <a:cs typeface="Calibri"/>
              </a:rPr>
              <a:t>Parts of 2 modules installed </a:t>
            </a:r>
            <a:r>
              <a:rPr kumimoji="0" lang="en-US" sz="1800" b="0" i="0" u="none" strike="noStrike" kern="1200" cap="none" spc="0" normalizeH="0" baseline="0" noProof="0" dirty="0">
                <a:ln>
                  <a:noFill/>
                </a:ln>
                <a:solidFill>
                  <a:srgbClr val="000000"/>
                </a:solidFill>
                <a:effectLst/>
                <a:uLnTx/>
                <a:uFillTx/>
                <a:latin typeface="Calibri"/>
                <a:ea typeface="Arial Narrow" charset="0"/>
                <a:cs typeface="Calibri"/>
              </a:rPr>
              <a:t>and placed in final position in cryostat ~1 day with four </a:t>
            </a:r>
            <a:r>
              <a:rPr kumimoji="0" lang="en-US" sz="1800" b="0" i="0" u="none" strike="noStrike" kern="1200" cap="none" spc="0" normalizeH="0" baseline="0" noProof="0" dirty="0" smtClean="0">
                <a:ln>
                  <a:noFill/>
                </a:ln>
                <a:solidFill>
                  <a:srgbClr val="000000"/>
                </a:solidFill>
                <a:effectLst/>
                <a:uLnTx/>
                <a:uFillTx/>
                <a:latin typeface="Calibri"/>
                <a:ea typeface="Arial Narrow" charset="0"/>
                <a:cs typeface="Calibri"/>
              </a:rPr>
              <a:t>people</a:t>
            </a:r>
          </a:p>
          <a:p>
            <a:pPr marL="285750" marR="0" lvl="0" indent="-285750" algn="just"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endParaRPr kumimoji="0" lang="en-US" sz="1800" b="0" i="0" u="none" strike="noStrike" kern="1200" cap="none" spc="0" normalizeH="0" baseline="0" noProof="0" dirty="0">
              <a:ln>
                <a:noFill/>
              </a:ln>
              <a:solidFill>
                <a:srgbClr val="000000"/>
              </a:solidFill>
              <a:effectLst/>
              <a:uLnTx/>
              <a:uFillTx/>
              <a:latin typeface="Calibri"/>
              <a:ea typeface="Arial Narrow" charset="0"/>
              <a:cs typeface="Calibri"/>
            </a:endParaRPr>
          </a:p>
          <a:p>
            <a:pPr marL="285750" marR="0" lvl="0" indent="-285750" algn="just" defTabSz="457200" rtl="0" eaLnBrk="1" fontAlgn="auto" latinLnBrk="0" hangingPunct="1">
              <a:lnSpc>
                <a:spcPct val="100000"/>
              </a:lnSpc>
              <a:spcBef>
                <a:spcPts val="0"/>
              </a:spcBef>
              <a:spcAft>
                <a:spcPts val="0"/>
              </a:spcAft>
              <a:buClr>
                <a:srgbClr val="C00000"/>
              </a:buClr>
              <a:buSzTx/>
              <a:buFont typeface="Wingdings" panose="05000000000000000000" pitchFamily="2" charset="2"/>
              <a:buChar char="§"/>
              <a:tabLst/>
              <a:defRPr/>
            </a:pPr>
            <a:r>
              <a:rPr kumimoji="0" lang="en-US" sz="1800" b="0" i="0" u="none" strike="noStrike" kern="1200" cap="none" spc="0" normalizeH="0" baseline="0" noProof="0" dirty="0" smtClean="0">
                <a:ln>
                  <a:noFill/>
                </a:ln>
                <a:solidFill>
                  <a:srgbClr val="000000"/>
                </a:solidFill>
                <a:effectLst/>
                <a:uLnTx/>
                <a:uFillTx/>
                <a:latin typeface="Calibri"/>
                <a:ea typeface="Arial Narrow" charset="0"/>
                <a:cs typeface="Calibri"/>
              </a:rPr>
              <a:t>Electric and mechanical connection of adjacent panels for straight and bent ends fully tested</a:t>
            </a: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4414" y="1938704"/>
            <a:ext cx="2495336" cy="1871502"/>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2758881" y="453878"/>
            <a:ext cx="3631029" cy="2723272"/>
          </a:xfrm>
          <a:prstGeom prst="rect">
            <a:avLst/>
          </a:prstGeom>
        </p:spPr>
      </p:pic>
      <p:pic>
        <p:nvPicPr>
          <p:cNvPr id="18" name="Picture 17" descr="Screen Shot 2018-01-19 at 23.49.20.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0422" y="-104477"/>
            <a:ext cx="2731756" cy="2021777"/>
          </a:xfrm>
          <a:prstGeom prst="rect">
            <a:avLst/>
          </a:prstGeom>
        </p:spPr>
      </p:pic>
    </p:spTree>
    <p:extLst>
      <p:ext uri="{BB962C8B-B14F-4D97-AF65-F5344CB8AC3E}">
        <p14:creationId xmlns:p14="http://schemas.microsoft.com/office/powerpoint/2010/main" val="1021722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024" y="0"/>
            <a:ext cx="8645655" cy="6314331"/>
          </a:xfrm>
          <a:prstGeom prst="rect">
            <a:avLst/>
          </a:prstGeom>
        </p:spPr>
      </p:pic>
    </p:spTree>
    <p:extLst>
      <p:ext uri="{BB962C8B-B14F-4D97-AF65-F5344CB8AC3E}">
        <p14:creationId xmlns:p14="http://schemas.microsoft.com/office/powerpoint/2010/main" val="2832536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8676456"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70C0"/>
                </a:solidFill>
                <a:effectLst/>
                <a:uLnTx/>
                <a:uFillTx/>
                <a:latin typeface="Calibri"/>
                <a:ea typeface="+mn-ea"/>
                <a:cs typeface="+mn-cs"/>
              </a:rPr>
              <a:t>Envisaged contributions to 10kton modules construction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 the framework of the FD DP-Electronics consortium presently involving 3 IN2P3, 3 Japanese and 1 US institution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 line with the continuation of the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 activities on a 10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module: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FE cryogenic for charge readout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Digital electronics for charge and light digitization and readout based on integrated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design and time distribution system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Groups involved on the digital electronics have also a strong commitment in the DAQ consortium in order to interface the FE electronics and contribute to the DAQ development.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DAQ consortium will organize the DP back-end to handle the very large data flow from FE in order to digest and analyze it on real time and issue global triggers for beam events, cosmic events + proton decay and SN burst events (DAQ is a big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72023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496" y="116632"/>
            <a:ext cx="9085436" cy="45243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Components for a 10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dual-phase module, DUNE baseline: two DP modules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(list based on current 6x6x6 design prior to further optimization and channels density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Total number of charge readout channels: 153600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(+light readout channels ~1k)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Cryogenic ASICs (16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9600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Cryogenic FE cards (64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2400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AMC cards (64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2400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White Rabbit cards: 240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crates (including MCH,PU,FU): 240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10 Gbe optical links to backend: 240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VHDCI cables (32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ch</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4800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White Rabbit switches (18 ports): 16</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5742" y="1223802"/>
            <a:ext cx="1758827" cy="1476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cteur droit avec flèche 5"/>
          <p:cNvCxnSpPr/>
          <p:nvPr/>
        </p:nvCxnSpPr>
        <p:spPr>
          <a:xfrm>
            <a:off x="3491880" y="2204864"/>
            <a:ext cx="364386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p:cNvCxnSpPr/>
          <p:nvPr/>
        </p:nvCxnSpPr>
        <p:spPr>
          <a:xfrm flipV="1">
            <a:off x="3275856" y="1772816"/>
            <a:ext cx="4032448" cy="1440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3816" y="2996952"/>
            <a:ext cx="2042680"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Connecteur droit avec flèche 9"/>
          <p:cNvCxnSpPr/>
          <p:nvPr/>
        </p:nvCxnSpPr>
        <p:spPr>
          <a:xfrm>
            <a:off x="3131840" y="2780928"/>
            <a:ext cx="3861976" cy="2819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8492" y="4725144"/>
            <a:ext cx="3520012" cy="1904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Connecteur droit avec flèche 12"/>
          <p:cNvCxnSpPr/>
          <p:nvPr/>
        </p:nvCxnSpPr>
        <p:spPr>
          <a:xfrm>
            <a:off x="4220344" y="3356992"/>
            <a:ext cx="4032447" cy="20882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3788296" y="3768272"/>
            <a:ext cx="2079848" cy="10288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834" y="4998345"/>
            <a:ext cx="2369958" cy="109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Connecteur droit avec flèche 25"/>
          <p:cNvCxnSpPr/>
          <p:nvPr/>
        </p:nvCxnSpPr>
        <p:spPr>
          <a:xfrm>
            <a:off x="467544" y="4005064"/>
            <a:ext cx="0" cy="12449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Image 30"/>
          <p:cNvPicPr>
            <a:picLocks noChangeAspect="1"/>
          </p:cNvPicPr>
          <p:nvPr/>
        </p:nvPicPr>
        <p:blipFill>
          <a:blip r:embed="rId6"/>
          <a:stretch>
            <a:fillRect/>
          </a:stretch>
        </p:blipFill>
        <p:spPr>
          <a:xfrm>
            <a:off x="3003395" y="5280901"/>
            <a:ext cx="2369073" cy="1013278"/>
          </a:xfrm>
          <a:prstGeom prst="rect">
            <a:avLst/>
          </a:prstGeom>
        </p:spPr>
      </p:pic>
      <p:cxnSp>
        <p:nvCxnSpPr>
          <p:cNvPr id="32" name="Connecteur droit avec flèche 31"/>
          <p:cNvCxnSpPr/>
          <p:nvPr/>
        </p:nvCxnSpPr>
        <p:spPr>
          <a:xfrm>
            <a:off x="3059832" y="4581128"/>
            <a:ext cx="765632" cy="9421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9161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81052" y="548680"/>
            <a:ext cx="8933802" cy="4667994"/>
          </a:xfrm>
          <a:prstGeom prst="rect">
            <a:avLst/>
          </a:prstGeom>
        </p:spPr>
      </p:pic>
      <p:sp>
        <p:nvSpPr>
          <p:cNvPr id="3" name="ZoneTexte 2"/>
          <p:cNvSpPr txBox="1"/>
          <p:nvPr/>
        </p:nvSpPr>
        <p:spPr>
          <a:xfrm>
            <a:off x="467545" y="5661248"/>
            <a:ext cx="8424936" cy="6480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Light Readout system (example assuming similar photodetectors coverage as in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283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8676456" cy="6463308"/>
          </a:xfrm>
          <a:prstGeom prst="rect">
            <a:avLst/>
          </a:prstGeom>
          <a:noFill/>
        </p:spPr>
        <p:txBody>
          <a:bodyPr wrap="square" rtlCol="0">
            <a:spAutoFit/>
          </a:bodyPr>
          <a:lstStyle/>
          <a:p>
            <a:r>
              <a:rPr lang="en-US" dirty="0" smtClean="0"/>
              <a:t>Envisaged contributions to 10kton modules construction (in the framework of the FD consortia)</a:t>
            </a:r>
          </a:p>
          <a:p>
            <a:endParaRPr lang="en-US" dirty="0" smtClean="0"/>
          </a:p>
          <a:p>
            <a:r>
              <a:rPr lang="en-US" dirty="0" smtClean="0"/>
              <a:t>In line with the continuation of the </a:t>
            </a:r>
            <a:r>
              <a:rPr lang="en-US" dirty="0" err="1" smtClean="0"/>
              <a:t>protoDUNE</a:t>
            </a:r>
            <a:r>
              <a:rPr lang="en-US" dirty="0" smtClean="0"/>
              <a:t>-DP activities on a 10 </a:t>
            </a:r>
            <a:r>
              <a:rPr lang="en-US" dirty="0" err="1" smtClean="0"/>
              <a:t>kton</a:t>
            </a:r>
            <a:r>
              <a:rPr lang="en-US" dirty="0" smtClean="0"/>
              <a:t> module:</a:t>
            </a:r>
          </a:p>
          <a:p>
            <a:pPr marL="285750" indent="-285750">
              <a:buFont typeface="Wingdings" panose="05000000000000000000" pitchFamily="2" charset="2"/>
              <a:buChar char="Ø"/>
            </a:pPr>
            <a:r>
              <a:rPr lang="en-US" dirty="0" smtClean="0"/>
              <a:t>FE cryogenic electronics for charge readout</a:t>
            </a:r>
          </a:p>
          <a:p>
            <a:endParaRPr lang="en-US" dirty="0" smtClean="0"/>
          </a:p>
          <a:p>
            <a:pPr marL="285750" indent="-285750">
              <a:buFont typeface="Wingdings" panose="05000000000000000000" pitchFamily="2" charset="2"/>
              <a:buChar char="Ø"/>
            </a:pPr>
            <a:r>
              <a:rPr lang="en-US" dirty="0" smtClean="0"/>
              <a:t>Digital electronics for charge and light digitization and readout based on integrated </a:t>
            </a:r>
            <a:r>
              <a:rPr lang="en-US" dirty="0" err="1" smtClean="0"/>
              <a:t>uTCA</a:t>
            </a:r>
            <a:r>
              <a:rPr lang="en-US" dirty="0" smtClean="0"/>
              <a:t> design and time distribution system</a:t>
            </a:r>
          </a:p>
          <a:p>
            <a:pPr marL="285750" indent="-285750">
              <a:buFont typeface="Wingdings" panose="05000000000000000000" pitchFamily="2" charset="2"/>
              <a:buChar char="Ø"/>
            </a:pPr>
            <a:endParaRPr lang="en-US" dirty="0" smtClean="0"/>
          </a:p>
          <a:p>
            <a:pPr marL="285750" indent="-285750">
              <a:buFont typeface="Wingdings" panose="05000000000000000000" pitchFamily="2" charset="2"/>
              <a:buChar char="Ø"/>
            </a:pPr>
            <a:r>
              <a:rPr lang="en-US" dirty="0" smtClean="0"/>
              <a:t>Groups involved on the digital electronics have also a strong commitment in the DAQ consortium in order to interface the FE electronics and contribute to the DAQ development. The DAQ consortium will organize the DP back-end to handle the very large data flow from FE in order to digest and analyze it on real time and issue global triggers for beam events, cosmic events + proton decay and SN burst events (DAQ is a big challenge) </a:t>
            </a:r>
          </a:p>
          <a:p>
            <a:endParaRPr lang="en-US" dirty="0" smtClean="0"/>
          </a:p>
          <a:p>
            <a:pPr marL="285750" indent="-285750">
              <a:buFont typeface="Wingdings" panose="05000000000000000000" pitchFamily="2" charset="2"/>
              <a:buChar char="Ø"/>
            </a:pPr>
            <a:r>
              <a:rPr lang="en-US" dirty="0" smtClean="0"/>
              <a:t>CRP mechanics and motorization</a:t>
            </a:r>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r>
              <a:rPr lang="en-US" dirty="0" smtClean="0"/>
              <a:t>+ …</a:t>
            </a:r>
          </a:p>
          <a:p>
            <a:endParaRPr lang="en-US" dirty="0" smtClean="0"/>
          </a:p>
          <a:p>
            <a:r>
              <a:rPr lang="en-US" dirty="0" smtClean="0"/>
              <a:t>Plus naturally strong involvement in Physics and Computing activities</a:t>
            </a:r>
          </a:p>
          <a:p>
            <a:endParaRPr lang="en-US" dirty="0" smtClean="0"/>
          </a:p>
          <a:p>
            <a:r>
              <a:rPr lang="en-US" dirty="0" smtClean="0"/>
              <a:t>	Next steps </a:t>
            </a:r>
            <a:r>
              <a:rPr lang="en-US" dirty="0" smtClean="0">
                <a:sym typeface="Wingdings" panose="05000000000000000000" pitchFamily="2" charset="2"/>
              </a:rPr>
              <a:t></a:t>
            </a:r>
            <a:r>
              <a:rPr lang="en-US" dirty="0" smtClean="0"/>
              <a:t> </a:t>
            </a:r>
            <a:r>
              <a:rPr lang="en-US" dirty="0" err="1" smtClean="0"/>
              <a:t>ProtoDUNE</a:t>
            </a:r>
            <a:r>
              <a:rPr lang="en-US" dirty="0" smtClean="0"/>
              <a:t>-DP operation and TDR completion in 2019</a:t>
            </a:r>
            <a:endParaRPr lang="en-US" dirty="0"/>
          </a:p>
        </p:txBody>
      </p:sp>
    </p:spTree>
    <p:extLst>
      <p:ext uri="{BB962C8B-B14F-4D97-AF65-F5344CB8AC3E}">
        <p14:creationId xmlns:p14="http://schemas.microsoft.com/office/powerpoint/2010/main" val="963791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6</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604838" y="-223838"/>
            <a:ext cx="10353675" cy="7305675"/>
          </a:xfrm>
          <a:prstGeom prst="rect">
            <a:avLst/>
          </a:prstGeom>
        </p:spPr>
      </p:pic>
    </p:spTree>
    <p:extLst>
      <p:ext uri="{BB962C8B-B14F-4D97-AF65-F5344CB8AC3E}">
        <p14:creationId xmlns:p14="http://schemas.microsoft.com/office/powerpoint/2010/main" val="2519372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88640"/>
            <a:ext cx="8676456" cy="4955203"/>
          </a:xfrm>
          <a:prstGeom prst="rect">
            <a:avLst/>
          </a:prstGeom>
          <a:noFill/>
        </p:spPr>
        <p:txBody>
          <a:bodyPr wrap="square" rtlCol="0">
            <a:spAutoFit/>
          </a:bodyPr>
          <a:lstStyle/>
          <a:p>
            <a:r>
              <a:rPr lang="en-US" sz="2800" dirty="0" smtClean="0"/>
              <a:t>Conclusions:</a:t>
            </a:r>
          </a:p>
          <a:p>
            <a:endParaRPr lang="en-US" dirty="0" smtClean="0"/>
          </a:p>
          <a:p>
            <a:pPr marL="285750" indent="-285750">
              <a:buFont typeface="Wingdings" panose="05000000000000000000" pitchFamily="2" charset="2"/>
              <a:buChar char="Ø"/>
            </a:pPr>
            <a:r>
              <a:rPr lang="en-US" dirty="0" smtClean="0"/>
              <a:t>The IN2P3 groups have a long-standing involvement in the physics program explored by DUNE and in the related detector developments, first with the LAGUNA-LBNO design study and then within DUNE.</a:t>
            </a:r>
          </a:p>
          <a:p>
            <a:endParaRPr lang="en-US" dirty="0" smtClean="0"/>
          </a:p>
          <a:p>
            <a:pPr marL="285750" indent="-285750">
              <a:buFont typeface="Wingdings" panose="05000000000000000000" pitchFamily="2" charset="2"/>
              <a:buChar char="Ø"/>
            </a:pPr>
            <a:r>
              <a:rPr lang="en-US" dirty="0" smtClean="0"/>
              <a:t>They have contributed to DUNE since its birth, they are providing important contributions to </a:t>
            </a:r>
            <a:r>
              <a:rPr lang="en-US" dirty="0" err="1" smtClean="0"/>
              <a:t>ProtoDUNE</a:t>
            </a:r>
            <a:r>
              <a:rPr lang="en-US" dirty="0" smtClean="0"/>
              <a:t>-DP and they are fully integrated in the current DUNE activities and organization. </a:t>
            </a:r>
          </a:p>
          <a:p>
            <a:endParaRPr lang="en-US" dirty="0" smtClean="0"/>
          </a:p>
          <a:p>
            <a:pPr marL="285750" indent="-285750">
              <a:buFont typeface="Wingdings" panose="05000000000000000000" pitchFamily="2" charset="2"/>
              <a:buChar char="Ø"/>
            </a:pPr>
            <a:r>
              <a:rPr lang="en-US" dirty="0" smtClean="0"/>
              <a:t>We are looking forward to providing hardware contributions to the DUNE FD and have already integrated the activity of the consortia in view of the FD TDR</a:t>
            </a:r>
          </a:p>
          <a:p>
            <a:endParaRPr lang="en-US" dirty="0"/>
          </a:p>
          <a:p>
            <a:pPr marL="285750" indent="-285750">
              <a:buFont typeface="Wingdings" panose="05000000000000000000" pitchFamily="2" charset="2"/>
              <a:buChar char="Ø"/>
            </a:pPr>
            <a:r>
              <a:rPr lang="en-US" dirty="0" smtClean="0"/>
              <a:t>We can build up on the current experience and involvement in order to have new IN2P3 groups joining. The contribution to DUNE will be a huge task under all its aspects. </a:t>
            </a:r>
            <a:r>
              <a:rPr lang="en-US" dirty="0"/>
              <a:t>W</a:t>
            </a:r>
            <a:r>
              <a:rPr lang="en-US" dirty="0" smtClean="0"/>
              <a:t>e very much look forward to have new IN2P3 groups interested in this physics in joining us in DUNE and reinforcing the IN2P3 contribution.</a:t>
            </a:r>
            <a:endParaRPr lang="en-US" dirty="0"/>
          </a:p>
        </p:txBody>
      </p:sp>
    </p:spTree>
    <p:extLst>
      <p:ext uri="{BB962C8B-B14F-4D97-AF65-F5344CB8AC3E}">
        <p14:creationId xmlns:p14="http://schemas.microsoft.com/office/powerpoint/2010/main" val="1162545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431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024" y="0"/>
            <a:ext cx="8645655" cy="6314331"/>
          </a:xfrm>
          <a:prstGeom prst="rect">
            <a:avLst/>
          </a:prstGeom>
        </p:spPr>
      </p:pic>
    </p:spTree>
    <p:extLst>
      <p:ext uri="{BB962C8B-B14F-4D97-AF65-F5344CB8AC3E}">
        <p14:creationId xmlns:p14="http://schemas.microsoft.com/office/powerpoint/2010/main" val="459800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44624"/>
            <a:ext cx="8856984"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Calibri"/>
                <a:ea typeface="+mn-ea"/>
                <a:cs typeface="+mn-cs"/>
              </a:rPr>
              <a:t>Dual-Phase electronics Consortium includes:</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analog cryogenic FE</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digitization system for charge readout</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digitization system for light readout</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White-Rabbit time distribution system</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This hardware which has been produced for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 is very much the same we plan to build for the 10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DP modules</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it has been designed explicitly having in mind that goal. It has been already operating on the 3x1x1 detector since the fall last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system is completely scalable and based on industrial technologies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fast </a:t>
            </a:r>
            <a:r>
              <a:rPr kumimoji="0" lang="en-US" sz="1800" b="0" i="0" u="none" strike="noStrike" kern="1200" cap="none" spc="0" normalizeH="0" baseline="0" noProof="0" dirty="0">
                <a:ln>
                  <a:noFill/>
                </a:ln>
                <a:solidFill>
                  <a:prstClr val="black"/>
                </a:solidFill>
                <a:effectLst/>
                <a:uLnTx/>
                <a:uFillTx/>
                <a:latin typeface="Calibri"/>
                <a:ea typeface="+mn-ea"/>
                <a:cs typeface="+mn-cs"/>
              </a:rPr>
              <a:t>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thernet network) and benefits of evolution of the market in terms of costs and performance. Some small differences with respect to the present system could be implemented such as the use of 40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 links instead of 10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 depending on the channel density per crate (possible factor x2)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 addition for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 we built the back-end system and online storage/processing facility. The experience with the design and operation of this system can be useful/inspirational for the design of the common DUNE DAQ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groups in the DP Electronics Consortium are committed also to the DAQ Consortium in order to work on the DAQ so that it is correctly interfaced with the FE and to bring the experience from the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 back-end design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1165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472" y="-61764"/>
            <a:ext cx="5181600" cy="6515100"/>
          </a:xfrm>
          <a:prstGeom prst="rect">
            <a:avLst/>
          </a:prstGeom>
        </p:spPr>
      </p:pic>
      <p:sp>
        <p:nvSpPr>
          <p:cNvPr id="3" name="ZoneTexte 2"/>
          <p:cNvSpPr txBox="1"/>
          <p:nvPr/>
        </p:nvSpPr>
        <p:spPr>
          <a:xfrm>
            <a:off x="5004048" y="44624"/>
            <a:ext cx="4139952"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For those who are not familiar with the DP electronics/DAQ this detailed document summarizes the features of the system and also addresses the aspects on the  </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interfaces and the possible DAQ architecture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General description of the DP-FE electronics</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Details on the PD-DP timing/trigger system</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ProtoDUNE</a:t>
            </a:r>
            <a:r>
              <a:rPr kumimoji="0" lang="en-US" sz="1600" b="0" i="0" u="none" strike="noStrike" kern="1200" cap="none" spc="0" normalizeH="0" baseline="0" noProof="0" dirty="0">
                <a:ln>
                  <a:noFill/>
                </a:ln>
                <a:solidFill>
                  <a:prstClr val="black"/>
                </a:solidFill>
                <a:effectLst/>
                <a:uLnTx/>
                <a:uFillTx/>
                <a:latin typeface="Calibri"/>
                <a:ea typeface="+mn-ea"/>
                <a:cs typeface="+mn-cs"/>
              </a:rPr>
              <a:t>-DP FE electronics and DAQ installation for the 3x1x1 detector in hall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182</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ProtoDUNE</a:t>
            </a:r>
            <a:r>
              <a:rPr kumimoji="0" lang="en-US" sz="1600" b="0" i="0" u="none" strike="noStrike" kern="1200" cap="none" spc="0" normalizeH="0" baseline="0" noProof="0" dirty="0">
                <a:ln>
                  <a:noFill/>
                </a:ln>
                <a:solidFill>
                  <a:prstClr val="black"/>
                </a:solidFill>
                <a:effectLst/>
                <a:uLnTx/>
                <a:uFillTx/>
                <a:latin typeface="Calibri"/>
                <a:ea typeface="+mn-ea"/>
                <a:cs typeface="+mn-cs"/>
              </a:rPr>
              <a:t>-DP FE electronics scaled to a 10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kton</a:t>
            </a:r>
            <a:r>
              <a:rPr kumimoji="0" lang="en-US" sz="1600" b="0" i="0" u="none" strike="noStrike" kern="1200" cap="none" spc="0" normalizeH="0" baseline="0" noProof="0" dirty="0">
                <a:ln>
                  <a:noFill/>
                </a:ln>
                <a:solidFill>
                  <a:prstClr val="black"/>
                </a:solidFill>
                <a:effectLst/>
                <a:uLnTx/>
                <a:uFillTx/>
                <a:latin typeface="Calibri"/>
                <a:ea typeface="+mn-ea"/>
                <a:cs typeface="+mn-cs"/>
              </a:rPr>
              <a:t> DP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module</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600" b="1" i="1" u="none" strike="noStrike" kern="1200" cap="none" spc="0" normalizeH="0" baseline="0" noProof="0" dirty="0" err="1">
                <a:ln>
                  <a:noFill/>
                </a:ln>
                <a:solidFill>
                  <a:prstClr val="black"/>
                </a:solidFill>
                <a:effectLst/>
                <a:uLnTx/>
                <a:uFillTx/>
                <a:latin typeface="Calibri"/>
                <a:ea typeface="+mn-ea"/>
                <a:cs typeface="+mn-cs"/>
              </a:rPr>
              <a:t>ProtoDUNE</a:t>
            </a:r>
            <a:r>
              <a:rPr kumimoji="0" lang="en-US" sz="1600" b="1" i="1" u="none" strike="noStrike" kern="1200" cap="none" spc="0" normalizeH="0" baseline="0" noProof="0" dirty="0">
                <a:ln>
                  <a:noFill/>
                </a:ln>
                <a:solidFill>
                  <a:prstClr val="black"/>
                </a:solidFill>
                <a:effectLst/>
                <a:uLnTx/>
                <a:uFillTx/>
                <a:latin typeface="Calibri"/>
                <a:ea typeface="+mn-ea"/>
                <a:cs typeface="+mn-cs"/>
              </a:rPr>
              <a:t>-DP back-end system and possible evolution at the 10 </a:t>
            </a:r>
            <a:r>
              <a:rPr kumimoji="0" lang="en-US" sz="1600" b="1" i="1" u="none" strike="noStrike" kern="1200" cap="none" spc="0" normalizeH="0" baseline="0" noProof="0" dirty="0" err="1">
                <a:ln>
                  <a:noFill/>
                </a:ln>
                <a:solidFill>
                  <a:prstClr val="black"/>
                </a:solidFill>
                <a:effectLst/>
                <a:uLnTx/>
                <a:uFillTx/>
                <a:latin typeface="Calibri"/>
                <a:ea typeface="+mn-ea"/>
                <a:cs typeface="+mn-cs"/>
              </a:rPr>
              <a:t>kton</a:t>
            </a:r>
            <a:r>
              <a:rPr kumimoji="0" lang="en-US" sz="1600" b="1" i="1" u="none" strike="noStrike" kern="1200" cap="none" spc="0" normalizeH="0" baseline="0" noProof="0" dirty="0">
                <a:ln>
                  <a:noFill/>
                </a:ln>
                <a:solidFill>
                  <a:prstClr val="black"/>
                </a:solidFill>
                <a:effectLst/>
                <a:uLnTx/>
                <a:uFillTx/>
                <a:latin typeface="Calibri"/>
                <a:ea typeface="+mn-ea"/>
                <a:cs typeface="+mn-cs"/>
              </a:rPr>
              <a:t> </a:t>
            </a:r>
            <a:r>
              <a:rPr kumimoji="0" lang="en-US" sz="1600" b="1" i="1" u="none" strike="noStrike" kern="1200" cap="none" spc="0" normalizeH="0" baseline="0" noProof="0" dirty="0" smtClean="0">
                <a:ln>
                  <a:noFill/>
                </a:ln>
                <a:solidFill>
                  <a:prstClr val="black"/>
                </a:solidFill>
                <a:effectLst/>
                <a:uLnTx/>
                <a:uFillTx/>
                <a:latin typeface="Calibri"/>
                <a:ea typeface="+mn-ea"/>
                <a:cs typeface="+mn-cs"/>
              </a:rPr>
              <a:t>scale</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600" b="1" i="1" u="none" strike="noStrike" kern="1200" cap="none" spc="0" normalizeH="0" baseline="0" noProof="0" dirty="0" smtClean="0">
                <a:ln>
                  <a:noFill/>
                </a:ln>
                <a:solidFill>
                  <a:prstClr val="black"/>
                </a:solidFill>
                <a:effectLst/>
                <a:uLnTx/>
                <a:uFillTx/>
                <a:latin typeface="Calibri"/>
                <a:ea typeface="+mn-ea"/>
                <a:cs typeface="+mn-cs"/>
              </a:rPr>
              <a:t>General </a:t>
            </a:r>
            <a:r>
              <a:rPr kumimoji="0" lang="en-US" sz="1600" b="1" i="1" u="none" strike="noStrike" kern="1200" cap="none" spc="0" normalizeH="0" baseline="0" noProof="0" dirty="0">
                <a:ln>
                  <a:noFill/>
                </a:ln>
                <a:solidFill>
                  <a:prstClr val="black"/>
                </a:solidFill>
                <a:effectLst/>
                <a:uLnTx/>
                <a:uFillTx/>
                <a:latin typeface="Calibri"/>
                <a:ea typeface="+mn-ea"/>
                <a:cs typeface="+mn-cs"/>
              </a:rPr>
              <a:t>assumptions on the DAQ back-end for the 10 </a:t>
            </a:r>
            <a:r>
              <a:rPr kumimoji="0" lang="en-US" sz="1600" b="1" i="1" u="none" strike="noStrike" kern="1200" cap="none" spc="0" normalizeH="0" baseline="0" noProof="0" dirty="0" err="1">
                <a:ln>
                  <a:noFill/>
                </a:ln>
                <a:solidFill>
                  <a:prstClr val="black"/>
                </a:solidFill>
                <a:effectLst/>
                <a:uLnTx/>
                <a:uFillTx/>
                <a:latin typeface="Calibri"/>
                <a:ea typeface="+mn-ea"/>
                <a:cs typeface="+mn-cs"/>
              </a:rPr>
              <a:t>kton</a:t>
            </a:r>
            <a:r>
              <a:rPr kumimoji="0" lang="en-US" sz="1600" b="1" i="1" u="none" strike="noStrike" kern="1200" cap="none" spc="0" normalizeH="0" baseline="0" noProof="0" dirty="0">
                <a:ln>
                  <a:noFill/>
                </a:ln>
                <a:solidFill>
                  <a:prstClr val="black"/>
                </a:solidFill>
                <a:effectLst/>
                <a:uLnTx/>
                <a:uFillTx/>
                <a:latin typeface="Calibri"/>
                <a:ea typeface="+mn-ea"/>
                <a:cs typeface="+mn-cs"/>
              </a:rPr>
              <a:t> </a:t>
            </a:r>
            <a:r>
              <a:rPr kumimoji="0" lang="en-US" sz="1600" b="1" i="1" u="none" strike="noStrike" kern="1200" cap="none" spc="0" normalizeH="0" baseline="0" noProof="0" dirty="0" smtClean="0">
                <a:ln>
                  <a:noFill/>
                </a:ln>
                <a:solidFill>
                  <a:prstClr val="black"/>
                </a:solidFill>
                <a:effectLst/>
                <a:uLnTx/>
                <a:uFillTx/>
                <a:latin typeface="Calibri"/>
                <a:ea typeface="+mn-ea"/>
                <a:cs typeface="+mn-cs"/>
              </a:rPr>
              <a:t>detector</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600" b="1" i="1" u="none" strike="noStrike" kern="1200" cap="none" spc="0" normalizeH="0" baseline="0" noProof="0" dirty="0">
                <a:ln>
                  <a:noFill/>
                </a:ln>
                <a:solidFill>
                  <a:prstClr val="black"/>
                </a:solidFill>
                <a:effectLst/>
                <a:uLnTx/>
                <a:uFillTx/>
                <a:latin typeface="Calibri"/>
                <a:ea typeface="+mn-ea"/>
                <a:cs typeface="+mn-cs"/>
              </a:rPr>
              <a:t>Interfaces between the DP-FE electronics and the DAQ and data </a:t>
            </a:r>
            <a:r>
              <a:rPr kumimoji="0" lang="en-US" sz="1600" b="1" i="1" u="none" strike="noStrike" kern="1200" cap="none" spc="0" normalizeH="0" baseline="0" noProof="0" dirty="0" smtClean="0">
                <a:ln>
                  <a:noFill/>
                </a:ln>
                <a:solidFill>
                  <a:prstClr val="black"/>
                </a:solidFill>
                <a:effectLst/>
                <a:uLnTx/>
                <a:uFillTx/>
                <a:latin typeface="Calibri"/>
                <a:ea typeface="+mn-ea"/>
                <a:cs typeface="+mn-cs"/>
              </a:rPr>
              <a:t>rates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301580" y="6041613"/>
            <a:ext cx="4572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https://indico.fnal.gov/event/15366/session/2/contribution/26/material/slides/0.pdf</a:t>
            </a:r>
          </a:p>
        </p:txBody>
      </p:sp>
    </p:spTree>
    <p:extLst>
      <p:ext uri="{BB962C8B-B14F-4D97-AF65-F5344CB8AC3E}">
        <p14:creationId xmlns:p14="http://schemas.microsoft.com/office/powerpoint/2010/main" val="2430974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1036" y="0"/>
            <a:ext cx="9005460" cy="70480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srgbClr val="0070C0"/>
                </a:solidFill>
                <a:effectLst/>
                <a:uLnTx/>
                <a:uFillTx/>
                <a:latin typeface="Calibri"/>
                <a:ea typeface="+mn-ea"/>
                <a:cs typeface="+mn-cs"/>
              </a:rPr>
              <a:t>PD-DP back-end vs 10 </a:t>
            </a:r>
            <a:r>
              <a:rPr kumimoji="0" lang="fr-FR" sz="1800" b="0" i="0" u="none" strike="noStrike" kern="1200" cap="none" spc="0" normalizeH="0" baseline="0" noProof="0" dirty="0" err="1" smtClean="0">
                <a:ln>
                  <a:noFill/>
                </a:ln>
                <a:solidFill>
                  <a:srgbClr val="0070C0"/>
                </a:solidFill>
                <a:effectLst/>
                <a:uLnTx/>
                <a:uFillTx/>
                <a:latin typeface="Calibri"/>
                <a:ea typeface="+mn-ea"/>
                <a:cs typeface="+mn-cs"/>
              </a:rPr>
              <a:t>kton</a:t>
            </a:r>
            <a:r>
              <a:rPr kumimoji="0" lang="fr-FR" sz="1800" b="0" i="0" u="none" strike="noStrike" kern="1200" cap="none" spc="0" normalizeH="0" baseline="0" noProof="0" dirty="0" smtClean="0">
                <a:ln>
                  <a:noFill/>
                </a:ln>
                <a:solidFill>
                  <a:srgbClr val="0070C0"/>
                </a:solidFill>
                <a:effectLst/>
                <a:uLnTx/>
                <a:uFillTx/>
                <a:latin typeface="Calibri"/>
                <a:ea typeface="+mn-ea"/>
                <a:cs typeface="+mn-cs"/>
              </a:rPr>
              <a:t> DAQ</a:t>
            </a:r>
            <a:endParaRPr kumimoji="0" lang="fr-FR" sz="1800" b="0" i="0" u="none" strike="noStrike" kern="1200" cap="none" spc="0" normalizeH="0" baseline="0" noProof="0" dirty="0">
              <a:ln>
                <a:noFill/>
              </a:ln>
              <a:solidFill>
                <a:srgbClr val="0070C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srgbClr val="0070C0"/>
                </a:solidFill>
                <a:effectLst/>
                <a:uLnTx/>
                <a:uFillTx/>
                <a:latin typeface="Calibri"/>
                <a:ea typeface="+mn-ea"/>
                <a:cs typeface="+mn-cs"/>
              </a:rPr>
              <a:t>protoDUNE</a:t>
            </a:r>
            <a:r>
              <a:rPr kumimoji="0" lang="en-US" sz="1600" b="1" i="0" u="none" strike="noStrike" kern="1200" cap="none" spc="0" normalizeH="0" baseline="0" noProof="0" dirty="0" smtClean="0">
                <a:ln>
                  <a:noFill/>
                </a:ln>
                <a:solidFill>
                  <a:srgbClr val="0070C0"/>
                </a:solidFill>
                <a:effectLst/>
                <a:uLnTx/>
                <a:uFillTx/>
                <a:latin typeface="Calibri"/>
                <a:ea typeface="+mn-ea"/>
                <a:cs typeface="+mn-cs"/>
              </a:rPr>
              <a:t>-DP DAQ/back-end: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external </a:t>
            </a:r>
            <a:r>
              <a:rPr kumimoji="0" lang="en-GB" sz="1600" b="1" i="0" u="none" strike="noStrike" kern="1200" cap="none" spc="0" normalizeH="0" baseline="0" noProof="0" dirty="0">
                <a:ln>
                  <a:noFill/>
                </a:ln>
                <a:solidFill>
                  <a:prstClr val="black"/>
                </a:solidFill>
                <a:effectLst/>
                <a:uLnTx/>
                <a:uFillTx/>
                <a:latin typeface="Calibri"/>
                <a:ea typeface="+mn-ea"/>
                <a:cs typeface="+mn-cs"/>
              </a:rPr>
              <a:t>triggers </a:t>
            </a:r>
            <a:r>
              <a:rPr kumimoji="0" lang="en-GB" sz="1600" b="0" i="0" u="none" strike="noStrike" kern="1200" cap="none" spc="0" normalizeH="0" baseline="0" noProof="0" dirty="0">
                <a:ln>
                  <a:noFill/>
                </a:ln>
                <a:solidFill>
                  <a:prstClr val="black"/>
                </a:solidFill>
                <a:effectLst/>
                <a:uLnTx/>
                <a:uFillTx/>
                <a:latin typeface="Calibri"/>
                <a:ea typeface="+mn-ea"/>
                <a:cs typeface="+mn-cs"/>
              </a:rPr>
              <a:t>not generated by the charge readout itself (triggers from: beam counters, large area cosmic ray counters or light readout system) defining events corresponding to a drift window </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b)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very </a:t>
            </a:r>
            <a:r>
              <a:rPr kumimoji="0" lang="en-GB" sz="1600" b="1" i="0" u="none" strike="noStrike" kern="1200" cap="none" spc="0" normalizeH="0" baseline="0" noProof="0" dirty="0">
                <a:ln>
                  <a:noFill/>
                </a:ln>
                <a:solidFill>
                  <a:prstClr val="black"/>
                </a:solidFill>
                <a:effectLst/>
                <a:uLnTx/>
                <a:uFillTx/>
                <a:latin typeface="Calibri"/>
                <a:ea typeface="+mn-ea"/>
                <a:cs typeface="+mn-cs"/>
              </a:rPr>
              <a:t>large data volume to be written continuously on disk </a:t>
            </a:r>
            <a:r>
              <a:rPr kumimoji="0" lang="en-GB" sz="1600" b="0" i="0" u="none" strike="noStrike" kern="1200" cap="none" spc="0" normalizeH="0" baseline="0" noProof="0" dirty="0">
                <a:ln>
                  <a:noFill/>
                </a:ln>
                <a:solidFill>
                  <a:prstClr val="black"/>
                </a:solidFill>
                <a:effectLst/>
                <a:uLnTx/>
                <a:uFillTx/>
                <a:latin typeface="Calibri"/>
                <a:ea typeface="+mn-ea"/>
                <a:cs typeface="+mn-cs"/>
              </a:rPr>
              <a:t>(all drift windows at 100 Hz rate during the spills without zero suppression and using lossless compression) </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c)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data </a:t>
            </a:r>
            <a:r>
              <a:rPr kumimoji="0" lang="en-GB" sz="1600" b="1" i="0" u="none" strike="noStrike" kern="1200" cap="none" spc="0" normalizeH="0" baseline="0" noProof="0" dirty="0">
                <a:ln>
                  <a:noFill/>
                </a:ln>
                <a:solidFill>
                  <a:prstClr val="black"/>
                </a:solidFill>
                <a:effectLst/>
                <a:uLnTx/>
                <a:uFillTx/>
                <a:latin typeface="Calibri"/>
                <a:ea typeface="+mn-ea"/>
                <a:cs typeface="+mn-cs"/>
              </a:rPr>
              <a:t>quality online-analysis </a:t>
            </a:r>
            <a:r>
              <a:rPr kumimoji="0" lang="en-GB" sz="1600" b="0" i="0" u="none" strike="noStrike" kern="1200" cap="none" spc="0" normalizeH="0" baseline="0" noProof="0" dirty="0">
                <a:ln>
                  <a:noFill/>
                </a:ln>
                <a:solidFill>
                  <a:prstClr val="black"/>
                </a:solidFill>
                <a:effectLst/>
                <a:uLnTx/>
                <a:uFillTx/>
                <a:latin typeface="Calibri"/>
                <a:ea typeface="+mn-ea"/>
                <a:cs typeface="+mn-cs"/>
              </a:rPr>
              <a:t>(aimed at measuring the </a:t>
            </a:r>
            <a:r>
              <a:rPr kumimoji="0" lang="en-GB" sz="1600" b="0" i="0" u="none" strike="noStrike" kern="1200" cap="none" spc="0" normalizeH="0" baseline="0" noProof="0" dirty="0" err="1">
                <a:ln>
                  <a:noFill/>
                </a:ln>
                <a:solidFill>
                  <a:prstClr val="black"/>
                </a:solidFill>
                <a:effectLst/>
                <a:uLnTx/>
                <a:uFillTx/>
                <a:latin typeface="Calibri"/>
                <a:ea typeface="+mn-ea"/>
                <a:cs typeface="+mn-cs"/>
              </a:rPr>
              <a:t>LAr</a:t>
            </a:r>
            <a:r>
              <a:rPr kumimoji="0" lang="en-GB" sz="1600" b="0" i="0" u="none" strike="noStrike" kern="1200" cap="none" spc="0" normalizeH="0" baseline="0" noProof="0" dirty="0">
                <a:ln>
                  <a:noFill/>
                </a:ln>
                <a:solidFill>
                  <a:prstClr val="black"/>
                </a:solidFill>
                <a:effectLst/>
                <a:uLnTx/>
                <a:uFillTx/>
                <a:latin typeface="Calibri"/>
                <a:ea typeface="+mn-ea"/>
                <a:cs typeface="+mn-cs"/>
              </a:rPr>
              <a:t> purity and the detector gain) performed with batch jobs on the processing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farm on </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cosmics</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overlapping beam events, </a:t>
            </a:r>
            <a:r>
              <a:rPr kumimoji="0" lang="en-GB" sz="1600" b="0" i="0" u="none" strike="noStrike" kern="1200" cap="none" spc="0" normalizeH="0" baseline="0" noProof="0" dirty="0">
                <a:ln>
                  <a:noFill/>
                </a:ln>
                <a:solidFill>
                  <a:prstClr val="black"/>
                </a:solidFill>
                <a:effectLst/>
                <a:uLnTx/>
                <a:uFillTx/>
                <a:latin typeface="Calibri"/>
                <a:ea typeface="+mn-ea"/>
                <a:cs typeface="+mn-cs"/>
              </a:rPr>
              <a:t>each job corresponding to a multi-event file written on disk. </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 </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rgbClr val="0070C0"/>
                </a:solidFill>
                <a:effectLst/>
                <a:uLnTx/>
                <a:uFillTx/>
                <a:latin typeface="Calibri"/>
                <a:ea typeface="+mn-ea"/>
                <a:cs typeface="+mn-cs"/>
              </a:rPr>
              <a:t>DAQ for </a:t>
            </a:r>
            <a:r>
              <a:rPr kumimoji="0" lang="en-US" sz="1600" b="1" i="0" u="none" strike="noStrike" kern="1200" cap="none" spc="0" normalizeH="0" baseline="0" noProof="0" dirty="0">
                <a:ln>
                  <a:noFill/>
                </a:ln>
                <a:solidFill>
                  <a:srgbClr val="0070C0"/>
                </a:solidFill>
                <a:effectLst/>
                <a:uLnTx/>
                <a:uFillTx/>
                <a:latin typeface="Calibri"/>
                <a:ea typeface="+mn-ea"/>
                <a:cs typeface="+mn-cs"/>
              </a:rPr>
              <a:t>10 </a:t>
            </a:r>
            <a:r>
              <a:rPr kumimoji="0" lang="en-US" sz="1600" b="1" i="0" u="none" strike="noStrike" kern="1200" cap="none" spc="0" normalizeH="0" baseline="0" noProof="0" dirty="0" err="1">
                <a:ln>
                  <a:noFill/>
                </a:ln>
                <a:solidFill>
                  <a:srgbClr val="0070C0"/>
                </a:solidFill>
                <a:effectLst/>
                <a:uLnTx/>
                <a:uFillTx/>
                <a:latin typeface="Calibri"/>
                <a:ea typeface="+mn-ea"/>
                <a:cs typeface="+mn-cs"/>
              </a:rPr>
              <a:t>kton</a:t>
            </a:r>
            <a:r>
              <a:rPr kumimoji="0" lang="en-US" sz="1600" b="1" i="0" u="none" strike="noStrike" kern="1200" cap="none" spc="0" normalizeH="0" baseline="0" noProof="0" dirty="0">
                <a:ln>
                  <a:noFill/>
                </a:ln>
                <a:solidFill>
                  <a:srgbClr val="0070C0"/>
                </a:solidFill>
                <a:effectLst/>
                <a:uLnTx/>
                <a:uFillTx/>
                <a:latin typeface="Calibri"/>
                <a:ea typeface="+mn-ea"/>
                <a:cs typeface="+mn-cs"/>
              </a:rPr>
              <a:t> </a:t>
            </a:r>
            <a:r>
              <a:rPr kumimoji="0" lang="en-US" sz="1600" b="1" i="0" u="none" strike="noStrike" kern="1200" cap="none" spc="0" normalizeH="0" baseline="0" noProof="0" dirty="0" smtClean="0">
                <a:ln>
                  <a:noFill/>
                </a:ln>
                <a:solidFill>
                  <a:srgbClr val="0070C0"/>
                </a:solidFill>
                <a:effectLst/>
                <a:uLnTx/>
                <a:uFillTx/>
                <a:latin typeface="Calibri"/>
                <a:ea typeface="+mn-ea"/>
                <a:cs typeface="+mn-cs"/>
              </a:rPr>
              <a:t>DP module: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several </a:t>
            </a:r>
            <a:r>
              <a:rPr kumimoji="0" lang="en-US" sz="1600" b="0" i="0" u="none" strike="noStrike" kern="1200" cap="none" spc="0" normalizeH="0" baseline="0" noProof="0" dirty="0">
                <a:ln>
                  <a:noFill/>
                </a:ln>
                <a:solidFill>
                  <a:prstClr val="black"/>
                </a:solidFill>
                <a:effectLst/>
                <a:uLnTx/>
                <a:uFillTx/>
                <a:latin typeface="Calibri"/>
                <a:ea typeface="+mn-ea"/>
                <a:cs typeface="+mn-cs"/>
              </a:rPr>
              <a:t>similarities in the architecture and some differences related to new aspects related to the specific operation mode of the 10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kton</a:t>
            </a:r>
            <a:r>
              <a:rPr kumimoji="0" lang="en-US" sz="1600" b="0" i="0" u="none" strike="noStrike" kern="1200" cap="none" spc="0" normalizeH="0" baseline="0" noProof="0" dirty="0">
                <a:ln>
                  <a:noFill/>
                </a:ln>
                <a:solidFill>
                  <a:prstClr val="black"/>
                </a:solidFill>
                <a:effectLst/>
                <a:uLnTx/>
                <a:uFillTx/>
                <a:latin typeface="Calibri"/>
                <a:ea typeface="+mn-ea"/>
                <a:cs typeface="+mn-cs"/>
              </a:rPr>
              <a:t> detector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proton </a:t>
            </a:r>
            <a:r>
              <a:rPr kumimoji="0" lang="en-US" sz="1600" b="0" i="0" u="none" strike="noStrike" kern="1200" cap="none" spc="0" normalizeH="0" baseline="0" noProof="0" dirty="0">
                <a:ln>
                  <a:noFill/>
                </a:ln>
                <a:solidFill>
                  <a:prstClr val="black"/>
                </a:solidFill>
                <a:effectLst/>
                <a:uLnTx/>
                <a:uFillTx/>
                <a:latin typeface="Calibri"/>
                <a:ea typeface="+mn-ea"/>
                <a:cs typeface="+mn-cs"/>
              </a:rPr>
              <a:t>decay an SN neutrino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searches):</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Continuous trigger-less,  non zero-suppressed, loss-less compressed data streaming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from </a:t>
            </a:r>
            <a:r>
              <a:rPr kumimoji="0" lang="en-GB" sz="1600" b="0" i="0" u="none" strike="noStrike" kern="1200" cap="none" spc="0" normalizeH="0" baseline="0" noProof="0" dirty="0">
                <a:ln>
                  <a:noFill/>
                </a:ln>
                <a:solidFill>
                  <a:prstClr val="black"/>
                </a:solidFill>
                <a:effectLst/>
                <a:uLnTx/>
                <a:uFillTx/>
                <a:latin typeface="Calibri"/>
                <a:ea typeface="+mn-ea"/>
                <a:cs typeface="+mn-cs"/>
              </a:rPr>
              <a:t>the AMC cards to the event builders situated in the DAQ system. The AMC cards operating in </a:t>
            </a:r>
            <a:r>
              <a:rPr kumimoji="0" lang="en-GB" sz="1600" b="0" i="0" u="none" strike="noStrike" kern="1200" cap="none" spc="0" normalizeH="0" baseline="0" noProof="0" dirty="0" err="1">
                <a:ln>
                  <a:noFill/>
                </a:ln>
                <a:solidFill>
                  <a:prstClr val="black"/>
                </a:solidFill>
                <a:effectLst/>
                <a:uLnTx/>
                <a:uFillTx/>
                <a:latin typeface="Calibri"/>
                <a:ea typeface="+mn-ea"/>
                <a:cs typeface="+mn-cs"/>
              </a:rPr>
              <a:t>ProtoDUNE</a:t>
            </a:r>
            <a:r>
              <a:rPr kumimoji="0" lang="en-GB" sz="1600" b="0" i="0" u="none" strike="noStrike" kern="1200" cap="none" spc="0" normalizeH="0" baseline="0" noProof="0" dirty="0">
                <a:ln>
                  <a:noFill/>
                </a:ln>
                <a:solidFill>
                  <a:prstClr val="black"/>
                </a:solidFill>
                <a:effectLst/>
                <a:uLnTx/>
                <a:uFillTx/>
                <a:latin typeface="Calibri"/>
                <a:ea typeface="+mn-ea"/>
                <a:cs typeface="+mn-cs"/>
              </a:rPr>
              <a:t>-DP function by dumping from their internal dual-port memories the drift windows corresponding to the time-stamps of the external triggers but they are already capable of working in a continuous sampling mode, as foreseen for the 10 </a:t>
            </a:r>
            <a:r>
              <a:rPr kumimoji="0" lang="en-GB" sz="1600" b="0" i="0" u="none" strike="noStrike" kern="1200" cap="none" spc="0" normalizeH="0" baseline="0" noProof="0" dirty="0" err="1">
                <a:ln>
                  <a:noFill/>
                </a:ln>
                <a:solidFill>
                  <a:prstClr val="black"/>
                </a:solidFill>
                <a:effectLst/>
                <a:uLnTx/>
                <a:uFillTx/>
                <a:latin typeface="Calibri"/>
                <a:ea typeface="+mn-ea"/>
                <a:cs typeface="+mn-cs"/>
              </a:rPr>
              <a:t>kton</a:t>
            </a:r>
            <a:r>
              <a:rPr kumimoji="0" lang="en-GB" sz="1600" b="0" i="0" u="none" strike="noStrike" kern="1200" cap="none" spc="0" normalizeH="0" baseline="0" noProof="0" dirty="0">
                <a:ln>
                  <a:noFill/>
                </a:ln>
                <a:solidFill>
                  <a:prstClr val="black"/>
                </a:solidFill>
                <a:effectLst/>
                <a:uLnTx/>
                <a:uFillTx/>
                <a:latin typeface="Calibri"/>
                <a:ea typeface="+mn-ea"/>
                <a:cs typeface="+mn-cs"/>
              </a:rPr>
              <a:t> operation.</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b)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Charge </a:t>
            </a:r>
            <a:r>
              <a:rPr kumimoji="0" lang="en-GB" sz="1600" b="1" i="0" u="none" strike="noStrike" kern="1200" cap="none" spc="0" normalizeH="0" baseline="0" noProof="0" dirty="0">
                <a:ln>
                  <a:noFill/>
                </a:ln>
                <a:solidFill>
                  <a:prstClr val="black"/>
                </a:solidFill>
                <a:effectLst/>
                <a:uLnTx/>
                <a:uFillTx/>
                <a:latin typeface="Calibri"/>
                <a:ea typeface="+mn-ea"/>
                <a:cs typeface="+mn-cs"/>
              </a:rPr>
              <a:t>triggers to be generated by the data analysis on the events builders</a:t>
            </a:r>
            <a:r>
              <a:rPr kumimoji="0" lang="en-GB" sz="1600" b="0" i="0" u="none" strike="noStrike" kern="1200" cap="none" spc="0" normalizeH="0" baseline="0" noProof="0" dirty="0">
                <a:ln>
                  <a:noFill/>
                </a:ln>
                <a:solidFill>
                  <a:prstClr val="black"/>
                </a:solidFill>
                <a:effectLst/>
                <a:uLnTx/>
                <a:uFillTx/>
                <a:latin typeface="Calibri"/>
                <a:ea typeface="+mn-ea"/>
                <a:cs typeface="+mn-cs"/>
              </a:rPr>
              <a:t>, this is a main difference with respect to the </a:t>
            </a:r>
            <a:r>
              <a:rPr kumimoji="0" lang="en-GB" sz="1600" b="0" i="0" u="none" strike="noStrike" kern="1200" cap="none" spc="0" normalizeH="0" baseline="0" noProof="0" dirty="0" err="1">
                <a:ln>
                  <a:noFill/>
                </a:ln>
                <a:solidFill>
                  <a:prstClr val="black"/>
                </a:solidFill>
                <a:effectLst/>
                <a:uLnTx/>
                <a:uFillTx/>
                <a:latin typeface="Calibri"/>
                <a:ea typeface="+mn-ea"/>
                <a:cs typeface="+mn-cs"/>
              </a:rPr>
              <a:t>ProtoDUNE</a:t>
            </a:r>
            <a:r>
              <a:rPr kumimoji="0" lang="en-GB" sz="1600" b="0" i="0" u="none" strike="noStrike" kern="1200" cap="none" spc="0" normalizeH="0" baseline="0" noProof="0" dirty="0">
                <a:ln>
                  <a:noFill/>
                </a:ln>
                <a:solidFill>
                  <a:prstClr val="black"/>
                </a:solidFill>
                <a:effectLst/>
                <a:uLnTx/>
                <a:uFillTx/>
                <a:latin typeface="Calibri"/>
                <a:ea typeface="+mn-ea"/>
                <a:cs typeface="+mn-cs"/>
              </a:rPr>
              <a:t>-DP working mode and it will require to implement the proper algorithms at the level of the </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event </a:t>
            </a:r>
            <a:r>
              <a:rPr kumimoji="0" lang="en-GB" sz="1600" b="0" i="0" u="none" strike="noStrike" kern="1200" cap="none" spc="0" normalizeH="0" baseline="0" noProof="0" dirty="0">
                <a:ln>
                  <a:noFill/>
                </a:ln>
                <a:solidFill>
                  <a:prstClr val="black"/>
                </a:solidFill>
                <a:effectLst/>
                <a:uLnTx/>
                <a:uFillTx/>
                <a:latin typeface="Calibri"/>
                <a:ea typeface="+mn-ea"/>
                <a:cs typeface="+mn-cs"/>
              </a:rPr>
              <a:t>building farm.</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c)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Smaller </a:t>
            </a:r>
            <a:r>
              <a:rPr kumimoji="0" lang="en-GB" sz="1600" b="1" i="0" u="none" strike="noStrike" kern="1200" cap="none" spc="0" normalizeH="0" baseline="0" noProof="0" dirty="0">
                <a:ln>
                  <a:noFill/>
                </a:ln>
                <a:solidFill>
                  <a:prstClr val="black"/>
                </a:solidFill>
                <a:effectLst/>
                <a:uLnTx/>
                <a:uFillTx/>
                <a:latin typeface="Calibri"/>
                <a:ea typeface="+mn-ea"/>
                <a:cs typeface="+mn-cs"/>
              </a:rPr>
              <a:t>data volume to be written on disk</a:t>
            </a:r>
            <a:r>
              <a:rPr kumimoji="0" lang="en-GB" sz="1600" b="0" i="0" u="none" strike="noStrike" kern="1200" cap="none" spc="0" normalizeH="0" baseline="0" noProof="0" dirty="0">
                <a:ln>
                  <a:noFill/>
                </a:ln>
                <a:solidFill>
                  <a:prstClr val="black"/>
                </a:solidFill>
                <a:effectLst/>
                <a:uLnTx/>
                <a:uFillTx/>
                <a:latin typeface="Calibri"/>
                <a:ea typeface="+mn-ea"/>
                <a:cs typeface="+mn-cs"/>
              </a:rPr>
              <a:t>, just for the selected events (beam events, cosmic rays and proton decay candidates, SN burst candidates)</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d)  </a:t>
            </a:r>
            <a:r>
              <a:rPr kumimoji="0" lang="en-GB" sz="1600" b="1" i="0" u="none" strike="noStrike" kern="1200" cap="none" spc="0" normalizeH="0" baseline="0" noProof="0" dirty="0">
                <a:ln>
                  <a:noFill/>
                </a:ln>
                <a:solidFill>
                  <a:prstClr val="black"/>
                </a:solidFill>
                <a:effectLst/>
                <a:uLnTx/>
                <a:uFillTx/>
                <a:latin typeface="Calibri"/>
                <a:ea typeface="+mn-ea"/>
                <a:cs typeface="+mn-cs"/>
              </a:rPr>
              <a:t>Necessity of keeping a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sliding 10s </a:t>
            </a:r>
            <a:r>
              <a:rPr kumimoji="0" lang="en-GB" sz="1600" b="1" i="0" u="none" strike="noStrike" kern="1200" cap="none" spc="0" normalizeH="0" baseline="0" noProof="0" dirty="0">
                <a:ln>
                  <a:noFill/>
                </a:ln>
                <a:solidFill>
                  <a:prstClr val="black"/>
                </a:solidFill>
                <a:effectLst/>
                <a:uLnTx/>
                <a:uFillTx/>
                <a:latin typeface="Calibri"/>
                <a:ea typeface="+mn-ea"/>
                <a:cs typeface="+mn-cs"/>
              </a:rPr>
              <a:t>window on the event builders for SN events searches</a:t>
            </a:r>
            <a:endParaRPr kumimoji="0" lang="fr-F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e)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Different </a:t>
            </a:r>
            <a:r>
              <a:rPr kumimoji="0" lang="en-GB" sz="1600" b="1" i="0" u="none" strike="noStrike" kern="1200" cap="none" spc="0" normalizeH="0" baseline="0" noProof="0" dirty="0">
                <a:ln>
                  <a:noFill/>
                </a:ln>
                <a:solidFill>
                  <a:prstClr val="black"/>
                </a:solidFill>
                <a:effectLst/>
                <a:uLnTx/>
                <a:uFillTx/>
                <a:latin typeface="Calibri"/>
                <a:ea typeface="+mn-ea"/>
                <a:cs typeface="+mn-cs"/>
              </a:rPr>
              <a:t>requirements on the online </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analysis:  </a:t>
            </a:r>
            <a:r>
              <a:rPr kumimoji="0" lang="en-GB" sz="1600" b="0" i="0" u="none" strike="noStrike" kern="1200" cap="none" spc="0" normalizeH="0" baseline="0" noProof="0" dirty="0">
                <a:ln>
                  <a:noFill/>
                </a:ln>
                <a:solidFill>
                  <a:prstClr val="black"/>
                </a:solidFill>
                <a:effectLst/>
                <a:uLnTx/>
                <a:uFillTx/>
                <a:latin typeface="Calibri"/>
                <a:ea typeface="+mn-ea"/>
                <a:cs typeface="+mn-cs"/>
              </a:rPr>
              <a:t>smaller rate of events, mainly </a:t>
            </a:r>
            <a:r>
              <a:rPr kumimoji="0" lang="en-GB" sz="1600" b="0" i="0" u="none" strike="noStrike" kern="1200" cap="none" spc="0" normalizeH="0" baseline="0" noProof="0" dirty="0" err="1">
                <a:ln>
                  <a:noFill/>
                </a:ln>
                <a:solidFill>
                  <a:prstClr val="black"/>
                </a:solidFill>
                <a:effectLst/>
                <a:uLnTx/>
                <a:uFillTx/>
                <a:latin typeface="Calibri"/>
                <a:ea typeface="+mn-ea"/>
                <a:cs typeface="+mn-cs"/>
              </a:rPr>
              <a:t>cosmics</a:t>
            </a: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72598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527CA1A-B532-42F8-967F-5E38382657CE}"/>
              </a:ext>
            </a:extLst>
          </p:cNvPr>
          <p:cNvPicPr>
            <a:picLocks noChangeAspect="1"/>
          </p:cNvPicPr>
          <p:nvPr/>
        </p:nvPicPr>
        <p:blipFill>
          <a:blip r:embed="rId2"/>
          <a:stretch>
            <a:fillRect/>
          </a:stretch>
        </p:blipFill>
        <p:spPr>
          <a:xfrm>
            <a:off x="0" y="38282"/>
            <a:ext cx="9144000" cy="6781435"/>
          </a:xfrm>
          <a:prstGeom prst="rect">
            <a:avLst/>
          </a:prstGeom>
        </p:spPr>
      </p:pic>
    </p:spTree>
    <p:extLst>
      <p:ext uri="{BB962C8B-B14F-4D97-AF65-F5344CB8AC3E}">
        <p14:creationId xmlns:p14="http://schemas.microsoft.com/office/powerpoint/2010/main" val="3278459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07504" y="4725144"/>
            <a:ext cx="2664296"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EVTB L2</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44871" y="548680"/>
            <a:ext cx="2664296"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a:ea typeface="+mn-ea"/>
                <a:cs typeface="+mn-cs"/>
              </a:rPr>
              <a:t>EVTB L1</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èche vers le bas 2"/>
          <p:cNvSpPr/>
          <p:nvPr/>
        </p:nvSpPr>
        <p:spPr>
          <a:xfrm>
            <a:off x="35496" y="-27384"/>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ZoneTexte 3"/>
          <p:cNvSpPr txBox="1"/>
          <p:nvPr/>
        </p:nvSpPr>
        <p:spPr>
          <a:xfrm>
            <a:off x="467544" y="44624"/>
            <a:ext cx="875944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Input x8 10 </a:t>
            </a:r>
            <a:r>
              <a:rPr kumimoji="0" lang="en-US" sz="1400" b="1"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/s from </a:t>
            </a:r>
            <a:r>
              <a:rPr kumimoji="0" lang="en-US" sz="1400" b="1"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400" b="1" i="0" u="none" strike="noStrike" kern="1200" cap="none" spc="0" normalizeH="0" baseline="0" noProof="0" dirty="0" smtClean="0">
                <a:ln>
                  <a:noFill/>
                </a:ln>
                <a:solidFill>
                  <a:prstClr val="black"/>
                </a:solidFill>
                <a:effectLst/>
                <a:uLnTx/>
                <a:uFillTx/>
                <a:latin typeface="Calibri"/>
                <a:ea typeface="+mn-ea"/>
                <a:cs typeface="+mn-cs"/>
              </a:rPr>
              <a:t> crates in two network cards with 4 inputs/card (total occupancy 6 Gb/s for the 8 links)</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à coins arrondis 4"/>
          <p:cNvSpPr/>
          <p:nvPr/>
        </p:nvSpPr>
        <p:spPr>
          <a:xfrm>
            <a:off x="1657039" y="1916832"/>
            <a:ext cx="275838" cy="50405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à coins arrondis 5"/>
          <p:cNvSpPr/>
          <p:nvPr/>
        </p:nvSpPr>
        <p:spPr>
          <a:xfrm>
            <a:off x="2305111" y="1916832"/>
            <a:ext cx="275838" cy="50405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Flèche vers le bas 6"/>
          <p:cNvSpPr/>
          <p:nvPr/>
        </p:nvSpPr>
        <p:spPr>
          <a:xfrm>
            <a:off x="1877195" y="2564904"/>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ZoneTexte 7"/>
          <p:cNvSpPr txBox="1"/>
          <p:nvPr/>
        </p:nvSpPr>
        <p:spPr>
          <a:xfrm>
            <a:off x="-36512" y="2492896"/>
            <a:ext cx="20381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Output x2 40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à coins arrondis 8"/>
          <p:cNvSpPr/>
          <p:nvPr/>
        </p:nvSpPr>
        <p:spPr>
          <a:xfrm>
            <a:off x="284635" y="548680"/>
            <a:ext cx="275838" cy="504056"/>
          </a:xfrm>
          <a:prstGeom prst="round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à coins arrondis 9"/>
          <p:cNvSpPr/>
          <p:nvPr/>
        </p:nvSpPr>
        <p:spPr>
          <a:xfrm>
            <a:off x="932707" y="548680"/>
            <a:ext cx="275838" cy="504056"/>
          </a:xfrm>
          <a:prstGeom prst="roundRect">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ZoneTexte 10"/>
          <p:cNvSpPr txBox="1"/>
          <p:nvPr/>
        </p:nvSpPr>
        <p:spPr>
          <a:xfrm>
            <a:off x="3059832" y="476672"/>
            <a:ext cx="5878367"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x2 L1 event building PCs: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DELL R730, 256 GB 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x2 Intel X710 Quad Port 10Gbit/s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x1 Ethernet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Mellanox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Connect X3, Double port, 40Gbit/s, DA/QSFP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Task in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 DAQ: put together data from the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crates for the same drift widow corresponding to half of the detector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Two L1 EVTBs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Image 11"/>
          <p:cNvPicPr>
            <a:picLocks noChangeAspect="1"/>
          </p:cNvPicPr>
          <p:nvPr/>
        </p:nvPicPr>
        <p:blipFill>
          <a:blip r:embed="rId2"/>
          <a:stretch>
            <a:fillRect/>
          </a:stretch>
        </p:blipFill>
        <p:spPr>
          <a:xfrm>
            <a:off x="6516216" y="476672"/>
            <a:ext cx="1943100" cy="762000"/>
          </a:xfrm>
          <a:prstGeom prst="rect">
            <a:avLst/>
          </a:prstGeom>
        </p:spPr>
      </p:pic>
      <p:sp>
        <p:nvSpPr>
          <p:cNvPr id="13" name="Rectangle à coins arrondis 12"/>
          <p:cNvSpPr/>
          <p:nvPr/>
        </p:nvSpPr>
        <p:spPr>
          <a:xfrm>
            <a:off x="1809439" y="4725144"/>
            <a:ext cx="275838" cy="50405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à coins arrondis 13"/>
          <p:cNvSpPr/>
          <p:nvPr/>
        </p:nvSpPr>
        <p:spPr>
          <a:xfrm>
            <a:off x="2411760" y="4725144"/>
            <a:ext cx="275838" cy="504056"/>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lèche vers le bas 14"/>
          <p:cNvSpPr/>
          <p:nvPr/>
        </p:nvSpPr>
        <p:spPr>
          <a:xfrm>
            <a:off x="2029595" y="4221088"/>
            <a:ext cx="504056"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ZoneTexte 16"/>
          <p:cNvSpPr txBox="1"/>
          <p:nvPr/>
        </p:nvSpPr>
        <p:spPr>
          <a:xfrm>
            <a:off x="35496" y="4221088"/>
            <a:ext cx="16662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I/O x2 40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ZoneTexte 17"/>
          <p:cNvSpPr txBox="1"/>
          <p:nvPr/>
        </p:nvSpPr>
        <p:spPr>
          <a:xfrm>
            <a:off x="3098283" y="3501008"/>
            <a:ext cx="5878367"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x4 L2 event building PCs: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DELL R630, 128 GB RAM RDIMM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x1 Ethernet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Mellanox</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Connect X3, Double port, 40Gb, DA/QSFP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Task in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ProtoDUNE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 DAQ: put together events halves in single events and assemble multi-events files to be written on EOS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4 LV2 units working in parallel</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9" name="Image 18"/>
          <p:cNvPicPr>
            <a:picLocks noChangeAspect="1"/>
          </p:cNvPicPr>
          <p:nvPr/>
        </p:nvPicPr>
        <p:blipFill>
          <a:blip r:embed="rId3"/>
          <a:stretch>
            <a:fillRect/>
          </a:stretch>
        </p:blipFill>
        <p:spPr>
          <a:xfrm>
            <a:off x="6544784" y="3356992"/>
            <a:ext cx="2047875" cy="771525"/>
          </a:xfrm>
          <a:prstGeom prst="rect">
            <a:avLst/>
          </a:prstGeom>
        </p:spPr>
      </p:pic>
      <p:sp>
        <p:nvSpPr>
          <p:cNvPr id="21" name="ZoneTexte 20"/>
          <p:cNvSpPr txBox="1"/>
          <p:nvPr/>
        </p:nvSpPr>
        <p:spPr>
          <a:xfrm>
            <a:off x="3052564" y="6237312"/>
            <a:ext cx="396770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Interconnectivity via Brocade ITX7750-26Q  switch, 26 ports at 40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212976"/>
            <a:ext cx="3096344" cy="84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6990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3" y="260648"/>
            <a:ext cx="8784976" cy="63094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Calibri"/>
                <a:ea typeface="+mn-ea"/>
                <a:cs typeface="+mn-cs"/>
              </a:rPr>
              <a:t>Scalability considerations: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The PD-DP back-end architecture is perfectly scalable (in terms of number of channels and performance). The technology is completely based on commercial components which will become cheaper and more performant in 3-4 years. This architecture of the EVB layers can be modified by including also the online charge analysis and can support the 10 s sliding window for SN bust searches. There is flexibility with respect to the software implementation. Present machines could already fit the needs for the 10kton.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DP has high signal to noise (&gt;100) which makes it very suitable to look for de-excitation photons in SN events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The whole system was thought since the beginning to perform software triggers at the level of the EVTB building farm and to handle the 10s sliding window buffering and analysis for SN burst searches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The system can provide high quality data without zero suppression. This is an essential feature for rare events. The final data flow on disk is not a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The present EVTB hardware/network scaled by a factor 20 to the 10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module is ~1Meur (based on present costs x 20 with no price reduction for larger quantity)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The DAQ can be organized in ROI corresponding to PD-DP like architectures (20 ROI), each L1 EVTB can be used to define a smaller ROI (8 crates)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More details about rates and implementation in the next slides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07519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404664"/>
            <a:ext cx="889248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Calibri"/>
                <a:ea typeface="+mn-ea"/>
                <a:cs typeface="+mn-cs"/>
              </a:rPr>
              <a:t>Interface from </a:t>
            </a:r>
            <a:r>
              <a:rPr kumimoji="0" lang="en-US" sz="1800" b="1" i="0" u="none" strike="noStrike" kern="1200" cap="none" spc="0" normalizeH="0" baseline="0" noProof="0" dirty="0" err="1" smtClean="0">
                <a:ln>
                  <a:noFill/>
                </a:ln>
                <a:solidFill>
                  <a:srgbClr val="0070C0"/>
                </a:solidFill>
                <a:effectLst/>
                <a:uLnTx/>
                <a:uFillTx/>
                <a:latin typeface="Calibri"/>
                <a:ea typeface="+mn-ea"/>
                <a:cs typeface="+mn-cs"/>
              </a:rPr>
              <a:t>uTCA</a:t>
            </a:r>
            <a:r>
              <a:rPr kumimoji="0" lang="en-US" sz="1800" b="1" i="0" u="none" strike="noStrike" kern="1200" cap="none" spc="0" normalizeH="0" baseline="0" noProof="0" dirty="0" smtClean="0">
                <a:ln>
                  <a:noFill/>
                </a:ln>
                <a:solidFill>
                  <a:srgbClr val="0070C0"/>
                </a:solidFill>
                <a:effectLst/>
                <a:uLnTx/>
                <a:uFillTx/>
                <a:latin typeface="Calibri"/>
                <a:ea typeface="+mn-ea"/>
                <a:cs typeface="+mn-cs"/>
              </a:rPr>
              <a:t> to DAQ:</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 charge readout (baseline configuration with 240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crates):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240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ethernet</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optical links at 10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(or less links, 120, at 40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link/crate, 640 readout channels/crate, 12 bits, 2.5 MHz sampling, loss-less compression with  factor 10 compression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Compressed data rate per link 1.79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Data rate per LV1 EVTB: 14.32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Total data rate: 430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DP light readout (example corresponding to the same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photocoverage</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as in PD-DP):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5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ethernet</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optical links at 10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Gbit</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1 link/crate, 9 cards per crate (16 channels/card) </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144 channels/crate</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14 bits, 2.5 MHz sampling continuous streaming </a:t>
            </a:r>
            <a:r>
              <a:rPr kumimoji="0" lang="en-US" sz="18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4.7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Gbit</a:t>
            </a:r>
            <a:r>
              <a:rPr kumimoji="0" lang="en-US" sz="18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/s per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Total data rate: 23.5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Gbit</a:t>
            </a:r>
            <a:r>
              <a:rPr kumimoji="0" lang="en-US" sz="1800" b="1"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Some special runs with 40 MHz sampling to study the time profile (purity) in self triggering mode (for instance selecting 20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uS</a:t>
            </a:r>
            <a:r>
              <a:rPr kumimoji="0" lang="en-US" sz="18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windows after the trigger)</a:t>
            </a: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LRO local triggers can be propagated via the network or the White-Rabbit.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322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7</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611560" y="620688"/>
            <a:ext cx="7823224" cy="5416078"/>
          </a:xfrm>
          <a:prstGeom prst="rect">
            <a:avLst/>
          </a:prstGeom>
        </p:spPr>
      </p:pic>
    </p:spTree>
    <p:extLst>
      <p:ext uri="{BB962C8B-B14F-4D97-AF65-F5344CB8AC3E}">
        <p14:creationId xmlns:p14="http://schemas.microsoft.com/office/powerpoint/2010/main" val="6474135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260648"/>
            <a:ext cx="8352928" cy="61863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smtClean="0">
                <a:ln>
                  <a:noFill/>
                </a:ln>
                <a:solidFill>
                  <a:srgbClr val="0070C0"/>
                </a:solidFill>
                <a:effectLst/>
                <a:uLnTx/>
                <a:uFillTx/>
                <a:latin typeface="Calibri"/>
                <a:ea typeface="+mn-ea"/>
                <a:cs typeface="+mn-cs"/>
              </a:rPr>
              <a:t>Expectations </a:t>
            </a:r>
            <a:r>
              <a:rPr kumimoji="0" lang="fr-FR" sz="1800" b="1" i="0" u="none" strike="noStrike" kern="1200" cap="none" spc="0" normalizeH="0" baseline="0" noProof="0" dirty="0" err="1" smtClean="0">
                <a:ln>
                  <a:noFill/>
                </a:ln>
                <a:solidFill>
                  <a:srgbClr val="0070C0"/>
                </a:solidFill>
                <a:effectLst/>
                <a:uLnTx/>
                <a:uFillTx/>
                <a:latin typeface="Calibri"/>
                <a:ea typeface="+mn-ea"/>
                <a:cs typeface="+mn-cs"/>
              </a:rPr>
              <a:t>from</a:t>
            </a:r>
            <a:r>
              <a:rPr kumimoji="0" lang="fr-FR" sz="1800" b="1" i="0" u="none" strike="noStrike" kern="1200" cap="none" spc="0" normalizeH="0" baseline="0" noProof="0" dirty="0" smtClean="0">
                <a:ln>
                  <a:noFill/>
                </a:ln>
                <a:solidFill>
                  <a:srgbClr val="0070C0"/>
                </a:solidFill>
                <a:effectLst/>
                <a:uLnTx/>
                <a:uFillTx/>
                <a:latin typeface="Calibri"/>
                <a:ea typeface="+mn-ea"/>
                <a:cs typeface="+mn-cs"/>
              </a:rPr>
              <a:t> the DAQ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The DAQ system, common to both single and dual phase, is expected to be a network based DAQ system capable of:</a:t>
            </a:r>
            <a:endParaRPr kumimoji="0" lang="fr-FR"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 Collecting </a:t>
            </a:r>
            <a:r>
              <a:rPr kumimoji="0" lang="en-GB" sz="1800" b="0" i="0" u="none" strike="noStrike" kern="1200" cap="none" spc="0" normalizeH="0" baseline="0" noProof="0" dirty="0">
                <a:ln>
                  <a:noFill/>
                </a:ln>
                <a:solidFill>
                  <a:prstClr val="black"/>
                </a:solidFill>
                <a:effectLst/>
                <a:uLnTx/>
                <a:uFillTx/>
                <a:latin typeface="Calibri"/>
                <a:ea typeface="+mn-ea"/>
                <a:cs typeface="+mn-cs"/>
              </a:rPr>
              <a:t>this high bandwidth data volume coming from the data links of the FE crates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b) Putting </a:t>
            </a:r>
            <a:r>
              <a:rPr kumimoji="0" lang="en-GB" sz="1800" b="0" i="0" u="none" strike="noStrike" kern="1200" cap="none" spc="0" normalizeH="0" baseline="0" noProof="0" dirty="0">
                <a:ln>
                  <a:noFill/>
                </a:ln>
                <a:solidFill>
                  <a:prstClr val="black"/>
                </a:solidFill>
                <a:effectLst/>
                <a:uLnTx/>
                <a:uFillTx/>
                <a:latin typeface="Calibri"/>
                <a:ea typeface="+mn-ea"/>
                <a:cs typeface="+mn-cs"/>
              </a:rPr>
              <a:t>together the data streams from different crates in Regions Of Interest (ROIs) or over the entire detector volume</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c) Processing </a:t>
            </a:r>
            <a:r>
              <a:rPr kumimoji="0" lang="en-GB" sz="1800" b="0" i="0" u="none" strike="noStrike" kern="1200" cap="none" spc="0" normalizeH="0" baseline="0" noProof="0" dirty="0">
                <a:ln>
                  <a:noFill/>
                </a:ln>
                <a:solidFill>
                  <a:prstClr val="black"/>
                </a:solidFill>
                <a:effectLst/>
                <a:uLnTx/>
                <a:uFillTx/>
                <a:latin typeface="Calibri"/>
                <a:ea typeface="+mn-ea"/>
                <a:cs typeface="+mn-cs"/>
              </a:rPr>
              <a:t>this data flow by an online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trigger farm in </a:t>
            </a:r>
            <a:r>
              <a:rPr kumimoji="0" lang="en-GB" sz="1800" b="0" i="0" u="none" strike="noStrike" kern="1200" cap="none" spc="0" normalizeH="0" baseline="0" noProof="0" dirty="0">
                <a:ln>
                  <a:noFill/>
                </a:ln>
                <a:solidFill>
                  <a:prstClr val="black"/>
                </a:solidFill>
                <a:effectLst/>
                <a:uLnTx/>
                <a:uFillTx/>
                <a:latin typeface="Calibri"/>
                <a:ea typeface="+mn-ea"/>
                <a:cs typeface="+mn-cs"/>
              </a:rPr>
              <a:t>order to select relevant events to be recorded on disk: neutrino beam, and off-beam events.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d) Producing </a:t>
            </a:r>
            <a:r>
              <a:rPr kumimoji="0" lang="en-GB" sz="1800" b="0" i="0" u="none" strike="noStrike" kern="1200" cap="none" spc="0" normalizeH="0" baseline="0" noProof="0" dirty="0">
                <a:ln>
                  <a:noFill/>
                </a:ln>
                <a:solidFill>
                  <a:prstClr val="black"/>
                </a:solidFill>
                <a:effectLst/>
                <a:uLnTx/>
                <a:uFillTx/>
                <a:latin typeface="Calibri"/>
                <a:ea typeface="+mn-ea"/>
                <a:cs typeface="+mn-cs"/>
              </a:rPr>
              <a:t>charge readout triggers independently on the light readout triggers and beam spill information. In particular, triggers over a sliding timing window of about 10 seconds may be issued by the </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trigger farm </a:t>
            </a:r>
            <a:r>
              <a:rPr kumimoji="0" lang="en-GB" sz="1800" b="0" i="0" u="none" strike="noStrike" kern="1200" cap="none" spc="0" normalizeH="0" baseline="0" noProof="0" dirty="0">
                <a:ln>
                  <a:noFill/>
                </a:ln>
                <a:solidFill>
                  <a:prstClr val="black"/>
                </a:solidFill>
                <a:effectLst/>
                <a:uLnTx/>
                <a:uFillTx/>
                <a:latin typeface="Calibri"/>
                <a:ea typeface="+mn-ea"/>
                <a:cs typeface="+mn-cs"/>
              </a:rPr>
              <a:t>for the search of SN neutrinos based on the presence of low energy depositions, in order to dump on disk the entire content of the SN trigger sliding time window.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It is assumed that the DAQ system will be constituted by a set of event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building/trigger </a:t>
            </a:r>
            <a:r>
              <a:rPr kumimoji="0" lang="en-US" sz="1800" b="0" i="0" u="none" strike="noStrike" kern="1200" cap="none" spc="0" normalizeH="0" baseline="0" noProof="0" dirty="0">
                <a:ln>
                  <a:noFill/>
                </a:ln>
                <a:solidFill>
                  <a:prstClr val="black"/>
                </a:solidFill>
                <a:effectLst/>
                <a:uLnTx/>
                <a:uFillTx/>
                <a:latin typeface="Calibri"/>
                <a:ea typeface="+mn-ea"/>
                <a:cs typeface="+mn-cs"/>
              </a:rPr>
              <a:t>machines, high performance network elements, an online computing farm and a high bandwidth distributed storage system based on an array of storage servers operating in parallel. </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064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260648"/>
            <a:ext cx="8712968" cy="68634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srgbClr val="0070C0"/>
                </a:solidFill>
                <a:effectLst/>
                <a:uLnTx/>
                <a:uFillTx/>
                <a:latin typeface="Calibri"/>
                <a:ea typeface="+mn-ea"/>
                <a:cs typeface="+mn-cs"/>
              </a:rPr>
              <a:t>Possible architecture: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10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DP readout architecture organized in 20 ROI, each similar to the PD-DP back-end architecture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Triggers searched on EVTB L1 on sliding windows of 10 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Combination with beam data and with light data to define the window T0 and select streams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Decompression + keeping compressed data in memory for further writing on disk from LV2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Definition of streams output streams: beam,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cosmics</a:t>
            </a: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/proton decay, SB burst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For beam/</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cosmics</a:t>
            </a: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 dump in the event format one drift window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a:t>
            </a:r>
            <a:r>
              <a:rPr kumimoji="0" lang="en-US" sz="16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C</a:t>
            </a: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harge readout data: </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0.43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Gbytes</a:t>
            </a: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compressed per event if all ROIs dumped</a:t>
            </a: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22 Mbytes compressed per event for one ROI (reasonable choice for beam and cosmic events)</a:t>
            </a: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Writing of multi-events files organized on EOS by LV2 EVBs, size ~6 GB/file</a:t>
            </a: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SN burst searches: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Each L1 EVTB can look continuously at the 10s sliding window, can send trigger signals over the network to a general supervisor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Criteria applied: compactness of the energy deposition, threshold, some channels excluded in order to define a fiducial volume to shield from environmental radioactivity also by detector elements.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Supervisor can order the dump on disk of the EVTBs windows if a certain number of candidate energy depositions is found from the EVTBs. It is possible to put in communication in this scheme also parts of different 10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sym typeface="Wingdings" panose="05000000000000000000" pitchFamily="2" charset="2"/>
              </a:rPr>
              <a:t>kton</a:t>
            </a:r>
            <a:r>
              <a:rPr kumimoji="0" lang="en-US" sz="1600" b="0" i="0" u="none" strike="noStrike" kern="1200" cap="none" spc="0" normalizeH="0" baseline="0" noProof="0" dirty="0" smtClean="0">
                <a:ln>
                  <a:noFill/>
                </a:ln>
                <a:solidFill>
                  <a:prstClr val="black"/>
                </a:solidFill>
                <a:effectLst/>
                <a:uLnTx/>
                <a:uFillTx/>
                <a:latin typeface="Calibri"/>
                <a:ea typeface="+mn-ea"/>
                <a:cs typeface="+mn-cs"/>
                <a:sym typeface="Wingdings" panose="05000000000000000000" pitchFamily="2" charset="2"/>
              </a:rPr>
              <a:t> modules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Decide to dump on disk compressed data for selected ROIs or the entire 10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detector if it is the entire DP 10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module this corresponds to 536 GB compressed data (about 100 files from LV2)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63453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23528" y="188640"/>
            <a:ext cx="8352928"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IN2P3 can give a very visible and qualified contribution on the TCP electronics for a 10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kton</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module including several aspects: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Analog electronics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Digital electronics for charge and light readout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Timing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DAQ</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We have already a successful hardware model for the electronics on which we can build up to provide a strong contribution.  There is a lot of work which can be shared among different institutions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Production and test of the analog and digital cards O(5000) units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signal chimneys (see talk on mechanics)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implementation of the analog system grounding and calibration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implementation of the network and </a:t>
            </a:r>
            <a:r>
              <a:rPr kumimoji="0" lang="en-US" sz="1800" b="0" i="0" u="none" strike="noStrike" kern="1200" cap="none" spc="0" normalizeH="0" baseline="0" noProof="0" dirty="0" err="1" smtClean="0">
                <a:ln>
                  <a:noFill/>
                </a:ln>
                <a:solidFill>
                  <a:prstClr val="black"/>
                </a:solidFill>
                <a:effectLst/>
                <a:uLnTx/>
                <a:uFillTx/>
                <a:latin typeface="Calibri"/>
                <a:ea typeface="+mn-ea"/>
                <a:cs typeface="+mn-cs"/>
              </a:rPr>
              <a:t>uTCA</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 architecture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Integration, cabling/installation commissioning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The activities in the DAQ consortium in order to interface the FE electronics and contribute to the DAQ development close to offline. The DAQ consortium will organize the DP back-end architecture to handle the very large data flow from FE in order to digest and analyze it on real time and issue global triggers for beam events, cosmic events + proton decay and SN burst events (DAQ is a big challenge)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86085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8</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323528" y="526013"/>
            <a:ext cx="8655058" cy="6004163"/>
          </a:xfrm>
          <a:prstGeom prst="rect">
            <a:avLst/>
          </a:prstGeom>
        </p:spPr>
      </p:pic>
    </p:spTree>
    <p:extLst>
      <p:ext uri="{BB962C8B-B14F-4D97-AF65-F5344CB8AC3E}">
        <p14:creationId xmlns:p14="http://schemas.microsoft.com/office/powerpoint/2010/main" val="229840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CF4668DC-857F-487D-BFFA-8C0CA5037977}" type="slidenum">
              <a:rPr lang="fr-BE" smtClean="0">
                <a:solidFill>
                  <a:prstClr val="black">
                    <a:tint val="75000"/>
                  </a:prstClr>
                </a:solidFill>
              </a:rPr>
              <a:pPr/>
              <a:t>9</a:t>
            </a:fld>
            <a:endParaRPr lang="fr-BE">
              <a:solidFill>
                <a:prstClr val="black">
                  <a:tint val="75000"/>
                </a:prstClr>
              </a:solidFill>
            </a:endParaRPr>
          </a:p>
        </p:txBody>
      </p:sp>
      <p:pic>
        <p:nvPicPr>
          <p:cNvPr id="3" name="Image 2"/>
          <p:cNvPicPr>
            <a:picLocks noChangeAspect="1"/>
          </p:cNvPicPr>
          <p:nvPr/>
        </p:nvPicPr>
        <p:blipFill>
          <a:blip r:embed="rId2"/>
          <a:stretch>
            <a:fillRect/>
          </a:stretch>
        </p:blipFill>
        <p:spPr>
          <a:xfrm>
            <a:off x="179512" y="332656"/>
            <a:ext cx="8698182" cy="6023694"/>
          </a:xfrm>
          <a:prstGeom prst="rect">
            <a:avLst/>
          </a:prstGeom>
        </p:spPr>
      </p:pic>
    </p:spTree>
    <p:extLst>
      <p:ext uri="{BB962C8B-B14F-4D97-AF65-F5344CB8AC3E}">
        <p14:creationId xmlns:p14="http://schemas.microsoft.com/office/powerpoint/2010/main" val="2428818165"/>
      </p:ext>
    </p:extLst>
  </p:cSld>
  <p:clrMapOvr>
    <a:masterClrMapping/>
  </p:clrMapOvr>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ThèmeWA105">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WA105" id="{90C4DED2-8E8D-482E-8EC9-E9ACD31BA30F}" vid="{CAE2A118-91EC-4883-8E6E-F3591AEBE526}"/>
    </a:ext>
  </a:extLst>
</a:theme>
</file>

<file path=ppt/theme/theme11.xml><?xml version="1.0" encoding="utf-8"?>
<a:theme xmlns:a="http://schemas.openxmlformats.org/drawingml/2006/main" name="3_Thème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ThèmeWA105">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WA105" id="{90C4DED2-8E8D-482E-8EC9-E9ACD31BA30F}" vid="{CAE2A118-91EC-4883-8E6E-F3591AEBE526}"/>
    </a:ext>
  </a:extLst>
</a:theme>
</file>

<file path=ppt/theme/theme6.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ThèmeWA105">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WA105" id="{90C4DED2-8E8D-482E-8EC9-E9ACD31BA30F}" vid="{CAE2A118-91EC-4883-8E6E-F3591AEBE526}"/>
    </a:ext>
  </a:extLst>
</a:theme>
</file>

<file path=ppt/theme/theme9.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13085</TotalTime>
  <Words>5181</Words>
  <Application>Microsoft Office PowerPoint</Application>
  <PresentationFormat>Affichage à l'écran (4:3)</PresentationFormat>
  <Paragraphs>627</Paragraphs>
  <Slides>72</Slides>
  <Notes>0</Notes>
  <HiddenSlides>0</HiddenSlides>
  <MMClips>0</MMClips>
  <ScaleCrop>false</ScaleCrop>
  <HeadingPairs>
    <vt:vector size="6" baseType="variant">
      <vt:variant>
        <vt:lpstr>Polices utilisées</vt:lpstr>
      </vt:variant>
      <vt:variant>
        <vt:i4>9</vt:i4>
      </vt:variant>
      <vt:variant>
        <vt:lpstr>Thème</vt:lpstr>
      </vt:variant>
      <vt:variant>
        <vt:i4>11</vt:i4>
      </vt:variant>
      <vt:variant>
        <vt:lpstr>Titres des diapositives</vt:lpstr>
      </vt:variant>
      <vt:variant>
        <vt:i4>72</vt:i4>
      </vt:variant>
    </vt:vector>
  </HeadingPairs>
  <TitlesOfParts>
    <vt:vector size="92" baseType="lpstr">
      <vt:lpstr>ＭＳ Ｐゴシック</vt:lpstr>
      <vt:lpstr>Arial</vt:lpstr>
      <vt:lpstr>Arial Narrow</vt:lpstr>
      <vt:lpstr>Calibri</vt:lpstr>
      <vt:lpstr>Calibri Light</vt:lpstr>
      <vt:lpstr>Helvetica</vt:lpstr>
      <vt:lpstr>Times New Roman</vt:lpstr>
      <vt:lpstr>Verdana</vt:lpstr>
      <vt:lpstr>Wingdings</vt:lpstr>
      <vt:lpstr>1_Blank Presentation</vt:lpstr>
      <vt:lpstr>Conception personnalisée</vt:lpstr>
      <vt:lpstr>Thème Office</vt:lpstr>
      <vt:lpstr>1_Thème Office</vt:lpstr>
      <vt:lpstr>8_ThèmeWA105</vt:lpstr>
      <vt:lpstr>1_Conception personnalisée</vt:lpstr>
      <vt:lpstr>標準デザイン</vt:lpstr>
      <vt:lpstr>7_ThèmeWA105</vt:lpstr>
      <vt:lpstr>2_Thème Office</vt:lpstr>
      <vt:lpstr>5_ThèmeWA105</vt:lpstr>
      <vt:lpstr>3_Thème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LBNF CD-3a – Approval of Initial Far Site        Construction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Cold front-end electronics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Dario Autiero</dc:creator>
  <cp:lastModifiedBy>Laurent Simard</cp:lastModifiedBy>
  <cp:revision>914</cp:revision>
  <cp:lastPrinted>2015-04-13T16:10:31Z</cp:lastPrinted>
  <dcterms:created xsi:type="dcterms:W3CDTF">2012-12-10T15:55:54Z</dcterms:created>
  <dcterms:modified xsi:type="dcterms:W3CDTF">2018-01-23T20:17:26Z</dcterms:modified>
</cp:coreProperties>
</file>