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26"/>
  </p:notesMasterIdLst>
  <p:handoutMasterIdLst>
    <p:handoutMasterId r:id="rId27"/>
  </p:handoutMasterIdLst>
  <p:sldIdLst>
    <p:sldId id="353" r:id="rId2"/>
    <p:sldId id="381" r:id="rId3"/>
    <p:sldId id="421" r:id="rId4"/>
    <p:sldId id="382" r:id="rId5"/>
    <p:sldId id="377" r:id="rId6"/>
    <p:sldId id="387" r:id="rId7"/>
    <p:sldId id="415" r:id="rId8"/>
    <p:sldId id="380" r:id="rId9"/>
    <p:sldId id="416" r:id="rId10"/>
    <p:sldId id="417" r:id="rId11"/>
    <p:sldId id="403" r:id="rId12"/>
    <p:sldId id="404" r:id="rId13"/>
    <p:sldId id="405" r:id="rId14"/>
    <p:sldId id="407" r:id="rId15"/>
    <p:sldId id="408" r:id="rId16"/>
    <p:sldId id="410" r:id="rId17"/>
    <p:sldId id="411" r:id="rId18"/>
    <p:sldId id="409" r:id="rId19"/>
    <p:sldId id="419" r:id="rId20"/>
    <p:sldId id="406" r:id="rId21"/>
    <p:sldId id="423" r:id="rId22"/>
    <p:sldId id="420" r:id="rId23"/>
    <p:sldId id="400" r:id="rId24"/>
    <p:sldId id="413" r:id="rId25"/>
  </p:sldIdLst>
  <p:sldSz cx="9144000" cy="6858000" type="screen4x3"/>
  <p:notesSz cx="7099300" cy="10234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96">
          <p15:clr>
            <a:srgbClr val="A4A3A4"/>
          </p15:clr>
        </p15:guide>
        <p15:guide id="2" orient="horz" pos="2251">
          <p15:clr>
            <a:srgbClr val="A4A3A4"/>
          </p15:clr>
        </p15:guide>
        <p15:guide id="3" pos="75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C75"/>
    <a:srgbClr val="004494"/>
    <a:srgbClr val="0000FF"/>
    <a:srgbClr val="55DD61"/>
    <a:srgbClr val="7ABFC0"/>
    <a:srgbClr val="FFFFFF"/>
    <a:srgbClr val="BD2B0B"/>
    <a:srgbClr val="E20031"/>
    <a:srgbClr val="B12F87"/>
    <a:srgbClr val="E0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86081" autoAdjust="0"/>
  </p:normalViewPr>
  <p:slideViewPr>
    <p:cSldViewPr snapToObjects="1" showGuides="1">
      <p:cViewPr>
        <p:scale>
          <a:sx n="70" d="100"/>
          <a:sy n="70" d="100"/>
        </p:scale>
        <p:origin x="-1122" y="-96"/>
      </p:cViewPr>
      <p:guideLst>
        <p:guide orient="horz" pos="2296"/>
        <p:guide orient="horz" pos="2251"/>
        <p:guide pos="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7"/>
    </p:cViewPr>
  </p:sorterViewPr>
  <p:notesViewPr>
    <p:cSldViewPr snapToObjects="1">
      <p:cViewPr varScale="1">
        <p:scale>
          <a:sx n="47" d="100"/>
          <a:sy n="47" d="100"/>
        </p:scale>
        <p:origin x="-2970" y="-1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8026C1A-E9C0-3649-8DE0-0F721770D521}" type="datetimeFigureOut">
              <a:rPr lang="fr-FR" smtClean="0"/>
              <a:pPr/>
              <a:t>09/01/2018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56351CB-C7E3-8F4F-AA6E-DB407BF173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2076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7B6820A-C1B1-9944-A68D-DA5B884778EE}" type="datetimeFigureOut">
              <a:rPr lang="fr-FR" smtClean="0"/>
              <a:pPr/>
              <a:t>09/01/2018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3EBCA58-F001-2A42-AB6A-B366B18E47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1086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1E46-E3EA-41D5-A34D-F51FE5E25205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420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1E46-E3EA-41D5-A34D-F51FE5E25205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956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22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708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23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31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24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31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92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3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600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14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382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382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708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065D072-43E8-4B92-B420-F3D5175D4103}" type="slidenum">
              <a:rPr lang="fr-FR" altLang="fr-FR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fr-FR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70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32A9-13C6-4A06-8416-6B9C16560838}" type="datetime1">
              <a:rPr lang="fr-FR" smtClean="0"/>
              <a:t>09/01/2018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40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62D9D-E59E-4F50-8F31-F570A83F0727}" type="datetime1">
              <a:rPr lang="fr-FR" smtClean="0"/>
              <a:t>09/01/2018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476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1B2E-AC9B-4148-A70B-2BD11EAB9AC7}" type="datetime1">
              <a:rPr lang="fr-FR" smtClean="0"/>
              <a:t>09/01/2018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04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4CFE-9781-4140-961D-00F561DA5F20}" type="datetime1">
              <a:rPr lang="fr-FR" smtClean="0"/>
              <a:t>09/01/2018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8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260E0-E3A8-48B8-BB2A-E5B96C04C22F}" type="datetime1">
              <a:rPr lang="fr-FR" smtClean="0"/>
              <a:t>09/01/2018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051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65B3-AB2C-4DEF-B2B5-1AFE0A5E8DEB}" type="datetime1">
              <a:rPr lang="fr-FR" smtClean="0"/>
              <a:t>09/01/2018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987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FE22-41BC-4301-8BDB-A8BA6EA954AE}" type="datetime1">
              <a:rPr lang="fr-FR" smtClean="0"/>
              <a:t>09/01/2018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539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09FB5-013A-4BF2-9540-BB71C187BD3D}" type="datetime1">
              <a:rPr lang="fr-FR" smtClean="0"/>
              <a:t>09/01/2018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2439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D0811-DF20-4795-8120-02EF685DC585}" type="datetime1">
              <a:rPr lang="fr-FR" smtClean="0"/>
              <a:t>09/01/2018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‹N°›</a:t>
            </a:fld>
            <a:endParaRPr lang="fr-BE" dirty="0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-11876" y="548680"/>
            <a:ext cx="9157652" cy="0"/>
          </a:xfrm>
          <a:prstGeom prst="line">
            <a:avLst/>
          </a:prstGeom>
          <a:ln w="25400">
            <a:solidFill>
              <a:srgbClr val="004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 userDrawn="1"/>
        </p:nvCxnSpPr>
        <p:spPr>
          <a:xfrm>
            <a:off x="-13652" y="6327076"/>
            <a:ext cx="9157652" cy="0"/>
          </a:xfrm>
          <a:prstGeom prst="line">
            <a:avLst/>
          </a:prstGeom>
          <a:ln w="25400">
            <a:solidFill>
              <a:srgbClr val="004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e la date 4"/>
          <p:cNvSpPr txBox="1">
            <a:spLocks/>
          </p:cNvSpPr>
          <p:nvPr userDrawn="1"/>
        </p:nvSpPr>
        <p:spPr>
          <a:xfrm rot="16200000">
            <a:off x="-3171102" y="3159223"/>
            <a:ext cx="6858005" cy="539552"/>
          </a:xfrm>
          <a:prstGeom prst="rect">
            <a:avLst/>
          </a:prstGeom>
          <a:gradFill>
            <a:gsLst>
              <a:gs pos="58000">
                <a:srgbClr val="4BACC6">
                  <a:lumMod val="75000"/>
                </a:srgbClr>
              </a:gs>
              <a:gs pos="100000">
                <a:srgbClr val="4BACC6">
                  <a:lumMod val="50000"/>
                </a:srgbClr>
              </a:gs>
            </a:gsLst>
            <a:lin ang="19200000" scaled="0"/>
          </a:gradFill>
        </p:spPr>
        <p:txBody>
          <a:bodyPr vert="horz" lIns="91428" tIns="45714" rIns="91428" bIns="45714" rtlCol="0" anchor="ctr"/>
          <a:lstStyle>
            <a:defPPr>
              <a:defRPr lang="fr-FR"/>
            </a:defPPr>
            <a:lvl1pPr marL="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3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 - Superconducting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Gravimetry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044953" y="0"/>
            <a:ext cx="112695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11852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1545-E45E-40E5-82C7-8F8396EA774E}" type="datetime1">
              <a:rPr lang="fr-FR" smtClean="0"/>
              <a:t>09/01/2018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89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2E658-ACE8-459C-9886-3767116EAE9A}" type="datetime1">
              <a:rPr lang="fr-FR" smtClean="0"/>
              <a:t>09/01/2018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6646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F1C5A-03BC-4963-9778-D57D16F18CA9}" type="datetime1">
              <a:rPr lang="fr-FR" smtClean="0"/>
              <a:t>09/01/2018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E-GRAAL meeting - January 10, 2018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4"/>
          <p:cNvSpPr txBox="1">
            <a:spLocks/>
          </p:cNvSpPr>
          <p:nvPr userDrawn="1"/>
        </p:nvSpPr>
        <p:spPr>
          <a:xfrm rot="16200000">
            <a:off x="-3171102" y="3159223"/>
            <a:ext cx="6858005" cy="539552"/>
          </a:xfrm>
          <a:prstGeom prst="rect">
            <a:avLst/>
          </a:prstGeom>
          <a:gradFill>
            <a:gsLst>
              <a:gs pos="58000">
                <a:srgbClr val="4BACC6">
                  <a:lumMod val="75000"/>
                </a:srgbClr>
              </a:gs>
              <a:gs pos="100000">
                <a:srgbClr val="4BACC6">
                  <a:lumMod val="50000"/>
                </a:srgbClr>
              </a:gs>
            </a:gsLst>
            <a:lin ang="19200000" scaled="0"/>
          </a:gradFill>
        </p:spPr>
        <p:txBody>
          <a:bodyPr vert="horz" lIns="91428" tIns="45714" rIns="91428" bIns="45714" rtlCol="0" anchor="ctr"/>
          <a:lstStyle>
            <a:defPPr>
              <a:defRPr lang="fr-FR"/>
            </a:defPPr>
            <a:lvl1pPr marL="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3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 - Superconducting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Gravimetry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67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wm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2.png"/><Relationship Id="rId5" Type="http://schemas.openxmlformats.org/officeDocument/2006/relationships/image" Target="../media/image20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2545"/>
            <a:ext cx="1219453" cy="12194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81341"/>
            <a:ext cx="1691327" cy="761859"/>
          </a:xfrm>
          <a:prstGeom prst="rect">
            <a:avLst/>
          </a:prstGeom>
        </p:spPr>
      </p:pic>
      <p:sp>
        <p:nvSpPr>
          <p:cNvPr id="23" name="Espace réservé de la date 4"/>
          <p:cNvSpPr txBox="1">
            <a:spLocks/>
          </p:cNvSpPr>
          <p:nvPr/>
        </p:nvSpPr>
        <p:spPr>
          <a:xfrm rot="16200000">
            <a:off x="-3159227" y="3159223"/>
            <a:ext cx="6858005" cy="539552"/>
          </a:xfrm>
          <a:prstGeom prst="rect">
            <a:avLst/>
          </a:prstGeom>
          <a:gradFill>
            <a:gsLst>
              <a:gs pos="58000">
                <a:srgbClr val="4BACC6">
                  <a:lumMod val="75000"/>
                </a:srgbClr>
              </a:gs>
              <a:gs pos="100000">
                <a:srgbClr val="4BACC6">
                  <a:lumMod val="50000"/>
                </a:srgbClr>
              </a:gs>
            </a:gsLst>
            <a:lin ang="19200000" scaled="0"/>
          </a:gradFill>
        </p:spPr>
        <p:txBody>
          <a:bodyPr vert="horz" lIns="91428" tIns="45714" rIns="91428" bIns="45714" rtlCol="0" anchor="ctr"/>
          <a:lstStyle>
            <a:defPPr>
              <a:defRPr lang="fr-FR"/>
            </a:defPPr>
            <a:lvl1pPr marL="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3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SG - Superconducting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Gravimetry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ZoneTexte 2"/>
          <p:cNvSpPr txBox="1"/>
          <p:nvPr/>
        </p:nvSpPr>
        <p:spPr>
          <a:xfrm>
            <a:off x="1748346" y="1916832"/>
            <a:ext cx="6048672" cy="175431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>
            <a:defPPr>
              <a:defRPr lang="fr-FR"/>
            </a:defPPr>
            <a:lvl1pPr marL="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3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300"/>
              </a:spcBef>
              <a:buClr>
                <a:srgbClr val="002060"/>
              </a:buClr>
            </a:pPr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of </a:t>
            </a:r>
            <a:r>
              <a:rPr lang="en-US" sz="360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time-gravity </a:t>
            </a:r>
            <a:r>
              <a:rPr lang="en-US" sz="3600" b="1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using </a:t>
            </a:r>
            <a:r>
              <a:rPr lang="en-US" sz="3600" b="1" dirty="0" smtClean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superconducting gravimeters</a:t>
            </a:r>
            <a:endParaRPr lang="en-US" sz="3600" b="1" dirty="0">
              <a:solidFill>
                <a:srgbClr val="4BACC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71600" y="4005064"/>
            <a:ext cx="7595478" cy="1446538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>
            <a:defPPr>
              <a:defRPr lang="fr-FR"/>
            </a:defPPr>
            <a:lvl1pPr marL="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9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8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16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55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94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33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72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10" algn="l" defTabSz="45713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Séverine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Rosat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nstitut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hysique du </a:t>
            </a:r>
            <a:r>
              <a:rPr lang="fr-F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lobe de </a:t>
            </a:r>
            <a:r>
              <a:rPr lang="fr-F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trasbourg; UMR 7516, Université de Strasbourg/EOST,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CNRS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17054"/>
            <a:ext cx="2417589" cy="845667"/>
          </a:xfrm>
          <a:prstGeom prst="rect">
            <a:avLst/>
          </a:prstGeom>
        </p:spPr>
      </p:pic>
      <p:pic>
        <p:nvPicPr>
          <p:cNvPr id="31" name="Picture 2" descr="C:\Users\Severine\Documents\FIGURES\LOGOS\logocn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930"/>
            <a:ext cx="1566233" cy="12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97501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everine\Documents\ObsGraviJ9-DJ-RU\Rustrel_iOSG-24\NOISE\5daysPSD-RUvsOS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7800" b="2791"/>
          <a:stretch/>
        </p:blipFill>
        <p:spPr bwMode="auto">
          <a:xfrm>
            <a:off x="1364098" y="712167"/>
            <a:ext cx="7456374" cy="49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984268" y="412086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Rosat et al. 2016</a:t>
            </a:r>
            <a:endParaRPr lang="fr-FR" sz="1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3491879" y="2556135"/>
            <a:ext cx="1613096" cy="1533898"/>
            <a:chOff x="3491879" y="2556135"/>
            <a:chExt cx="1613096" cy="1533898"/>
          </a:xfrm>
        </p:grpSpPr>
        <p:sp>
          <p:nvSpPr>
            <p:cNvPr id="20" name="ZoneTexte 19"/>
            <p:cNvSpPr txBox="1"/>
            <p:nvPr/>
          </p:nvSpPr>
          <p:spPr>
            <a:xfrm>
              <a:off x="3491879" y="3720701"/>
              <a:ext cx="1587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Heavier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sphere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Connecteur droit avec flèche 23"/>
            <p:cNvCxnSpPr>
              <a:stCxn id="20" idx="0"/>
            </p:cNvCxnSpPr>
            <p:nvPr/>
          </p:nvCxnSpPr>
          <p:spPr>
            <a:xfrm flipV="1">
              <a:off x="4285742" y="2556135"/>
              <a:ext cx="819233" cy="11645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899592" y="76562"/>
            <a:ext cx="8045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33C75"/>
                </a:solidFill>
              </a:rPr>
              <a:t>SEISMIC NOISE LEVELS: </a:t>
            </a:r>
            <a:r>
              <a:rPr lang="en-US" sz="2000" b="1" i="1" dirty="0" err="1" smtClean="0">
                <a:solidFill>
                  <a:srgbClr val="133C75"/>
                </a:solidFill>
              </a:rPr>
              <a:t>i</a:t>
            </a:r>
            <a:r>
              <a:rPr lang="en-US" sz="2000" b="1" dirty="0" err="1" smtClean="0">
                <a:solidFill>
                  <a:srgbClr val="133C75"/>
                </a:solidFill>
              </a:rPr>
              <a:t>OSGs</a:t>
            </a:r>
            <a:r>
              <a:rPr lang="en-US" sz="2000" b="1" dirty="0" smtClean="0">
                <a:solidFill>
                  <a:srgbClr val="133C75"/>
                </a:solidFill>
              </a:rPr>
              <a:t> </a:t>
            </a:r>
            <a:r>
              <a:rPr lang="en-US" sz="2000" b="1" dirty="0" smtClean="0">
                <a:solidFill>
                  <a:srgbClr val="133C75"/>
                </a:solidFill>
              </a:rPr>
              <a:t>VS. </a:t>
            </a:r>
            <a:r>
              <a:rPr lang="en-US" sz="2000" b="1" dirty="0" smtClean="0">
                <a:solidFill>
                  <a:srgbClr val="133C75"/>
                </a:solidFill>
              </a:rPr>
              <a:t>SGs </a:t>
            </a:r>
            <a:r>
              <a:rPr lang="en-US" sz="2000" b="1" dirty="0" smtClean="0">
                <a:solidFill>
                  <a:srgbClr val="133C75"/>
                </a:solidFill>
              </a:rPr>
              <a:t>(5 QUIETEST DAYS)</a:t>
            </a:r>
            <a:endParaRPr lang="en-US" sz="2000" b="1" dirty="0">
              <a:solidFill>
                <a:srgbClr val="133C75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72664" y="6445921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(</a:t>
            </a:r>
            <a:r>
              <a:rPr lang="fr-FR" sz="1200" dirty="0" err="1" smtClean="0"/>
              <a:t>Modified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Rosat &amp; </a:t>
            </a:r>
            <a:r>
              <a:rPr lang="fr-FR" sz="1200" dirty="0" err="1" smtClean="0"/>
              <a:t>Hinderer</a:t>
            </a:r>
            <a:r>
              <a:rPr lang="fr-FR" sz="1200" dirty="0" smtClean="0"/>
              <a:t> 2011)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079605" y="5557882"/>
            <a:ext cx="3742152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iOSG-24 (and OSG-56_L)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lowest</a:t>
            </a:r>
            <a:r>
              <a:rPr lang="fr-FR" dirty="0" smtClean="0">
                <a:sym typeface="Wingdings" panose="05000000000000000000" pitchFamily="2" charset="2"/>
              </a:rPr>
              <a:t> noise </a:t>
            </a:r>
            <a:r>
              <a:rPr lang="fr-FR" dirty="0" err="1" smtClean="0">
                <a:sym typeface="Wingdings" panose="05000000000000000000" pitchFamily="2" charset="2"/>
              </a:rPr>
              <a:t>level</a:t>
            </a:r>
            <a:r>
              <a:rPr lang="fr-FR" dirty="0" smtClean="0">
                <a:sym typeface="Wingdings" panose="05000000000000000000" pitchFamily="2" charset="2"/>
              </a:rPr>
              <a:t> in the </a:t>
            </a:r>
            <a:r>
              <a:rPr lang="fr-FR" dirty="0" err="1" smtClean="0">
                <a:sym typeface="Wingdings" panose="05000000000000000000" pitchFamily="2" charset="2"/>
              </a:rPr>
              <a:t>seismic</a:t>
            </a:r>
            <a:r>
              <a:rPr lang="fr-FR" dirty="0" smtClean="0">
                <a:sym typeface="Wingdings" panose="05000000000000000000" pitchFamily="2" charset="2"/>
              </a:rPr>
              <a:t> band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835766" y="5373216"/>
            <a:ext cx="2753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N</a:t>
            </a:r>
            <a:r>
              <a:rPr lang="fr-FR" sz="1600" dirty="0" smtClean="0"/>
              <a:t>ew </a:t>
            </a:r>
            <a:r>
              <a:rPr lang="fr-FR" sz="1600" b="1" dirty="0" err="1" smtClean="0">
                <a:solidFill>
                  <a:srgbClr val="FF0000"/>
                </a:solidFill>
              </a:rPr>
              <a:t>L</a:t>
            </a:r>
            <a:r>
              <a:rPr lang="fr-FR" sz="1600" dirty="0" err="1" smtClean="0"/>
              <a:t>ow</a:t>
            </a:r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N</a:t>
            </a:r>
            <a:r>
              <a:rPr lang="fr-FR" sz="1600" dirty="0" smtClean="0"/>
              <a:t>oise </a:t>
            </a:r>
            <a:r>
              <a:rPr lang="fr-FR" sz="1600" b="1" dirty="0" smtClean="0">
                <a:solidFill>
                  <a:srgbClr val="FF0000"/>
                </a:solidFill>
              </a:rPr>
              <a:t>M</a:t>
            </a:r>
            <a:r>
              <a:rPr lang="fr-FR" sz="1600" dirty="0" smtClean="0"/>
              <a:t>odel of Peterson (1993) = </a:t>
            </a:r>
            <a:r>
              <a:rPr lang="fr-FR" sz="1600" dirty="0" err="1" smtClean="0"/>
              <a:t>seismological</a:t>
            </a:r>
            <a:r>
              <a:rPr lang="fr-FR" sz="1600" dirty="0" smtClean="0"/>
              <a:t> noise model</a:t>
            </a:r>
            <a:endParaRPr lang="fr-FR" sz="1600" dirty="0"/>
          </a:p>
        </p:txBody>
      </p:sp>
      <p:cxnSp>
        <p:nvCxnSpPr>
          <p:cNvPr id="14" name="Connecteur droit avec flèche 13"/>
          <p:cNvCxnSpPr>
            <a:stCxn id="20" idx="0"/>
          </p:cNvCxnSpPr>
          <p:nvPr/>
        </p:nvCxnSpPr>
        <p:spPr>
          <a:xfrm flipH="1" flipV="1">
            <a:off x="4186326" y="2420889"/>
            <a:ext cx="99416" cy="12998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731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692086" y="587606"/>
            <a:ext cx="7994714" cy="5677002"/>
            <a:chOff x="692086" y="587606"/>
            <a:chExt cx="7994714" cy="5677002"/>
          </a:xfrm>
        </p:grpSpPr>
        <p:grpSp>
          <p:nvGrpSpPr>
            <p:cNvPr id="5" name="Groupe 4"/>
            <p:cNvGrpSpPr/>
            <p:nvPr/>
          </p:nvGrpSpPr>
          <p:grpSpPr>
            <a:xfrm>
              <a:off x="692086" y="587606"/>
              <a:ext cx="7994714" cy="5677002"/>
              <a:chOff x="692086" y="587606"/>
              <a:chExt cx="7994714" cy="5677002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4" b="2260"/>
              <a:stretch/>
            </p:blipFill>
            <p:spPr>
              <a:xfrm>
                <a:off x="692086" y="587606"/>
                <a:ext cx="7994714" cy="5677002"/>
              </a:xfrm>
              <a:prstGeom prst="rect">
                <a:avLst/>
              </a:prstGeom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6948264" y="4221088"/>
                <a:ext cx="1440160" cy="338554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0" fontAlgn="base" hangingPunct="0"/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(nm/s²)²/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fr-F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Connecteur droit 9"/>
            <p:cNvCxnSpPr/>
            <p:nvPr/>
          </p:nvCxnSpPr>
          <p:spPr>
            <a:xfrm>
              <a:off x="1619672" y="4390365"/>
              <a:ext cx="5328592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11</a:t>
            </a:fld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 smtClean="0">
                <a:solidFill>
                  <a:srgbClr val="002060"/>
                </a:solidFill>
              </a:rPr>
              <a:t>Seismic</a:t>
            </a:r>
            <a:r>
              <a:rPr lang="fr-FR" sz="2000" b="1" cap="all" dirty="0" smtClean="0">
                <a:solidFill>
                  <a:srgbClr val="002060"/>
                </a:solidFill>
              </a:rPr>
              <a:t> noise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levels</a:t>
            </a:r>
            <a:r>
              <a:rPr lang="fr-FR" sz="2000" b="1" cap="all" dirty="0" smtClean="0">
                <a:solidFill>
                  <a:srgbClr val="002060"/>
                </a:solidFill>
              </a:rPr>
              <a:t> at j9: SG vs.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other</a:t>
            </a:r>
            <a:r>
              <a:rPr lang="fr-FR" sz="2000" b="1" cap="all" dirty="0" smtClean="0">
                <a:solidFill>
                  <a:srgbClr val="002060"/>
                </a:solidFill>
              </a:rPr>
              <a:t> instruments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76256" y="59603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Rosat et al. 2018, soumis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979847" y="4581128"/>
            <a:ext cx="2056649" cy="132343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/>
            <a:r>
              <a:rPr lang="fr-FR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FG5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absolute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ballistic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gravimeter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/>
            <a:r>
              <a:rPr lang="fr-FR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gPhone-54, CG5, L&amp;R ET-11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relative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gravimeters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b="2684"/>
          <a:stretch/>
        </p:blipFill>
        <p:spPr>
          <a:xfrm>
            <a:off x="699624" y="643297"/>
            <a:ext cx="7994714" cy="5652375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12</a:t>
            </a:fld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6876256" y="59603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Rosat et al. 2018, soumis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Seismic</a:t>
            </a:r>
            <a:r>
              <a:rPr lang="fr-FR" sz="2000" b="1" cap="all" dirty="0">
                <a:solidFill>
                  <a:srgbClr val="002060"/>
                </a:solidFill>
              </a:rPr>
              <a:t> noise </a:t>
            </a:r>
            <a:r>
              <a:rPr lang="fr-FR" sz="2000" b="1" cap="all" dirty="0" err="1">
                <a:solidFill>
                  <a:srgbClr val="002060"/>
                </a:solidFill>
              </a:rPr>
              <a:t>levels</a:t>
            </a:r>
            <a:r>
              <a:rPr lang="fr-FR" sz="2000" b="1" cap="all" dirty="0">
                <a:solidFill>
                  <a:srgbClr val="002060"/>
                </a:solidFill>
              </a:rPr>
              <a:t> at j9: SG vs. </a:t>
            </a:r>
            <a:r>
              <a:rPr lang="fr-FR" sz="2000" b="1" cap="all" dirty="0" err="1">
                <a:solidFill>
                  <a:srgbClr val="002060"/>
                </a:solidFill>
              </a:rPr>
              <a:t>other</a:t>
            </a:r>
            <a:r>
              <a:rPr lang="fr-FR" sz="2000" b="1" cap="all" dirty="0">
                <a:solidFill>
                  <a:srgbClr val="002060"/>
                </a:solidFill>
              </a:rPr>
              <a:t> instruments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056784" y="5046275"/>
            <a:ext cx="1979712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/>
            <a:r>
              <a:rPr lang="fr-FR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gPhone-54, CG5, L&amp;R ET-11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relative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gravimeters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1021001" y="639418"/>
            <a:ext cx="7151399" cy="5597894"/>
            <a:chOff x="1021001" y="639418"/>
            <a:chExt cx="7151399" cy="559789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3" t="937" r="8263" b="2685"/>
            <a:stretch/>
          </p:blipFill>
          <p:spPr>
            <a:xfrm>
              <a:off x="1021001" y="639418"/>
              <a:ext cx="7151399" cy="559789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331640" y="639418"/>
              <a:ext cx="936104" cy="485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13</a:t>
            </a:fld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6948264" y="59603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Rosat et al. 2018, soumis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smtClean="0">
                <a:solidFill>
                  <a:srgbClr val="002060"/>
                </a:solidFill>
              </a:rPr>
              <a:t>self-noise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extracted</a:t>
            </a:r>
            <a:r>
              <a:rPr lang="fr-FR" sz="2000" b="1" cap="all" dirty="0" smtClean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from</a:t>
            </a:r>
            <a:r>
              <a:rPr lang="fr-FR" sz="2000" b="1" cap="all" dirty="0" smtClean="0">
                <a:solidFill>
                  <a:srgbClr val="002060"/>
                </a:solidFill>
              </a:rPr>
              <a:t> a 3-channel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correlation</a:t>
            </a:r>
            <a:r>
              <a:rPr lang="fr-FR" sz="2000" b="1" cap="all" dirty="0" smtClean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analysis</a:t>
            </a:r>
            <a:r>
              <a:rPr lang="fr-FR" sz="2000" b="1" cap="all" dirty="0" smtClean="0">
                <a:solidFill>
                  <a:srgbClr val="002060"/>
                </a:solidFill>
              </a:rPr>
              <a:t> 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668344" y="16288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~0.1 </a:t>
            </a:r>
            <a:r>
              <a:rPr lang="fr-FR" sz="20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nGal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cteur droit avec flèche 10"/>
          <p:cNvCxnSpPr>
            <a:stCxn id="9" idx="2"/>
          </p:cNvCxnSpPr>
          <p:nvPr/>
        </p:nvCxnSpPr>
        <p:spPr>
          <a:xfrm flipH="1">
            <a:off x="6553200" y="2028910"/>
            <a:ext cx="1727212" cy="118406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9552" y="6001543"/>
            <a:ext cx="2808312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/>
            <a:r>
              <a:rPr lang="fr-FR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Slichter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67544" y="529879"/>
            <a:ext cx="1944216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eaLnBrk="0" fontAlgn="base" hangingPunct="0"/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Sleeman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2006]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3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788573" y="1011254"/>
            <a:ext cx="8103907" cy="5154050"/>
            <a:chOff x="788573" y="1011254"/>
            <a:chExt cx="8103907" cy="5154050"/>
          </a:xfrm>
        </p:grpSpPr>
        <p:grpSp>
          <p:nvGrpSpPr>
            <p:cNvPr id="15" name="Groupe 14"/>
            <p:cNvGrpSpPr/>
            <p:nvPr/>
          </p:nvGrpSpPr>
          <p:grpSpPr>
            <a:xfrm>
              <a:off x="788573" y="1011254"/>
              <a:ext cx="7586203" cy="5154050"/>
              <a:chOff x="788573" y="851975"/>
              <a:chExt cx="7586203" cy="5154050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788573" y="851975"/>
                <a:ext cx="7566854" cy="5154050"/>
                <a:chOff x="788573" y="851975"/>
                <a:chExt cx="7566854" cy="5154050"/>
              </a:xfrm>
            </p:grpSpPr>
            <p:pic>
              <p:nvPicPr>
                <p:cNvPr id="7" name="Image 6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152" r="8406" b="2037"/>
                <a:stretch/>
              </p:blipFill>
              <p:spPr>
                <a:xfrm>
                  <a:off x="788573" y="851975"/>
                  <a:ext cx="7566854" cy="5154050"/>
                </a:xfrm>
                <a:prstGeom prst="rect">
                  <a:avLst/>
                </a:prstGeom>
              </p:spPr>
            </p:pic>
            <p:cxnSp>
              <p:nvCxnSpPr>
                <p:cNvPr id="12" name="Connecteur droit 11"/>
                <p:cNvCxnSpPr/>
                <p:nvPr/>
              </p:nvCxnSpPr>
              <p:spPr>
                <a:xfrm>
                  <a:off x="1979712" y="4550064"/>
                  <a:ext cx="6375715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Connecteur droit 13"/>
              <p:cNvCxnSpPr/>
              <p:nvPr/>
            </p:nvCxnSpPr>
            <p:spPr>
              <a:xfrm>
                <a:off x="1999061" y="3861048"/>
                <a:ext cx="6375715" cy="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ZoneTexte 8"/>
            <p:cNvSpPr txBox="1"/>
            <p:nvPr/>
          </p:nvSpPr>
          <p:spPr>
            <a:xfrm>
              <a:off x="7729816" y="3631376"/>
              <a:ext cx="946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fr-FR" sz="2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nGal</a:t>
              </a:r>
              <a:endParaRPr lang="fr-FR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696818" y="4309233"/>
              <a:ext cx="11956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0.5 </a:t>
              </a:r>
              <a:r>
                <a:rPr lang="fr-FR" sz="2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nGal</a:t>
              </a:r>
              <a:endParaRPr lang="fr-FR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14</a:t>
            </a:fld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6948264" y="59603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Rosat </a:t>
            </a:r>
            <a:r>
              <a:rPr lang="fr-FR" sz="1200" dirty="0" smtClean="0"/>
              <a:t>et al. 2003, </a:t>
            </a:r>
            <a:r>
              <a:rPr lang="fr-FR" sz="1200" dirty="0" smtClean="0"/>
              <a:t>GRL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seismic</a:t>
            </a:r>
            <a:r>
              <a:rPr lang="fr-FR" sz="2000" b="1" cap="all" dirty="0" smtClean="0">
                <a:solidFill>
                  <a:srgbClr val="002060"/>
                </a:solidFill>
              </a:rPr>
              <a:t> modes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54868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High-resolution frequency analysis after the 2001 M</a:t>
            </a:r>
            <a:r>
              <a:rPr lang="en-US" sz="20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 Peru earthquake</a:t>
            </a:r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t="8052" r="10290" b="4185"/>
          <a:stretch/>
        </p:blipFill>
        <p:spPr>
          <a:xfrm>
            <a:off x="899592" y="1119437"/>
            <a:ext cx="6912855" cy="4973859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1966064" y="4582002"/>
            <a:ext cx="6251048" cy="400110"/>
            <a:chOff x="2425408" y="3631376"/>
            <a:chExt cx="6251048" cy="400110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2425408" y="4020327"/>
              <a:ext cx="5949368" cy="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7729816" y="3631376"/>
              <a:ext cx="946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fr-FR" sz="20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nGal</a:t>
              </a:r>
              <a:endParaRPr lang="fr-FR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15</a:t>
            </a:fld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6948264" y="59603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Rosat </a:t>
            </a:r>
            <a:r>
              <a:rPr lang="fr-FR" sz="1200" dirty="0" smtClean="0"/>
              <a:t>et al. 2003, </a:t>
            </a:r>
            <a:r>
              <a:rPr lang="fr-FR" sz="1200" dirty="0" smtClean="0"/>
              <a:t>GRL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seismic</a:t>
            </a:r>
            <a:r>
              <a:rPr lang="fr-FR" sz="2000" b="1" cap="all" dirty="0" smtClean="0">
                <a:solidFill>
                  <a:srgbClr val="002060"/>
                </a:solidFill>
              </a:rPr>
              <a:t> modes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54868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1</a:t>
            </a:r>
            <a:r>
              <a:rPr lang="en-US" sz="2000" u="sng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detection of </a:t>
            </a:r>
            <a:r>
              <a:rPr lang="en-US" sz="20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mode after the 2001 M</a:t>
            </a:r>
            <a:r>
              <a:rPr lang="en-US" sz="20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 Peru earthquake</a:t>
            </a:r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16</a:t>
            </a:fld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seismic</a:t>
            </a:r>
            <a:r>
              <a:rPr lang="fr-FR" sz="2000" b="1" cap="all" dirty="0" smtClean="0">
                <a:solidFill>
                  <a:srgbClr val="002060"/>
                </a:solidFill>
              </a:rPr>
              <a:t> modes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9552" y="54868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STS-1 vs. SG after the 2001 M</a:t>
            </a:r>
            <a:r>
              <a:rPr lang="en-US" sz="20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8.4 Peru earthquake</a:t>
            </a:r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129132" y="1124744"/>
            <a:ext cx="6969831" cy="5006990"/>
            <a:chOff x="1129132" y="1196752"/>
            <a:chExt cx="6969831" cy="5006990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6" r="5167"/>
            <a:stretch/>
          </p:blipFill>
          <p:spPr>
            <a:xfrm>
              <a:off x="1129132" y="1196752"/>
              <a:ext cx="6885736" cy="5006990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1835696" y="5058762"/>
              <a:ext cx="6251048" cy="400110"/>
              <a:chOff x="2425408" y="3631376"/>
              <a:chExt cx="6251048" cy="400110"/>
            </a:xfrm>
          </p:grpSpPr>
          <p:cxnSp>
            <p:nvCxnSpPr>
              <p:cNvPr id="14" name="Connecteur droit 13"/>
              <p:cNvCxnSpPr/>
              <p:nvPr/>
            </p:nvCxnSpPr>
            <p:spPr>
              <a:xfrm>
                <a:off x="2425408" y="4020327"/>
                <a:ext cx="5949368" cy="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/>
              <p:cNvSpPr txBox="1"/>
              <p:nvPr/>
            </p:nvSpPr>
            <p:spPr>
              <a:xfrm>
                <a:off x="7729816" y="3631376"/>
                <a:ext cx="946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sz="20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nGal</a:t>
                </a:r>
                <a:endParaRPr lang="fr-FR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e 15"/>
            <p:cNvGrpSpPr/>
            <p:nvPr/>
          </p:nvGrpSpPr>
          <p:grpSpPr>
            <a:xfrm>
              <a:off x="1847915" y="2924944"/>
              <a:ext cx="6251048" cy="400110"/>
              <a:chOff x="2425408" y="3631376"/>
              <a:chExt cx="6251048" cy="400110"/>
            </a:xfrm>
          </p:grpSpPr>
          <p:cxnSp>
            <p:nvCxnSpPr>
              <p:cNvPr id="17" name="Connecteur droit 16"/>
              <p:cNvCxnSpPr/>
              <p:nvPr/>
            </p:nvCxnSpPr>
            <p:spPr>
              <a:xfrm>
                <a:off x="2425408" y="4020327"/>
                <a:ext cx="5949368" cy="0"/>
              </a:xfrm>
              <a:prstGeom prst="line">
                <a:avLst/>
              </a:prstGeom>
              <a:ln w="381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7729816" y="3631376"/>
                <a:ext cx="9466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sz="2000" dirty="0" err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nGal</a:t>
                </a:r>
                <a:endParaRPr lang="fr-FR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53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17</a:t>
            </a:fld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seismic</a:t>
            </a:r>
            <a:r>
              <a:rPr lang="fr-FR" sz="2000" b="1" cap="all" dirty="0" smtClean="0">
                <a:solidFill>
                  <a:srgbClr val="002060"/>
                </a:solidFill>
              </a:rPr>
              <a:t> modes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54868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STS-1 vs. SG after the 2004 M</a:t>
            </a:r>
            <a:r>
              <a:rPr lang="en-US" sz="20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9.1 Sumatra-Andaman earthquake</a:t>
            </a:r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r="7929"/>
          <a:stretch/>
        </p:blipFill>
        <p:spPr>
          <a:xfrm>
            <a:off x="611560" y="1268759"/>
            <a:ext cx="8300095" cy="45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18</a:t>
            </a:fld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seismic</a:t>
            </a:r>
            <a:r>
              <a:rPr lang="fr-FR" sz="2000" b="1" cap="all" dirty="0" smtClean="0">
                <a:solidFill>
                  <a:srgbClr val="002060"/>
                </a:solidFill>
              </a:rPr>
              <a:t> modes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9552" y="54868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STS-1 vs. SG after the 2011 M</a:t>
            </a:r>
            <a:r>
              <a:rPr lang="en-US" sz="2000" u="sng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9.0 Tohoku earthquake</a:t>
            </a:r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598281" y="1156682"/>
            <a:ext cx="8366207" cy="4752836"/>
            <a:chOff x="598281" y="1156682"/>
            <a:chExt cx="8366207" cy="475283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" t="2459" r="7420"/>
            <a:stretch/>
          </p:blipFill>
          <p:spPr>
            <a:xfrm>
              <a:off x="598281" y="1484784"/>
              <a:ext cx="8366207" cy="4424734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3257364" y="1156682"/>
              <a:ext cx="3061320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/>
              <a:r>
                <a:rPr 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Sutherland (South-</a:t>
              </a:r>
              <a:r>
                <a:rPr lang="fr-FR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Africa</a:t>
              </a:r>
              <a:r>
                <a:rPr 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668344" y="1660738"/>
              <a:ext cx="1018456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/>
              <a:r>
                <a:rPr 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STS-1</a:t>
              </a:r>
              <a:endParaRPr 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956376" y="3861048"/>
              <a:ext cx="661916" cy="400110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 eaLnBrk="0" fontAlgn="base" hangingPunct="0"/>
              <a:r>
                <a:rPr 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SG</a:t>
              </a:r>
              <a:endParaRPr 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51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Severine\Documents\ObsGraviJ9-DJ-RU\Rustrel_iOSG-24\NOISE\RUtps_H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" r="17253" b="2185"/>
          <a:stretch/>
        </p:blipFill>
        <p:spPr bwMode="auto">
          <a:xfrm>
            <a:off x="611560" y="620688"/>
            <a:ext cx="6840013" cy="56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19</a:t>
            </a:fld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hum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48264" y="548680"/>
            <a:ext cx="2088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iOSG-24 at LSBB</a:t>
            </a:r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508104" y="790582"/>
            <a:ext cx="3384376" cy="4038284"/>
            <a:chOff x="4779521" y="1170256"/>
            <a:chExt cx="4328047" cy="4709933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3"/>
            <a:srcRect l="2686" t="2625" r="5406" b="224"/>
            <a:stretch/>
          </p:blipFill>
          <p:spPr>
            <a:xfrm>
              <a:off x="4779521" y="1170256"/>
              <a:ext cx="4328047" cy="4709933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5969617" y="1398789"/>
              <a:ext cx="1876829" cy="4406475"/>
            </a:xfrm>
            <a:prstGeom prst="rect">
              <a:avLst/>
            </a:prstGeom>
            <a:noFill/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</p:grp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/>
          <a:srcRect l="2442" r="2317"/>
          <a:stretch/>
        </p:blipFill>
        <p:spPr>
          <a:xfrm>
            <a:off x="656935" y="836712"/>
            <a:ext cx="2808312" cy="2337142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12976"/>
            <a:ext cx="1210002" cy="2151115"/>
          </a:xfrm>
          <a:prstGeom prst="rect">
            <a:avLst/>
          </a:prstGeom>
        </p:spPr>
      </p:pic>
      <p:grpSp>
        <p:nvGrpSpPr>
          <p:cNvPr id="39" name="Groupe 38"/>
          <p:cNvGrpSpPr/>
          <p:nvPr/>
        </p:nvGrpSpPr>
        <p:grpSpPr>
          <a:xfrm>
            <a:off x="3457884" y="953881"/>
            <a:ext cx="2283638" cy="4203311"/>
            <a:chOff x="2884413" y="1049082"/>
            <a:chExt cx="2983731" cy="5189912"/>
          </a:xfrm>
        </p:grpSpPr>
        <p:grpSp>
          <p:nvGrpSpPr>
            <p:cNvPr id="40" name="Groupe 39"/>
            <p:cNvGrpSpPr/>
            <p:nvPr/>
          </p:nvGrpSpPr>
          <p:grpSpPr>
            <a:xfrm>
              <a:off x="2884413" y="1049082"/>
              <a:ext cx="2983731" cy="4900198"/>
              <a:chOff x="2884413" y="1049082"/>
              <a:chExt cx="2983731" cy="4900198"/>
            </a:xfrm>
          </p:grpSpPr>
          <p:grpSp>
            <p:nvGrpSpPr>
              <p:cNvPr id="42" name="Groupe 41"/>
              <p:cNvGrpSpPr/>
              <p:nvPr/>
            </p:nvGrpSpPr>
            <p:grpSpPr>
              <a:xfrm>
                <a:off x="2884413" y="1049082"/>
                <a:ext cx="2047627" cy="4900198"/>
                <a:chOff x="2884413" y="1049082"/>
                <a:chExt cx="2047627" cy="4900198"/>
              </a:xfrm>
            </p:grpSpPr>
            <p:grpSp>
              <p:nvGrpSpPr>
                <p:cNvPr id="44" name="Groupe 43"/>
                <p:cNvGrpSpPr/>
                <p:nvPr/>
              </p:nvGrpSpPr>
              <p:grpSpPr>
                <a:xfrm>
                  <a:off x="3601664" y="1049082"/>
                  <a:ext cx="1330376" cy="4900198"/>
                  <a:chOff x="3601664" y="1049082"/>
                  <a:chExt cx="1330376" cy="4900198"/>
                </a:xfrm>
              </p:grpSpPr>
              <p:pic>
                <p:nvPicPr>
                  <p:cNvPr id="48" name="Image 47"/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813" r="28582" b="8693"/>
                  <a:stretch/>
                </p:blipFill>
                <p:spPr>
                  <a:xfrm>
                    <a:off x="3601664" y="1049082"/>
                    <a:ext cx="1330376" cy="4900198"/>
                  </a:xfrm>
                  <a:prstGeom prst="rect">
                    <a:avLst/>
                  </a:prstGeom>
                </p:spPr>
              </p:pic>
              <p:sp>
                <p:nvSpPr>
                  <p:cNvPr id="49" name="Rectangle 48"/>
                  <p:cNvSpPr/>
                  <p:nvPr/>
                </p:nvSpPr>
                <p:spPr>
                  <a:xfrm>
                    <a:off x="3902561" y="3403728"/>
                    <a:ext cx="726766" cy="2257519"/>
                  </a:xfrm>
                  <a:prstGeom prst="rect">
                    <a:avLst/>
                  </a:prstGeom>
                  <a:noFill/>
                  <a:ln w="38100">
                    <a:solidFill>
                      <a:schemeClr val="bg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45" name="Groupe 44"/>
                <p:cNvGrpSpPr/>
                <p:nvPr/>
              </p:nvGrpSpPr>
              <p:grpSpPr>
                <a:xfrm>
                  <a:off x="2884413" y="3014131"/>
                  <a:ext cx="1512168" cy="2164924"/>
                  <a:chOff x="2884413" y="3014131"/>
                  <a:chExt cx="1512168" cy="2164924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4108549" y="4819015"/>
                    <a:ext cx="288032" cy="360040"/>
                  </a:xfrm>
                  <a:prstGeom prst="rect">
                    <a:avLst/>
                  </a:prstGeom>
                  <a:noFill/>
                  <a:ln w="38100">
                    <a:solidFill>
                      <a:srgbClr val="C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cxnSp>
                <p:nvCxnSpPr>
                  <p:cNvPr id="47" name="Connecteur droit avec flèche 46"/>
                  <p:cNvCxnSpPr>
                    <a:stCxn id="46" idx="1"/>
                  </p:cNvCxnSpPr>
                  <p:nvPr/>
                </p:nvCxnSpPr>
                <p:spPr>
                  <a:xfrm flipH="1" flipV="1">
                    <a:off x="2884413" y="3014131"/>
                    <a:ext cx="1224136" cy="1984904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3" name="Connecteur droit avec flèche 42"/>
              <p:cNvCxnSpPr>
                <a:stCxn id="49" idx="3"/>
              </p:cNvCxnSpPr>
              <p:nvPr/>
            </p:nvCxnSpPr>
            <p:spPr>
              <a:xfrm>
                <a:off x="4629327" y="4532488"/>
                <a:ext cx="1238817" cy="48640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ZoneTexte 40"/>
            <p:cNvSpPr txBox="1"/>
            <p:nvPr/>
          </p:nvSpPr>
          <p:spPr>
            <a:xfrm>
              <a:off x="3224096" y="5880189"/>
              <a:ext cx="2049017" cy="358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/>
                <a:t>Cryogenic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dewar</a:t>
              </a:r>
              <a:endParaRPr lang="en-US" sz="1400" dirty="0"/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3056739" y="4216522"/>
            <a:ext cx="1145136" cy="698936"/>
            <a:chOff x="2483768" y="4682665"/>
            <a:chExt cx="1145136" cy="698936"/>
          </a:xfrm>
        </p:grpSpPr>
        <p:sp>
          <p:nvSpPr>
            <p:cNvPr id="51" name="ZoneTexte 50"/>
            <p:cNvSpPr txBox="1"/>
            <p:nvPr/>
          </p:nvSpPr>
          <p:spPr>
            <a:xfrm>
              <a:off x="2483768" y="4858381"/>
              <a:ext cx="10276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accent1"/>
                  </a:solidFill>
                </a:rPr>
                <a:t>Liquid</a:t>
              </a:r>
              <a:r>
                <a:rPr lang="fr-FR" sz="1400" dirty="0" smtClean="0">
                  <a:solidFill>
                    <a:schemeClr val="accent1"/>
                  </a:solidFill>
                </a:rPr>
                <a:t> He (4.2 K)</a:t>
              </a:r>
              <a:endParaRPr lang="en-US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52" name="Connecteur droit avec flèche 51"/>
            <p:cNvCxnSpPr>
              <a:stCxn id="51" idx="0"/>
            </p:cNvCxnSpPr>
            <p:nvPr/>
          </p:nvCxnSpPr>
          <p:spPr>
            <a:xfrm flipV="1">
              <a:off x="2997600" y="4682665"/>
              <a:ext cx="631304" cy="1757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5267449" y="4733482"/>
            <a:ext cx="3789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levitation force is produced by the interaction between the magnetic field from the coils and the currents induced on the surface of the superconducting sphere.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230695" y="5390207"/>
            <a:ext cx="5221625" cy="861774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Magnetic feedback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 low instrumental drift 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(a few µGal/year, where 1 µGal ~ 10</a:t>
            </a:r>
            <a:r>
              <a:rPr lang="en-US" sz="1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-8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m/s²)</a:t>
            </a:r>
          </a:p>
          <a:p>
            <a:pPr algn="ctr"/>
            <a:r>
              <a:rPr lang="fr-FR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</a:t>
            </a:r>
            <a:r>
              <a:rPr lang="fr-F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high </a:t>
            </a:r>
            <a:r>
              <a:rPr lang="fr-FR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sensitivity</a:t>
            </a:r>
            <a:r>
              <a:rPr lang="fr-F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at the </a:t>
            </a:r>
            <a:r>
              <a:rPr lang="fr-FR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nanogal</a:t>
            </a:r>
            <a:r>
              <a:rPr lang="fr-F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level</a:t>
            </a:r>
            <a:r>
              <a:rPr lang="fr-F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(~ 10</a:t>
            </a:r>
            <a:r>
              <a:rPr lang="fr-FR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-12</a:t>
            </a:r>
            <a:r>
              <a:rPr lang="fr-F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691680" y="54868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 smtClean="0"/>
              <a:t>Components of the SG </a:t>
            </a:r>
            <a:r>
              <a:rPr lang="fr-FR" u="sng" dirty="0" err="1" smtClean="0"/>
              <a:t>sensor</a:t>
            </a:r>
            <a:r>
              <a:rPr lang="fr-FR" u="sng" dirty="0" smtClean="0"/>
              <a:t> (GWR Instruments, Inc.)</a:t>
            </a:r>
            <a:endParaRPr lang="fr-FR" u="sng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2</a:t>
            </a:fld>
            <a:endParaRPr lang="fr-BE" dirty="0"/>
          </a:p>
        </p:txBody>
      </p:sp>
      <p:sp>
        <p:nvSpPr>
          <p:cNvPr id="55" name="ZoneTexte 54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SENSOR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5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20</a:t>
            </a:fld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547192" y="76562"/>
            <a:ext cx="8489304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smtClean="0">
                <a:solidFill>
                  <a:srgbClr val="002060"/>
                </a:solidFill>
              </a:rPr>
              <a:t>conclusion</a:t>
            </a:r>
            <a:endParaRPr lang="fr-FR" sz="2000" b="1" cap="all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3568" y="692696"/>
            <a:ext cx="82089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SGs</a:t>
            </a:r>
            <a:r>
              <a:rPr lang="fr-FR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long-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seismometers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frequencies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a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local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 changes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better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noise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reduction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STS-1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Resolution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close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 0.1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nGal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at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seismic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frequencies</a:t>
            </a:r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fr-FR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to </a:t>
            </a:r>
            <a:r>
              <a:rPr lang="fr-FR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gravity-based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earthquake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warning:</a:t>
            </a:r>
            <a:endParaRPr lang="fr-FR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2011 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Tohoku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EQ (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Montagner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2015) but 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difficulties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future </a:t>
            </a:r>
            <a:r>
              <a:rPr lang="fr-FR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warning system: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Poor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geographical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SGs</a:t>
            </a:r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to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transient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separated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other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possible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disturbances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4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21</a:t>
            </a:fld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2123728" y="2204864"/>
            <a:ext cx="5112568" cy="76944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4400" b="1" cap="all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fr-FR" sz="4400" b="1" cap="all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b="1" cap="all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endParaRPr lang="fr-FR" sz="4400" b="1" cap="all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73778" y="4005064"/>
            <a:ext cx="421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Severine.Rosat@unistra.fr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400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E-GRAAL meeting - January 10, 2018</a:t>
            </a: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0" indent="0">
                <a:buFont typeface="+mj-lt"/>
                <a:buNone/>
              </a:pPr>
              <a:t>22</a:t>
            </a:fld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76980" y="589624"/>
            <a:ext cx="2098540" cy="2798928"/>
            <a:chOff x="676980" y="589624"/>
            <a:chExt cx="2098540" cy="2798928"/>
          </a:xfrm>
        </p:grpSpPr>
        <p:pic>
          <p:nvPicPr>
            <p:cNvPr id="80" name="Image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80" y="589624"/>
              <a:ext cx="2098540" cy="2798928"/>
            </a:xfrm>
            <a:prstGeom prst="rect">
              <a:avLst/>
            </a:prstGeom>
          </p:spPr>
        </p:pic>
        <p:sp>
          <p:nvSpPr>
            <p:cNvPr id="89" name="ZoneTexte 88"/>
            <p:cNvSpPr txBox="1"/>
            <p:nvPr/>
          </p:nvSpPr>
          <p:spPr>
            <a:xfrm>
              <a:off x="937607" y="611396"/>
              <a:ext cx="16387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Strasbourg, J9</a:t>
              </a:r>
              <a:endParaRPr lang="en-US" dirty="0"/>
            </a:p>
          </p:txBody>
        </p:sp>
      </p:grpSp>
      <p:pic>
        <p:nvPicPr>
          <p:cNvPr id="21" name="Picture 2" descr="C:\Users\Severine\Documents\ObsGraviJ9-DJ-RU\igravs-29-30-31-15-32\iOSG23 + iGrav30 at J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69" y="577895"/>
            <a:ext cx="4572000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372769" y="5557882"/>
            <a:ext cx="4571999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iOSG23 and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iGrav30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parallely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recording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620688"/>
            <a:ext cx="8207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u="sng" dirty="0" err="1" smtClean="0"/>
              <a:t>Hydrological</a:t>
            </a:r>
            <a:r>
              <a:rPr lang="fr-FR" altLang="fr-FR" u="sng" dirty="0" smtClean="0"/>
              <a:t> </a:t>
            </a:r>
            <a:r>
              <a:rPr lang="fr-FR" altLang="fr-FR" u="sng" dirty="0" err="1" smtClean="0"/>
              <a:t>effect</a:t>
            </a:r>
            <a:r>
              <a:rPr lang="fr-FR" altLang="fr-FR" u="sng" dirty="0" smtClean="0"/>
              <a:t> on iOSG-24 </a:t>
            </a:r>
            <a:r>
              <a:rPr lang="fr-FR" altLang="fr-FR" u="sng" dirty="0" err="1" smtClean="0"/>
              <a:t>using</a:t>
            </a:r>
            <a:r>
              <a:rPr lang="fr-FR" altLang="fr-FR" u="sng" dirty="0" smtClean="0"/>
              <a:t> MERRA2 </a:t>
            </a:r>
            <a:r>
              <a:rPr lang="fr-FR" altLang="fr-FR" u="sng" dirty="0" err="1" smtClean="0"/>
              <a:t>hydrological</a:t>
            </a:r>
            <a:r>
              <a:rPr lang="fr-FR" altLang="fr-FR" u="sng" dirty="0" smtClean="0"/>
              <a:t> model</a:t>
            </a:r>
            <a:endParaRPr lang="en-US" u="sng" dirty="0"/>
          </a:p>
        </p:txBody>
      </p:sp>
      <p:grpSp>
        <p:nvGrpSpPr>
          <p:cNvPr id="19" name="Groupe 18"/>
          <p:cNvGrpSpPr/>
          <p:nvPr/>
        </p:nvGrpSpPr>
        <p:grpSpPr>
          <a:xfrm>
            <a:off x="683568" y="1083514"/>
            <a:ext cx="8197902" cy="5153798"/>
            <a:chOff x="683568" y="1052736"/>
            <a:chExt cx="8197902" cy="5153798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5" t="2072" r="8962" b="5287"/>
            <a:stretch/>
          </p:blipFill>
          <p:spPr>
            <a:xfrm>
              <a:off x="683568" y="1052736"/>
              <a:ext cx="8197902" cy="4781215"/>
            </a:xfrm>
            <a:prstGeom prst="rect">
              <a:avLst/>
            </a:prstGeom>
          </p:spPr>
        </p:pic>
        <p:grpSp>
          <p:nvGrpSpPr>
            <p:cNvPr id="30" name="Groupe 29"/>
            <p:cNvGrpSpPr/>
            <p:nvPr/>
          </p:nvGrpSpPr>
          <p:grpSpPr>
            <a:xfrm>
              <a:off x="3818866" y="5445224"/>
              <a:ext cx="4785582" cy="761310"/>
              <a:chOff x="7007287" y="2032416"/>
              <a:chExt cx="4785582" cy="761310"/>
            </a:xfrm>
          </p:grpSpPr>
          <p:cxnSp>
            <p:nvCxnSpPr>
              <p:cNvPr id="31" name="Connecteur droit avec flèche 30"/>
              <p:cNvCxnSpPr>
                <a:stCxn id="32" idx="0"/>
              </p:cNvCxnSpPr>
              <p:nvPr/>
            </p:nvCxnSpPr>
            <p:spPr>
              <a:xfrm flipH="1" flipV="1">
                <a:off x="9200581" y="2032416"/>
                <a:ext cx="199497" cy="484311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007287" y="2516727"/>
                <a:ext cx="478558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solidFill>
                      <a:srgbClr val="0000FF"/>
                    </a:solidFill>
                  </a:rPr>
                  <a:t>Local </a:t>
                </a:r>
                <a:r>
                  <a:rPr lang="fr-FR" sz="1200" dirty="0" err="1" smtClean="0">
                    <a:solidFill>
                      <a:srgbClr val="0000FF"/>
                    </a:solidFill>
                  </a:rPr>
                  <a:t>hydrological</a:t>
                </a:r>
                <a:r>
                  <a:rPr lang="fr-FR" sz="1200" dirty="0" smtClean="0">
                    <a:solidFill>
                      <a:srgbClr val="0000FF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rgbClr val="0000FF"/>
                    </a:solidFill>
                  </a:rPr>
                  <a:t>effect</a:t>
                </a:r>
                <a:r>
                  <a:rPr lang="fr-FR" sz="1200" dirty="0" smtClean="0">
                    <a:solidFill>
                      <a:srgbClr val="0000FF"/>
                    </a:solidFill>
                  </a:rPr>
                  <a:t> anti-</a:t>
                </a:r>
                <a:r>
                  <a:rPr lang="fr-FR" sz="1200" dirty="0" err="1" smtClean="0">
                    <a:solidFill>
                      <a:srgbClr val="0000FF"/>
                    </a:solidFill>
                  </a:rPr>
                  <a:t>correlated</a:t>
                </a:r>
                <a:r>
                  <a:rPr lang="fr-FR" sz="1200" dirty="0" smtClean="0">
                    <a:solidFill>
                      <a:srgbClr val="0000FF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rgbClr val="0000FF"/>
                    </a:solidFill>
                  </a:rPr>
                  <a:t>with</a:t>
                </a:r>
                <a:r>
                  <a:rPr lang="fr-FR" sz="1200" dirty="0" smtClean="0">
                    <a:solidFill>
                      <a:srgbClr val="0000FF"/>
                    </a:solidFill>
                  </a:rPr>
                  <a:t> SG </a:t>
                </a:r>
                <a:r>
                  <a:rPr lang="fr-FR" sz="1200" dirty="0" err="1" smtClean="0">
                    <a:solidFill>
                      <a:srgbClr val="0000FF"/>
                    </a:solidFill>
                  </a:rPr>
                  <a:t>residuals</a:t>
                </a:r>
                <a:endParaRPr lang="fr-FR" sz="12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7173" name="Groupe 7172"/>
            <p:cNvGrpSpPr/>
            <p:nvPr/>
          </p:nvGrpSpPr>
          <p:grpSpPr>
            <a:xfrm>
              <a:off x="5724128" y="3896433"/>
              <a:ext cx="2376264" cy="720080"/>
              <a:chOff x="5750279" y="3896433"/>
              <a:chExt cx="2376264" cy="720080"/>
            </a:xfrm>
          </p:grpSpPr>
          <p:sp>
            <p:nvSpPr>
              <p:cNvPr id="37" name="ZoneTexte 36"/>
              <p:cNvSpPr txBox="1"/>
              <p:nvPr/>
            </p:nvSpPr>
            <p:spPr>
              <a:xfrm>
                <a:off x="5750279" y="3896433"/>
                <a:ext cx="23762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>
                    <a:solidFill>
                      <a:srgbClr val="55DD61"/>
                    </a:solidFill>
                  </a:rPr>
                  <a:t>SG </a:t>
                </a:r>
                <a:r>
                  <a:rPr lang="fr-FR" sz="1200" dirty="0" err="1" smtClean="0">
                    <a:solidFill>
                      <a:srgbClr val="55DD61"/>
                    </a:solidFill>
                  </a:rPr>
                  <a:t>residuals</a:t>
                </a:r>
                <a:r>
                  <a:rPr lang="fr-FR" sz="1200" dirty="0" smtClean="0">
                    <a:solidFill>
                      <a:srgbClr val="55DD6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rgbClr val="55DD61"/>
                    </a:solidFill>
                  </a:rPr>
                  <a:t>after</a:t>
                </a:r>
                <a:r>
                  <a:rPr lang="fr-FR" sz="1200" dirty="0" smtClean="0">
                    <a:solidFill>
                      <a:srgbClr val="55DD6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rgbClr val="55DD61"/>
                    </a:solidFill>
                  </a:rPr>
                  <a:t>removing</a:t>
                </a:r>
                <a:r>
                  <a:rPr lang="fr-FR" sz="1200" dirty="0" smtClean="0">
                    <a:solidFill>
                      <a:srgbClr val="55DD61"/>
                    </a:solidFill>
                  </a:rPr>
                  <a:t> the total </a:t>
                </a:r>
                <a:r>
                  <a:rPr lang="fr-FR" sz="1200" dirty="0" err="1" smtClean="0">
                    <a:solidFill>
                      <a:srgbClr val="55DD61"/>
                    </a:solidFill>
                  </a:rPr>
                  <a:t>hydrological</a:t>
                </a:r>
                <a:r>
                  <a:rPr lang="fr-FR" sz="1200" dirty="0" smtClean="0">
                    <a:solidFill>
                      <a:srgbClr val="55DD61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rgbClr val="55DD61"/>
                    </a:solidFill>
                  </a:rPr>
                  <a:t>effect</a:t>
                </a:r>
                <a:endParaRPr lang="fr-FR" sz="1200" dirty="0">
                  <a:solidFill>
                    <a:srgbClr val="55DD61"/>
                  </a:solidFill>
                </a:endParaRPr>
              </a:p>
            </p:txBody>
          </p:sp>
          <p:cxnSp>
            <p:nvCxnSpPr>
              <p:cNvPr id="38" name="Connecteur droit avec flèche 37"/>
              <p:cNvCxnSpPr>
                <a:stCxn id="37" idx="2"/>
              </p:cNvCxnSpPr>
              <p:nvPr/>
            </p:nvCxnSpPr>
            <p:spPr>
              <a:xfrm>
                <a:off x="6938411" y="4358098"/>
                <a:ext cx="468052" cy="258415"/>
              </a:xfrm>
              <a:prstGeom prst="straightConnector1">
                <a:avLst/>
              </a:prstGeom>
              <a:ln w="25400">
                <a:solidFill>
                  <a:srgbClr val="55DD6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e 41"/>
            <p:cNvGrpSpPr/>
            <p:nvPr/>
          </p:nvGrpSpPr>
          <p:grpSpPr>
            <a:xfrm>
              <a:off x="4576176" y="1465620"/>
              <a:ext cx="3020160" cy="739244"/>
              <a:chOff x="5488004" y="3841884"/>
              <a:chExt cx="3020160" cy="739244"/>
            </a:xfrm>
          </p:grpSpPr>
          <p:sp>
            <p:nvSpPr>
              <p:cNvPr id="43" name="ZoneTexte 42"/>
              <p:cNvSpPr txBox="1"/>
              <p:nvPr/>
            </p:nvSpPr>
            <p:spPr>
              <a:xfrm>
                <a:off x="5488004" y="3841884"/>
                <a:ext cx="30201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 smtClean="0"/>
                  <a:t>SG </a:t>
                </a:r>
                <a:r>
                  <a:rPr lang="fr-FR" sz="1200" dirty="0" err="1" smtClean="0"/>
                  <a:t>residuals</a:t>
                </a:r>
                <a:r>
                  <a:rPr lang="fr-FR" sz="1200" dirty="0" smtClean="0"/>
                  <a:t> </a:t>
                </a:r>
                <a:r>
                  <a:rPr lang="fr-FR" sz="1200" dirty="0" err="1" smtClean="0"/>
                  <a:t>after</a:t>
                </a:r>
                <a:r>
                  <a:rPr lang="fr-FR" sz="1200" dirty="0" smtClean="0"/>
                  <a:t> </a:t>
                </a:r>
                <a:r>
                  <a:rPr lang="fr-FR" sz="1200" dirty="0" err="1" smtClean="0"/>
                  <a:t>removing</a:t>
                </a:r>
                <a:r>
                  <a:rPr lang="fr-FR" sz="1200" dirty="0" smtClean="0"/>
                  <a:t> </a:t>
                </a:r>
                <a:r>
                  <a:rPr lang="fr-FR" sz="1200" dirty="0" err="1" smtClean="0"/>
                  <a:t>tides</a:t>
                </a:r>
                <a:r>
                  <a:rPr lang="fr-FR" sz="1200" dirty="0" smtClean="0"/>
                  <a:t>, polar motion and </a:t>
                </a:r>
                <a:r>
                  <a:rPr lang="fr-FR" sz="1200" dirty="0" err="1" smtClean="0"/>
                  <a:t>atmospheric</a:t>
                </a:r>
                <a:r>
                  <a:rPr lang="fr-FR" sz="1200" dirty="0" smtClean="0"/>
                  <a:t> pressure </a:t>
                </a:r>
                <a:r>
                  <a:rPr lang="fr-FR" sz="1200" dirty="0" err="1" smtClean="0"/>
                  <a:t>effects</a:t>
                </a:r>
                <a:endParaRPr lang="fr-FR" sz="1200" dirty="0"/>
              </a:p>
            </p:txBody>
          </p:sp>
          <p:cxnSp>
            <p:nvCxnSpPr>
              <p:cNvPr id="44" name="Connecteur droit avec flèche 43"/>
              <p:cNvCxnSpPr>
                <a:stCxn id="43" idx="2"/>
              </p:cNvCxnSpPr>
              <p:nvPr/>
            </p:nvCxnSpPr>
            <p:spPr>
              <a:xfrm>
                <a:off x="6998084" y="4303549"/>
                <a:ext cx="185013" cy="27757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3" name="Connecteur droit avec flèche 32"/>
          <p:cNvCxnSpPr>
            <a:stCxn id="32" idx="0"/>
          </p:cNvCxnSpPr>
          <p:nvPr/>
        </p:nvCxnSpPr>
        <p:spPr>
          <a:xfrm flipV="1">
            <a:off x="6211657" y="5159761"/>
            <a:ext cx="1351625" cy="800552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23</a:t>
            </a:fld>
            <a:endParaRPr lang="fr-BE" dirty="0"/>
          </a:p>
        </p:txBody>
      </p:sp>
      <p:sp>
        <p:nvSpPr>
          <p:cNvPr id="26" name="ZoneTexte 2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everine\Documents\ObsGraviJ9-DJ-RU\Rustrel_iOSG-24\NOISE\5daysPSD-RUvsOS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7800" b="2791"/>
          <a:stretch/>
        </p:blipFill>
        <p:spPr bwMode="auto">
          <a:xfrm>
            <a:off x="1364098" y="1094242"/>
            <a:ext cx="6880310" cy="456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724910"/>
            <a:ext cx="8207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u="sng" dirty="0" err="1" smtClean="0"/>
              <a:t>Statistical</a:t>
            </a:r>
            <a:r>
              <a:rPr lang="fr-FR" altLang="fr-FR" u="sng" dirty="0" smtClean="0"/>
              <a:t> Noise </a:t>
            </a:r>
            <a:r>
              <a:rPr lang="fr-FR" altLang="fr-FR" u="sng" dirty="0" err="1" smtClean="0"/>
              <a:t>levels</a:t>
            </a:r>
            <a:r>
              <a:rPr lang="fr-FR" altLang="fr-FR" u="sng" dirty="0" smtClean="0"/>
              <a:t> of </a:t>
            </a:r>
            <a:r>
              <a:rPr lang="fr-FR" altLang="fr-FR" u="sng" dirty="0" err="1" smtClean="0"/>
              <a:t>some</a:t>
            </a:r>
            <a:r>
              <a:rPr lang="fr-FR" altLang="fr-FR" u="sng" dirty="0" smtClean="0"/>
              <a:t> </a:t>
            </a:r>
            <a:r>
              <a:rPr lang="fr-FR" altLang="fr-FR" u="sng" dirty="0" err="1" smtClean="0"/>
              <a:t>worldwide</a:t>
            </a:r>
            <a:r>
              <a:rPr lang="fr-FR" altLang="fr-FR" u="sng" dirty="0" smtClean="0"/>
              <a:t> </a:t>
            </a:r>
            <a:r>
              <a:rPr lang="fr-FR" altLang="fr-FR" u="sng" dirty="0" err="1" smtClean="0"/>
              <a:t>SGs</a:t>
            </a:r>
            <a:endParaRPr lang="en-US" u="sng" dirty="0"/>
          </a:p>
        </p:txBody>
      </p:sp>
      <p:sp>
        <p:nvSpPr>
          <p:cNvPr id="19" name="ZoneTexte 18"/>
          <p:cNvSpPr txBox="1"/>
          <p:nvPr/>
        </p:nvSpPr>
        <p:spPr>
          <a:xfrm>
            <a:off x="683568" y="5659258"/>
            <a:ext cx="3160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N</a:t>
            </a:r>
            <a:r>
              <a:rPr lang="fr-FR" sz="1600" dirty="0" smtClean="0"/>
              <a:t>ew </a:t>
            </a:r>
            <a:r>
              <a:rPr lang="fr-FR" sz="1600" b="1" dirty="0" err="1" smtClean="0">
                <a:solidFill>
                  <a:srgbClr val="FF0000"/>
                </a:solidFill>
              </a:rPr>
              <a:t>L</a:t>
            </a:r>
            <a:r>
              <a:rPr lang="fr-FR" sz="1600" dirty="0" err="1" smtClean="0"/>
              <a:t>ow</a:t>
            </a:r>
            <a:r>
              <a:rPr lang="fr-FR" sz="1600" dirty="0" smtClean="0"/>
              <a:t> </a:t>
            </a:r>
            <a:r>
              <a:rPr lang="fr-FR" sz="1600" b="1" dirty="0" smtClean="0">
                <a:solidFill>
                  <a:srgbClr val="FF0000"/>
                </a:solidFill>
              </a:rPr>
              <a:t>N</a:t>
            </a:r>
            <a:r>
              <a:rPr lang="fr-FR" sz="1600" dirty="0" smtClean="0"/>
              <a:t>oise </a:t>
            </a:r>
            <a:r>
              <a:rPr lang="fr-FR" sz="1600" b="1" dirty="0" smtClean="0">
                <a:solidFill>
                  <a:srgbClr val="FF0000"/>
                </a:solidFill>
              </a:rPr>
              <a:t>M</a:t>
            </a:r>
            <a:r>
              <a:rPr lang="fr-FR" sz="1600" dirty="0" smtClean="0"/>
              <a:t>odel of Peterson (1993) = </a:t>
            </a:r>
            <a:r>
              <a:rPr lang="fr-FR" sz="1600" dirty="0" err="1" smtClean="0"/>
              <a:t>seismological</a:t>
            </a:r>
            <a:r>
              <a:rPr lang="fr-FR" sz="1600" dirty="0" smtClean="0"/>
              <a:t> noise model</a:t>
            </a:r>
            <a:endParaRPr lang="fr-FR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300192" y="577654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Rosat et al. 2016</a:t>
            </a:r>
            <a:endParaRPr lang="fr-FR" sz="1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24</a:t>
            </a:fld>
            <a:endParaRPr lang="fr-BE" dirty="0"/>
          </a:p>
        </p:txBody>
      </p:sp>
      <p:sp>
        <p:nvSpPr>
          <p:cNvPr id="22" name="ZoneTexte 21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seismic</a:t>
            </a:r>
            <a:r>
              <a:rPr lang="fr-FR" sz="2000" b="1" cap="all" dirty="0" smtClean="0">
                <a:solidFill>
                  <a:srgbClr val="002060"/>
                </a:solidFill>
              </a:rPr>
              <a:t> noise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level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2071" r="5943" b="51430"/>
          <a:stretch/>
        </p:blipFill>
        <p:spPr>
          <a:xfrm>
            <a:off x="683568" y="3919710"/>
            <a:ext cx="8280650" cy="235854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93624" y="2605627"/>
            <a:ext cx="3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least-squares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adjustment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Scale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factor = -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451 ± 3 nm/s²/V 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(relative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error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0.7 %)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2152903" cy="161467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" t="2365" r="2239"/>
          <a:stretch/>
        </p:blipFill>
        <p:spPr>
          <a:xfrm>
            <a:off x="4211961" y="980728"/>
            <a:ext cx="4824536" cy="219479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86700" y="563057"/>
            <a:ext cx="3473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Using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bsolute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values of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095713" y="3436441"/>
            <a:ext cx="414389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small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instrumental drift ~ 0.8 µGal/</a:t>
            </a:r>
            <a:r>
              <a:rPr lang="fr-F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year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3</a:t>
            </a:fld>
            <a:endParaRPr lang="fr-BE" dirty="0"/>
          </a:p>
        </p:txBody>
      </p:sp>
      <p:sp>
        <p:nvSpPr>
          <p:cNvPr id="22" name="ZoneTexte 21"/>
          <p:cNvSpPr txBox="1"/>
          <p:nvPr/>
        </p:nvSpPr>
        <p:spPr>
          <a:xfrm>
            <a:off x="460375" y="76562"/>
            <a:ext cx="8665648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 smtClean="0">
                <a:solidFill>
                  <a:srgbClr val="002060"/>
                </a:solidFill>
              </a:rPr>
              <a:t>: calibration and instrumental drift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15872" y="683404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fr-FR" altLang="fr-FR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alt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iOSG-24 </a:t>
            </a:r>
            <a:r>
              <a:rPr lang="fr-FR" alt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alt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FG5#206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00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11560" y="575976"/>
            <a:ext cx="8417023" cy="5668770"/>
            <a:chOff x="683568" y="575976"/>
            <a:chExt cx="8417023" cy="5668770"/>
          </a:xfrm>
        </p:grpSpPr>
        <p:grpSp>
          <p:nvGrpSpPr>
            <p:cNvPr id="11" name="Groupe 10"/>
            <p:cNvGrpSpPr>
              <a:grpSpLocks noChangeAspect="1"/>
            </p:cNvGrpSpPr>
            <p:nvPr/>
          </p:nvGrpSpPr>
          <p:grpSpPr>
            <a:xfrm>
              <a:off x="683568" y="575976"/>
              <a:ext cx="8417023" cy="5668770"/>
              <a:chOff x="89574" y="629653"/>
              <a:chExt cx="9273794" cy="5967699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89574" y="629653"/>
                <a:ext cx="9273794" cy="5967699"/>
                <a:chOff x="89574" y="629653"/>
                <a:chExt cx="9273794" cy="5967699"/>
              </a:xfrm>
            </p:grpSpPr>
            <p:grpSp>
              <p:nvGrpSpPr>
                <p:cNvPr id="15" name="Groupe 14"/>
                <p:cNvGrpSpPr/>
                <p:nvPr/>
              </p:nvGrpSpPr>
              <p:grpSpPr>
                <a:xfrm>
                  <a:off x="89574" y="629653"/>
                  <a:ext cx="9273794" cy="5967699"/>
                  <a:chOff x="89574" y="629653"/>
                  <a:chExt cx="9273794" cy="5967699"/>
                </a:xfrm>
              </p:grpSpPr>
              <p:grpSp>
                <p:nvGrpSpPr>
                  <p:cNvPr id="19" name="Groupe 18"/>
                  <p:cNvGrpSpPr/>
                  <p:nvPr/>
                </p:nvGrpSpPr>
                <p:grpSpPr>
                  <a:xfrm>
                    <a:off x="89574" y="629653"/>
                    <a:ext cx="9273794" cy="5967699"/>
                    <a:chOff x="89574" y="629653"/>
                    <a:chExt cx="9273794" cy="5967699"/>
                  </a:xfrm>
                </p:grpSpPr>
                <p:grpSp>
                  <p:nvGrpSpPr>
                    <p:cNvPr id="22" name="Groupe 21"/>
                    <p:cNvGrpSpPr/>
                    <p:nvPr/>
                  </p:nvGrpSpPr>
                  <p:grpSpPr>
                    <a:xfrm>
                      <a:off x="89574" y="629653"/>
                      <a:ext cx="9273794" cy="5967699"/>
                      <a:chOff x="89574" y="629653"/>
                      <a:chExt cx="9273794" cy="5967699"/>
                    </a:xfrm>
                  </p:grpSpPr>
                  <p:grpSp>
                    <p:nvGrpSpPr>
                      <p:cNvPr id="26" name="Groupe 25"/>
                      <p:cNvGrpSpPr/>
                      <p:nvPr/>
                    </p:nvGrpSpPr>
                    <p:grpSpPr>
                      <a:xfrm>
                        <a:off x="89574" y="629653"/>
                        <a:ext cx="9273794" cy="5967699"/>
                        <a:chOff x="179512" y="629653"/>
                        <a:chExt cx="9273794" cy="5967699"/>
                      </a:xfrm>
                    </p:grpSpPr>
                    <p:grpSp>
                      <p:nvGrpSpPr>
                        <p:cNvPr id="29" name="Groupe 28"/>
                        <p:cNvGrpSpPr/>
                        <p:nvPr/>
                      </p:nvGrpSpPr>
                      <p:grpSpPr>
                        <a:xfrm>
                          <a:off x="179512" y="629653"/>
                          <a:ext cx="8130524" cy="5967699"/>
                          <a:chOff x="179512" y="629653"/>
                          <a:chExt cx="8130524" cy="5967699"/>
                        </a:xfrm>
                      </p:grpSpPr>
                      <p:grpSp>
                        <p:nvGrpSpPr>
                          <p:cNvPr id="31" name="Groupe 30"/>
                          <p:cNvGrpSpPr/>
                          <p:nvPr/>
                        </p:nvGrpSpPr>
                        <p:grpSpPr>
                          <a:xfrm>
                            <a:off x="179512" y="629653"/>
                            <a:ext cx="8130524" cy="5967699"/>
                            <a:chOff x="179512" y="629653"/>
                            <a:chExt cx="8130524" cy="5967699"/>
                          </a:xfrm>
                        </p:grpSpPr>
                        <p:pic>
                          <p:nvPicPr>
                            <p:cNvPr id="33" name="Image 32"/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5414"/>
                            <a:stretch/>
                          </p:blipFill>
                          <p:spPr>
                            <a:xfrm>
                              <a:off x="179512" y="629653"/>
                              <a:ext cx="8130524" cy="5967699"/>
                            </a:xfrm>
                            <a:prstGeom prst="rect">
                              <a:avLst/>
                            </a:prstGeom>
                          </p:spPr>
                        </p:pic>
                        <p:cxnSp>
                          <p:nvCxnSpPr>
                            <p:cNvPr id="34" name="Connecteur droit 33"/>
                            <p:cNvCxnSpPr/>
                            <p:nvPr/>
                          </p:nvCxnSpPr>
                          <p:spPr>
                            <a:xfrm>
                              <a:off x="8292106" y="629653"/>
                              <a:ext cx="0" cy="5256584"/>
                            </a:xfrm>
                            <a:prstGeom prst="line">
                              <a:avLst/>
                            </a:prstGeom>
                            <a:ln w="25400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32" name="Connecteur droit 31"/>
                          <p:cNvCxnSpPr/>
                          <p:nvPr/>
                        </p:nvCxnSpPr>
                        <p:spPr>
                          <a:xfrm>
                            <a:off x="8172400" y="1952692"/>
                            <a:ext cx="119706" cy="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30" name="ZoneTexte 29"/>
                        <p:cNvSpPr txBox="1"/>
                        <p:nvPr/>
                      </p:nvSpPr>
                      <p:spPr>
                        <a:xfrm>
                          <a:off x="8292106" y="1790745"/>
                          <a:ext cx="1161200" cy="32400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fr-FR" sz="14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 µm/s²</a:t>
                          </a:r>
                          <a:endParaRPr lang="fr-FR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p:grpSp>
                  <p:cxnSp>
                    <p:nvCxnSpPr>
                      <p:cNvPr id="27" name="Connecteur droit 26"/>
                      <p:cNvCxnSpPr/>
                      <p:nvPr/>
                    </p:nvCxnSpPr>
                    <p:spPr>
                      <a:xfrm>
                        <a:off x="8082462" y="2618406"/>
                        <a:ext cx="108744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8" name="ZoneTexte 27"/>
                      <p:cNvSpPr txBox="1"/>
                      <p:nvPr/>
                    </p:nvSpPr>
                    <p:spPr>
                      <a:xfrm>
                        <a:off x="8191205" y="2464186"/>
                        <a:ext cx="1172163" cy="3240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fr-FR" sz="14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100 nm/s²</a:t>
                        </a:r>
                        <a:endParaRPr lang="fr-FR" sz="14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24" name="Connecteur droit 23"/>
                    <p:cNvCxnSpPr/>
                    <p:nvPr/>
                  </p:nvCxnSpPr>
                  <p:spPr>
                    <a:xfrm>
                      <a:off x="8103806" y="3258276"/>
                      <a:ext cx="108744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ZoneTexte 24"/>
                    <p:cNvSpPr txBox="1"/>
                    <p:nvPr/>
                  </p:nvSpPr>
                  <p:spPr>
                    <a:xfrm>
                      <a:off x="8212550" y="3104056"/>
                      <a:ext cx="989306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nm/s²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20" name="Connecteur droit 19"/>
                  <p:cNvCxnSpPr/>
                  <p:nvPr/>
                </p:nvCxnSpPr>
                <p:spPr>
                  <a:xfrm>
                    <a:off x="8103806" y="3907688"/>
                    <a:ext cx="98362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ZoneTexte 20"/>
                  <p:cNvSpPr txBox="1"/>
                  <p:nvPr/>
                </p:nvSpPr>
                <p:spPr>
                  <a:xfrm>
                    <a:off x="8202168" y="3743927"/>
                    <a:ext cx="98930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nm/s²</a:t>
                    </a:r>
                    <a:endParaRPr lang="fr-FR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16" name="Connecteur droit 15"/>
                <p:cNvCxnSpPr/>
                <p:nvPr/>
              </p:nvCxnSpPr>
              <p:spPr>
                <a:xfrm>
                  <a:off x="8103806" y="4573402"/>
                  <a:ext cx="98362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ZoneTexte 16"/>
                <p:cNvSpPr txBox="1"/>
                <p:nvPr/>
              </p:nvSpPr>
              <p:spPr>
                <a:xfrm>
                  <a:off x="8202167" y="4437112"/>
                  <a:ext cx="1161200" cy="3240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0.1 nm/s²</a:t>
                  </a:r>
                  <a:endParaRPr lang="fr-FR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3" name="Connecteur droit 12"/>
              <p:cNvCxnSpPr/>
              <p:nvPr/>
            </p:nvCxnSpPr>
            <p:spPr>
              <a:xfrm>
                <a:off x="8082462" y="5239404"/>
                <a:ext cx="10874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ZoneTexte 13"/>
              <p:cNvSpPr txBox="1"/>
              <p:nvPr/>
            </p:nvSpPr>
            <p:spPr>
              <a:xfrm>
                <a:off x="8191206" y="5085184"/>
                <a:ext cx="1172161" cy="32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0.01 nm/s²</a:t>
                </a:r>
                <a:endParaRPr lang="fr-FR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1462008" y="2904949"/>
              <a:ext cx="825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~10</a:t>
              </a:r>
              <a:r>
                <a:rPr lang="fr-FR" sz="1600" b="1" baseline="30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-9</a:t>
              </a:r>
              <a:r>
                <a:rPr lang="fr-FR" sz="1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390000" y="4760278"/>
              <a:ext cx="922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~10</a:t>
              </a:r>
              <a:r>
                <a:rPr lang="fr-FR" sz="1600" b="1" baseline="300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-12</a:t>
              </a:r>
              <a:r>
                <a:rPr lang="fr-FR" sz="1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0152" y="6021288"/>
            <a:ext cx="2768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/>
              <a:t>Hinderer</a:t>
            </a:r>
            <a:r>
              <a:rPr lang="fr-FR" sz="1200" dirty="0" smtClean="0"/>
              <a:t>, </a:t>
            </a:r>
            <a:r>
              <a:rPr lang="fr-FR" sz="1200" dirty="0" err="1" smtClean="0"/>
              <a:t>Crossley</a:t>
            </a:r>
            <a:r>
              <a:rPr lang="fr-FR" sz="1200" dirty="0" smtClean="0"/>
              <a:t> </a:t>
            </a:r>
            <a:r>
              <a:rPr lang="fr-FR" sz="1200" dirty="0"/>
              <a:t>and </a:t>
            </a:r>
            <a:r>
              <a:rPr lang="fr-FR" sz="1200" dirty="0" err="1" smtClean="0"/>
              <a:t>Warburton</a:t>
            </a:r>
            <a:r>
              <a:rPr lang="fr-FR" sz="1200" dirty="0" smtClean="0"/>
              <a:t>, 2007</a:t>
            </a:r>
            <a:endParaRPr lang="fr-FR" sz="12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4</a:t>
            </a:fld>
            <a:endParaRPr lang="fr-BE" dirty="0"/>
          </a:p>
        </p:txBody>
      </p:sp>
      <p:sp>
        <p:nvSpPr>
          <p:cNvPr id="23" name="ZoneTexte 22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smtClean="0">
                <a:solidFill>
                  <a:srgbClr val="002060"/>
                </a:solidFill>
              </a:rPr>
              <a:t>SPECTRUM OF TIME-VARYING </a:t>
            </a:r>
            <a:r>
              <a:rPr lang="fr-FR" sz="2000" b="1" cap="all" dirty="0">
                <a:solidFill>
                  <a:srgbClr val="002060"/>
                </a:solidFill>
              </a:rPr>
              <a:t>GRAVITY CHANGES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0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5465" r="5112" b="10968"/>
          <a:stretch/>
        </p:blipFill>
        <p:spPr>
          <a:xfrm>
            <a:off x="1691680" y="881424"/>
            <a:ext cx="5424318" cy="2810813"/>
          </a:xfrm>
          <a:prstGeom prst="rect">
            <a:avLst/>
          </a:prstGeom>
        </p:spPr>
      </p:pic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35696" y="548680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International Geodynamics </a:t>
            </a:r>
            <a:r>
              <a:rPr lang="en-US" u="sng" dirty="0" smtClean="0"/>
              <a:t>and Earth </a:t>
            </a:r>
            <a:r>
              <a:rPr lang="en-US" u="sng" dirty="0"/>
              <a:t>Tide Service (IGETS)</a:t>
            </a:r>
            <a:endParaRPr lang="fr-FR" u="sng" dirty="0"/>
          </a:p>
        </p:txBody>
      </p:sp>
      <p:sp>
        <p:nvSpPr>
          <p:cNvPr id="5" name="Rectangle 4"/>
          <p:cNvSpPr/>
          <p:nvPr/>
        </p:nvSpPr>
        <p:spPr>
          <a:xfrm>
            <a:off x="6375976" y="908720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http://igets.u-strasbg.fr/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smtClean="0">
                <a:solidFill>
                  <a:srgbClr val="002060"/>
                </a:solidFill>
              </a:rPr>
              <a:t>NETWORK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478243" y="1295450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~ 30 </a:t>
            </a:r>
            <a:r>
              <a:rPr lang="fr-FR" dirty="0" err="1" smtClean="0"/>
              <a:t>SGs</a:t>
            </a:r>
            <a:r>
              <a:rPr lang="fr-FR" dirty="0" smtClean="0"/>
              <a:t> </a:t>
            </a:r>
            <a:r>
              <a:rPr lang="fr-FR" dirty="0" err="1" smtClean="0"/>
              <a:t>worldwide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E-GRAAL meeting - January 10, 2018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/>
              <a:pPr marL="0" indent="0">
                <a:buFont typeface="+mj-lt"/>
                <a:buNone/>
              </a:pPr>
              <a:t>5</a:t>
            </a:fld>
            <a:endParaRPr lang="fr-BE" dirty="0"/>
          </a:p>
        </p:txBody>
      </p:sp>
      <p:pic>
        <p:nvPicPr>
          <p:cNvPr id="2050" name="Picture 2" descr="C:\Users\srosat\Downloads\carte_GGP_asie_oceani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8054" r="6472" b="4484"/>
          <a:stretch/>
        </p:blipFill>
        <p:spPr bwMode="auto">
          <a:xfrm>
            <a:off x="6458346" y="3163467"/>
            <a:ext cx="2533438" cy="311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rosat\Downloads\carte_GGP_Europ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13345" r="-4216" b="5360"/>
          <a:stretch/>
        </p:blipFill>
        <p:spPr bwMode="auto">
          <a:xfrm>
            <a:off x="562930" y="3573016"/>
            <a:ext cx="3360998" cy="2732536"/>
          </a:xfrm>
          <a:prstGeom prst="trapezoi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68" y="1894604"/>
            <a:ext cx="1503493" cy="267287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64971" y="5959775"/>
            <a:ext cx="192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GWR Instruments, Inc.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2"/>
          <a:stretch/>
        </p:blipFill>
        <p:spPr>
          <a:xfrm>
            <a:off x="2699792" y="1268760"/>
            <a:ext cx="1763937" cy="33315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27159" r="31271" b="-1"/>
          <a:stretch/>
        </p:blipFill>
        <p:spPr>
          <a:xfrm>
            <a:off x="596612" y="785842"/>
            <a:ext cx="2031172" cy="38301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5536" y="4581128"/>
            <a:ext cx="2426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commercial model TT instruments 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~1981 - 1994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 L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dewar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83968" y="4570930"/>
            <a:ext cx="1855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Observatory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2003 - 2012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L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dewar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555776" y="4633972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Compact SG 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1994 - 2002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L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dewar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959950" y="4567480"/>
            <a:ext cx="155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OSG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2012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L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dewar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r="24718"/>
          <a:stretch/>
        </p:blipFill>
        <p:spPr>
          <a:xfrm>
            <a:off x="4531056" y="1728576"/>
            <a:ext cx="1388737" cy="285255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977904" y="5656035"/>
            <a:ext cx="54844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Niobium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2.54 cm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4.3g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E-GRAAL meeting - January 10, 2018</a:t>
            </a: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0" indent="0">
                <a:buFont typeface="+mj-lt"/>
                <a:buNone/>
              </a:pPr>
              <a:t>6</a:t>
            </a:fld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843808" y="785842"/>
            <a:ext cx="5292727" cy="770950"/>
          </a:xfrm>
          <a:prstGeom prst="straightConnector1">
            <a:avLst/>
          </a:prstGeom>
          <a:ln w="6350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480637">
            <a:off x="3606853" y="796111"/>
            <a:ext cx="42265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Size, </a:t>
            </a:r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difficulty</a:t>
            </a:r>
            <a:r>
              <a:rPr lang="fr-FR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installation and </a:t>
            </a:r>
            <a:r>
              <a:rPr lang="fr-FR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</a:t>
            </a:r>
            <a:endParaRPr lang="fr-FR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39230"/>
          <a:stretch/>
        </p:blipFill>
        <p:spPr>
          <a:xfrm>
            <a:off x="7510680" y="2583998"/>
            <a:ext cx="1491165" cy="1983482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511232" y="4550064"/>
            <a:ext cx="155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</a:t>
            </a:r>
            <a:endParaRPr lang="fr-FR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2012</a:t>
            </a:r>
          </a:p>
          <a:p>
            <a:pPr algn="ctr"/>
            <a:r>
              <a:rPr 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L </a:t>
            </a:r>
            <a:r>
              <a:rPr lang="fr-F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dewar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480700" y="2226350"/>
            <a:ext cx="1551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 SG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4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E-GRAAL meeting - January 10, 2018</a:t>
            </a: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0" indent="0">
                <a:buFont typeface="+mj-lt"/>
                <a:buNone/>
              </a:pPr>
              <a:t>7</a:t>
            </a:fld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 smtClean="0">
                <a:solidFill>
                  <a:srgbClr val="002060"/>
                </a:solidFill>
              </a:rPr>
              <a:t>Today’s</a:t>
            </a:r>
            <a:r>
              <a:rPr lang="fr-FR" sz="2000" b="1" cap="all" dirty="0" smtClean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Superconducting</a:t>
            </a:r>
            <a:r>
              <a:rPr lang="fr-FR" sz="2000" b="1" cap="all" dirty="0" smtClean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gravimetErs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827585" y="548680"/>
            <a:ext cx="8064895" cy="3189968"/>
            <a:chOff x="827585" y="548680"/>
            <a:chExt cx="8064895" cy="3189968"/>
          </a:xfrm>
        </p:grpSpPr>
        <p:sp>
          <p:nvSpPr>
            <p:cNvPr id="19" name="ZoneTexte 18"/>
            <p:cNvSpPr txBox="1"/>
            <p:nvPr/>
          </p:nvSpPr>
          <p:spPr>
            <a:xfrm>
              <a:off x="6742278" y="3400094"/>
              <a:ext cx="2150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GWR Instruments, Inc.</a:t>
              </a:r>
              <a:endPara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e 12"/>
            <p:cNvGrpSpPr/>
            <p:nvPr/>
          </p:nvGrpSpPr>
          <p:grpSpPr>
            <a:xfrm>
              <a:off x="827585" y="548680"/>
              <a:ext cx="7776863" cy="2859394"/>
              <a:chOff x="827585" y="548680"/>
              <a:chExt cx="7776863" cy="2859394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2788325" y="548680"/>
                <a:ext cx="5816123" cy="2859394"/>
                <a:chOff x="-3202582" y="509029"/>
                <a:chExt cx="5816123" cy="2859394"/>
              </a:xfrm>
            </p:grpSpPr>
            <p:sp>
              <p:nvSpPr>
                <p:cNvPr id="26" name="ZoneTexte 25"/>
                <p:cNvSpPr txBox="1"/>
                <p:nvPr/>
              </p:nvSpPr>
              <p:spPr>
                <a:xfrm>
                  <a:off x="-3202582" y="855324"/>
                  <a:ext cx="155112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b="1" i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fr-FR" sz="20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OSG</a:t>
                  </a:r>
                  <a:endParaRPr lang="fr-FR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9" name="Groupe 8"/>
                <p:cNvGrpSpPr/>
                <p:nvPr/>
              </p:nvGrpSpPr>
              <p:grpSpPr>
                <a:xfrm>
                  <a:off x="941619" y="509029"/>
                  <a:ext cx="1671922" cy="2859394"/>
                  <a:chOff x="941619" y="509029"/>
                  <a:chExt cx="1671922" cy="2859394"/>
                </a:xfrm>
              </p:grpSpPr>
              <p:pic>
                <p:nvPicPr>
                  <p:cNvPr id="16" name="Image 15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492"/>
                  <a:stretch/>
                </p:blipFill>
                <p:spPr>
                  <a:xfrm>
                    <a:off x="1018699" y="869069"/>
                    <a:ext cx="1503493" cy="2499354"/>
                  </a:xfrm>
                  <a:prstGeom prst="rect">
                    <a:avLst/>
                  </a:prstGeom>
                </p:spPr>
              </p:pic>
              <p:sp>
                <p:nvSpPr>
                  <p:cNvPr id="22" name="ZoneTexte 21"/>
                  <p:cNvSpPr txBox="1"/>
                  <p:nvPr/>
                </p:nvSpPr>
                <p:spPr>
                  <a:xfrm>
                    <a:off x="941619" y="509029"/>
                    <a:ext cx="167192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600" b="1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Observatory</a:t>
                    </a:r>
                    <a:r>
                      <a:rPr lang="fr-FR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SG</a:t>
                    </a:r>
                    <a:endParaRPr 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28" name="Rectangle 27"/>
              <p:cNvSpPr/>
              <p:nvPr/>
            </p:nvSpPr>
            <p:spPr>
              <a:xfrm>
                <a:off x="827585" y="1355284"/>
                <a:ext cx="576063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stable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Drift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rate &lt;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 µGal/month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Scale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 constant to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0.01 % over decades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nanoGal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16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-3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nm/s²) resolution in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domain;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0.3 nm/s² resolution in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time domain for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minute averaging</a:t>
                </a: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noise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 1 (nm/s²)²/Hz in seismic band (1 to 8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mHz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8" name="Groupe 17"/>
          <p:cNvGrpSpPr/>
          <p:nvPr/>
        </p:nvGrpSpPr>
        <p:grpSpPr>
          <a:xfrm>
            <a:off x="904690" y="3789040"/>
            <a:ext cx="7987790" cy="2413138"/>
            <a:chOff x="904690" y="3789040"/>
            <a:chExt cx="7763685" cy="2413138"/>
          </a:xfrm>
        </p:grpSpPr>
        <p:grpSp>
          <p:nvGrpSpPr>
            <p:cNvPr id="15" name="Groupe 14"/>
            <p:cNvGrpSpPr/>
            <p:nvPr/>
          </p:nvGrpSpPr>
          <p:grpSpPr>
            <a:xfrm>
              <a:off x="904690" y="3789040"/>
              <a:ext cx="7763685" cy="2413138"/>
              <a:chOff x="971600" y="3862503"/>
              <a:chExt cx="7763685" cy="241313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71600" y="3862503"/>
                <a:ext cx="7763685" cy="241313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1115616" y="3862503"/>
                <a:ext cx="4958514" cy="2341130"/>
                <a:chOff x="7397195" y="2475480"/>
                <a:chExt cx="4958514" cy="2341130"/>
              </a:xfrm>
            </p:grpSpPr>
            <p:pic>
              <p:nvPicPr>
                <p:cNvPr id="7" name="Image 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932" r="39230"/>
                <a:stretch/>
              </p:blipFill>
              <p:spPr>
                <a:xfrm>
                  <a:off x="7427175" y="2833128"/>
                  <a:ext cx="1491165" cy="1983482"/>
                </a:xfrm>
                <a:prstGeom prst="rect">
                  <a:avLst/>
                </a:prstGeom>
              </p:spPr>
            </p:pic>
            <p:sp>
              <p:nvSpPr>
                <p:cNvPr id="20" name="ZoneTexte 19"/>
                <p:cNvSpPr txBox="1"/>
                <p:nvPr/>
              </p:nvSpPr>
              <p:spPr>
                <a:xfrm>
                  <a:off x="10804585" y="2475480"/>
                  <a:ext cx="155112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b="1" i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fr-FR" sz="2000" b="1" dirty="0" err="1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Grav</a:t>
                  </a:r>
                  <a:endParaRPr lang="fr-FR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ZoneTexte 20"/>
                <p:cNvSpPr txBox="1"/>
                <p:nvPr/>
              </p:nvSpPr>
              <p:spPr>
                <a:xfrm>
                  <a:off x="7397195" y="2475480"/>
                  <a:ext cx="15511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Field SG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2636761" y="4294551"/>
                <a:ext cx="609852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stable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Drift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rate &lt;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 µGal/month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Scale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 constant to better than 1 part in 10</a:t>
                </a:r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years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 </a:t>
                </a:r>
                <a:r>
                  <a:rPr lang="en-US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nanoGal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sz="16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nm/s²)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frequency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domain;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 µGal in the time domain for 1 minute averaging</a:t>
                </a: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noise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0.3 µGal/(Hz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)½ ~ 1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(nm/s²)²/Hz in seismic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band</a:t>
                </a:r>
              </a:p>
              <a:p>
                <a:pPr marL="177800" indent="-177800" algn="just">
                  <a:buFont typeface="Arial" panose="020B0604020202020204" pitchFamily="34" charset="0"/>
                  <a:buChar char="•"/>
                </a:pP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Smaller and cheaper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(~ 250 k€)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2" name="ZoneTexte 31"/>
            <p:cNvSpPr txBox="1"/>
            <p:nvPr/>
          </p:nvSpPr>
          <p:spPr>
            <a:xfrm>
              <a:off x="2569851" y="5790748"/>
              <a:ext cx="2150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GWR Instruments, Inc.</a:t>
              </a:r>
              <a:endPara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7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84" y="4755089"/>
            <a:ext cx="8112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where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i="1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ω</a:t>
            </a:r>
            <a:r>
              <a:rPr lang="fr-FR" sz="1600" i="1" kern="50" baseline="-250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0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is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the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natural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frequency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of the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oscillator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fr-FR" sz="1600" i="1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its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quality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factor and </a:t>
            </a:r>
            <a:r>
              <a:rPr lang="fr-FR" sz="1600" i="1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is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the mass of the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oscillating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sphere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(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Warburton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et al., 2010); </a:t>
            </a:r>
            <a:r>
              <a:rPr lang="fr-FR" sz="1600" i="1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</a:t>
            </a:r>
            <a:r>
              <a:rPr lang="fr-FR" sz="1600" i="1" kern="50" baseline="-2500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is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the Boltzmann constant and </a:t>
            </a:r>
            <a:r>
              <a:rPr lang="fr-FR" sz="1600" i="1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the </a:t>
            </a:r>
            <a:r>
              <a:rPr lang="fr-FR" sz="1600" kern="50" dirty="0" err="1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temperature</a:t>
            </a:r>
            <a:r>
              <a:rPr lang="fr-FR" sz="1600" kern="5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  <a:endParaRPr lang="fr-FR" sz="1600" kern="50" dirty="0">
              <a:effectLst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492495"/>
              </p:ext>
            </p:extLst>
          </p:nvPr>
        </p:nvGraphicFramePr>
        <p:xfrm>
          <a:off x="1972078" y="2954277"/>
          <a:ext cx="2261350" cy="83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" name="Équation" r:id="rId4" imgW="1180588" imgH="431613" progId="Equation.3">
                  <p:embed/>
                </p:oleObj>
              </mc:Choice>
              <mc:Fallback>
                <p:oleObj name="Équation" r:id="rId4" imgW="1180588" imgH="431613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078" y="2954277"/>
                        <a:ext cx="2261350" cy="8388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957352" y="5508521"/>
            <a:ext cx="7863119" cy="64633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mass of levitated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decrease noise due to Brownian motion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as field at surface of sphere remains &lt;&lt;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value) </a:t>
            </a:r>
          </a:p>
        </p:txBody>
      </p:sp>
      <p:sp>
        <p:nvSpPr>
          <p:cNvPr id="19" name="Ellipse 18"/>
          <p:cNvSpPr/>
          <p:nvPr/>
        </p:nvSpPr>
        <p:spPr>
          <a:xfrm>
            <a:off x="7184697" y="2103123"/>
            <a:ext cx="348243" cy="410004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Connecteur droit avec flèche 20"/>
          <p:cNvCxnSpPr>
            <a:stCxn id="19" idx="6"/>
            <a:endCxn id="26" idx="2"/>
          </p:cNvCxnSpPr>
          <p:nvPr/>
        </p:nvCxnSpPr>
        <p:spPr>
          <a:xfrm flipV="1">
            <a:off x="7532940" y="2191207"/>
            <a:ext cx="757818" cy="116918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562825" y="1237100"/>
            <a:ext cx="14558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gradient (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coils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716278" y="694555"/>
            <a:ext cx="202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Damping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constant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proportional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6646032" y="1878770"/>
            <a:ext cx="348243" cy="410004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79" name="Groupe 7178"/>
          <p:cNvGrpSpPr/>
          <p:nvPr/>
        </p:nvGrpSpPr>
        <p:grpSpPr>
          <a:xfrm>
            <a:off x="683569" y="692696"/>
            <a:ext cx="4968508" cy="2031325"/>
            <a:chOff x="799646" y="972544"/>
            <a:chExt cx="4968508" cy="2031325"/>
          </a:xfrm>
        </p:grpSpPr>
        <p:sp>
          <p:nvSpPr>
            <p:cNvPr id="3" name="ZoneTexte 2"/>
            <p:cNvSpPr txBox="1"/>
            <p:nvPr/>
          </p:nvSpPr>
          <p:spPr>
            <a:xfrm>
              <a:off x="957353" y="972544"/>
              <a:ext cx="48108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SG as a </a:t>
              </a:r>
              <a:r>
                <a:rPr lang="fr-FR" u="sn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damped</a:t>
              </a:r>
              <a:r>
                <a:rPr lang="fr-FR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u="sn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harmonic</a:t>
              </a:r>
              <a:r>
                <a:rPr lang="fr-FR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u="sng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oscillator</a:t>
              </a:r>
              <a:r>
                <a:rPr lang="fr-FR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fr-FR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Brownian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noise </a:t>
              </a:r>
              <a:r>
                <a:rPr lang="fr-FR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given</a:t>
              </a: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by: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Obje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3456368"/>
                </p:ext>
              </p:extLst>
            </p:nvPr>
          </p:nvGraphicFramePr>
          <p:xfrm>
            <a:off x="897127" y="1348236"/>
            <a:ext cx="4086225" cy="765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" name="Équation" r:id="rId6" imgW="2133360" imgH="393480" progId="Equation.3">
                    <p:embed/>
                  </p:oleObj>
                </mc:Choice>
                <mc:Fallback>
                  <p:oleObj name="Équation" r:id="rId6" imgW="2133360" imgH="393480" progId="Equation.3">
                    <p:embed/>
                    <p:pic>
                      <p:nvPicPr>
                        <p:cNvPr id="18" name="Obje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7127" y="1348236"/>
                          <a:ext cx="4086225" cy="765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" name="ZoneTexte 36"/>
            <p:cNvSpPr txBox="1"/>
            <p:nvPr/>
          </p:nvSpPr>
          <p:spPr>
            <a:xfrm>
              <a:off x="799646" y="2033704"/>
              <a:ext cx="49685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relative </a:t>
              </a:r>
              <a:r>
                <a:rPr lang="fr-FR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displacement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the </a:t>
              </a:r>
              <a:r>
                <a:rPr lang="fr-FR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sphere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wrt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its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equilibrium</a:t>
              </a:r>
              <a:r>
                <a:rPr lang="fr-FR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position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E-GRAAL meeting - January 10, 2018</a:t>
            </a: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0" indent="0">
                <a:buFont typeface="+mj-lt"/>
                <a:buNone/>
              </a:pPr>
              <a:t>8</a:t>
            </a:fld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768153" y="1714155"/>
            <a:ext cx="1940829" cy="2122784"/>
            <a:chOff x="430593" y="2139140"/>
            <a:chExt cx="1940829" cy="2122784"/>
          </a:xfrm>
        </p:grpSpPr>
        <p:grpSp>
          <p:nvGrpSpPr>
            <p:cNvPr id="30" name="Groupe 29"/>
            <p:cNvGrpSpPr/>
            <p:nvPr/>
          </p:nvGrpSpPr>
          <p:grpSpPr>
            <a:xfrm>
              <a:off x="430593" y="2767713"/>
              <a:ext cx="1611600" cy="878954"/>
              <a:chOff x="430593" y="2767713"/>
              <a:chExt cx="1611600" cy="878954"/>
            </a:xfrm>
          </p:grpSpPr>
          <p:cxnSp>
            <p:nvCxnSpPr>
              <p:cNvPr id="69" name="Connecteur droit 68"/>
              <p:cNvCxnSpPr/>
              <p:nvPr/>
            </p:nvCxnSpPr>
            <p:spPr>
              <a:xfrm>
                <a:off x="1043608" y="3460751"/>
                <a:ext cx="99858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>
                <a:off x="1043608" y="2954413"/>
                <a:ext cx="998585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avec flèche 70"/>
              <p:cNvCxnSpPr/>
              <p:nvPr/>
            </p:nvCxnSpPr>
            <p:spPr>
              <a:xfrm>
                <a:off x="1115616" y="2954413"/>
                <a:ext cx="0" cy="50480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ZoneTexte 71"/>
                  <p:cNvSpPr txBox="1"/>
                  <p:nvPr/>
                </p:nvSpPr>
                <p:spPr>
                  <a:xfrm>
                    <a:off x="430593" y="3277335"/>
                    <a:ext cx="635559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93" name="ZoneTexte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0593" y="3277335"/>
                    <a:ext cx="635559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9615" t="-36667" r="-16346" b="-3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ZoneTexte 72"/>
                  <p:cNvSpPr txBox="1"/>
                  <p:nvPr/>
                </p:nvSpPr>
                <p:spPr>
                  <a:xfrm>
                    <a:off x="602035" y="2767713"/>
                    <a:ext cx="380039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94" name="ZoneTexte 9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035" y="2767713"/>
                    <a:ext cx="380039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9677" r="-8065" b="-14754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e 31"/>
            <p:cNvGrpSpPr/>
            <p:nvPr/>
          </p:nvGrpSpPr>
          <p:grpSpPr>
            <a:xfrm>
              <a:off x="1153581" y="2139140"/>
              <a:ext cx="1217841" cy="2122784"/>
              <a:chOff x="6640728" y="3464175"/>
              <a:chExt cx="1217841" cy="2122784"/>
            </a:xfrm>
          </p:grpSpPr>
          <p:grpSp>
            <p:nvGrpSpPr>
              <p:cNvPr id="33" name="Groupe 32"/>
              <p:cNvGrpSpPr/>
              <p:nvPr/>
            </p:nvGrpSpPr>
            <p:grpSpPr>
              <a:xfrm rot="5400000">
                <a:off x="6367878" y="3737025"/>
                <a:ext cx="1545841" cy="1000141"/>
                <a:chOff x="3851921" y="3822412"/>
                <a:chExt cx="1545841" cy="1000141"/>
              </a:xfrm>
            </p:grpSpPr>
            <p:sp>
              <p:nvSpPr>
                <p:cNvPr id="39" name="ZoneTexte 38"/>
                <p:cNvSpPr txBox="1"/>
                <p:nvPr/>
              </p:nvSpPr>
              <p:spPr>
                <a:xfrm rot="16200000">
                  <a:off x="4318150" y="3779764"/>
                  <a:ext cx="3148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i="1" dirty="0"/>
                    <a:t>k</a:t>
                  </a:r>
                </a:p>
              </p:txBody>
            </p:sp>
            <p:sp>
              <p:nvSpPr>
                <p:cNvPr id="40" name="ZoneTexte 39"/>
                <p:cNvSpPr txBox="1"/>
                <p:nvPr/>
              </p:nvSpPr>
              <p:spPr>
                <a:xfrm rot="16200000">
                  <a:off x="4112410" y="4303013"/>
                  <a:ext cx="31481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000" i="1" dirty="0"/>
                    <a:t>b</a:t>
                  </a:r>
                </a:p>
              </p:txBody>
            </p:sp>
            <p:grpSp>
              <p:nvGrpSpPr>
                <p:cNvPr id="41" name="Groupe 40"/>
                <p:cNvGrpSpPr/>
                <p:nvPr/>
              </p:nvGrpSpPr>
              <p:grpSpPr>
                <a:xfrm>
                  <a:off x="3851921" y="4077072"/>
                  <a:ext cx="1545841" cy="745481"/>
                  <a:chOff x="3851921" y="4077072"/>
                  <a:chExt cx="1545841" cy="745481"/>
                </a:xfrm>
              </p:grpSpPr>
              <p:grpSp>
                <p:nvGrpSpPr>
                  <p:cNvPr id="42" name="Groupe 41"/>
                  <p:cNvGrpSpPr/>
                  <p:nvPr/>
                </p:nvGrpSpPr>
                <p:grpSpPr>
                  <a:xfrm>
                    <a:off x="3851921" y="4077072"/>
                    <a:ext cx="1545841" cy="745481"/>
                    <a:chOff x="3851921" y="4077072"/>
                    <a:chExt cx="1545841" cy="745481"/>
                  </a:xfrm>
                </p:grpSpPr>
                <p:grpSp>
                  <p:nvGrpSpPr>
                    <p:cNvPr id="44" name="Groupe 43"/>
                    <p:cNvGrpSpPr/>
                    <p:nvPr/>
                  </p:nvGrpSpPr>
                  <p:grpSpPr>
                    <a:xfrm>
                      <a:off x="3851921" y="4077072"/>
                      <a:ext cx="1016935" cy="745481"/>
                      <a:chOff x="3851921" y="4077072"/>
                      <a:chExt cx="1016935" cy="745481"/>
                    </a:xfrm>
                  </p:grpSpPr>
                  <p:grpSp>
                    <p:nvGrpSpPr>
                      <p:cNvPr id="46" name="Groupe 45"/>
                      <p:cNvGrpSpPr/>
                      <p:nvPr/>
                    </p:nvGrpSpPr>
                    <p:grpSpPr>
                      <a:xfrm>
                        <a:off x="3851921" y="4077072"/>
                        <a:ext cx="1016935" cy="745481"/>
                        <a:chOff x="3851921" y="4077072"/>
                        <a:chExt cx="1016935" cy="745481"/>
                      </a:xfrm>
                    </p:grpSpPr>
                    <p:grpSp>
                      <p:nvGrpSpPr>
                        <p:cNvPr id="49" name="Groupe 48"/>
                        <p:cNvGrpSpPr/>
                        <p:nvPr/>
                      </p:nvGrpSpPr>
                      <p:grpSpPr>
                        <a:xfrm>
                          <a:off x="3851921" y="4077072"/>
                          <a:ext cx="1016935" cy="745481"/>
                          <a:chOff x="3923929" y="4077072"/>
                          <a:chExt cx="1016935" cy="745481"/>
                        </a:xfrm>
                      </p:grpSpPr>
                      <p:cxnSp>
                        <p:nvCxnSpPr>
                          <p:cNvPr id="53" name="Connecteur droit 52"/>
                          <p:cNvCxnSpPr/>
                          <p:nvPr/>
                        </p:nvCxnSpPr>
                        <p:spPr>
                          <a:xfrm flipH="1" flipV="1">
                            <a:off x="4283969" y="4149082"/>
                            <a:ext cx="57856" cy="105290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4" name="Connecteur droit 53"/>
                          <p:cNvCxnSpPr/>
                          <p:nvPr/>
                        </p:nvCxnSpPr>
                        <p:spPr>
                          <a:xfrm flipH="1" flipV="1">
                            <a:off x="4417772" y="4158147"/>
                            <a:ext cx="61794" cy="96225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5" name="Connecteur droit 54"/>
                          <p:cNvCxnSpPr/>
                          <p:nvPr/>
                        </p:nvCxnSpPr>
                        <p:spPr>
                          <a:xfrm flipH="1" flipV="1">
                            <a:off x="4550021" y="4153587"/>
                            <a:ext cx="69840" cy="109878"/>
                          </a:xfrm>
                          <a:prstGeom prst="line">
                            <a:avLst/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56" name="Groupe 55"/>
                          <p:cNvGrpSpPr/>
                          <p:nvPr/>
                        </p:nvGrpSpPr>
                        <p:grpSpPr>
                          <a:xfrm>
                            <a:off x="3923929" y="4077072"/>
                            <a:ext cx="1016935" cy="745481"/>
                            <a:chOff x="3923929" y="4077072"/>
                            <a:chExt cx="1016935" cy="745481"/>
                          </a:xfrm>
                        </p:grpSpPr>
                        <p:grpSp>
                          <p:nvGrpSpPr>
                            <p:cNvPr id="57" name="Groupe 56"/>
                            <p:cNvGrpSpPr/>
                            <p:nvPr/>
                          </p:nvGrpSpPr>
                          <p:grpSpPr>
                            <a:xfrm rot="5400000">
                              <a:off x="3628302" y="4372699"/>
                              <a:ext cx="745481" cy="154228"/>
                              <a:chOff x="2407429" y="4858951"/>
                              <a:chExt cx="745481" cy="154228"/>
                            </a:xfrm>
                          </p:grpSpPr>
                          <p:sp>
                            <p:nvSpPr>
                              <p:cNvPr id="67" name="Rectangle 66"/>
                              <p:cNvSpPr/>
                              <p:nvPr/>
                            </p:nvSpPr>
                            <p:spPr>
                              <a:xfrm>
                                <a:off x="2407486" y="4858951"/>
                                <a:ext cx="745423" cy="154228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fr-FR"/>
                              </a:p>
                            </p:txBody>
                          </p:sp>
                          <p:cxnSp>
                            <p:nvCxnSpPr>
                              <p:cNvPr id="68" name="Connecteur droit 67"/>
                              <p:cNvCxnSpPr/>
                              <p:nvPr/>
                            </p:nvCxnSpPr>
                            <p:spPr>
                              <a:xfrm rot="16200000">
                                <a:off x="2780170" y="4486211"/>
                                <a:ext cx="0" cy="745481"/>
                              </a:xfrm>
                              <a:prstGeom prst="line">
                                <a:avLst/>
                              </a:prstGeom>
                              <a:ln w="254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grpSp>
                          <p:nvGrpSpPr>
                            <p:cNvPr id="58" name="Groupe 57"/>
                            <p:cNvGrpSpPr/>
                            <p:nvPr/>
                          </p:nvGrpSpPr>
                          <p:grpSpPr>
                            <a:xfrm>
                              <a:off x="4078156" y="4145792"/>
                              <a:ext cx="862708" cy="121280"/>
                              <a:chOff x="4078156" y="4145792"/>
                              <a:chExt cx="862708" cy="121280"/>
                            </a:xfrm>
                          </p:grpSpPr>
                          <p:cxnSp>
                            <p:nvCxnSpPr>
                              <p:cNvPr id="59" name="Connecteur droit 58"/>
                              <p:cNvCxnSpPr/>
                              <p:nvPr/>
                            </p:nvCxnSpPr>
                            <p:spPr>
                              <a:xfrm>
                                <a:off x="4078156" y="4221088"/>
                                <a:ext cx="133804" cy="0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0" name="Connecteur droit 59"/>
                              <p:cNvCxnSpPr/>
                              <p:nvPr/>
                            </p:nvCxnSpPr>
                            <p:spPr>
                              <a:xfrm flipV="1">
                                <a:off x="4213925" y="4145792"/>
                                <a:ext cx="70043" cy="75296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1" name="Connecteur droit 60"/>
                              <p:cNvCxnSpPr/>
                              <p:nvPr/>
                            </p:nvCxnSpPr>
                            <p:spPr>
                              <a:xfrm flipH="1">
                                <a:off x="4341825" y="4149080"/>
                                <a:ext cx="75948" cy="96226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2" name="Connecteur droit 61"/>
                              <p:cNvCxnSpPr/>
                              <p:nvPr/>
                            </p:nvCxnSpPr>
                            <p:spPr>
                              <a:xfrm flipH="1">
                                <a:off x="4477593" y="4158147"/>
                                <a:ext cx="73982" cy="102768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3" name="Connecteur droit 62"/>
                              <p:cNvCxnSpPr/>
                              <p:nvPr/>
                            </p:nvCxnSpPr>
                            <p:spPr>
                              <a:xfrm flipH="1">
                                <a:off x="4617066" y="4167179"/>
                                <a:ext cx="72545" cy="90827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4" name="Connecteur droit 63"/>
                              <p:cNvCxnSpPr/>
                              <p:nvPr/>
                            </p:nvCxnSpPr>
                            <p:spPr>
                              <a:xfrm flipH="1" flipV="1">
                                <a:off x="4689611" y="4167179"/>
                                <a:ext cx="60806" cy="99893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5" name="Connecteur droit 64"/>
                              <p:cNvCxnSpPr/>
                              <p:nvPr/>
                            </p:nvCxnSpPr>
                            <p:spPr>
                              <a:xfrm flipH="1">
                                <a:off x="4745488" y="4213517"/>
                                <a:ext cx="65583" cy="53554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6" name="Connecteur droit 65"/>
                              <p:cNvCxnSpPr/>
                              <p:nvPr/>
                            </p:nvCxnSpPr>
                            <p:spPr>
                              <a:xfrm>
                                <a:off x="4807060" y="4207108"/>
                                <a:ext cx="133804" cy="0"/>
                              </a:xfrm>
                              <a:prstGeom prst="line">
                                <a:avLst/>
                              </a:prstGeom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</p:grpSp>
                    </p:grpSp>
                    <p:grpSp>
                      <p:nvGrpSpPr>
                        <p:cNvPr id="50" name="Groupe 49"/>
                        <p:cNvGrpSpPr/>
                        <p:nvPr/>
                      </p:nvGrpSpPr>
                      <p:grpSpPr>
                        <a:xfrm>
                          <a:off x="4006148" y="4509118"/>
                          <a:ext cx="551231" cy="296821"/>
                          <a:chOff x="4006148" y="4509118"/>
                          <a:chExt cx="551231" cy="296821"/>
                        </a:xfrm>
                      </p:grpSpPr>
                      <p:cxnSp>
                        <p:nvCxnSpPr>
                          <p:cNvPr id="51" name="Connecteur en angle 50"/>
                          <p:cNvCxnSpPr/>
                          <p:nvPr/>
                        </p:nvCxnSpPr>
                        <p:spPr>
                          <a:xfrm flipV="1">
                            <a:off x="4006148" y="4509120"/>
                            <a:ext cx="538910" cy="144016"/>
                          </a:xfrm>
                          <a:prstGeom prst="bentConnector3">
                            <a:avLst>
                              <a:gd name="adj1" fmla="val 76347"/>
                            </a:avLst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2" name="Connecteur en angle 51"/>
                          <p:cNvCxnSpPr/>
                          <p:nvPr/>
                        </p:nvCxnSpPr>
                        <p:spPr>
                          <a:xfrm rot="16200000" flipH="1">
                            <a:off x="4337650" y="4586211"/>
                            <a:ext cx="296821" cy="142636"/>
                          </a:xfrm>
                          <a:prstGeom prst="bentConnector3">
                            <a:avLst>
                              <a:gd name="adj1" fmla="val 97867"/>
                            </a:avLst>
                          </a:prstGeom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47" name="Connecteur droit 46"/>
                      <p:cNvCxnSpPr/>
                      <p:nvPr/>
                    </p:nvCxnSpPr>
                    <p:spPr>
                      <a:xfrm>
                        <a:off x="4499992" y="4553237"/>
                        <a:ext cx="0" cy="220035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Connecteur droit 47"/>
                      <p:cNvCxnSpPr/>
                      <p:nvPr/>
                    </p:nvCxnSpPr>
                    <p:spPr>
                      <a:xfrm>
                        <a:off x="4499992" y="4653136"/>
                        <a:ext cx="368864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4868856" y="4095229"/>
                      <a:ext cx="528906" cy="678043"/>
                    </a:xfrm>
                    <a:prstGeom prst="rect">
                      <a:avLst/>
                    </a:prstGeom>
                    <a:ln w="12700">
                      <a:solidFill>
                        <a:schemeClr val="accent1">
                          <a:shade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43" name="ZoneTexte 42"/>
                  <p:cNvSpPr txBox="1"/>
                  <p:nvPr/>
                </p:nvSpPr>
                <p:spPr>
                  <a:xfrm rot="16200000">
                    <a:off x="4953475" y="4221088"/>
                    <a:ext cx="31481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2000" i="1" dirty="0"/>
                      <a:t>m</a:t>
                    </a:r>
                  </a:p>
                </p:txBody>
              </p:sp>
            </p:grpSp>
          </p:grpSp>
          <p:cxnSp>
            <p:nvCxnSpPr>
              <p:cNvPr id="35" name="Connecteur droit avec flèche 34"/>
              <p:cNvCxnSpPr/>
              <p:nvPr/>
            </p:nvCxnSpPr>
            <p:spPr>
              <a:xfrm flipH="1">
                <a:off x="7038253" y="5014351"/>
                <a:ext cx="3727" cy="572608"/>
              </a:xfrm>
              <a:prstGeom prst="straightConnector1">
                <a:avLst/>
              </a:prstGeom>
              <a:ln w="698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7196208" y="5092426"/>
                    <a:ext cx="662361" cy="4140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88" name="ZoneTexte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6208" y="5092426"/>
                    <a:ext cx="662361" cy="414088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ZoneTexte 74"/>
              <p:cNvSpPr txBox="1"/>
              <p:nvPr/>
            </p:nvSpPr>
            <p:spPr>
              <a:xfrm>
                <a:off x="1996909" y="3925149"/>
                <a:ext cx="1263612" cy="8183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8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18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fr-FR" sz="1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75" name="ZoneTexte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9" y="3925149"/>
                <a:ext cx="1263612" cy="81836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ZoneTexte 75"/>
              <p:cNvSpPr txBox="1"/>
              <p:nvPr/>
            </p:nvSpPr>
            <p:spPr>
              <a:xfrm>
                <a:off x="3096787" y="4043885"/>
                <a:ext cx="1109205" cy="5854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8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fr-FR" sz="180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𝑘𝑚</m:t>
                              </m:r>
                            </m:e>
                          </m:rad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76" name="ZoneTexte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787" y="4043885"/>
                <a:ext cx="1109205" cy="58548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Connecteur droit avec flèche 30"/>
          <p:cNvCxnSpPr>
            <a:stCxn id="34" idx="0"/>
            <a:endCxn id="28" idx="2"/>
          </p:cNvCxnSpPr>
          <p:nvPr/>
        </p:nvCxnSpPr>
        <p:spPr>
          <a:xfrm flipH="1" flipV="1">
            <a:off x="6728315" y="1217775"/>
            <a:ext cx="91839" cy="66099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6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0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7171" name="AutoShape 12" descr="Logo O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cs typeface="Times New Roman" panose="02020603050405020304" pitchFamily="18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E-GRAAL meeting - January 10, 2018</a:t>
            </a:r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72045083-7CD4-45D2-AF4D-CBBAD7004EE7}" type="slidenum">
              <a:rPr lang="fr-B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marL="0" indent="0">
                <a:buFont typeface="+mj-lt"/>
                <a:buNone/>
              </a:pPr>
              <a:t>9</a:t>
            </a:fld>
            <a:endParaRPr lang="fr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/>
            <a:r>
              <a:rPr lang="fr-FR" sz="2000" b="1" cap="all" dirty="0" err="1">
                <a:solidFill>
                  <a:srgbClr val="002060"/>
                </a:solidFill>
              </a:rPr>
              <a:t>Superconducting</a:t>
            </a:r>
            <a:r>
              <a:rPr lang="fr-FR" sz="2000" b="1" cap="all" dirty="0">
                <a:solidFill>
                  <a:srgbClr val="002060"/>
                </a:solidFill>
              </a:rPr>
              <a:t> </a:t>
            </a:r>
            <a:r>
              <a:rPr lang="fr-FR" sz="2000" b="1" cap="all" dirty="0" err="1" smtClean="0">
                <a:solidFill>
                  <a:srgbClr val="002060"/>
                </a:solidFill>
              </a:rPr>
              <a:t>gravimetEr</a:t>
            </a:r>
            <a:endParaRPr lang="en-US" sz="1900" dirty="0">
              <a:solidFill>
                <a:srgbClr val="002060"/>
              </a:solidFill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9867" y="4869160"/>
            <a:ext cx="3885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of the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levitating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~17.7g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iOSG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(ex. at LSBB and J9)</a:t>
            </a: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t="42650" r="932" b="4851"/>
          <a:stretch/>
        </p:blipFill>
        <p:spPr>
          <a:xfrm>
            <a:off x="2843808" y="692696"/>
            <a:ext cx="4245392" cy="3369357"/>
          </a:xfrm>
          <a:prstGeom prst="rect">
            <a:avLst/>
          </a:prstGeom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602" y="3526119"/>
            <a:ext cx="1175201" cy="2089248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00690"/>
            <a:ext cx="1661008" cy="2214677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7164288" y="1916832"/>
            <a:ext cx="1827245" cy="1582195"/>
            <a:chOff x="7164288" y="2540326"/>
            <a:chExt cx="1827245" cy="1582195"/>
          </a:xfrm>
        </p:grpSpPr>
        <p:pic>
          <p:nvPicPr>
            <p:cNvPr id="81" name="Image 8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38"/>
            <a:stretch/>
          </p:blipFill>
          <p:spPr>
            <a:xfrm>
              <a:off x="7164288" y="2540326"/>
              <a:ext cx="1827245" cy="1582195"/>
            </a:xfrm>
            <a:prstGeom prst="rect">
              <a:avLst/>
            </a:prstGeom>
          </p:spPr>
        </p:pic>
        <p:sp>
          <p:nvSpPr>
            <p:cNvPr id="82" name="ZoneTexte 81"/>
            <p:cNvSpPr txBox="1"/>
            <p:nvPr/>
          </p:nvSpPr>
          <p:spPr>
            <a:xfrm>
              <a:off x="7236296" y="2556145"/>
              <a:ext cx="16387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Rustrel</a:t>
              </a:r>
              <a:r>
                <a:rPr lang="fr-FR" dirty="0" smtClean="0"/>
                <a:t>, LSBB</a:t>
              </a:r>
              <a:endParaRPr lang="en-US" dirty="0"/>
            </a:p>
          </p:txBody>
        </p:sp>
      </p:grpSp>
      <p:sp>
        <p:nvSpPr>
          <p:cNvPr id="83" name="ZoneTexte 82"/>
          <p:cNvSpPr txBox="1"/>
          <p:nvPr/>
        </p:nvSpPr>
        <p:spPr>
          <a:xfrm>
            <a:off x="7625294" y="5570656"/>
            <a:ext cx="1339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July 2015</a:t>
            </a:r>
          </a:p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iOSG-24</a:t>
            </a:r>
          </a:p>
          <a:p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MIGA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899592" y="5570656"/>
            <a:ext cx="16610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2016</a:t>
            </a:r>
          </a:p>
          <a:p>
            <a:r>
              <a:rPr 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iOSG-23</a:t>
            </a:r>
          </a:p>
          <a:p>
            <a:r>
              <a:rPr lang="fr-F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RESIF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ZoneTexte 86"/>
          <p:cNvSpPr txBox="1"/>
          <p:nvPr/>
        </p:nvSpPr>
        <p:spPr>
          <a:xfrm>
            <a:off x="5148064" y="1052736"/>
            <a:ext cx="1274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BFO</a:t>
            </a:r>
          </a:p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Dual-</a:t>
            </a:r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Oct. 2009</a:t>
            </a:r>
          </a:p>
          <a:p>
            <a:r>
              <a:rPr 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OSG056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6934901" y="692696"/>
            <a:ext cx="18208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iOSGs</a:t>
            </a:r>
            <a:endParaRPr lang="fr-F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prototype OSG-56 (BFO)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76980" y="589624"/>
            <a:ext cx="2098540" cy="2798928"/>
            <a:chOff x="676980" y="589624"/>
            <a:chExt cx="2098540" cy="2798928"/>
          </a:xfrm>
        </p:grpSpPr>
        <p:pic>
          <p:nvPicPr>
            <p:cNvPr id="80" name="Image 7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80" y="589624"/>
              <a:ext cx="2098540" cy="2798928"/>
            </a:xfrm>
            <a:prstGeom prst="rect">
              <a:avLst/>
            </a:prstGeom>
          </p:spPr>
        </p:pic>
        <p:sp>
          <p:nvSpPr>
            <p:cNvPr id="89" name="ZoneTexte 88"/>
            <p:cNvSpPr txBox="1"/>
            <p:nvPr/>
          </p:nvSpPr>
          <p:spPr>
            <a:xfrm>
              <a:off x="937607" y="611396"/>
              <a:ext cx="16387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Strasbourg, J9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90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25400">
          <a:noFill/>
        </a:ln>
      </a:spPr>
      <a:bodyPr wrap="square" rtlCol="0">
        <a:spAutoFit/>
      </a:bodyPr>
      <a:lstStyle>
        <a:defPPr algn="ctr" eaLnBrk="0" fontAlgn="base" hangingPunct="0">
          <a:defRPr sz="2000" b="1" cap="all" dirty="0" err="1">
            <a:solidFill>
              <a:srgbClr val="00206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TOTAL-EP-EN-blue template</Template>
  <TotalTime>3714</TotalTime>
  <Words>1254</Words>
  <Application>Microsoft Office PowerPoint</Application>
  <PresentationFormat>Affichage à l'écran (4:3)</PresentationFormat>
  <Paragraphs>232</Paragraphs>
  <Slides>24</Slides>
  <Notes>13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Thème Office</vt:lpstr>
      <vt:lpstr>Équation</vt:lpstr>
      <vt:lpstr>Microsoft Éditeur d'équations 3.0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TOTAL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J0024011</dc:creator>
  <cp:lastModifiedBy>srosat</cp:lastModifiedBy>
  <cp:revision>527</cp:revision>
  <dcterms:created xsi:type="dcterms:W3CDTF">2014-09-22T10:11:31Z</dcterms:created>
  <dcterms:modified xsi:type="dcterms:W3CDTF">2018-01-09T15:30:07Z</dcterms:modified>
</cp:coreProperties>
</file>