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82" r:id="rId4"/>
    <p:sldId id="284" r:id="rId5"/>
    <p:sldId id="285" r:id="rId6"/>
    <p:sldId id="296" r:id="rId7"/>
    <p:sldId id="289" r:id="rId8"/>
    <p:sldId id="272" r:id="rId9"/>
    <p:sldId id="290" r:id="rId10"/>
    <p:sldId id="273" r:id="rId11"/>
    <p:sldId id="292" r:id="rId12"/>
    <p:sldId id="275" r:id="rId13"/>
    <p:sldId id="277" r:id="rId14"/>
    <p:sldId id="293" r:id="rId15"/>
    <p:sldId id="294" r:id="rId16"/>
    <p:sldId id="295" r:id="rId17"/>
    <p:sldId id="29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4AE"/>
    <a:srgbClr val="009FA5"/>
    <a:srgbClr val="00999D"/>
    <a:srgbClr val="009598"/>
    <a:srgbClr val="009EA1"/>
    <a:srgbClr val="00989B"/>
    <a:srgbClr val="00AAAC"/>
    <a:srgbClr val="009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4" autoAdjust="0"/>
  </p:normalViewPr>
  <p:slideViewPr>
    <p:cSldViewPr snapToGrid="0" snapToObjects="1">
      <p:cViewPr>
        <p:scale>
          <a:sx n="99" d="100"/>
          <a:sy n="99" d="100"/>
        </p:scale>
        <p:origin x="-3192" y="-1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09B5-8A58-6C44-AD75-C8E13862311F}" type="datetimeFigureOut">
              <a:rPr lang="fr-FR" smtClean="0"/>
              <a:t>09/01/18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E3432-596B-314A-9743-54AB0E5FA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90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1A791-29A4-4A48-9768-AA280322A4F4}" type="datetimeFigureOut">
              <a:rPr lang="fr-FR" smtClean="0"/>
              <a:t>09/01/18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7E2BD-1924-A84D-B4C6-5EBA939730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80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E2BD-1924-A84D-B4C6-5EBA9397303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873-D653-E34A-AA91-EC6FEFB8B243}" type="datetime1">
              <a:rPr lang="fr-FR" smtClean="0"/>
              <a:t>09/01/18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29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645-1205-674B-886D-3C572DD127C4}" type="datetime1">
              <a:rPr lang="fr-FR" smtClean="0"/>
              <a:t>09/01/18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9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84D-F822-F842-A451-14C60B48A9C5}" type="datetime1">
              <a:rPr lang="fr-FR" smtClean="0"/>
              <a:t>09/01/18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8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2D4A-51BC-0C42-B04F-0F7F7F5D1E63}" type="datetime1">
              <a:rPr lang="fr-FR" smtClean="0"/>
              <a:t>09/01/18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5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A74B-BFE2-874B-A3EA-B61A97CB0DEE}" type="datetime1">
              <a:rPr lang="fr-FR" smtClean="0"/>
              <a:t>09/01/18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92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8DE-2251-BE44-BCEF-44EA378E48A3}" type="datetime1">
              <a:rPr lang="fr-FR" smtClean="0"/>
              <a:t>09/01/18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0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3826-70BA-5147-98B5-4EFF56C5F356}" type="datetime1">
              <a:rPr lang="fr-FR" smtClean="0"/>
              <a:t>09/01/18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C1E8-7EA6-5A41-A909-F6A69673EDD5}" type="datetime1">
              <a:rPr lang="fr-FR" smtClean="0"/>
              <a:t>09/01/18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9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3D04-B6F1-194A-893C-5924499A4D1F}" type="datetime1">
              <a:rPr lang="fr-FR" smtClean="0"/>
              <a:t>09/01/18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9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4EC7-F0D1-4C41-B8DE-F1C94BD474AB}" type="datetime1">
              <a:rPr lang="fr-FR" smtClean="0"/>
              <a:t>09/01/18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0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6D2B-CE3C-DF4B-B366-1E22F2B04E66}" type="datetime1">
              <a:rPr lang="fr-FR" smtClean="0"/>
              <a:t>09/01/18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15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D2D6-8E7A-924D-B9B0-D6A490A0800F}" type="datetime1">
              <a:rPr lang="fr-FR" smtClean="0"/>
              <a:t>09/01/18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5B56-11A0-7C40-9716-393A79E3E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976415" y="3214385"/>
            <a:ext cx="724848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" y="391861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entury Gothic"/>
                <a:cs typeface="Century Gothic"/>
              </a:rPr>
              <a:t>Donatella </a:t>
            </a:r>
            <a:r>
              <a:rPr lang="fr-FR" sz="2000" dirty="0" err="1">
                <a:latin typeface="Century Gothic"/>
                <a:cs typeface="Century Gothic"/>
              </a:rPr>
              <a:t>Fiorucci</a:t>
            </a:r>
            <a:r>
              <a:rPr lang="fr-FR" sz="2000" baseline="30000" dirty="0" err="1">
                <a:latin typeface="Century Gothic"/>
                <a:cs typeface="Century Gothic"/>
              </a:rPr>
              <a:t>a</a:t>
            </a:r>
            <a:r>
              <a:rPr lang="fr-FR" sz="2000" dirty="0">
                <a:latin typeface="Century Gothic"/>
                <a:cs typeface="Century Gothic"/>
              </a:rPr>
              <a:t>, Jan </a:t>
            </a:r>
            <a:r>
              <a:rPr lang="fr-FR" sz="2000" dirty="0" err="1">
                <a:latin typeface="Century Gothic"/>
                <a:cs typeface="Century Gothic"/>
              </a:rPr>
              <a:t>Harms</a:t>
            </a:r>
            <a:r>
              <a:rPr lang="fr-FR" sz="2000" baseline="30000" dirty="0" err="1">
                <a:latin typeface="Century Gothic"/>
                <a:cs typeface="Century Gothic"/>
              </a:rPr>
              <a:t>b</a:t>
            </a:r>
            <a:r>
              <a:rPr lang="fr-FR" sz="2000" dirty="0">
                <a:latin typeface="Century Gothic"/>
                <a:cs typeface="Century Gothic"/>
              </a:rPr>
              <a:t>, Matteo </a:t>
            </a:r>
            <a:r>
              <a:rPr lang="fr-FR" sz="2000" dirty="0" err="1">
                <a:latin typeface="Century Gothic"/>
                <a:cs typeface="Century Gothic"/>
              </a:rPr>
              <a:t>Barsuglia</a:t>
            </a:r>
            <a:r>
              <a:rPr lang="fr-FR" sz="2000" baseline="30000" dirty="0" err="1">
                <a:latin typeface="Century Gothic"/>
                <a:cs typeface="Century Gothic"/>
              </a:rPr>
              <a:t>a</a:t>
            </a:r>
            <a:endParaRPr lang="fr-FR" sz="2000" baseline="30000" dirty="0">
              <a:latin typeface="Century Gothic"/>
              <a:cs typeface="Century Gothic"/>
            </a:endParaRPr>
          </a:p>
          <a:p>
            <a:pPr algn="ctr"/>
            <a:endParaRPr lang="fr-FR" sz="2000" dirty="0">
              <a:latin typeface="Century Gothic"/>
              <a:cs typeface="Century Gothic"/>
            </a:endParaRPr>
          </a:p>
          <a:p>
            <a:pPr algn="ctr"/>
            <a:r>
              <a:rPr lang="fr-FR" sz="2000" baseline="30000" dirty="0" err="1">
                <a:latin typeface="Century Gothic"/>
                <a:cs typeface="Century Gothic"/>
              </a:rPr>
              <a:t>a</a:t>
            </a:r>
            <a:r>
              <a:rPr lang="fr-FR" sz="2000" dirty="0" err="1">
                <a:latin typeface="Century Gothic"/>
                <a:cs typeface="Century Gothic"/>
              </a:rPr>
              <a:t>Astroparticule</a:t>
            </a:r>
            <a:r>
              <a:rPr lang="fr-FR" sz="2000" dirty="0">
                <a:latin typeface="Century Gothic"/>
                <a:cs typeface="Century Gothic"/>
              </a:rPr>
              <a:t> et Cosmologie (APC)</a:t>
            </a:r>
          </a:p>
          <a:p>
            <a:pPr algn="ctr"/>
            <a:r>
              <a:rPr lang="fr-FR" sz="2000" baseline="30000" dirty="0" smtClean="0">
                <a:latin typeface="Century Gothic"/>
                <a:cs typeface="Century Gothic"/>
              </a:rPr>
              <a:t>b </a:t>
            </a:r>
            <a:r>
              <a:rPr lang="fr-FR" sz="2000" dirty="0" err="1" smtClean="0">
                <a:latin typeface="Century Gothic"/>
                <a:cs typeface="Century Gothic"/>
              </a:rPr>
              <a:t>Gran</a:t>
            </a:r>
            <a:r>
              <a:rPr lang="fr-FR" sz="2000" dirty="0" smtClean="0">
                <a:latin typeface="Century Gothic"/>
                <a:cs typeface="Century Gothic"/>
              </a:rPr>
              <a:t> </a:t>
            </a:r>
            <a:r>
              <a:rPr lang="fr-FR" sz="2000" dirty="0" err="1">
                <a:latin typeface="Century Gothic"/>
                <a:cs typeface="Century Gothic"/>
              </a:rPr>
              <a:t>Sasso</a:t>
            </a:r>
            <a:r>
              <a:rPr lang="fr-FR" sz="2000" dirty="0">
                <a:latin typeface="Century Gothic"/>
                <a:cs typeface="Century Gothic"/>
              </a:rPr>
              <a:t> Science </a:t>
            </a:r>
            <a:r>
              <a:rPr lang="fr-FR" sz="2000" dirty="0" smtClean="0">
                <a:latin typeface="Century Gothic"/>
                <a:cs typeface="Century Gothic"/>
              </a:rPr>
              <a:t>Institute (GSSI)</a:t>
            </a:r>
          </a:p>
          <a:p>
            <a:pPr algn="ctr"/>
            <a:endParaRPr lang="fr-FR" sz="2000" dirty="0">
              <a:latin typeface="Century Gothic"/>
              <a:cs typeface="Century Gothic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679" y="1803189"/>
            <a:ext cx="913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Local gravity gradient </a:t>
            </a:r>
            <a:r>
              <a:rPr lang="en-GB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noise</a:t>
            </a:r>
          </a:p>
          <a:p>
            <a:pPr algn="ctr"/>
            <a:r>
              <a:rPr lang="en-GB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(Newtonian Noise)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" y="0"/>
            <a:ext cx="9144001" cy="988583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976562" y="4637"/>
            <a:ext cx="2167438" cy="103078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9" name="Rectangle 38"/>
          <p:cNvSpPr/>
          <p:nvPr/>
        </p:nvSpPr>
        <p:spPr>
          <a:xfrm>
            <a:off x="1" y="0"/>
            <a:ext cx="1301246" cy="98858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47033" y="14986"/>
            <a:ext cx="1203330" cy="97359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-1" y="976049"/>
            <a:ext cx="915968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23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15872" y="2386235"/>
            <a:ext cx="2492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entury Gothic"/>
                <a:cs typeface="Century Gothic"/>
              </a:rPr>
              <a:t>Estimate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>
                <a:latin typeface="Century Gothic"/>
                <a:cs typeface="Century Gothic"/>
              </a:rPr>
              <a:t>of the </a:t>
            </a:r>
            <a:r>
              <a:rPr lang="fr-FR" sz="1400" dirty="0" err="1">
                <a:latin typeface="Century Gothic"/>
                <a:cs typeface="Century Gothic"/>
              </a:rPr>
              <a:t>AdV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infrasound</a:t>
            </a:r>
            <a:r>
              <a:rPr lang="fr-FR" sz="1400" dirty="0">
                <a:latin typeface="Century Gothic"/>
                <a:cs typeface="Century Gothic"/>
              </a:rPr>
              <a:t> NN, by </a:t>
            </a:r>
            <a:r>
              <a:rPr lang="fr-FR" sz="1400" dirty="0" err="1">
                <a:latin typeface="Century Gothic"/>
                <a:cs typeface="Century Gothic"/>
              </a:rPr>
              <a:t>using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sound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spectra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recorded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at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smtClean="0">
                <a:latin typeface="Century Gothic"/>
                <a:cs typeface="Century Gothic"/>
              </a:rPr>
              <a:t>the </a:t>
            </a:r>
            <a:r>
              <a:rPr lang="fr-FR" sz="1400" dirty="0" err="1" smtClean="0">
                <a:latin typeface="Century Gothic"/>
                <a:cs typeface="Century Gothic"/>
              </a:rPr>
              <a:t>AdV</a:t>
            </a:r>
            <a:r>
              <a:rPr lang="fr-FR" sz="1400" dirty="0" smtClean="0">
                <a:latin typeface="Century Gothic"/>
                <a:cs typeface="Century Gothic"/>
              </a:rPr>
              <a:t> site.</a:t>
            </a:r>
            <a:endParaRPr lang="fr-FR" sz="1400" dirty="0">
              <a:latin typeface="Century Gothic"/>
              <a:cs typeface="Century Gothic"/>
            </a:endParaRP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10</a:t>
            </a:fld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" y="928161"/>
            <a:ext cx="6447291" cy="503484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6444" y="43329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AdV</a:t>
            </a:r>
            <a:r>
              <a:rPr lang="fr-FR" sz="2400" b="1" dirty="0" smtClean="0">
                <a:latin typeface="Century Gothic"/>
                <a:cs typeface="Century Gothic"/>
              </a:rPr>
              <a:t> </a:t>
            </a:r>
            <a:r>
              <a:rPr lang="fr-FR" sz="2400" b="1" dirty="0" err="1" smtClean="0">
                <a:latin typeface="Century Gothic"/>
                <a:cs typeface="Century Gothic"/>
              </a:rPr>
              <a:t>infrasound</a:t>
            </a:r>
            <a:r>
              <a:rPr lang="fr-FR" sz="2400" b="1" dirty="0" smtClean="0">
                <a:latin typeface="Century Gothic"/>
                <a:cs typeface="Century Gothic"/>
              </a:rPr>
              <a:t> NN</a:t>
            </a:r>
            <a:endParaRPr lang="fr-FR" sz="2400" b="1" dirty="0">
              <a:latin typeface="Century Gothic"/>
              <a:cs typeface="Century Gothic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129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2333" y="43329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Century Gothic"/>
                <a:cs typeface="Century Gothic"/>
              </a:rPr>
              <a:t>Infrasound</a:t>
            </a:r>
            <a:r>
              <a:rPr lang="fr-FR" sz="2400" b="1" dirty="0">
                <a:latin typeface="Century Gothic"/>
                <a:cs typeface="Century Gothic"/>
              </a:rPr>
              <a:t> NN for an ET-</a:t>
            </a:r>
            <a:r>
              <a:rPr lang="fr-FR" sz="2400" b="1" dirty="0" err="1">
                <a:latin typeface="Century Gothic"/>
                <a:cs typeface="Century Gothic"/>
              </a:rPr>
              <a:t>like</a:t>
            </a:r>
            <a:r>
              <a:rPr lang="fr-FR" sz="2400" b="1" dirty="0">
                <a:latin typeface="Century Gothic"/>
                <a:cs typeface="Century Gothic"/>
              </a:rPr>
              <a:t> detector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43418" y="1903875"/>
            <a:ext cx="2415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entury Gothic"/>
                <a:cs typeface="Century Gothic"/>
              </a:rPr>
              <a:t>I</a:t>
            </a:r>
            <a:r>
              <a:rPr lang="fr-FR" sz="1400" dirty="0" err="1" smtClean="0">
                <a:latin typeface="Century Gothic"/>
                <a:cs typeface="Century Gothic"/>
              </a:rPr>
              <a:t>nfrasound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>
                <a:latin typeface="Century Gothic"/>
                <a:cs typeface="Century Gothic"/>
              </a:rPr>
              <a:t>NN for an ET </a:t>
            </a:r>
            <a:r>
              <a:rPr lang="fr-FR" sz="1400" dirty="0" err="1">
                <a:latin typeface="Century Gothic"/>
                <a:cs typeface="Century Gothic"/>
              </a:rPr>
              <a:t>like</a:t>
            </a:r>
            <a:r>
              <a:rPr lang="fr-FR" sz="1400" dirty="0">
                <a:latin typeface="Century Gothic"/>
                <a:cs typeface="Century Gothic"/>
              </a:rPr>
              <a:t> laser </a:t>
            </a:r>
            <a:r>
              <a:rPr lang="fr-FR" sz="1400" dirty="0" err="1" smtClean="0">
                <a:latin typeface="Century Gothic"/>
                <a:cs typeface="Century Gothic"/>
              </a:rPr>
              <a:t>interferometer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 smtClean="0">
                <a:latin typeface="Century Gothic"/>
                <a:cs typeface="Century Gothic"/>
              </a:rPr>
              <a:t>using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>
                <a:latin typeface="Century Gothic"/>
                <a:cs typeface="Century Gothic"/>
              </a:rPr>
              <a:t>the pressure fluctuation </a:t>
            </a:r>
            <a:r>
              <a:rPr lang="fr-FR" sz="1400" dirty="0" err="1">
                <a:latin typeface="Century Gothic"/>
                <a:cs typeface="Century Gothic"/>
              </a:rPr>
              <a:t>median</a:t>
            </a:r>
            <a:r>
              <a:rPr lang="fr-FR" sz="1400" dirty="0">
                <a:latin typeface="Century Gothic"/>
                <a:cs typeface="Century Gothic"/>
              </a:rPr>
              <a:t> noise model </a:t>
            </a:r>
            <a:r>
              <a:rPr lang="fr-FR" sz="1400" dirty="0" err="1">
                <a:latin typeface="Century Gothic"/>
                <a:cs typeface="Century Gothic"/>
              </a:rPr>
              <a:t>presented</a:t>
            </a:r>
            <a:r>
              <a:rPr lang="fr-FR" sz="1400" dirty="0">
                <a:latin typeface="Century Gothic"/>
                <a:cs typeface="Century Gothic"/>
              </a:rPr>
              <a:t> in </a:t>
            </a:r>
            <a:r>
              <a:rPr lang="fr-FR" sz="1400" dirty="0" err="1">
                <a:latin typeface="Century Gothic"/>
                <a:cs typeface="Century Gothic"/>
              </a:rPr>
              <a:t>Geophys</a:t>
            </a:r>
            <a:r>
              <a:rPr lang="fr-FR" sz="1400" dirty="0">
                <a:latin typeface="Century Gothic"/>
                <a:cs typeface="Century Gothic"/>
              </a:rPr>
              <a:t>. </a:t>
            </a:r>
            <a:r>
              <a:rPr lang="fr-FR" sz="1400" dirty="0" err="1">
                <a:latin typeface="Century Gothic"/>
                <a:cs typeface="Century Gothic"/>
              </a:rPr>
              <a:t>Res</a:t>
            </a:r>
            <a:r>
              <a:rPr lang="fr-FR" sz="1400" dirty="0">
                <a:latin typeface="Century Gothic"/>
                <a:cs typeface="Century Gothic"/>
              </a:rPr>
              <a:t>. Lett.32, L09803.</a:t>
            </a:r>
          </a:p>
          <a:p>
            <a:r>
              <a:rPr lang="fr-FR" sz="1400" dirty="0" smtClean="0">
                <a:latin typeface="Century Gothic"/>
                <a:cs typeface="Century Gothic"/>
              </a:rPr>
              <a:t> </a:t>
            </a:r>
            <a:endParaRPr lang="fr-FR" sz="1400" dirty="0">
              <a:latin typeface="Century Gothic"/>
              <a:cs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44" y="828835"/>
            <a:ext cx="6417874" cy="5167333"/>
          </a:xfrm>
          <a:prstGeom prst="rect">
            <a:avLst/>
          </a:prstGeom>
        </p:spPr>
      </p:pic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11</a:t>
            </a:fld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146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0" y="64860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EGRAAL 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Meeting 10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/01/2018</a:t>
            </a:r>
          </a:p>
          <a:p>
            <a:pPr algn="ctr"/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333" y="43329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entury Gothic"/>
                <a:cs typeface="Century Gothic"/>
              </a:rPr>
              <a:t>TOBA </a:t>
            </a:r>
            <a:r>
              <a:rPr lang="fr-FR" sz="2400" b="1" dirty="0" err="1">
                <a:latin typeface="Century Gothic"/>
                <a:cs typeface="Century Gothic"/>
              </a:rPr>
              <a:t>infrasound</a:t>
            </a:r>
            <a:r>
              <a:rPr lang="fr-FR" sz="2400" b="1" dirty="0">
                <a:latin typeface="Century Gothic"/>
                <a:cs typeface="Century Gothic"/>
              </a:rPr>
              <a:t> </a:t>
            </a:r>
            <a:r>
              <a:rPr lang="fr-FR" sz="2400" b="1" dirty="0" smtClean="0">
                <a:latin typeface="Century Gothic"/>
                <a:cs typeface="Century Gothic"/>
              </a:rPr>
              <a:t>NN</a:t>
            </a:r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03249" y="1888639"/>
            <a:ext cx="2415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/>
                <a:cs typeface="Century Gothic"/>
              </a:rPr>
              <a:t>TOBA </a:t>
            </a:r>
            <a:r>
              <a:rPr lang="fr-FR" sz="1400" dirty="0" err="1">
                <a:latin typeface="Century Gothic"/>
                <a:cs typeface="Century Gothic"/>
              </a:rPr>
              <a:t>infrasound</a:t>
            </a:r>
            <a:r>
              <a:rPr lang="fr-FR" sz="1400" dirty="0">
                <a:latin typeface="Century Gothic"/>
                <a:cs typeface="Century Gothic"/>
              </a:rPr>
              <a:t> NN for </a:t>
            </a:r>
            <a:r>
              <a:rPr lang="fr-FR" sz="1400" dirty="0" err="1">
                <a:latin typeface="Century Gothic"/>
                <a:cs typeface="Century Gothic"/>
              </a:rPr>
              <a:t>different</a:t>
            </a:r>
            <a:r>
              <a:rPr lang="fr-FR" sz="1400" dirty="0">
                <a:latin typeface="Century Gothic"/>
                <a:cs typeface="Century Gothic"/>
              </a:rPr>
              <a:t> detector </a:t>
            </a:r>
            <a:r>
              <a:rPr lang="fr-FR" sz="1400" dirty="0" err="1" smtClean="0">
                <a:latin typeface="Century Gothic"/>
                <a:cs typeface="Century Gothic"/>
              </a:rPr>
              <a:t>depth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 smtClean="0">
                <a:latin typeface="Century Gothic"/>
                <a:cs typeface="Century Gothic"/>
              </a:rPr>
              <a:t>using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>
                <a:latin typeface="Century Gothic"/>
                <a:cs typeface="Century Gothic"/>
              </a:rPr>
              <a:t>the pressure fluctuation </a:t>
            </a:r>
            <a:r>
              <a:rPr lang="fr-FR" sz="1400" dirty="0" err="1">
                <a:latin typeface="Century Gothic"/>
                <a:cs typeface="Century Gothic"/>
              </a:rPr>
              <a:t>median</a:t>
            </a:r>
            <a:r>
              <a:rPr lang="fr-FR" sz="1400" dirty="0">
                <a:latin typeface="Century Gothic"/>
                <a:cs typeface="Century Gothic"/>
              </a:rPr>
              <a:t> noise model </a:t>
            </a:r>
            <a:r>
              <a:rPr lang="fr-FR" sz="1400" dirty="0" err="1">
                <a:latin typeface="Century Gothic"/>
                <a:cs typeface="Century Gothic"/>
              </a:rPr>
              <a:t>presented</a:t>
            </a:r>
            <a:r>
              <a:rPr lang="fr-FR" sz="1400" dirty="0">
                <a:latin typeface="Century Gothic"/>
                <a:cs typeface="Century Gothic"/>
              </a:rPr>
              <a:t> in </a:t>
            </a:r>
            <a:r>
              <a:rPr lang="fr-FR" sz="1400" dirty="0" err="1">
                <a:latin typeface="Century Gothic"/>
                <a:cs typeface="Century Gothic"/>
              </a:rPr>
              <a:t>Geophys</a:t>
            </a:r>
            <a:r>
              <a:rPr lang="fr-FR" sz="1400" dirty="0">
                <a:latin typeface="Century Gothic"/>
                <a:cs typeface="Century Gothic"/>
              </a:rPr>
              <a:t>. </a:t>
            </a:r>
            <a:r>
              <a:rPr lang="fr-FR" sz="1400" dirty="0" err="1">
                <a:latin typeface="Century Gothic"/>
                <a:cs typeface="Century Gothic"/>
              </a:rPr>
              <a:t>Res</a:t>
            </a:r>
            <a:r>
              <a:rPr lang="fr-FR" sz="1400" dirty="0">
                <a:latin typeface="Century Gothic"/>
                <a:cs typeface="Century Gothic"/>
              </a:rPr>
              <a:t>. Lett.32, L09803.</a:t>
            </a:r>
          </a:p>
          <a:p>
            <a:r>
              <a:rPr lang="fr-FR" sz="1400" dirty="0" smtClean="0">
                <a:latin typeface="Century Gothic"/>
                <a:cs typeface="Century Gothic"/>
              </a:rPr>
              <a:t> </a:t>
            </a:r>
            <a:endParaRPr lang="fr-FR" sz="1400" dirty="0">
              <a:latin typeface="Century Gothic"/>
              <a:cs typeface="Century Gothic"/>
            </a:endParaRP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12</a:t>
            </a:fld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" y="822993"/>
            <a:ext cx="6678242" cy="5205222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0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66214" y="1779980"/>
            <a:ext cx="24159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/>
                <a:cs typeface="Century Gothic"/>
              </a:rPr>
              <a:t>Contributions </a:t>
            </a:r>
            <a:r>
              <a:rPr lang="fr-FR" sz="1400" dirty="0">
                <a:latin typeface="Century Gothic"/>
                <a:cs typeface="Century Gothic"/>
              </a:rPr>
              <a:t>to the </a:t>
            </a:r>
            <a:r>
              <a:rPr lang="fr-FR" sz="1400" dirty="0" err="1">
                <a:latin typeface="Century Gothic"/>
                <a:cs typeface="Century Gothic"/>
              </a:rPr>
              <a:t>infrasound</a:t>
            </a:r>
            <a:r>
              <a:rPr lang="fr-FR" sz="1400" dirty="0">
                <a:latin typeface="Century Gothic"/>
                <a:cs typeface="Century Gothic"/>
              </a:rPr>
              <a:t> NN of a TOBA detector </a:t>
            </a:r>
            <a:r>
              <a:rPr lang="fr-FR" sz="1400" dirty="0" err="1">
                <a:latin typeface="Century Gothic"/>
                <a:cs typeface="Century Gothic"/>
              </a:rPr>
              <a:t>located</a:t>
            </a:r>
            <a:r>
              <a:rPr lang="fr-FR" sz="1400" dirty="0">
                <a:latin typeface="Century Gothic"/>
                <a:cs typeface="Century Gothic"/>
              </a:rPr>
              <a:t> 300 m </a:t>
            </a:r>
            <a:r>
              <a:rPr lang="fr-FR" sz="1400" dirty="0" err="1">
                <a:latin typeface="Century Gothic"/>
                <a:cs typeface="Century Gothic"/>
              </a:rPr>
              <a:t>beneath</a:t>
            </a:r>
            <a:r>
              <a:rPr lang="fr-FR" sz="1400" dirty="0">
                <a:latin typeface="Century Gothic"/>
                <a:cs typeface="Century Gothic"/>
              </a:rPr>
              <a:t> the </a:t>
            </a:r>
            <a:r>
              <a:rPr lang="fr-FR" sz="1400" dirty="0" err="1">
                <a:latin typeface="Century Gothic"/>
                <a:cs typeface="Century Gothic"/>
              </a:rPr>
              <a:t>earth</a:t>
            </a:r>
            <a:r>
              <a:rPr lang="fr-FR" sz="1400" dirty="0">
                <a:latin typeface="Century Gothic"/>
                <a:cs typeface="Century Gothic"/>
              </a:rPr>
              <a:t> surface. B</a:t>
            </a:r>
            <a:r>
              <a:rPr lang="fr-FR" sz="1400" dirty="0" smtClean="0">
                <a:latin typeface="Century Gothic"/>
                <a:cs typeface="Century Gothic"/>
              </a:rPr>
              <a:t>lue line: contribution </a:t>
            </a:r>
            <a:r>
              <a:rPr lang="fr-FR" sz="1400" dirty="0">
                <a:latin typeface="Century Gothic"/>
                <a:cs typeface="Century Gothic"/>
              </a:rPr>
              <a:t>due to the </a:t>
            </a:r>
            <a:r>
              <a:rPr lang="fr-FR" sz="1400" dirty="0" err="1">
                <a:latin typeface="Century Gothic"/>
                <a:cs typeface="Century Gothic"/>
              </a:rPr>
              <a:t>space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inside</a:t>
            </a:r>
            <a:r>
              <a:rPr lang="fr-FR" sz="1400" dirty="0">
                <a:latin typeface="Century Gothic"/>
                <a:cs typeface="Century Gothic"/>
              </a:rPr>
              <a:t> the underground </a:t>
            </a:r>
            <a:r>
              <a:rPr lang="fr-FR" sz="1400" dirty="0" err="1">
                <a:latin typeface="Century Gothic"/>
                <a:cs typeface="Century Gothic"/>
              </a:rPr>
              <a:t>cavity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housing</a:t>
            </a:r>
            <a:r>
              <a:rPr lang="fr-FR" sz="1400" dirty="0">
                <a:latin typeface="Century Gothic"/>
                <a:cs typeface="Century Gothic"/>
              </a:rPr>
              <a:t> the </a:t>
            </a:r>
            <a:r>
              <a:rPr lang="fr-FR" sz="1400" dirty="0" smtClean="0">
                <a:latin typeface="Century Gothic"/>
                <a:cs typeface="Century Gothic"/>
              </a:rPr>
              <a:t>detector. Green line: contribution </a:t>
            </a:r>
            <a:r>
              <a:rPr lang="fr-FR" sz="1400" dirty="0">
                <a:latin typeface="Century Gothic"/>
                <a:cs typeface="Century Gothic"/>
              </a:rPr>
              <a:t>of the </a:t>
            </a:r>
            <a:r>
              <a:rPr lang="fr-FR" sz="1400" dirty="0" err="1">
                <a:latin typeface="Century Gothic"/>
                <a:cs typeface="Century Gothic"/>
              </a:rPr>
              <a:t>space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above</a:t>
            </a:r>
            <a:r>
              <a:rPr lang="fr-FR" sz="1400" dirty="0">
                <a:latin typeface="Century Gothic"/>
                <a:cs typeface="Century Gothic"/>
              </a:rPr>
              <a:t> the </a:t>
            </a:r>
            <a:r>
              <a:rPr lang="fr-FR" sz="1400" dirty="0" err="1">
                <a:latin typeface="Century Gothic"/>
                <a:cs typeface="Century Gothic"/>
              </a:rPr>
              <a:t>earth</a:t>
            </a:r>
            <a:r>
              <a:rPr lang="fr-FR" sz="1400" dirty="0">
                <a:latin typeface="Century Gothic"/>
                <a:cs typeface="Century Gothic"/>
              </a:rPr>
              <a:t> surface. </a:t>
            </a:r>
          </a:p>
          <a:p>
            <a:endParaRPr lang="fr-FR" sz="1400" dirty="0">
              <a:latin typeface="Century Gothic"/>
              <a:cs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" y="947631"/>
            <a:ext cx="6591300" cy="5092700"/>
          </a:xfrm>
          <a:prstGeom prst="rect">
            <a:avLst/>
          </a:prstGeom>
        </p:spPr>
      </p:pic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13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333" y="43329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/>
                <a:cs typeface="Century Gothic"/>
              </a:rPr>
              <a:t>TOBA </a:t>
            </a:r>
            <a:r>
              <a:rPr lang="fr-FR" sz="2400" b="1" dirty="0" err="1">
                <a:latin typeface="Century Gothic"/>
                <a:cs typeface="Century Gothic"/>
              </a:rPr>
              <a:t>infrasound</a:t>
            </a:r>
            <a:r>
              <a:rPr lang="fr-FR" sz="2400" b="1" dirty="0">
                <a:latin typeface="Century Gothic"/>
                <a:cs typeface="Century Gothic"/>
              </a:rPr>
              <a:t> NN - </a:t>
            </a:r>
            <a:r>
              <a:rPr lang="fr-FR" sz="2400" b="1" dirty="0" err="1">
                <a:latin typeface="Century Gothic"/>
                <a:cs typeface="Century Gothic"/>
              </a:rPr>
              <a:t>Cavity</a:t>
            </a:r>
            <a:r>
              <a:rPr lang="fr-FR" sz="2400" b="1" dirty="0">
                <a:latin typeface="Century Gothic"/>
                <a:cs typeface="Century Gothic"/>
              </a:rPr>
              <a:t>/building </a:t>
            </a:r>
            <a:r>
              <a:rPr lang="fr-FR" sz="2400" b="1" dirty="0" err="1">
                <a:latin typeface="Century Gothic"/>
                <a:cs typeface="Century Gothic"/>
              </a:rPr>
              <a:t>effect</a:t>
            </a:r>
            <a:endParaRPr lang="fr-FR" sz="2400" b="1" dirty="0">
              <a:latin typeface="Century Gothic"/>
              <a:cs typeface="Century Gothic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983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Atmospheric</a:t>
            </a:r>
            <a:r>
              <a:rPr lang="fr-FR" sz="2400" b="1" dirty="0" smtClean="0">
                <a:latin typeface="Century Gothic"/>
                <a:cs typeface="Century Gothic"/>
              </a:rPr>
              <a:t> NN</a:t>
            </a:r>
            <a:endParaRPr lang="fr-FR" sz="2400" b="1" dirty="0">
              <a:latin typeface="Century Gothic"/>
              <a:cs typeface="Century Gothic"/>
            </a:endParaRPr>
          </a:p>
          <a:p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14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1099" y="551179"/>
            <a:ext cx="8706568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2000" b="1" dirty="0" smtClean="0">
                <a:latin typeface="Century Gothic"/>
                <a:cs typeface="Century Gothic"/>
              </a:rPr>
              <a:t>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nfrasound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NN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  -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Model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  </a:t>
            </a:r>
            <a:r>
              <a:rPr lang="fr-FR" dirty="0" smtClean="0">
                <a:latin typeface="Century Gothic"/>
                <a:cs typeface="Century Gothic"/>
              </a:rPr>
              <a:t>- </a:t>
            </a:r>
            <a:r>
              <a:rPr lang="fr-FR" dirty="0" err="1" smtClean="0">
                <a:latin typeface="Century Gothic"/>
                <a:cs typeface="Century Gothic"/>
              </a:rPr>
              <a:t>Measurement</a:t>
            </a:r>
            <a:r>
              <a:rPr lang="fr-FR" dirty="0" smtClean="0">
                <a:latin typeface="Century Gothic"/>
                <a:cs typeface="Century Gothic"/>
              </a:rPr>
              <a:t> of pressure fluctuations </a:t>
            </a:r>
            <a:r>
              <a:rPr lang="fr-FR" dirty="0" err="1" smtClean="0">
                <a:latin typeface="Century Gothic"/>
                <a:cs typeface="Century Gothic"/>
              </a:rPr>
              <a:t>at</a:t>
            </a:r>
            <a:r>
              <a:rPr lang="fr-FR" dirty="0" smtClean="0">
                <a:latin typeface="Century Gothic"/>
                <a:cs typeface="Century Gothic"/>
              </a:rPr>
              <a:t> the Advanced </a:t>
            </a:r>
            <a:r>
              <a:rPr lang="fr-FR" dirty="0" err="1" smtClean="0">
                <a:latin typeface="Century Gothic"/>
                <a:cs typeface="Century Gothic"/>
              </a:rPr>
              <a:t>Virgo</a:t>
            </a:r>
            <a:r>
              <a:rPr lang="fr-FR" dirty="0" smtClean="0">
                <a:latin typeface="Century Gothic"/>
                <a:cs typeface="Century Gothic"/>
              </a:rPr>
              <a:t> (</a:t>
            </a:r>
            <a:r>
              <a:rPr lang="fr-FR" dirty="0" err="1" smtClean="0">
                <a:latin typeface="Century Gothic"/>
                <a:cs typeface="Century Gothic"/>
              </a:rPr>
              <a:t>AdV</a:t>
            </a:r>
            <a:r>
              <a:rPr lang="fr-FR" dirty="0" smtClean="0">
                <a:latin typeface="Century Gothic"/>
                <a:cs typeface="Century Gothic"/>
              </a:rPr>
              <a:t>) site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 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-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AdV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infrasound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NN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- ET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infrasound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NN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- Torsion bar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antenna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infrasound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NN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2000" b="1" dirty="0" smtClean="0">
                <a:latin typeface="Century Gothic"/>
                <a:cs typeface="Century Gothic"/>
              </a:rPr>
              <a:t>NN due to </a:t>
            </a:r>
            <a:r>
              <a:rPr lang="fr-FR" sz="2000" b="1" dirty="0" err="1" smtClean="0">
                <a:solidFill>
                  <a:srgbClr val="31859C"/>
                </a:solidFill>
                <a:latin typeface="Century Gothic"/>
                <a:cs typeface="Century Gothic"/>
              </a:rPr>
              <a:t>temperature</a:t>
            </a:r>
            <a:r>
              <a:rPr lang="fr-FR" sz="2000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 fluctuations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2000" dirty="0" smtClean="0">
              <a:solidFill>
                <a:srgbClr val="31859C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 smtClean="0">
                <a:solidFill>
                  <a:srgbClr val="31859C"/>
                </a:solidFill>
                <a:latin typeface="Century Gothic"/>
                <a:cs typeface="Century Gothic"/>
              </a:rPr>
              <a:t>     -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Model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31859C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31859C"/>
                </a:solidFill>
                <a:latin typeface="Century Gothic"/>
                <a:cs typeface="Century Gothic"/>
              </a:rPr>
              <a:t>   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- Laser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interferometer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(ET case)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- Torsion bar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antennas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37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15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333" y="43329"/>
            <a:ext cx="832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Temperature</a:t>
            </a:r>
            <a:r>
              <a:rPr lang="fr-FR" sz="2400" b="1" dirty="0" smtClean="0">
                <a:latin typeface="Century Gothic"/>
                <a:cs typeface="Century Gothic"/>
              </a:rPr>
              <a:t> </a:t>
            </a:r>
            <a:r>
              <a:rPr lang="fr-FR" sz="2400" b="1" dirty="0">
                <a:latin typeface="Century Gothic"/>
                <a:cs typeface="Century Gothic"/>
              </a:rPr>
              <a:t>fluctuation </a:t>
            </a:r>
            <a:r>
              <a:rPr lang="fr-FR" sz="2400" b="1" dirty="0" smtClean="0">
                <a:latin typeface="Century Gothic"/>
                <a:cs typeface="Century Gothic"/>
              </a:rPr>
              <a:t>NN-ET</a:t>
            </a:r>
            <a:endParaRPr lang="fr-FR" sz="2400" b="1" dirty="0">
              <a:latin typeface="Century Gothic"/>
              <a:cs typeface="Century Gothic"/>
            </a:endParaRPr>
          </a:p>
          <a:p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 descr="Capture d’écran 2017-04-24 à 22.0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46" y="448289"/>
            <a:ext cx="4619885" cy="80919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84196" y="533320"/>
            <a:ext cx="32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*</a:t>
            </a:r>
            <a:endParaRPr lang="fr-FR" sz="2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1" y="1645718"/>
            <a:ext cx="7351889" cy="469014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221532" y="1438749"/>
            <a:ext cx="307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Gothic"/>
                <a:cs typeface="Century Gothic"/>
              </a:rPr>
              <a:t>Uniform </a:t>
            </a:r>
            <a:r>
              <a:rPr lang="fr-FR" sz="2000" dirty="0" err="1" smtClean="0">
                <a:latin typeface="Century Gothic"/>
                <a:cs typeface="Century Gothic"/>
              </a:rPr>
              <a:t>airflow</a:t>
            </a:r>
            <a:r>
              <a:rPr lang="fr-FR" sz="2000" dirty="0" smtClean="0">
                <a:latin typeface="Century Gothic"/>
                <a:cs typeface="Century Gothic"/>
              </a:rPr>
              <a:t> 20 m/s</a:t>
            </a:r>
            <a:endParaRPr lang="fr-FR" sz="2000" dirty="0">
              <a:latin typeface="Century Gothic"/>
              <a:cs typeface="Century Gothic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620003" y="1772717"/>
            <a:ext cx="12976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Century Gothic"/>
                <a:ea typeface="Wingdings"/>
                <a:cs typeface="Century Gothic"/>
                <a:sym typeface="Wingdings"/>
              </a:rPr>
              <a:t></a:t>
            </a:r>
            <a:r>
              <a:rPr lang="fr-FR" sz="1600" b="1" dirty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credit</a:t>
            </a:r>
            <a:r>
              <a:rPr lang="fr-FR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: Jan </a:t>
            </a:r>
            <a:r>
              <a:rPr lang="fr-FR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Harms</a:t>
            </a:r>
            <a:endParaRPr lang="fr-FR" sz="16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58" y="610249"/>
            <a:ext cx="2927142" cy="647237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-31357" y="6415920"/>
            <a:ext cx="324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* </a:t>
            </a:r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Harms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Living </a:t>
            </a:r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Rev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Relativ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(2015) </a:t>
            </a:r>
          </a:p>
        </p:txBody>
      </p:sp>
    </p:spTree>
    <p:extLst>
      <p:ext uri="{BB962C8B-B14F-4D97-AF65-F5344CB8AC3E}">
        <p14:creationId xmlns:p14="http://schemas.microsoft.com/office/powerpoint/2010/main" val="346040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2333" y="996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Temperature</a:t>
            </a:r>
            <a:r>
              <a:rPr lang="fr-FR" sz="2400" b="1" dirty="0" smtClean="0">
                <a:latin typeface="Century Gothic"/>
                <a:cs typeface="Century Gothic"/>
              </a:rPr>
              <a:t> </a:t>
            </a:r>
            <a:r>
              <a:rPr lang="fr-FR" sz="2400" b="1" dirty="0">
                <a:latin typeface="Century Gothic"/>
                <a:cs typeface="Century Gothic"/>
              </a:rPr>
              <a:t>fluctuation </a:t>
            </a:r>
            <a:r>
              <a:rPr lang="fr-FR" sz="2400" b="1" dirty="0" smtClean="0">
                <a:latin typeface="Century Gothic"/>
                <a:cs typeface="Century Gothic"/>
              </a:rPr>
              <a:t>NN-TOBA</a:t>
            </a:r>
            <a:endParaRPr lang="fr-FR" sz="2400" b="1" dirty="0">
              <a:latin typeface="Century Gothic"/>
              <a:cs typeface="Century Gothic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41099" y="416118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69697" y="712176"/>
            <a:ext cx="38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918989" y="435834"/>
            <a:ext cx="2103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/>
                <a:cs typeface="Century Gothic"/>
              </a:rPr>
              <a:t>TOBA orientation</a:t>
            </a:r>
            <a:endParaRPr lang="fr-FR" sz="1600" dirty="0">
              <a:latin typeface="Century Gothic"/>
              <a:cs typeface="Century Gothic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80455" y="884969"/>
            <a:ext cx="468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/>
                <a:cs typeface="Century Gothic"/>
              </a:rPr>
              <a:t>Wind speed, v=10m/s, </a:t>
            </a:r>
            <a:r>
              <a:rPr lang="fr-FR" dirty="0" err="1" smtClean="0">
                <a:latin typeface="Century Gothic"/>
                <a:cs typeface="Century Gothic"/>
              </a:rPr>
              <a:t>along</a:t>
            </a:r>
            <a:r>
              <a:rPr lang="fr-FR" dirty="0" smtClean="0">
                <a:latin typeface="Century Gothic"/>
                <a:cs typeface="Century Gothic"/>
              </a:rPr>
              <a:t> the x axis</a:t>
            </a:r>
            <a:endParaRPr lang="fr-FR" dirty="0">
              <a:latin typeface="Century Gothic"/>
              <a:cs typeface="Century Gothic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7264771" y="1344602"/>
            <a:ext cx="1264678" cy="5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7866935" y="921408"/>
            <a:ext cx="14073" cy="742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055213" y="1344603"/>
            <a:ext cx="474236" cy="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141633" y="1294120"/>
            <a:ext cx="38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31" name="Croix 30"/>
          <p:cNvSpPr/>
          <p:nvPr/>
        </p:nvSpPr>
        <p:spPr>
          <a:xfrm>
            <a:off x="7655810" y="1148897"/>
            <a:ext cx="422250" cy="385509"/>
          </a:xfrm>
          <a:prstGeom prst="plus">
            <a:avLst>
              <a:gd name="adj" fmla="val 40542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" y="1443461"/>
            <a:ext cx="6264181" cy="488414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361720" y="3306189"/>
            <a:ext cx="57474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Preliminary</a:t>
            </a:r>
            <a:r>
              <a:rPr lang="fr-FR" sz="2400" b="1" dirty="0">
                <a:solidFill>
                  <a:srgbClr val="FF0000"/>
                </a:solidFill>
              </a:rPr>
              <a:t>!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Probably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overestimated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67778" y="1770563"/>
            <a:ext cx="3033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/>
                <a:cs typeface="Century Gothic"/>
              </a:rPr>
              <a:t>Turbulent </a:t>
            </a:r>
            <a:r>
              <a:rPr lang="fr-FR" dirty="0" err="1" smtClean="0">
                <a:latin typeface="Century Gothic"/>
                <a:cs typeface="Century Gothic"/>
              </a:rPr>
              <a:t>mixing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theory</a:t>
            </a:r>
            <a:r>
              <a:rPr lang="fr-FR" dirty="0" smtClean="0">
                <a:latin typeface="Century Gothic"/>
                <a:cs typeface="Century Gothic"/>
              </a:rPr>
              <a:t> breaks down </a:t>
            </a:r>
            <a:r>
              <a:rPr lang="fr-FR" dirty="0" err="1" smtClean="0">
                <a:latin typeface="Century Gothic"/>
                <a:cs typeface="Century Gothic"/>
              </a:rPr>
              <a:t>at</a:t>
            </a:r>
            <a:r>
              <a:rPr lang="fr-FR" dirty="0" smtClean="0">
                <a:latin typeface="Century Gothic"/>
                <a:cs typeface="Century Gothic"/>
              </a:rPr>
              <a:t> f ≤ few </a:t>
            </a:r>
            <a:r>
              <a:rPr lang="fr-FR" dirty="0" err="1" smtClean="0">
                <a:latin typeface="Century Gothic"/>
                <a:cs typeface="Century Gothic"/>
              </a:rPr>
              <a:t>tens</a:t>
            </a:r>
            <a:r>
              <a:rPr lang="fr-FR" dirty="0" smtClean="0">
                <a:latin typeface="Century Gothic"/>
                <a:cs typeface="Century Gothic"/>
              </a:rPr>
              <a:t> of </a:t>
            </a:r>
            <a:r>
              <a:rPr lang="fr-FR" dirty="0" err="1" smtClean="0">
                <a:latin typeface="Century Gothic"/>
                <a:cs typeface="Century Gothic"/>
              </a:rPr>
              <a:t>mHz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</a:p>
          <a:p>
            <a:endParaRPr lang="fr-FR" sz="1200" dirty="0"/>
          </a:p>
          <a:p>
            <a:r>
              <a:rPr lang="fr-FR" dirty="0" err="1" smtClean="0">
                <a:latin typeface="Century Gothic"/>
                <a:cs typeface="Century Gothic"/>
              </a:rPr>
              <a:t>Gravimeter</a:t>
            </a:r>
            <a:r>
              <a:rPr lang="fr-FR" dirty="0" smtClean="0">
                <a:latin typeface="Century Gothic"/>
                <a:cs typeface="Century Gothic"/>
              </a:rPr>
              <a:t> data show </a:t>
            </a:r>
            <a:r>
              <a:rPr lang="fr-FR" dirty="0" err="1" smtClean="0">
                <a:latin typeface="Century Gothic"/>
                <a:cs typeface="Century Gothic"/>
              </a:rPr>
              <a:t>that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this</a:t>
            </a:r>
            <a:r>
              <a:rPr lang="fr-FR" dirty="0" smtClean="0">
                <a:latin typeface="Century Gothic"/>
                <a:cs typeface="Century Gothic"/>
              </a:rPr>
              <a:t> noise </a:t>
            </a:r>
            <a:r>
              <a:rPr lang="fr-FR" dirty="0" err="1" smtClean="0">
                <a:latin typeface="Century Gothic"/>
                <a:cs typeface="Century Gothic"/>
              </a:rPr>
              <a:t>is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overestimated</a:t>
            </a:r>
            <a:r>
              <a:rPr lang="fr-FR" dirty="0" smtClean="0">
                <a:latin typeface="Century Gothic"/>
                <a:cs typeface="Century Gothic"/>
              </a:rPr>
              <a:t> by few </a:t>
            </a:r>
            <a:r>
              <a:rPr lang="fr-FR" dirty="0" err="1" smtClean="0">
                <a:latin typeface="Century Gothic"/>
                <a:cs typeface="Century Gothic"/>
              </a:rPr>
              <a:t>orders</a:t>
            </a:r>
            <a:r>
              <a:rPr lang="fr-FR" dirty="0" smtClean="0">
                <a:latin typeface="Century Gothic"/>
                <a:cs typeface="Century Gothic"/>
              </a:rPr>
              <a:t> of magnitude </a:t>
            </a:r>
            <a:r>
              <a:rPr lang="fr-FR" dirty="0" err="1" smtClean="0">
                <a:latin typeface="Century Gothic"/>
                <a:cs typeface="Century Gothic"/>
              </a:rPr>
              <a:t>at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</a:p>
          <a:p>
            <a:r>
              <a:rPr lang="fr-FR" dirty="0" smtClean="0">
                <a:latin typeface="Century Gothic"/>
                <a:cs typeface="Century Gothic"/>
              </a:rPr>
              <a:t>10mHz </a:t>
            </a:r>
            <a:r>
              <a:rPr lang="fr-FR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</a:p>
          <a:p>
            <a:endParaRPr lang="fr-FR" sz="1400" dirty="0" smtClean="0"/>
          </a:p>
          <a:p>
            <a:r>
              <a:rPr lang="fr-FR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Validity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 of the model for</a:t>
            </a:r>
          </a:p>
          <a:p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10 </a:t>
            </a:r>
            <a:r>
              <a:rPr lang="fr-FR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mHz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 &lt; f &lt; </a:t>
            </a:r>
            <a:r>
              <a:rPr lang="fr-FR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hundreds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 of </a:t>
            </a:r>
            <a:r>
              <a:rPr lang="fr-FR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mHz</a:t>
            </a:r>
            <a:r>
              <a:rPr lang="fr-FR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must </a:t>
            </a:r>
            <a:r>
              <a:rPr lang="fr-FR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be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checked</a:t>
            </a:r>
            <a:r>
              <a:rPr lang="fr-FR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endParaRPr lang="fr-FR" sz="1200" dirty="0" smtClean="0"/>
          </a:p>
          <a:p>
            <a:r>
              <a:rPr lang="fr-FR" dirty="0" smtClean="0">
                <a:latin typeface="Century Gothic"/>
                <a:cs typeface="Century Gothic"/>
              </a:rPr>
              <a:t>Model </a:t>
            </a:r>
            <a:r>
              <a:rPr lang="fr-FR" dirty="0" err="1" smtClean="0">
                <a:latin typeface="Century Gothic"/>
                <a:cs typeface="Century Gothic"/>
              </a:rPr>
              <a:t>should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be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>
                <a:latin typeface="Century Gothic"/>
                <a:cs typeface="Century Gothic"/>
              </a:rPr>
              <a:t>ok (but </a:t>
            </a:r>
            <a:r>
              <a:rPr lang="fr-FR" dirty="0" err="1">
                <a:latin typeface="Century Gothic"/>
                <a:cs typeface="Century Gothic"/>
              </a:rPr>
              <a:t>simplified</a:t>
            </a:r>
            <a:r>
              <a:rPr lang="fr-FR" dirty="0">
                <a:latin typeface="Century Gothic"/>
                <a:cs typeface="Century Gothic"/>
              </a:rPr>
              <a:t>) </a:t>
            </a:r>
            <a:r>
              <a:rPr lang="fr-FR" dirty="0" smtClean="0">
                <a:latin typeface="Century Gothic"/>
                <a:cs typeface="Century Gothic"/>
              </a:rPr>
              <a:t>for f ≥ 1 Hz. </a:t>
            </a:r>
          </a:p>
        </p:txBody>
      </p:sp>
      <p:sp>
        <p:nvSpPr>
          <p:cNvPr id="35" name="Flèche vers la droite 34"/>
          <p:cNvSpPr/>
          <p:nvPr/>
        </p:nvSpPr>
        <p:spPr>
          <a:xfrm>
            <a:off x="4455682" y="4523371"/>
            <a:ext cx="1612096" cy="59123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587054" y="4621910"/>
            <a:ext cx="11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Warning!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0" y="6376894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-1" y="6436268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baseline="30000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lang="fr-FR" sz="1400" baseline="300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Kukharets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, V.P. and </a:t>
            </a:r>
            <a:r>
              <a:rPr lang="fr-FR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Nalbandyan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, H.G. </a:t>
            </a:r>
            <a:r>
              <a:rPr lang="sk-SK" sz="1400" i="1" dirty="0">
                <a:solidFill>
                  <a:schemeClr val="bg1"/>
                </a:solidFill>
                <a:latin typeface="Century Gothic"/>
                <a:cs typeface="Century Gothic"/>
              </a:rPr>
              <a:t>Izv., Atmos. Ocean. Phys</a:t>
            </a:r>
            <a:r>
              <a:rPr lang="sk-SK" sz="1400" dirty="0">
                <a:solidFill>
                  <a:schemeClr val="bg1"/>
                </a:solidFill>
                <a:latin typeface="Century Gothic"/>
                <a:cs typeface="Century Gothic"/>
              </a:rPr>
              <a:t>., 42, (2006) </a:t>
            </a:r>
          </a:p>
          <a:p>
            <a:r>
              <a:rPr lang="sk-SK" sz="14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  <a:r>
              <a:rPr lang="sk-SK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k-SK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Hinderer, Crossley, Warburton, Gravimetric Methods, 2007 Elsevier B.V.</a:t>
            </a:r>
            <a:endParaRPr lang="sk-SK" sz="1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83903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16</a:t>
            </a:fld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17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6444" y="-13105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Conclusion and Perspectives</a:t>
            </a:r>
            <a:endParaRPr lang="fr-FR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099" y="730952"/>
            <a:ext cx="88578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fr-FR" b="1" dirty="0" err="1" smtClean="0">
                <a:solidFill>
                  <a:srgbClr val="47A4AE"/>
                </a:solidFill>
                <a:latin typeface="Century Gothic"/>
                <a:cs typeface="Century Gothic"/>
              </a:rPr>
              <a:t>Infrasound</a:t>
            </a:r>
            <a:r>
              <a:rPr lang="fr-FR" b="1" dirty="0" smtClean="0">
                <a:solidFill>
                  <a:srgbClr val="47A4AE"/>
                </a:solidFill>
                <a:latin typeface="Century Gothic"/>
                <a:cs typeface="Century Gothic"/>
              </a:rPr>
              <a:t> NN</a:t>
            </a:r>
          </a:p>
          <a:p>
            <a:pP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1600" dirty="0" smtClean="0">
                <a:latin typeface="Century Gothic"/>
                <a:cs typeface="Century Gothic"/>
              </a:rPr>
              <a:t>Pressure fluctuations </a:t>
            </a:r>
            <a:r>
              <a:rPr lang="fr-FR" sz="1600" dirty="0" err="1" smtClean="0">
                <a:latin typeface="Century Gothic"/>
                <a:cs typeface="Century Gothic"/>
              </a:rPr>
              <a:t>variate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 err="1" smtClean="0">
                <a:latin typeface="Century Gothic"/>
                <a:cs typeface="Century Gothic"/>
              </a:rPr>
              <a:t>significantly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 err="1" smtClean="0">
                <a:latin typeface="Century Gothic"/>
                <a:cs typeface="Century Gothic"/>
              </a:rPr>
              <a:t>with</a:t>
            </a:r>
            <a:r>
              <a:rPr lang="fr-FR" sz="1600" dirty="0" smtClean="0">
                <a:latin typeface="Century Gothic"/>
                <a:cs typeface="Century Gothic"/>
              </a:rPr>
              <a:t> location, time and </a:t>
            </a:r>
            <a:r>
              <a:rPr lang="fr-FR" sz="1600" dirty="0" err="1" smtClean="0">
                <a:latin typeface="Century Gothic"/>
                <a:cs typeface="Century Gothic"/>
              </a:rPr>
              <a:t>season</a:t>
            </a:r>
            <a:r>
              <a:rPr lang="fr-FR" sz="1600" dirty="0" smtClean="0">
                <a:latin typeface="Century Gothic"/>
                <a:cs typeface="Century Gothic"/>
              </a:rPr>
              <a:t>. It </a:t>
            </a:r>
            <a:r>
              <a:rPr lang="fr-FR" sz="1600" dirty="0" err="1" smtClean="0">
                <a:latin typeface="Century Gothic"/>
                <a:cs typeface="Century Gothic"/>
              </a:rPr>
              <a:t>is</a:t>
            </a:r>
            <a:r>
              <a:rPr lang="fr-FR" sz="1600" dirty="0" smtClean="0">
                <a:latin typeface="Century Gothic"/>
                <a:cs typeface="Century Gothic"/>
              </a:rPr>
              <a:t> important to </a:t>
            </a:r>
            <a:r>
              <a:rPr lang="fr-FR" sz="1600" dirty="0" err="1" smtClean="0">
                <a:latin typeface="Century Gothic"/>
                <a:cs typeface="Century Gothic"/>
              </a:rPr>
              <a:t>characterize</a:t>
            </a:r>
            <a:r>
              <a:rPr lang="fr-FR" sz="1600" dirty="0" smtClean="0">
                <a:latin typeface="Century Gothic"/>
                <a:cs typeface="Century Gothic"/>
              </a:rPr>
              <a:t> the detector sites in </a:t>
            </a:r>
            <a:r>
              <a:rPr lang="fr-FR" sz="1600" dirty="0" err="1" smtClean="0">
                <a:latin typeface="Century Gothic"/>
                <a:cs typeface="Century Gothic"/>
              </a:rPr>
              <a:t>terms</a:t>
            </a:r>
            <a:r>
              <a:rPr lang="fr-FR" sz="1600" dirty="0" smtClean="0">
                <a:latin typeface="Century Gothic"/>
                <a:cs typeface="Century Gothic"/>
              </a:rPr>
              <a:t> of pressure fluctuations.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1200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1600" dirty="0" err="1">
                <a:latin typeface="Century Gothic"/>
                <a:cs typeface="Century Gothic"/>
              </a:rPr>
              <a:t>Characterization</a:t>
            </a:r>
            <a:r>
              <a:rPr lang="fr-FR" sz="1600" dirty="0">
                <a:latin typeface="Century Gothic"/>
                <a:cs typeface="Century Gothic"/>
              </a:rPr>
              <a:t> of the </a:t>
            </a:r>
            <a:r>
              <a:rPr lang="fr-FR" sz="1600" dirty="0" err="1">
                <a:latin typeface="Century Gothic"/>
                <a:cs typeface="Century Gothic"/>
              </a:rPr>
              <a:t>AdV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smtClean="0">
                <a:latin typeface="Century Gothic"/>
                <a:cs typeface="Century Gothic"/>
              </a:rPr>
              <a:t>site </a:t>
            </a:r>
            <a:r>
              <a:rPr lang="fr-FR" sz="1600" dirty="0">
                <a:latin typeface="Century Gothic"/>
                <a:cs typeface="Century Gothic"/>
              </a:rPr>
              <a:t>in </a:t>
            </a:r>
            <a:r>
              <a:rPr lang="fr-FR" sz="1600" dirty="0" err="1">
                <a:latin typeface="Century Gothic"/>
                <a:cs typeface="Century Gothic"/>
              </a:rPr>
              <a:t>terms</a:t>
            </a:r>
            <a:r>
              <a:rPr lang="fr-FR" sz="1600" dirty="0">
                <a:latin typeface="Century Gothic"/>
                <a:cs typeface="Century Gothic"/>
              </a:rPr>
              <a:t> of pressure fluctuations and </a:t>
            </a:r>
            <a:r>
              <a:rPr lang="fr-FR" sz="1600" dirty="0" err="1">
                <a:latin typeface="Century Gothic"/>
                <a:cs typeface="Century Gothic"/>
              </a:rPr>
              <a:t>infrasound</a:t>
            </a:r>
            <a:r>
              <a:rPr lang="fr-FR" sz="1600" dirty="0">
                <a:latin typeface="Century Gothic"/>
                <a:cs typeface="Century Gothic"/>
              </a:rPr>
              <a:t> NN </a:t>
            </a:r>
            <a:r>
              <a:rPr lang="fr-FR" sz="1600" dirty="0" err="1" smtClean="0">
                <a:latin typeface="Century Gothic"/>
                <a:cs typeface="Century Gothic"/>
              </a:rPr>
              <a:t>level</a:t>
            </a:r>
            <a:r>
              <a:rPr lang="fr-FR" sz="1600" dirty="0" smtClean="0">
                <a:latin typeface="Century Gothic"/>
                <a:cs typeface="Century Gothic"/>
              </a:rPr>
              <a:t>.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1200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1600" dirty="0" smtClean="0">
                <a:latin typeface="Century Gothic"/>
                <a:cs typeface="Century Gothic"/>
              </a:rPr>
              <a:t>For an ET-</a:t>
            </a:r>
            <a:r>
              <a:rPr lang="fr-FR" sz="1600" dirty="0" err="1" smtClean="0">
                <a:latin typeface="Century Gothic"/>
                <a:cs typeface="Century Gothic"/>
              </a:rPr>
              <a:t>like</a:t>
            </a:r>
            <a:r>
              <a:rPr lang="fr-FR" sz="1600" dirty="0" smtClean="0">
                <a:latin typeface="Century Gothic"/>
                <a:cs typeface="Century Gothic"/>
              </a:rPr>
              <a:t> detector the </a:t>
            </a:r>
            <a:r>
              <a:rPr lang="fr-FR" sz="1600" dirty="0" err="1" smtClean="0">
                <a:latin typeface="Century Gothic"/>
                <a:cs typeface="Century Gothic"/>
              </a:rPr>
              <a:t>Infrasound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>
                <a:latin typeface="Century Gothic"/>
                <a:cs typeface="Century Gothic"/>
              </a:rPr>
              <a:t>NN </a:t>
            </a:r>
            <a:r>
              <a:rPr lang="fr-FR" sz="1600" dirty="0" err="1" smtClean="0">
                <a:latin typeface="Century Gothic"/>
                <a:cs typeface="Century Gothic"/>
              </a:rPr>
              <a:t>is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 err="1" smtClean="0">
                <a:latin typeface="Century Gothic"/>
                <a:cs typeface="Century Gothic"/>
              </a:rPr>
              <a:t>strongly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suppressed</a:t>
            </a:r>
            <a:r>
              <a:rPr lang="fr-FR" sz="1600" dirty="0">
                <a:latin typeface="Century Gothic"/>
                <a:cs typeface="Century Gothic"/>
              </a:rPr>
              <a:t>, </a:t>
            </a:r>
            <a:r>
              <a:rPr lang="fr-FR" sz="1600" dirty="0" err="1">
                <a:latin typeface="Century Gothic"/>
                <a:cs typeface="Century Gothic"/>
              </a:rPr>
              <a:t>when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going</a:t>
            </a:r>
            <a:r>
              <a:rPr lang="fr-FR" sz="1600" dirty="0">
                <a:latin typeface="Century Gothic"/>
                <a:cs typeface="Century Gothic"/>
              </a:rPr>
              <a:t> underground. </a:t>
            </a:r>
            <a:r>
              <a:rPr lang="fr-FR" sz="1600" dirty="0" err="1">
                <a:latin typeface="Century Gothic"/>
                <a:cs typeface="Century Gothic"/>
              </a:rPr>
              <a:t>However</a:t>
            </a:r>
            <a:r>
              <a:rPr lang="fr-FR" sz="1600" dirty="0">
                <a:latin typeface="Century Gothic"/>
                <a:cs typeface="Century Gothic"/>
              </a:rPr>
              <a:t> the </a:t>
            </a:r>
            <a:r>
              <a:rPr lang="fr-FR" sz="1600" dirty="0" err="1">
                <a:latin typeface="Century Gothic"/>
                <a:cs typeface="Century Gothic"/>
              </a:rPr>
              <a:t>attenuation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can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be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significantly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spoiled</a:t>
            </a:r>
            <a:r>
              <a:rPr lang="fr-FR" sz="1600" dirty="0">
                <a:latin typeface="Century Gothic"/>
                <a:cs typeface="Century Gothic"/>
              </a:rPr>
              <a:t> by the </a:t>
            </a:r>
            <a:r>
              <a:rPr lang="fr-FR" sz="1600" dirty="0" err="1">
                <a:latin typeface="Century Gothic"/>
                <a:cs typeface="Century Gothic"/>
              </a:rPr>
              <a:t>internal</a:t>
            </a:r>
            <a:r>
              <a:rPr lang="fr-FR" sz="1600" dirty="0">
                <a:latin typeface="Century Gothic"/>
                <a:cs typeface="Century Gothic"/>
              </a:rPr>
              <a:t> contribution of the </a:t>
            </a:r>
            <a:r>
              <a:rPr lang="fr-FR" sz="1600" dirty="0" smtClean="0">
                <a:latin typeface="Century Gothic"/>
                <a:cs typeface="Century Gothic"/>
              </a:rPr>
              <a:t>test </a:t>
            </a:r>
            <a:r>
              <a:rPr lang="fr-FR" sz="1600" dirty="0">
                <a:latin typeface="Century Gothic"/>
                <a:cs typeface="Century Gothic"/>
              </a:rPr>
              <a:t>mass </a:t>
            </a:r>
            <a:r>
              <a:rPr lang="fr-FR" sz="1600" dirty="0" err="1">
                <a:latin typeface="Century Gothic"/>
                <a:cs typeface="Century Gothic"/>
              </a:rPr>
              <a:t>cavity</a:t>
            </a:r>
            <a:r>
              <a:rPr lang="fr-FR" sz="1600" dirty="0">
                <a:latin typeface="Century Gothic"/>
                <a:cs typeface="Century Gothic"/>
              </a:rPr>
              <a:t>.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1200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1600" dirty="0">
                <a:latin typeface="Century Gothic"/>
                <a:cs typeface="Century Gothic"/>
              </a:rPr>
              <a:t>TOBA </a:t>
            </a:r>
            <a:r>
              <a:rPr lang="fr-FR" sz="1600" dirty="0" err="1">
                <a:latin typeface="Century Gothic"/>
                <a:cs typeface="Century Gothic"/>
              </a:rPr>
              <a:t>infrasound</a:t>
            </a:r>
            <a:r>
              <a:rPr lang="fr-FR" sz="1600" dirty="0">
                <a:latin typeface="Century Gothic"/>
                <a:cs typeface="Century Gothic"/>
              </a:rPr>
              <a:t> NN </a:t>
            </a:r>
            <a:r>
              <a:rPr lang="fr-FR" sz="1600" dirty="0" err="1">
                <a:latin typeface="Century Gothic"/>
                <a:cs typeface="Century Gothic"/>
              </a:rPr>
              <a:t>is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below</a:t>
            </a:r>
            <a:r>
              <a:rPr lang="fr-FR" sz="1600" dirty="0">
                <a:latin typeface="Century Gothic"/>
                <a:cs typeface="Century Gothic"/>
              </a:rPr>
              <a:t> the </a:t>
            </a:r>
            <a:r>
              <a:rPr lang="fr-FR" sz="1600" dirty="0" err="1">
                <a:latin typeface="Century Gothic"/>
                <a:cs typeface="Century Gothic"/>
              </a:rPr>
              <a:t>next</a:t>
            </a:r>
            <a:r>
              <a:rPr lang="fr-FR" sz="1600" dirty="0">
                <a:latin typeface="Century Gothic"/>
                <a:cs typeface="Century Gothic"/>
              </a:rPr>
              <a:t> stage </a:t>
            </a:r>
            <a:r>
              <a:rPr lang="fr-FR" sz="1600" dirty="0" err="1">
                <a:latin typeface="Century Gothic"/>
                <a:cs typeface="Century Gothic"/>
              </a:rPr>
              <a:t>sensitivity</a:t>
            </a:r>
            <a:r>
              <a:rPr lang="fr-FR" sz="1600" dirty="0">
                <a:latin typeface="Century Gothic"/>
                <a:cs typeface="Century Gothic"/>
              </a:rPr>
              <a:t> and a few </a:t>
            </a:r>
            <a:r>
              <a:rPr lang="fr-FR" sz="1600" dirty="0" err="1">
                <a:latin typeface="Century Gothic"/>
                <a:cs typeface="Century Gothic"/>
              </a:rPr>
              <a:t>orders</a:t>
            </a:r>
            <a:r>
              <a:rPr lang="fr-FR" sz="1600" dirty="0">
                <a:latin typeface="Century Gothic"/>
                <a:cs typeface="Century Gothic"/>
              </a:rPr>
              <a:t> of magnitude </a:t>
            </a:r>
            <a:r>
              <a:rPr lang="fr-FR" sz="1600" dirty="0" err="1">
                <a:latin typeface="Century Gothic"/>
                <a:cs typeface="Century Gothic"/>
              </a:rPr>
              <a:t>above</a:t>
            </a:r>
            <a:r>
              <a:rPr lang="fr-FR" sz="1600" dirty="0">
                <a:latin typeface="Century Gothic"/>
                <a:cs typeface="Century Gothic"/>
              </a:rPr>
              <a:t> the </a:t>
            </a:r>
            <a:r>
              <a:rPr lang="fr-FR" sz="1600" dirty="0" err="1">
                <a:latin typeface="Century Gothic"/>
                <a:cs typeface="Century Gothic"/>
              </a:rPr>
              <a:t>sensitivity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required</a:t>
            </a:r>
            <a:r>
              <a:rPr lang="fr-FR" sz="1600" dirty="0">
                <a:latin typeface="Century Gothic"/>
                <a:cs typeface="Century Gothic"/>
              </a:rPr>
              <a:t> for </a:t>
            </a:r>
            <a:r>
              <a:rPr lang="fr-FR" sz="1600" dirty="0" err="1">
                <a:latin typeface="Century Gothic"/>
                <a:cs typeface="Century Gothic"/>
              </a:rPr>
              <a:t>gravitational-wave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detection</a:t>
            </a:r>
            <a:r>
              <a:rPr lang="fr-FR" sz="1600" dirty="0">
                <a:latin typeface="Century Gothic"/>
                <a:cs typeface="Century Gothic"/>
              </a:rPr>
              <a:t>. This </a:t>
            </a:r>
            <a:r>
              <a:rPr lang="fr-FR" sz="1600" dirty="0" err="1">
                <a:latin typeface="Century Gothic"/>
                <a:cs typeface="Century Gothic"/>
              </a:rPr>
              <a:t>allows</a:t>
            </a:r>
            <a:r>
              <a:rPr lang="fr-FR" sz="1600" dirty="0">
                <a:latin typeface="Century Gothic"/>
                <a:cs typeface="Century Gothic"/>
              </a:rPr>
              <a:t> the exploitation for </a:t>
            </a:r>
            <a:r>
              <a:rPr lang="fr-FR" sz="1600" dirty="0" err="1">
                <a:latin typeface="Century Gothic"/>
                <a:cs typeface="Century Gothic"/>
              </a:rPr>
              <a:t>geophysical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smtClean="0">
                <a:latin typeface="Century Gothic"/>
                <a:cs typeface="Century Gothic"/>
              </a:rPr>
              <a:t>applications</a:t>
            </a:r>
            <a:r>
              <a:rPr lang="fr-FR" sz="16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099" y="4717706"/>
            <a:ext cx="88578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fr-FR" b="1" dirty="0" smtClean="0">
                <a:solidFill>
                  <a:srgbClr val="47A4AE"/>
                </a:solidFill>
                <a:latin typeface="Century Gothic"/>
                <a:cs typeface="Century Gothic"/>
              </a:rPr>
              <a:t>TOBA </a:t>
            </a:r>
            <a:r>
              <a:rPr lang="fr-FR" b="1" dirty="0">
                <a:solidFill>
                  <a:srgbClr val="47A4AE"/>
                </a:solidFill>
                <a:latin typeface="Century Gothic"/>
                <a:cs typeface="Century Gothic"/>
              </a:rPr>
              <a:t>NN </a:t>
            </a:r>
            <a:r>
              <a:rPr lang="fr-FR" b="1" dirty="0" err="1">
                <a:solidFill>
                  <a:srgbClr val="47A4AE"/>
                </a:solidFill>
                <a:latin typeface="Century Gothic"/>
                <a:cs typeface="Century Gothic"/>
              </a:rPr>
              <a:t>from</a:t>
            </a:r>
            <a:r>
              <a:rPr lang="fr-FR" b="1" dirty="0">
                <a:solidFill>
                  <a:srgbClr val="47A4AE"/>
                </a:solidFill>
                <a:latin typeface="Century Gothic"/>
                <a:cs typeface="Century Gothic"/>
              </a:rPr>
              <a:t> </a:t>
            </a:r>
            <a:r>
              <a:rPr lang="fr-FR" b="1" dirty="0" err="1">
                <a:solidFill>
                  <a:srgbClr val="47A4AE"/>
                </a:solidFill>
                <a:latin typeface="Century Gothic"/>
                <a:cs typeface="Century Gothic"/>
              </a:rPr>
              <a:t>Temperature</a:t>
            </a:r>
            <a:r>
              <a:rPr lang="fr-FR" b="1" dirty="0">
                <a:solidFill>
                  <a:srgbClr val="47A4AE"/>
                </a:solidFill>
                <a:latin typeface="Century Gothic"/>
                <a:cs typeface="Century Gothic"/>
              </a:rPr>
              <a:t> </a:t>
            </a:r>
            <a:r>
              <a:rPr lang="fr-FR" b="1" dirty="0" smtClean="0">
                <a:solidFill>
                  <a:srgbClr val="47A4AE"/>
                </a:solidFill>
                <a:latin typeface="Century Gothic"/>
                <a:cs typeface="Century Gothic"/>
              </a:rPr>
              <a:t>fluctuations</a:t>
            </a:r>
          </a:p>
          <a:p>
            <a:pP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1600" dirty="0">
                <a:latin typeface="Century Gothic"/>
                <a:cs typeface="Century Gothic"/>
              </a:rPr>
              <a:t>Check and </a:t>
            </a:r>
            <a:r>
              <a:rPr lang="fr-FR" sz="1600" dirty="0" err="1">
                <a:latin typeface="Century Gothic"/>
                <a:cs typeface="Century Gothic"/>
              </a:rPr>
              <a:t>improve</a:t>
            </a:r>
            <a:r>
              <a:rPr lang="fr-FR" sz="1600" dirty="0">
                <a:latin typeface="Century Gothic"/>
                <a:cs typeface="Century Gothic"/>
              </a:rPr>
              <a:t> the </a:t>
            </a:r>
            <a:r>
              <a:rPr lang="fr-FR" sz="1600" dirty="0" smtClean="0">
                <a:latin typeface="Century Gothic"/>
                <a:cs typeface="Century Gothic"/>
              </a:rPr>
              <a:t>model.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1200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1600" dirty="0" err="1">
                <a:latin typeface="Century Gothic"/>
                <a:cs typeface="Century Gothic"/>
              </a:rPr>
              <a:t>Strongly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attenuated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when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going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smtClean="0">
                <a:latin typeface="Century Gothic"/>
                <a:cs typeface="Century Gothic"/>
              </a:rPr>
              <a:t>underground.</a:t>
            </a:r>
            <a:endParaRPr lang="fr-FR" sz="1600" dirty="0"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810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Newtonian</a:t>
            </a:r>
            <a:r>
              <a:rPr lang="fr-FR" sz="2400" b="1" dirty="0" smtClean="0">
                <a:latin typeface="Century Gothic"/>
                <a:cs typeface="Century Gothic"/>
              </a:rPr>
              <a:t> </a:t>
            </a:r>
            <a:r>
              <a:rPr lang="fr-FR" sz="2400" b="1" dirty="0">
                <a:latin typeface="Century Gothic"/>
                <a:cs typeface="Century Gothic"/>
              </a:rPr>
              <a:t>Noise </a:t>
            </a:r>
            <a:r>
              <a:rPr lang="fr-FR" sz="2400" b="1" dirty="0" err="1" smtClean="0">
                <a:latin typeface="Century Gothic"/>
                <a:cs typeface="Century Gothic"/>
              </a:rPr>
              <a:t>frequency</a:t>
            </a:r>
            <a:r>
              <a:rPr lang="fr-FR" sz="2400" b="1" dirty="0" smtClean="0">
                <a:latin typeface="Century Gothic"/>
                <a:cs typeface="Century Gothic"/>
              </a:rPr>
              <a:t> range in </a:t>
            </a:r>
            <a:r>
              <a:rPr lang="fr-FR" sz="2400" b="1" dirty="0" err="1" smtClean="0">
                <a:latin typeface="Century Gothic"/>
                <a:cs typeface="Century Gothic"/>
              </a:rPr>
              <a:t>different</a:t>
            </a:r>
            <a:r>
              <a:rPr lang="fr-FR" sz="2400" b="1" dirty="0" smtClean="0">
                <a:latin typeface="Century Gothic"/>
                <a:cs typeface="Century Gothic"/>
              </a:rPr>
              <a:t> detectors</a:t>
            </a:r>
            <a:endParaRPr lang="fr-FR" sz="2400" b="1" dirty="0">
              <a:latin typeface="Century Gothic"/>
              <a:cs typeface="Century Gothic"/>
            </a:endParaRPr>
          </a:p>
          <a:p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2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8162" y="1019127"/>
            <a:ext cx="316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LIGO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AdVirgo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, KAGRA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4051" y="2666850"/>
            <a:ext cx="31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Einstein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Telescope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(ET)</a:t>
            </a:r>
          </a:p>
          <a:p>
            <a:pPr algn="ctr"/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Cosmic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Explorer (CE)</a:t>
            </a:r>
            <a:endParaRPr lang="fr-FR" dirty="0">
              <a:solidFill>
                <a:srgbClr val="E46C0A"/>
              </a:solidFill>
              <a:latin typeface="Century Gothic"/>
              <a:cs typeface="Century Gothic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68426" y="878007"/>
            <a:ext cx="2441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 </a:t>
            </a:r>
            <a:r>
              <a:rPr lang="fr-FR" dirty="0" err="1" smtClean="0">
                <a:latin typeface="Century Gothic"/>
                <a:cs typeface="Century Gothic"/>
              </a:rPr>
              <a:t>Frequency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>
                <a:latin typeface="Century Gothic"/>
                <a:cs typeface="Century Gothic"/>
              </a:rPr>
              <a:t>range </a:t>
            </a:r>
            <a:endParaRPr lang="fr-FR" dirty="0" smtClean="0">
              <a:latin typeface="Century Gothic"/>
              <a:cs typeface="Century Gothic"/>
            </a:endParaRPr>
          </a:p>
          <a:p>
            <a:pPr algn="ctr"/>
            <a:r>
              <a:rPr lang="fr-FR" dirty="0" smtClean="0">
                <a:latin typeface="Century Gothic"/>
                <a:cs typeface="Century Gothic"/>
              </a:rPr>
              <a:t>≈ </a:t>
            </a:r>
            <a:r>
              <a:rPr lang="fr-FR" dirty="0">
                <a:latin typeface="Century Gothic"/>
                <a:cs typeface="Century Gothic"/>
              </a:rPr>
              <a:t>10Hz – 2</a:t>
            </a:r>
            <a:r>
              <a:rPr lang="fr-FR" dirty="0" smtClean="0">
                <a:latin typeface="Century Gothic"/>
                <a:cs typeface="Century Gothic"/>
              </a:rPr>
              <a:t>0Hz</a:t>
            </a:r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53708" y="2756223"/>
            <a:ext cx="237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entury Gothic"/>
                <a:cs typeface="Century Gothic"/>
              </a:rPr>
              <a:t>Frequency</a:t>
            </a:r>
            <a:r>
              <a:rPr lang="fr-FR" dirty="0">
                <a:latin typeface="Century Gothic"/>
                <a:cs typeface="Century Gothic"/>
              </a:rPr>
              <a:t> </a:t>
            </a:r>
            <a:r>
              <a:rPr lang="fr-FR" dirty="0" smtClean="0">
                <a:latin typeface="Century Gothic"/>
                <a:cs typeface="Century Gothic"/>
              </a:rPr>
              <a:t>range</a:t>
            </a:r>
          </a:p>
          <a:p>
            <a:pPr algn="ctr"/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>
                <a:latin typeface="Century Gothic"/>
                <a:cs typeface="Century Gothic"/>
              </a:rPr>
              <a:t>≈ 1Hz – 2</a:t>
            </a:r>
            <a:r>
              <a:rPr lang="fr-FR" dirty="0" smtClean="0">
                <a:latin typeface="Century Gothic"/>
                <a:cs typeface="Century Gothic"/>
              </a:rPr>
              <a:t>0Hz</a:t>
            </a:r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65382" y="4770610"/>
            <a:ext cx="239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entury Gothic"/>
                <a:cs typeface="Century Gothic"/>
              </a:rPr>
              <a:t>Frequency</a:t>
            </a:r>
            <a:r>
              <a:rPr lang="fr-FR" dirty="0">
                <a:latin typeface="Century Gothic"/>
                <a:cs typeface="Century Gothic"/>
              </a:rPr>
              <a:t> range </a:t>
            </a:r>
            <a:endParaRPr lang="fr-FR" dirty="0" smtClean="0">
              <a:latin typeface="Century Gothic"/>
              <a:cs typeface="Century Gothic"/>
            </a:endParaRPr>
          </a:p>
          <a:p>
            <a:pPr algn="ctr"/>
            <a:r>
              <a:rPr lang="fr-FR" dirty="0" smtClean="0">
                <a:latin typeface="Century Gothic"/>
                <a:cs typeface="Century Gothic"/>
              </a:rPr>
              <a:t>≈ 10 mHz-1Hz</a:t>
            </a:r>
            <a:endParaRPr lang="fr-FR" dirty="0">
              <a:latin typeface="Century Gothic"/>
              <a:cs typeface="Century Gothic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434" y="4222301"/>
            <a:ext cx="3230694" cy="178381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-126907" y="4431922"/>
            <a:ext cx="3903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Torsion </a:t>
            </a:r>
            <a:r>
              <a:rPr lang="fr-FR" dirty="0">
                <a:solidFill>
                  <a:srgbClr val="E46C0A"/>
                </a:solidFill>
                <a:latin typeface="Century Gothic"/>
                <a:cs typeface="Century Gothic"/>
              </a:rPr>
              <a:t>b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ar </a:t>
            </a:r>
            <a:r>
              <a:rPr lang="fr-FR" dirty="0" err="1">
                <a:solidFill>
                  <a:srgbClr val="E46C0A"/>
                </a:solidFill>
                <a:latin typeface="Century Gothic"/>
                <a:cs typeface="Century Gothic"/>
              </a:rPr>
              <a:t>a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ntennas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(TOBA, TORPEDO) and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other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low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frequency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detectors (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atom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interferometers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,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surconducting</a:t>
            </a:r>
            <a:r>
              <a:rPr lang="fr-FR" dirty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gradiometers</a:t>
            </a:r>
            <a:r>
              <a:rPr lang="fr-FR" dirty="0" smtClean="0">
                <a:solidFill>
                  <a:srgbClr val="E46C0A"/>
                </a:solidFill>
                <a:latin typeface="Century Gothic"/>
                <a:cs typeface="Century Gothic"/>
              </a:rPr>
              <a:t>)</a:t>
            </a:r>
            <a:endParaRPr lang="fr-FR" dirty="0">
              <a:solidFill>
                <a:srgbClr val="E46C0A"/>
              </a:solidFill>
              <a:latin typeface="Century Gothic"/>
              <a:cs typeface="Century Gothic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380" y="773744"/>
            <a:ext cx="2842380" cy="104556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380" y="2624517"/>
            <a:ext cx="2842380" cy="9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Newtonian</a:t>
            </a:r>
            <a:r>
              <a:rPr lang="fr-FR" sz="2400" b="1" dirty="0" smtClean="0">
                <a:latin typeface="Century Gothic"/>
                <a:cs typeface="Century Gothic"/>
              </a:rPr>
              <a:t> Noise (NN)</a:t>
            </a:r>
            <a:endParaRPr lang="fr-FR" sz="2400" b="1" dirty="0">
              <a:latin typeface="Century Gothic"/>
              <a:cs typeface="Century Gothic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63" y="3924979"/>
            <a:ext cx="5460455" cy="231055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46963" y="1906690"/>
            <a:ext cx="1975386" cy="1787509"/>
          </a:xfrm>
          <a:prstGeom prst="rect">
            <a:avLst/>
          </a:prstGeom>
          <a:noFill/>
          <a:ln w="444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>
            <a:stCxn id="27" idx="0"/>
          </p:cNvCxnSpPr>
          <p:nvPr/>
        </p:nvCxnSpPr>
        <p:spPr>
          <a:xfrm>
            <a:off x="4734656" y="1906690"/>
            <a:ext cx="0" cy="956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940659" y="1454492"/>
            <a:ext cx="295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Infrasound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waves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b="1" baseline="30000" dirty="0" smtClean="0">
                <a:latin typeface="Century Gothic"/>
                <a:cs typeface="Century Gothic"/>
              </a:rPr>
              <a:t>1, 2, 3</a:t>
            </a:r>
            <a:endParaRPr lang="fr-FR" b="1" baseline="30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" y="601221"/>
            <a:ext cx="5085235" cy="958504"/>
          </a:xfrm>
          <a:prstGeom prst="rect">
            <a:avLst/>
          </a:prstGeom>
        </p:spPr>
      </p:pic>
      <p:grpSp>
        <p:nvGrpSpPr>
          <p:cNvPr id="31" name="Grouper 30"/>
          <p:cNvGrpSpPr/>
          <p:nvPr/>
        </p:nvGrpSpPr>
        <p:grpSpPr>
          <a:xfrm>
            <a:off x="5815391" y="843562"/>
            <a:ext cx="2329408" cy="1539435"/>
            <a:chOff x="5830333" y="1277697"/>
            <a:chExt cx="2329408" cy="1539435"/>
          </a:xfrm>
        </p:grpSpPr>
        <p:cxnSp>
          <p:nvCxnSpPr>
            <p:cNvPr id="32" name="Connecteur en arc 31"/>
            <p:cNvCxnSpPr/>
            <p:nvPr/>
          </p:nvCxnSpPr>
          <p:spPr>
            <a:xfrm rot="21210212">
              <a:off x="5830333" y="1277697"/>
              <a:ext cx="1379634" cy="703588"/>
            </a:xfrm>
            <a:prstGeom prst="curvedConnector3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en arc 32"/>
            <p:cNvCxnSpPr/>
            <p:nvPr/>
          </p:nvCxnSpPr>
          <p:spPr>
            <a:xfrm>
              <a:off x="7245341" y="1902732"/>
              <a:ext cx="914400" cy="914400"/>
            </a:xfrm>
            <a:prstGeom prst="curvedConnector3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7034829" y="109822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δT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7239710" y="1461488"/>
            <a:ext cx="697790" cy="13323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791243" y="1559725"/>
            <a:ext cx="50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839510" y="2388674"/>
            <a:ext cx="330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Temperature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fluctuations </a:t>
            </a:r>
            <a:r>
              <a:rPr lang="fr-FR" b="1" baseline="30000" dirty="0" smtClean="0">
                <a:latin typeface="Century Gothic"/>
                <a:cs typeface="Century Gothic"/>
              </a:rPr>
              <a:t>2, 3</a:t>
            </a:r>
            <a:endParaRPr lang="fr-FR" b="1" baseline="30000" dirty="0">
              <a:latin typeface="Century Gothic"/>
              <a:cs typeface="Century Gothic"/>
            </a:endParaRPr>
          </a:p>
        </p:txBody>
      </p:sp>
      <p:sp>
        <p:nvSpPr>
          <p:cNvPr id="38" name="ZoneTexte 37"/>
          <p:cNvSpPr txBox="1"/>
          <p:nvPr/>
        </p:nvSpPr>
        <p:spPr>
          <a:xfrm rot="19740556">
            <a:off x="5797904" y="1807605"/>
            <a:ext cx="5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Times New Roman"/>
                <a:cs typeface="Times New Roman"/>
              </a:rPr>
              <a:t>r(</a:t>
            </a:r>
            <a:r>
              <a:rPr lang="fr-FR" b="1" i="1" dirty="0" err="1" smtClean="0">
                <a:latin typeface="Times New Roman"/>
                <a:cs typeface="Times New Roman"/>
              </a:rPr>
              <a:t>t</a:t>
            </a:r>
            <a:r>
              <a:rPr lang="fr-FR" b="1" i="1" dirty="0" smtClean="0">
                <a:latin typeface="Times New Roman"/>
                <a:cs typeface="Times New Roman"/>
              </a:rPr>
              <a:t>)</a:t>
            </a:r>
            <a:endParaRPr lang="fr-FR" b="1" i="1" dirty="0">
              <a:latin typeface="Times New Roman"/>
              <a:cs typeface="Times New Roman"/>
            </a:endParaRPr>
          </a:p>
        </p:txBody>
      </p:sp>
      <p:cxnSp>
        <p:nvCxnSpPr>
          <p:cNvPr id="39" name="Connecteur droit avec flèche 38"/>
          <p:cNvCxnSpPr>
            <a:endCxn id="34" idx="2"/>
          </p:cNvCxnSpPr>
          <p:nvPr/>
        </p:nvCxnSpPr>
        <p:spPr>
          <a:xfrm flipV="1">
            <a:off x="4734656" y="1467552"/>
            <a:ext cx="2509162" cy="15699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554363" y="2863166"/>
            <a:ext cx="360586" cy="3449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4177305" y="2852786"/>
            <a:ext cx="45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latin typeface="Times New Roman"/>
                <a:cs typeface="Times New Roman"/>
              </a:rPr>
              <a:t>m</a:t>
            </a:r>
            <a:endParaRPr lang="fr-FR" sz="2000" i="1" dirty="0">
              <a:latin typeface="Times New Roman"/>
              <a:cs typeface="Times New Roman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02234" y="5762379"/>
            <a:ext cx="4640589" cy="457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3028903" y="5666570"/>
            <a:ext cx="214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Seismic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waves</a:t>
            </a:r>
            <a:r>
              <a:rPr lang="pt-BR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pt-BR" b="1" baseline="30000" dirty="0" smtClean="0">
                <a:latin typeface="Century Gothic"/>
                <a:cs typeface="Century Gothic"/>
              </a:rPr>
              <a:t>1,</a:t>
            </a:r>
            <a:r>
              <a:rPr lang="pt-BR" b="1" dirty="0" smtClean="0">
                <a:latin typeface="Century Gothic"/>
                <a:cs typeface="Century Gothic"/>
              </a:rPr>
              <a:t> </a:t>
            </a:r>
            <a:r>
              <a:rPr lang="pt-BR" b="1" baseline="30000" dirty="0" smtClean="0">
                <a:latin typeface="Century Gothic"/>
                <a:cs typeface="Century Gothic"/>
              </a:rPr>
              <a:t>2</a:t>
            </a:r>
            <a:r>
              <a:rPr lang="pt-BR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fr-FR" b="1" baseline="30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4" name="Nuage 43"/>
          <p:cNvSpPr/>
          <p:nvPr/>
        </p:nvSpPr>
        <p:spPr>
          <a:xfrm rot="9768872">
            <a:off x="6865197" y="1010760"/>
            <a:ext cx="834309" cy="69866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7014" y="6221454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054" y="6277230"/>
            <a:ext cx="9144001" cy="588122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baseline="30000" dirty="0">
                <a:solidFill>
                  <a:schemeClr val="tx1"/>
                </a:solidFill>
              </a:rPr>
              <a:t>1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/>
              <a:t> </a:t>
            </a:r>
            <a:r>
              <a:rPr lang="pt-BR" dirty="0" err="1"/>
              <a:t>Saulson</a:t>
            </a:r>
            <a:r>
              <a:rPr lang="pt-BR" dirty="0"/>
              <a:t> </a:t>
            </a:r>
            <a:r>
              <a:rPr lang="sk-SK" dirty="0"/>
              <a:t>Phys. Rev. D </a:t>
            </a:r>
            <a:r>
              <a:rPr lang="sk-SK" b="1" dirty="0"/>
              <a:t>30</a:t>
            </a:r>
            <a:r>
              <a:rPr lang="sk-SK" dirty="0"/>
              <a:t>, 732</a:t>
            </a:r>
            <a:r>
              <a:rPr lang="pt-BR" dirty="0"/>
              <a:t>, </a:t>
            </a:r>
            <a:r>
              <a:rPr lang="fr-FR" dirty="0"/>
              <a:t>   </a:t>
            </a:r>
            <a:r>
              <a:rPr lang="fr-FR" baseline="30000" dirty="0"/>
              <a:t> </a:t>
            </a:r>
            <a:r>
              <a:rPr lang="fr-FR" dirty="0">
                <a:ea typeface="Wingdings"/>
                <a:cs typeface="Wingdings"/>
                <a:sym typeface="Wingdings"/>
              </a:rPr>
              <a:t>  </a:t>
            </a:r>
            <a:r>
              <a:rPr lang="fr-FR" b="1" baseline="300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2</a:t>
            </a:r>
            <a:r>
              <a:rPr lang="fr-FR" baseline="30000" dirty="0">
                <a:ea typeface="Wingdings"/>
                <a:cs typeface="Wingdings"/>
                <a:sym typeface="Wingdings"/>
              </a:rPr>
              <a:t> </a:t>
            </a:r>
            <a:r>
              <a:rPr lang="fr-FR" dirty="0"/>
              <a:t>J. </a:t>
            </a:r>
            <a:r>
              <a:rPr lang="fr-FR" dirty="0" err="1"/>
              <a:t>Harms</a:t>
            </a:r>
            <a:r>
              <a:rPr lang="fr-FR" dirty="0"/>
              <a:t> </a:t>
            </a:r>
            <a:r>
              <a:rPr lang="fr-FR" dirty="0" err="1"/>
              <a:t>Terrestrial</a:t>
            </a:r>
            <a:r>
              <a:rPr lang="fr-FR" dirty="0"/>
              <a:t> </a:t>
            </a:r>
            <a:r>
              <a:rPr lang="fr-FR" dirty="0" err="1"/>
              <a:t>Gravity</a:t>
            </a:r>
            <a:r>
              <a:rPr lang="fr-FR" dirty="0"/>
              <a:t> Fluctuations, </a:t>
            </a:r>
          </a:p>
          <a:p>
            <a:r>
              <a:rPr lang="pt-BR" b="1" baseline="30000" dirty="0">
                <a:solidFill>
                  <a:srgbClr val="000000"/>
                </a:solidFill>
              </a:rPr>
              <a:t>3</a:t>
            </a:r>
            <a:r>
              <a:rPr lang="pt-BR" baseline="30000" dirty="0">
                <a:solidFill>
                  <a:srgbClr val="000000"/>
                </a:solidFill>
              </a:rPr>
              <a:t> </a:t>
            </a:r>
            <a:r>
              <a:rPr lang="pt-BR" baseline="30000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Creigthon</a:t>
            </a:r>
            <a:r>
              <a:rPr lang="pt-BR" dirty="0">
                <a:solidFill>
                  <a:schemeClr val="bg1"/>
                </a:solidFill>
              </a:rPr>
              <a:t> CQG. </a:t>
            </a:r>
            <a:r>
              <a:rPr lang="pt-BR" b="1" dirty="0">
                <a:solidFill>
                  <a:schemeClr val="bg1"/>
                </a:solidFill>
              </a:rPr>
              <a:t>25 </a:t>
            </a:r>
            <a:r>
              <a:rPr lang="pt-BR" dirty="0">
                <a:solidFill>
                  <a:schemeClr val="bg1"/>
                </a:solidFill>
              </a:rPr>
              <a:t>(2008) 125011, </a:t>
            </a:r>
            <a:r>
              <a:rPr lang="fr-FR" dirty="0" err="1">
                <a:solidFill>
                  <a:schemeClr val="bg1"/>
                </a:solidFill>
              </a:rPr>
              <a:t>C.Cafaro</a:t>
            </a:r>
            <a:r>
              <a:rPr lang="fr-FR" dirty="0">
                <a:solidFill>
                  <a:schemeClr val="bg1"/>
                </a:solidFill>
              </a:rPr>
              <a:t>, S. A. Ali </a:t>
            </a:r>
            <a:r>
              <a:rPr lang="pt-BR" dirty="0">
                <a:solidFill>
                  <a:schemeClr val="bg1"/>
                </a:solidFill>
              </a:rPr>
              <a:t>arXiv:0906.4844 [</a:t>
            </a:r>
            <a:r>
              <a:rPr lang="pt-BR" dirty="0" err="1">
                <a:solidFill>
                  <a:schemeClr val="bg1"/>
                </a:solidFill>
              </a:rPr>
              <a:t>gr-qc</a:t>
            </a:r>
            <a:r>
              <a:rPr lang="pt-BR" dirty="0">
                <a:solidFill>
                  <a:schemeClr val="bg1"/>
                </a:solidFill>
              </a:rPr>
              <a:t>]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72396" y="642721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3</a:t>
            </a:fld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7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Infrasound</a:t>
            </a:r>
            <a:r>
              <a:rPr lang="fr-FR" sz="2400" b="1" dirty="0" smtClean="0">
                <a:latin typeface="Century Gothic"/>
                <a:cs typeface="Century Gothic"/>
              </a:rPr>
              <a:t> vs </a:t>
            </a:r>
            <a:r>
              <a:rPr lang="fr-FR" sz="2400" b="1" dirty="0" err="1" smtClean="0">
                <a:latin typeface="Century Gothic"/>
                <a:cs typeface="Century Gothic"/>
              </a:rPr>
              <a:t>seismic</a:t>
            </a:r>
            <a:r>
              <a:rPr lang="fr-FR" sz="2400" b="1" dirty="0" smtClean="0">
                <a:latin typeface="Century Gothic"/>
                <a:cs typeface="Century Gothic"/>
              </a:rPr>
              <a:t> NN</a:t>
            </a:r>
            <a:endParaRPr lang="fr-FR" sz="2400" b="1" dirty="0">
              <a:latin typeface="Century Gothic"/>
              <a:cs typeface="Century Gothic"/>
            </a:endParaRPr>
          </a:p>
          <a:p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4</a:t>
            </a:fld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" y="604405"/>
            <a:ext cx="7168446" cy="55983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68015" y="2386235"/>
            <a:ext cx="19995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Century Gothic"/>
                <a:cs typeface="Century Gothic"/>
              </a:rPr>
              <a:t>Seismic</a:t>
            </a:r>
            <a:r>
              <a:rPr lang="fr-FR" sz="1600" dirty="0" smtClean="0">
                <a:latin typeface="Century Gothic"/>
                <a:cs typeface="Century Gothic"/>
              </a:rPr>
              <a:t> NN </a:t>
            </a:r>
            <a:r>
              <a:rPr lang="fr-FR" sz="1600" dirty="0" err="1" smtClean="0">
                <a:latin typeface="Century Gothic"/>
                <a:cs typeface="Century Gothic"/>
              </a:rPr>
              <a:t>does</a:t>
            </a:r>
            <a:r>
              <a:rPr lang="fr-FR" sz="1600" dirty="0" smtClean="0">
                <a:latin typeface="Century Gothic"/>
                <a:cs typeface="Century Gothic"/>
              </a:rPr>
              <a:t> not </a:t>
            </a:r>
            <a:r>
              <a:rPr lang="fr-FR" sz="1600" dirty="0" err="1" smtClean="0">
                <a:latin typeface="Century Gothic"/>
                <a:cs typeface="Century Gothic"/>
              </a:rPr>
              <a:t>limit</a:t>
            </a:r>
            <a:r>
              <a:rPr lang="fr-FR" sz="1600" dirty="0" smtClean="0">
                <a:latin typeface="Century Gothic"/>
                <a:cs typeface="Century Gothic"/>
              </a:rPr>
              <a:t> the </a:t>
            </a:r>
            <a:r>
              <a:rPr lang="fr-FR" sz="1600" dirty="0" err="1" smtClean="0">
                <a:latin typeface="Century Gothic"/>
                <a:cs typeface="Century Gothic"/>
              </a:rPr>
              <a:t>target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 err="1" smtClean="0">
                <a:latin typeface="Century Gothic"/>
                <a:cs typeface="Century Gothic"/>
              </a:rPr>
              <a:t>sensitivity</a:t>
            </a:r>
            <a:r>
              <a:rPr lang="fr-FR" sz="1600" dirty="0" smtClean="0">
                <a:latin typeface="Century Gothic"/>
                <a:cs typeface="Century Gothic"/>
              </a:rPr>
              <a:t> of the </a:t>
            </a:r>
            <a:r>
              <a:rPr lang="fr-FR" sz="1600" dirty="0" err="1">
                <a:latin typeface="Century Gothic"/>
                <a:cs typeface="Century Gothic"/>
              </a:rPr>
              <a:t>next-generation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gradiometers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</a:p>
          <a:p>
            <a:endParaRPr lang="fr-FR" sz="1400" dirty="0">
              <a:latin typeface="Century Gothic"/>
              <a:cs typeface="Century Gothic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68015" y="827785"/>
            <a:ext cx="34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51336" y="6385054"/>
            <a:ext cx="34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124" y="6495740"/>
            <a:ext cx="319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Harms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et al. </a:t>
            </a:r>
            <a:r>
              <a:rPr lang="is-IS" sz="1400" dirty="0">
                <a:solidFill>
                  <a:schemeClr val="bg1"/>
                </a:solidFill>
                <a:latin typeface="Century Gothic"/>
                <a:cs typeface="Century Gothic"/>
              </a:rPr>
              <a:t>Phys. Rev. D 88 (2013) </a:t>
            </a:r>
          </a:p>
        </p:txBody>
      </p:sp>
    </p:spTree>
    <p:extLst>
      <p:ext uri="{BB962C8B-B14F-4D97-AF65-F5344CB8AC3E}">
        <p14:creationId xmlns:p14="http://schemas.microsoft.com/office/powerpoint/2010/main" val="176703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Atmospheric</a:t>
            </a:r>
            <a:r>
              <a:rPr lang="fr-FR" sz="2400" b="1" dirty="0" smtClean="0">
                <a:latin typeface="Century Gothic"/>
                <a:cs typeface="Century Gothic"/>
              </a:rPr>
              <a:t> NN</a:t>
            </a:r>
            <a:endParaRPr lang="fr-FR" sz="2400" b="1" dirty="0">
              <a:latin typeface="Century Gothic"/>
              <a:cs typeface="Century Gothic"/>
            </a:endParaRPr>
          </a:p>
          <a:p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5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1099" y="551179"/>
            <a:ext cx="8706568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2000" b="1" dirty="0" smtClean="0">
                <a:latin typeface="Century Gothic"/>
                <a:cs typeface="Century Gothic"/>
              </a:rPr>
              <a:t>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nfrasound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NN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  -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Model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  </a:t>
            </a:r>
            <a:r>
              <a:rPr lang="fr-FR" dirty="0" smtClean="0">
                <a:latin typeface="Century Gothic"/>
                <a:cs typeface="Century Gothic"/>
              </a:rPr>
              <a:t>- </a:t>
            </a:r>
            <a:r>
              <a:rPr lang="fr-FR" dirty="0" err="1" smtClean="0">
                <a:latin typeface="Century Gothic"/>
                <a:cs typeface="Century Gothic"/>
              </a:rPr>
              <a:t>Measurement</a:t>
            </a:r>
            <a:r>
              <a:rPr lang="fr-FR" dirty="0" smtClean="0">
                <a:latin typeface="Century Gothic"/>
                <a:cs typeface="Century Gothic"/>
              </a:rPr>
              <a:t> of pressure fluctuations </a:t>
            </a:r>
            <a:r>
              <a:rPr lang="fr-FR" dirty="0" err="1" smtClean="0">
                <a:latin typeface="Century Gothic"/>
                <a:cs typeface="Century Gothic"/>
              </a:rPr>
              <a:t>at</a:t>
            </a:r>
            <a:r>
              <a:rPr lang="fr-FR" dirty="0" smtClean="0">
                <a:latin typeface="Century Gothic"/>
                <a:cs typeface="Century Gothic"/>
              </a:rPr>
              <a:t> the Advanced </a:t>
            </a:r>
            <a:r>
              <a:rPr lang="fr-FR" dirty="0" err="1" smtClean="0">
                <a:latin typeface="Century Gothic"/>
                <a:cs typeface="Century Gothic"/>
              </a:rPr>
              <a:t>Virgo</a:t>
            </a:r>
            <a:r>
              <a:rPr lang="fr-FR" dirty="0" smtClean="0">
                <a:latin typeface="Century Gothic"/>
                <a:cs typeface="Century Gothic"/>
              </a:rPr>
              <a:t> (</a:t>
            </a:r>
            <a:r>
              <a:rPr lang="fr-FR" dirty="0" err="1" smtClean="0">
                <a:latin typeface="Century Gothic"/>
                <a:cs typeface="Century Gothic"/>
              </a:rPr>
              <a:t>AdV</a:t>
            </a:r>
            <a:r>
              <a:rPr lang="fr-FR" dirty="0" smtClean="0">
                <a:latin typeface="Century Gothic"/>
                <a:cs typeface="Century Gothic"/>
              </a:rPr>
              <a:t>) site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 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-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AdV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infrasound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NN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- ET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infrasound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NN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- Torsion bar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antenna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infrasound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NN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20000"/>
              <a:buFont typeface="Wingdings" charset="2"/>
              <a:buChar char="Ø"/>
            </a:pPr>
            <a:r>
              <a:rPr lang="fr-FR" sz="2000" b="1" dirty="0" smtClean="0">
                <a:latin typeface="Century Gothic"/>
                <a:cs typeface="Century Gothic"/>
              </a:rPr>
              <a:t>NN due to </a:t>
            </a:r>
            <a:r>
              <a:rPr lang="fr-FR" sz="2000" b="1" dirty="0" err="1" smtClean="0">
                <a:solidFill>
                  <a:srgbClr val="31859C"/>
                </a:solidFill>
                <a:latin typeface="Century Gothic"/>
                <a:cs typeface="Century Gothic"/>
              </a:rPr>
              <a:t>temperature</a:t>
            </a:r>
            <a:r>
              <a:rPr lang="fr-FR" sz="2000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 fluctuations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sz="2000" dirty="0" smtClean="0">
              <a:solidFill>
                <a:srgbClr val="31859C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 smtClean="0">
                <a:solidFill>
                  <a:srgbClr val="31859C"/>
                </a:solidFill>
                <a:latin typeface="Century Gothic"/>
                <a:cs typeface="Century Gothic"/>
              </a:rPr>
              <a:t>     -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Model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31859C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31859C"/>
                </a:solidFill>
                <a:latin typeface="Century Gothic"/>
                <a:cs typeface="Century Gothic"/>
              </a:rPr>
              <a:t>   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- Laser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interferometers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(ET case)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- Torsion bar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antenna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pPr>
              <a:buClr>
                <a:schemeClr val="accent5">
                  <a:lumMod val="75000"/>
                </a:schemeClr>
              </a:buClr>
              <a:buSzPct val="120000"/>
            </a:pPr>
            <a:endParaRPr lang="fr-FR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319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Infrasound</a:t>
            </a:r>
            <a:r>
              <a:rPr lang="fr-FR" sz="2400" b="1" dirty="0" smtClean="0">
                <a:latin typeface="Century Gothic"/>
                <a:cs typeface="Century Gothic"/>
              </a:rPr>
              <a:t> NN </a:t>
            </a:r>
            <a:r>
              <a:rPr lang="fr-FR" sz="2400" b="1" dirty="0" err="1" smtClean="0">
                <a:latin typeface="Century Gothic"/>
                <a:cs typeface="Century Gothic"/>
              </a:rPr>
              <a:t>modeling</a:t>
            </a:r>
            <a:endParaRPr lang="fr-FR" sz="2400" b="1" dirty="0">
              <a:latin typeface="Century Gothic"/>
              <a:cs typeface="Century Gothic"/>
            </a:endParaRPr>
          </a:p>
          <a:p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6</a:t>
            </a:fld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07" y="1522706"/>
            <a:ext cx="2416185" cy="73047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46476" y="876375"/>
            <a:ext cx="818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Equation </a:t>
            </a:r>
            <a:r>
              <a:rPr lang="fr-FR" b="1" dirty="0">
                <a:solidFill>
                  <a:srgbClr val="31859C"/>
                </a:solidFill>
                <a:latin typeface="Century Gothic"/>
                <a:cs typeface="Century Gothic"/>
              </a:rPr>
              <a:t>1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Relation </a:t>
            </a:r>
            <a:r>
              <a:rPr lang="fr-FR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between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pressure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and </a:t>
            </a:r>
            <a:r>
              <a:rPr lang="fr-FR" dirty="0" err="1">
                <a:solidFill>
                  <a:srgbClr val="000000"/>
                </a:solidFill>
                <a:latin typeface="Century Gothic"/>
                <a:cs typeface="Century Gothic"/>
              </a:rPr>
              <a:t>density</a:t>
            </a:r>
            <a:r>
              <a:rPr lang="fr-FR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</a:rPr>
              <a:t>perturbations </a:t>
            </a:r>
            <a:endParaRPr lang="fr-FR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  </a:t>
            </a:r>
            <a:endParaRPr lang="fr-FR" b="1" dirty="0">
              <a:solidFill>
                <a:srgbClr val="31859C"/>
              </a:solidFill>
              <a:latin typeface="Century Gothic"/>
              <a:cs typeface="Century Gothic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0328" y="2812368"/>
            <a:ext cx="815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Equation 2  </a:t>
            </a:r>
            <a:r>
              <a:rPr lang="fr-FR" dirty="0" err="1">
                <a:latin typeface="Century Gothic"/>
                <a:cs typeface="Century Gothic"/>
              </a:rPr>
              <a:t>G</a:t>
            </a:r>
            <a:r>
              <a:rPr lang="fr-FR" dirty="0" err="1" smtClean="0">
                <a:latin typeface="Century Gothic"/>
                <a:cs typeface="Century Gothic"/>
              </a:rPr>
              <a:t>ravity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potential</a:t>
            </a:r>
            <a:r>
              <a:rPr lang="fr-FR" dirty="0" smtClean="0">
                <a:latin typeface="Century Gothic"/>
                <a:cs typeface="Century Gothic"/>
              </a:rPr>
              <a:t> perturbation</a:t>
            </a:r>
            <a:endParaRPr lang="fr-FR" dirty="0">
              <a:latin typeface="Century Gothic"/>
              <a:cs typeface="Century Gothic"/>
            </a:endParaRPr>
          </a:p>
        </p:txBody>
      </p:sp>
      <p:grpSp>
        <p:nvGrpSpPr>
          <p:cNvPr id="26" name="Grouper 25"/>
          <p:cNvGrpSpPr>
            <a:grpSpLocks noChangeAspect="1"/>
          </p:cNvGrpSpPr>
          <p:nvPr/>
        </p:nvGrpSpPr>
        <p:grpSpPr>
          <a:xfrm>
            <a:off x="988225" y="3384634"/>
            <a:ext cx="7231093" cy="1522171"/>
            <a:chOff x="470328" y="3607790"/>
            <a:chExt cx="8034553" cy="1691301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28" y="3699084"/>
              <a:ext cx="4241610" cy="7305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328" y="4549100"/>
              <a:ext cx="2503646" cy="74999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1938" y="3607790"/>
              <a:ext cx="3589539" cy="8372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7519" y="4563341"/>
              <a:ext cx="5447362" cy="635030"/>
            </a:xfrm>
            <a:prstGeom prst="rect">
              <a:avLst/>
            </a:prstGeom>
          </p:spPr>
        </p:pic>
      </p:grpSp>
      <p:sp>
        <p:nvSpPr>
          <p:cNvPr id="31" name="ZoneTexte 30"/>
          <p:cNvSpPr txBox="1"/>
          <p:nvPr/>
        </p:nvSpPr>
        <p:spPr>
          <a:xfrm>
            <a:off x="376260" y="5661635"/>
            <a:ext cx="84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Eq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. 2 </a:t>
            </a:r>
            <a:r>
              <a:rPr lang="fr-FR" sz="1600" dirty="0" err="1" smtClean="0">
                <a:latin typeface="Century Gothic"/>
                <a:cs typeface="Century Gothic"/>
              </a:rPr>
              <a:t>is</a:t>
            </a:r>
            <a:r>
              <a:rPr lang="fr-FR" sz="1600" dirty="0" smtClean="0">
                <a:latin typeface="Century Gothic"/>
                <a:cs typeface="Century Gothic"/>
              </a:rPr>
              <a:t> </a:t>
            </a:r>
            <a:r>
              <a:rPr lang="fr-FR" sz="1600" dirty="0" err="1" smtClean="0">
                <a:latin typeface="Century Gothic"/>
                <a:cs typeface="Century Gothic"/>
              </a:rPr>
              <a:t>used</a:t>
            </a:r>
            <a:r>
              <a:rPr lang="fr-FR" sz="1600" dirty="0" smtClean="0">
                <a:latin typeface="Century Gothic"/>
                <a:cs typeface="Century Gothic"/>
              </a:rPr>
              <a:t> to </a:t>
            </a:r>
            <a:r>
              <a:rPr lang="fr-FR" sz="1600" dirty="0" err="1" smtClean="0">
                <a:latin typeface="Century Gothic"/>
                <a:cs typeface="Century Gothic"/>
              </a:rPr>
              <a:t>derive</a:t>
            </a:r>
            <a:r>
              <a:rPr lang="fr-FR" sz="1600" dirty="0" smtClean="0">
                <a:latin typeface="Century Gothic"/>
                <a:cs typeface="Century Gothic"/>
              </a:rPr>
              <a:t> the </a:t>
            </a:r>
            <a:r>
              <a:rPr lang="fr-FR" sz="1600" dirty="0" err="1" smtClean="0">
                <a:latin typeface="Century Gothic"/>
                <a:cs typeface="Century Gothic"/>
              </a:rPr>
              <a:t>infrasound</a:t>
            </a:r>
            <a:r>
              <a:rPr lang="fr-FR" sz="1600" dirty="0" smtClean="0">
                <a:latin typeface="Century Gothic"/>
                <a:cs typeface="Century Gothic"/>
              </a:rPr>
              <a:t> NN </a:t>
            </a:r>
            <a:r>
              <a:rPr lang="fr-FR" sz="1600" dirty="0" err="1" smtClean="0">
                <a:latin typeface="Century Gothic"/>
                <a:cs typeface="Century Gothic"/>
              </a:rPr>
              <a:t>both</a:t>
            </a:r>
            <a:r>
              <a:rPr lang="fr-FR" sz="1600" dirty="0" smtClean="0">
                <a:latin typeface="Century Gothic"/>
                <a:cs typeface="Century Gothic"/>
              </a:rPr>
              <a:t> for laser </a:t>
            </a:r>
            <a:r>
              <a:rPr lang="fr-FR" sz="1600" dirty="0" err="1" smtClean="0">
                <a:latin typeface="Century Gothic"/>
                <a:cs typeface="Century Gothic"/>
              </a:rPr>
              <a:t>interferometers</a:t>
            </a:r>
            <a:r>
              <a:rPr lang="fr-FR" sz="1600" dirty="0" smtClean="0">
                <a:latin typeface="Century Gothic"/>
                <a:cs typeface="Century Gothic"/>
              </a:rPr>
              <a:t> and for TOBA.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106541" y="2812368"/>
            <a:ext cx="38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* 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-31357" y="6415920"/>
            <a:ext cx="324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* </a:t>
            </a:r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Harms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Living </a:t>
            </a:r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Rev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  <a:r>
              <a:rPr lang="fr-FR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Relativ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  <a:r>
              <a:rPr lang="fr-FR" sz="1400" dirty="0">
                <a:solidFill>
                  <a:schemeClr val="bg1"/>
                </a:solidFill>
                <a:latin typeface="Century Gothic"/>
                <a:cs typeface="Century Gothic"/>
              </a:rPr>
              <a:t>(2015)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69225" y="4923893"/>
            <a:ext cx="655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fr-FR" sz="16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Measurement</a:t>
            </a:r>
            <a:r>
              <a:rPr lang="fr-FR" sz="16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fr-FR" sz="1600" dirty="0">
                <a:solidFill>
                  <a:srgbClr val="3366FF"/>
                </a:solidFill>
                <a:latin typeface="Century Gothic"/>
                <a:cs typeface="Century Gothic"/>
              </a:rPr>
              <a:t>of pressure fluctuations </a:t>
            </a:r>
            <a:r>
              <a:rPr lang="fr-FR" sz="1600" dirty="0" err="1">
                <a:solidFill>
                  <a:srgbClr val="3366FF"/>
                </a:solidFill>
                <a:latin typeface="Century Gothic"/>
                <a:cs typeface="Century Gothic"/>
              </a:rPr>
              <a:t>at</a:t>
            </a:r>
            <a:r>
              <a:rPr lang="fr-FR" sz="1600" dirty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fr-FR" sz="1600" dirty="0" err="1">
                <a:solidFill>
                  <a:srgbClr val="3366FF"/>
                </a:solidFill>
                <a:latin typeface="Century Gothic"/>
                <a:cs typeface="Century Gothic"/>
              </a:rPr>
              <a:t>infrasound</a:t>
            </a:r>
            <a:r>
              <a:rPr lang="fr-FR" sz="1600" dirty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fr-FR" sz="1600" dirty="0" err="1">
                <a:solidFill>
                  <a:srgbClr val="3366FF"/>
                </a:solidFill>
                <a:latin typeface="Century Gothic"/>
                <a:cs typeface="Century Gothic"/>
              </a:rPr>
              <a:t>frequencies</a:t>
            </a:r>
            <a:r>
              <a:rPr lang="fr-FR" sz="1600" dirty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endParaRPr lang="fr-FR" sz="1600" dirty="0" smtClean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594876" y="4502517"/>
            <a:ext cx="115463" cy="51310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3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44" y="-3212"/>
            <a:ext cx="896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Infrasound</a:t>
            </a:r>
            <a:r>
              <a:rPr lang="fr-FR" sz="2400" b="1" dirty="0" smtClean="0">
                <a:latin typeface="Century Gothic"/>
                <a:cs typeface="Century Gothic"/>
              </a:rPr>
              <a:t> NN </a:t>
            </a:r>
            <a:r>
              <a:rPr lang="fr-FR" sz="2400" b="1" dirty="0" err="1" smtClean="0">
                <a:latin typeface="Century Gothic"/>
                <a:cs typeface="Century Gothic"/>
              </a:rPr>
              <a:t>modeling</a:t>
            </a:r>
            <a:endParaRPr lang="fr-FR" sz="2400" b="1" dirty="0">
              <a:latin typeface="Century Gothic"/>
              <a:cs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7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2368" y="712381"/>
            <a:ext cx="82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Laser </a:t>
            </a:r>
            <a:r>
              <a:rPr lang="fr-FR" b="1" dirty="0" err="1" smtClean="0">
                <a:solidFill>
                  <a:schemeClr val="accent2"/>
                </a:solidFill>
                <a:latin typeface="Century Gothic"/>
                <a:cs typeface="Century Gothic"/>
              </a:rPr>
              <a:t>interferometer</a:t>
            </a:r>
            <a:r>
              <a:rPr lang="fr-FR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endParaRPr lang="fr-FR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6348" y="2942565"/>
            <a:ext cx="8567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Test mass building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modeling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for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l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aser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interferometers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Earth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endParaRPr lang="fr-FR" sz="1600" dirty="0" smtClean="0">
              <a:latin typeface="Century Gothic"/>
              <a:cs typeface="Century Gothic"/>
            </a:endParaRPr>
          </a:p>
          <a:p>
            <a:endParaRPr lang="fr-FR" sz="1600" dirty="0" smtClean="0">
              <a:latin typeface="Century Gothic"/>
              <a:cs typeface="Century Gothic"/>
            </a:endParaRPr>
          </a:p>
          <a:p>
            <a:endParaRPr lang="fr-FR" sz="1600" dirty="0">
              <a:latin typeface="Century Gothic"/>
              <a:cs typeface="Century Gothic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96348" y="4314268"/>
            <a:ext cx="8567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Test mass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cavity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modeling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for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underground laser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interferometers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 </a:t>
            </a:r>
          </a:p>
          <a:p>
            <a:endParaRPr lang="fr-FR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5" y="2290705"/>
            <a:ext cx="2743374" cy="36979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42" y="2290705"/>
            <a:ext cx="4426097" cy="34317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672" y="1394142"/>
            <a:ext cx="2095287" cy="39516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204" y="1267334"/>
            <a:ext cx="3093808" cy="64256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68381" y="5721068"/>
            <a:ext cx="8567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/>
                <a:cs typeface="Century Gothic"/>
              </a:rPr>
              <a:t>The </a:t>
            </a:r>
            <a:r>
              <a:rPr lang="fr-FR" dirty="0" err="1">
                <a:latin typeface="Century Gothic"/>
                <a:cs typeface="Century Gothic"/>
              </a:rPr>
              <a:t>exterior</a:t>
            </a:r>
            <a:r>
              <a:rPr lang="fr-FR" dirty="0">
                <a:latin typeface="Century Gothic"/>
                <a:cs typeface="Century Gothic"/>
              </a:rPr>
              <a:t> and </a:t>
            </a:r>
            <a:r>
              <a:rPr lang="fr-FR" dirty="0" err="1">
                <a:latin typeface="Century Gothic"/>
                <a:cs typeface="Century Gothic"/>
              </a:rPr>
              <a:t>interior</a:t>
            </a:r>
            <a:r>
              <a:rPr lang="fr-FR" dirty="0">
                <a:latin typeface="Century Gothic"/>
                <a:cs typeface="Century Gothic"/>
              </a:rPr>
              <a:t> pressure fluctuations are </a:t>
            </a:r>
            <a:r>
              <a:rPr lang="fr-FR" dirty="0" err="1">
                <a:latin typeface="Century Gothic"/>
                <a:cs typeface="Century Gothic"/>
              </a:rPr>
              <a:t>assumed</a:t>
            </a:r>
            <a:r>
              <a:rPr lang="fr-FR" dirty="0">
                <a:latin typeface="Century Gothic"/>
                <a:cs typeface="Century Gothic"/>
              </a:rPr>
              <a:t> to </a:t>
            </a:r>
            <a:r>
              <a:rPr lang="fr-FR" dirty="0" err="1">
                <a:latin typeface="Century Gothic"/>
                <a:cs typeface="Century Gothic"/>
              </a:rPr>
              <a:t>be</a:t>
            </a:r>
            <a:r>
              <a:rPr lang="fr-FR" dirty="0">
                <a:latin typeface="Century Gothic"/>
                <a:cs typeface="Century Gothic"/>
              </a:rPr>
              <a:t> </a:t>
            </a:r>
            <a:r>
              <a:rPr lang="fr-FR" dirty="0" err="1">
                <a:latin typeface="Century Gothic"/>
                <a:cs typeface="Century Gothic"/>
              </a:rPr>
              <a:t>incoherent</a:t>
            </a:r>
            <a:r>
              <a:rPr lang="fr-FR" dirty="0">
                <a:latin typeface="Century Gothic"/>
                <a:cs typeface="Century Gothic"/>
              </a:rPr>
              <a:t>. </a:t>
            </a:r>
          </a:p>
          <a:p>
            <a:endParaRPr lang="fr-FR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128" y="5037929"/>
            <a:ext cx="6126480" cy="38608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1012" y="3621261"/>
            <a:ext cx="5588000" cy="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22368" y="648102"/>
            <a:ext cx="82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TOBA</a:t>
            </a:r>
            <a:endParaRPr lang="fr-FR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5738" y="2180524"/>
            <a:ext cx="8431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TOBA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on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Earth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, z</a:t>
            </a:r>
            <a:r>
              <a:rPr lang="fr-FR" b="1" baseline="-25000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0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= 0 </a:t>
            </a:r>
          </a:p>
          <a:p>
            <a:endParaRPr lang="fr-FR" sz="1200" dirty="0" smtClean="0">
              <a:latin typeface="Century Gothic"/>
              <a:cs typeface="Century Gothic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80670" y="3920702"/>
            <a:ext cx="856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TOBA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underground, z</a:t>
            </a:r>
            <a:r>
              <a:rPr lang="fr-FR" b="1" baseline="-25000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0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&lt; 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9" y="1346409"/>
            <a:ext cx="3228163" cy="3614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09" y="1362089"/>
            <a:ext cx="3554899" cy="3888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09" y="2714497"/>
            <a:ext cx="7117661" cy="7294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2" y="4515860"/>
            <a:ext cx="7587990" cy="6794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6348" y="5508355"/>
            <a:ext cx="835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/>
                <a:cs typeface="Century Gothic"/>
              </a:rPr>
              <a:t>B</a:t>
            </a:r>
            <a:r>
              <a:rPr lang="fr-FR" dirty="0" smtClean="0">
                <a:latin typeface="Century Gothic"/>
                <a:cs typeface="Century Gothic"/>
              </a:rPr>
              <a:t>uilding </a:t>
            </a:r>
            <a:r>
              <a:rPr lang="fr-FR" dirty="0" err="1" smtClean="0">
                <a:latin typeface="Century Gothic"/>
                <a:cs typeface="Century Gothic"/>
              </a:rPr>
              <a:t>effect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neglected</a:t>
            </a:r>
            <a:r>
              <a:rPr lang="fr-FR" dirty="0" smtClean="0">
                <a:latin typeface="Century Gothic"/>
                <a:cs typeface="Century Gothic"/>
              </a:rPr>
              <a:t>:  the </a:t>
            </a:r>
            <a:r>
              <a:rPr lang="fr-FR" dirty="0" err="1">
                <a:latin typeface="Century Gothic"/>
                <a:cs typeface="Century Gothic"/>
              </a:rPr>
              <a:t>cavity</a:t>
            </a:r>
            <a:r>
              <a:rPr lang="fr-FR" dirty="0">
                <a:latin typeface="Century Gothic"/>
                <a:cs typeface="Century Gothic"/>
              </a:rPr>
              <a:t> or building </a:t>
            </a:r>
            <a:r>
              <a:rPr lang="fr-FR" dirty="0" err="1">
                <a:latin typeface="Century Gothic"/>
                <a:cs typeface="Century Gothic"/>
              </a:rPr>
              <a:t>hosting</a:t>
            </a:r>
            <a:r>
              <a:rPr lang="fr-FR" dirty="0">
                <a:latin typeface="Century Gothic"/>
                <a:cs typeface="Century Gothic"/>
              </a:rPr>
              <a:t> the detector </a:t>
            </a:r>
            <a:r>
              <a:rPr lang="fr-FR" dirty="0" err="1">
                <a:latin typeface="Century Gothic"/>
                <a:cs typeface="Century Gothic"/>
              </a:rPr>
              <a:t>is</a:t>
            </a:r>
            <a:r>
              <a:rPr lang="fr-FR" dirty="0">
                <a:latin typeface="Century Gothic"/>
                <a:cs typeface="Century Gothic"/>
              </a:rPr>
              <a:t> </a:t>
            </a:r>
            <a:r>
              <a:rPr lang="fr-FR" dirty="0" err="1">
                <a:latin typeface="Century Gothic"/>
                <a:cs typeface="Century Gothic"/>
              </a:rPr>
              <a:t>much</a:t>
            </a:r>
            <a:r>
              <a:rPr lang="fr-FR" dirty="0">
                <a:latin typeface="Century Gothic"/>
                <a:cs typeface="Century Gothic"/>
              </a:rPr>
              <a:t> </a:t>
            </a:r>
            <a:r>
              <a:rPr lang="fr-FR" dirty="0" err="1">
                <a:latin typeface="Century Gothic"/>
                <a:cs typeface="Century Gothic"/>
              </a:rPr>
              <a:t>smaller</a:t>
            </a:r>
            <a:r>
              <a:rPr lang="fr-FR" dirty="0">
                <a:latin typeface="Century Gothic"/>
                <a:cs typeface="Century Gothic"/>
              </a:rPr>
              <a:t> </a:t>
            </a:r>
            <a:r>
              <a:rPr lang="fr-FR" dirty="0" err="1">
                <a:latin typeface="Century Gothic"/>
                <a:cs typeface="Century Gothic"/>
              </a:rPr>
              <a:t>than</a:t>
            </a:r>
            <a:r>
              <a:rPr lang="fr-FR" dirty="0">
                <a:latin typeface="Century Gothic"/>
                <a:cs typeface="Century Gothic"/>
              </a:rPr>
              <a:t> the </a:t>
            </a:r>
            <a:r>
              <a:rPr lang="fr-FR" dirty="0" err="1">
                <a:latin typeface="Century Gothic"/>
                <a:cs typeface="Century Gothic"/>
              </a:rPr>
              <a:t>length</a:t>
            </a:r>
            <a:r>
              <a:rPr lang="fr-FR" dirty="0">
                <a:latin typeface="Century Gothic"/>
                <a:cs typeface="Century Gothic"/>
              </a:rPr>
              <a:t> of </a:t>
            </a:r>
            <a:r>
              <a:rPr lang="fr-FR" dirty="0" err="1">
                <a:latin typeface="Century Gothic"/>
                <a:cs typeface="Century Gothic"/>
              </a:rPr>
              <a:t>infrasound</a:t>
            </a:r>
            <a:r>
              <a:rPr lang="fr-FR" dirty="0">
                <a:latin typeface="Century Gothic"/>
                <a:cs typeface="Century Gothic"/>
              </a:rPr>
              <a:t> </a:t>
            </a:r>
            <a:r>
              <a:rPr lang="fr-FR" dirty="0" err="1" smtClean="0">
                <a:latin typeface="Century Gothic"/>
                <a:cs typeface="Century Gothic"/>
              </a:rPr>
              <a:t>waves</a:t>
            </a:r>
            <a:r>
              <a:rPr lang="fr-FR" dirty="0" smtClean="0">
                <a:latin typeface="Century Gothic"/>
                <a:cs typeface="Century Gothic"/>
              </a:rPr>
              <a:t>.</a:t>
            </a:r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8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1344" y="-3212"/>
            <a:ext cx="896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entury Gothic"/>
                <a:cs typeface="Century Gothic"/>
              </a:rPr>
              <a:t>Infrasound</a:t>
            </a:r>
            <a:r>
              <a:rPr lang="fr-FR" sz="2400" b="1" dirty="0" smtClean="0">
                <a:latin typeface="Century Gothic"/>
                <a:cs typeface="Century Gothic"/>
              </a:rPr>
              <a:t> NN </a:t>
            </a:r>
            <a:r>
              <a:rPr lang="fr-FR" sz="2400" b="1" dirty="0" err="1" smtClean="0">
                <a:latin typeface="Century Gothic"/>
                <a:cs typeface="Century Gothic"/>
              </a:rPr>
              <a:t>modeling</a:t>
            </a:r>
            <a:endParaRPr lang="fr-FR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594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72226"/>
            <a:ext cx="9144000" cy="59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1" y="6431600"/>
            <a:ext cx="9144001" cy="426399"/>
          </a:xfrm>
          <a:prstGeom prst="rect">
            <a:avLst/>
          </a:prstGeom>
          <a:solidFill>
            <a:srgbClr val="47A4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5382" y="6479235"/>
            <a:ext cx="2133600" cy="365125"/>
          </a:xfrm>
        </p:spPr>
        <p:txBody>
          <a:bodyPr/>
          <a:lstStyle/>
          <a:p>
            <a:fld id="{C9075B56-11A0-7C40-9716-393A79E3EB28}" type="slidenum">
              <a:rPr lang="fr-FR" b="1" smtClean="0">
                <a:solidFill>
                  <a:schemeClr val="bg1"/>
                </a:solidFill>
              </a:rPr>
              <a:t>9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64860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EGRAAL Meeting 10/01/2018</a:t>
            </a: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41099" y="458451"/>
            <a:ext cx="88578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6444" y="-13105"/>
            <a:ext cx="83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Measurements</a:t>
            </a:r>
            <a:r>
              <a:rPr lang="fr-FR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cs typeface="Century Gothic"/>
              </a:rPr>
              <a:t>of pressure </a:t>
            </a:r>
            <a:r>
              <a:rPr lang="fr-FR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spectra</a:t>
            </a:r>
            <a:r>
              <a:rPr lang="fr-FR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</a:t>
            </a:r>
            <a:r>
              <a:rPr lang="fr-FR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the </a:t>
            </a:r>
            <a:r>
              <a:rPr lang="fr-FR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AdV</a:t>
            </a:r>
            <a:r>
              <a:rPr lang="fr-FR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site</a:t>
            </a:r>
            <a:endParaRPr lang="fr-FR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" y="1447800"/>
            <a:ext cx="3845278" cy="29591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17225"/>
            <a:ext cx="4842731" cy="378670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8455" y="4449068"/>
            <a:ext cx="337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 smtClean="0">
                <a:latin typeface="Century Gothic"/>
                <a:cs typeface="Century Gothic"/>
              </a:rPr>
              <a:t>Simplified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 smtClean="0">
                <a:latin typeface="Century Gothic"/>
                <a:cs typeface="Century Gothic"/>
              </a:rPr>
              <a:t>scheme</a:t>
            </a:r>
            <a:r>
              <a:rPr lang="fr-FR" sz="1400" dirty="0" smtClean="0">
                <a:latin typeface="Century Gothic"/>
                <a:cs typeface="Century Gothic"/>
              </a:rPr>
              <a:t> of </a:t>
            </a:r>
            <a:r>
              <a:rPr lang="fr-FR" sz="1400" dirty="0" err="1" smtClean="0">
                <a:latin typeface="Century Gothic"/>
                <a:cs typeface="Century Gothic"/>
              </a:rPr>
              <a:t>AdV.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endParaRPr lang="is-IS" sz="1400" i="1" dirty="0">
              <a:latin typeface="Century Gothic"/>
              <a:cs typeface="Century Gothic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98024" y="4817706"/>
            <a:ext cx="4718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entury Gothic"/>
                <a:cs typeface="Century Gothic"/>
              </a:rPr>
              <a:t>Solid </a:t>
            </a:r>
            <a:r>
              <a:rPr lang="fr-FR" sz="1400" dirty="0" err="1" smtClean="0">
                <a:latin typeface="Century Gothic"/>
                <a:cs typeface="Century Gothic"/>
              </a:rPr>
              <a:t>lines</a:t>
            </a:r>
            <a:r>
              <a:rPr lang="fr-FR" sz="1400" dirty="0" smtClean="0">
                <a:latin typeface="Century Gothic"/>
                <a:cs typeface="Century Gothic"/>
              </a:rPr>
              <a:t>: </a:t>
            </a:r>
            <a:r>
              <a:rPr lang="fr-FR" sz="1400" dirty="0" err="1" smtClean="0">
                <a:latin typeface="Century Gothic"/>
                <a:cs typeface="Century Gothic"/>
              </a:rPr>
              <a:t>sound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 smtClean="0">
                <a:latin typeface="Century Gothic"/>
                <a:cs typeface="Century Gothic"/>
              </a:rPr>
              <a:t>spectra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measured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at</a:t>
            </a:r>
            <a:r>
              <a:rPr lang="fr-FR" sz="1400" dirty="0">
                <a:latin typeface="Century Gothic"/>
                <a:cs typeface="Century Gothic"/>
              </a:rPr>
              <a:t> the </a:t>
            </a:r>
            <a:r>
              <a:rPr lang="fr-FR" sz="1400" dirty="0" err="1" smtClean="0">
                <a:latin typeface="Century Gothic"/>
                <a:cs typeface="Century Gothic"/>
              </a:rPr>
              <a:t>AdV</a:t>
            </a:r>
            <a:r>
              <a:rPr lang="fr-FR" sz="1400" dirty="0" smtClean="0">
                <a:latin typeface="Century Gothic"/>
                <a:cs typeface="Century Gothic"/>
              </a:rPr>
              <a:t> site. </a:t>
            </a:r>
            <a:r>
              <a:rPr lang="fr-FR" sz="1400" dirty="0" err="1">
                <a:latin typeface="Century Gothic"/>
                <a:cs typeface="Century Gothic"/>
              </a:rPr>
              <a:t>D</a:t>
            </a:r>
            <a:r>
              <a:rPr lang="fr-FR" sz="1400" dirty="0" err="1" smtClean="0">
                <a:latin typeface="Century Gothic"/>
                <a:cs typeface="Century Gothic"/>
              </a:rPr>
              <a:t>ashed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>
                <a:latin typeface="Century Gothic"/>
                <a:cs typeface="Century Gothic"/>
              </a:rPr>
              <a:t>yellow</a:t>
            </a:r>
            <a:r>
              <a:rPr lang="fr-FR" sz="1400" dirty="0">
                <a:latin typeface="Century Gothic"/>
                <a:cs typeface="Century Gothic"/>
              </a:rPr>
              <a:t> </a:t>
            </a:r>
            <a:r>
              <a:rPr lang="fr-FR" sz="1400" dirty="0" smtClean="0">
                <a:latin typeface="Century Gothic"/>
                <a:cs typeface="Century Gothic"/>
              </a:rPr>
              <a:t>line: pressure </a:t>
            </a:r>
            <a:r>
              <a:rPr lang="fr-FR" sz="1400" dirty="0">
                <a:latin typeface="Century Gothic"/>
                <a:cs typeface="Century Gothic"/>
              </a:rPr>
              <a:t>fluctuation </a:t>
            </a:r>
            <a:r>
              <a:rPr lang="fr-FR" sz="1400" dirty="0" err="1">
                <a:latin typeface="Century Gothic"/>
                <a:cs typeface="Century Gothic"/>
              </a:rPr>
              <a:t>median</a:t>
            </a:r>
            <a:r>
              <a:rPr lang="fr-FR" sz="1400" dirty="0">
                <a:latin typeface="Century Gothic"/>
                <a:cs typeface="Century Gothic"/>
              </a:rPr>
              <a:t> noise </a:t>
            </a:r>
            <a:r>
              <a:rPr lang="fr-FR" sz="1400" dirty="0" smtClean="0">
                <a:latin typeface="Century Gothic"/>
                <a:cs typeface="Century Gothic"/>
              </a:rPr>
              <a:t>model </a:t>
            </a:r>
            <a:r>
              <a:rPr lang="fr-FR" sz="1400" dirty="0" err="1" smtClean="0">
                <a:latin typeface="Century Gothic"/>
                <a:cs typeface="Century Gothic"/>
              </a:rPr>
              <a:t>presented</a:t>
            </a:r>
            <a:r>
              <a:rPr lang="fr-FR" sz="1400" dirty="0">
                <a:latin typeface="Century Gothic"/>
                <a:cs typeface="Century Gothic"/>
              </a:rPr>
              <a:t> in </a:t>
            </a:r>
            <a:r>
              <a:rPr lang="fr-FR" sz="1400" i="1" dirty="0" err="1">
                <a:latin typeface="Century Gothic"/>
                <a:cs typeface="Century Gothic"/>
              </a:rPr>
              <a:t>Geophys</a:t>
            </a:r>
            <a:r>
              <a:rPr lang="fr-FR" sz="1400" i="1" dirty="0">
                <a:latin typeface="Century Gothic"/>
                <a:cs typeface="Century Gothic"/>
              </a:rPr>
              <a:t>. </a:t>
            </a:r>
            <a:r>
              <a:rPr lang="fr-FR" sz="1400" i="1" dirty="0" err="1">
                <a:latin typeface="Century Gothic"/>
                <a:cs typeface="Century Gothic"/>
              </a:rPr>
              <a:t>Res</a:t>
            </a:r>
            <a:r>
              <a:rPr lang="fr-FR" sz="1400" i="1" dirty="0">
                <a:latin typeface="Century Gothic"/>
                <a:cs typeface="Century Gothic"/>
              </a:rPr>
              <a:t>. Lett</a:t>
            </a:r>
            <a:r>
              <a:rPr lang="fr-FR" sz="1400" i="1" dirty="0" smtClean="0">
                <a:latin typeface="Century Gothic"/>
                <a:cs typeface="Century Gothic"/>
              </a:rPr>
              <a:t>.32, </a:t>
            </a:r>
            <a:r>
              <a:rPr lang="is-IS" sz="1400" i="1" dirty="0" smtClean="0">
                <a:latin typeface="Century Gothic"/>
                <a:cs typeface="Century Gothic"/>
              </a:rPr>
              <a:t>L09803.</a:t>
            </a:r>
            <a:endParaRPr lang="is-IS" sz="1400" i="1" dirty="0">
              <a:latin typeface="Century Gothic"/>
              <a:cs typeface="Century Gothic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46708" y="788945"/>
            <a:ext cx="21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*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63509" y="6457256"/>
            <a:ext cx="318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 smtClean="0">
                <a:solidFill>
                  <a:srgbClr val="FF0000"/>
                </a:solidFill>
              </a:rPr>
              <a:t>*</a:t>
            </a:r>
            <a:r>
              <a:rPr lang="fr-FR" sz="1500" dirty="0" smtClean="0">
                <a:solidFill>
                  <a:schemeClr val="bg1"/>
                </a:solidFill>
              </a:rPr>
              <a:t>I. Fiori, </a:t>
            </a:r>
            <a:r>
              <a:rPr lang="fr-FR" sz="1500" dirty="0" err="1" smtClean="0">
                <a:solidFill>
                  <a:schemeClr val="bg1"/>
                </a:solidFill>
              </a:rPr>
              <a:t>D.Fiorucci</a:t>
            </a:r>
            <a:r>
              <a:rPr lang="fr-FR" sz="1500" dirty="0" smtClean="0">
                <a:solidFill>
                  <a:schemeClr val="bg1"/>
                </a:solidFill>
              </a:rPr>
              <a:t>, </a:t>
            </a:r>
            <a:r>
              <a:rPr lang="fr-FR" sz="1500" dirty="0" err="1" smtClean="0">
                <a:solidFill>
                  <a:schemeClr val="bg1"/>
                </a:solidFill>
              </a:rPr>
              <a:t>J.Harms</a:t>
            </a:r>
            <a:r>
              <a:rPr lang="fr-FR" sz="1500" dirty="0" smtClean="0">
                <a:solidFill>
                  <a:schemeClr val="bg1"/>
                </a:solidFill>
              </a:rPr>
              <a:t>, </a:t>
            </a:r>
            <a:r>
              <a:rPr lang="fr-FR" sz="1500" dirty="0" err="1" smtClean="0">
                <a:solidFill>
                  <a:schemeClr val="bg1"/>
                </a:solidFill>
              </a:rPr>
              <a:t>F.Paoletti</a:t>
            </a:r>
            <a:endParaRPr lang="fr-FR" sz="15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3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1056</Words>
  <Application>Microsoft Macintosh PowerPoint</Application>
  <PresentationFormat>Présentation à l'écran (4:3)</PresentationFormat>
  <Paragraphs>187</Paragraphs>
  <Slides>17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APC UMR7164 CNRS</dc:creator>
  <cp:lastModifiedBy>Sarodia Vydelingum</cp:lastModifiedBy>
  <cp:revision>186</cp:revision>
  <dcterms:created xsi:type="dcterms:W3CDTF">2017-11-24T12:54:01Z</dcterms:created>
  <dcterms:modified xsi:type="dcterms:W3CDTF">2018-01-09T10:24:54Z</dcterms:modified>
</cp:coreProperties>
</file>