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57" r:id="rId3"/>
    <p:sldId id="282" r:id="rId4"/>
    <p:sldId id="269" r:id="rId5"/>
    <p:sldId id="270" r:id="rId6"/>
    <p:sldId id="274" r:id="rId7"/>
    <p:sldId id="267" r:id="rId8"/>
    <p:sldId id="260" r:id="rId9"/>
    <p:sldId id="272" r:id="rId10"/>
    <p:sldId id="262" r:id="rId11"/>
    <p:sldId id="263" r:id="rId12"/>
    <p:sldId id="264" r:id="rId13"/>
    <p:sldId id="289" r:id="rId14"/>
    <p:sldId id="287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92" autoAdjust="0"/>
  </p:normalViewPr>
  <p:slideViewPr>
    <p:cSldViewPr>
      <p:cViewPr>
        <p:scale>
          <a:sx n="48" d="100"/>
          <a:sy n="48" d="100"/>
        </p:scale>
        <p:origin x="-46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C22DE-63C6-4D38-BB57-F02280AF147B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F1425-5421-4705-81D4-FA7C00EEE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33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1425-5421-4705-81D4-FA7C00EEE8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6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1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0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5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5E42-4E11-43D5-B169-91C06A83E0B1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B82F-F81A-43B2-8595-7664E9F0C1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7" y="2116013"/>
            <a:ext cx="708908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</a:t>
            </a:r>
            <a:r>
              <a:rPr lang="en-US" sz="2800" dirty="0" err="1" smtClean="0"/>
              <a:t>lasto</a:t>
            </a:r>
            <a:r>
              <a:rPr lang="en-US" sz="2800" dirty="0" smtClean="0"/>
              <a:t>-gravitational signals preceding </a:t>
            </a:r>
            <a:r>
              <a:rPr lang="en-US" sz="2800" dirty="0"/>
              <a:t>direct seismic </a:t>
            </a:r>
            <a:r>
              <a:rPr lang="en-US" sz="2800" dirty="0" smtClean="0"/>
              <a:t>waves:</a:t>
            </a:r>
          </a:p>
          <a:p>
            <a:pPr algn="ctr"/>
            <a:r>
              <a:rPr lang="en-US" sz="2800" b="1" dirty="0"/>
              <a:t>Status of observations and modelling</a:t>
            </a:r>
            <a:endParaRPr lang="en-US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491880" y="39330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Martin </a:t>
            </a:r>
            <a:r>
              <a:rPr lang="en-US" sz="2400" b="1" dirty="0" err="1" smtClean="0"/>
              <a:t>Vallée</a:t>
            </a:r>
            <a:endParaRPr lang="en-US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63688" y="515719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contributions from : </a:t>
            </a:r>
          </a:p>
          <a:p>
            <a:pPr algn="ctr"/>
            <a:r>
              <a:rPr lang="en-US" sz="2000" b="1" dirty="0" smtClean="0"/>
              <a:t>Jean </a:t>
            </a:r>
            <a:r>
              <a:rPr lang="en-US" sz="2000" b="1" dirty="0"/>
              <a:t>Paul </a:t>
            </a:r>
            <a:r>
              <a:rPr lang="en-US" sz="2000" b="1" dirty="0" err="1"/>
              <a:t>Ampuero</a:t>
            </a:r>
            <a:r>
              <a:rPr lang="en-US" sz="2000" b="1" dirty="0" smtClean="0"/>
              <a:t>, </a:t>
            </a:r>
            <a:r>
              <a:rPr lang="en-US" sz="2000" b="1" dirty="0" err="1"/>
              <a:t>Kévin</a:t>
            </a:r>
            <a:r>
              <a:rPr lang="en-US" sz="2000" b="1" dirty="0"/>
              <a:t> </a:t>
            </a:r>
            <a:r>
              <a:rPr lang="en-US" sz="2000" b="1" dirty="0" err="1"/>
              <a:t>Juhel</a:t>
            </a:r>
            <a:r>
              <a:rPr lang="en-US" sz="2000" b="1" dirty="0" smtClean="0"/>
              <a:t>, </a:t>
            </a:r>
            <a:r>
              <a:rPr lang="en-US" sz="2000" b="1" dirty="0"/>
              <a:t>Pascal </a:t>
            </a:r>
            <a:r>
              <a:rPr lang="en-US" sz="2000" b="1" dirty="0" smtClean="0"/>
              <a:t>Bernard, Jean-Paul </a:t>
            </a:r>
            <a:r>
              <a:rPr lang="en-US" sz="2000" b="1" dirty="0" err="1"/>
              <a:t>Montagner</a:t>
            </a:r>
            <a:r>
              <a:rPr lang="en-US" sz="2000" b="1" dirty="0" smtClean="0"/>
              <a:t>, </a:t>
            </a:r>
            <a:r>
              <a:rPr lang="en-US" sz="2000" b="1" dirty="0"/>
              <a:t>Matteo </a:t>
            </a:r>
            <a:r>
              <a:rPr lang="en-US" sz="2000" b="1" dirty="0" err="1" smtClean="0"/>
              <a:t>Barsuglia</a:t>
            </a:r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6969"/>
            <a:ext cx="1081461" cy="15416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80728"/>
            <a:ext cx="1360743" cy="551236"/>
          </a:xfrm>
          <a:prstGeom prst="rect">
            <a:avLst/>
          </a:prstGeom>
        </p:spPr>
      </p:pic>
      <p:pic>
        <p:nvPicPr>
          <p:cNvPr id="7" name="Picture 21" descr="logo_ge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44" y="116632"/>
            <a:ext cx="1460002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47664" y="260648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Workshop on future instruments for </a:t>
            </a:r>
            <a:r>
              <a:rPr lang="en-US" sz="2000" b="1" i="1" dirty="0" smtClean="0"/>
              <a:t>gravity-based earthquake early warning</a:t>
            </a:r>
          </a:p>
          <a:p>
            <a:pPr algn="ctr"/>
            <a:endParaRPr lang="en-US" sz="2000" b="1" i="1" dirty="0"/>
          </a:p>
          <a:p>
            <a:pPr algn="ctr"/>
            <a:r>
              <a:rPr lang="en-US" sz="2000" b="1" i="1" dirty="0"/>
              <a:t>January 10th 2018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363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t="17463" r="25588" b="8456"/>
          <a:stretch/>
        </p:blipFill>
        <p:spPr bwMode="auto">
          <a:xfrm>
            <a:off x="972563" y="1340768"/>
            <a:ext cx="6605079" cy="47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2088" y="940658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Data &amp; simulations  at INU (GEOSCOPE, G) and MDJ (IRIS-China, IC)</a:t>
            </a:r>
            <a:endParaRPr lang="en-US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6165304"/>
            <a:ext cx="76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Remark</a:t>
            </a:r>
            <a:r>
              <a:rPr lang="fr-FR" b="1" dirty="0" smtClean="0"/>
              <a:t> : at INU station, the </a:t>
            </a:r>
            <a:r>
              <a:rPr lang="fr-FR" b="1" dirty="0" err="1" smtClean="0"/>
              <a:t>recorded</a:t>
            </a:r>
            <a:r>
              <a:rPr lang="fr-FR" b="1" dirty="0" smtClean="0"/>
              <a:t> signal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negative</a:t>
            </a:r>
            <a:r>
              <a:rPr lang="fr-FR" b="1" dirty="0"/>
              <a:t> </a:t>
            </a:r>
            <a:r>
              <a:rPr lang="fr-FR" b="1" dirty="0" err="1" smtClean="0"/>
              <a:t>while</a:t>
            </a:r>
            <a:r>
              <a:rPr lang="fr-FR" b="1" dirty="0" smtClean="0"/>
              <a:t> the </a:t>
            </a:r>
            <a:r>
              <a:rPr lang="fr-FR" b="1" dirty="0" err="1" smtClean="0"/>
              <a:t>gravitational</a:t>
            </a:r>
            <a:r>
              <a:rPr lang="fr-FR" b="1" dirty="0" smtClean="0"/>
              <a:t> perturbation </a:t>
            </a:r>
            <a:r>
              <a:rPr lang="fr-FR" b="1" dirty="0" err="1" smtClean="0"/>
              <a:t>is</a:t>
            </a:r>
            <a:r>
              <a:rPr lang="fr-FR" b="1" dirty="0" smtClean="0"/>
              <a:t> positive : the signal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dominated</a:t>
            </a:r>
            <a:r>
              <a:rPr lang="fr-FR" b="1" dirty="0" smtClean="0"/>
              <a:t> by the </a:t>
            </a:r>
            <a:r>
              <a:rPr lang="fr-FR" b="1" dirty="0" err="1" smtClean="0"/>
              <a:t>induced</a:t>
            </a:r>
            <a:r>
              <a:rPr lang="fr-FR" b="1" dirty="0" smtClean="0"/>
              <a:t> </a:t>
            </a:r>
            <a:r>
              <a:rPr lang="fr-FR" b="1" dirty="0" err="1" smtClean="0"/>
              <a:t>acceleration</a:t>
            </a:r>
            <a:r>
              <a:rPr lang="fr-FR" b="1" dirty="0" smtClean="0"/>
              <a:t> </a:t>
            </a:r>
            <a:endParaRPr 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18179" r="36336" b="71952"/>
          <a:stretch/>
        </p:blipFill>
        <p:spPr bwMode="auto">
          <a:xfrm>
            <a:off x="6045569" y="188640"/>
            <a:ext cx="3134943" cy="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149731"/>
            <a:ext cx="618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now have all the ingredients to compute the prompt vertical acceleration recorded by the broadband seismometers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452320" y="5013176"/>
            <a:ext cx="157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Vallée et al., Science, 2017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233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3643277"/>
            <a:ext cx="28866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Good agreement </a:t>
            </a:r>
            <a:r>
              <a:rPr lang="en-US" sz="2000" b="1" dirty="0"/>
              <a:t>between observed and </a:t>
            </a:r>
            <a:r>
              <a:rPr lang="en-US" sz="2000" b="1" dirty="0" smtClean="0"/>
              <a:t>modeled</a:t>
            </a:r>
            <a:r>
              <a:rPr lang="en-US" sz="2000" b="1" dirty="0"/>
              <a:t> </a:t>
            </a:r>
            <a:r>
              <a:rPr lang="en-US" sz="2000" b="1" dirty="0" smtClean="0"/>
              <a:t>signals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S</a:t>
            </a:r>
            <a:r>
              <a:rPr lang="en-US" sz="2000" b="1" dirty="0" smtClean="0"/>
              <a:t>trong sensitivity to earthquake </a:t>
            </a:r>
            <a:r>
              <a:rPr lang="en-US" sz="2000" b="1" dirty="0" smtClean="0"/>
              <a:t>magnitude</a:t>
            </a:r>
          </a:p>
          <a:p>
            <a:pPr algn="ctr"/>
            <a:r>
              <a:rPr lang="fr-FR" sz="2000" b="1" dirty="0"/>
              <a:t>[</a:t>
            </a:r>
            <a:r>
              <a:rPr lang="fr-FR" sz="2000" b="1" dirty="0" smtClean="0"/>
              <a:t>A </a:t>
            </a:r>
            <a:r>
              <a:rPr lang="fr-FR" sz="2000" b="1" dirty="0" err="1" smtClean="0"/>
              <a:t>smaller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Tohoku</a:t>
            </a:r>
            <a:r>
              <a:rPr lang="fr-FR" sz="2000" b="1" dirty="0" smtClean="0"/>
              <a:t>-type </a:t>
            </a:r>
            <a:r>
              <a:rPr lang="fr-FR" sz="2000" b="1" dirty="0" err="1" smtClean="0"/>
              <a:t>earthquake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Mw</a:t>
            </a:r>
            <a:r>
              <a:rPr lang="fr-FR" sz="2000" b="1" dirty="0" smtClean="0"/>
              <a:t> &lt;8.5) </a:t>
            </a:r>
            <a:r>
              <a:rPr lang="fr-FR" sz="2000" b="1" dirty="0" err="1" smtClean="0"/>
              <a:t>would</a:t>
            </a:r>
            <a:r>
              <a:rPr lang="fr-FR" sz="2000" b="1" dirty="0" smtClean="0"/>
              <a:t> not have been </a:t>
            </a:r>
            <a:r>
              <a:rPr lang="fr-FR" sz="2000" b="1" dirty="0" err="1" smtClean="0"/>
              <a:t>detected</a:t>
            </a:r>
            <a:r>
              <a:rPr lang="fr-FR" sz="2000" b="1" dirty="0"/>
              <a:t>]</a:t>
            </a:r>
            <a:endParaRPr lang="en-US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31" y="72008"/>
            <a:ext cx="5772729" cy="63093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b="58834"/>
          <a:stretch/>
        </p:blipFill>
        <p:spPr>
          <a:xfrm>
            <a:off x="107504" y="935702"/>
            <a:ext cx="3102627" cy="26373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116632"/>
            <a:ext cx="249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Complete simulation at all stations</a:t>
            </a:r>
            <a:endParaRPr lang="en-US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515615" y="6453336"/>
            <a:ext cx="237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Vallée et al., Science, 2017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348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455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Conclusions</a:t>
            </a:r>
            <a:endParaRPr lang="en-US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620688"/>
            <a:ext cx="79208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signal 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en-US" dirty="0" smtClean="0"/>
              <a:t>receding direct seismic waves is today </a:t>
            </a:r>
            <a:r>
              <a:rPr lang="en-US" b="1" dirty="0" smtClean="0"/>
              <a:t>measurable with high-quality broadband seismometers in case of very large earthquakes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This signal results from </a:t>
            </a:r>
            <a:r>
              <a:rPr lang="en-US" dirty="0" err="1" smtClean="0"/>
              <a:t>elasto</a:t>
            </a:r>
            <a:r>
              <a:rPr lang="en-US" dirty="0" smtClean="0"/>
              <a:t>-gravitational effects and can be modelled </a:t>
            </a:r>
            <a:r>
              <a:rPr lang="en-US" b="1" dirty="0" smtClean="0"/>
              <a:t>with a 3-stage procedure: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Elastic displacements in the medium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Induced gravitational perturbation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Induced ground acceleration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These observations, besides being original and physically modelled by a new procedure, also have </a:t>
            </a:r>
            <a:r>
              <a:rPr lang="en-US" b="1" dirty="0" smtClean="0"/>
              <a:t>a great potential for an early determination of the earthquake magnitude, in the minutes following a very large </a:t>
            </a:r>
            <a:r>
              <a:rPr lang="en-US" b="1" dirty="0" smtClean="0"/>
              <a:t>earthquake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Such a potential for early magnitude determination should </a:t>
            </a:r>
            <a:r>
              <a:rPr lang="en-US" sz="2000" b="1" dirty="0" smtClean="0"/>
              <a:t>even more motivate </a:t>
            </a:r>
            <a:r>
              <a:rPr lang="en-US" sz="2000" b="1" dirty="0"/>
              <a:t>instrumental developments to increase the range of magnitude where these signals can be measured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4653136"/>
            <a:ext cx="835292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2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"/>
            <a:ext cx="81502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34076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More practical information : </a:t>
            </a:r>
            <a:endParaRPr lang="en-US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83687" y="2250738"/>
            <a:ext cx="850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Propagation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Intensive use of the AXITRA (Cotton and </a:t>
            </a:r>
            <a:r>
              <a:rPr lang="en-US" dirty="0" err="1" smtClean="0"/>
              <a:t>Coutant</a:t>
            </a:r>
            <a:r>
              <a:rPr lang="en-US" dirty="0" smtClean="0"/>
              <a:t>, 1997) 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Introduction of Earth flattening formulas (Muller, 1977) to correct </a:t>
            </a:r>
            <a:r>
              <a:rPr lang="en-US" dirty="0"/>
              <a:t>for </a:t>
            </a:r>
            <a:r>
              <a:rPr lang="en-US" dirty="0" err="1" smtClean="0"/>
              <a:t>sphericity</a:t>
            </a:r>
            <a:r>
              <a:rPr lang="en-US" dirty="0" smtClean="0"/>
              <a:t> (some </a:t>
            </a:r>
            <a:r>
              <a:rPr lang="en-US" dirty="0"/>
              <a:t>stations are </a:t>
            </a:r>
            <a:r>
              <a:rPr lang="en-US" dirty="0" smtClean="0"/>
              <a:t>thousands </a:t>
            </a:r>
            <a:r>
              <a:rPr lang="en-US" dirty="0"/>
              <a:t>of kilometers away from </a:t>
            </a:r>
            <a:r>
              <a:rPr lang="en-US" dirty="0" smtClean="0"/>
              <a:t>the Tohoku earthquake)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the </a:t>
            </a:r>
            <a:r>
              <a:rPr lang="en-US" dirty="0"/>
              <a:t>PREM model </a:t>
            </a:r>
            <a:r>
              <a:rPr lang="en-US" dirty="0" smtClean="0"/>
              <a:t>in </a:t>
            </a:r>
            <a:r>
              <a:rPr lang="en-US" dirty="0"/>
              <a:t>the mantle combined with </a:t>
            </a:r>
            <a:r>
              <a:rPr lang="en-US" dirty="0" smtClean="0"/>
              <a:t>a crust </a:t>
            </a:r>
            <a:r>
              <a:rPr lang="en-US" dirty="0"/>
              <a:t>thickness of 40 </a:t>
            </a:r>
            <a:r>
              <a:rPr lang="en-US" dirty="0" smtClean="0"/>
              <a:t>km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18179" r="36336" b="71952"/>
          <a:stretch/>
        </p:blipFill>
        <p:spPr bwMode="auto">
          <a:xfrm>
            <a:off x="6045569" y="188640"/>
            <a:ext cx="3134943" cy="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149731"/>
            <a:ext cx="618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now have all the ingredients to compute the prompt vertical acceleration recorded by the broadband seismometers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194954"/>
            <a:ext cx="8291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Global CMT parameters for the source coordinates, origin time, moment tensor (strike, dip, rake = 203°, 10°, 88°)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isosceles triangular GCMT moment rate function (140 s duration) with GCMT seismic moment (M</a:t>
            </a:r>
            <a:r>
              <a:rPr lang="en-US" baseline="-25000" dirty="0" smtClean="0"/>
              <a:t>0</a:t>
            </a:r>
            <a:r>
              <a:rPr lang="en-US" dirty="0" smtClean="0"/>
              <a:t> = 5.31 10</a:t>
            </a:r>
            <a:r>
              <a:rPr lang="en-US" baseline="30000" dirty="0" smtClean="0"/>
              <a:t>22</a:t>
            </a:r>
            <a:r>
              <a:rPr lang="en-US" dirty="0" smtClean="0"/>
              <a:t>N.m).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323151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infinite homogeneous medium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just"/>
            <a:r>
              <a:rPr lang="en-US" dirty="0" smtClean="0"/>
              <a:t>A nice configuration to test the </a:t>
            </a:r>
            <a:r>
              <a:rPr lang="en-US" b="1" dirty="0" smtClean="0"/>
              <a:t>validity and accuracy of the approach</a:t>
            </a:r>
            <a:r>
              <a:rPr lang="en-US" dirty="0" smtClean="0"/>
              <a:t>, as we theoretically know in this case that there is an </a:t>
            </a:r>
            <a:r>
              <a:rPr lang="en-US" b="1" dirty="0" smtClean="0"/>
              <a:t>exact cancellation between the gravity perturbation and the induced acceleration.</a:t>
            </a:r>
          </a:p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Such a cancellation is very well reproduced by the numerical simulation.</a:t>
            </a:r>
            <a:endParaRPr lang="en-US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448"/>
            <a:ext cx="4113305" cy="31345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140968"/>
            <a:ext cx="3744416" cy="36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32656"/>
            <a:ext cx="862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Alternative approaches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64554" y="1358766"/>
            <a:ext cx="7390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Normal modes</a:t>
            </a:r>
            <a:r>
              <a:rPr lang="en-US" dirty="0" smtClean="0"/>
              <a:t> can theoretically model such signals more directly because </a:t>
            </a:r>
            <a:r>
              <a:rPr lang="en-US" b="1" dirty="0" smtClean="0"/>
              <a:t> self-gravitation can be </a:t>
            </a:r>
            <a:r>
              <a:rPr lang="en-US" b="1" dirty="0" err="1" smtClean="0"/>
              <a:t>intrisically</a:t>
            </a:r>
            <a:r>
              <a:rPr lang="en-US" b="1" dirty="0" smtClean="0"/>
              <a:t> included.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This theoretical advantage however comes with the drawback of modeling the waves at the global scale (and not around the earthquake as the 3-stage-AXITRA method does)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Results </a:t>
            </a:r>
            <a:r>
              <a:rPr lang="en-US" b="1" dirty="0" smtClean="0"/>
              <a:t>should not be different when frequencies are not too low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(&gt; 0.001-0.002Hz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Flèche droite 3"/>
          <p:cNvSpPr/>
          <p:nvPr/>
        </p:nvSpPr>
        <p:spPr>
          <a:xfrm>
            <a:off x="288608" y="5805264"/>
            <a:ext cx="87594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180600" y="5805264"/>
            <a:ext cx="708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These approaches have been explored in detail in the PhD of </a:t>
            </a:r>
            <a:r>
              <a:rPr lang="en-US" b="1" dirty="0" err="1" smtClean="0"/>
              <a:t>Kévin</a:t>
            </a:r>
            <a:r>
              <a:rPr lang="en-US" b="1" dirty="0" smtClean="0"/>
              <a:t> </a:t>
            </a:r>
            <a:r>
              <a:rPr lang="en-US" b="1" dirty="0" err="1" smtClean="0"/>
              <a:t>Juhel</a:t>
            </a:r>
            <a:endParaRPr lang="en-US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26580" y="90872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Normal modes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40770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/>
              <a:t>Analytical derivations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80600" y="4586480"/>
            <a:ext cx="729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Offer </a:t>
            </a:r>
            <a:r>
              <a:rPr lang="en-US" b="1" dirty="0" smtClean="0"/>
              <a:t>efficient and insightful </a:t>
            </a:r>
            <a:r>
              <a:rPr lang="en-US" dirty="0" smtClean="0"/>
              <a:t>computation of the </a:t>
            </a:r>
            <a:r>
              <a:rPr lang="en-US" b="1" dirty="0" smtClean="0"/>
              <a:t>gravity perturbations, </a:t>
            </a:r>
            <a:r>
              <a:rPr lang="en-US" dirty="0" smtClean="0"/>
              <a:t>both in </a:t>
            </a:r>
            <a:r>
              <a:rPr lang="en-US" b="1" dirty="0" smtClean="0"/>
              <a:t>full-space </a:t>
            </a:r>
            <a:r>
              <a:rPr lang="en-US" dirty="0" smtClean="0"/>
              <a:t>and </a:t>
            </a:r>
            <a:r>
              <a:rPr lang="en-US" b="1" dirty="0" smtClean="0"/>
              <a:t>half-space </a:t>
            </a:r>
            <a:r>
              <a:rPr lang="en-US" dirty="0" smtClean="0"/>
              <a:t>models. </a:t>
            </a:r>
          </a:p>
        </p:txBody>
      </p:sp>
    </p:spTree>
    <p:extLst>
      <p:ext uri="{BB962C8B-B14F-4D97-AF65-F5344CB8AC3E}">
        <p14:creationId xmlns:p14="http://schemas.microsoft.com/office/powerpoint/2010/main" val="28058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/>
          <p:cNvSpPr/>
          <p:nvPr/>
        </p:nvSpPr>
        <p:spPr>
          <a:xfrm>
            <a:off x="7573379" y="1038225"/>
            <a:ext cx="1257300" cy="2914650"/>
          </a:xfrm>
          <a:custGeom>
            <a:avLst/>
            <a:gdLst>
              <a:gd name="connsiteX0" fmla="*/ 0 w 1257300"/>
              <a:gd name="connsiteY0" fmla="*/ 9525 h 2914650"/>
              <a:gd name="connsiteX1" fmla="*/ 1247775 w 1257300"/>
              <a:gd name="connsiteY1" fmla="*/ 2914650 h 2914650"/>
              <a:gd name="connsiteX2" fmla="*/ 1257300 w 1257300"/>
              <a:gd name="connsiteY2" fmla="*/ 0 h 2914650"/>
              <a:gd name="connsiteX3" fmla="*/ 0 w 1257300"/>
              <a:gd name="connsiteY3" fmla="*/ 9525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2914650">
                <a:moveTo>
                  <a:pt x="0" y="9525"/>
                </a:moveTo>
                <a:lnTo>
                  <a:pt x="1247775" y="2914650"/>
                </a:lnTo>
                <a:lnTo>
                  <a:pt x="1257300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orme libre 31"/>
          <p:cNvSpPr/>
          <p:nvPr/>
        </p:nvSpPr>
        <p:spPr>
          <a:xfrm>
            <a:off x="791579" y="1057275"/>
            <a:ext cx="6791325" cy="3091805"/>
          </a:xfrm>
          <a:custGeom>
            <a:avLst/>
            <a:gdLst>
              <a:gd name="connsiteX0" fmla="*/ 0 w 6791325"/>
              <a:gd name="connsiteY0" fmla="*/ 0 h 3114675"/>
              <a:gd name="connsiteX1" fmla="*/ 9525 w 6791325"/>
              <a:gd name="connsiteY1" fmla="*/ 3114675 h 3114675"/>
              <a:gd name="connsiteX2" fmla="*/ 6791325 w 6791325"/>
              <a:gd name="connsiteY2" fmla="*/ 9525 h 3114675"/>
              <a:gd name="connsiteX3" fmla="*/ 0 w 6791325"/>
              <a:gd name="connsiteY3" fmla="*/ 0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1325" h="3114675">
                <a:moveTo>
                  <a:pt x="0" y="0"/>
                </a:moveTo>
                <a:lnTo>
                  <a:pt x="9525" y="3114675"/>
                </a:lnTo>
                <a:lnTo>
                  <a:pt x="679132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orme libre 30"/>
          <p:cNvSpPr/>
          <p:nvPr/>
        </p:nvSpPr>
        <p:spPr>
          <a:xfrm>
            <a:off x="782054" y="1057275"/>
            <a:ext cx="8058150" cy="4962525"/>
          </a:xfrm>
          <a:custGeom>
            <a:avLst/>
            <a:gdLst>
              <a:gd name="connsiteX0" fmla="*/ 19050 w 8058150"/>
              <a:gd name="connsiteY0" fmla="*/ 3105150 h 4962525"/>
              <a:gd name="connsiteX1" fmla="*/ 6781800 w 8058150"/>
              <a:gd name="connsiteY1" fmla="*/ 0 h 4962525"/>
              <a:gd name="connsiteX2" fmla="*/ 8058150 w 8058150"/>
              <a:gd name="connsiteY2" fmla="*/ 2886075 h 4962525"/>
              <a:gd name="connsiteX3" fmla="*/ 8039100 w 8058150"/>
              <a:gd name="connsiteY3" fmla="*/ 4943475 h 4962525"/>
              <a:gd name="connsiteX4" fmla="*/ 0 w 8058150"/>
              <a:gd name="connsiteY4" fmla="*/ 4962525 h 4962525"/>
              <a:gd name="connsiteX5" fmla="*/ 19050 w 8058150"/>
              <a:gd name="connsiteY5" fmla="*/ 3105150 h 49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8150" h="4962525">
                <a:moveTo>
                  <a:pt x="19050" y="3105150"/>
                </a:moveTo>
                <a:lnTo>
                  <a:pt x="6781800" y="0"/>
                </a:lnTo>
                <a:lnTo>
                  <a:pt x="8058150" y="2886075"/>
                </a:lnTo>
                <a:lnTo>
                  <a:pt x="8039100" y="4943475"/>
                </a:lnTo>
                <a:lnTo>
                  <a:pt x="0" y="4962525"/>
                </a:lnTo>
                <a:lnTo>
                  <a:pt x="19050" y="310515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792770" y="1052736"/>
            <a:ext cx="7632848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iangle isocèle 6"/>
          <p:cNvSpPr/>
          <p:nvPr/>
        </p:nvSpPr>
        <p:spPr>
          <a:xfrm>
            <a:off x="1008794" y="836712"/>
            <a:ext cx="288032" cy="21602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rde 7"/>
          <p:cNvSpPr/>
          <p:nvPr/>
        </p:nvSpPr>
        <p:spPr>
          <a:xfrm rot="-5400000">
            <a:off x="6212812" y="-135396"/>
            <a:ext cx="2736304" cy="2376264"/>
          </a:xfrm>
          <a:prstGeom prst="chord">
            <a:avLst>
              <a:gd name="adj1" fmla="val 5393238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rde 8"/>
          <p:cNvSpPr/>
          <p:nvPr/>
        </p:nvSpPr>
        <p:spPr>
          <a:xfrm rot="-5400000">
            <a:off x="2957844" y="-3309564"/>
            <a:ext cx="9588220" cy="8733791"/>
          </a:xfrm>
          <a:prstGeom prst="chord">
            <a:avLst>
              <a:gd name="adj1" fmla="val 5393238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792771" y="1057331"/>
            <a:ext cx="6790133" cy="30917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573999" y="1052736"/>
            <a:ext cx="1247155" cy="2880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-27384"/>
            <a:ext cx="72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WEST</a:t>
            </a:r>
            <a:endParaRPr lang="en-US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454414" y="-27384"/>
            <a:ext cx="65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EAST</a:t>
            </a:r>
            <a:endParaRPr lang="en-US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329274" y="3861048"/>
            <a:ext cx="12522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div</a:t>
            </a:r>
            <a:r>
              <a:rPr lang="en-US" sz="2400" b="1" dirty="0" smtClean="0"/>
              <a:t> u </a:t>
            </a:r>
            <a:r>
              <a:rPr lang="en-US" sz="2400" dirty="0" smtClean="0"/>
              <a:t>&lt; 0</a:t>
            </a:r>
            <a:endParaRPr lang="en-US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152810" y="2334071"/>
            <a:ext cx="12522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div</a:t>
            </a:r>
            <a:r>
              <a:rPr lang="en-US" sz="2400" b="1" dirty="0" smtClean="0"/>
              <a:t> u </a:t>
            </a:r>
            <a:r>
              <a:rPr lang="en-US" sz="2400" dirty="0" smtClean="0"/>
              <a:t>&gt; 0</a:t>
            </a:r>
            <a:endParaRPr lang="en-US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180198" y="148478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27577" y="537321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4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4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 rot="-600000">
            <a:off x="3099381" y="1401478"/>
            <a:ext cx="820063" cy="1381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 rot="1800000">
            <a:off x="6357723" y="1744696"/>
            <a:ext cx="1198694" cy="690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-180528" y="734166"/>
            <a:ext cx="105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Earth surface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792770" y="1052736"/>
            <a:ext cx="8028384" cy="496855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876486" y="549500"/>
            <a:ext cx="60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MDJ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554346" y="467380"/>
            <a:ext cx="202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Tohoku earthquake</a:t>
            </a:r>
            <a:endParaRPr lang="en-US" b="1" dirty="0"/>
          </a:p>
        </p:txBody>
      </p:sp>
      <p:sp>
        <p:nvSpPr>
          <p:cNvPr id="3" name="ZoneTexte 2"/>
          <p:cNvSpPr txBox="1"/>
          <p:nvPr/>
        </p:nvSpPr>
        <p:spPr>
          <a:xfrm rot="-5400000">
            <a:off x="-93865" y="347743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Depth</a:t>
            </a:r>
            <a:endParaRPr lang="en-US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39552" y="2688675"/>
            <a:ext cx="0" cy="1964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840204" y="734166"/>
            <a:ext cx="412316" cy="550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792771" y="1057275"/>
            <a:ext cx="8037908" cy="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1520" y="6285392"/>
            <a:ext cx="8877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Understanding the sign change of the vertical gravity perturbation at MDJ station</a:t>
            </a:r>
            <a:endParaRPr lang="en-US" sz="2000" b="1" dirty="0"/>
          </a:p>
        </p:txBody>
      </p:sp>
      <p:sp>
        <p:nvSpPr>
          <p:cNvPr id="6" name="Étoile à 5 branches 5"/>
          <p:cNvSpPr/>
          <p:nvPr/>
        </p:nvSpPr>
        <p:spPr>
          <a:xfrm>
            <a:off x="7320346" y="836712"/>
            <a:ext cx="457200" cy="432048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0527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Gravitational perturbations due to mass redistribution associated with tectonic processes :	</a:t>
            </a:r>
            <a:endParaRPr lang="en-US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131840" y="1833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Context</a:t>
            </a:r>
            <a:endParaRPr lang="en-US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42210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Dynamic gravitational perturbations 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b="1" dirty="0" smtClean="0"/>
              <a:t>Such perturbations also occur  immediately after an earthquake : 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b="1" dirty="0" smtClean="0"/>
              <a:t>The Earth masses are perturbed, both at the source location and at the places affected by the transient dilatant/compressive elastic waves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US" b="1" dirty="0" smtClean="0"/>
              <a:t>These perturbations propagate at the speed of light… even if their signature is small, the quiet period before the P-wave arrival may allow to observe them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198884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Static (final) gravitational perturbations: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Known solution for shear or tensile faults in half-space </a:t>
            </a:r>
            <a:br>
              <a:rPr lang="en-US" b="1" dirty="0" smtClean="0"/>
            </a:br>
            <a:r>
              <a:rPr lang="en-US" dirty="0" smtClean="0"/>
              <a:t>[</a:t>
            </a:r>
            <a:r>
              <a:rPr lang="en-US" i="1" dirty="0" smtClean="0"/>
              <a:t>Okubo et al.</a:t>
            </a:r>
            <a:r>
              <a:rPr lang="en-US" dirty="0" smtClean="0"/>
              <a:t>, 1992]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Observed by Earth gravimeters </a:t>
            </a:r>
            <a:r>
              <a:rPr lang="en-US" dirty="0" smtClean="0"/>
              <a:t>[2003 </a:t>
            </a:r>
            <a:r>
              <a:rPr lang="en-US" dirty="0" err="1" smtClean="0"/>
              <a:t>Tokachi</a:t>
            </a:r>
            <a:r>
              <a:rPr lang="en-US" dirty="0" smtClean="0"/>
              <a:t> earthquake, </a:t>
            </a:r>
            <a:r>
              <a:rPr lang="en-US" dirty="0" err="1" smtClean="0"/>
              <a:t>Imanishi</a:t>
            </a:r>
            <a:r>
              <a:rPr lang="en-US" dirty="0" smtClean="0"/>
              <a:t> et al., 2004]</a:t>
            </a:r>
            <a:r>
              <a:rPr lang="en-US" b="1" dirty="0" smtClean="0"/>
              <a:t> and space </a:t>
            </a:r>
            <a:r>
              <a:rPr lang="en-US" b="1" dirty="0" err="1" smtClean="0"/>
              <a:t>gravimetry</a:t>
            </a:r>
            <a:r>
              <a:rPr lang="en-US" b="1" dirty="0" smtClean="0"/>
              <a:t> </a:t>
            </a:r>
            <a:r>
              <a:rPr lang="en-US" dirty="0" smtClean="0"/>
              <a:t>[static gravitational changes of the 2011 Tohoku earthquake detected by GRACE, e.g. Matsuo &amp;</a:t>
            </a:r>
            <a:r>
              <a:rPr lang="en-US" dirty="0" err="1" smtClean="0"/>
              <a:t>Heki</a:t>
            </a:r>
            <a:r>
              <a:rPr lang="en-US" dirty="0" smtClean="0"/>
              <a:t>, 2011]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6512" y="3140968"/>
            <a:ext cx="950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First </a:t>
            </a:r>
            <a:r>
              <a:rPr lang="fr-FR" b="1" dirty="0" err="1" smtClean="0"/>
              <a:t>d</a:t>
            </a:r>
            <a:r>
              <a:rPr lang="fr-FR" b="1" dirty="0" err="1" smtClean="0"/>
              <a:t>etection</a:t>
            </a:r>
            <a:r>
              <a:rPr lang="fr-FR" b="1" dirty="0" smtClean="0"/>
              <a:t> </a:t>
            </a:r>
            <a:r>
              <a:rPr lang="fr-FR" b="1" dirty="0" smtClean="0"/>
              <a:t>of a perturbation </a:t>
            </a:r>
            <a:r>
              <a:rPr lang="fr-FR" dirty="0"/>
              <a:t>[</a:t>
            </a:r>
            <a:r>
              <a:rPr lang="fr-FR" dirty="0" err="1" smtClean="0"/>
              <a:t>Montagner</a:t>
            </a:r>
            <a:r>
              <a:rPr lang="fr-FR" dirty="0" smtClean="0"/>
              <a:t> et al., 2016] for the </a:t>
            </a:r>
            <a:r>
              <a:rPr lang="fr-FR" b="1" dirty="0" smtClean="0"/>
              <a:t>2011 </a:t>
            </a:r>
            <a:r>
              <a:rPr lang="fr-FR" b="1" dirty="0" err="1" smtClean="0"/>
              <a:t>Tohoku</a:t>
            </a:r>
            <a:r>
              <a:rPr lang="fr-FR" b="1" dirty="0" smtClean="0"/>
              <a:t> </a:t>
            </a:r>
            <a:r>
              <a:rPr lang="fr-FR" b="1" dirty="0" err="1" smtClean="0"/>
              <a:t>earthquake</a:t>
            </a:r>
            <a:endParaRPr lang="en-US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1" y="75982"/>
            <a:ext cx="896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Analytical</a:t>
            </a:r>
            <a:r>
              <a:rPr lang="fr-FR" b="1" dirty="0" smtClean="0"/>
              <a:t> solution </a:t>
            </a:r>
            <a:r>
              <a:rPr lang="fr-FR" dirty="0" smtClean="0"/>
              <a:t>for </a:t>
            </a:r>
            <a:r>
              <a:rPr lang="fr-FR" b="1" dirty="0" err="1" smtClean="0"/>
              <a:t>pre</a:t>
            </a:r>
            <a:r>
              <a:rPr lang="fr-FR" b="1" dirty="0" smtClean="0"/>
              <a:t>-P</a:t>
            </a:r>
            <a:r>
              <a:rPr lang="fr-FR" dirty="0" smtClean="0"/>
              <a:t> </a:t>
            </a:r>
            <a:r>
              <a:rPr lang="fr-FR" dirty="0" err="1" smtClean="0"/>
              <a:t>gravitational</a:t>
            </a:r>
            <a:r>
              <a:rPr lang="fr-FR" dirty="0" smtClean="0"/>
              <a:t> perturbations </a:t>
            </a:r>
            <a:r>
              <a:rPr lang="fr-FR" b="1" dirty="0" smtClean="0"/>
              <a:t>in full </a:t>
            </a:r>
            <a:r>
              <a:rPr lang="fr-FR" b="1" dirty="0" err="1" smtClean="0"/>
              <a:t>space</a:t>
            </a:r>
            <a:r>
              <a:rPr lang="fr-FR" b="1" dirty="0" smtClean="0"/>
              <a:t> </a:t>
            </a:r>
            <a:r>
              <a:rPr lang="fr-FR" dirty="0" smtClean="0"/>
              <a:t>[</a:t>
            </a:r>
            <a:r>
              <a:rPr lang="fr-FR" dirty="0" err="1" smtClean="0"/>
              <a:t>Harms</a:t>
            </a:r>
            <a:r>
              <a:rPr lang="fr-FR" dirty="0" smtClean="0"/>
              <a:t> et al., 2015]: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-3625677" y="87757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Eq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09669" y="1867408"/>
            <a:ext cx="760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dirty="0" smtClean="0"/>
              <a:t>Large </a:t>
            </a:r>
            <a:r>
              <a:rPr lang="fr-FR" dirty="0" err="1" smtClean="0"/>
              <a:t>earthquakes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/>
              <a:t> </a:t>
            </a:r>
            <a:r>
              <a:rPr lang="fr-FR" dirty="0" err="1" smtClean="0"/>
              <a:t>rapidly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moment) </a:t>
            </a:r>
            <a:r>
              <a:rPr lang="fr-FR" dirty="0" err="1" smtClean="0"/>
              <a:t>offer</a:t>
            </a:r>
            <a:r>
              <a:rPr lang="fr-FR" dirty="0" smtClean="0"/>
              <a:t> the best </a:t>
            </a:r>
            <a:r>
              <a:rPr lang="fr-FR" dirty="0" err="1" smtClean="0"/>
              <a:t>potential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16770" r="14963" b="14167"/>
          <a:stretch/>
        </p:blipFill>
        <p:spPr bwMode="auto">
          <a:xfrm>
            <a:off x="2056225" y="3645765"/>
            <a:ext cx="5649186" cy="32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1224608" y="548680"/>
            <a:ext cx="7451848" cy="1231812"/>
            <a:chOff x="1224608" y="548680"/>
            <a:chExt cx="7451848" cy="1231812"/>
          </a:xfrm>
        </p:grpSpPr>
        <p:grpSp>
          <p:nvGrpSpPr>
            <p:cNvPr id="6" name="Groupe 5"/>
            <p:cNvGrpSpPr/>
            <p:nvPr/>
          </p:nvGrpSpPr>
          <p:grpSpPr>
            <a:xfrm>
              <a:off x="1224608" y="548680"/>
              <a:ext cx="6947792" cy="576065"/>
              <a:chOff x="2057048" y="692695"/>
              <a:chExt cx="6947792" cy="57606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57" t="45971" r="53005" b="46153"/>
              <a:stretch/>
            </p:blipFill>
            <p:spPr bwMode="auto">
              <a:xfrm>
                <a:off x="2411760" y="692695"/>
                <a:ext cx="3960441" cy="576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04" t="55246" r="52468" b="38710"/>
              <a:stretch/>
            </p:blipFill>
            <p:spPr bwMode="auto">
              <a:xfrm>
                <a:off x="5865540" y="784604"/>
                <a:ext cx="3139300" cy="44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2057048" y="766529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r>
                  <a:rPr lang="fr-FR" b="1" dirty="0" smtClean="0"/>
                  <a:t>g</a:t>
                </a:r>
                <a:endParaRPr lang="en-US" b="1" dirty="0"/>
              </a:p>
            </p:txBody>
          </p:sp>
        </p:grpSp>
        <p:sp>
          <p:nvSpPr>
            <p:cNvPr id="11" name="Accolade fermante 10"/>
            <p:cNvSpPr/>
            <p:nvPr/>
          </p:nvSpPr>
          <p:spPr>
            <a:xfrm rot="5400000">
              <a:off x="4866409" y="-948517"/>
              <a:ext cx="224617" cy="408310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ccolade fermante 14"/>
            <p:cNvSpPr/>
            <p:nvPr/>
          </p:nvSpPr>
          <p:spPr>
            <a:xfrm rot="5400000">
              <a:off x="7438136" y="616032"/>
              <a:ext cx="286267" cy="97548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114396" y="1124744"/>
              <a:ext cx="1681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Radiation pattern</a:t>
              </a:r>
              <a:endParaRPr lang="en-US" sz="16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539911" y="1195717"/>
              <a:ext cx="2136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2</a:t>
              </a:r>
              <a:r>
                <a:rPr lang="fr-FR" sz="1600" b="1" baseline="30000" dirty="0" smtClean="0"/>
                <a:t>nd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integral</a:t>
              </a:r>
              <a:r>
                <a:rPr lang="fr-FR" sz="1600" b="1" dirty="0" smtClean="0"/>
                <a:t> of the moment time </a:t>
              </a:r>
              <a:r>
                <a:rPr lang="fr-FR" sz="1600" b="1" dirty="0" err="1" smtClean="0"/>
                <a:t>function</a:t>
              </a:r>
              <a:endParaRPr lang="en-US" sz="1600" b="1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323528" y="2330378"/>
            <a:ext cx="69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dirty="0" err="1" smtClean="0"/>
              <a:t>earthquake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phase (M</a:t>
            </a:r>
            <a:r>
              <a:rPr lang="fr-FR" baseline="-25000" dirty="0" smtClean="0"/>
              <a:t>0</a:t>
            </a:r>
            <a:r>
              <a:rPr lang="fr-FR" dirty="0" smtClean="0"/>
              <a:t> ~ t</a:t>
            </a:r>
            <a:r>
              <a:rPr lang="fr-FR" baseline="30000" dirty="0" smtClean="0"/>
              <a:t>3</a:t>
            </a:r>
            <a:r>
              <a:rPr lang="fr-FR" dirty="0" smtClean="0"/>
              <a:t>) : </a:t>
            </a:r>
            <a:endParaRPr lang="en-US" dirty="0"/>
          </a:p>
        </p:txBody>
      </p:sp>
      <p:grpSp>
        <p:nvGrpSpPr>
          <p:cNvPr id="30" name="Groupe 29"/>
          <p:cNvGrpSpPr/>
          <p:nvPr/>
        </p:nvGrpSpPr>
        <p:grpSpPr>
          <a:xfrm>
            <a:off x="6265337" y="2132856"/>
            <a:ext cx="1475015" cy="983111"/>
            <a:chOff x="6101702" y="2132856"/>
            <a:chExt cx="1475015" cy="98311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51" t="48991" r="40382" b="36795"/>
            <a:stretch/>
          </p:blipFill>
          <p:spPr bwMode="auto">
            <a:xfrm>
              <a:off x="7236296" y="2132856"/>
              <a:ext cx="340421" cy="9831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9" name="Groupe 18"/>
            <p:cNvGrpSpPr/>
            <p:nvPr/>
          </p:nvGrpSpPr>
          <p:grpSpPr>
            <a:xfrm>
              <a:off x="6101702" y="2241329"/>
              <a:ext cx="959783" cy="576065"/>
              <a:chOff x="-3001283" y="4293096"/>
              <a:chExt cx="959783" cy="576065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57" t="45971" r="78793" b="46153"/>
              <a:stretch/>
            </p:blipFill>
            <p:spPr bwMode="auto">
              <a:xfrm>
                <a:off x="-2646570" y="4293096"/>
                <a:ext cx="605070" cy="576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-3001283" y="436693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r>
                  <a:rPr lang="fr-FR" b="1" dirty="0" smtClean="0"/>
                  <a:t>g</a:t>
                </a:r>
                <a:endParaRPr lang="en-US" b="1" dirty="0"/>
              </a:p>
            </p:txBody>
          </p:sp>
        </p:grpSp>
        <p:sp>
          <p:nvSpPr>
            <p:cNvPr id="29" name="ZoneTexte 28"/>
            <p:cNvSpPr txBox="1"/>
            <p:nvPr/>
          </p:nvSpPr>
          <p:spPr>
            <a:xfrm>
              <a:off x="7020093" y="2344695"/>
              <a:ext cx="312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~</a:t>
              </a:r>
              <a:endParaRPr lang="en-US" b="1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638053" y="4149080"/>
            <a:ext cx="1269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Kamioka</a:t>
            </a:r>
            <a:r>
              <a:rPr lang="fr-FR" b="1" dirty="0" smtClean="0"/>
              <a:t> </a:t>
            </a:r>
            <a:r>
              <a:rPr lang="fr-FR" b="1" dirty="0" err="1" smtClean="0"/>
              <a:t>gravimeter</a:t>
            </a:r>
            <a:r>
              <a:rPr lang="fr-FR" b="1" dirty="0" smtClean="0"/>
              <a:t> in </a:t>
            </a:r>
            <a:r>
              <a:rPr lang="fr-FR" b="1" dirty="0" err="1" smtClean="0"/>
              <a:t>Japan</a:t>
            </a:r>
            <a:r>
              <a:rPr lang="fr-FR" b="1" dirty="0" smtClean="0"/>
              <a:t>, about 500km </a:t>
            </a:r>
            <a:r>
              <a:rPr lang="fr-FR" b="1" dirty="0" err="1" smtClean="0"/>
              <a:t>from</a:t>
            </a:r>
            <a:r>
              <a:rPr lang="fr-FR" b="1" dirty="0" smtClean="0"/>
              <a:t> the </a:t>
            </a:r>
            <a:r>
              <a:rPr lang="fr-FR" b="1" dirty="0" err="1" smtClean="0"/>
              <a:t>earthquake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21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51472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Full space theory indicates that the closest distances do not provide the best observation </a:t>
            </a:r>
            <a:r>
              <a:rPr lang="en-US" b="1" dirty="0" smtClean="0"/>
              <a:t>potential.</a:t>
            </a:r>
            <a:endParaRPr lang="en-US" b="1" dirty="0" smtClean="0"/>
          </a:p>
          <a:p>
            <a:pPr algn="ctr"/>
            <a:r>
              <a:rPr lang="en-US" b="1" dirty="0" smtClean="0"/>
              <a:t>Let’s look also further </a:t>
            </a:r>
            <a:r>
              <a:rPr lang="en-US" b="1" dirty="0" smtClean="0"/>
              <a:t>away :</a:t>
            </a:r>
            <a:endParaRPr lang="en-US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12122" y="4715548"/>
            <a:ext cx="2387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Observations of the signal recorded at the MDJ seismic broadband station (IC network), located ~1300km from the earthquake</a:t>
            </a:r>
            <a:endParaRPr lang="en-US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091" r="13710" b="41349"/>
          <a:stretch/>
        </p:blipFill>
        <p:spPr>
          <a:xfrm>
            <a:off x="3098559" y="2016511"/>
            <a:ext cx="3219901" cy="12162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0557" r="14839" b="41532"/>
          <a:stretch/>
        </p:blipFill>
        <p:spPr>
          <a:xfrm>
            <a:off x="2951543" y="3284984"/>
            <a:ext cx="6227181" cy="1944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b="58065"/>
          <a:stretch/>
        </p:blipFill>
        <p:spPr>
          <a:xfrm>
            <a:off x="107504" y="2318617"/>
            <a:ext cx="2732601" cy="23345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14205" r="18225" b="39883"/>
          <a:stretch/>
        </p:blipFill>
        <p:spPr>
          <a:xfrm>
            <a:off x="3098559" y="5333200"/>
            <a:ext cx="4103304" cy="141367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403648" y="3366281"/>
            <a:ext cx="468052" cy="536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228184" y="2276872"/>
            <a:ext cx="2470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Zoom on the pre-P arrival time (scale /25000)</a:t>
            </a:r>
            <a:endParaRPr lang="en-US" sz="1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236297" y="558924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Zoom on the pre-P arrival time (scale 1:600000)</a:t>
            </a:r>
            <a:endParaRPr lang="en-US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499992" y="6119095"/>
            <a:ext cx="2209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~ -1.6nm/s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pre-P signal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497796" y="3429000"/>
            <a:ext cx="2929378" cy="1481029"/>
            <a:chOff x="3497796" y="3429000"/>
            <a:chExt cx="2929378" cy="1481029"/>
          </a:xfrm>
        </p:grpSpPr>
        <p:sp>
          <p:nvSpPr>
            <p:cNvPr id="13" name="ZoneTexte 12"/>
            <p:cNvSpPr txBox="1"/>
            <p:nvPr/>
          </p:nvSpPr>
          <p:spPr>
            <a:xfrm>
              <a:off x="3497796" y="3429000"/>
              <a:ext cx="23703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Deconvolution from the response to acceleration</a:t>
              </a:r>
            </a:p>
            <a:p>
              <a:r>
                <a:rPr lang="en-US" sz="1600" b="1" dirty="0" smtClean="0"/>
                <a:t>(nm/s</a:t>
              </a:r>
              <a:r>
                <a:rPr lang="en-US" sz="1600" b="1" baseline="30000" dirty="0" smtClean="0"/>
                <a:t>2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523334" y="4278633"/>
              <a:ext cx="2632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Bandpass</a:t>
              </a:r>
              <a:r>
                <a:rPr lang="en-US" sz="1600" b="1" dirty="0" smtClean="0"/>
                <a:t> filtered between 0.002Hz and 0.03Hz</a:t>
              </a:r>
              <a:endParaRPr lang="en-US" sz="1600" b="1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5427786" y="4244546"/>
              <a:ext cx="849446" cy="927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e 19"/>
            <p:cNvGrpSpPr/>
            <p:nvPr/>
          </p:nvGrpSpPr>
          <p:grpSpPr>
            <a:xfrm>
              <a:off x="6111062" y="4633030"/>
              <a:ext cx="316112" cy="276999"/>
              <a:chOff x="9449590" y="2633844"/>
              <a:chExt cx="316112" cy="27699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523846" y="2704324"/>
                <a:ext cx="151851" cy="167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9449590" y="263384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T</a:t>
                </a:r>
                <a:r>
                  <a:rPr lang="en-US" sz="1200" b="1" baseline="-25000" dirty="0" smtClean="0"/>
                  <a:t>P</a:t>
                </a:r>
                <a:endParaRPr lang="en-US" sz="1200" b="1" baseline="-25000" dirty="0"/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6684160" y="2856724"/>
            <a:ext cx="3143937" cy="3735174"/>
            <a:chOff x="6531760" y="2704324"/>
            <a:chExt cx="3143937" cy="3735174"/>
          </a:xfrm>
        </p:grpSpPr>
        <p:sp>
          <p:nvSpPr>
            <p:cNvPr id="23" name="Rectangle 22"/>
            <p:cNvSpPr/>
            <p:nvPr/>
          </p:nvSpPr>
          <p:spPr>
            <a:xfrm>
              <a:off x="9523846" y="2704324"/>
              <a:ext cx="151851" cy="167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531760" y="6162499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</a:t>
              </a:r>
              <a:r>
                <a:rPr lang="en-US" sz="1200" b="1" baseline="-25000" dirty="0" smtClean="0"/>
                <a:t>P</a:t>
              </a:r>
              <a:endParaRPr lang="en-US" sz="1200" b="1" baseline="-250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853335" y="116075"/>
            <a:ext cx="6290665" cy="1944774"/>
            <a:chOff x="2853335" y="116075"/>
            <a:chExt cx="6290665" cy="194477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5" t="10850" r="15323" b="40763"/>
            <a:stretch/>
          </p:blipFill>
          <p:spPr>
            <a:xfrm>
              <a:off x="2853335" y="116075"/>
              <a:ext cx="6290665" cy="1944774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635896" y="332656"/>
              <a:ext cx="1798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Raw </a:t>
              </a:r>
              <a:r>
                <a:rPr lang="en-US" sz="1600" b="1" dirty="0" smtClean="0"/>
                <a:t>velocity signal</a:t>
              </a:r>
              <a:endParaRPr lang="en-US" sz="16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563888" y="1037570"/>
              <a:ext cx="16419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O: origin time</a:t>
              </a:r>
            </a:p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P</a:t>
              </a:r>
              <a:r>
                <a:rPr lang="en-US" sz="1600" b="1" dirty="0" smtClean="0"/>
                <a:t> : P arrival time</a:t>
              </a:r>
              <a:endParaRPr lang="en-US" sz="1600" b="1" dirty="0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6119176" y="1448199"/>
              <a:ext cx="316112" cy="276999"/>
              <a:chOff x="9448085" y="2639223"/>
              <a:chExt cx="316112" cy="27699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523846" y="2704324"/>
                <a:ext cx="151851" cy="167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9448085" y="2639223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T</a:t>
                </a:r>
                <a:r>
                  <a:rPr lang="en-US" sz="1200" b="1" baseline="-25000" dirty="0" smtClean="0"/>
                  <a:t>P</a:t>
                </a:r>
                <a:endParaRPr lang="en-US" sz="1200" b="1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3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  <p:bldP spid="1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9" y="260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With seismometers, such </a:t>
            </a:r>
            <a:r>
              <a:rPr lang="en-US" sz="2000" b="1" dirty="0" smtClean="0"/>
              <a:t>a tiny signal requires excellent </a:t>
            </a:r>
            <a:r>
              <a:rPr lang="en-US" sz="2000" b="1" dirty="0"/>
              <a:t> </a:t>
            </a:r>
            <a:r>
              <a:rPr lang="en-US" sz="2000" b="1" dirty="0" smtClean="0"/>
              <a:t>station</a:t>
            </a:r>
            <a:r>
              <a:rPr lang="en-US" sz="2000" b="1" dirty="0" smtClean="0"/>
              <a:t>s </a:t>
            </a:r>
            <a:r>
              <a:rPr lang="en-US" sz="2000" b="1" dirty="0" smtClean="0"/>
              <a:t>to be recorded</a:t>
            </a:r>
            <a:endParaRPr lang="en-US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b="58834"/>
          <a:stretch/>
        </p:blipFill>
        <p:spPr>
          <a:xfrm>
            <a:off x="458595" y="1196752"/>
            <a:ext cx="3321317" cy="28232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5"/>
          <a:stretch/>
        </p:blipFill>
        <p:spPr>
          <a:xfrm>
            <a:off x="4324409" y="1033054"/>
            <a:ext cx="4640079" cy="54202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221088"/>
            <a:ext cx="4211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After </a:t>
            </a:r>
            <a:r>
              <a:rPr lang="en-US" sz="1600" b="1" dirty="0" smtClean="0"/>
              <a:t>retriev</a:t>
            </a:r>
            <a:r>
              <a:rPr lang="en-US" sz="1600" b="1" dirty="0" smtClean="0"/>
              <a:t>ing </a:t>
            </a:r>
            <a:r>
              <a:rPr lang="en-US" sz="1600" b="1" dirty="0" smtClean="0"/>
              <a:t>all the available </a:t>
            </a:r>
            <a:r>
              <a:rPr lang="en-US" sz="1600" b="1" dirty="0" smtClean="0"/>
              <a:t>broadband stations (IRIS), map </a:t>
            </a:r>
            <a:r>
              <a:rPr lang="en-US" sz="1600" b="1" dirty="0" smtClean="0"/>
              <a:t>of all the stations able to detect the signal, based on a Signal-to-Noise ratio criterion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Most of the stations are FDSN stations (IRIS or GEOSCOPE) known for their high quality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Some stations from </a:t>
            </a:r>
            <a:r>
              <a:rPr lang="en-US" sz="1600" b="1" dirty="0" smtClean="0"/>
              <a:t>F-NET (Japan) </a:t>
            </a:r>
            <a:r>
              <a:rPr lang="en-US" sz="1600" b="1" dirty="0" smtClean="0"/>
              <a:t>are also included</a:t>
            </a:r>
            <a:endParaRPr lang="en-US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515615" y="6516052"/>
            <a:ext cx="2370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Vallée et al., Science, 2017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508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/>
          <a:srcRect l="8139" t="14924" r="38928" b="28768"/>
          <a:stretch/>
        </p:blipFill>
        <p:spPr>
          <a:xfrm>
            <a:off x="2123728" y="1055076"/>
            <a:ext cx="6984776" cy="580292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b="58065"/>
          <a:stretch/>
        </p:blipFill>
        <p:spPr>
          <a:xfrm>
            <a:off x="39199" y="44624"/>
            <a:ext cx="2732601" cy="233451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95536" y="3068960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Relative amplitudes between the pre-P and the post-P signals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Pre-P signals are 10</a:t>
            </a:r>
            <a:r>
              <a:rPr lang="en-US" sz="2000" b="1" baseline="30000" dirty="0" smtClean="0"/>
              <a:t>5</a:t>
            </a:r>
            <a:r>
              <a:rPr lang="en-US" sz="2000" b="1" dirty="0" smtClean="0"/>
              <a:t> to 10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 smaller</a:t>
            </a:r>
            <a:endParaRPr lang="en-US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472499" y="476672"/>
            <a:ext cx="267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FAE02"/>
                </a:solidFill>
              </a:rPr>
              <a:t>Green tick : P wave arrival</a:t>
            </a:r>
            <a:endParaRPr lang="en-US" b="1" dirty="0">
              <a:solidFill>
                <a:srgbClr val="3FAE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6926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do we expect to record with  a ground-attached seismometer (or gravimeter) ?</a:t>
            </a:r>
            <a:endParaRPr lang="en-US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65673" y="4593902"/>
            <a:ext cx="682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seismometer is therefore a </a:t>
            </a:r>
            <a:r>
              <a:rPr lang="en-US" b="1" dirty="0" err="1" smtClean="0"/>
              <a:t>seismo</a:t>
            </a:r>
            <a:r>
              <a:rPr lang="en-US" b="1" dirty="0" smtClean="0"/>
              <a:t>-gravimeter, which records</a:t>
            </a:r>
            <a:r>
              <a:rPr lang="en-US" dirty="0" smtClean="0"/>
              <a:t>, after correction from the instrumental response, </a:t>
            </a:r>
            <a:r>
              <a:rPr lang="en-US" b="1" dirty="0" smtClean="0"/>
              <a:t>the difference between the ground acceleration and the gravitational perturbations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886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But what are exactly these signals that we observe ?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101268" y="2891996"/>
                <a:ext cx="3996443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𝝃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𝒅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𝝃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sz="2400" b="1" dirty="0" smtClean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𝝃</m:t>
                    </m:r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𝒈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−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𝒖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68" y="2891996"/>
                <a:ext cx="3996443" cy="681020"/>
              </a:xfrm>
              <a:prstGeom prst="rect">
                <a:avLst/>
              </a:prstGeom>
              <a:blipFill>
                <a:blip r:embed="rId2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TD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18647" r="30689" b="62771"/>
          <a:stretch/>
        </p:blipFill>
        <p:spPr bwMode="auto">
          <a:xfrm>
            <a:off x="539552" y="1151425"/>
            <a:ext cx="3492388" cy="23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101267" y="1681278"/>
                <a:ext cx="3588749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𝝃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𝒅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𝝃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sz="2400" b="1" dirty="0" smtClean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𝝃</m:t>
                    </m:r>
                  </m:oMath>
                </a14:m>
                <a:r>
                  <a:rPr lang="en-US" sz="24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−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</a:rPr>
                          <m:t>𝒖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𝒅𝒕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67" y="1681278"/>
                <a:ext cx="3588749" cy="681020"/>
              </a:xfrm>
              <a:prstGeom prst="rect">
                <a:avLst/>
              </a:prstGeom>
              <a:blipFill>
                <a:blip r:embed="rId4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924058" y="1196752"/>
            <a:ext cx="482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Without gravitational changes, gravity only controls the equilibrium position of the mass, and we have :</a:t>
            </a:r>
            <a:endParaRPr lang="en-US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67944" y="2564904"/>
            <a:ext cx="482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With </a:t>
            </a:r>
            <a:r>
              <a:rPr lang="en-US" sz="1600" b="1" dirty="0" err="1" smtClean="0"/>
              <a:t>Δg</a:t>
            </a:r>
            <a:r>
              <a:rPr lang="en-US" sz="1600" b="1" dirty="0" smtClean="0"/>
              <a:t>, (1) is simply modified as :</a:t>
            </a:r>
            <a:endParaRPr lang="en-US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85634" y="18495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082383" y="30478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50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3" t="50000" r="17422" b="33542"/>
          <a:stretch/>
        </p:blipFill>
        <p:spPr bwMode="auto">
          <a:xfrm>
            <a:off x="601529" y="4851546"/>
            <a:ext cx="5698663" cy="80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179344"/>
            <a:ext cx="36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compute </a:t>
            </a:r>
            <a:r>
              <a:rPr lang="en-US" sz="2000" b="1" dirty="0" err="1" smtClean="0"/>
              <a:t>Δg</a:t>
            </a:r>
            <a:r>
              <a:rPr lang="en-US" sz="2000" b="1" dirty="0" smtClean="0"/>
              <a:t> ?</a:t>
            </a:r>
          </a:p>
          <a:p>
            <a:r>
              <a:rPr lang="en-US" b="1" dirty="0" smtClean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7504" y="92308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At a given time t (</a:t>
            </a:r>
            <a:r>
              <a:rPr lang="en-US" b="1" i="1" dirty="0" smtClean="0"/>
              <a:t>0&lt;t&lt;TP)</a:t>
            </a:r>
            <a:r>
              <a:rPr lang="en-US" b="1" dirty="0" smtClean="0"/>
              <a:t>, transient elastic displacements affect the volume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s</a:t>
            </a:r>
            <a:r>
              <a:rPr lang="en-US" b="1" baseline="30000" dirty="0" err="1" smtClean="0"/>
              <a:t>P</a:t>
            </a:r>
            <a:r>
              <a:rPr lang="en-US" b="1" dirty="0" smtClean="0"/>
              <a:t> around the source</a:t>
            </a:r>
          </a:p>
          <a:p>
            <a:pPr algn="just"/>
            <a:endParaRPr lang="en-US" b="1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2" t="58750" r="28083" b="30834"/>
          <a:stretch/>
        </p:blipFill>
        <p:spPr bwMode="auto">
          <a:xfrm>
            <a:off x="278584" y="3140968"/>
            <a:ext cx="4032448" cy="54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iangle isocèle 5"/>
          <p:cNvSpPr/>
          <p:nvPr/>
        </p:nvSpPr>
        <p:spPr>
          <a:xfrm>
            <a:off x="4283968" y="1322950"/>
            <a:ext cx="288032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5580112" y="-243408"/>
            <a:ext cx="3537878" cy="36004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60032" y="-459432"/>
            <a:ext cx="428396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283968" y="1556792"/>
            <a:ext cx="4834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Étoile à 5 branches 10"/>
          <p:cNvSpPr/>
          <p:nvPr/>
        </p:nvSpPr>
        <p:spPr>
          <a:xfrm>
            <a:off x="7139554" y="1380230"/>
            <a:ext cx="457200" cy="4572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7867030" y="253891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s</a:t>
            </a:r>
            <a:r>
              <a:rPr lang="en-US" sz="2400" b="1" baseline="30000" dirty="0" err="1" smtClean="0"/>
              <a:t>P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427984" y="52240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Let us consider an earthquake in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, starting at </a:t>
            </a:r>
            <a:r>
              <a:rPr lang="en-US" b="1" i="1" dirty="0" smtClean="0"/>
              <a:t>t=0</a:t>
            </a:r>
            <a:r>
              <a:rPr lang="en-US" b="1" dirty="0" smtClean="0"/>
              <a:t>, and generating elastic waves, with the fastest (</a:t>
            </a:r>
            <a:r>
              <a:rPr lang="en-US" b="1" i="1" dirty="0" smtClean="0"/>
              <a:t>P</a:t>
            </a:r>
            <a:r>
              <a:rPr lang="en-US" b="1" dirty="0" smtClean="0"/>
              <a:t>) one arriving at </a:t>
            </a:r>
            <a:r>
              <a:rPr lang="en-US" b="1" i="1" dirty="0" smtClean="0"/>
              <a:t>T</a:t>
            </a:r>
            <a:r>
              <a:rPr lang="en-US" b="1" i="1" baseline="-25000" dirty="0" smtClean="0"/>
              <a:t>P</a:t>
            </a:r>
            <a:r>
              <a:rPr lang="en-US" b="1" dirty="0" smtClean="0"/>
              <a:t> at the station in r</a:t>
            </a:r>
            <a:r>
              <a:rPr lang="en-US" b="1" baseline="-25000" dirty="0" smtClean="0"/>
              <a:t>0</a:t>
            </a:r>
            <a:r>
              <a:rPr lang="en-US" b="1" dirty="0" smtClean="0"/>
              <a:t>  </a:t>
            </a:r>
          </a:p>
          <a:p>
            <a:pPr algn="ctr"/>
            <a:endParaRPr lang="en-US" dirty="0"/>
          </a:p>
        </p:txBody>
      </p:sp>
      <p:sp>
        <p:nvSpPr>
          <p:cNvPr id="13" name="Flèche courbée vers la gauche 12"/>
          <p:cNvSpPr/>
          <p:nvPr/>
        </p:nvSpPr>
        <p:spPr>
          <a:xfrm rot="5400000">
            <a:off x="4917757" y="1190741"/>
            <a:ext cx="1876857" cy="3549713"/>
          </a:xfrm>
          <a:prstGeom prst="curvedLeftArrow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10891" y="3941638"/>
            <a:ext cx="298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Pre-P gravitational change </a:t>
            </a:r>
            <a:r>
              <a:rPr lang="en-US" b="1" dirty="0" err="1" smtClean="0">
                <a:solidFill>
                  <a:srgbClr val="FF0000"/>
                </a:solidFill>
              </a:rPr>
              <a:t>Δg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504" y="393305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The pre-P gravitational perturbation is controlled by an integral over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s</a:t>
            </a:r>
            <a:r>
              <a:rPr lang="en-US" b="1" baseline="30000" dirty="0" err="1" smtClean="0"/>
              <a:t>P</a:t>
            </a:r>
            <a:r>
              <a:rPr lang="en-US" b="1" dirty="0" smtClean="0"/>
              <a:t> of the form (</a:t>
            </a:r>
            <a:r>
              <a:rPr lang="en-US" b="1" dirty="0" err="1" smtClean="0"/>
              <a:t>Dahlen</a:t>
            </a:r>
            <a:r>
              <a:rPr lang="en-US" b="1" dirty="0" smtClean="0"/>
              <a:t> &amp; Tromp 1998):</a:t>
            </a:r>
          </a:p>
          <a:p>
            <a:pPr marL="342900" indent="-342900">
              <a:buAutoNum type="arabicParenR"/>
            </a:pPr>
            <a:endParaRPr lang="en-US" b="1" dirty="0" smtClean="0"/>
          </a:p>
          <a:p>
            <a:pPr algn="ctr"/>
            <a:endParaRPr lang="en-US" b="1" dirty="0" smtClean="0"/>
          </a:p>
          <a:p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179512" y="206084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These displacements can be calculated in every point r of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s</a:t>
            </a:r>
            <a:r>
              <a:rPr lang="en-US" b="1" baseline="30000" dirty="0" err="1" smtClean="0"/>
              <a:t>P</a:t>
            </a:r>
            <a:r>
              <a:rPr lang="en-US" b="1" dirty="0" smtClean="0"/>
              <a:t> (use of AXITRA method, moment tensor version) with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-36512" y="615601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 note that there is a gravitational perturbation not only at r</a:t>
            </a:r>
            <a:r>
              <a:rPr lang="en-US" b="1" baseline="-25000" dirty="0" smtClean="0"/>
              <a:t>0</a:t>
            </a:r>
            <a:r>
              <a:rPr lang="en-US" b="1" dirty="0" smtClean="0"/>
              <a:t>, but everywhere in the medium 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283968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0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7452320" y="1484784"/>
            <a:ext cx="46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3" grpId="0"/>
      <p:bldP spid="13" grpId="0" animBg="1"/>
      <p:bldP spid="17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58125" r="19766" b="26251"/>
          <a:stretch/>
        </p:blipFill>
        <p:spPr bwMode="auto">
          <a:xfrm>
            <a:off x="2847658" y="5517232"/>
            <a:ext cx="6296342" cy="8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1979712" y="2509659"/>
            <a:ext cx="4248472" cy="2143473"/>
            <a:chOff x="1979712" y="2653679"/>
            <a:chExt cx="4248472" cy="2143473"/>
          </a:xfrm>
        </p:grpSpPr>
        <p:cxnSp>
          <p:nvCxnSpPr>
            <p:cNvPr id="35" name="Connecteur droit avec flèche 34"/>
            <p:cNvCxnSpPr/>
            <p:nvPr/>
          </p:nvCxnSpPr>
          <p:spPr>
            <a:xfrm flipH="1" flipV="1">
              <a:off x="4716016" y="2769338"/>
              <a:ext cx="1368152" cy="160415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 flipV="1">
              <a:off x="4810452" y="2653679"/>
              <a:ext cx="1417732" cy="19185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H="1" flipV="1">
              <a:off x="4572000" y="2769338"/>
              <a:ext cx="540060" cy="202781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3707904" y="2845538"/>
              <a:ext cx="670647" cy="1819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2627784" y="2804780"/>
              <a:ext cx="1604357" cy="40819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1979712" y="2653679"/>
              <a:ext cx="2108413" cy="27244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1907704" y="2645883"/>
            <a:ext cx="4392488" cy="2151265"/>
            <a:chOff x="1907704" y="2789903"/>
            <a:chExt cx="4392488" cy="2151265"/>
          </a:xfrm>
        </p:grpSpPr>
        <p:sp>
          <p:nvSpPr>
            <p:cNvPr id="13" name="Ellipse 12"/>
            <p:cNvSpPr/>
            <p:nvPr/>
          </p:nvSpPr>
          <p:spPr>
            <a:xfrm>
              <a:off x="6156176" y="2789903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944320" y="4256744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040052" y="4797152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635896" y="4592718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524888" y="3172457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1907704" y="2870295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3923928" y="48245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r>
              <a:rPr lang="en-US" sz="2400" b="1" baseline="-25000" dirty="0" smtClean="0"/>
              <a:t>0</a:t>
            </a:r>
            <a:r>
              <a:rPr lang="en-US" sz="2400" b="1" baseline="30000" dirty="0" smtClean="0"/>
              <a:t>P</a:t>
            </a:r>
            <a:endParaRPr lang="en-US" sz="24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250145" y="-27384"/>
            <a:ext cx="7930367" cy="5472604"/>
            <a:chOff x="1187624" y="116636"/>
            <a:chExt cx="7930367" cy="5472604"/>
          </a:xfrm>
        </p:grpSpPr>
        <p:grpSp>
          <p:nvGrpSpPr>
            <p:cNvPr id="33" name="Groupe 32"/>
            <p:cNvGrpSpPr/>
            <p:nvPr/>
          </p:nvGrpSpPr>
          <p:grpSpPr>
            <a:xfrm>
              <a:off x="1187624" y="116636"/>
              <a:ext cx="7930367" cy="5472604"/>
              <a:chOff x="1187624" y="116636"/>
              <a:chExt cx="7930367" cy="5472604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1403648" y="263014"/>
                <a:ext cx="5949807" cy="5326226"/>
              </a:xfrm>
              <a:prstGeom prst="ellipse">
                <a:avLst/>
              </a:prstGeom>
              <a:noFill/>
              <a:ln>
                <a:solidFill>
                  <a:srgbClr val="3FAE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03648" y="116636"/>
                <a:ext cx="6020550" cy="244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riangle isocèle 22"/>
              <p:cNvSpPr/>
              <p:nvPr/>
            </p:nvSpPr>
            <p:spPr>
              <a:xfrm>
                <a:off x="4283968" y="2331058"/>
                <a:ext cx="288032" cy="21602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Étoile à 5 branches 27"/>
              <p:cNvSpPr/>
              <p:nvPr/>
            </p:nvSpPr>
            <p:spPr>
              <a:xfrm>
                <a:off x="7139554" y="2388338"/>
                <a:ext cx="457200" cy="4572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>
                <a:off x="1187624" y="2564900"/>
                <a:ext cx="793036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/>
            <p:cNvSpPr txBox="1"/>
            <p:nvPr/>
          </p:nvSpPr>
          <p:spPr>
            <a:xfrm>
              <a:off x="4499992" y="21807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</a:t>
              </a:r>
              <a:r>
                <a:rPr lang="en-US" b="1" baseline="-25000" dirty="0" smtClean="0"/>
                <a:t>0</a:t>
              </a:r>
              <a:endParaRPr lang="en-US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425821" y="21777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r</a:t>
              </a:r>
              <a:r>
                <a:rPr lang="en-US" b="1" baseline="-25000" dirty="0" err="1" smtClean="0"/>
                <a:t>s</a:t>
              </a:r>
              <a:endParaRPr lang="en-US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115616" y="1228690"/>
            <a:ext cx="3703296" cy="460257"/>
            <a:chOff x="2401824" y="1301349"/>
            <a:chExt cx="3703296" cy="4602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50" t="62784" r="14063" b="27468"/>
            <a:stretch/>
          </p:blipFill>
          <p:spPr bwMode="auto">
            <a:xfrm>
              <a:off x="2401824" y="1304544"/>
              <a:ext cx="3217926" cy="45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5508104" y="1301349"/>
              <a:ext cx="597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T</a:t>
              </a:r>
              <a:r>
                <a:rPr lang="en-US" sz="2000" i="1" baseline="-25000" dirty="0" smtClean="0"/>
                <a:t>P </a:t>
              </a:r>
              <a:r>
                <a:rPr lang="en-US" sz="2000" b="1" dirty="0" smtClean="0"/>
                <a:t>}</a:t>
              </a:r>
              <a:endParaRPr lang="en-US" sz="2000" b="1" baseline="-250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755576" y="-273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Δg</a:t>
            </a:r>
            <a:r>
              <a:rPr lang="en-US" b="1" dirty="0" smtClean="0"/>
              <a:t> is also a body force acting in the whole medium, which will cause the station to move EVEN BEFORE the arrival to the direct P wave</a:t>
            </a:r>
            <a:r>
              <a:rPr lang="en-US" b="1" dirty="0" smtClean="0"/>
              <a:t>. This can be seen as a try of the Earth to elastically re-equilibrate after the gravitational  perturbations.</a:t>
            </a:r>
            <a:endParaRPr lang="en-US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07504" y="5612538"/>
            <a:ext cx="3065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gravitational-induced acceleration can be computed with the integral  </a:t>
            </a:r>
            <a:endParaRPr lang="en-US" b="1" dirty="0"/>
          </a:p>
        </p:txBody>
      </p:sp>
      <p:sp>
        <p:nvSpPr>
          <p:cNvPr id="47" name="Accolade fermante 46"/>
          <p:cNvSpPr/>
          <p:nvPr/>
        </p:nvSpPr>
        <p:spPr>
          <a:xfrm rot="5400000">
            <a:off x="7019451" y="4603687"/>
            <a:ext cx="300888" cy="330115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5809583" y="6342218"/>
            <a:ext cx="298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AXITRA method (single force)</a:t>
            </a:r>
            <a:endParaRPr lang="en-US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27584" y="1008864"/>
            <a:ext cx="8038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Concretely, all the gravitational perturbations occurring in the volume V</a:t>
            </a:r>
            <a:r>
              <a:rPr lang="en-US" b="1" baseline="-25000" dirty="0" smtClean="0"/>
              <a:t>0</a:t>
            </a:r>
            <a:r>
              <a:rPr lang="en-US" b="1" baseline="30000" dirty="0" smtClean="0"/>
              <a:t>P</a:t>
            </a:r>
            <a:r>
              <a:rPr lang="en-US" dirty="0" smtClean="0"/>
              <a:t> </a:t>
            </a:r>
            <a:r>
              <a:rPr lang="en-US" b="1" dirty="0" smtClean="0"/>
              <a:t>defined by</a:t>
            </a:r>
            <a:endParaRPr lang="en-US" dirty="0" smtClean="0"/>
          </a:p>
          <a:p>
            <a:r>
              <a:rPr lang="en-US" b="1" dirty="0" smtClean="0"/>
              <a:t>can </a:t>
            </a:r>
            <a:r>
              <a:rPr lang="en-US" b="1" dirty="0" smtClean="0"/>
              <a:t>generate elastic waves  arriving before the </a:t>
            </a:r>
            <a:r>
              <a:rPr lang="en-US" b="1" dirty="0" err="1" smtClean="0"/>
              <a:t>hypocentral</a:t>
            </a:r>
            <a:r>
              <a:rPr lang="en-US" b="1" dirty="0" smtClean="0"/>
              <a:t> P arrival at the station </a:t>
            </a:r>
            <a:endParaRPr lang="en-US" b="1" dirty="0"/>
          </a:p>
        </p:txBody>
      </p:sp>
      <p:sp>
        <p:nvSpPr>
          <p:cNvPr id="3" name="Étoile à 6 branches 2"/>
          <p:cNvSpPr/>
          <p:nvPr/>
        </p:nvSpPr>
        <p:spPr>
          <a:xfrm>
            <a:off x="6097766" y="2555434"/>
            <a:ext cx="260836" cy="30942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6 branches 44"/>
          <p:cNvSpPr/>
          <p:nvPr/>
        </p:nvSpPr>
        <p:spPr>
          <a:xfrm>
            <a:off x="5879669" y="4042017"/>
            <a:ext cx="260836" cy="30942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6 branches 45"/>
          <p:cNvSpPr/>
          <p:nvPr/>
        </p:nvSpPr>
        <p:spPr>
          <a:xfrm>
            <a:off x="5004048" y="4553487"/>
            <a:ext cx="260836" cy="30942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6 branches 47"/>
          <p:cNvSpPr/>
          <p:nvPr/>
        </p:nvSpPr>
        <p:spPr>
          <a:xfrm>
            <a:off x="3577486" y="4366242"/>
            <a:ext cx="260836" cy="30942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Étoile à 6 branches 48"/>
          <p:cNvSpPr/>
          <p:nvPr/>
        </p:nvSpPr>
        <p:spPr>
          <a:xfrm>
            <a:off x="2472201" y="2955347"/>
            <a:ext cx="260836" cy="30942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6 branches 49"/>
          <p:cNvSpPr/>
          <p:nvPr/>
        </p:nvSpPr>
        <p:spPr>
          <a:xfrm>
            <a:off x="1847847" y="2625318"/>
            <a:ext cx="260836" cy="30942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1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7" grpId="0" animBg="1"/>
      <p:bldP spid="44" grpId="0"/>
      <p:bldP spid="20" grpId="0"/>
      <p:bldP spid="3" grpId="0" animBg="1"/>
      <p:bldP spid="45" grpId="0" animBg="1"/>
      <p:bldP spid="46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1305</Words>
  <Application>Microsoft Office PowerPoint</Application>
  <PresentationFormat>Affichage à l'écran (4:3)</PresentationFormat>
  <Paragraphs>149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Vallee</dc:creator>
  <cp:lastModifiedBy>Martin Vallee</cp:lastModifiedBy>
  <cp:revision>107</cp:revision>
  <dcterms:created xsi:type="dcterms:W3CDTF">2017-10-08T15:09:51Z</dcterms:created>
  <dcterms:modified xsi:type="dcterms:W3CDTF">2018-01-09T21:26:47Z</dcterms:modified>
</cp:coreProperties>
</file>