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97" r:id="rId4"/>
    <p:sldId id="302" r:id="rId5"/>
    <p:sldId id="347" r:id="rId6"/>
    <p:sldId id="351" r:id="rId7"/>
    <p:sldId id="349" r:id="rId8"/>
    <p:sldId id="348" r:id="rId9"/>
    <p:sldId id="3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1FF1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444" autoAdjust="0"/>
    <p:restoredTop sz="93355" autoAdjust="0"/>
  </p:normalViewPr>
  <p:slideViewPr>
    <p:cSldViewPr snapToGrid="0">
      <p:cViewPr>
        <p:scale>
          <a:sx n="90" d="100"/>
          <a:sy n="90" d="100"/>
        </p:scale>
        <p:origin x="-552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3DE6F-A95E-4031-BFC9-B2C18D4E2F96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60E81-E587-4160-A22F-0F5B770055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60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teleseismic</a:t>
            </a:r>
            <a:r>
              <a:rPr lang="fr-FR" dirty="0" smtClean="0"/>
              <a:t> distances </a:t>
            </a:r>
            <a:r>
              <a:rPr lang="fr-FR" dirty="0" err="1" smtClean="0"/>
              <a:t>this</a:t>
            </a:r>
            <a:r>
              <a:rPr lang="fr-FR" dirty="0" smtClean="0"/>
              <a:t> signal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detected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looked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gravity</a:t>
            </a:r>
            <a:r>
              <a:rPr lang="fr-FR" baseline="0" dirty="0" smtClean="0"/>
              <a:t> data close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earthquakes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60E81-E587-4160-A22F-0F5B770055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57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82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888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66A-13DE-CF41-AC71-7A798600CD43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574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68BB-97D0-C545-8A3F-D616BF32D75D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43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C097-A701-0843-A127-0ED1B9F73F7D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92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5DE8-3021-DC4E-802E-14953BB3857C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276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9C12-C117-4B40-B16D-57C31947A0AE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2300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1D92-2189-3440-912F-CFEAFEB9D80B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595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7D7B-CC66-B048-9FB9-52FA090161C9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196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4CCE-E877-0A47-A91E-21D701AC50B2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212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43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28BB-675B-A34A-BF7D-CF1166955EE9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51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5085-6F44-204E-AB5F-F4B15A7E30E9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8219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D499-08BF-0D41-B532-110E4A7C859F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888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92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276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23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595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1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212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51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F0A6-CFBB-4F65-8D6B-70FF15DC5E03}" type="datetimeFigureOut">
              <a:rPr lang="en-US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687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8B20-C5CD-594E-B290-B1E33209B892}" type="datetime1">
              <a:rPr lang="fr-FR" smtClean="0"/>
              <a:pPr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F9BA-DAE0-49F0-8F80-69021C08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687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gi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gi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559021"/>
            <a:ext cx="11010900" cy="2387600"/>
          </a:xfrm>
        </p:spPr>
        <p:txBody>
          <a:bodyPr anchor="b">
            <a:normAutofit/>
          </a:bodyPr>
          <a:lstStyle/>
          <a:p>
            <a:pPr>
              <a:spcAft>
                <a:spcPts val="1800"/>
              </a:spcAft>
            </a:pPr>
            <a:r>
              <a:rPr lang="fr-FR" sz="3200" b="1" dirty="0" smtClean="0"/>
              <a:t>Workshop on future Instruments for </a:t>
            </a:r>
            <a:r>
              <a:rPr lang="fr-FR" sz="3200" b="1" dirty="0" err="1" smtClean="0"/>
              <a:t>gravity-based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err="1" smtClean="0"/>
              <a:t>earthquake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early</a:t>
            </a:r>
            <a:r>
              <a:rPr lang="fr-FR" sz="3200" b="1" dirty="0" smtClean="0"/>
              <a:t> warning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247918"/>
            <a:ext cx="10909300" cy="225118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M. Barsuglia (APC), J.-P. Montagner (IPGP) </a:t>
            </a:r>
          </a:p>
          <a:p>
            <a:r>
              <a:rPr lang="en-US" sz="3200" dirty="0" smtClean="0"/>
              <a:t>K. </a:t>
            </a:r>
            <a:r>
              <a:rPr lang="en-US" sz="3200" dirty="0" err="1" smtClean="0"/>
              <a:t>Juhel</a:t>
            </a:r>
            <a:r>
              <a:rPr lang="en-US" sz="3200" dirty="0" smtClean="0"/>
              <a:t> (IPGP/APC), D. </a:t>
            </a:r>
            <a:r>
              <a:rPr lang="en-US" sz="3200" dirty="0" err="1" smtClean="0"/>
              <a:t>Fiorucci</a:t>
            </a:r>
            <a:r>
              <a:rPr lang="en-US" sz="3200" dirty="0" smtClean="0"/>
              <a:t> (APC)</a:t>
            </a:r>
          </a:p>
          <a:p>
            <a:r>
              <a:rPr lang="en-US" sz="3200" dirty="0" smtClean="0"/>
              <a:t>P. Bernard, E. </a:t>
            </a:r>
            <a:r>
              <a:rPr lang="en-US" sz="3200" dirty="0" err="1" smtClean="0"/>
              <a:t>Clévédé</a:t>
            </a:r>
            <a:r>
              <a:rPr lang="en-US" sz="3200" dirty="0" smtClean="0"/>
              <a:t>, P. </a:t>
            </a:r>
            <a:r>
              <a:rPr lang="en-US" sz="3200" dirty="0" err="1" smtClean="0"/>
              <a:t>Lognonné</a:t>
            </a:r>
            <a:r>
              <a:rPr lang="en-US" sz="3200" dirty="0" smtClean="0"/>
              <a:t>, M. </a:t>
            </a:r>
            <a:r>
              <a:rPr lang="en-US" sz="3200" dirty="0" err="1" smtClean="0"/>
              <a:t>Vallée</a:t>
            </a:r>
            <a:r>
              <a:rPr lang="en-US" sz="3200" dirty="0" smtClean="0"/>
              <a:t> (IPG Paris)</a:t>
            </a:r>
          </a:p>
          <a:p>
            <a:r>
              <a:rPr lang="en-US" sz="3200" dirty="0" smtClean="0"/>
              <a:t> E. </a:t>
            </a:r>
            <a:r>
              <a:rPr lang="en-US" sz="3200" dirty="0" err="1" smtClean="0"/>
              <a:t>Chassande-Mottin</a:t>
            </a:r>
            <a:r>
              <a:rPr lang="en-US" sz="3200" dirty="0" smtClean="0"/>
              <a:t> (APC), </a:t>
            </a:r>
          </a:p>
          <a:p>
            <a:r>
              <a:rPr lang="en-US" sz="3200" dirty="0" smtClean="0"/>
              <a:t>J.-P. </a:t>
            </a:r>
            <a:r>
              <a:rPr lang="en-US" sz="3200" dirty="0" err="1" smtClean="0"/>
              <a:t>Ampuero</a:t>
            </a:r>
            <a:r>
              <a:rPr lang="en-US" sz="3200" dirty="0" smtClean="0"/>
              <a:t> (Caltech), J. Harms (INFN, Italy), B. F. Whiting (U. Florida)</a:t>
            </a:r>
          </a:p>
          <a:p>
            <a:endParaRPr lang="en-US" sz="3097" dirty="0"/>
          </a:p>
        </p:txBody>
      </p:sp>
      <p:pic>
        <p:nvPicPr>
          <p:cNvPr id="5" name="Picture 6" descr="seismologo_whit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0" y="5814786"/>
            <a:ext cx="1651000" cy="104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logo-IU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365" y="6011333"/>
            <a:ext cx="846667" cy="846667"/>
          </a:xfrm>
          <a:prstGeom prst="rect">
            <a:avLst/>
          </a:prstGeom>
        </p:spPr>
      </p:pic>
      <p:pic>
        <p:nvPicPr>
          <p:cNvPr id="10" name="Image 9" descr="logocn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6300"/>
            <a:ext cx="1079500" cy="901700"/>
          </a:xfrm>
          <a:prstGeom prst="rect">
            <a:avLst/>
          </a:prstGeom>
        </p:spPr>
      </p:pic>
      <p:pic>
        <p:nvPicPr>
          <p:cNvPr id="11" name="Image 10" descr="logop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444" y="6069537"/>
            <a:ext cx="1958441" cy="788463"/>
          </a:xfrm>
          <a:prstGeom prst="rect">
            <a:avLst/>
          </a:prstGeom>
        </p:spPr>
      </p:pic>
      <p:pic>
        <p:nvPicPr>
          <p:cNvPr id="12" name="Image 11" descr="logo-geoscop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334" y="6119468"/>
            <a:ext cx="1461888" cy="738532"/>
          </a:xfrm>
          <a:prstGeom prst="rect">
            <a:avLst/>
          </a:prstGeom>
        </p:spPr>
      </p:pic>
      <p:pic>
        <p:nvPicPr>
          <p:cNvPr id="13" name="Image 12" descr="logo_ap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0396" y="0"/>
            <a:ext cx="1241604" cy="1285215"/>
          </a:xfrm>
          <a:prstGeom prst="rect">
            <a:avLst/>
          </a:prstGeom>
        </p:spPr>
      </p:pic>
      <p:pic>
        <p:nvPicPr>
          <p:cNvPr id="14" name="Image 13" descr="LogoPRES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052" y="5802580"/>
            <a:ext cx="950684" cy="1055420"/>
          </a:xfrm>
          <a:prstGeom prst="rect">
            <a:avLst/>
          </a:prstGeom>
        </p:spPr>
      </p:pic>
      <p:pic>
        <p:nvPicPr>
          <p:cNvPr id="15" name="Image 131" descr="INFN_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13494" y="5847944"/>
            <a:ext cx="1587037" cy="101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37" descr="UF_Signature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6318" y="6248400"/>
            <a:ext cx="195341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LogoIPGP.ep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77900" cy="142419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12"/>
          <a:stretch>
            <a:fillRect/>
          </a:stretch>
        </p:blipFill>
        <p:spPr>
          <a:xfrm>
            <a:off x="3880555" y="263134"/>
            <a:ext cx="1463710" cy="512978"/>
          </a:xfrm>
          <a:prstGeom prst="rect">
            <a:avLst/>
          </a:prstGeom>
          <a:solidFill>
            <a:srgbClr val="A4CDFE"/>
          </a:solidFill>
        </p:spPr>
      </p:pic>
      <p:pic>
        <p:nvPicPr>
          <p:cNvPr id="19" name="Image 18" descr="logo_UnivEarthS.jpg"/>
          <p:cNvPicPr/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17445" y="197556"/>
            <a:ext cx="1950437" cy="6081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44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47287" y="1347400"/>
            <a:ext cx="5707658" cy="43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6984999" y="317853"/>
            <a:ext cx="5207001" cy="26454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LABEX </a:t>
            </a:r>
            <a:r>
              <a:rPr lang="en-US" sz="3200" dirty="0" err="1" smtClean="0">
                <a:latin typeface="Century Gothic"/>
                <a:cs typeface="Century Gothic"/>
              </a:rPr>
              <a:t>UnivEarthS</a:t>
            </a: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geophysics and GW detectors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Fall 2011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03789" y="787399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VIRGO</a:t>
            </a:r>
            <a:endParaRPr lang="fr-FR" sz="2400" dirty="0"/>
          </a:p>
        </p:txBody>
      </p:sp>
      <p:pic>
        <p:nvPicPr>
          <p:cNvPr id="19" name="Picture 2" descr="http://i.space.com/images/i/000/021/030/original/gravity-waves.jpg?13461919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334735"/>
            <a:ext cx="2786857" cy="18579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42" y="5393149"/>
            <a:ext cx="8820958" cy="125318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3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Image 3" descr="Fig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1" y="1608933"/>
            <a:ext cx="5867399" cy="4334667"/>
          </a:xfrm>
          <a:prstGeom prst="rect">
            <a:avLst/>
          </a:prstGeom>
        </p:spPr>
      </p:pic>
      <p:pic>
        <p:nvPicPr>
          <p:cNvPr id="9" name="Image 8" descr="Fig2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5867" y="979850"/>
            <a:ext cx="8123423" cy="57404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16500" y="165100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/>
              <a:t>History-</a:t>
            </a:r>
            <a:r>
              <a:rPr lang="fr-FR" sz="2400" dirty="0" smtClean="0"/>
              <a:t> Motivation</a:t>
            </a:r>
          </a:p>
          <a:p>
            <a:pPr algn="ctr"/>
            <a:r>
              <a:rPr lang="fr-FR" sz="2400" dirty="0" smtClean="0"/>
              <a:t>NORMAL MODE THEORY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8700" y="2231800"/>
            <a:ext cx="6246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Offset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162189" y="1278000"/>
            <a:ext cx="16632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filtered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100s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099550" y="2466000"/>
            <a:ext cx="279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   </a:t>
            </a:r>
            <a:r>
              <a:rPr lang="fr-FR" sz="1000" b="1" dirty="0" smtClean="0"/>
              <a:t>offset </a:t>
            </a:r>
            <a:r>
              <a:rPr lang="fr-FR" sz="1000" b="1" dirty="0" err="1" smtClean="0"/>
              <a:t>related</a:t>
            </a:r>
            <a:r>
              <a:rPr lang="fr-FR" sz="1000" b="1" dirty="0" smtClean="0"/>
              <a:t> to the source mass redistribution</a:t>
            </a:r>
            <a:endParaRPr lang="fr-FR" sz="1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372600" y="1917700"/>
            <a:ext cx="1619250" cy="184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Bouée 13"/>
          <p:cNvSpPr/>
          <p:nvPr/>
        </p:nvSpPr>
        <p:spPr>
          <a:xfrm>
            <a:off x="749300" y="3263900"/>
            <a:ext cx="977900" cy="1079500"/>
          </a:xfrm>
          <a:prstGeom prst="donut">
            <a:avLst>
              <a:gd name="adj" fmla="val 42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6488668"/>
            <a:ext cx="526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Clévédé</a:t>
            </a:r>
            <a:r>
              <a:rPr lang="fr-FR" dirty="0" smtClean="0"/>
              <a:t> &amp; </a:t>
            </a:r>
            <a:r>
              <a:rPr lang="fr-FR" dirty="0" err="1" smtClean="0"/>
              <a:t>Lognonné</a:t>
            </a:r>
            <a:r>
              <a:rPr lang="fr-FR" dirty="0" smtClean="0"/>
              <a:t>, </a:t>
            </a:r>
            <a:r>
              <a:rPr lang="fr-FR" dirty="0" err="1" smtClean="0"/>
              <a:t>personal</a:t>
            </a:r>
            <a:r>
              <a:rPr lang="fr-FR" dirty="0" smtClean="0"/>
              <a:t> communication, 2012)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3176" y="1290955"/>
            <a:ext cx="4819269" cy="368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6251222" y="1051631"/>
            <a:ext cx="5940779" cy="2645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LABEX </a:t>
            </a:r>
            <a:r>
              <a:rPr lang="en-US" sz="3200" dirty="0" err="1" smtClean="0">
                <a:latin typeface="Century Gothic"/>
                <a:cs typeface="Century Gothic"/>
              </a:rPr>
              <a:t>UnivEarthS</a:t>
            </a: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2200" dirty="0" err="1" smtClean="0">
                <a:latin typeface="Century Gothic"/>
                <a:cs typeface="Century Gothic"/>
              </a:rPr>
              <a:t>Matteo</a:t>
            </a:r>
            <a:r>
              <a:rPr lang="en-US" sz="2200" dirty="0" smtClean="0">
                <a:latin typeface="Century Gothic"/>
                <a:cs typeface="Century Gothic"/>
              </a:rPr>
              <a:t> </a:t>
            </a:r>
            <a:r>
              <a:rPr lang="en-US" sz="2200" dirty="0" err="1" smtClean="0">
                <a:latin typeface="Century Gothic"/>
                <a:cs typeface="Century Gothic"/>
              </a:rPr>
              <a:t>Barsuglia</a:t>
            </a:r>
            <a:r>
              <a:rPr lang="en-US" sz="2200" dirty="0" smtClean="0">
                <a:latin typeface="Century Gothic"/>
                <a:cs typeface="Century Gothic"/>
              </a:rPr>
              <a:t>, Eric </a:t>
            </a:r>
            <a:r>
              <a:rPr lang="en-US" sz="2200" dirty="0" err="1" smtClean="0">
                <a:latin typeface="Century Gothic"/>
                <a:cs typeface="Century Gothic"/>
              </a:rPr>
              <a:t>Chassande-Mottin</a:t>
            </a:r>
            <a:r>
              <a:rPr lang="en-US" sz="2200" dirty="0" smtClean="0">
                <a:latin typeface="Century Gothic"/>
                <a:cs typeface="Century Gothic"/>
              </a:rPr>
              <a:t> APC</a:t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2200" dirty="0" smtClean="0">
                <a:latin typeface="Century Gothic"/>
                <a:cs typeface="Century Gothic"/>
              </a:rPr>
              <a:t> </a:t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2200" dirty="0" smtClean="0">
                <a:latin typeface="Century Gothic"/>
                <a:cs typeface="Century Gothic"/>
              </a:rPr>
              <a:t>Jan Harms, Caltech, INFN</a:t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2200" dirty="0" smtClean="0">
                <a:latin typeface="Century Gothic"/>
                <a:cs typeface="Century Gothic"/>
              </a:rPr>
              <a:t>Jean-Paul </a:t>
            </a:r>
            <a:r>
              <a:rPr lang="en-US" sz="2200" dirty="0" err="1" smtClean="0">
                <a:latin typeface="Century Gothic"/>
                <a:cs typeface="Century Gothic"/>
              </a:rPr>
              <a:t>Ampuero</a:t>
            </a:r>
            <a:r>
              <a:rPr lang="en-US" sz="2200" dirty="0" smtClean="0">
                <a:latin typeface="Century Gothic"/>
                <a:cs typeface="Century Gothic"/>
              </a:rPr>
              <a:t>, Caltech</a:t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2200" dirty="0" smtClean="0">
                <a:latin typeface="Century Gothic"/>
                <a:cs typeface="Century Gothic"/>
              </a:rPr>
              <a:t>Bernard Whiting, U. Florida</a:t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2200" dirty="0" smtClean="0">
                <a:latin typeface="Century Gothic"/>
                <a:cs typeface="Century Gothic"/>
              </a:rPr>
              <a:t/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2200" dirty="0" smtClean="0">
                <a:latin typeface="Century Gothic"/>
                <a:cs typeface="Century Gothic"/>
              </a:rPr>
              <a:t>Pascal Bernard,</a:t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2200" dirty="0" smtClean="0">
                <a:latin typeface="Century Gothic"/>
                <a:cs typeface="Century Gothic"/>
              </a:rPr>
              <a:t>Kevin </a:t>
            </a:r>
            <a:r>
              <a:rPr lang="en-US" sz="2200" dirty="0" err="1" smtClean="0">
                <a:latin typeface="Century Gothic"/>
                <a:cs typeface="Century Gothic"/>
              </a:rPr>
              <a:t>Juhel</a:t>
            </a:r>
            <a:r>
              <a:rPr lang="en-US" sz="2200" dirty="0" smtClean="0">
                <a:latin typeface="Century Gothic"/>
                <a:cs typeface="Century Gothic"/>
              </a:rPr>
              <a:t>, PhD, Donatella </a:t>
            </a:r>
            <a:r>
              <a:rPr lang="en-US" sz="2200" dirty="0" err="1" smtClean="0">
                <a:latin typeface="Century Gothic"/>
                <a:cs typeface="Century Gothic"/>
              </a:rPr>
              <a:t>Fiorucci</a:t>
            </a:r>
            <a:r>
              <a:rPr lang="en-US" sz="2200" dirty="0" smtClean="0">
                <a:latin typeface="Century Gothic"/>
                <a:cs typeface="Century Gothic"/>
              </a:rPr>
              <a:t>, Post-doc</a:t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2200" dirty="0" smtClean="0">
                <a:latin typeface="Century Gothic"/>
                <a:cs typeface="Century Gothic"/>
              </a:rPr>
              <a:t>Martin </a:t>
            </a:r>
            <a:r>
              <a:rPr lang="en-US" sz="2200" dirty="0" err="1" smtClean="0">
                <a:latin typeface="Century Gothic"/>
                <a:cs typeface="Century Gothic"/>
              </a:rPr>
              <a:t>Vallée</a:t>
            </a:r>
            <a:r>
              <a:rPr lang="en-US" sz="2200" dirty="0" smtClean="0">
                <a:latin typeface="Century Gothic"/>
                <a:cs typeface="Century Gothic"/>
              </a:rPr>
              <a:t>, IPGP</a:t>
            </a:r>
            <a:br>
              <a:rPr lang="en-US" sz="2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Current Project (+ E-GRAAL)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11123" y="815621"/>
            <a:ext cx="865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VIRGO </a:t>
            </a:r>
            <a:endParaRPr lang="fr-FR" sz="2000" dirty="0"/>
          </a:p>
        </p:txBody>
      </p:sp>
      <p:pic>
        <p:nvPicPr>
          <p:cNvPr id="19" name="Picture 2" descr="http://i.space.com/images/i/000/021/030/original/gravity-waves.jpg?13461919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334735"/>
            <a:ext cx="2455333" cy="16368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778" y="4553472"/>
            <a:ext cx="8156222" cy="230452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3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Matteo Barsuglia GWADW 2014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95250"/>
            <a:ext cx="101219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52176" y="1319178"/>
            <a:ext cx="4099602" cy="31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5616222" y="487187"/>
            <a:ext cx="6575778" cy="2645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First act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Detection of a gravity  signal for the 2011 Tohoku earthquake in Japan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71889" y="857955"/>
            <a:ext cx="865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VIRGO</a:t>
            </a:r>
            <a:endParaRPr lang="fr-FR" sz="2000" dirty="0"/>
          </a:p>
        </p:txBody>
      </p:sp>
      <p:pic>
        <p:nvPicPr>
          <p:cNvPr id="19" name="Picture 2" descr="http://i.space.com/images/i/000/021/030/original/gravity-waves.jpg?13461919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" y="1334735"/>
            <a:ext cx="2342444" cy="156162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371" y="1552222"/>
            <a:ext cx="2641984" cy="23015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89" y="3443111"/>
            <a:ext cx="4711491" cy="34148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366" y="3388077"/>
            <a:ext cx="2768600" cy="26797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778" y="3177353"/>
            <a:ext cx="4346222" cy="317546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870222" y="1876778"/>
            <a:ext cx="2204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Superconducting</a:t>
            </a:r>
            <a:endParaRPr lang="fr-FR" dirty="0" smtClean="0"/>
          </a:p>
          <a:p>
            <a:r>
              <a:rPr lang="fr-FR" dirty="0" err="1" smtClean="0"/>
              <a:t>Gravimeter</a:t>
            </a:r>
            <a:endParaRPr lang="fr-FR" dirty="0" smtClean="0"/>
          </a:p>
          <a:p>
            <a:r>
              <a:rPr lang="fr-FR" dirty="0" smtClean="0"/>
              <a:t>KAMIOKA</a:t>
            </a:r>
          </a:p>
          <a:p>
            <a:endParaRPr lang="fr-FR" dirty="0" smtClean="0"/>
          </a:p>
          <a:p>
            <a:r>
              <a:rPr lang="fr-FR" dirty="0" smtClean="0"/>
              <a:t>+VBB </a:t>
            </a:r>
            <a:r>
              <a:rPr lang="fr-FR" dirty="0" err="1" smtClean="0"/>
              <a:t>seismic</a:t>
            </a:r>
            <a:r>
              <a:rPr lang="fr-FR" smtClean="0"/>
              <a:t> stations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475112" y="6488668"/>
            <a:ext cx="36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Montagner et al., Nature Com., 2016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3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F9BA-DAE0-49F0-8F80-69021C085E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5418667" y="684742"/>
            <a:ext cx="6773333" cy="2645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Second  act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Detection of a gravity  signal for the 2011 Japan-Tohoku earthquake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in East Asia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/>
            </a:r>
            <a:br>
              <a:rPr lang="en-US" sz="3200" dirty="0" smtClean="0">
                <a:latin typeface="Century Gothic"/>
                <a:cs typeface="Century Gothic"/>
              </a:rPr>
            </a:br>
            <a:endParaRPr lang="en-US" sz="3200" dirty="0"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44" y="2101144"/>
            <a:ext cx="4114800" cy="35433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86" y="2102556"/>
            <a:ext cx="4106645" cy="42474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11842" y="6306445"/>
            <a:ext cx="265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Vallée et al., Science, 2017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3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559021"/>
            <a:ext cx="11010900" cy="1303646"/>
          </a:xfrm>
        </p:spPr>
        <p:txBody>
          <a:bodyPr anchor="b">
            <a:normAutofit/>
          </a:bodyPr>
          <a:lstStyle/>
          <a:p>
            <a:pPr>
              <a:spcAft>
                <a:spcPts val="1800"/>
              </a:spcAft>
            </a:pPr>
            <a:r>
              <a:rPr lang="fr-FR" sz="3200" b="1" dirty="0" smtClean="0"/>
              <a:t>Workshop on future Instruments for </a:t>
            </a:r>
            <a:r>
              <a:rPr lang="fr-FR" sz="3200" b="1" dirty="0" err="1" smtClean="0"/>
              <a:t>gravity-based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err="1" smtClean="0"/>
              <a:t>earthquake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early</a:t>
            </a:r>
            <a:r>
              <a:rPr lang="fr-FR" sz="3200" b="1" dirty="0" smtClean="0"/>
              <a:t> warning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020252"/>
            <a:ext cx="10909300" cy="3412526"/>
          </a:xfrm>
        </p:spPr>
        <p:txBody>
          <a:bodyPr>
            <a:normAutofit/>
          </a:bodyPr>
          <a:lstStyle/>
          <a:p>
            <a:r>
              <a:rPr lang="en-US" sz="2595" dirty="0" smtClean="0"/>
              <a:t>Need for new instruments</a:t>
            </a:r>
          </a:p>
          <a:p>
            <a:r>
              <a:rPr lang="en-US" sz="2595" dirty="0" smtClean="0"/>
              <a:t>-State-of-the-art</a:t>
            </a:r>
          </a:p>
          <a:p>
            <a:r>
              <a:rPr lang="en-US" sz="2595" dirty="0" smtClean="0"/>
              <a:t>Martin </a:t>
            </a:r>
            <a:r>
              <a:rPr lang="en-US" sz="2595" dirty="0" err="1" smtClean="0"/>
              <a:t>Vallée</a:t>
            </a:r>
            <a:r>
              <a:rPr lang="en-US" sz="2595" dirty="0" smtClean="0"/>
              <a:t>, Kevin </a:t>
            </a:r>
            <a:r>
              <a:rPr lang="en-US" sz="2595" dirty="0" err="1" smtClean="0"/>
              <a:t>Juhel</a:t>
            </a:r>
            <a:r>
              <a:rPr lang="en-US" sz="2595" dirty="0" smtClean="0"/>
              <a:t>, Donatella </a:t>
            </a:r>
            <a:r>
              <a:rPr lang="en-US" sz="2595" dirty="0" err="1" smtClean="0"/>
              <a:t>Fiorucci</a:t>
            </a:r>
            <a:endParaRPr lang="en-US" sz="2595" dirty="0" smtClean="0"/>
          </a:p>
          <a:p>
            <a:r>
              <a:rPr lang="en-US" sz="2595" dirty="0" err="1" smtClean="0"/>
              <a:t>Séverine</a:t>
            </a:r>
            <a:r>
              <a:rPr lang="en-US" sz="2595" dirty="0" smtClean="0"/>
              <a:t> </a:t>
            </a:r>
            <a:r>
              <a:rPr lang="en-US" sz="2595" dirty="0" err="1" smtClean="0"/>
              <a:t>Rosat</a:t>
            </a:r>
            <a:r>
              <a:rPr lang="en-US" sz="2595" dirty="0" smtClean="0"/>
              <a:t>, Isabelle </a:t>
            </a:r>
            <a:r>
              <a:rPr lang="en-US" sz="2595" dirty="0" err="1" smtClean="0"/>
              <a:t>Panet</a:t>
            </a:r>
            <a:endParaRPr lang="en-US" sz="2595" dirty="0" smtClean="0"/>
          </a:p>
          <a:p>
            <a:pPr>
              <a:buFontTx/>
              <a:buChar char="-"/>
            </a:pPr>
            <a:r>
              <a:rPr lang="en-US" sz="2595" dirty="0" smtClean="0"/>
              <a:t>New avenues of research</a:t>
            </a:r>
          </a:p>
          <a:p>
            <a:r>
              <a:rPr lang="en-US" sz="2595" dirty="0" smtClean="0"/>
              <a:t>Ho-Jung Paik, Masaki Ando, Brad </a:t>
            </a:r>
            <a:r>
              <a:rPr lang="en-US" sz="2595" dirty="0" err="1" smtClean="0"/>
              <a:t>Sigmolen</a:t>
            </a:r>
            <a:endParaRPr lang="en-US" sz="2595" dirty="0" smtClean="0"/>
          </a:p>
          <a:p>
            <a:r>
              <a:rPr lang="en-US" sz="2595" dirty="0" smtClean="0"/>
              <a:t>Jo van den </a:t>
            </a:r>
            <a:r>
              <a:rPr lang="en-US" sz="2595" dirty="0" err="1" smtClean="0"/>
              <a:t>Brend</a:t>
            </a:r>
            <a:r>
              <a:rPr lang="en-US" sz="2595" dirty="0" smtClean="0"/>
              <a:t>, </a:t>
            </a:r>
            <a:r>
              <a:rPr lang="en-US" sz="2595" dirty="0" err="1" smtClean="0"/>
              <a:t>Fiodor</a:t>
            </a:r>
            <a:r>
              <a:rPr lang="en-US" sz="2595" dirty="0" smtClean="0"/>
              <a:t> </a:t>
            </a:r>
            <a:r>
              <a:rPr lang="en-US" sz="2595" dirty="0" err="1" smtClean="0"/>
              <a:t>Sorrentino</a:t>
            </a:r>
            <a:r>
              <a:rPr lang="en-US" sz="2595" dirty="0" smtClean="0"/>
              <a:t>, </a:t>
            </a:r>
            <a:r>
              <a:rPr lang="en-US" sz="2595" dirty="0" err="1" smtClean="0"/>
              <a:t>Rémi</a:t>
            </a:r>
            <a:r>
              <a:rPr lang="en-US" sz="2595" dirty="0" smtClean="0"/>
              <a:t> Geiger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sz="3097" dirty="0"/>
          </a:p>
        </p:txBody>
      </p:sp>
      <p:pic>
        <p:nvPicPr>
          <p:cNvPr id="5" name="Picture 6" descr="seismologo_whit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0" y="5814786"/>
            <a:ext cx="1651000" cy="104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logo-IU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365" y="6011333"/>
            <a:ext cx="846667" cy="846667"/>
          </a:xfrm>
          <a:prstGeom prst="rect">
            <a:avLst/>
          </a:prstGeom>
        </p:spPr>
      </p:pic>
      <p:pic>
        <p:nvPicPr>
          <p:cNvPr id="10" name="Image 9" descr="logocn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6300"/>
            <a:ext cx="1079500" cy="901700"/>
          </a:xfrm>
          <a:prstGeom prst="rect">
            <a:avLst/>
          </a:prstGeom>
        </p:spPr>
      </p:pic>
      <p:pic>
        <p:nvPicPr>
          <p:cNvPr id="11" name="Image 10" descr="logop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444" y="6069537"/>
            <a:ext cx="1958441" cy="788463"/>
          </a:xfrm>
          <a:prstGeom prst="rect">
            <a:avLst/>
          </a:prstGeom>
        </p:spPr>
      </p:pic>
      <p:pic>
        <p:nvPicPr>
          <p:cNvPr id="12" name="Image 11" descr="logo-geoscop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334" y="6119468"/>
            <a:ext cx="1461888" cy="738532"/>
          </a:xfrm>
          <a:prstGeom prst="rect">
            <a:avLst/>
          </a:prstGeom>
        </p:spPr>
      </p:pic>
      <p:pic>
        <p:nvPicPr>
          <p:cNvPr id="13" name="Image 12" descr="logo_ap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0396" y="0"/>
            <a:ext cx="1241604" cy="1285215"/>
          </a:xfrm>
          <a:prstGeom prst="rect">
            <a:avLst/>
          </a:prstGeom>
        </p:spPr>
      </p:pic>
      <p:pic>
        <p:nvPicPr>
          <p:cNvPr id="14" name="Image 13" descr="LogoPRES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052" y="5802580"/>
            <a:ext cx="950684" cy="1055420"/>
          </a:xfrm>
          <a:prstGeom prst="rect">
            <a:avLst/>
          </a:prstGeom>
        </p:spPr>
      </p:pic>
      <p:pic>
        <p:nvPicPr>
          <p:cNvPr id="15" name="Image 131" descr="INFN_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13494" y="5847944"/>
            <a:ext cx="1587037" cy="101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37" descr="UF_Signature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6318" y="6248400"/>
            <a:ext cx="195341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LogoIPGP.ep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77900" cy="142419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12"/>
          <a:stretch>
            <a:fillRect/>
          </a:stretch>
        </p:blipFill>
        <p:spPr>
          <a:xfrm>
            <a:off x="3880555" y="263134"/>
            <a:ext cx="1463710" cy="512978"/>
          </a:xfrm>
          <a:prstGeom prst="rect">
            <a:avLst/>
          </a:prstGeom>
          <a:solidFill>
            <a:srgbClr val="A4CDFE"/>
          </a:solidFill>
        </p:spPr>
      </p:pic>
      <p:pic>
        <p:nvPicPr>
          <p:cNvPr id="19" name="Image 18" descr="logo_UnivEarthS.jpg"/>
          <p:cNvPicPr/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17445" y="197556"/>
            <a:ext cx="1950437" cy="6081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44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10436</TotalTime>
  <Words>372</Words>
  <Application>Microsoft Macintosh PowerPoint</Application>
  <PresentationFormat>Personnalisé</PresentationFormat>
  <Paragraphs>44</Paragraphs>
  <Slides>8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Workshop on future Instruments for gravity-based earthquake early warning</vt:lpstr>
      <vt:lpstr>LABEX UnivEarthS geophysics and GW detectors  Fall 2011</vt:lpstr>
      <vt:lpstr>Diapositive 3</vt:lpstr>
      <vt:lpstr>LABEX UnivEarthS  Matteo Barsuglia, Eric Chassande-Mottin APC   Jan Harms, Caltech, INFN Jean-Paul Ampuero, Caltech Bernard Whiting, U. Florida  Pascal Bernard, Kevin Juhel, PhD, Donatella Fiorucci, Post-doc Martin Vallée, IPGP  Current Project (+ E-GRAAL)</vt:lpstr>
      <vt:lpstr>Diapositive 5</vt:lpstr>
      <vt:lpstr>First act Detection of a gravity  signal for the 2011 Tohoku earthquake in Japan     </vt:lpstr>
      <vt:lpstr>Second  act Detection of a gravity  signal for the 2011 Japan-Tohoku earthquake in East Asia     </vt:lpstr>
      <vt:lpstr>Workshop on future Instruments for gravity-based earthquake early warning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do Earthquake Early Warning with high-precision gravity strain meters?</dc:title>
  <dc:creator>Jean Paul Ampuero</dc:creator>
  <cp:lastModifiedBy>Jean-Paul  Montagner</cp:lastModifiedBy>
  <cp:revision>226</cp:revision>
  <cp:lastPrinted>2018-01-09T15:44:54Z</cp:lastPrinted>
  <dcterms:created xsi:type="dcterms:W3CDTF">2018-01-10T07:44:43Z</dcterms:created>
  <dcterms:modified xsi:type="dcterms:W3CDTF">2018-01-10T07:47:19Z</dcterms:modified>
</cp:coreProperties>
</file>