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81" r:id="rId2"/>
  </p:sldMasterIdLst>
  <p:notesMasterIdLst>
    <p:notesMasterId r:id="rId20"/>
  </p:notesMasterIdLst>
  <p:sldIdLst>
    <p:sldId id="357" r:id="rId3"/>
    <p:sldId id="337" r:id="rId4"/>
    <p:sldId id="341" r:id="rId5"/>
    <p:sldId id="347" r:id="rId6"/>
    <p:sldId id="348" r:id="rId7"/>
    <p:sldId id="349" r:id="rId8"/>
    <p:sldId id="351" r:id="rId9"/>
    <p:sldId id="361" r:id="rId10"/>
    <p:sldId id="365" r:id="rId11"/>
    <p:sldId id="366" r:id="rId12"/>
    <p:sldId id="362" r:id="rId13"/>
    <p:sldId id="364" r:id="rId14"/>
    <p:sldId id="363" r:id="rId15"/>
    <p:sldId id="354" r:id="rId16"/>
    <p:sldId id="358" r:id="rId17"/>
    <p:sldId id="359" r:id="rId18"/>
    <p:sldId id="36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1E497D"/>
    <a:srgbClr val="1E4E89"/>
    <a:srgbClr val="2767B4"/>
    <a:srgbClr val="953735"/>
    <a:srgbClr val="604A7B"/>
    <a:srgbClr val="275D90"/>
    <a:srgbClr val="6A8436"/>
    <a:srgbClr val="2B7489"/>
    <a:srgbClr val="BD5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6"/>
    <p:restoredTop sz="91445"/>
  </p:normalViewPr>
  <p:slideViewPr>
    <p:cSldViewPr snapToGrid="0" snapToObjects="1">
      <p:cViewPr varScale="1">
        <p:scale>
          <a:sx n="102" d="100"/>
          <a:sy n="102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4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BFE26-5516-674F-B32E-240B5D06DC41}" type="datetimeFigureOut">
              <a:rPr lang="en-US" smtClean="0"/>
              <a:t>4/4/18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783F-C2F2-E54C-9701-A530F11FE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7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6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4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2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4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2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783F-C2F2-E54C-9701-A530F11FEF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23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3"/>
            <a:ext cx="9143999" cy="705554"/>
          </a:xfrm>
          <a:prstGeom prst="rect">
            <a:avLst/>
          </a:prstGeom>
          <a:solidFill>
            <a:srgbClr val="1F497D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7097"/>
            <a:ext cx="8229600" cy="52290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0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" y="3"/>
            <a:ext cx="9143999" cy="705554"/>
          </a:xfrm>
          <a:prstGeom prst="rect">
            <a:avLst/>
          </a:prstGeom>
          <a:solidFill>
            <a:srgbClr val="1F497D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2165"/>
            <a:ext cx="4038600" cy="49831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2165"/>
            <a:ext cx="4038600" cy="49831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37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0" y="0"/>
            <a:ext cx="9144000" cy="3050519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16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792585" y="855830"/>
            <a:ext cx="4674451" cy="855765"/>
          </a:xfrm>
          <a:prstGeom prst="rect">
            <a:avLst/>
          </a:prstGeom>
        </p:spPr>
        <p:txBody>
          <a:bodyPr anchor="ctr"/>
          <a:lstStyle>
            <a:lvl1pPr algn="ctr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98339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53466" y="542476"/>
            <a:ext cx="0" cy="2108257"/>
          </a:xfrm>
          <a:prstGeom prst="line">
            <a:avLst/>
          </a:prstGeom>
          <a:ln w="28575" cmpd="sng"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1278" y="5809765"/>
            <a:ext cx="1900361" cy="581388"/>
          </a:xfrm>
          <a:prstGeom prst="rect">
            <a:avLst/>
          </a:prstGeom>
          <a:effectLst/>
        </p:spPr>
      </p:pic>
      <p:pic>
        <p:nvPicPr>
          <p:cNvPr id="11" name="Picture 10" descr="backgroundGretaBlu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463" y="48083"/>
            <a:ext cx="3003630" cy="287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5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6"/>
          <p:cNvSpPr>
            <a:spLocks noGrp="1"/>
          </p:cNvSpPr>
          <p:nvPr>
            <p:ph type="title"/>
          </p:nvPr>
        </p:nvSpPr>
        <p:spPr>
          <a:xfrm>
            <a:off x="0" y="2984"/>
            <a:ext cx="9143995" cy="705554"/>
          </a:xfrm>
          <a:prstGeom prst="rect">
            <a:avLst/>
          </a:prstGeom>
          <a:solidFill>
            <a:srgbClr val="1E497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" y="6379914"/>
            <a:ext cx="771520" cy="494232"/>
          </a:xfrm>
          <a:prstGeom prst="rect">
            <a:avLst/>
          </a:prstGeom>
          <a:gradFill flip="none" rotWithShape="1">
            <a:gsLst>
              <a:gs pos="0">
                <a:srgbClr val="1E497D"/>
              </a:gs>
              <a:gs pos="74000">
                <a:srgbClr val="1F497D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09" rIns="0" bIns="45709" anchor="ctr"/>
          <a:lstStyle/>
          <a:p>
            <a:pPr algn="l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 i="0" dirty="0">
              <a:solidFill>
                <a:schemeClr val="tx2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610245"/>
            <a:ext cx="9144000" cy="259624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59200" y="6562383"/>
            <a:ext cx="677755" cy="3117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09" rIns="0" bIns="45709" anchor="ctr"/>
          <a:lstStyle/>
          <a:p>
            <a:pPr algn="l" defTabSz="4570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i="0" dirty="0" smtClean="0">
                <a:solidFill>
                  <a:schemeClr val="bg1"/>
                </a:solidFill>
                <a:latin typeface="Helvetica Light"/>
                <a:ea typeface="ＭＳ Ｐゴシック" charset="0"/>
                <a:cs typeface="Helvetica Light"/>
              </a:rPr>
              <a:t>GRETA</a:t>
            </a:r>
            <a:endParaRPr lang="en-US" sz="1400" b="1" i="0" dirty="0">
              <a:solidFill>
                <a:schemeClr val="bg1"/>
              </a:solidFill>
              <a:latin typeface="Helvetica Light"/>
              <a:ea typeface="ＭＳ Ｐゴシック" charset="0"/>
              <a:cs typeface="Helvetica Light"/>
            </a:endParaRPr>
          </a:p>
        </p:txBody>
      </p:sp>
      <p:pic>
        <p:nvPicPr>
          <p:cNvPr id="12" name="Picture 11" descr="backgroundGretaBlu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8" y="6396829"/>
            <a:ext cx="469782" cy="449301"/>
          </a:xfrm>
          <a:prstGeom prst="rect">
            <a:avLst/>
          </a:prstGeom>
        </p:spPr>
      </p:pic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8725065" y="6598375"/>
            <a:ext cx="367383" cy="2461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F46901F-252C-D946-B4FD-40072B8BE34D}" type="slidenum">
              <a:rPr lang="en-US" sz="1000" smtClean="0">
                <a:solidFill>
                  <a:srgbClr val="FFFFFF"/>
                </a:solidFill>
                <a:latin typeface="Helvetica Light"/>
              </a:rPr>
              <a:pPr algn="ctr" defTabSz="457082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latin typeface="Helvetica Light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86800" y="6632237"/>
            <a:ext cx="0" cy="216768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394899" y="6581001"/>
            <a:ext cx="1223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aseline="0" dirty="0" smtClean="0">
                <a:solidFill>
                  <a:prstClr val="white"/>
                </a:solidFill>
                <a:latin typeface="Helvetica Light"/>
                <a:cs typeface="Calibri"/>
              </a:rPr>
              <a:t>Dirk </a:t>
            </a:r>
            <a:r>
              <a:rPr lang="en-US" sz="1200" baseline="0" dirty="0" err="1" smtClean="0">
                <a:solidFill>
                  <a:prstClr val="white"/>
                </a:solidFill>
                <a:latin typeface="Helvetica Light"/>
                <a:cs typeface="Calibri"/>
              </a:rPr>
              <a:t>Weisshaar</a:t>
            </a:r>
            <a:endParaRPr lang="en-US" sz="1200" dirty="0">
              <a:solidFill>
                <a:prstClr val="white"/>
              </a:solidFill>
              <a:latin typeface="Helvetica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179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66" r:id="rId3"/>
    <p:sldLayoutId id="214748367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000" b="0" i="0" kern="1200">
          <a:solidFill>
            <a:schemeClr val="bg1"/>
          </a:solidFill>
          <a:latin typeface="Helvetica Light"/>
          <a:ea typeface="+mj-ea"/>
          <a:cs typeface="Helvetica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C87C41-8C52-5A41-ADF9-E36B928E2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4/5/18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0C97C20-1FEE-1B41-BB83-4C32BBDE6B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9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GRETINA Detectors</a:t>
            </a:r>
            <a:br>
              <a:rPr lang="en-US" dirty="0" smtClean="0"/>
            </a:br>
            <a:r>
              <a:rPr lang="en-US" dirty="0" smtClean="0"/>
              <a:t>Status and failures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Chris Campbell</a:t>
            </a:r>
          </a:p>
          <a:p>
            <a:endParaRPr lang="en-US" dirty="0"/>
          </a:p>
          <a:p>
            <a:r>
              <a:rPr lang="en-US" dirty="0" smtClean="0"/>
              <a:t>Thanks to </a:t>
            </a:r>
            <a:r>
              <a:rPr lang="en-US" u="sng" dirty="0" smtClean="0"/>
              <a:t>Dirk </a:t>
            </a:r>
            <a:r>
              <a:rPr lang="en-US" u="sng" dirty="0" err="1" smtClean="0"/>
              <a:t>Weisshaar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Shaofei</a:t>
            </a:r>
            <a:r>
              <a:rPr lang="en-US" dirty="0" smtClean="0"/>
              <a:t> Zhu, and Heather Crawford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" y="705557"/>
            <a:ext cx="9269255" cy="5420607"/>
          </a:xfrm>
        </p:spPr>
        <p:txBody>
          <a:bodyPr/>
          <a:lstStyle/>
          <a:p>
            <a:r>
              <a:rPr lang="en-US" sz="2800" dirty="0" smtClean="0"/>
              <a:t>Correlated failures</a:t>
            </a:r>
          </a:p>
          <a:p>
            <a:pPr lvl="1"/>
            <a:r>
              <a:rPr lang="en-US" sz="2400" dirty="0" smtClean="0"/>
              <a:t>Q1	P1,3,4</a:t>
            </a:r>
          </a:p>
          <a:p>
            <a:pPr lvl="1"/>
            <a:r>
              <a:rPr lang="en-US" sz="2400" dirty="0" smtClean="0"/>
              <a:t>Q5	P1,3,4			Time between failures</a:t>
            </a:r>
          </a:p>
          <a:p>
            <a:pPr lvl="1"/>
            <a:r>
              <a:rPr lang="en-US" sz="2400" dirty="0" smtClean="0"/>
              <a:t>Q6	P2,3			</a:t>
            </a:r>
            <a:r>
              <a:rPr lang="en-US" sz="2400" dirty="0"/>
              <a:t>Time between </a:t>
            </a:r>
            <a:r>
              <a:rPr lang="en-US" sz="2400" dirty="0" smtClean="0"/>
              <a:t>failures</a:t>
            </a:r>
          </a:p>
          <a:p>
            <a:pPr lvl="1"/>
            <a:r>
              <a:rPr lang="en-US" sz="2400" dirty="0" smtClean="0"/>
              <a:t>Q5,6 first failure within 30 min. of full bias</a:t>
            </a:r>
          </a:p>
          <a:p>
            <a:pPr lvl="0"/>
            <a:r>
              <a:rPr lang="en-US" sz="2800" dirty="0" smtClean="0"/>
              <a:t>Q7P3</a:t>
            </a:r>
          </a:p>
          <a:p>
            <a:pPr lvl="1"/>
            <a:r>
              <a:rPr lang="en-US" sz="2400" dirty="0" smtClean="0"/>
              <a:t>At full </a:t>
            </a:r>
            <a:r>
              <a:rPr lang="en-US" sz="2400" dirty="0"/>
              <a:t>bias for at least 12 hours before it </a:t>
            </a:r>
            <a:r>
              <a:rPr lang="en-US" sz="2400" dirty="0" smtClean="0"/>
              <a:t>died</a:t>
            </a:r>
          </a:p>
          <a:p>
            <a:pPr lvl="1"/>
            <a:r>
              <a:rPr lang="en-US" sz="2400" dirty="0"/>
              <a:t>Detector had been fully biased for several days in the array, and was biased down to allow removal </a:t>
            </a:r>
            <a:r>
              <a:rPr lang="en-US" sz="2400" dirty="0" smtClean="0"/>
              <a:t>of </a:t>
            </a:r>
            <a:r>
              <a:rPr lang="en-US" sz="2400" dirty="0"/>
              <a:t>other modules from the frame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800" dirty="0" smtClean="0"/>
              <a:t>Q8P4 [Feb. 2016]</a:t>
            </a:r>
          </a:p>
          <a:p>
            <a:pPr lvl="1"/>
            <a:r>
              <a:rPr lang="en-US" sz="2400" dirty="0"/>
              <a:t>Installed in array and operating a full bias voltage for some weeks</a:t>
            </a:r>
            <a:endParaRPr lang="en-US" sz="3600" dirty="0"/>
          </a:p>
          <a:p>
            <a:pPr lvl="1"/>
            <a:r>
              <a:rPr lang="en-US" sz="2400" dirty="0"/>
              <a:t>CC signal disappeared while mounted and operational in array</a:t>
            </a:r>
            <a:r>
              <a:rPr lang="en-US" sz="2400" dirty="0"/>
              <a:t> </a:t>
            </a:r>
            <a:endParaRPr lang="en-US" sz="2400" dirty="0"/>
          </a:p>
          <a:p>
            <a:endParaRPr lang="en-US" sz="2800" dirty="0"/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14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GRETINA @ FMA</a:t>
            </a:r>
          </a:p>
          <a:p>
            <a:pPr lvl="1"/>
            <a:r>
              <a:rPr lang="en-US" dirty="0" smtClean="0"/>
              <a:t>11 Quads operational</a:t>
            </a:r>
          </a:p>
          <a:p>
            <a:pPr lvl="1"/>
            <a:r>
              <a:rPr lang="en-US" dirty="0" smtClean="0"/>
              <a:t>43 of 44 crystals working</a:t>
            </a:r>
          </a:p>
          <a:p>
            <a:pPr lvl="2"/>
            <a:r>
              <a:rPr lang="en-US" dirty="0" smtClean="0"/>
              <a:t>1 Core preamplifier failed, will be replaced following current FMA campaign</a:t>
            </a:r>
          </a:p>
          <a:p>
            <a:pPr lvl="1"/>
            <a:r>
              <a:rPr lang="en-US" dirty="0" smtClean="0"/>
              <a:t>5 crystals each with a single missing segment</a:t>
            </a:r>
          </a:p>
          <a:p>
            <a:pPr lvl="2"/>
            <a:r>
              <a:rPr lang="en-US" dirty="0" smtClean="0"/>
              <a:t>Only one due to problem in the capsule</a:t>
            </a:r>
          </a:p>
          <a:p>
            <a:pPr lvl="2"/>
            <a:r>
              <a:rPr lang="en-US" dirty="0" smtClean="0"/>
              <a:t>Others missing due to </a:t>
            </a:r>
            <a:r>
              <a:rPr lang="en-US" dirty="0" err="1" smtClean="0"/>
              <a:t>Radiall</a:t>
            </a:r>
            <a:r>
              <a:rPr lang="en-US" dirty="0" smtClean="0"/>
              <a:t> connector and cabling problems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1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GRETINA Q12 ordered</a:t>
            </a:r>
          </a:p>
          <a:p>
            <a:pPr lvl="1"/>
            <a:r>
              <a:rPr lang="en-US" dirty="0" smtClean="0"/>
              <a:t>May 2018 scheduled delivery</a:t>
            </a:r>
          </a:p>
          <a:p>
            <a:pPr lvl="1"/>
            <a:r>
              <a:rPr lang="en-US" dirty="0" smtClean="0"/>
              <a:t>Electronics purchased and installed in DAQ</a:t>
            </a:r>
          </a:p>
          <a:p>
            <a:endParaRPr lang="en-US" dirty="0" smtClean="0"/>
          </a:p>
          <a:p>
            <a:r>
              <a:rPr lang="en-US" dirty="0" smtClean="0"/>
              <a:t>GRETA Request For Proposal (RFP) expected soon</a:t>
            </a:r>
          </a:p>
        </p:txBody>
      </p:sp>
    </p:spTree>
    <p:extLst>
      <p:ext uri="{BB962C8B-B14F-4D97-AF65-F5344CB8AC3E}">
        <p14:creationId xmlns:p14="http://schemas.microsoft.com/office/powerpoint/2010/main" val="76030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853" y="709831"/>
            <a:ext cx="906030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The GRETA/GRETINA detector module is a solid piece of hardware!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High reliability, good maintainability</a:t>
            </a:r>
            <a:br>
              <a:rPr lang="en-US" b="1" dirty="0" smtClean="0"/>
            </a:b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Close interaction with detector manufacturer ensured and ensures a </a:t>
            </a:r>
            <a:br>
              <a:rPr lang="en-US" b="1" dirty="0" smtClean="0"/>
            </a:br>
            <a:r>
              <a:rPr lang="en-US" b="1" dirty="0" smtClean="0"/>
              <a:t>high-quality detector system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Close working relation was developed with the AGATA project, also in terms</a:t>
            </a:r>
            <a:br>
              <a:rPr lang="en-US" b="1" dirty="0" smtClean="0"/>
            </a:br>
            <a:r>
              <a:rPr lang="en-US" b="1" dirty="0" smtClean="0"/>
              <a:t>of detector </a:t>
            </a:r>
            <a:r>
              <a:rPr lang="en-US" b="1" dirty="0"/>
              <a:t>technology, ensuring that GRETA will get state-of-the-art </a:t>
            </a:r>
            <a:r>
              <a:rPr lang="en-US" b="1" dirty="0" smtClean="0"/>
              <a:t>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Technical concerns were identified, addressed, and solved (</a:t>
            </a:r>
            <a:r>
              <a:rPr lang="en-US" b="1" dirty="0" err="1" smtClean="0"/>
              <a:t>microphonics</a:t>
            </a:r>
            <a:r>
              <a:rPr lang="en-US" b="1" dirty="0" smtClean="0"/>
              <a:t>, </a:t>
            </a:r>
            <a:r>
              <a:rPr lang="en-US" b="1" dirty="0"/>
              <a:t>x</a:t>
            </a:r>
            <a:r>
              <a:rPr lang="en-US" b="1" dirty="0" smtClean="0"/>
              <a:t>-talk, rise time)</a:t>
            </a:r>
            <a:br>
              <a:rPr lang="en-US" b="1" dirty="0" smtClean="0"/>
            </a:br>
            <a:r>
              <a:rPr lang="en-US" b="1" dirty="0" smtClean="0"/>
              <a:t>or strategies how to solve are in place (annealing, He-permeation)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The current detector design and performance is a result from our ‘lessons learned’ </a:t>
            </a:r>
            <a:br>
              <a:rPr lang="en-US" b="1" dirty="0" smtClean="0"/>
            </a:br>
            <a:r>
              <a:rPr lang="en-US" b="1" dirty="0" smtClean="0"/>
              <a:t>experience during the GRETINA project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Continuing with the current detector design for GRETA ensures the absence of any</a:t>
            </a:r>
            <a:br>
              <a:rPr lang="en-US" b="1" dirty="0" smtClean="0"/>
            </a:br>
            <a:r>
              <a:rPr lang="en-US" b="1" dirty="0" smtClean="0"/>
              <a:t>technical risks in the ‘Detector Systems’ box WBS 1.02</a:t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83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Resolution measured at acceptance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2468" y="831603"/>
            <a:ext cx="8879064" cy="5194794"/>
            <a:chOff x="0" y="990600"/>
            <a:chExt cx="9169178" cy="55112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90600"/>
              <a:ext cx="4584589" cy="275563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7219" y="3746231"/>
              <a:ext cx="4584589" cy="275563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746231"/>
              <a:ext cx="4584589" cy="275563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4589" y="996697"/>
              <a:ext cx="4584589" cy="2749534"/>
            </a:xfrm>
            <a:prstGeom prst="rect">
              <a:avLst/>
            </a:prstGeom>
          </p:spPr>
        </p:pic>
      </p:grpSp>
      <p:sp>
        <p:nvSpPr>
          <p:cNvPr id="4" name="TextBox 8"/>
          <p:cNvSpPr txBox="1"/>
          <p:nvPr/>
        </p:nvSpPr>
        <p:spPr>
          <a:xfrm>
            <a:off x="2835656" y="1230726"/>
            <a:ext cx="15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9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8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6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Mean 2.15keV</a:t>
            </a:r>
            <a:endParaRPr lang="en-US" dirty="0">
              <a:latin typeface="+mj-lt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7315038" y="1230726"/>
            <a:ext cx="15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9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8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6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Mean 2.14keV</a:t>
            </a:r>
            <a:endParaRPr lang="en-US" dirty="0">
              <a:latin typeface="+mj-lt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2835656" y="3830879"/>
            <a:ext cx="15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9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8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6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Mean 2.13keV</a:t>
            </a:r>
            <a:endParaRPr lang="en-US" dirty="0">
              <a:latin typeface="+mj-lt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80332" y="5218631"/>
            <a:ext cx="155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9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8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6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j-lt"/>
              </a:rPr>
              <a:t>Mean 2.29keV</a:t>
            </a:r>
            <a:endParaRPr lang="en-US" dirty="0">
              <a:latin typeface="+mj-lt"/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678769" y="1153782"/>
            <a:ext cx="945430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9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8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6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>
                <a:latin typeface="+mj-lt"/>
              </a:rPr>
              <a:t>microphonics</a:t>
            </a:r>
            <a:endParaRPr lang="en-US" sz="1100" dirty="0">
              <a:latin typeface="+mj-lt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796567" y="1211598"/>
            <a:ext cx="945430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7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9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48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8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24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60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96" algn="l" defTabSz="45703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 smtClean="0">
                <a:latin typeface="+mj-lt"/>
              </a:rPr>
              <a:t>microphonics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3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Microphonics</a:t>
            </a:r>
            <a:r>
              <a:rPr lang="en-US" dirty="0"/>
              <a:t> </a:t>
            </a:r>
            <a:r>
              <a:rPr lang="en-US" dirty="0" smtClean="0"/>
              <a:t>seen during acceptance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t="4544" r="23705" b="9090"/>
          <a:stretch>
            <a:fillRect/>
          </a:stretch>
        </p:blipFill>
        <p:spPr bwMode="auto">
          <a:xfrm>
            <a:off x="186333" y="801689"/>
            <a:ext cx="4397019" cy="32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8"/>
          <p:cNvCxnSpPr>
            <a:cxnSpLocks noChangeShapeType="1"/>
          </p:cNvCxnSpPr>
          <p:nvPr/>
        </p:nvCxnSpPr>
        <p:spPr bwMode="auto">
          <a:xfrm rot="10800000">
            <a:off x="1066800" y="3911600"/>
            <a:ext cx="609600" cy="1588"/>
          </a:xfrm>
          <a:prstGeom prst="straightConnector1">
            <a:avLst/>
          </a:prstGeom>
          <a:noFill/>
          <a:ln w="38100" cap="sq" algn="ctr">
            <a:solidFill>
              <a:srgbClr val="FF0000"/>
            </a:solidFill>
            <a:round/>
            <a:headEnd/>
            <a:tailEnd type="triangle" w="lg" len="lg"/>
          </a:ln>
        </p:spPr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3703" t="10225" r="28889" b="13634"/>
          <a:stretch>
            <a:fillRect/>
          </a:stretch>
        </p:blipFill>
        <p:spPr bwMode="auto">
          <a:xfrm>
            <a:off x="4722376" y="3287437"/>
            <a:ext cx="4332724" cy="31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9"/>
          <p:cNvCxnSpPr>
            <a:cxnSpLocks noChangeShapeType="1"/>
          </p:cNvCxnSpPr>
          <p:nvPr/>
        </p:nvCxnSpPr>
        <p:spPr bwMode="auto">
          <a:xfrm rot="10800000">
            <a:off x="5676900" y="6337300"/>
            <a:ext cx="609600" cy="1588"/>
          </a:xfrm>
          <a:prstGeom prst="straightConnector1">
            <a:avLst/>
          </a:prstGeom>
          <a:noFill/>
          <a:ln w="38100" cap="sq" algn="ctr">
            <a:solidFill>
              <a:srgbClr val="FF0000"/>
            </a:solidFill>
            <a:round/>
            <a:headEnd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4628241" y="1799215"/>
            <a:ext cx="452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Clicker test:</a:t>
            </a:r>
          </a:p>
          <a:p>
            <a:r>
              <a:rPr lang="en-US" dirty="0" smtClean="0"/>
              <a:t>Detector response (shaped signal, 6</a:t>
            </a:r>
            <a:r>
              <a:rPr lang="el-GR" dirty="0" smtClean="0"/>
              <a:t>μ</a:t>
            </a:r>
            <a:r>
              <a:rPr lang="en-US" dirty="0" smtClean="0"/>
              <a:t>s) while</a:t>
            </a:r>
            <a:br>
              <a:rPr lang="en-US" dirty="0" smtClean="0"/>
            </a:br>
            <a:r>
              <a:rPr lang="en-US" dirty="0" smtClean="0"/>
              <a:t>using a clicker in 25 cm distance from 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" y="1237734"/>
            <a:ext cx="3459088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Clicker on a segment w/o response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12861" y="3620800"/>
            <a:ext cx="3351751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Clicker on a microphonic segment</a:t>
            </a:r>
            <a:br>
              <a:rPr lang="en-US" dirty="0" smtClean="0"/>
            </a:br>
            <a:r>
              <a:rPr lang="en-US" sz="1400" dirty="0" smtClean="0"/>
              <a:t>(this segment does 3keV at ambient noise)</a:t>
            </a:r>
            <a:endParaRPr lang="en-US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2374" t="44215" r="35728" b="12980"/>
          <a:stretch/>
        </p:blipFill>
        <p:spPr>
          <a:xfrm>
            <a:off x="7228370" y="770618"/>
            <a:ext cx="1554480" cy="128016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951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588" r="9367"/>
          <a:stretch/>
        </p:blipFill>
        <p:spPr>
          <a:xfrm>
            <a:off x="3470931" y="705557"/>
            <a:ext cx="5174450" cy="58343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Microphonics</a:t>
            </a:r>
            <a:r>
              <a:rPr lang="en-US" dirty="0" smtClean="0"/>
              <a:t> after 7</a:t>
            </a:r>
            <a:r>
              <a:rPr lang="en-US" baseline="30000" dirty="0" smtClean="0"/>
              <a:t>th</a:t>
            </a:r>
            <a:r>
              <a:rPr lang="en-US" dirty="0" smtClean="0"/>
              <a:t> GRETINA quad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582416" y="4512491"/>
            <a:ext cx="3062965" cy="137160"/>
          </a:xfrm>
          <a:prstGeom prst="rect">
            <a:avLst/>
          </a:prstGeom>
          <a:solidFill>
            <a:srgbClr val="FFC000">
              <a:alpha val="46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48816" y="4630527"/>
            <a:ext cx="573724" cy="137160"/>
          </a:xfrm>
          <a:prstGeom prst="rect">
            <a:avLst/>
          </a:prstGeom>
          <a:solidFill>
            <a:srgbClr val="FFC000">
              <a:alpha val="46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810" y="4165572"/>
            <a:ext cx="3173501" cy="830997"/>
          </a:xfrm>
          <a:prstGeom prst="rect">
            <a:avLst/>
          </a:prstGeom>
          <a:ln w="412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Helvetica Light"/>
                <a:cs typeface="Helvetica Light"/>
              </a:rPr>
              <a:t>“</a:t>
            </a:r>
            <a:r>
              <a:rPr lang="mr-IN" sz="1600" b="1" dirty="0">
                <a:latin typeface="Helvetica Light"/>
                <a:cs typeface="Helvetica Light"/>
              </a:rPr>
              <a:t>…</a:t>
            </a:r>
            <a:r>
              <a:rPr lang="en-US" sz="1600" b="1" dirty="0" err="1">
                <a:latin typeface="Helvetica Light"/>
                <a:cs typeface="Helvetica Light"/>
              </a:rPr>
              <a:t>microphonics</a:t>
            </a:r>
            <a:r>
              <a:rPr lang="en-US" sz="1600" b="1" dirty="0">
                <a:latin typeface="Helvetica Light"/>
                <a:cs typeface="Helvetica Light"/>
              </a:rPr>
              <a:t> issue </a:t>
            </a:r>
            <a:r>
              <a:rPr lang="en-US" sz="1600" b="1" dirty="0" smtClean="0">
                <a:latin typeface="Helvetica Light"/>
                <a:cs typeface="Helvetica Light"/>
              </a:rPr>
              <a:t>should</a:t>
            </a:r>
            <a:br>
              <a:rPr lang="en-US" sz="1600" b="1" dirty="0" smtClean="0">
                <a:latin typeface="Helvetica Light"/>
                <a:cs typeface="Helvetica Light"/>
              </a:rPr>
            </a:br>
            <a:r>
              <a:rPr lang="en-US" sz="1600" b="1" dirty="0" smtClean="0">
                <a:latin typeface="Helvetica Light"/>
                <a:cs typeface="Helvetica Light"/>
              </a:rPr>
              <a:t> </a:t>
            </a:r>
            <a:r>
              <a:rPr lang="en-US" sz="1600" b="1" dirty="0">
                <a:latin typeface="Helvetica Light"/>
                <a:cs typeface="Helvetica Light"/>
              </a:rPr>
              <a:t>not affect the performance Q8 </a:t>
            </a:r>
            <a:r>
              <a:rPr lang="en-US" sz="1600" b="1" dirty="0" smtClean="0">
                <a:latin typeface="Helvetica Light"/>
                <a:cs typeface="Helvetica Light"/>
              </a:rPr>
              <a:t/>
            </a:r>
            <a:br>
              <a:rPr lang="en-US" sz="1600" b="1" dirty="0" smtClean="0">
                <a:latin typeface="Helvetica Light"/>
                <a:cs typeface="Helvetica Light"/>
              </a:rPr>
            </a:br>
            <a:r>
              <a:rPr lang="en-US" sz="1600" b="1" dirty="0" smtClean="0">
                <a:latin typeface="Helvetica Light"/>
                <a:cs typeface="Helvetica Light"/>
              </a:rPr>
              <a:t>and </a:t>
            </a:r>
            <a:r>
              <a:rPr lang="en-US" sz="1600" b="1" dirty="0">
                <a:latin typeface="Helvetica Light"/>
                <a:cs typeface="Helvetica Light"/>
              </a:rPr>
              <a:t>following modules.”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78555"/>
            <a:ext cx="30251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After negotiations about the</a:t>
            </a:r>
            <a:br>
              <a:rPr lang="en-US" sz="1600" dirty="0" smtClean="0"/>
            </a:br>
            <a:r>
              <a:rPr lang="en-US" sz="1600" dirty="0" err="1" smtClean="0"/>
              <a:t>microphonics</a:t>
            </a:r>
            <a:r>
              <a:rPr lang="en-US" sz="1600" dirty="0" smtClean="0"/>
              <a:t> with the vendor</a:t>
            </a:r>
            <a:br>
              <a:rPr lang="en-US" sz="1600" dirty="0" smtClean="0"/>
            </a:br>
            <a:r>
              <a:rPr lang="en-US" sz="1600" dirty="0" smtClean="0"/>
              <a:t>we got finally  this letter as a</a:t>
            </a:r>
            <a:br>
              <a:rPr lang="en-US" sz="1600" dirty="0" smtClean="0"/>
            </a:br>
            <a:r>
              <a:rPr lang="en-US" sz="1600" dirty="0" smtClean="0"/>
              <a:t>conclusion of the matter.</a:t>
            </a:r>
          </a:p>
          <a:p>
            <a:endParaRPr lang="en-US" sz="1600" dirty="0"/>
          </a:p>
          <a:p>
            <a:r>
              <a:rPr lang="en-US" sz="1600" dirty="0" smtClean="0"/>
              <a:t>Indeed, since then all capsules</a:t>
            </a:r>
            <a:br>
              <a:rPr lang="en-US" sz="1600" dirty="0" smtClean="0"/>
            </a:br>
            <a:r>
              <a:rPr lang="en-US" sz="1600" dirty="0" smtClean="0"/>
              <a:t>(but one in recent Q10) delivered</a:t>
            </a:r>
            <a:br>
              <a:rPr lang="en-US" sz="1600" dirty="0" smtClean="0"/>
            </a:br>
            <a:r>
              <a:rPr lang="en-US" sz="1600" dirty="0" smtClean="0"/>
              <a:t>did NOT show those </a:t>
            </a:r>
            <a:r>
              <a:rPr lang="en-US" sz="1600" dirty="0" err="1" smtClean="0"/>
              <a:t>microphonics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anymore.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31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GRETA/GRETINA detector design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586888" y="997986"/>
            <a:ext cx="7557116" cy="5079968"/>
            <a:chOff x="803351" y="1219716"/>
            <a:chExt cx="7557116" cy="50799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l="1579" t="4448" r="232" b="3446"/>
            <a:stretch/>
          </p:blipFill>
          <p:spPr>
            <a:xfrm rot="2243621">
              <a:off x="1617130" y="2475780"/>
              <a:ext cx="5669280" cy="24688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712580" y="5075815"/>
              <a:ext cx="16478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Four 36-fold</a:t>
              </a:r>
              <a:br>
                <a:rPr lang="en-US" dirty="0" smtClean="0"/>
              </a:br>
              <a:r>
                <a:rPr lang="en-US" dirty="0" smtClean="0"/>
                <a:t>segmented </a:t>
              </a:r>
              <a:br>
                <a:rPr lang="en-US" dirty="0" smtClean="0"/>
              </a:br>
              <a:r>
                <a:rPr lang="en-US" dirty="0" err="1" smtClean="0"/>
                <a:t>HPGe</a:t>
              </a:r>
              <a:r>
                <a:rPr lang="en-US" dirty="0" smtClean="0"/>
                <a:t> detectors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1884" y="5653353"/>
              <a:ext cx="1672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Cold FET for</a:t>
              </a:r>
              <a:br>
                <a:rPr lang="en-US" dirty="0" smtClean="0"/>
              </a:br>
              <a:r>
                <a:rPr lang="en-US" dirty="0" smtClean="0"/>
                <a:t>central contacts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78001" y="3094072"/>
              <a:ext cx="1460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Warm FET for</a:t>
              </a:r>
              <a:br>
                <a:rPr lang="en-US" dirty="0" smtClean="0"/>
              </a:br>
              <a:r>
                <a:rPr lang="en-US" dirty="0" smtClean="0"/>
                <a:t>segments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05500" y="2425700"/>
              <a:ext cx="1964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3760" y="2253522"/>
              <a:ext cx="13374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Preamplifier</a:t>
              </a:r>
              <a:br>
                <a:rPr lang="en-US" dirty="0" smtClean="0"/>
              </a:br>
              <a:r>
                <a:rPr lang="en-US" dirty="0" smtClean="0"/>
                <a:t>housing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6200" y="1219716"/>
              <a:ext cx="1815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Radiall</a:t>
              </a:r>
              <a:r>
                <a:rPr lang="en-US" dirty="0" smtClean="0"/>
                <a:t> connector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6062" y="1404382"/>
              <a:ext cx="1192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LN</a:t>
              </a:r>
              <a:r>
                <a:rPr lang="en-US" baseline="-25000" dirty="0" smtClean="0"/>
                <a:t>2</a:t>
              </a:r>
              <a:r>
                <a:rPr lang="en-US" dirty="0" smtClean="0"/>
                <a:t> cooled</a:t>
              </a:r>
              <a:br>
                <a:rPr lang="en-US" dirty="0" smtClean="0"/>
              </a:br>
              <a:r>
                <a:rPr lang="en-US" dirty="0" smtClean="0"/>
                <a:t>~100K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351" y="3395869"/>
              <a:ext cx="18022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Liquid cooling</a:t>
              </a:r>
              <a:br>
                <a:rPr lang="en-US" dirty="0" smtClean="0"/>
              </a:br>
              <a:r>
                <a:rPr lang="en-US" dirty="0" smtClean="0"/>
                <a:t>(for preamplifier)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704464" y="3111500"/>
              <a:ext cx="556136" cy="28436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2"/>
            </p:cNvCxnSpPr>
            <p:nvPr/>
          </p:nvCxnSpPr>
          <p:spPr>
            <a:xfrm flipH="1">
              <a:off x="4064000" y="1589048"/>
              <a:ext cx="729981" cy="152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2"/>
            </p:cNvCxnSpPr>
            <p:nvPr/>
          </p:nvCxnSpPr>
          <p:spPr>
            <a:xfrm flipH="1">
              <a:off x="5553629" y="2899853"/>
              <a:ext cx="578840" cy="4778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5905500" y="3762103"/>
              <a:ext cx="1351341" cy="9241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342900" y="4687946"/>
            <a:ext cx="403142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Two crystal geometries (A and B-type)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FWHM at 1.3MeV: central &lt; 2.35 </a:t>
            </a:r>
            <a:r>
              <a:rPr lang="en-US" dirty="0" err="1" smtClean="0"/>
              <a:t>keV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	    segments &lt;2.5 </a:t>
            </a:r>
            <a:r>
              <a:rPr lang="en-US" dirty="0" err="1" smtClean="0"/>
              <a:t>keV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1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377" y="3874956"/>
            <a:ext cx="4004815" cy="240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2700" y="890041"/>
            <a:ext cx="3781805" cy="20313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Absolute efficiency at 1.3MeV with</a:t>
            </a:r>
            <a:br>
              <a:rPr lang="en-US" dirty="0" smtClean="0"/>
            </a:br>
            <a:r>
              <a:rPr lang="en-US" dirty="0" smtClean="0"/>
              <a:t>source put at nominal target position</a:t>
            </a:r>
            <a:br>
              <a:rPr lang="en-US" dirty="0" smtClean="0"/>
            </a:br>
            <a:r>
              <a:rPr lang="en-US" dirty="0" smtClean="0"/>
              <a:t>(17.8 cm from endcap).</a:t>
            </a:r>
          </a:p>
          <a:p>
            <a:endParaRPr lang="en-US" dirty="0"/>
          </a:p>
          <a:p>
            <a:r>
              <a:rPr lang="en-US" dirty="0" smtClean="0"/>
              <a:t>Measured mean values for 16 crystals:</a:t>
            </a:r>
          </a:p>
          <a:p>
            <a:r>
              <a:rPr lang="en-US" dirty="0" smtClean="0"/>
              <a:t>A-type: 0.149(5)%</a:t>
            </a:r>
          </a:p>
          <a:p>
            <a:r>
              <a:rPr lang="en-US" dirty="0" smtClean="0"/>
              <a:t>B-type: 0.161(5)%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71278" y="890041"/>
            <a:ext cx="4910103" cy="5576731"/>
            <a:chOff x="-20478" y="890041"/>
            <a:chExt cx="4910103" cy="55767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036" y="890041"/>
              <a:ext cx="4584589" cy="27556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036" y="3645672"/>
              <a:ext cx="4584589" cy="2749534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62004" y="2584888"/>
              <a:ext cx="4127621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3" y="5404288"/>
              <a:ext cx="4127621" cy="0"/>
            </a:xfrm>
            <a:prstGeom prst="line">
              <a:avLst/>
            </a:prstGeom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-550976" y="1895658"/>
              <a:ext cx="1430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Efficiency [%]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-530493" y="4835773"/>
              <a:ext cx="1430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Efficiency [%]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4783" y="6282106"/>
              <a:ext cx="64017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crystal s/n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4783" y="3553339"/>
              <a:ext cx="64017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crystal s/n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7500" y="2667821"/>
              <a:ext cx="1717458" cy="30777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GRETA spec: &gt; 0.14%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7500" y="5485404"/>
              <a:ext cx="1717458" cy="30777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GRETA spec: &gt; 0.15%</a:t>
              </a:r>
              <a:endParaRPr lang="en-US" sz="1400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932997" y="6201512"/>
            <a:ext cx="110985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/>
              <a:t>crystal mass in [g]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23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3" y="1526634"/>
            <a:ext cx="8801571" cy="4785775"/>
            <a:chOff x="76203" y="1429812"/>
            <a:chExt cx="8801571" cy="47857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7106" y="1429812"/>
              <a:ext cx="8449788" cy="47857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-1136597" y="3730366"/>
              <a:ext cx="2610266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smtClean="0"/>
                <a:t>Central contact FWHM at 1.3MeV in [</a:t>
              </a:r>
              <a:r>
                <a:rPr lang="en-US" sz="1200" dirty="0" err="1" smtClean="0"/>
                <a:t>keV</a:t>
              </a:r>
              <a:r>
                <a:rPr lang="en-US" sz="1200" dirty="0" smtClean="0"/>
                <a:t>]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97363" y="1696524"/>
              <a:ext cx="54804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4F81BD"/>
                  </a:solidFill>
                </a:rPr>
                <a:t>Blue</a:t>
              </a:r>
              <a:r>
                <a:rPr lang="en-US" dirty="0" smtClean="0"/>
                <a:t>: measured few weeks ago in array</a:t>
              </a:r>
              <a:br>
                <a:rPr lang="en-US" dirty="0" smtClean="0"/>
              </a:br>
              <a:r>
                <a:rPr lang="en-US" b="1" dirty="0" smtClean="0">
                  <a:solidFill>
                    <a:srgbClr val="C0504D"/>
                  </a:solidFill>
                </a:rPr>
                <a:t>Red</a:t>
              </a:r>
              <a:r>
                <a:rPr lang="en-US" dirty="0" smtClean="0"/>
                <a:t>: measured ‘on the bench’ when detector arrived </a:t>
              </a:r>
              <a:br>
                <a:rPr lang="en-US" dirty="0" smtClean="0"/>
              </a:br>
              <a:r>
                <a:rPr lang="en-US" dirty="0" smtClean="0"/>
                <a:t>         for campaign </a:t>
              </a:r>
              <a:r>
                <a:rPr lang="en-US" sz="1400" dirty="0" smtClean="0"/>
                <a:t>(after ANL campaign, no annealing performed)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1549400" y="4601143"/>
              <a:ext cx="639533" cy="51661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 rot="18554412">
              <a:off x="1102405" y="4005054"/>
              <a:ext cx="685800" cy="404898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8554412">
              <a:off x="1847102" y="4005053"/>
              <a:ext cx="685800" cy="404898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8554412">
              <a:off x="2680756" y="4029052"/>
              <a:ext cx="685800" cy="404898"/>
            </a:xfrm>
            <a:prstGeom prst="ellipse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2104210" y="4539622"/>
              <a:ext cx="229749" cy="4387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563709" y="4579149"/>
              <a:ext cx="244407" cy="39925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69700" y="4984061"/>
              <a:ext cx="1647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‘new’ detectors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656412" y="2019689"/>
              <a:ext cx="319766" cy="2856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80043" y="1664455"/>
              <a:ext cx="1683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Leakage current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862321" y="2672407"/>
              <a:ext cx="319766" cy="2856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00463" y="2369826"/>
              <a:ext cx="13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microphonic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83851" y="4483843"/>
              <a:ext cx="2865336" cy="64633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‘worse’ resolution mostly </a:t>
              </a:r>
            </a:p>
            <a:p>
              <a:r>
                <a:rPr lang="en-US" dirty="0" smtClean="0"/>
                <a:t>because of neutron damage 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resolution in real life</a:t>
            </a:r>
            <a:r>
              <a:rPr lang="en-US" baseline="30000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6811" y="1252583"/>
            <a:ext cx="476399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en-US" dirty="0" smtClean="0"/>
              <a:t>FWHM of GRETINA detectors measured recently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33959" y="674988"/>
            <a:ext cx="4315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*</a:t>
            </a:r>
            <a:r>
              <a:rPr lang="en-US" sz="1400" dirty="0" smtClean="0"/>
              <a:t> after detectors saw their fair share of radiation damage</a:t>
            </a: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42442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(almost) fix anything on our 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79" t="4448" r="232" b="3446"/>
          <a:stretch/>
        </p:blipFill>
        <p:spPr>
          <a:xfrm rot="2243621">
            <a:off x="251692" y="2332030"/>
            <a:ext cx="5669280" cy="246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4737" y="3545485"/>
            <a:ext cx="2415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Remove endcap:</a:t>
            </a:r>
          </a:p>
          <a:p>
            <a:pPr marL="173038" indent="-173038">
              <a:buFont typeface="Wingdings" panose="05000000000000000000" pitchFamily="2" charset="2"/>
              <a:buChar char="§"/>
            </a:pPr>
            <a:r>
              <a:rPr lang="en-US" dirty="0" smtClean="0"/>
              <a:t>Change cold FET</a:t>
            </a:r>
          </a:p>
          <a:p>
            <a:pPr marL="173038" indent="-173038"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Swap broken capsules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6592" y="5674783"/>
            <a:ext cx="249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blown warm FET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11525" y="1259798"/>
            <a:ext cx="13374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Preamplifier</a:t>
            </a:r>
            <a:br>
              <a:rPr lang="en-US" dirty="0" smtClean="0"/>
            </a:br>
            <a:r>
              <a:rPr lang="en-US" dirty="0" smtClean="0"/>
              <a:t>housing</a:t>
            </a:r>
            <a:br>
              <a:rPr lang="en-US" dirty="0" smtClean="0"/>
            </a:br>
            <a:r>
              <a:rPr lang="en-US" sz="1400" dirty="0" smtClean="0"/>
              <a:t>(e.g. short in</a:t>
            </a:r>
            <a:br>
              <a:rPr lang="en-US" sz="1400" dirty="0" smtClean="0"/>
            </a:br>
            <a:r>
              <a:rPr lang="en-US" sz="1400" dirty="0" smtClean="0"/>
              <a:t>motherboard)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3738" y="3950225"/>
            <a:ext cx="2317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Radiall</a:t>
            </a:r>
            <a:r>
              <a:rPr lang="en-US" dirty="0" smtClean="0"/>
              <a:t> connector</a:t>
            </a:r>
          </a:p>
          <a:p>
            <a:r>
              <a:rPr lang="en-US" sz="1400" dirty="0" smtClean="0"/>
              <a:t>(e.g. changing damaged pins)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3600" y="3462207"/>
            <a:ext cx="135838" cy="4590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266018" y="2337016"/>
            <a:ext cx="953682" cy="980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03600" y="4686300"/>
            <a:ext cx="1054104" cy="10033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22319" r="9235" b="11009"/>
          <a:stretch/>
        </p:blipFill>
        <p:spPr>
          <a:xfrm>
            <a:off x="6220336" y="1128796"/>
            <a:ext cx="2281237" cy="146233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5547624" y="4007150"/>
            <a:ext cx="1002636" cy="470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41228" y="5346229"/>
            <a:ext cx="3757808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Reliability:</a:t>
            </a:r>
          </a:p>
          <a:p>
            <a:r>
              <a:rPr lang="en-US" sz="1600" dirty="0" smtClean="0"/>
              <a:t>At NSCL 37 out of 40 experiments were carried out without a single missing crystal. </a:t>
            </a:r>
            <a:r>
              <a:rPr lang="en-US" sz="1400" dirty="0" smtClean="0"/>
              <a:t>(3 with ONE dead central contact FET)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25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temperature over 3 years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730298"/>
            <a:ext cx="8701090" cy="4808095"/>
            <a:chOff x="228600" y="955766"/>
            <a:chExt cx="8701090" cy="48080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955766"/>
              <a:ext cx="8701090" cy="480809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43200" y="1793966"/>
              <a:ext cx="2362200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NSCL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6000" y="1793966"/>
              <a:ext cx="1600200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ANL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33500" y="1793966"/>
              <a:ext cx="990600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LBNL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60070" y="2251166"/>
              <a:ext cx="7633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pumped</a:t>
              </a:r>
              <a:endParaRPr lang="en-US" sz="1400" dirty="0"/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3460070" y="2558943"/>
              <a:ext cx="381676" cy="225623"/>
            </a:xfrm>
            <a:prstGeom prst="straightConnector1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758126" y="2251166"/>
              <a:ext cx="763351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pumped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4612308" y="2558943"/>
              <a:ext cx="381676" cy="225623"/>
            </a:xfrm>
            <a:prstGeom prst="straightConnector1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146656" y="4537166"/>
              <a:ext cx="98289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Preamp off</a:t>
              </a:r>
            </a:p>
            <a:p>
              <a:pPr algn="ctr"/>
              <a:r>
                <a:rPr lang="en-US" sz="1400" dirty="0" smtClean="0"/>
                <a:t> (</a:t>
              </a:r>
              <a:r>
                <a:rPr lang="en-US" sz="1400" dirty="0" err="1" smtClean="0"/>
                <a:t>xmas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3638105" y="3470366"/>
              <a:ext cx="342357" cy="1066800"/>
            </a:xfrm>
            <a:prstGeom prst="straightConnector1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>
              <a:off x="4157409" y="2558943"/>
              <a:ext cx="982393" cy="911423"/>
            </a:xfrm>
            <a:prstGeom prst="straightConnector1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6" name="TextBox 15"/>
          <p:cNvSpPr txBox="1"/>
          <p:nvPr/>
        </p:nvSpPr>
        <p:spPr>
          <a:xfrm>
            <a:off x="909582" y="5661504"/>
            <a:ext cx="733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with RGA confirmed He in detector module’s cryostat vacuum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78720" y="6224193"/>
            <a:ext cx="415883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 we need </a:t>
            </a:r>
            <a:r>
              <a:rPr lang="en-US" smtClean="0"/>
              <a:t>Basis to </a:t>
            </a:r>
            <a:r>
              <a:rPr lang="en-US" dirty="0" smtClean="0"/>
              <a:t>track temperature???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Failures after annealing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4" y="863749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 2012 all GRETINA quad systems got annealed at 100</a:t>
            </a:r>
            <a:r>
              <a:rPr lang="en-US" b="1" baseline="30000" dirty="0"/>
              <a:t>o</a:t>
            </a:r>
            <a:r>
              <a:rPr lang="en-US" b="1" dirty="0"/>
              <a:t>C for 40-60 hours.</a:t>
            </a:r>
          </a:p>
          <a:p>
            <a:endParaRPr lang="en-US" dirty="0"/>
          </a:p>
          <a:p>
            <a:r>
              <a:rPr lang="en-US" b="1" dirty="0"/>
              <a:t>Status after annealing in 2012 after LBNL :</a:t>
            </a:r>
          </a:p>
          <a:p>
            <a:r>
              <a:rPr lang="en-US" dirty="0"/>
              <a:t>Q4 P2: </a:t>
            </a:r>
            <a:r>
              <a:rPr lang="el-GR" dirty="0"/>
              <a:t>ε</a:t>
            </a:r>
            <a:r>
              <a:rPr lang="en-US" dirty="0"/>
              <a:t>2 short connection</a:t>
            </a:r>
            <a:br>
              <a:rPr lang="en-US" dirty="0"/>
            </a:br>
            <a:r>
              <a:rPr lang="en-US" dirty="0"/>
              <a:t>Q6 P4: leakage through </a:t>
            </a:r>
            <a:r>
              <a:rPr lang="el-GR" dirty="0"/>
              <a:t>α</a:t>
            </a:r>
            <a:r>
              <a:rPr lang="en-US" dirty="0"/>
              <a:t>4 for HV&gt;4700V. At HV = 4500V </a:t>
            </a:r>
            <a:r>
              <a:rPr lang="el-GR" dirty="0"/>
              <a:t>Δ</a:t>
            </a:r>
            <a:r>
              <a:rPr lang="en-US" dirty="0"/>
              <a:t>E 2.5keV</a:t>
            </a:r>
          </a:p>
          <a:p>
            <a:r>
              <a:rPr lang="en-US" dirty="0">
                <a:solidFill>
                  <a:srgbClr val="0303FF"/>
                </a:solidFill>
              </a:rPr>
              <a:t>Q7 P3</a:t>
            </a:r>
            <a:r>
              <a:rPr lang="en-US" dirty="0"/>
              <a:t>: leakage through </a:t>
            </a:r>
            <a:r>
              <a:rPr lang="el-GR" dirty="0"/>
              <a:t>α</a:t>
            </a:r>
            <a:r>
              <a:rPr lang="en-US" dirty="0"/>
              <a:t>1, </a:t>
            </a:r>
            <a:r>
              <a:rPr lang="el-GR" dirty="0"/>
              <a:t>Δ</a:t>
            </a:r>
            <a:r>
              <a:rPr lang="en-US" dirty="0"/>
              <a:t>E </a:t>
            </a:r>
            <a:r>
              <a:rPr lang="en-US" dirty="0" smtClean="0"/>
              <a:t>3.1keV</a:t>
            </a:r>
          </a:p>
          <a:p>
            <a:endParaRPr lang="en-US" dirty="0"/>
          </a:p>
          <a:p>
            <a:pPr algn="ctr"/>
            <a:r>
              <a:rPr lang="en-US" dirty="0" smtClean="0"/>
              <a:t>………………………</a:t>
            </a:r>
          </a:p>
          <a:p>
            <a:pPr algn="ctr"/>
            <a:endParaRPr lang="en-US" dirty="0"/>
          </a:p>
          <a:p>
            <a:r>
              <a:rPr lang="en-US" b="1" dirty="0" smtClean="0"/>
              <a:t>In </a:t>
            </a:r>
            <a:r>
              <a:rPr lang="en-US" b="1" dirty="0"/>
              <a:t>2013 all GRETINA quad systems got annealed at 105</a:t>
            </a:r>
            <a:r>
              <a:rPr lang="en-US" b="1" baseline="30000" dirty="0"/>
              <a:t>o</a:t>
            </a:r>
            <a:r>
              <a:rPr lang="en-US" b="1" dirty="0"/>
              <a:t>C for 100 hours.</a:t>
            </a:r>
          </a:p>
          <a:p>
            <a:r>
              <a:rPr lang="en-US" dirty="0"/>
              <a:t>(increase from 100</a:t>
            </a:r>
            <a:r>
              <a:rPr lang="en-US" baseline="30000" dirty="0"/>
              <a:t>o</a:t>
            </a:r>
            <a:r>
              <a:rPr lang="en-US" dirty="0"/>
              <a:t>C to 105</a:t>
            </a:r>
            <a:r>
              <a:rPr lang="en-US" baseline="30000" dirty="0"/>
              <a:t>o</a:t>
            </a:r>
            <a:r>
              <a:rPr lang="en-US" dirty="0"/>
              <a:t>C in agreement with Canberra)</a:t>
            </a:r>
          </a:p>
          <a:p>
            <a:endParaRPr lang="en-US" dirty="0"/>
          </a:p>
          <a:p>
            <a:r>
              <a:rPr lang="en-US" b="1" dirty="0"/>
              <a:t>After </a:t>
            </a:r>
            <a:r>
              <a:rPr lang="en-US" b="1" dirty="0" smtClean="0"/>
              <a:t>this annealing, leakage </a:t>
            </a:r>
            <a:r>
              <a:rPr lang="en-US" b="1" dirty="0"/>
              <a:t>current on 5 crystals.</a:t>
            </a:r>
          </a:p>
          <a:p>
            <a:r>
              <a:rPr lang="en-US" dirty="0"/>
              <a:t>Q2 P1: </a:t>
            </a:r>
            <a:r>
              <a:rPr lang="el-GR" dirty="0"/>
              <a:t>Δ</a:t>
            </a:r>
            <a:r>
              <a:rPr lang="en-US" dirty="0"/>
              <a:t>E 6keV, leak </a:t>
            </a:r>
            <a:r>
              <a:rPr lang="el-GR" dirty="0"/>
              <a:t>α</a:t>
            </a:r>
            <a:r>
              <a:rPr lang="en-US" dirty="0"/>
              <a:t>5	Q3 P1: unusable, leak </a:t>
            </a:r>
            <a:r>
              <a:rPr lang="el-GR" dirty="0"/>
              <a:t>β</a:t>
            </a:r>
            <a:r>
              <a:rPr lang="en-US" dirty="0"/>
              <a:t>3	Q5 P2: </a:t>
            </a:r>
            <a:r>
              <a:rPr lang="el-GR" dirty="0"/>
              <a:t>Δ</a:t>
            </a:r>
            <a:r>
              <a:rPr lang="en-US" dirty="0"/>
              <a:t>E 5keV, leak </a:t>
            </a:r>
            <a:r>
              <a:rPr lang="el-GR" dirty="0"/>
              <a:t>ε</a:t>
            </a:r>
            <a:r>
              <a:rPr lang="en-US" dirty="0"/>
              <a:t>2</a:t>
            </a:r>
          </a:p>
          <a:p>
            <a:r>
              <a:rPr lang="en-US" dirty="0"/>
              <a:t>Q6 P4: </a:t>
            </a:r>
            <a:r>
              <a:rPr lang="el-GR" dirty="0"/>
              <a:t>Δ</a:t>
            </a:r>
            <a:r>
              <a:rPr lang="en-US" dirty="0"/>
              <a:t>E 4keV, leak </a:t>
            </a:r>
            <a:r>
              <a:rPr lang="el-GR" dirty="0"/>
              <a:t>α</a:t>
            </a:r>
            <a:r>
              <a:rPr lang="en-US" dirty="0"/>
              <a:t>4&amp;5	</a:t>
            </a:r>
            <a:r>
              <a:rPr lang="en-US" dirty="0">
                <a:solidFill>
                  <a:srgbClr val="0303FF"/>
                </a:solidFill>
              </a:rPr>
              <a:t>Q7 P3</a:t>
            </a:r>
            <a:r>
              <a:rPr lang="en-US" dirty="0"/>
              <a:t>: </a:t>
            </a:r>
            <a:r>
              <a:rPr lang="el-GR" dirty="0"/>
              <a:t>Δ</a:t>
            </a:r>
            <a:r>
              <a:rPr lang="en-US" dirty="0"/>
              <a:t>E 3.1keV, leak </a:t>
            </a:r>
            <a:r>
              <a:rPr lang="el-GR" dirty="0"/>
              <a:t>α</a:t>
            </a:r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 smtClean="0"/>
              <a:t>Q2 </a:t>
            </a:r>
            <a:r>
              <a:rPr lang="en-US" dirty="0"/>
              <a:t>P1, Q3 P1, Q5 P2, and Q6 P4 </a:t>
            </a:r>
            <a:r>
              <a:rPr lang="en-US" dirty="0" smtClean="0"/>
              <a:t>were sent </a:t>
            </a:r>
            <a:r>
              <a:rPr lang="en-US" dirty="0"/>
              <a:t>for repair to </a:t>
            </a:r>
            <a:r>
              <a:rPr lang="en-US" dirty="0" smtClean="0"/>
              <a:t>Canberra.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0303FF"/>
                </a:solidFill>
              </a:rPr>
              <a:t>Q7 P3 </a:t>
            </a:r>
            <a:r>
              <a:rPr lang="en-US" dirty="0"/>
              <a:t>performance is unchanged and </a:t>
            </a:r>
            <a:r>
              <a:rPr lang="en-US" dirty="0" smtClean="0"/>
              <a:t>was therefore </a:t>
            </a:r>
            <a:r>
              <a:rPr lang="en-US" dirty="0"/>
              <a:t>not sent for repair.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8428" y="6100254"/>
            <a:ext cx="5047151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Note: No annealing cycle was performed </a:t>
            </a:r>
            <a:r>
              <a:rPr lang="en-US" smtClean="0"/>
              <a:t>since </a:t>
            </a:r>
            <a:r>
              <a:rPr lang="en-US" smtClean="0"/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FET Failures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28746"/>
              </p:ext>
            </p:extLst>
          </p:nvPr>
        </p:nvGraphicFramePr>
        <p:xfrm>
          <a:off x="150316" y="1427966"/>
          <a:ext cx="855527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614"/>
                <a:gridCol w="1224942"/>
                <a:gridCol w="1001786"/>
                <a:gridCol w="1001786"/>
                <a:gridCol w="1001786"/>
                <a:gridCol w="1001786"/>
                <a:gridCol w="1001786"/>
                <a:gridCol w="1001786"/>
              </a:tblGrid>
              <a:tr h="6784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Detector Position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Crystal SN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2012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2015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2016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2017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Q1Pos1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73953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11/28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Q1Pos3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73993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11/28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Q1Pos4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74025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11/28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Q5Pos1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74117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12/4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7/6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11/13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Q5Pos3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74130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11/15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Q5Pos4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74129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11/13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Q6Pos2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74178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4/12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9/14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11/13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Q6Pos3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74131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10/7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9/14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11/13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Q7Pos3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74182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7/24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12/21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339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Q8Pos4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74165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--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2/</a:t>
                      </a:r>
                      <a:endParaRPr lang="en-US" sz="360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--</a:t>
                      </a:r>
                      <a:endParaRPr lang="en-US" sz="3600" dirty="0">
                        <a:solidFill>
                          <a:srgbClr val="365F91"/>
                        </a:solidFill>
                        <a:effectLst/>
                        <a:latin typeface="Helvetica Light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75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6681"/>
            <a:ext cx="8549014" cy="5229067"/>
          </a:xfrm>
        </p:spPr>
        <p:txBody>
          <a:bodyPr/>
          <a:lstStyle/>
          <a:p>
            <a:r>
              <a:rPr lang="en-US" b="1" i="1" dirty="0"/>
              <a:t>Failure Circumstances</a:t>
            </a:r>
          </a:p>
          <a:p>
            <a:pPr lvl="1"/>
            <a:r>
              <a:rPr lang="en-US" dirty="0" smtClean="0"/>
              <a:t>Q1 @ full bias [P2 </a:t>
            </a:r>
            <a:r>
              <a:rPr lang="en-US" dirty="0" err="1" smtClean="0"/>
              <a:t>disconcected</a:t>
            </a:r>
            <a:r>
              <a:rPr lang="en-US" dirty="0" smtClean="0"/>
              <a:t>] </a:t>
            </a:r>
            <a:r>
              <a:rPr lang="is-IS" dirty="0" smtClean="0"/>
              <a:t>…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morning, </a:t>
            </a:r>
            <a:r>
              <a:rPr lang="en-US" dirty="0" smtClean="0"/>
              <a:t>Q1 P1,3,4 </a:t>
            </a:r>
            <a:r>
              <a:rPr lang="en-US" dirty="0"/>
              <a:t>CC signals were gone (FETs dead).  Some segments on </a:t>
            </a:r>
            <a:r>
              <a:rPr lang="en-US" dirty="0" smtClean="0"/>
              <a:t>Q1 P1&amp;4 </a:t>
            </a:r>
            <a:r>
              <a:rPr lang="en-US" dirty="0"/>
              <a:t>were also </a:t>
            </a:r>
            <a:r>
              <a:rPr lang="en-US" dirty="0" smtClean="0"/>
              <a:t>lost.</a:t>
            </a:r>
            <a:endParaRPr lang="en-US" dirty="0"/>
          </a:p>
          <a:p>
            <a:r>
              <a:rPr lang="en-US" b="1" i="1" dirty="0"/>
              <a:t>Repair/Recovery</a:t>
            </a:r>
          </a:p>
          <a:p>
            <a:pPr lvl="1"/>
            <a:r>
              <a:rPr lang="en-US" dirty="0"/>
              <a:t>Quad was removed from array, and pumped on while being warmed up </a:t>
            </a:r>
          </a:p>
          <a:p>
            <a:pPr lvl="1"/>
            <a:r>
              <a:rPr lang="en-US" dirty="0"/>
              <a:t>Cold FETs </a:t>
            </a:r>
            <a:r>
              <a:rPr lang="en-US" dirty="0" smtClean="0"/>
              <a:t>were changed</a:t>
            </a:r>
          </a:p>
          <a:p>
            <a:pPr lvl="1"/>
            <a:r>
              <a:rPr lang="en-US" dirty="0" smtClean="0"/>
              <a:t>Detector </a:t>
            </a:r>
            <a:r>
              <a:rPr lang="en-US" dirty="0"/>
              <a:t>was outgassed at 85°C for 100 hours, and then cooled down</a:t>
            </a:r>
          </a:p>
          <a:p>
            <a:pPr lvl="1"/>
            <a:r>
              <a:rPr lang="en-US" dirty="0" smtClean="0"/>
              <a:t>Segments checked and dead </a:t>
            </a:r>
            <a:r>
              <a:rPr lang="en-US" dirty="0"/>
              <a:t>FETs </a:t>
            </a:r>
            <a:r>
              <a:rPr lang="en-US" dirty="0" smtClean="0"/>
              <a:t>replaced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939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23581</TotalTime>
  <Words>602</Words>
  <Application>Microsoft Macintosh PowerPoint</Application>
  <PresentationFormat>On-screen Show (4:3)</PresentationFormat>
  <Paragraphs>244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Calibri Light</vt:lpstr>
      <vt:lpstr>Helvetica Light</vt:lpstr>
      <vt:lpstr>ＭＳ Ｐゴシック</vt:lpstr>
      <vt:lpstr>ＭＳ 明朝</vt:lpstr>
      <vt:lpstr>Times New Roman</vt:lpstr>
      <vt:lpstr>Wingdings</vt:lpstr>
      <vt:lpstr>Arial</vt:lpstr>
      <vt:lpstr>Custom Design</vt:lpstr>
      <vt:lpstr>Office Theme</vt:lpstr>
      <vt:lpstr>GRETINA Detectors Status and failures</vt:lpstr>
      <vt:lpstr>GRETA/GRETINA detector design</vt:lpstr>
      <vt:lpstr>Efficiency</vt:lpstr>
      <vt:lpstr>Detector resolution in real life*</vt:lpstr>
      <vt:lpstr>We can (almost) fix anything on our own</vt:lpstr>
      <vt:lpstr>Detector temperature over 3 years</vt:lpstr>
      <vt:lpstr>Failures after annealing</vt:lpstr>
      <vt:lpstr>Core FET Failures</vt:lpstr>
      <vt:lpstr>Recent Example</vt:lpstr>
      <vt:lpstr>Details</vt:lpstr>
      <vt:lpstr>Status today</vt:lpstr>
      <vt:lpstr>Future modules</vt:lpstr>
      <vt:lpstr>PowerPoint Presentation</vt:lpstr>
      <vt:lpstr>Summary</vt:lpstr>
      <vt:lpstr>Energy Resolution measured at acceptance</vt:lpstr>
      <vt:lpstr>Microphonics seen during acceptance</vt:lpstr>
      <vt:lpstr>Microphonics after 7th GRETINA quad</vt:lpstr>
    </vt:vector>
  </TitlesOfParts>
  <Company>LBNL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Paul Fallon</dc:creator>
  <cp:lastModifiedBy>Chris Campbell</cp:lastModifiedBy>
  <cp:revision>149</cp:revision>
  <dcterms:created xsi:type="dcterms:W3CDTF">2016-09-27T17:58:19Z</dcterms:created>
  <dcterms:modified xsi:type="dcterms:W3CDTF">2018-04-05T07:48:11Z</dcterms:modified>
</cp:coreProperties>
</file>