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99" r:id="rId3"/>
    <p:sldId id="281" r:id="rId4"/>
    <p:sldId id="300" r:id="rId5"/>
    <p:sldId id="297" r:id="rId6"/>
    <p:sldId id="293" r:id="rId7"/>
    <p:sldId id="298" r:id="rId8"/>
    <p:sldId id="292" r:id="rId9"/>
    <p:sldId id="288" r:id="rId10"/>
  </p:sldIdLst>
  <p:sldSz cx="9144000" cy="6858000" type="screen4x3"/>
  <p:notesSz cx="6858000" cy="9144000"/>
  <p:defaultTextStyle>
    <a:defPPr>
      <a:defRPr lang="es-ES"/>
    </a:defPPr>
    <a:lvl1pPr marL="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FFDCB"/>
    <a:srgbClr val="F6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43"/>
  </p:normalViewPr>
  <p:slideViewPr>
    <p:cSldViewPr snapToGrid="0" snapToObjects="1">
      <p:cViewPr>
        <p:scale>
          <a:sx n="100" d="100"/>
          <a:sy n="100" d="100"/>
        </p:scale>
        <p:origin x="-1728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8D56-ED6E-964D-B718-E81090776824}" type="datetime1">
              <a:rPr lang="es-ES" smtClean="0"/>
              <a:t>3/4/18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9C04-93A8-6747-BEC8-1246F2DC474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778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E6B4A-C150-3648-8230-DB62E8100F30}" type="datetime1">
              <a:rPr lang="es-ES" smtClean="0"/>
              <a:t>3/4/18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8CA8D-0832-D54C-AE4B-C824B3668E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38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E706-AE42-FB4F-8A53-858383B020F7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0A83-B3E3-724E-A3C8-EFAE963CD7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31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1EFA-42E6-334C-BA71-C23DCA269F7A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236A-092D-524F-A950-43848B117D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03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8120-C1EF-E242-A3CD-7F2434075148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601-9F4F-C14F-98E0-30695C8CB2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6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8FB8-55FA-7643-9227-51B1AD51754A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2F91-2B1F-1D4F-867D-F2E72B90A2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2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6FDD-F7DC-9649-B380-8F9BEF765E2D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9D23-1A62-3E4F-8E19-F4F4AC40FA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2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C5AC-4E19-E440-BBD9-BE4F65158990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6CA9-7165-C241-B7BC-AE79E376E9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90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EB8F-7F7A-1E4B-944E-050042E4A0A6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A7D-102C-7E48-93FE-320372ADA5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13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F005-7974-6448-9AC4-9EB3F3F4F111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9EC8-65A6-8540-8233-9A5E49D23B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8689-0B0C-9548-8D9F-4087640C46B1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74CF-6E7B-8C4B-97D6-4C624CCA5F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83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B510-D6D3-9840-AC7C-DB49D35F2E8E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48D7-A753-C947-9747-F35922F923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6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CC06-3327-2248-9D4A-900F0E9B6530}" type="datetime1">
              <a:rPr lang="es-ES"/>
              <a:pPr>
                <a:defRPr/>
              </a:pPr>
              <a:t>3/4/18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D4FF-C78F-1546-903A-1E44973878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92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C12F12E-8281-154F-A80A-F800B398483B}" type="datetime1">
              <a:rPr lang="es-E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3/4/18</a:t>
            </a:fld>
            <a:endParaRPr lang="es-E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22BA06E-C3C6-CD4D-B8A6-89CA428ED729}" type="slidenum">
              <a:rPr lang="es-E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mailto:Andres.Gadea@ific.uv.es" TargetMode="External"/><Relationship Id="rId5" Type="http://schemas.openxmlformats.org/officeDocument/2006/relationships/hyperlink" Target="mailto:Daniel.R.Napoli@lnl.infn.it" TargetMode="External"/><Relationship Id="rId6" Type="http://schemas.openxmlformats.org/officeDocument/2006/relationships/hyperlink" Target="mailto:Peter.Reiter@ikp.uni-koeln.d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001" y="2565400"/>
            <a:ext cx="8899524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Status of the ENSAR2 </a:t>
            </a:r>
            <a:r>
              <a:rPr lang="en-US" b="1" dirty="0">
                <a:ea typeface="+mj-ea"/>
                <a:cs typeface="+mj-cs"/>
              </a:rPr>
              <a:t>JRA2 - </a:t>
            </a:r>
            <a:r>
              <a:rPr lang="en-US" b="1" dirty="0" err="1">
                <a:ea typeface="+mj-ea"/>
                <a:cs typeface="+mj-cs"/>
              </a:rPr>
              <a:t>PSeGe</a:t>
            </a:r>
            <a:r>
              <a:rPr lang="en-US" b="1" dirty="0">
                <a:ea typeface="+mj-ea"/>
                <a:cs typeface="+mj-cs"/>
              </a:rPr>
              <a:t> </a:t>
            </a:r>
            <a:r>
              <a:rPr lang="en-US" b="1" dirty="0" smtClean="0">
                <a:ea typeface="+mj-ea"/>
                <a:cs typeface="+mj-cs"/>
              </a:rPr>
              <a:t/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/>
              <a:t> </a:t>
            </a:r>
            <a:r>
              <a:rPr lang="en-US" b="1" dirty="0">
                <a:ea typeface="+mj-ea"/>
                <a:cs typeface="+mj-cs"/>
              </a:rPr>
              <a:t>	</a:t>
            </a:r>
            <a:br>
              <a:rPr lang="en-US" b="1" dirty="0">
                <a:ea typeface="+mj-ea"/>
                <a:cs typeface="+mj-cs"/>
              </a:rPr>
            </a:br>
            <a:endParaRPr lang="en-US" b="1" dirty="0" smtClean="0"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15888"/>
            <a:ext cx="2097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684213" y="4586287"/>
            <a:ext cx="78486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/>
              <a:t>2</a:t>
            </a:r>
            <a:r>
              <a:rPr lang="en-US" sz="1600" b="1" baseline="30000" dirty="0"/>
              <a:t>nd</a:t>
            </a:r>
            <a:r>
              <a:rPr lang="en-US" sz="1600" b="1" dirty="0"/>
              <a:t> AGATA-GRETINA tracking arrays collaboration meeting</a:t>
            </a:r>
            <a:br>
              <a:rPr lang="en-US" sz="1600" b="1" dirty="0"/>
            </a:br>
            <a:r>
              <a:rPr lang="en-US" sz="1600" b="1" dirty="0"/>
              <a:t>4</a:t>
            </a:r>
            <a:r>
              <a:rPr lang="en-US" sz="1600" b="1" baseline="30000" dirty="0"/>
              <a:t>th</a:t>
            </a:r>
            <a:r>
              <a:rPr lang="en-US" sz="1600" b="1" dirty="0"/>
              <a:t>- 6</a:t>
            </a:r>
            <a:r>
              <a:rPr lang="en-US" sz="1600" b="1" baseline="30000" dirty="0"/>
              <a:t>th</a:t>
            </a:r>
            <a:r>
              <a:rPr lang="en-US" sz="1600" b="1" dirty="0"/>
              <a:t> April 2018</a:t>
            </a:r>
            <a:endParaRPr lang="it-IT" sz="16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364" name="Picture 2" descr="Logo_ENSA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89588"/>
            <a:ext cx="30686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Horizon2020_20150626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22018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827088" y="3437997"/>
            <a:ext cx="782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black"/>
                </a:solidFill>
              </a:rPr>
              <a:t>A.Gadea</a:t>
            </a:r>
            <a:r>
              <a:rPr lang="en-US" b="1" dirty="0" smtClean="0">
                <a:solidFill>
                  <a:prstClr val="black"/>
                </a:solidFill>
              </a:rPr>
              <a:t> (IFIC-Valencia) for the </a:t>
            </a:r>
            <a:r>
              <a:rPr lang="en-US" b="1" dirty="0" err="1" smtClean="0">
                <a:solidFill>
                  <a:prstClr val="black"/>
                </a:solidFill>
              </a:rPr>
              <a:t>PSeGe</a:t>
            </a:r>
            <a:r>
              <a:rPr lang="en-US" b="1" dirty="0" smtClean="0">
                <a:solidFill>
                  <a:prstClr val="black"/>
                </a:solidFill>
              </a:rPr>
              <a:t> Collaboration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92" y="143322"/>
            <a:ext cx="1562100" cy="10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Logo_ENSA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03" y="120544"/>
            <a:ext cx="2621298" cy="10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Horizon2020_20150626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0" y="137054"/>
            <a:ext cx="1660836" cy="10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115888" y="1254679"/>
            <a:ext cx="90281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ENSAR2 (project number: 654002) is the integrating activity for European nuclear scientists who are performing research in three of these major subfields: Nuclear Structure, Nuclear Reactions and Applications of Nuclear Science.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Its </a:t>
            </a:r>
            <a:r>
              <a:rPr lang="en-US" sz="2000" b="1" dirty="0">
                <a:solidFill>
                  <a:prstClr val="black"/>
                </a:solidFill>
              </a:rPr>
              <a:t>core aim is to provide access to eleven of the complementary world-class large-scale facilities: GANIL-SPIRAL2 (F), INFN (LNL &amp; LNS) (I),CERN-ISOLDE (CH), JYFL (FI),  ALTO (F), GSI (D), KVI-CART (NL), NLC (IFJ PAN-Krakow &amp; HIL-Warsaw) (PL), IFIN-HH/ELI-NP (RO) and to the theoretical physics facility: ECT* (I).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It provides as well Network and Joint Research Activities funding.</a:t>
            </a: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ENSAR2 </a:t>
            </a:r>
            <a:r>
              <a:rPr lang="en-US" sz="2000" b="1" dirty="0">
                <a:solidFill>
                  <a:prstClr val="black"/>
                </a:solidFill>
              </a:rPr>
              <a:t>started on March 1st, 2016. It will last 4 </a:t>
            </a:r>
            <a:r>
              <a:rPr lang="en-US" sz="2000" b="1" dirty="0" smtClean="0">
                <a:solidFill>
                  <a:prstClr val="black"/>
                </a:solidFill>
              </a:rPr>
              <a:t>years</a:t>
            </a: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ENSAR2 </a:t>
            </a:r>
            <a:r>
              <a:rPr lang="en-US" sz="2000" b="1" dirty="0">
                <a:solidFill>
                  <a:prstClr val="black"/>
                </a:solidFill>
              </a:rPr>
              <a:t>is funded by the European Commission within its HORIZON2020 </a:t>
            </a:r>
            <a:r>
              <a:rPr lang="en-US" sz="2000" b="1" dirty="0" err="1">
                <a:solidFill>
                  <a:prstClr val="black"/>
                </a:solidFill>
              </a:rPr>
              <a:t>Programme</a:t>
            </a:r>
            <a:r>
              <a:rPr lang="en-US" sz="2000" b="1" dirty="0">
                <a:solidFill>
                  <a:prstClr val="black"/>
                </a:solidFill>
              </a:rPr>
              <a:t> under the specific </a:t>
            </a:r>
            <a:r>
              <a:rPr lang="en-US" sz="2000" b="1" dirty="0" err="1" smtClean="0">
                <a:solidFill>
                  <a:prstClr val="black"/>
                </a:solidFill>
              </a:rPr>
              <a:t>programme</a:t>
            </a:r>
            <a:r>
              <a:rPr lang="en-US" sz="2000" b="1" dirty="0" smtClean="0">
                <a:solidFill>
                  <a:prstClr val="black"/>
                </a:solidFill>
              </a:rPr>
              <a:t> 'Infrastructures</a:t>
            </a:r>
            <a:r>
              <a:rPr lang="en-US" sz="2000" b="1" dirty="0">
                <a:solidFill>
                  <a:prstClr val="black"/>
                </a:solidFill>
              </a:rPr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val="383743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6"/>
          <p:cNvSpPr txBox="1"/>
          <p:nvPr/>
        </p:nvSpPr>
        <p:spPr>
          <a:xfrm>
            <a:off x="90464" y="5113262"/>
            <a:ext cx="4471146" cy="1446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"/>
              </a:rPr>
              <a:t>Task 1: New technologies on passivation and segmentation </a:t>
            </a:r>
            <a:r>
              <a:rPr lang="en-GB" sz="1600" b="1" dirty="0">
                <a:solidFill>
                  <a:srgbClr val="0000FF"/>
                </a:solidFill>
                <a:latin typeface="Calibri"/>
                <a:ea typeface="ＭＳ 明朝"/>
                <a:cs typeface="Times New Roman"/>
              </a:rPr>
              <a:t> </a:t>
            </a:r>
            <a:endParaRPr lang="es-ES_tradnl" sz="1600" b="1" dirty="0">
              <a:solidFill>
                <a:prstClr val="black"/>
              </a:solidFill>
              <a:latin typeface="Times"/>
              <a:ea typeface="ＭＳ 明朝"/>
              <a:cs typeface="Times New Roman"/>
            </a:endParaRPr>
          </a:p>
          <a:p>
            <a:r>
              <a:rPr lang="en-US" sz="1400" dirty="0">
                <a:solidFill>
                  <a:prstClr val="black"/>
                </a:solidFill>
                <a:latin typeface="Calibri" charset="0"/>
              </a:rPr>
              <a:t>R&amp;D of segmented contacts in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</a:rPr>
              <a:t>HPGe</a:t>
            </a:r>
            <a:r>
              <a:rPr lang="en-US" sz="1400" dirty="0">
                <a:solidFill>
                  <a:prstClr val="black"/>
                </a:solidFill>
                <a:latin typeface="Calibri" charset="0"/>
              </a:rPr>
              <a:t> detectors and of the passivation of the boundary regions between contacts, charge collection and electric-field exploration via 2D scans.</a:t>
            </a:r>
            <a:endParaRPr lang="es-ES_tradnl" sz="1400" dirty="0">
              <a:solidFill>
                <a:prstClr val="black"/>
              </a:solidFill>
              <a:latin typeface="Times"/>
              <a:ea typeface="ＭＳ 明朝"/>
              <a:cs typeface="Times New Roman"/>
            </a:endParaRPr>
          </a:p>
        </p:txBody>
      </p:sp>
      <p:sp>
        <p:nvSpPr>
          <p:cNvPr id="19" name="CuadroTexto 8"/>
          <p:cNvSpPr txBox="1"/>
          <p:nvPr/>
        </p:nvSpPr>
        <p:spPr>
          <a:xfrm>
            <a:off x="4697238" y="1676080"/>
            <a:ext cx="4404877" cy="1661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"/>
              </a:rPr>
              <a:t>Task 2: R&amp;D on novel </a:t>
            </a:r>
            <a:r>
              <a:rPr lang="en-US" sz="1600" b="1" dirty="0" err="1">
                <a:solidFill>
                  <a:srgbClr val="C00000"/>
                </a:solidFill>
                <a:latin typeface="Calibri"/>
              </a:rPr>
              <a:t>Ge</a:t>
            </a:r>
            <a:r>
              <a:rPr lang="en-US" sz="1600" b="1" dirty="0">
                <a:solidFill>
                  <a:srgbClr val="C00000"/>
                </a:solidFill>
                <a:latin typeface="Calibri"/>
              </a:rPr>
              <a:t>-detector geometries for ultimate position resolution and efficiency </a:t>
            </a:r>
            <a:r>
              <a:rPr lang="en-GB" sz="1600" b="1" dirty="0">
                <a:solidFill>
                  <a:srgbClr val="000000"/>
                </a:solidFill>
                <a:latin typeface="Calibri"/>
                <a:ea typeface="ＭＳ 明朝"/>
                <a:cs typeface="Times New Roman"/>
              </a:rPr>
              <a:t>		</a:t>
            </a:r>
            <a:r>
              <a:rPr lang="en-GB" sz="1600" b="1" dirty="0">
                <a:solidFill>
                  <a:srgbClr val="0000FF"/>
                </a:solidFill>
                <a:latin typeface="Calibri"/>
                <a:ea typeface="ＭＳ 明朝"/>
                <a:cs typeface="Times New Roman"/>
              </a:rPr>
              <a:t> </a:t>
            </a:r>
            <a:endParaRPr lang="es-ES_tradnl" sz="1600" b="1" dirty="0">
              <a:solidFill>
                <a:prstClr val="black"/>
              </a:solidFill>
              <a:latin typeface="Times"/>
              <a:ea typeface="ＭＳ 明朝"/>
              <a:cs typeface="Times New Roman"/>
            </a:endParaRPr>
          </a:p>
          <a:p>
            <a:r>
              <a:rPr lang="en-US" sz="1400" dirty="0">
                <a:solidFill>
                  <a:prstClr val="black"/>
                </a:solidFill>
                <a:latin typeface="Calibri" charset="0"/>
              </a:rPr>
              <a:t>Modeling and simulation of electrical-field distributions, evaluation of the 3D position resolution obtainable, production of a prototype detector in cooperation with the industrial partner, experimental determination of the performance figures with the produced prototype.</a:t>
            </a:r>
          </a:p>
        </p:txBody>
      </p:sp>
      <p:sp>
        <p:nvSpPr>
          <p:cNvPr id="20" name="CuadroTexto 9"/>
          <p:cNvSpPr txBox="1"/>
          <p:nvPr/>
        </p:nvSpPr>
        <p:spPr>
          <a:xfrm>
            <a:off x="4697238" y="3422417"/>
            <a:ext cx="4404877" cy="15696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0" tIns="45711" rIns="91420" bIns="45711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/>
              </a:rPr>
              <a:t>Task 3: R&amp;D on segmented p-type coaxial detectors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charset="0"/>
              </a:rPr>
              <a:t>R&amp;D on basic properties of the dopants producing high hole-barrier n-contacts, evaluation of the barrier and study of segmentation with these materials.</a:t>
            </a:r>
            <a:endParaRPr lang="en-US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CuadroTexto 12"/>
          <p:cNvSpPr txBox="1"/>
          <p:nvPr/>
        </p:nvSpPr>
        <p:spPr>
          <a:xfrm>
            <a:off x="29184" y="883480"/>
            <a:ext cx="909000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prstClr val="black"/>
                </a:solidFill>
                <a:latin typeface="Calibri"/>
              </a:rPr>
              <a:t>The present project is contributing to the R&amp;D of detector technology for position-sensitive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HPGe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detector arrays. R&amp;D on key areas as detector technology.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The work of the JRA2 is proceedings according to plan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22" name="Rectángulo 18"/>
          <p:cNvSpPr/>
          <p:nvPr/>
        </p:nvSpPr>
        <p:spPr>
          <a:xfrm>
            <a:off x="2392074" y="19504"/>
            <a:ext cx="6722742" cy="55399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90"/>
                </a:solidFill>
                <a:latin typeface="Baskerville"/>
                <a:cs typeface="Baskerville"/>
              </a:rPr>
              <a:t>JRA2 </a:t>
            </a:r>
            <a:r>
              <a:rPr lang="mr-IN" sz="1600" b="1" dirty="0">
                <a:solidFill>
                  <a:srgbClr val="000090"/>
                </a:solidFill>
                <a:latin typeface="Baskerville"/>
                <a:cs typeface="Baskerville"/>
              </a:rPr>
              <a:t>–</a:t>
            </a:r>
            <a:r>
              <a:rPr lang="es-ES" sz="1600" b="1" dirty="0">
                <a:solidFill>
                  <a:srgbClr val="000090"/>
                </a:solidFill>
                <a:latin typeface="Baskerville"/>
                <a:cs typeface="Baskerville"/>
              </a:rPr>
              <a:t> </a:t>
            </a:r>
            <a:r>
              <a:rPr lang="es-ES" sz="1600" b="1" dirty="0" err="1">
                <a:solidFill>
                  <a:srgbClr val="000090"/>
                </a:solidFill>
                <a:latin typeface="Baskerville"/>
                <a:cs typeface="Baskerville"/>
              </a:rPr>
              <a:t>PSeGe</a:t>
            </a:r>
            <a:r>
              <a:rPr lang="es-ES" sz="1600" b="1" dirty="0">
                <a:solidFill>
                  <a:srgbClr val="000090"/>
                </a:solidFill>
                <a:latin typeface="Baskerville"/>
                <a:cs typeface="Baskerville"/>
              </a:rPr>
              <a:t>  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R&amp;D 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on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 Position-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Sensitive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Germanium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Detectors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for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 Nuclear 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Structure</a:t>
            </a:r>
            <a:r>
              <a:rPr lang="es-ES" sz="1400" b="1" dirty="0">
                <a:solidFill>
                  <a:srgbClr val="0000FF"/>
                </a:solidFill>
                <a:latin typeface="Baskerville"/>
                <a:cs typeface="Baskerville"/>
              </a:rPr>
              <a:t> and </a:t>
            </a:r>
            <a:r>
              <a:rPr lang="es-ES" sz="1400" b="1" dirty="0" err="1">
                <a:solidFill>
                  <a:srgbClr val="0000FF"/>
                </a:solidFill>
                <a:latin typeface="Baskerville"/>
                <a:cs typeface="Baskerville"/>
              </a:rPr>
              <a:t>Applications</a:t>
            </a:r>
            <a:r>
              <a:rPr lang="es-ES" sz="1400" b="1" dirty="0">
                <a:solidFill>
                  <a:prstClr val="black"/>
                </a:solidFill>
                <a:latin typeface="Baskerville"/>
                <a:cs typeface="Baskerville"/>
              </a:rPr>
              <a:t>.</a:t>
            </a:r>
            <a:endParaRPr lang="en-US" sz="1200" dirty="0">
              <a:solidFill>
                <a:prstClr val="black"/>
              </a:solidFill>
              <a:latin typeface="Baskerville"/>
              <a:cs typeface="Baskerville"/>
            </a:endParaRPr>
          </a:p>
        </p:txBody>
      </p:sp>
      <p:pic>
        <p:nvPicPr>
          <p:cNvPr id="23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" y="0"/>
            <a:ext cx="1475037" cy="5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9"/>
          <p:cNvSpPr txBox="1"/>
          <p:nvPr/>
        </p:nvSpPr>
        <p:spPr>
          <a:xfrm>
            <a:off x="4709568" y="5087986"/>
            <a:ext cx="4404877" cy="15696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0" tIns="45711" rIns="91420" bIns="45711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/>
              </a:rPr>
              <a:t>Task 4: Demonstration of imaging applications and associated detector technologies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4.1: Demonstration of imaging applications 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4.2: Detector encapsulation techniques 	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4.3: R&amp;D on associated Detector technologies	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4.4: PSA and neutron-gamma discrimination </a:t>
            </a:r>
          </a:p>
        </p:txBody>
      </p:sp>
      <p:pic>
        <p:nvPicPr>
          <p:cNvPr id="25" name="Picture 24" descr="drapeau_europ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21" y="0"/>
            <a:ext cx="887852" cy="5921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505" y="3564693"/>
            <a:ext cx="4597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alibri"/>
              </a:rPr>
              <a:t>Associated partners: </a:t>
            </a:r>
          </a:p>
          <a:p>
            <a:r>
              <a:rPr lang="en-US" dirty="0">
                <a:solidFill>
                  <a:srgbClr val="000090"/>
                </a:solidFill>
                <a:latin typeface="Calibri"/>
              </a:rPr>
              <a:t>KTH &amp;University of Uppsala, Sweden, ELI-NP, Romania, University of Milan, Italy, STFC, UK,  University of Salamanca &amp; University of Valencia, Spain, CEA-</a:t>
            </a:r>
            <a:r>
              <a:rPr lang="en-US" dirty="0" err="1">
                <a:solidFill>
                  <a:srgbClr val="000090"/>
                </a:solidFill>
                <a:latin typeface="Calibri"/>
              </a:rPr>
              <a:t>Saclay</a:t>
            </a:r>
            <a:r>
              <a:rPr lang="en-US" dirty="0">
                <a:solidFill>
                  <a:srgbClr val="000090"/>
                </a:solidFill>
                <a:latin typeface="Calibri"/>
              </a:rPr>
              <a:t>, France  </a:t>
            </a:r>
          </a:p>
        </p:txBody>
      </p:sp>
      <p:sp>
        <p:nvSpPr>
          <p:cNvPr id="27" name="Rectángulo 18"/>
          <p:cNvSpPr/>
          <p:nvPr/>
        </p:nvSpPr>
        <p:spPr>
          <a:xfrm>
            <a:off x="29184" y="573502"/>
            <a:ext cx="9085631" cy="30777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skerville"/>
                <a:cs typeface="Baskerville"/>
                <a:hlinkClick r:id="rId4"/>
              </a:rPr>
              <a:t>Andres.Gadea@ific.uv.es</a:t>
            </a:r>
            <a:r>
              <a:rPr lang="en-US" sz="1400" dirty="0">
                <a:solidFill>
                  <a:srgbClr val="FF0000"/>
                </a:solidFill>
                <a:latin typeface="Baskerville"/>
                <a:cs typeface="Baskerville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Baskerville"/>
                <a:cs typeface="Baskerville"/>
                <a:hlinkClick r:id="rId5"/>
              </a:rPr>
              <a:t>Daniel.R.Napoli@lnl.infn.it</a:t>
            </a:r>
            <a:r>
              <a:rPr lang="en-US" sz="1200" dirty="0">
                <a:solidFill>
                  <a:prstClr val="black"/>
                </a:solidFill>
                <a:latin typeface="Baskerville"/>
                <a:cs typeface="Baskerville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Baskerville"/>
                <a:cs typeface="Baskerville"/>
                <a:hlinkClick r:id="rId6"/>
              </a:rPr>
              <a:t>Peter.Reiter@ikp.uni-koeln.de</a:t>
            </a:r>
            <a:r>
              <a:rPr lang="en-US" sz="1200" dirty="0">
                <a:solidFill>
                  <a:prstClr val="black"/>
                </a:solidFill>
                <a:latin typeface="Baskerville"/>
                <a:cs typeface="Baskerville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Baskerville"/>
                <a:cs typeface="Baskerville"/>
              </a:rPr>
              <a:t>                     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psege.lnl.infn.it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</a:t>
            </a:r>
            <a:endParaRPr lang="en-US" sz="1200" dirty="0">
              <a:solidFill>
                <a:prstClr val="black"/>
              </a:solidFill>
              <a:latin typeface="Baskerville"/>
              <a:cs typeface="Baskervil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464" y="1545944"/>
            <a:ext cx="45191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Participants:</a:t>
            </a:r>
          </a:p>
          <a:p>
            <a:pPr marL="285750" indent="-1079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IFIC-CSIC: personnel funds for Task3</a:t>
            </a:r>
          </a:p>
          <a:p>
            <a:pPr marL="285750" indent="-1079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INFN-LNL: personnel funds for Task 1</a:t>
            </a:r>
          </a:p>
          <a:p>
            <a:pPr marL="285750" indent="-1079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Uni. Cologne:  </a:t>
            </a:r>
            <a:r>
              <a:rPr lang="en-US" dirty="0">
                <a:solidFill>
                  <a:srgbClr val="000090"/>
                </a:solidFill>
              </a:rPr>
              <a:t>personnel funds for Task 1</a:t>
            </a:r>
          </a:p>
          <a:p>
            <a:pPr marL="285750" indent="-1079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GSI: </a:t>
            </a:r>
            <a:r>
              <a:rPr lang="en-US" dirty="0">
                <a:solidFill>
                  <a:srgbClr val="000090"/>
                </a:solidFill>
              </a:rPr>
              <a:t>personnel funds for Task </a:t>
            </a:r>
            <a:r>
              <a:rPr lang="en-US" dirty="0" smtClean="0">
                <a:solidFill>
                  <a:srgbClr val="000090"/>
                </a:solidFill>
              </a:rPr>
              <a:t>2</a:t>
            </a:r>
            <a:endParaRPr lang="en-US" dirty="0">
              <a:solidFill>
                <a:srgbClr val="000090"/>
              </a:solidFill>
            </a:endParaRPr>
          </a:p>
          <a:p>
            <a:pPr marL="285750" indent="-1079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Uni. Liverpool: networking funds for Task 4</a:t>
            </a:r>
          </a:p>
          <a:p>
            <a:pPr marL="285750" indent="-1079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CNRS: </a:t>
            </a:r>
            <a:r>
              <a:rPr lang="en-US" dirty="0">
                <a:solidFill>
                  <a:srgbClr val="000090"/>
                </a:solidFill>
              </a:rPr>
              <a:t>networking funds for Task 4</a:t>
            </a:r>
          </a:p>
          <a:p>
            <a:pPr marL="285750" indent="-10795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0"/>
            <a:ext cx="2709333" cy="10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</p:spPr>
        <p:txBody>
          <a:bodyPr/>
          <a:lstStyle/>
          <a:p>
            <a:pPr algn="l"/>
            <a:r>
              <a:rPr lang="en-US" b="1" dirty="0" smtClean="0"/>
              <a:t>Status (I)</a:t>
            </a:r>
            <a:endParaRPr lang="en-US" b="1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10621" y="1111240"/>
            <a:ext cx="8748712" cy="4930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Task 1: </a:t>
            </a:r>
            <a:r>
              <a:rPr lang="en-US" sz="2400" b="1" dirty="0">
                <a:solidFill>
                  <a:srgbClr val="C00000"/>
                </a:solidFill>
              </a:rPr>
              <a:t>New technologies on passivation and segmentation </a:t>
            </a:r>
            <a:endParaRPr lang="en-US" sz="2400" dirty="0"/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Contract assigned to INFN ongoing (Walter </a:t>
            </a:r>
            <a:r>
              <a:rPr lang="en-US" sz="2200" dirty="0" err="1" smtClean="0"/>
              <a:t>Rainiero</a:t>
            </a:r>
            <a:r>
              <a:rPr lang="en-US" sz="2200" dirty="0" smtClean="0"/>
              <a:t>) since 3/11/2016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Done the first test of implantation of Boron in planar detectors to produce new contact technologies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Now working in the preparation of a coaxial detector from a raw </a:t>
            </a:r>
            <a:r>
              <a:rPr lang="en-US" sz="2200" dirty="0" err="1" smtClean="0"/>
              <a:t>Ge</a:t>
            </a:r>
            <a:r>
              <a:rPr lang="en-US" sz="2200" dirty="0" smtClean="0"/>
              <a:t>-HP crystal in order to check the new contact technology in quasi-coaxial detectors.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/>
              <a:t>The contract for a post doc position </a:t>
            </a:r>
            <a:r>
              <a:rPr lang="en-US" sz="2200" dirty="0" smtClean="0"/>
              <a:t>in IKP-Cologne is assigned (Herbert Hess) starting </a:t>
            </a:r>
            <a:r>
              <a:rPr lang="en-US" sz="2200" dirty="0"/>
              <a:t>from 1.12.2016. Funds will be used until </a:t>
            </a:r>
            <a:r>
              <a:rPr lang="en-US" sz="2200" dirty="0" smtClean="0"/>
              <a:t>31.8.2018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Work on the </a:t>
            </a:r>
            <a:r>
              <a:rPr lang="en-US" sz="2200" dirty="0"/>
              <a:t>new encapsulation </a:t>
            </a:r>
            <a:r>
              <a:rPr lang="en-US" sz="2200" dirty="0" smtClean="0"/>
              <a:t>technique </a:t>
            </a:r>
            <a:r>
              <a:rPr lang="en-US" sz="2200" dirty="0" smtClean="0"/>
              <a:t>at </a:t>
            </a:r>
            <a:r>
              <a:rPr lang="en-US" sz="2200" dirty="0" smtClean="0"/>
              <a:t>IKP-Cologne. 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Cryostat </a:t>
            </a:r>
            <a:r>
              <a:rPr lang="en-US" sz="2200" dirty="0"/>
              <a:t>development is ongoing for new detector </a:t>
            </a:r>
            <a:r>
              <a:rPr lang="en-US" sz="2200" dirty="0" smtClean="0"/>
              <a:t>prototypes in collaboration between IKP-Cologne and INFN.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0"/>
            <a:ext cx="2709333" cy="10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Activities ongoing: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36654" y="1200140"/>
            <a:ext cx="8748712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400" dirty="0" err="1" smtClean="0"/>
              <a:t>V.Boldrini</a:t>
            </a:r>
            <a:r>
              <a:rPr lang="en-US" sz="2400" dirty="0" smtClean="0"/>
              <a:t> et al</a:t>
            </a:r>
            <a:r>
              <a:rPr lang="en-US" sz="2400" dirty="0"/>
              <a:t>: Characterization of thermally </a:t>
            </a:r>
            <a:r>
              <a:rPr lang="en-US" sz="2400" dirty="0" smtClean="0"/>
              <a:t>induced shallow </a:t>
            </a:r>
            <a:r>
              <a:rPr lang="en-US" sz="2400" dirty="0"/>
              <a:t>defects in </a:t>
            </a:r>
            <a:r>
              <a:rPr lang="en-US" sz="2400" dirty="0" err="1" smtClean="0"/>
              <a:t>HPGe</a:t>
            </a:r>
            <a:r>
              <a:rPr lang="en-US" sz="2400" dirty="0" err="1"/>
              <a:t>.</a:t>
            </a:r>
            <a:r>
              <a:rPr lang="en-US" sz="2400" dirty="0" err="1" smtClean="0"/>
              <a:t>Thermally</a:t>
            </a:r>
            <a:r>
              <a:rPr lang="en-US" sz="2400" dirty="0"/>
              <a:t>-induced </a:t>
            </a:r>
            <a:r>
              <a:rPr lang="en-US" sz="2400" dirty="0" smtClean="0"/>
              <a:t>defects and contamination  </a:t>
            </a:r>
            <a:r>
              <a:rPr lang="en-US" sz="2400" dirty="0"/>
              <a:t>in </a:t>
            </a:r>
            <a:r>
              <a:rPr lang="en-US" sz="2400" dirty="0" smtClean="0"/>
              <a:t>candidates for </a:t>
            </a:r>
            <a:r>
              <a:rPr lang="en-US" sz="2400" dirty="0" err="1" smtClean="0"/>
              <a:t>HPGe</a:t>
            </a:r>
            <a:r>
              <a:rPr lang="en-US" sz="2400" dirty="0" smtClean="0"/>
              <a:t> doping techniques.</a:t>
            </a:r>
            <a:endParaRPr lang="en-US" sz="2400" dirty="0"/>
          </a:p>
          <a:p>
            <a:pPr marL="177800" indent="-177800"/>
            <a:r>
              <a:rPr lang="en-US" sz="2400" dirty="0"/>
              <a:t> </a:t>
            </a:r>
            <a:r>
              <a:rPr lang="en-US" sz="2400" dirty="0" err="1" smtClean="0"/>
              <a:t>W.Raniero</a:t>
            </a:r>
            <a:r>
              <a:rPr lang="en-US" sz="2400" dirty="0" smtClean="0"/>
              <a:t> et al: Preparation of segmented coaxial detector prototypes with new </a:t>
            </a:r>
            <a:r>
              <a:rPr lang="en-US" sz="2400" dirty="0" err="1" smtClean="0"/>
              <a:t>pasivation</a:t>
            </a:r>
            <a:r>
              <a:rPr lang="en-US" sz="2400" dirty="0" smtClean="0"/>
              <a:t> techniques.</a:t>
            </a:r>
          </a:p>
          <a:p>
            <a:r>
              <a:rPr lang="en-US" sz="2400" dirty="0"/>
              <a:t>F. </a:t>
            </a:r>
            <a:r>
              <a:rPr lang="en-US" sz="2400" dirty="0" err="1" smtClean="0"/>
              <a:t>Sgarbossa</a:t>
            </a:r>
            <a:r>
              <a:rPr lang="en-US" sz="2400" dirty="0" smtClean="0"/>
              <a:t> et al.: </a:t>
            </a:r>
            <a:r>
              <a:rPr lang="en-US" sz="2400" dirty="0"/>
              <a:t>Investigation of P Monolayer </a:t>
            </a:r>
            <a:r>
              <a:rPr lang="en-US" sz="2400" dirty="0" smtClean="0"/>
              <a:t>Doping in </a:t>
            </a:r>
            <a:r>
              <a:rPr lang="en-US" sz="2400" dirty="0"/>
              <a:t>Germanium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6429" y="4705445"/>
            <a:ext cx="1404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New Hydride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Passivation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Techniques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Pages from PSeGe_Walter_Raniero_Milano_2017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83" y="3911229"/>
            <a:ext cx="6121400" cy="27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0"/>
            <a:ext cx="2709333" cy="10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</p:spPr>
        <p:txBody>
          <a:bodyPr/>
          <a:lstStyle/>
          <a:p>
            <a:pPr algn="l"/>
            <a:r>
              <a:rPr lang="en-US" b="1" dirty="0" smtClean="0"/>
              <a:t>Status (II)</a:t>
            </a:r>
            <a:endParaRPr lang="en-US" b="1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10621" y="1111240"/>
            <a:ext cx="8748712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 </a:t>
            </a:r>
            <a:r>
              <a:rPr lang="en-US" sz="2400" b="1" dirty="0">
                <a:solidFill>
                  <a:srgbClr val="C00000"/>
                </a:solidFill>
              </a:rPr>
              <a:t>2: R&amp;D on novel </a:t>
            </a:r>
            <a:r>
              <a:rPr lang="en-US" sz="2400" b="1" dirty="0" err="1">
                <a:solidFill>
                  <a:srgbClr val="C00000"/>
                </a:solidFill>
              </a:rPr>
              <a:t>Ge</a:t>
            </a:r>
            <a:r>
              <a:rPr lang="en-US" sz="2400" b="1" dirty="0">
                <a:solidFill>
                  <a:srgbClr val="C00000"/>
                </a:solidFill>
              </a:rPr>
              <a:t>-detector geometries for ultimate position resolution and efficiency </a:t>
            </a:r>
            <a:endParaRPr lang="en-US" sz="2400" dirty="0"/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Contract on-going (</a:t>
            </a:r>
            <a:r>
              <a:rPr lang="en-US" sz="2400" dirty="0" err="1" smtClean="0"/>
              <a:t>Tugba</a:t>
            </a:r>
            <a:r>
              <a:rPr lang="en-US" sz="2400" dirty="0" smtClean="0"/>
              <a:t> </a:t>
            </a:r>
            <a:r>
              <a:rPr lang="en-US" sz="2400" dirty="0" err="1" smtClean="0"/>
              <a:t>Arici</a:t>
            </a:r>
            <a:r>
              <a:rPr lang="en-US" sz="2400" dirty="0" smtClean="0"/>
              <a:t>)</a:t>
            </a:r>
            <a:endParaRPr lang="en-US" sz="2200" dirty="0" smtClean="0"/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Proceeding with the prototype </a:t>
            </a:r>
            <a:r>
              <a:rPr lang="en-US" sz="2200" dirty="0"/>
              <a:t>of </a:t>
            </a:r>
            <a:r>
              <a:rPr lang="en-US" sz="2200" dirty="0" err="1" smtClean="0"/>
              <a:t>quasiplanar</a:t>
            </a:r>
            <a:r>
              <a:rPr lang="en-US" sz="2200" dirty="0" smtClean="0"/>
              <a:t> geometry for position sensitive </a:t>
            </a:r>
            <a:r>
              <a:rPr lang="en-US" sz="2200" dirty="0" err="1" smtClean="0"/>
              <a:t>Ge</a:t>
            </a:r>
            <a:r>
              <a:rPr lang="en-US" sz="2200" dirty="0" smtClean="0"/>
              <a:t> detectors. First prototype is now been characterized.</a:t>
            </a:r>
          </a:p>
        </p:txBody>
      </p:sp>
      <p:pic>
        <p:nvPicPr>
          <p:cNvPr id="7" name="Picture 6" descr="task2_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2" y="3477161"/>
            <a:ext cx="4063438" cy="2874515"/>
          </a:xfrm>
          <a:prstGeom prst="rect">
            <a:avLst/>
          </a:prstGeom>
        </p:spPr>
      </p:pic>
      <p:pic>
        <p:nvPicPr>
          <p:cNvPr id="8" name="Picture 7" descr="task2_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640696"/>
            <a:ext cx="3020949" cy="22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0"/>
            <a:ext cx="2709333" cy="10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</p:spPr>
        <p:txBody>
          <a:bodyPr/>
          <a:lstStyle/>
          <a:p>
            <a:pPr algn="l"/>
            <a:r>
              <a:rPr lang="en-US" b="1" dirty="0" smtClean="0"/>
              <a:t>Status (II)</a:t>
            </a:r>
            <a:endParaRPr lang="en-US" b="1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310621" y="1267363"/>
            <a:ext cx="8507412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>
              <a:buFont typeface="Arial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Task 3: R&amp;D on segmented p-type coaxial detectors 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Test on</a:t>
            </a:r>
            <a:r>
              <a:rPr lang="en-US" sz="2200" dirty="0" smtClean="0"/>
              <a:t> </a:t>
            </a:r>
            <a:r>
              <a:rPr lang="en-US" sz="2200" dirty="0" smtClean="0"/>
              <a:t>the use of Phosphorous for dopant diffusion and  activation for the junction </a:t>
            </a:r>
            <a:r>
              <a:rPr lang="en-US" sz="2200" dirty="0" smtClean="0"/>
              <a:t>formation done, not good results. Now </a:t>
            </a:r>
            <a:r>
              <a:rPr lang="en-US" sz="2200" dirty="0" err="1" smtClean="0"/>
              <a:t>Sb</a:t>
            </a:r>
            <a:r>
              <a:rPr lang="en-US" sz="2200" dirty="0"/>
              <a:t> </a:t>
            </a:r>
            <a:r>
              <a:rPr lang="en-US" sz="2200" dirty="0" smtClean="0"/>
              <a:t>as dopant being tested.</a:t>
            </a:r>
            <a:endParaRPr lang="en-US" sz="2200" dirty="0" smtClean="0"/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Collaboration established with the Micro electronics group of the University of </a:t>
            </a:r>
            <a:r>
              <a:rPr lang="en-US" sz="2200" dirty="0" err="1" smtClean="0"/>
              <a:t>Padova</a:t>
            </a:r>
            <a:r>
              <a:rPr lang="en-US" sz="2200" dirty="0" smtClean="0"/>
              <a:t>, Italy </a:t>
            </a:r>
          </a:p>
          <a:p>
            <a:pPr marL="541242" lvl="2" indent="-84138">
              <a:buFont typeface="Arial"/>
              <a:buChar char="•"/>
            </a:pPr>
            <a:r>
              <a:rPr lang="en-US" sz="2200" dirty="0" smtClean="0"/>
              <a:t>Ongoing </a:t>
            </a:r>
            <a:r>
              <a:rPr lang="en-US" sz="2200" dirty="0" smtClean="0"/>
              <a:t>contract </a:t>
            </a:r>
            <a:r>
              <a:rPr lang="en-US" sz="2200" dirty="0" smtClean="0"/>
              <a:t>for a pre-doctoral </a:t>
            </a:r>
            <a:r>
              <a:rPr lang="en-US" sz="2200" dirty="0" smtClean="0"/>
              <a:t>collaborator Stefano </a:t>
            </a:r>
            <a:r>
              <a:rPr lang="en-US" sz="2200" dirty="0" err="1" smtClean="0"/>
              <a:t>Bertoldo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7" name="Picture 6" descr="Pages from PSeGe_Milano_Boldri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1" y="4155781"/>
            <a:ext cx="3314699" cy="2483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8914" y="4190206"/>
            <a:ext cx="22898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Diode Prototype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1cm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2mm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thick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Under test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798" y="4363867"/>
            <a:ext cx="1230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n contact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Sb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P contact B</a:t>
            </a:r>
          </a:p>
        </p:txBody>
      </p:sp>
    </p:spTree>
    <p:extLst>
      <p:ext uri="{BB962C8B-B14F-4D97-AF65-F5344CB8AC3E}">
        <p14:creationId xmlns:p14="http://schemas.microsoft.com/office/powerpoint/2010/main" val="197234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0"/>
            <a:ext cx="2709333" cy="10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</p:spPr>
        <p:txBody>
          <a:bodyPr/>
          <a:lstStyle/>
          <a:p>
            <a:pPr algn="l"/>
            <a:r>
              <a:rPr lang="en-US" b="1" dirty="0" smtClean="0"/>
              <a:t>Status (III)</a:t>
            </a:r>
            <a:endParaRPr lang="en-US" b="1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10621" y="1111240"/>
            <a:ext cx="8507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Task 4: Demonstration of imaging applications and associated detector </a:t>
            </a:r>
            <a:r>
              <a:rPr lang="en-US" sz="2400" b="1" dirty="0" smtClean="0">
                <a:solidFill>
                  <a:srgbClr val="C00000"/>
                </a:solidFill>
              </a:rPr>
              <a:t>technologies</a:t>
            </a:r>
            <a:endParaRPr lang="en-US" sz="2200" dirty="0" smtClean="0"/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Done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and the </a:t>
            </a: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 </a:t>
            </a:r>
            <a:r>
              <a:rPr lang="en-US" sz="2200" dirty="0" smtClean="0"/>
              <a:t>workshops </a:t>
            </a:r>
            <a:r>
              <a:rPr lang="en-US" sz="2200" dirty="0"/>
              <a:t>on Detector R&amp;D, Applications and  associated </a:t>
            </a:r>
            <a:r>
              <a:rPr lang="en-US" sz="2200" dirty="0" smtClean="0"/>
              <a:t>technologies.3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being organized</a:t>
            </a:r>
          </a:p>
          <a:p>
            <a:pPr marL="539750" lvl="1" indent="-84138">
              <a:buFont typeface="Arial"/>
              <a:buChar char="•"/>
            </a:pPr>
            <a:r>
              <a:rPr lang="en-US" sz="2200" dirty="0"/>
              <a:t>Training sessions on advanced detector </a:t>
            </a:r>
            <a:r>
              <a:rPr lang="en-US" sz="2200" dirty="0" smtClean="0"/>
              <a:t>technology organized.</a:t>
            </a:r>
            <a:endParaRPr lang="en-US" sz="2200" dirty="0" smtClean="0"/>
          </a:p>
          <a:p>
            <a:pPr marL="539750" lvl="1" indent="-84138">
              <a:buFont typeface="Arial"/>
              <a:buChar char="•"/>
            </a:pPr>
            <a:r>
              <a:rPr lang="en-US" sz="2200" dirty="0" smtClean="0"/>
              <a:t>Collaboration on-going on Position Sensitive </a:t>
            </a:r>
            <a:r>
              <a:rPr lang="en-US" sz="2200" dirty="0" err="1" smtClean="0"/>
              <a:t>Ge</a:t>
            </a:r>
            <a:r>
              <a:rPr lang="en-US" sz="2200" dirty="0" smtClean="0"/>
              <a:t> Detector Imaging applications.</a:t>
            </a:r>
            <a:endParaRPr lang="en-US" sz="2200" dirty="0"/>
          </a:p>
          <a:p>
            <a:pPr marL="539750" lvl="1" indent="-84138">
              <a:buFont typeface="Arial"/>
              <a:buChar char="•"/>
            </a:pPr>
            <a:r>
              <a:rPr lang="en-US" sz="2200" dirty="0"/>
              <a:t>IKP-Cologne is contributing to the developments with the work of a master student (</a:t>
            </a:r>
            <a:r>
              <a:rPr lang="en-US" sz="2200" dirty="0" err="1"/>
              <a:t>Rouven</a:t>
            </a:r>
            <a:r>
              <a:rPr lang="en-US" sz="2200" dirty="0"/>
              <a:t> Hirsch) working on gamma ray imaging with two different position sensitive </a:t>
            </a:r>
            <a:r>
              <a:rPr lang="en-US" sz="2200" dirty="0" err="1"/>
              <a:t>HPGe</a:t>
            </a:r>
            <a:r>
              <a:rPr lang="en-US" sz="2200" dirty="0"/>
              <a:t> detectors: a cylindrical coaxial detector, and tapered AGATA detector both 36 fold segmented. This work performed in collaboration with University of Liverpool. 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7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10623" y="1374775"/>
            <a:ext cx="87487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Summary: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 err="1" smtClean="0">
                <a:solidFill>
                  <a:prstClr val="black"/>
                </a:solidFill>
              </a:rPr>
              <a:t>PSeGe</a:t>
            </a:r>
            <a:r>
              <a:rPr lang="en-US" dirty="0" smtClean="0">
                <a:solidFill>
                  <a:prstClr val="black"/>
                </a:solidFill>
              </a:rPr>
              <a:t> activity is progressing timely in several fronts.</a:t>
            </a: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Prototypes in Task 1, i.e. new </a:t>
            </a:r>
            <a:r>
              <a:rPr lang="en-US" dirty="0" err="1" smtClean="0">
                <a:solidFill>
                  <a:prstClr val="black"/>
                </a:solidFill>
              </a:rPr>
              <a:t>pasivation</a:t>
            </a:r>
            <a:r>
              <a:rPr lang="en-US" dirty="0" smtClean="0">
                <a:solidFill>
                  <a:prstClr val="black"/>
                </a:solidFill>
              </a:rPr>
              <a:t> techniques, Task 2, i.e. new geometries, and Task 3, i.e. p-type contacts, exist or are being produced.</a:t>
            </a: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Promising p-type contacts </a:t>
            </a:r>
            <a:r>
              <a:rPr lang="en-US" dirty="0" smtClean="0">
                <a:solidFill>
                  <a:prstClr val="black"/>
                </a:solidFill>
              </a:rPr>
              <a:t>based </a:t>
            </a:r>
            <a:r>
              <a:rPr lang="en-US" dirty="0" smtClean="0">
                <a:solidFill>
                  <a:prstClr val="black"/>
                </a:solidFill>
              </a:rPr>
              <a:t>on </a:t>
            </a:r>
            <a:r>
              <a:rPr lang="en-US" dirty="0" smtClean="0">
                <a:solidFill>
                  <a:prstClr val="black"/>
                </a:solidFill>
              </a:rPr>
              <a:t>Sb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Networking funds </a:t>
            </a:r>
            <a:r>
              <a:rPr lang="en-US" dirty="0" smtClean="0">
                <a:solidFill>
                  <a:prstClr val="black"/>
                </a:solidFill>
              </a:rPr>
              <a:t>allow </a:t>
            </a:r>
            <a:r>
              <a:rPr lang="en-US" dirty="0" smtClean="0">
                <a:solidFill>
                  <a:prstClr val="black"/>
                </a:solidFill>
              </a:rPr>
              <a:t>the organization of the </a:t>
            </a:r>
            <a:r>
              <a:rPr lang="en-US" dirty="0" smtClean="0">
                <a:solidFill>
                  <a:prstClr val="black"/>
                </a:solidFill>
              </a:rPr>
              <a:t>workshops and training visits to the Laboratories with </a:t>
            </a:r>
            <a:r>
              <a:rPr lang="en-US" dirty="0" err="1" smtClean="0">
                <a:solidFill>
                  <a:prstClr val="black"/>
                </a:solidFill>
              </a:rPr>
              <a:t>Ge</a:t>
            </a:r>
            <a:r>
              <a:rPr lang="en-US" dirty="0" smtClean="0">
                <a:solidFill>
                  <a:prstClr val="black"/>
                </a:solidFill>
              </a:rPr>
              <a:t> detectors experts.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Logo_ENS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0"/>
            <a:ext cx="2709333" cy="10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orizon2020_20150626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18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PASPAG-SEE.potx</Template>
  <TotalTime>28411</TotalTime>
  <Words>915</Words>
  <Application>Microsoft Macintosh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Status of the ENSAR2 JRA2 - PSeGe     </vt:lpstr>
      <vt:lpstr>PowerPoint Presentation</vt:lpstr>
      <vt:lpstr>PowerPoint Presentation</vt:lpstr>
      <vt:lpstr>Status (I)</vt:lpstr>
      <vt:lpstr>Activities ongoing:</vt:lpstr>
      <vt:lpstr>Status (II)</vt:lpstr>
      <vt:lpstr>Status (II)</vt:lpstr>
      <vt:lpstr>Status (III)</vt:lpstr>
      <vt:lpstr>PowerPoint Presentation</vt:lpstr>
    </vt:vector>
  </TitlesOfParts>
  <Company>iem-csic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olof</dc:creator>
  <cp:lastModifiedBy>Andres Gadea</cp:lastModifiedBy>
  <cp:revision>271</cp:revision>
  <cp:lastPrinted>2016-10-03T15:15:31Z</cp:lastPrinted>
  <dcterms:created xsi:type="dcterms:W3CDTF">2012-03-14T13:38:00Z</dcterms:created>
  <dcterms:modified xsi:type="dcterms:W3CDTF">2018-04-06T06:35:49Z</dcterms:modified>
</cp:coreProperties>
</file>