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70" r:id="rId3"/>
    <p:sldId id="293" r:id="rId4"/>
    <p:sldId id="257" r:id="rId5"/>
    <p:sldId id="258" r:id="rId6"/>
    <p:sldId id="263" r:id="rId7"/>
    <p:sldId id="264" r:id="rId8"/>
    <p:sldId id="265" r:id="rId9"/>
    <p:sldId id="266" r:id="rId10"/>
    <p:sldId id="282" r:id="rId11"/>
    <p:sldId id="268" r:id="rId12"/>
    <p:sldId id="283" r:id="rId13"/>
    <p:sldId id="269" r:id="rId14"/>
    <p:sldId id="278" r:id="rId15"/>
    <p:sldId id="279" r:id="rId16"/>
    <p:sldId id="280" r:id="rId17"/>
    <p:sldId id="275" r:id="rId18"/>
    <p:sldId id="291" r:id="rId19"/>
    <p:sldId id="281" r:id="rId20"/>
    <p:sldId id="299" r:id="rId21"/>
    <p:sldId id="300" r:id="rId22"/>
    <p:sldId id="289" r:id="rId23"/>
    <p:sldId id="295" r:id="rId24"/>
    <p:sldId id="296" r:id="rId25"/>
    <p:sldId id="297" r:id="rId26"/>
    <p:sldId id="260" r:id="rId27"/>
    <p:sldId id="298" r:id="rId28"/>
    <p:sldId id="274" r:id="rId29"/>
    <p:sldId id="26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12" y="-7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D939-CE56-244E-BC23-37892810CCC1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A67A4-760A-C14F-A976-A0DA0DA4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67A4-760A-C14F-A976-A0DA0DA43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67A4-760A-C14F-A976-A0DA0DA432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67A4-760A-C14F-A976-A0DA0DA432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67A4-760A-C14F-A976-A0DA0DA432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2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889648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9BA4AFA-8735-864D-BF60-C6F6603471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rgbClr val="2B4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3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4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F5C816D-6C56-A542-B267-1CBA371EC012}" type="datetimeFigureOut">
              <a:rPr lang="en-US" smtClean="0"/>
              <a:t>4/2/18</a:t>
            </a:fld>
            <a:endParaRPr lang="en-US"/>
          </a:p>
        </p:txBody>
      </p:sp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2" y="4102100"/>
            <a:ext cx="67367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46679" y="673208"/>
            <a:ext cx="7803047" cy="19454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Characterization of an n-type Segmented Inverted Coaxial Point Contact (ICPC) Detector 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22880" y="2703884"/>
            <a:ext cx="7189735" cy="0"/>
          </a:xfrm>
          <a:prstGeom prst="line">
            <a:avLst/>
          </a:prstGeom>
          <a:ln w="38100" cmpd="dbl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685800" y="2731623"/>
            <a:ext cx="6461760" cy="800100"/>
          </a:xfrm>
        </p:spPr>
        <p:txBody>
          <a:bodyPr>
            <a:noAutofit/>
          </a:bodyPr>
          <a:lstStyle/>
          <a:p>
            <a:r>
              <a:rPr lang="en-US" sz="1800" dirty="0" smtClean="0"/>
              <a:t>Heather Crawford (LBNL) 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028735" y="4820790"/>
            <a:ext cx="6461760" cy="330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b="0" i="0" kern="1200" baseline="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Second AGATA-GRETINA Collaboration Meeting, CSNSM </a:t>
            </a:r>
            <a:r>
              <a:rPr lang="en-CA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Orsay</a:t>
            </a: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Campus, CNRS France  -- </a:t>
            </a:r>
            <a:r>
              <a:rPr lang="en-CA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</a:t>
            </a: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April 4-6,2018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754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eres1333_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70" t="15117" r="6390" b="13839"/>
          <a:stretch/>
        </p:blipFill>
        <p:spPr>
          <a:xfrm>
            <a:off x="4412076" y="820995"/>
            <a:ext cx="3038593" cy="673162"/>
          </a:xfrm>
          <a:prstGeom prst="rect">
            <a:avLst/>
          </a:prstGeom>
        </p:spPr>
      </p:pic>
      <p:pic>
        <p:nvPicPr>
          <p:cNvPr id="3" name="Picture 2" descr="enevsph1333no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278" y="1307340"/>
            <a:ext cx="4906176" cy="3723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Charge Trapping: Azimuthal Angle Effect</a:t>
            </a:r>
            <a:endParaRPr lang="en-US" sz="32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820094"/>
            <a:ext cx="300707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Beyond drift-time -- an approximate proxy for depth (</a:t>
            </a:r>
            <a:r>
              <a:rPr lang="en-US" sz="2000" i="1" dirty="0" smtClean="0"/>
              <a:t>z</a:t>
            </a:r>
            <a:r>
              <a:rPr lang="en-US" sz="2000" dirty="0" smtClean="0"/>
              <a:t>) -- other obvious parameters are radius and azimuthal angle</a:t>
            </a:r>
          </a:p>
          <a:p>
            <a:r>
              <a:rPr lang="en-US" sz="2000" dirty="0" smtClean="0"/>
              <a:t>Strong variation in the amount of trapping is clearly observed at different azimuthal angles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19343"/>
            <a:ext cx="1912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Salathe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868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19 (2017).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7850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2800" dirty="0" smtClean="0"/>
              <a:t>Azimuthal Angle Reconstruction: Building a Basis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6533" y="801554"/>
            <a:ext cx="4069665" cy="3600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experimental basis for azimuthal angle reconstruction was built</a:t>
            </a:r>
            <a:endParaRPr lang="en-US" sz="2000" dirty="0"/>
          </a:p>
        </p:txBody>
      </p:sp>
      <p:pic>
        <p:nvPicPr>
          <p:cNvPr id="5" name="Picture 4" descr="ph-sprp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91" y="1130721"/>
            <a:ext cx="4150245" cy="3149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991" y="1999979"/>
            <a:ext cx="3671042" cy="2062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A ring of collimated vertical </a:t>
            </a:r>
            <a:r>
              <a:rPr lang="en-US" sz="1600" baseline="30000" dirty="0" smtClean="0"/>
              <a:t>137</a:t>
            </a:r>
            <a:r>
              <a:rPr lang="en-US" sz="1600" dirty="0" smtClean="0"/>
              <a:t>Cs measurements were taken in the detector at a radius of 24 mm, with 2.5 degree spacing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Photopeak events satisfying A/E cut were averaged to build a basis at each angle, considering on the rear 8 wedge segments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19343"/>
            <a:ext cx="1912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Salathe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868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19 (2017).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711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Azimuthal Angle Reconstruction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85045" y="787922"/>
            <a:ext cx="4990187" cy="42312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fit of individual events to the available basis signals, using a χ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minimization, and then a linear interpolation between grid points allows reliable azimuthal angle determination</a:t>
            </a:r>
          </a:p>
        </p:txBody>
      </p:sp>
      <p:pic>
        <p:nvPicPr>
          <p:cNvPr id="3" name="Picture 2" descr="phvsph066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32" b="12713"/>
          <a:stretch/>
        </p:blipFill>
        <p:spPr>
          <a:xfrm>
            <a:off x="209517" y="594706"/>
            <a:ext cx="2566252" cy="2128421"/>
          </a:xfrm>
          <a:prstGeom prst="rect">
            <a:avLst/>
          </a:prstGeom>
        </p:spPr>
      </p:pic>
      <p:pic>
        <p:nvPicPr>
          <p:cNvPr id="6" name="Picture 5" descr="phvsdt1333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32"/>
          <a:stretch/>
        </p:blipFill>
        <p:spPr>
          <a:xfrm>
            <a:off x="209517" y="2580726"/>
            <a:ext cx="2566252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925" y="2509917"/>
            <a:ext cx="2939948" cy="2277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4837" y="4912668"/>
            <a:ext cx="1912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Salathe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868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19 (2017).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8306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Charge Trapping: Drift and Angle Correction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95469" y="899158"/>
            <a:ext cx="2571326" cy="391071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Uncollimated</a:t>
            </a:r>
            <a:r>
              <a:rPr lang="en-US" sz="1800" dirty="0" smtClean="0"/>
              <a:t> </a:t>
            </a:r>
            <a:r>
              <a:rPr lang="en-US" sz="1800" baseline="30000" dirty="0" smtClean="0"/>
              <a:t>60</a:t>
            </a:r>
            <a:r>
              <a:rPr lang="en-US" sz="1800" dirty="0" smtClean="0"/>
              <a:t>Co measurement (from the crystal front) shows performance of angle-drift time correction</a:t>
            </a:r>
          </a:p>
          <a:p>
            <a:r>
              <a:rPr lang="en-US" sz="1800" dirty="0" smtClean="0"/>
              <a:t>For single-site events, now at      ~2.9 keV at 1332 keV with these corrections</a:t>
            </a:r>
            <a:endParaRPr lang="en-US" sz="1800" dirty="0"/>
          </a:p>
        </p:txBody>
      </p:sp>
      <p:pic>
        <p:nvPicPr>
          <p:cNvPr id="5" name="Picture 4" descr="envsdt1333pd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36" y="1179099"/>
            <a:ext cx="2823335" cy="2142610"/>
          </a:xfrm>
          <a:prstGeom prst="rect">
            <a:avLst/>
          </a:prstGeom>
        </p:spPr>
      </p:pic>
      <p:pic>
        <p:nvPicPr>
          <p:cNvPr id="6" name="Picture 5" descr="envsph1333pd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36" y="2947163"/>
            <a:ext cx="2823335" cy="2142610"/>
          </a:xfrm>
          <a:prstGeom prst="rect">
            <a:avLst/>
          </a:prstGeom>
        </p:spPr>
      </p:pic>
      <p:pic>
        <p:nvPicPr>
          <p:cNvPr id="8" name="Picture 7" descr="eneres1333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0" t="19325" r="7795" b="12760"/>
          <a:stretch/>
        </p:blipFill>
        <p:spPr>
          <a:xfrm>
            <a:off x="816941" y="620889"/>
            <a:ext cx="1815855" cy="663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44837" y="4919343"/>
            <a:ext cx="1912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Salathe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868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19 (2017).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5031"/>
          <a:stretch/>
        </p:blipFill>
        <p:spPr>
          <a:xfrm>
            <a:off x="5657455" y="799064"/>
            <a:ext cx="2549521" cy="335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405" y="4152397"/>
            <a:ext cx="952523" cy="1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Radial Position Reconstruction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2" y="833576"/>
            <a:ext cx="4329291" cy="360045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Radial reconstruction is performed following 𝜑 determination</a:t>
            </a:r>
          </a:p>
          <a:p>
            <a:r>
              <a:rPr lang="en-US" sz="2000" dirty="0"/>
              <a:t>Signals from the front and longitudinal segments </a:t>
            </a:r>
            <a:r>
              <a:rPr lang="en-US" sz="2000" dirty="0" smtClean="0"/>
              <a:t>included in bases </a:t>
            </a:r>
            <a:r>
              <a:rPr lang="en-US" sz="2000" dirty="0"/>
              <a:t>indexed by observed net segment, 𝜑 and drift time</a:t>
            </a:r>
            <a:endParaRPr lang="en-US" sz="2000" dirty="0" smtClean="0"/>
          </a:p>
          <a:p>
            <a:r>
              <a:rPr lang="en-US" sz="2000" dirty="0" smtClean="0"/>
              <a:t>Least-squares χ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minimization and interpolation between basis points determines </a:t>
            </a:r>
            <a:r>
              <a:rPr lang="en-US" sz="2000" i="1" dirty="0" smtClean="0"/>
              <a:t>r</a:t>
            </a:r>
            <a:r>
              <a:rPr lang="en-US" sz="2000" dirty="0" smtClean="0"/>
              <a:t> position</a:t>
            </a:r>
          </a:p>
          <a:p>
            <a:r>
              <a:rPr lang="en-US" sz="2000" dirty="0" smtClean="0"/>
              <a:t>Good performance achieved with (at this point) single iteration of fitting step, except in region very near point contact (</a:t>
            </a:r>
            <a:r>
              <a:rPr lang="en-US" sz="2000" i="1" dirty="0" smtClean="0"/>
              <a:t>r</a:t>
            </a:r>
            <a:r>
              <a:rPr lang="en-US" sz="2000" dirty="0" smtClean="0"/>
              <a:t> = 0)</a:t>
            </a:r>
            <a:endParaRPr lang="en-US" sz="2000" dirty="0"/>
          </a:p>
        </p:txBody>
      </p:sp>
      <p:pic>
        <p:nvPicPr>
          <p:cNvPr id="9" name="Picture 8" descr="plt-all-ecut-imprav-al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6"/>
          <a:stretch/>
        </p:blipFill>
        <p:spPr>
          <a:xfrm>
            <a:off x="4794586" y="661572"/>
            <a:ext cx="3581462" cy="22792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0754" y="720057"/>
            <a:ext cx="89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45°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06" y="2974196"/>
            <a:ext cx="2698876" cy="20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Depth (</a:t>
            </a:r>
            <a:r>
              <a:rPr lang="en-US" sz="3200" i="1" dirty="0" smtClean="0"/>
              <a:t>z</a:t>
            </a:r>
            <a:r>
              <a:rPr lang="en-US" sz="3200" dirty="0" smtClean="0"/>
              <a:t>) Reconstruction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13066"/>
            <a:ext cx="7620000" cy="3600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With 𝜑 and </a:t>
            </a:r>
            <a:r>
              <a:rPr lang="en-US" sz="2000" i="1" dirty="0" smtClean="0"/>
              <a:t>r</a:t>
            </a:r>
            <a:r>
              <a:rPr lang="en-US" sz="2000" dirty="0" smtClean="0"/>
              <a:t> reconstruction, determination of </a:t>
            </a:r>
            <a:r>
              <a:rPr lang="en-US" sz="2000" i="1" dirty="0" smtClean="0"/>
              <a:t>z</a:t>
            </a:r>
            <a:r>
              <a:rPr lang="en-US" sz="2000" dirty="0" smtClean="0"/>
              <a:t> is ‘simply’ a look-up table to map drift time to depth</a:t>
            </a:r>
          </a:p>
          <a:p>
            <a:r>
              <a:rPr lang="en-US" sz="2000" dirty="0" smtClean="0"/>
              <a:t>Challenges near the PC arise due to double-valued </a:t>
            </a:r>
            <a:r>
              <a:rPr lang="en-US" sz="2000" i="1" dirty="0" smtClean="0"/>
              <a:t>z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/>
              <a:t> </a:t>
            </a:r>
            <a:r>
              <a:rPr lang="en-US" sz="2000" dirty="0" smtClean="0"/>
              <a:t>drift time relationship</a:t>
            </a:r>
            <a:endParaRPr lang="en-US" sz="2000" dirty="0"/>
          </a:p>
        </p:txBody>
      </p:sp>
      <p:pic>
        <p:nvPicPr>
          <p:cNvPr id="5" name="Picture 4" descr="plt-all-ecut-impdtv-al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9"/>
          <a:stretch/>
        </p:blipFill>
        <p:spPr>
          <a:xfrm>
            <a:off x="56946" y="2151920"/>
            <a:ext cx="4383407" cy="2800527"/>
          </a:xfrm>
          <a:prstGeom prst="rect">
            <a:avLst/>
          </a:prstGeom>
        </p:spPr>
      </p:pic>
      <p:pic>
        <p:nvPicPr>
          <p:cNvPr id="6" name="Picture 5" descr="plt-all-ecut-impzvv-al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62"/>
          <a:stretch/>
        </p:blipFill>
        <p:spPr>
          <a:xfrm>
            <a:off x="4241231" y="2151920"/>
            <a:ext cx="4341535" cy="27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6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Pencil Beams: Attenuation in HPGe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003" y="675991"/>
            <a:ext cx="7734199" cy="3600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Overall position reconstruction approach is well-understood</a:t>
            </a:r>
          </a:p>
          <a:p>
            <a:r>
              <a:rPr lang="en-US" sz="2000" dirty="0" smtClean="0"/>
              <a:t>Performance for single-site interactions is good </a:t>
            </a:r>
            <a:r>
              <a:rPr lang="mr-IN" sz="2000" dirty="0" smtClean="0"/>
              <a:t>–</a:t>
            </a:r>
            <a:r>
              <a:rPr lang="en-US" sz="2000" dirty="0" smtClean="0"/>
              <a:t> better than </a:t>
            </a:r>
            <a:r>
              <a:rPr lang="en-US" sz="2000" dirty="0" smtClean="0"/>
              <a:t>0.5° in </a:t>
            </a:r>
            <a:r>
              <a:rPr lang="en-US" sz="2000" dirty="0" smtClean="0"/>
              <a:t>𝜑, of order 1 mm in r, z from scanning results through most of crystal volume</a:t>
            </a:r>
            <a:endParaRPr lang="en-US" sz="2000" dirty="0"/>
          </a:p>
        </p:txBody>
      </p:sp>
      <p:pic>
        <p:nvPicPr>
          <p:cNvPr id="3" name="Picture 2" descr="plt-rvsz-pencil20mm-ae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96" y="2032942"/>
            <a:ext cx="4073736" cy="30946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70689" y="2032944"/>
            <a:ext cx="2579370" cy="2696944"/>
            <a:chOff x="4883779" y="2048892"/>
            <a:chExt cx="2579370" cy="2696944"/>
          </a:xfrm>
        </p:grpSpPr>
        <p:pic>
          <p:nvPicPr>
            <p:cNvPr id="5" name="Picture 4" descr="plt-attenuation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24992" y="2107679"/>
              <a:ext cx="2696944" cy="25793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5400000">
              <a:off x="6774161" y="4056848"/>
              <a:ext cx="1063769" cy="3142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4978157" y="3142413"/>
            <a:ext cx="3251445" cy="168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/>
              <a:t>Single pencil beam shows </a:t>
            </a:r>
            <a:r>
              <a:rPr lang="en-CA" sz="2000" i="1" dirty="0" smtClean="0"/>
              <a:t>r</a:t>
            </a:r>
            <a:r>
              <a:rPr lang="en-CA" sz="2000" dirty="0" smtClean="0"/>
              <a:t> with </a:t>
            </a:r>
            <a:r>
              <a:rPr lang="en-CA" sz="2000" dirty="0" err="1" smtClean="0"/>
              <a:t>σ</a:t>
            </a:r>
            <a:r>
              <a:rPr lang="en-CA" sz="2000" dirty="0" smtClean="0"/>
              <a:t> </a:t>
            </a:r>
            <a:r>
              <a:rPr lang="en-CA" sz="2000" dirty="0" smtClean="0"/>
              <a:t>of ~ </a:t>
            </a:r>
            <a:r>
              <a:rPr lang="en-CA" sz="2000" dirty="0" smtClean="0"/>
              <a:t>1.2-1.3 </a:t>
            </a:r>
            <a:r>
              <a:rPr lang="en-CA" sz="2000" dirty="0" smtClean="0"/>
              <a:t>mm;</a:t>
            </a:r>
          </a:p>
          <a:p>
            <a:r>
              <a:rPr lang="en-CA" sz="2000" i="1" dirty="0" smtClean="0"/>
              <a:t>z</a:t>
            </a:r>
            <a:r>
              <a:rPr lang="en-CA" sz="2000" dirty="0" smtClean="0"/>
              <a:t> profile matches well attenuation length in </a:t>
            </a:r>
            <a:r>
              <a:rPr lang="en-CA" sz="2000" dirty="0" err="1" smtClean="0"/>
              <a:t>Ge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8446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In-Beam Test of Position Resolution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309" y="740876"/>
            <a:ext cx="7941699" cy="3600450"/>
          </a:xfrm>
        </p:spPr>
        <p:txBody>
          <a:bodyPr>
            <a:normAutofit/>
          </a:bodyPr>
          <a:lstStyle/>
          <a:p>
            <a:r>
              <a:rPr lang="en-US" sz="2000" baseline="30000" dirty="0" smtClean="0"/>
              <a:t>84</a:t>
            </a:r>
            <a:r>
              <a:rPr lang="en-US" sz="2000" dirty="0" smtClean="0"/>
              <a:t>Kr(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C, 4n)</a:t>
            </a:r>
            <a:r>
              <a:rPr lang="en-US" sz="2000" baseline="30000" dirty="0" smtClean="0"/>
              <a:t>92</a:t>
            </a:r>
            <a:r>
              <a:rPr lang="en-US" sz="2000" dirty="0" smtClean="0"/>
              <a:t>Mo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84</a:t>
            </a:r>
            <a:r>
              <a:rPr lang="en-US" sz="2000" dirty="0" smtClean="0"/>
              <a:t>Kr at 395 MeV onto 45μg/cm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C target</a:t>
            </a:r>
          </a:p>
          <a:p>
            <a:r>
              <a:rPr lang="en-US" sz="2000" baseline="30000" dirty="0" smtClean="0"/>
              <a:t>92</a:t>
            </a:r>
            <a:r>
              <a:rPr lang="en-US" sz="2000" dirty="0" smtClean="0"/>
              <a:t>Mo residues recoil at v/c </a:t>
            </a:r>
            <a:r>
              <a:rPr lang="en-US" sz="2000" dirty="0">
                <a:ea typeface="ＭＳ ゴシック"/>
                <a:cs typeface="ＭＳ ゴシック"/>
              </a:rPr>
              <a:t>~</a:t>
            </a:r>
            <a:r>
              <a:rPr lang="en-US" sz="2000" dirty="0" smtClean="0"/>
              <a:t> 0.09</a:t>
            </a:r>
          </a:p>
          <a:p>
            <a:r>
              <a:rPr lang="en-US" sz="2000" dirty="0" smtClean="0"/>
              <a:t>Doppler broadening is dominated by effective position resolution (opening angle)</a:t>
            </a:r>
          </a:p>
          <a:p>
            <a:r>
              <a:rPr lang="en-US" sz="2000" dirty="0" smtClean="0"/>
              <a:t>Placement of detector within ~6cm </a:t>
            </a:r>
            <a:r>
              <a:rPr lang="en-US" sz="2000" dirty="0"/>
              <a:t>(at 90°</a:t>
            </a:r>
            <a:r>
              <a:rPr lang="en-US" sz="2000" dirty="0" smtClean="0"/>
              <a:t>) of target position allows measurement of position resolution with precision &lt; 0.5 mm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50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In-Beam Test of Position Resolution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309" y="740876"/>
            <a:ext cx="7950970" cy="3600450"/>
          </a:xfrm>
        </p:spPr>
        <p:txBody>
          <a:bodyPr>
            <a:normAutofit/>
          </a:bodyPr>
          <a:lstStyle/>
          <a:p>
            <a:r>
              <a:rPr lang="en-US" sz="2000" baseline="30000" dirty="0" smtClean="0"/>
              <a:t>84</a:t>
            </a:r>
            <a:r>
              <a:rPr lang="en-US" sz="2000" dirty="0" smtClean="0"/>
              <a:t>Kr(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C, 4n)</a:t>
            </a:r>
            <a:r>
              <a:rPr lang="en-US" sz="2000" baseline="30000" dirty="0" smtClean="0"/>
              <a:t>92</a:t>
            </a:r>
            <a:r>
              <a:rPr lang="en-US" sz="2000" dirty="0" smtClean="0"/>
              <a:t>Mo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84</a:t>
            </a:r>
            <a:r>
              <a:rPr lang="en-US" sz="2000" dirty="0" smtClean="0"/>
              <a:t>Kr at 395 MeV onto 45μg/cm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C target</a:t>
            </a:r>
          </a:p>
          <a:p>
            <a:r>
              <a:rPr lang="en-US" sz="2000" baseline="30000" dirty="0" smtClean="0"/>
              <a:t>92</a:t>
            </a:r>
            <a:r>
              <a:rPr lang="en-US" sz="2000" dirty="0" smtClean="0"/>
              <a:t>Mo residues recoil at v/c </a:t>
            </a:r>
            <a:r>
              <a:rPr lang="en-US" sz="2000" dirty="0">
                <a:ea typeface="ＭＳ ゴシック"/>
                <a:cs typeface="ＭＳ ゴシック"/>
              </a:rPr>
              <a:t>~</a:t>
            </a:r>
            <a:r>
              <a:rPr lang="en-US" sz="2000" dirty="0" smtClean="0"/>
              <a:t> 0.09</a:t>
            </a:r>
          </a:p>
          <a:p>
            <a:r>
              <a:rPr lang="en-US" sz="2000" dirty="0" smtClean="0"/>
              <a:t>Doppler broadening is dominated by effective position resolution (opening angle)</a:t>
            </a:r>
          </a:p>
          <a:p>
            <a:r>
              <a:rPr lang="en-US" sz="2000" dirty="0" smtClean="0"/>
              <a:t>Placement of detector within ~6cm </a:t>
            </a:r>
            <a:r>
              <a:rPr lang="en-US" sz="2000" dirty="0"/>
              <a:t>(at 90°</a:t>
            </a:r>
            <a:r>
              <a:rPr lang="en-US" sz="2000" dirty="0" smtClean="0"/>
              <a:t>) of target position allows measurement of position resolution with precision &lt; 0.5 mm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97" y="2990616"/>
            <a:ext cx="3980439" cy="197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5390" y="3168839"/>
            <a:ext cx="185216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chemeClr val="accent1"/>
                </a:solidFill>
              </a:rPr>
              <a:t>Corrected by</a:t>
            </a:r>
          </a:p>
          <a:p>
            <a:pPr algn="ctr"/>
            <a:r>
              <a:rPr lang="en-US" sz="1100" b="1" dirty="0" smtClean="0"/>
              <a:t>Crystal position – 26 </a:t>
            </a:r>
            <a:r>
              <a:rPr lang="en-US" sz="1100" b="1" dirty="0" err="1" smtClean="0"/>
              <a:t>keV</a:t>
            </a:r>
            <a:endParaRPr lang="en-US" sz="1100" b="1" dirty="0" smtClean="0"/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Position from tracking – 8 </a:t>
            </a:r>
            <a:r>
              <a:rPr lang="en-US" sz="1100" b="1" dirty="0" err="1" smtClean="0">
                <a:solidFill>
                  <a:srgbClr val="FF0000"/>
                </a:solidFill>
              </a:rPr>
              <a:t>keV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8075" y="3267328"/>
            <a:ext cx="3346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Measurement performed for GRETINA engineering run </a:t>
            </a:r>
            <a:r>
              <a:rPr lang="mr-IN" i="1" dirty="0" smtClean="0">
                <a:solidFill>
                  <a:schemeClr val="accent1"/>
                </a:solidFill>
              </a:rPr>
              <a:t>–</a:t>
            </a:r>
            <a:r>
              <a:rPr lang="en-US" i="1" dirty="0" smtClean="0">
                <a:solidFill>
                  <a:schemeClr val="accent1"/>
                </a:solidFill>
              </a:rPr>
              <a:t> at 18 cm distance, </a:t>
            </a:r>
            <a:r>
              <a:rPr lang="en-US" i="1" dirty="0" err="1" smtClean="0">
                <a:solidFill>
                  <a:schemeClr val="accent1"/>
                </a:solidFill>
              </a:rPr>
              <a:t>σ</a:t>
            </a:r>
            <a:r>
              <a:rPr lang="en-US" i="1" dirty="0" smtClean="0">
                <a:solidFill>
                  <a:schemeClr val="accent1"/>
                </a:solidFill>
              </a:rPr>
              <a:t> = 2 mm in GRETINA translates to ~ 8keV FWHM for 2 MeV peak(s)</a:t>
            </a:r>
            <a:endParaRPr lang="en-US" i="1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32767" y="3513201"/>
            <a:ext cx="1965306" cy="1038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44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How Does It Look?</a:t>
            </a:r>
            <a:endParaRPr lang="en-US" sz="3200" dirty="0"/>
          </a:p>
        </p:txBody>
      </p:sp>
      <p:pic>
        <p:nvPicPr>
          <p:cNvPr id="3" name="Picture 2" descr="plt-all-e2050-mpccph-all-eall-aall-dall-call-sal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07"/>
          <a:stretch/>
        </p:blipFill>
        <p:spPr>
          <a:xfrm>
            <a:off x="3727042" y="1911426"/>
            <a:ext cx="4692896" cy="300951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875" y="866442"/>
            <a:ext cx="3343626" cy="41762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Point contact data nicely shows Doppler shift as a function of angle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18302" y="-57639"/>
            <a:ext cx="2031348" cy="178895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650803" y="1690028"/>
            <a:ext cx="511610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9171" y="1439214"/>
            <a:ext cx="55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66817" y="1009283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φ</a:t>
            </a:r>
            <a:r>
              <a:rPr lang="en-US" sz="1200" dirty="0" smtClean="0"/>
              <a:t> ~ 180°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231892" y="1223173"/>
            <a:ext cx="334925" cy="126216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8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193" y="787922"/>
            <a:ext cx="7419008" cy="40126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Overview of the n-type Segmented Inverted Coaxial HPGe Point Contact Detector</a:t>
            </a:r>
          </a:p>
          <a:p>
            <a:r>
              <a:rPr lang="en-US" sz="2400" dirty="0" smtClean="0"/>
              <a:t>Energy resolution from the point contact </a:t>
            </a:r>
          </a:p>
          <a:p>
            <a:pPr lvl="1"/>
            <a:r>
              <a:rPr lang="en-US" dirty="0" smtClean="0"/>
              <a:t>Drift time corrections</a:t>
            </a:r>
          </a:p>
          <a:p>
            <a:pPr lvl="1"/>
            <a:r>
              <a:rPr lang="en-US" dirty="0" smtClean="0"/>
              <a:t>Azimuthal angle reconstruction</a:t>
            </a:r>
          </a:p>
          <a:p>
            <a:r>
              <a:rPr lang="en-US" sz="2400" dirty="0" smtClean="0"/>
              <a:t>Full position (</a:t>
            </a:r>
            <a:r>
              <a:rPr lang="en-US" sz="2400" i="1" dirty="0" smtClean="0"/>
              <a:t>r</a:t>
            </a:r>
            <a:r>
              <a:rPr lang="en-US" sz="2400" dirty="0" smtClean="0"/>
              <a:t> and </a:t>
            </a:r>
            <a:r>
              <a:rPr lang="en-US" sz="2400" i="1" dirty="0" smtClean="0"/>
              <a:t>z</a:t>
            </a:r>
            <a:r>
              <a:rPr lang="en-US" sz="2400" dirty="0" smtClean="0"/>
              <a:t>) reconstruction</a:t>
            </a:r>
          </a:p>
          <a:p>
            <a:r>
              <a:rPr lang="en-US" sz="2400" dirty="0" smtClean="0"/>
              <a:t>In-beam characterization work</a:t>
            </a:r>
          </a:p>
          <a:p>
            <a:r>
              <a:rPr lang="en-US" sz="2400" i="1" dirty="0" smtClean="0"/>
              <a:t>Next steps</a:t>
            </a:r>
            <a:r>
              <a:rPr lang="mr-IN" sz="2400" i="1" dirty="0" smtClean="0"/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9334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How Does It Look?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875" y="866442"/>
            <a:ext cx="3343626" cy="41762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Point contact data nicely shows Doppler shift as a function of angle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18302" y="-57639"/>
            <a:ext cx="2031348" cy="178895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650803" y="1690028"/>
            <a:ext cx="511610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9171" y="1439214"/>
            <a:ext cx="55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66817" y="1009283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φ</a:t>
            </a:r>
            <a:r>
              <a:rPr lang="en-US" sz="1200" dirty="0" smtClean="0"/>
              <a:t> ~ 180°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231892" y="1223173"/>
            <a:ext cx="334925" cy="126216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610" y="1921632"/>
            <a:ext cx="4109469" cy="31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10" y="1921632"/>
            <a:ext cx="4109469" cy="3155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How Does It Look?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874" y="866442"/>
            <a:ext cx="3726810" cy="41762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Point contact data nicely shows Doppler shift as a function of angle</a:t>
            </a:r>
          </a:p>
          <a:p>
            <a:r>
              <a:rPr lang="en-US" sz="2000" dirty="0" smtClean="0"/>
              <a:t>Reconstruction for single-site events gives ~ 9 keV FWHM for ICPC</a:t>
            </a:r>
          </a:p>
          <a:p>
            <a:r>
              <a:rPr lang="en-US" sz="2000" dirty="0" smtClean="0"/>
              <a:t>Based on simulations, this corresponds to 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x,y,z</a:t>
            </a:r>
            <a:r>
              <a:rPr lang="en-US" sz="2000" dirty="0" smtClean="0"/>
              <a:t> ~ 1.5 mm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18302" y="-57639"/>
            <a:ext cx="2031348" cy="178895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650803" y="1690028"/>
            <a:ext cx="511610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9171" y="1439214"/>
            <a:ext cx="55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66817" y="1009283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φ</a:t>
            </a:r>
            <a:r>
              <a:rPr lang="en-US" sz="1200" dirty="0" smtClean="0"/>
              <a:t> ~ 180°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231892" y="1223173"/>
            <a:ext cx="334925" cy="126216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7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7620000" cy="620697"/>
          </a:xfrm>
        </p:spPr>
        <p:txBody>
          <a:bodyPr/>
          <a:lstStyle/>
          <a:p>
            <a:r>
              <a:rPr lang="en-US" sz="2800" dirty="0" smtClean="0"/>
              <a:t>Next Steps Toward Full Signal Decomposition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750376"/>
            <a:ext cx="7468914" cy="3600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Main effort to date has been on single-site events (A/E cut, and segment multiplicity = 1)</a:t>
            </a:r>
          </a:p>
          <a:p>
            <a:r>
              <a:rPr lang="en-US" sz="2000" dirty="0" smtClean="0"/>
              <a:t>Next steps are to extend position reconstruction to include (a) charge sharing events and (b) multi-site events</a:t>
            </a:r>
          </a:p>
          <a:p>
            <a:pPr lvl="1"/>
            <a:r>
              <a:rPr lang="en-US" sz="1800" dirty="0" smtClean="0"/>
              <a:t>Number of interactions will be constrained by point contact signal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5406" y="3846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48" y="2509728"/>
            <a:ext cx="3218586" cy="2473839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216799" y="2378118"/>
            <a:ext cx="4861715" cy="236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r>
              <a:rPr lang="en-US" sz="1800" dirty="0" smtClean="0"/>
              <a:t>and number of net charge segments</a:t>
            </a:r>
          </a:p>
          <a:p>
            <a:pPr lvl="1"/>
            <a:r>
              <a:rPr lang="en-US" sz="1800" dirty="0" smtClean="0"/>
              <a:t>Maintain azimuthal, and then </a:t>
            </a:r>
            <a:r>
              <a:rPr lang="en-US" sz="1800" i="1" dirty="0" smtClean="0"/>
              <a:t>r</a:t>
            </a:r>
            <a:r>
              <a:rPr lang="en-US" sz="1800" dirty="0" smtClean="0"/>
              <a:t> reconstruction approach, but iterate over solution(s) as multiple interactions are added</a:t>
            </a:r>
          </a:p>
          <a:p>
            <a:pPr lvl="1"/>
            <a:r>
              <a:rPr lang="en-US" sz="1800" dirty="0" smtClean="0"/>
              <a:t>Add PC signal to the basis as additional constraint on χ</a:t>
            </a:r>
            <a:r>
              <a:rPr lang="en-US" sz="1800" baseline="30000" dirty="0" smtClean="0"/>
              <a:t>2 </a:t>
            </a:r>
            <a:r>
              <a:rPr lang="en-US" sz="1800" dirty="0" smtClean="0"/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271175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193" y="787922"/>
            <a:ext cx="7419008" cy="40126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n-type segmented ICPC prototype characterization measurements have been underway at LBNL for last 2 years</a:t>
            </a:r>
          </a:p>
          <a:p>
            <a:r>
              <a:rPr lang="en-US" sz="2400" dirty="0" smtClean="0"/>
              <a:t>Energy resolution after correction for position of interaction (primarily drift time and </a:t>
            </a:r>
            <a:r>
              <a:rPr lang="en-US" sz="2400" dirty="0"/>
              <a:t>𝜑</a:t>
            </a:r>
            <a:r>
              <a:rPr lang="en-US" sz="2400" dirty="0" smtClean="0"/>
              <a:t>) has reached </a:t>
            </a:r>
            <a:r>
              <a:rPr lang="en-US" sz="2400" dirty="0" smtClean="0"/>
              <a:t>2.9</a:t>
            </a:r>
            <a:r>
              <a:rPr lang="en-US" sz="2400" dirty="0" smtClean="0"/>
              <a:t> </a:t>
            </a:r>
            <a:r>
              <a:rPr lang="en-US" sz="2400" dirty="0" smtClean="0"/>
              <a:t>keV at 1332 keV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i="1" dirty="0" smtClean="0"/>
              <a:t>resolution is recovered</a:t>
            </a:r>
            <a:endParaRPr lang="en-US" i="1" dirty="0" smtClean="0"/>
          </a:p>
          <a:p>
            <a:r>
              <a:rPr lang="en-US" sz="2400" dirty="0" smtClean="0"/>
              <a:t>Full position (𝜑, </a:t>
            </a:r>
            <a:r>
              <a:rPr lang="en-US" sz="2400" i="1" dirty="0" smtClean="0"/>
              <a:t>r</a:t>
            </a:r>
            <a:r>
              <a:rPr lang="en-US" sz="2400" dirty="0" smtClean="0"/>
              <a:t> and </a:t>
            </a:r>
            <a:r>
              <a:rPr lang="en-US" sz="2400" i="1" dirty="0" smtClean="0"/>
              <a:t>z</a:t>
            </a:r>
            <a:r>
              <a:rPr lang="en-US" sz="2400" dirty="0" smtClean="0"/>
              <a:t>) reconstruction for single-site events has been achieved with promising first results</a:t>
            </a:r>
          </a:p>
          <a:p>
            <a:r>
              <a:rPr lang="en-US" sz="2400" dirty="0" smtClean="0"/>
              <a:t>Next steps toward complete signal decomposition are understood </a:t>
            </a:r>
            <a:r>
              <a:rPr lang="mr-IN" sz="2400" dirty="0" smtClean="0"/>
              <a:t>–</a:t>
            </a:r>
            <a:r>
              <a:rPr lang="en-US" sz="2400" dirty="0" smtClean="0"/>
              <a:t> in-beam polarization data has been taken as a test data set (compared directly with clovers)</a:t>
            </a:r>
          </a:p>
          <a:p>
            <a:r>
              <a:rPr lang="en-US" sz="2400" dirty="0" smtClean="0"/>
              <a:t>Next steps </a:t>
            </a:r>
            <a:r>
              <a:rPr lang="mr-IN" sz="2400" dirty="0" smtClean="0"/>
              <a:t>–</a:t>
            </a:r>
            <a:r>
              <a:rPr lang="en-US" sz="2400" dirty="0" smtClean="0"/>
              <a:t> neutron damage!  S</a:t>
            </a:r>
            <a:r>
              <a:rPr lang="en-CA" sz="2400" dirty="0" err="1" smtClean="0"/>
              <a:t>tay</a:t>
            </a:r>
            <a:r>
              <a:rPr lang="en-CA" sz="2400" dirty="0" smtClean="0"/>
              <a:t> tuned</a:t>
            </a:r>
            <a:r>
              <a:rPr lang="mr-IN" sz="2400" dirty="0" smtClean="0"/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4705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Acknowledgements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193" y="3583643"/>
            <a:ext cx="7419008" cy="176942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i="1" dirty="0" smtClean="0"/>
              <a:t>Special thanks: </a:t>
            </a:r>
          </a:p>
          <a:p>
            <a:pPr marL="114300" indent="0" algn="ctr">
              <a:buNone/>
            </a:pPr>
            <a:r>
              <a:rPr lang="en-US" sz="2000" b="1" i="1" dirty="0" smtClean="0"/>
              <a:t>Marco </a:t>
            </a:r>
            <a:r>
              <a:rPr lang="en-US" sz="2000" b="1" i="1" dirty="0" err="1" smtClean="0"/>
              <a:t>Salathe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Ren</a:t>
            </a:r>
            <a:r>
              <a:rPr lang="en-US" sz="2000" i="1" dirty="0" smtClean="0"/>
              <a:t> Cooper and David Radford (ORNL)</a:t>
            </a:r>
            <a:endParaRPr lang="en-US" sz="20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9754" y="4425904"/>
            <a:ext cx="2166297" cy="620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38" y="714708"/>
            <a:ext cx="5713986" cy="272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10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0640"/>
            <a:ext cx="7620000" cy="85725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51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483" y="748594"/>
            <a:ext cx="4925719" cy="3600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Field, weighting potential and signal generation calculations have shown the potential performance gains for such a geometry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1" y="1"/>
            <a:ext cx="8004261" cy="614753"/>
          </a:xfrm>
        </p:spPr>
        <p:txBody>
          <a:bodyPr/>
          <a:lstStyle/>
          <a:p>
            <a:r>
              <a:rPr lang="en-CA" sz="3200" dirty="0" smtClean="0"/>
              <a:t>Inverted Coaxial HPGe Point Contact Detector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19343"/>
            <a:ext cx="1897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Cooper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665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25 (2011).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8" y="1364659"/>
            <a:ext cx="3364703" cy="2812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520" y="2116466"/>
            <a:ext cx="4499911" cy="286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672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CA" sz="3200" dirty="0" smtClean="0"/>
              <a:t>Drift Time </a:t>
            </a:r>
            <a:r>
              <a:rPr lang="mr-IN" sz="3200" dirty="0" smtClean="0"/>
              <a:t>–</a:t>
            </a:r>
            <a:r>
              <a:rPr lang="en-CA" sz="3200" dirty="0" smtClean="0"/>
              <a:t> Simulation vs. Experiment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23" y="828521"/>
            <a:ext cx="5065567" cy="39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Radial Position Reconstruction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59416"/>
            <a:ext cx="7620000" cy="3600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Collimated </a:t>
            </a:r>
            <a:r>
              <a:rPr lang="en-US" sz="2000" baseline="30000" dirty="0" smtClean="0"/>
              <a:t>137</a:t>
            </a:r>
            <a:r>
              <a:rPr lang="en-US" sz="2000" dirty="0" smtClean="0"/>
              <a:t>Cs scans from the center to the outside of the crystal at specific angles were used to build up the </a:t>
            </a:r>
            <a:r>
              <a:rPr lang="en-US" sz="2000" i="1" dirty="0" smtClean="0"/>
              <a:t>r</a:t>
            </a:r>
            <a:r>
              <a:rPr lang="en-US" sz="2000" dirty="0" smtClean="0"/>
              <a:t> basis</a:t>
            </a:r>
          </a:p>
          <a:p>
            <a:r>
              <a:rPr lang="en-US" sz="2000" dirty="0" smtClean="0"/>
              <a:t>Signals from the front and longitudinal segments included; basis was built indexed by observed net segment, 𝜑 and drift time </a:t>
            </a:r>
            <a:endParaRPr lang="en-US" sz="2000" dirty="0"/>
          </a:p>
        </p:txBody>
      </p:sp>
      <p:pic>
        <p:nvPicPr>
          <p:cNvPr id="3" name="Picture 2" descr="plt-all-ecut-impdtv-al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83"/>
          <a:stretch/>
        </p:blipFill>
        <p:spPr>
          <a:xfrm>
            <a:off x="215213" y="2292759"/>
            <a:ext cx="4128441" cy="2651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870" y="2474380"/>
            <a:ext cx="89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0°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plt-net-sgm-ae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20"/>
          <a:stretch/>
        </p:blipFill>
        <p:spPr>
          <a:xfrm>
            <a:off x="4343654" y="2292759"/>
            <a:ext cx="4053425" cy="26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78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620000" cy="619184"/>
          </a:xfrm>
        </p:spPr>
        <p:txBody>
          <a:bodyPr/>
          <a:lstStyle/>
          <a:p>
            <a:r>
              <a:rPr lang="en-CA" sz="3200" dirty="0" smtClean="0"/>
              <a:t>n-Type ICPC Prototype Detector @ LBNL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919343"/>
            <a:ext cx="1897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Cooper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665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25 (2011).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20" y="732803"/>
            <a:ext cx="1498699" cy="1127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93" y="732803"/>
            <a:ext cx="2546392" cy="2995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5875" y="619184"/>
            <a:ext cx="340246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00" b="1" dirty="0">
              <a:solidFill>
                <a:schemeClr val="accent2">
                  <a:lumMod val="50000"/>
                </a:schemeClr>
              </a:solidFill>
              <a:cs typeface="Candara"/>
            </a:endParaRPr>
          </a:p>
          <a:p>
            <a:pPr marL="285750" indent="-182880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Supported by LDRD funding at LBNL, prototype was moved from ORNL to LBNL (88” cyclotron) for characterization work</a:t>
            </a:r>
          </a:p>
          <a:p>
            <a:pPr marL="285750" indent="-182880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GRETINA scanning table and infrastructure, capabilities for in-beam testing have allowed a thorough investigation of the detector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15120" y="1860711"/>
            <a:ext cx="1582081" cy="12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8509638" cy="620697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8119" y="2258862"/>
            <a:ext cx="2586416" cy="25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61221" y="4450893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Marco </a:t>
            </a:r>
            <a:r>
              <a:rPr lang="en-US" i="1" dirty="0" err="1" smtClean="0">
                <a:solidFill>
                  <a:schemeClr val="bg1"/>
                </a:solidFill>
              </a:rPr>
              <a:t>Salathe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58193" y="787922"/>
            <a:ext cx="7419008" cy="4012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Overview of the n-type Segmented Inverted Coaxial HPGe Point Contact Detector</a:t>
            </a:r>
          </a:p>
          <a:p>
            <a:r>
              <a:rPr lang="en-US" sz="2400" dirty="0" smtClean="0"/>
              <a:t>Energy resolution from the point contact </a:t>
            </a:r>
          </a:p>
          <a:p>
            <a:pPr lvl="1"/>
            <a:r>
              <a:rPr lang="en-US" dirty="0" smtClean="0"/>
              <a:t>Drift time corrections</a:t>
            </a:r>
          </a:p>
          <a:p>
            <a:pPr lvl="1"/>
            <a:r>
              <a:rPr lang="en-US" dirty="0" smtClean="0"/>
              <a:t>Azimuthal angle reconstruction</a:t>
            </a:r>
          </a:p>
          <a:p>
            <a:r>
              <a:rPr lang="en-US" sz="2400" dirty="0" smtClean="0"/>
              <a:t>Full position (</a:t>
            </a:r>
            <a:r>
              <a:rPr lang="en-US" sz="2400" i="1" dirty="0" smtClean="0"/>
              <a:t>r</a:t>
            </a:r>
            <a:r>
              <a:rPr lang="en-US" sz="2400" dirty="0" smtClean="0"/>
              <a:t> and </a:t>
            </a:r>
            <a:r>
              <a:rPr lang="en-US" sz="2400" i="1" dirty="0" smtClean="0"/>
              <a:t>z</a:t>
            </a:r>
            <a:r>
              <a:rPr lang="en-US" sz="2400" dirty="0" smtClean="0"/>
              <a:t>) reconstruction</a:t>
            </a:r>
          </a:p>
          <a:p>
            <a:r>
              <a:rPr lang="en-US" sz="2400" dirty="0" smtClean="0"/>
              <a:t>In-beam characterization work</a:t>
            </a:r>
          </a:p>
          <a:p>
            <a:r>
              <a:rPr lang="en-US" sz="2400" i="1" dirty="0" smtClean="0"/>
              <a:t>Next steps</a:t>
            </a:r>
            <a:r>
              <a:rPr lang="mr-IN" sz="2400" i="1" dirty="0" smtClean="0"/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3128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4" b="100000" l="0" r="100000">
                        <a14:foregroundMark x1="14972" y1="51732" x2="14972" y2="51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511" y="3323638"/>
            <a:ext cx="2203036" cy="176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894320" cy="619184"/>
          </a:xfrm>
        </p:spPr>
        <p:txBody>
          <a:bodyPr/>
          <a:lstStyle/>
          <a:p>
            <a:r>
              <a:rPr lang="en-CA" sz="3200" dirty="0" smtClean="0"/>
              <a:t>Inverted Coaxial HPGe Point Contact Detector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218" y="763184"/>
            <a:ext cx="806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Candara"/>
              </a:rPr>
              <a:t>Novel, large-volume gamma-ray tracking detector combining electrode segmentation and point-contact technology</a:t>
            </a:r>
            <a:endParaRPr lang="en-US" sz="1400" dirty="0"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2" y="1373989"/>
            <a:ext cx="821811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" b="1" dirty="0">
              <a:solidFill>
                <a:schemeClr val="accent2">
                  <a:lumMod val="50000"/>
                </a:schemeClr>
              </a:solidFill>
              <a:cs typeface="Candara"/>
            </a:endParaRPr>
          </a:p>
          <a:p>
            <a:pPr marL="285750" indent="-182880">
              <a:buFont typeface="Arial"/>
              <a:buChar char="•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cs typeface="Candara"/>
              </a:rPr>
              <a:t>Combines benefits of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segmented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cs typeface="Candara"/>
              </a:rPr>
              <a:t>(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GRETA/AGATA) and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cs typeface="Candara"/>
              </a:rPr>
              <a:t>point contact (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M</a:t>
            </a:r>
            <a:r>
              <a:rPr lang="en-US" sz="1600" cap="small" dirty="0" err="1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ajorana</a:t>
            </a:r>
            <a:r>
              <a:rPr lang="en-US" sz="1600" cap="small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/GERDA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)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cs typeface="Candara"/>
              </a:rPr>
              <a:t>detector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technologies</a:t>
            </a:r>
          </a:p>
          <a:p>
            <a:pPr marL="285750" indent="-182880">
              <a:buFont typeface="Arial"/>
              <a:buChar char="•"/>
            </a:pPr>
            <a:endParaRPr lang="en-US" sz="800" dirty="0">
              <a:solidFill>
                <a:schemeClr val="accent2">
                  <a:lumMod val="50000"/>
                </a:schemeClr>
              </a:solidFill>
              <a:cs typeface="Candara"/>
            </a:endParaRPr>
          </a:p>
          <a:p>
            <a:pPr marL="285750" indent="-18288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Strong variation in charge drift time and highly localized point contact weighting potential allows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direct identification of number of interactions</a:t>
            </a:r>
          </a:p>
          <a:p>
            <a:pPr marL="285750" indent="-182880">
              <a:buFont typeface="Arial"/>
              <a:buChar char="•"/>
            </a:pPr>
            <a:endParaRPr lang="en-US" sz="800" dirty="0">
              <a:solidFill>
                <a:schemeClr val="accent2">
                  <a:lumMod val="50000"/>
                </a:schemeClr>
              </a:solidFill>
              <a:cs typeface="Candara"/>
            </a:endParaRPr>
          </a:p>
          <a:p>
            <a:pPr marL="285750" indent="-18288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Signal shape at point contact allows precise determination of charge arrival time</a:t>
            </a:r>
          </a:p>
          <a:p>
            <a:pPr marL="285750" indent="-182880">
              <a:buFont typeface="Arial"/>
              <a:buChar char="•"/>
            </a:pPr>
            <a:endParaRPr lang="en-US" sz="800" dirty="0">
              <a:solidFill>
                <a:schemeClr val="accent2">
                  <a:lumMod val="50000"/>
                </a:schemeClr>
              </a:solidFill>
              <a:cs typeface="Candara"/>
            </a:endParaRPr>
          </a:p>
          <a:p>
            <a:pPr marL="285750" indent="-18288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Segmentation of outer contacts provides determination of interaction time</a:t>
            </a:r>
          </a:p>
          <a:p>
            <a:pPr marL="285750" indent="-182880">
              <a:buFont typeface="Arial"/>
              <a:buChar char="•"/>
            </a:pPr>
            <a:endParaRPr lang="en-US" sz="800" dirty="0">
              <a:solidFill>
                <a:schemeClr val="accent2">
                  <a:lumMod val="50000"/>
                </a:schemeClr>
              </a:solidFill>
              <a:cs typeface="Candara"/>
            </a:endParaRPr>
          </a:p>
          <a:p>
            <a:pPr marL="285750" indent="-18288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Knowledge of drift time allows precise determination of                                                                            interaction position from segments signals</a:t>
            </a:r>
          </a:p>
          <a:p>
            <a:pPr marL="742950" lvl="1" indent="-182880">
              <a:buFont typeface="Arial"/>
              <a:buChar char="•"/>
            </a:pP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cs typeface="Candara"/>
              </a:rPr>
              <a:t>Predicted position resolution approximately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cs typeface="Candara"/>
              </a:rPr>
              <a:t>σ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cs typeface="Candara"/>
              </a:rPr>
              <a:t>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cs typeface="Candara"/>
              </a:rPr>
              <a:t>~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cs typeface="Candara"/>
              </a:rPr>
              <a:t>0.2mm</a:t>
            </a:r>
          </a:p>
          <a:p>
            <a:pPr marL="742950" lvl="1" indent="-182880">
              <a:buFont typeface="Arial"/>
              <a:buChar char="•"/>
            </a:pP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cs typeface="Candara"/>
              </a:rPr>
              <a:t>Factor 3 -4 better than predicted for GRETINA</a:t>
            </a:r>
          </a:p>
          <a:p>
            <a:pPr marL="560070" lvl="1"/>
            <a:endParaRPr lang="en-US" sz="800" dirty="0">
              <a:solidFill>
                <a:schemeClr val="bg1">
                  <a:lumMod val="50000"/>
                </a:schemeClr>
              </a:solidFill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" y="4919343"/>
            <a:ext cx="38689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Vetter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452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223 (2000).   |   Cooper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665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25 (2011).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0281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620000" cy="619184"/>
          </a:xfrm>
        </p:spPr>
        <p:txBody>
          <a:bodyPr/>
          <a:lstStyle/>
          <a:p>
            <a:r>
              <a:rPr lang="en-CA" sz="3200" dirty="0" smtClean="0"/>
              <a:t>n-Type ICPC Prototype Detector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919343"/>
            <a:ext cx="1897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Cooper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665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25 (2011).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155" y="818445"/>
            <a:ext cx="2290292" cy="1723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4297" y="1082486"/>
            <a:ext cx="49140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00" b="1" dirty="0">
              <a:solidFill>
                <a:schemeClr val="accent2">
                  <a:lumMod val="50000"/>
                </a:schemeClr>
              </a:solidFill>
              <a:cs typeface="Candara"/>
            </a:endParaRPr>
          </a:p>
          <a:p>
            <a:pPr marL="285750" indent="-182880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Produced by Canberra France for David Radford (ORNL)</a:t>
            </a:r>
          </a:p>
          <a:p>
            <a:pPr marL="285750" indent="-182880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7 cm rear diameter; 8 cm length; 10 degree taper over 6 cm of length</a:t>
            </a:r>
          </a:p>
          <a:p>
            <a:pPr marL="285750" indent="-182880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20 individual segments</a:t>
            </a:r>
          </a:p>
          <a:p>
            <a:pPr marL="742950" lvl="1" indent="-182880">
              <a:buFont typeface="Arial"/>
              <a:buChar char="•"/>
            </a:pPr>
            <a:r>
              <a:rPr lang="en-US" sz="1600" dirty="0" smtClean="0">
                <a:solidFill>
                  <a:srgbClr val="7F7F7F"/>
                </a:solidFill>
                <a:cs typeface="Candara"/>
              </a:rPr>
              <a:t>Point contact (full volume electrode) on the back</a:t>
            </a:r>
          </a:p>
          <a:p>
            <a:pPr marL="742950" lvl="1" indent="-182880">
              <a:buFont typeface="Arial"/>
              <a:buChar char="•"/>
            </a:pPr>
            <a:r>
              <a:rPr lang="en-US" sz="1600" dirty="0" smtClean="0">
                <a:solidFill>
                  <a:srgbClr val="7F7F7F"/>
                </a:solidFill>
                <a:cs typeface="Candara"/>
              </a:rPr>
              <a:t>8 wedges surrounding the point contact</a:t>
            </a:r>
          </a:p>
          <a:p>
            <a:pPr marL="742950" lvl="1" indent="-182880">
              <a:buFont typeface="Arial"/>
              <a:buChar char="•"/>
            </a:pPr>
            <a:r>
              <a:rPr lang="en-US" sz="1600" dirty="0" smtClean="0">
                <a:solidFill>
                  <a:srgbClr val="7F7F7F"/>
                </a:solidFill>
                <a:cs typeface="Candara"/>
              </a:rPr>
              <a:t>8 longitudinal slices on the sides</a:t>
            </a:r>
          </a:p>
          <a:p>
            <a:pPr marL="742950" lvl="1" indent="-182880">
              <a:buFont typeface="Arial"/>
              <a:buChar char="•"/>
            </a:pPr>
            <a:r>
              <a:rPr lang="en-US" sz="1600" dirty="0" smtClean="0">
                <a:solidFill>
                  <a:srgbClr val="7F7F7F"/>
                </a:solidFill>
                <a:cs typeface="Candara"/>
              </a:rPr>
              <a:t>2 concentric circular electrodes on the front</a:t>
            </a:r>
          </a:p>
          <a:p>
            <a:pPr marL="742950" lvl="1" indent="-182880">
              <a:buFont typeface="Arial"/>
              <a:buChar char="•"/>
            </a:pPr>
            <a:r>
              <a:rPr lang="en-US" sz="1600" dirty="0" smtClean="0">
                <a:solidFill>
                  <a:srgbClr val="7F7F7F"/>
                </a:solidFill>
                <a:cs typeface="Candara"/>
              </a:rPr>
              <a:t>1 contact in the bore hole (front)</a:t>
            </a:r>
            <a:endParaRPr lang="en-US" sz="1600" dirty="0">
              <a:solidFill>
                <a:srgbClr val="7F7F7F"/>
              </a:solidFill>
              <a:cs typeface="Candar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157993" y="2659842"/>
            <a:ext cx="2417715" cy="18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6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818" y="203223"/>
            <a:ext cx="1589906" cy="4655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620000" cy="619184"/>
          </a:xfrm>
        </p:spPr>
        <p:txBody>
          <a:bodyPr/>
          <a:lstStyle/>
          <a:p>
            <a:r>
              <a:rPr lang="en-CA" sz="3200" dirty="0" smtClean="0"/>
              <a:t>A representative event</a:t>
            </a:r>
            <a:r>
              <a:rPr lang="mr-IN" sz="3200" dirty="0" smtClean="0"/>
              <a:t>…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51" y="619184"/>
            <a:ext cx="3254260" cy="25512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5400000">
            <a:off x="4254487" y="1020092"/>
            <a:ext cx="2143440" cy="1713541"/>
            <a:chOff x="3390900" y="3562781"/>
            <a:chExt cx="3009900" cy="24062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900" y="3562781"/>
              <a:ext cx="3009900" cy="2406219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21" idx="0"/>
              <a:endCxn id="16" idx="3"/>
            </p:cNvCxnSpPr>
            <p:nvPr/>
          </p:nvCxnSpPr>
          <p:spPr>
            <a:xfrm rot="16200000" flipH="1" flipV="1">
              <a:off x="5867200" y="4602791"/>
              <a:ext cx="380843" cy="685243"/>
            </a:xfrm>
            <a:prstGeom prst="straightConnector1">
              <a:avLst/>
            </a:prstGeom>
            <a:ln>
              <a:solidFill>
                <a:srgbClr val="E500E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6" idx="1"/>
              <a:endCxn id="17" idx="3"/>
            </p:cNvCxnSpPr>
            <p:nvPr/>
          </p:nvCxnSpPr>
          <p:spPr>
            <a:xfrm rot="16200000" flipV="1">
              <a:off x="4421593" y="3961843"/>
              <a:ext cx="436307" cy="1845707"/>
            </a:xfrm>
            <a:prstGeom prst="straightConnector1">
              <a:avLst/>
            </a:prstGeom>
            <a:ln>
              <a:solidFill>
                <a:srgbClr val="E500E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xplosion 1 15"/>
            <p:cNvSpPr/>
            <p:nvPr/>
          </p:nvSpPr>
          <p:spPr>
            <a:xfrm>
              <a:off x="5562600" y="5042066"/>
              <a:ext cx="152400" cy="152400"/>
            </a:xfrm>
            <a:prstGeom prst="irregularSeal1">
              <a:avLst/>
            </a:prstGeom>
            <a:solidFill>
              <a:srgbClr val="E500E3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xplosion 1 16"/>
            <p:cNvSpPr/>
            <p:nvPr/>
          </p:nvSpPr>
          <p:spPr>
            <a:xfrm>
              <a:off x="3564493" y="4572775"/>
              <a:ext cx="152400" cy="152400"/>
            </a:xfrm>
            <a:prstGeom prst="irregularSeal1">
              <a:avLst/>
            </a:prstGeom>
            <a:solidFill>
              <a:srgbClr val="E500E3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71900" y="4648975"/>
              <a:ext cx="94488" cy="2584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099" y="1363375"/>
            <a:ext cx="1575806" cy="11179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21004" y="2948186"/>
            <a:ext cx="625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60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Co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321816" y="1739732"/>
            <a:ext cx="1590625" cy="3798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4779" y="3343876"/>
            <a:ext cx="6639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Individual event data shows power of slow-drift combined with segmentation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Along z (vertical), slices clearly show drift of charge from first interaction point toward PC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Second hit (back) is located by wedge signals (net +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neighbours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cs typeface="Candara"/>
              </a:rPr>
              <a:t>Drift time (segment time --&gt; PC time) refines z information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452206" y="619184"/>
            <a:ext cx="175252" cy="3761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07052" y="203222"/>
            <a:ext cx="296948" cy="873240"/>
          </a:xfrm>
          <a:prstGeom prst="line">
            <a:avLst/>
          </a:prstGeom>
          <a:ln w="63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1335" y="2724970"/>
            <a:ext cx="592667" cy="2133615"/>
          </a:xfrm>
          <a:prstGeom prst="line">
            <a:avLst/>
          </a:prstGeom>
          <a:ln w="63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339632" y="619185"/>
            <a:ext cx="1574655" cy="221015"/>
          </a:xfrm>
          <a:prstGeom prst="line">
            <a:avLst/>
          </a:prstGeom>
          <a:ln w="63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339632" y="1363375"/>
            <a:ext cx="1885762" cy="1731662"/>
          </a:xfrm>
          <a:prstGeom prst="line">
            <a:avLst/>
          </a:prstGeom>
          <a:ln w="63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8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7620000" cy="620697"/>
          </a:xfrm>
        </p:spPr>
        <p:txBody>
          <a:bodyPr/>
          <a:lstStyle/>
          <a:p>
            <a:r>
              <a:rPr lang="en-US" sz="3200" dirty="0" smtClean="0"/>
              <a:t>Charge Trapping in the n-type ICPC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742" y="823853"/>
            <a:ext cx="3580459" cy="39927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n-type material electron trapping is significant even at standard impurity levels (without damage)</a:t>
            </a:r>
          </a:p>
          <a:p>
            <a:r>
              <a:rPr lang="en-US" sz="2000" dirty="0" smtClean="0"/>
              <a:t>Large variation in drift times, paths and the associated trapping strongly degrades the resolution (and peak shape)</a:t>
            </a:r>
          </a:p>
          <a:p>
            <a:r>
              <a:rPr lang="en-US" sz="2000" dirty="0" smtClean="0"/>
              <a:t>Can ‘HPGe resolution’ be recovered?</a:t>
            </a:r>
            <a:endParaRPr lang="en-US" sz="2000" dirty="0"/>
          </a:p>
        </p:txBody>
      </p:sp>
      <p:pic>
        <p:nvPicPr>
          <p:cNvPr id="5" name="Picture 4" descr="eneres1333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83" y="1063039"/>
            <a:ext cx="4228159" cy="3208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19343"/>
            <a:ext cx="1912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Salathe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868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19 (2017).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475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7620000" cy="620697"/>
          </a:xfrm>
        </p:spPr>
        <p:txBody>
          <a:bodyPr/>
          <a:lstStyle/>
          <a:p>
            <a:r>
              <a:rPr lang="en-US" sz="3200" dirty="0" smtClean="0"/>
              <a:t>Charge Trapping: Drift Time Correction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2" y="875700"/>
            <a:ext cx="3297275" cy="3600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a first approximation, charge trapping increases linearly with drift time</a:t>
            </a:r>
          </a:p>
          <a:p>
            <a:r>
              <a:rPr lang="en-US" sz="2000" dirty="0" smtClean="0"/>
              <a:t>Division of data into (100ns) drift-time slices and calculation of centroid provides first linear correction</a:t>
            </a:r>
          </a:p>
        </p:txBody>
      </p:sp>
      <p:pic>
        <p:nvPicPr>
          <p:cNvPr id="6" name="Picture 5" descr="enevsdt1333noc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656" y="1458152"/>
            <a:ext cx="4679715" cy="3551404"/>
          </a:xfrm>
          <a:prstGeom prst="rect">
            <a:avLst/>
          </a:prstGeom>
        </p:spPr>
      </p:pic>
      <p:pic>
        <p:nvPicPr>
          <p:cNvPr id="7" name="Picture 6" descr="eneres1333_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70" t="15117" r="6390" b="13839"/>
          <a:stretch/>
        </p:blipFill>
        <p:spPr>
          <a:xfrm>
            <a:off x="4412076" y="743184"/>
            <a:ext cx="3038593" cy="88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19343"/>
            <a:ext cx="1912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Salathe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868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19 (2017).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0645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"/>
            <a:ext cx="7620000" cy="620697"/>
          </a:xfrm>
        </p:spPr>
        <p:txBody>
          <a:bodyPr/>
          <a:lstStyle/>
          <a:p>
            <a:r>
              <a:rPr lang="en-US" sz="3200" dirty="0" smtClean="0"/>
              <a:t>Charge Trapping: Drift Time Correction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75700"/>
            <a:ext cx="3211692" cy="3600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Simple linear correction works well at low drift-times, i.e. close to the PC where electrons are ultimately collected</a:t>
            </a:r>
          </a:p>
          <a:p>
            <a:r>
              <a:rPr lang="en-US" sz="2000" dirty="0" smtClean="0"/>
              <a:t>Divergence at long drift-times shows clear dependence of resolution on other parameters</a:t>
            </a:r>
            <a:endParaRPr lang="en-US" sz="2000" dirty="0"/>
          </a:p>
        </p:txBody>
      </p:sp>
      <p:pic>
        <p:nvPicPr>
          <p:cNvPr id="10" name="Picture 9" descr="temp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397" y="620889"/>
            <a:ext cx="2707774" cy="1014083"/>
          </a:xfrm>
          <a:prstGeom prst="rect">
            <a:avLst/>
          </a:prstGeom>
        </p:spPr>
      </p:pic>
      <p:pic>
        <p:nvPicPr>
          <p:cNvPr id="5" name="Picture 4" descr="enevsdt1333noc_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894" y="1465834"/>
            <a:ext cx="4669591" cy="3543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919343"/>
            <a:ext cx="1912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Salathe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 </a:t>
            </a:r>
            <a:r>
              <a:rPr lang="en-US" sz="900" i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et al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., NIMA 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868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cs typeface="Candara"/>
              </a:rPr>
              <a:t>, 19 (2017). </a:t>
            </a:r>
            <a:endParaRPr lang="en-US" sz="900" dirty="0">
              <a:solidFill>
                <a:schemeClr val="bg2">
                  <a:lumMod val="25000"/>
                </a:schemeClr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47525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14268</TotalTime>
  <Words>1665</Words>
  <Application>Microsoft Macintosh PowerPoint</Application>
  <PresentationFormat>On-screen Show (16:9)</PresentationFormat>
  <Paragraphs>158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PowerPoint Presentation</vt:lpstr>
      <vt:lpstr>Outline</vt:lpstr>
      <vt:lpstr>Outline</vt:lpstr>
      <vt:lpstr>Inverted Coaxial HPGe Point Contact Detector</vt:lpstr>
      <vt:lpstr>n-Type ICPC Prototype Detector</vt:lpstr>
      <vt:lpstr>A representative event…</vt:lpstr>
      <vt:lpstr>Charge Trapping in the n-type ICPC</vt:lpstr>
      <vt:lpstr>Charge Trapping: Drift Time Correction</vt:lpstr>
      <vt:lpstr>Charge Trapping: Drift Time Correction</vt:lpstr>
      <vt:lpstr>Charge Trapping: Azimuthal Angle Effect</vt:lpstr>
      <vt:lpstr>Azimuthal Angle Reconstruction: Building a Basis</vt:lpstr>
      <vt:lpstr>Azimuthal Angle Reconstruction</vt:lpstr>
      <vt:lpstr>Charge Trapping: Drift and Angle Correction</vt:lpstr>
      <vt:lpstr>Radial Position Reconstruction</vt:lpstr>
      <vt:lpstr>Depth (z) Reconstruction</vt:lpstr>
      <vt:lpstr>Pencil Beams: Attenuation in HPGe</vt:lpstr>
      <vt:lpstr>In-Beam Test of Position Resolution</vt:lpstr>
      <vt:lpstr>In-Beam Test of Position Resolution</vt:lpstr>
      <vt:lpstr>How Does It Look?</vt:lpstr>
      <vt:lpstr>How Does It Look?</vt:lpstr>
      <vt:lpstr>How Does It Look?</vt:lpstr>
      <vt:lpstr>Next Steps Toward Full Signal Decomposition</vt:lpstr>
      <vt:lpstr>Summary</vt:lpstr>
      <vt:lpstr>Acknowledgements</vt:lpstr>
      <vt:lpstr>Backup</vt:lpstr>
      <vt:lpstr>Inverted Coaxial HPGe Point Contact Detector</vt:lpstr>
      <vt:lpstr>Drift Time – Simulation vs. Experiment</vt:lpstr>
      <vt:lpstr>Radial Position Reconstruction</vt:lpstr>
      <vt:lpstr>n-Type ICPC Prototype Detector @ LBNL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LEC Meeting Resolutions</dc:title>
  <dc:creator>Heather Crawford</dc:creator>
  <cp:lastModifiedBy>Heather Crawford</cp:lastModifiedBy>
  <cp:revision>66</cp:revision>
  <dcterms:created xsi:type="dcterms:W3CDTF">2017-08-01T16:00:01Z</dcterms:created>
  <dcterms:modified xsi:type="dcterms:W3CDTF">2018-04-05T06:51:08Z</dcterms:modified>
</cp:coreProperties>
</file>