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62" r:id="rId5"/>
    <p:sldId id="258" r:id="rId6"/>
    <p:sldId id="273" r:id="rId7"/>
    <p:sldId id="261" r:id="rId8"/>
    <p:sldId id="259" r:id="rId9"/>
    <p:sldId id="260" r:id="rId10"/>
    <p:sldId id="272" r:id="rId11"/>
    <p:sldId id="274" r:id="rId12"/>
    <p:sldId id="263" r:id="rId13"/>
    <p:sldId id="275" r:id="rId14"/>
    <p:sldId id="268" r:id="rId15"/>
    <p:sldId id="269" r:id="rId16"/>
    <p:sldId id="270" r:id="rId17"/>
    <p:sldId id="267" r:id="rId18"/>
    <p:sldId id="271" r:id="rId19"/>
    <p:sldId id="266" r:id="rId20"/>
    <p:sldId id="26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45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958D-07F5-C040-A9FA-6CD8E8955713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C6AD-741B-CB46-B1A1-0CA2E3F0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958D-07F5-C040-A9FA-6CD8E8955713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C6AD-741B-CB46-B1A1-0CA2E3F0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958D-07F5-C040-A9FA-6CD8E8955713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C6AD-741B-CB46-B1A1-0CA2E3F0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8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4508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524000" y="473273"/>
            <a:ext cx="914400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298406" y="1821656"/>
            <a:ext cx="5000625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3329" y="6536531"/>
            <a:ext cx="294953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958D-07F5-C040-A9FA-6CD8E8955713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C6AD-741B-CB46-B1A1-0CA2E3F0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70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298406" y="3580805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298406" y="625078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892969" y="625078"/>
            <a:ext cx="5000625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190625" y="4473773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190625" y="2979431"/>
            <a:ext cx="9810750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"/>
          <p:cNvSpPr/>
          <p:nvPr/>
        </p:nvSpPr>
        <p:spPr>
          <a:xfrm>
            <a:off x="1" y="6379914"/>
            <a:ext cx="1028694" cy="494233"/>
          </a:xfrm>
          <a:prstGeom prst="rect">
            <a:avLst/>
          </a:prstGeom>
          <a:gradFill>
            <a:gsLst>
              <a:gs pos="0">
                <a:srgbClr val="1E497D"/>
              </a:gs>
              <a:gs pos="74000">
                <a:srgbClr val="1F497D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45719" tIns="45719" rIns="45719" bIns="45719" anchor="ctr"/>
          <a:lstStyle/>
          <a:p>
            <a:pPr defTabSz="457066" hangingPunct="0">
              <a:defRPr sz="1800" b="0">
                <a:solidFill>
                  <a:srgbClr val="1F497D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66" kern="0">
              <a:solidFill>
                <a:srgbClr val="1F497D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8" name="Rectangle"/>
          <p:cNvSpPr/>
          <p:nvPr/>
        </p:nvSpPr>
        <p:spPr>
          <a:xfrm>
            <a:off x="-1" y="6610245"/>
            <a:ext cx="12192002" cy="259625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algn="ctr" defTabSz="457066" hangingPunct="0"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8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RETA"/>
          <p:cNvSpPr txBox="1"/>
          <p:nvPr/>
        </p:nvSpPr>
        <p:spPr>
          <a:xfrm>
            <a:off x="745600" y="6620866"/>
            <a:ext cx="903674" cy="1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650072">
              <a:defRPr sz="18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hangingPunct="0"/>
            <a:r>
              <a:rPr sz="1266" kern="0"/>
              <a:t>GRETA</a:t>
            </a:r>
          </a:p>
        </p:txBody>
      </p:sp>
      <p:pic>
        <p:nvPicPr>
          <p:cNvPr id="120" name="backgroundGretaBlue.png" descr="backgroundGreta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56" y="6396829"/>
            <a:ext cx="626378" cy="44930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18766" y="6598374"/>
            <a:ext cx="301204" cy="282737"/>
          </a:xfrm>
          <a:prstGeom prst="rect">
            <a:avLst/>
          </a:prstGeom>
        </p:spPr>
        <p:txBody>
          <a:bodyPr lIns="65008" tIns="65008" rIns="65008" bIns="65008"/>
          <a:lstStyle>
            <a:lvl1pPr defTabSz="457066">
              <a:defRPr sz="984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2" name="Line"/>
          <p:cNvSpPr/>
          <p:nvPr/>
        </p:nvSpPr>
        <p:spPr>
          <a:xfrm>
            <a:off x="11582400" y="6632237"/>
            <a:ext cx="1" cy="216769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tIns="45719" rIns="45719" bIns="45719"/>
          <a:lstStyle/>
          <a:p>
            <a:pPr defTabSz="457184" hangingPunct="0">
              <a:defRPr b="0">
                <a:latin typeface="Arial"/>
                <a:ea typeface="Arial"/>
                <a:cs typeface="Arial"/>
                <a:sym typeface="Arial"/>
              </a:defRPr>
            </a:pPr>
            <a:endParaRPr sz="168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Mario Cromaz"/>
          <p:cNvSpPr txBox="1"/>
          <p:nvPr/>
        </p:nvSpPr>
        <p:spPr>
          <a:xfrm>
            <a:off x="10493054" y="6581001"/>
            <a:ext cx="998028" cy="265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 algn="r" defTabSz="650240">
              <a:defRPr sz="16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hangingPunct="0"/>
            <a:r>
              <a:rPr sz="1125" kern="0"/>
              <a:t>Mario Cromaz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599" y="1600200"/>
            <a:ext cx="10972802" cy="4525964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331503" indent="-331503" defTabSz="457184">
              <a:spcBef>
                <a:spcPts val="703"/>
              </a:spcBef>
              <a:buSzPct val="100000"/>
              <a:buFont typeface="Arial"/>
              <a:defRPr sz="3094">
                <a:latin typeface="Calibri"/>
                <a:ea typeface="Calibri"/>
                <a:cs typeface="Calibri"/>
                <a:sym typeface="Calibri"/>
              </a:defRPr>
            </a:lvl1pPr>
            <a:lvl2pPr marL="637174" indent="-315717" defTabSz="457184">
              <a:spcBef>
                <a:spcPts val="703"/>
              </a:spcBef>
              <a:buSzPct val="100000"/>
              <a:buFont typeface="Arial"/>
              <a:buChar char="–"/>
              <a:defRPr sz="3094">
                <a:latin typeface="Calibri"/>
                <a:ea typeface="Calibri"/>
                <a:cs typeface="Calibri"/>
                <a:sym typeface="Calibri"/>
              </a:defRPr>
            </a:lvl2pPr>
            <a:lvl3pPr indent="-294669" defTabSz="457184">
              <a:spcBef>
                <a:spcPts val="703"/>
              </a:spcBef>
              <a:buSzPct val="100000"/>
              <a:buFont typeface="Arial"/>
              <a:defRPr sz="3094">
                <a:latin typeface="Calibri"/>
                <a:ea typeface="Calibri"/>
                <a:cs typeface="Calibri"/>
                <a:sym typeface="Calibri"/>
              </a:defRPr>
            </a:lvl3pPr>
            <a:lvl4pPr marL="1317975" indent="-353603" defTabSz="457184">
              <a:spcBef>
                <a:spcPts val="703"/>
              </a:spcBef>
              <a:buSzPct val="100000"/>
              <a:buFont typeface="Arial"/>
              <a:buChar char="–"/>
              <a:defRPr sz="3094">
                <a:latin typeface="Calibri"/>
                <a:ea typeface="Calibri"/>
                <a:cs typeface="Calibri"/>
                <a:sym typeface="Calibri"/>
              </a:defRPr>
            </a:lvl4pPr>
            <a:lvl5pPr marL="1639432" indent="-353603" defTabSz="457184">
              <a:spcBef>
                <a:spcPts val="703"/>
              </a:spcBef>
              <a:buSzPct val="100000"/>
              <a:buFont typeface="Arial"/>
              <a:buChar char="»"/>
              <a:defRPr sz="3094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Title Text"/>
          <p:cNvSpPr txBox="1">
            <a:spLocks noGrp="1"/>
          </p:cNvSpPr>
          <p:nvPr>
            <p:ph type="title"/>
          </p:nvPr>
        </p:nvSpPr>
        <p:spPr>
          <a:xfrm>
            <a:off x="0" y="2983"/>
            <a:ext cx="12191995" cy="705555"/>
          </a:xfrm>
          <a:prstGeom prst="rect">
            <a:avLst/>
          </a:prstGeom>
          <a:solidFill>
            <a:srgbClr val="1E497D"/>
          </a:solidFill>
        </p:spPr>
        <p:txBody>
          <a:bodyPr lIns="65008" tIns="65008" rIns="65008" bIns="65008"/>
          <a:lstStyle>
            <a:lvl1pPr defTabSz="457184">
              <a:defRPr sz="2953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958D-07F5-C040-A9FA-6CD8E8955713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C6AD-741B-CB46-B1A1-0CA2E3F0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2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958D-07F5-C040-A9FA-6CD8E8955713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C6AD-741B-CB46-B1A1-0CA2E3F0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8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958D-07F5-C040-A9FA-6CD8E8955713}" type="datetimeFigureOut">
              <a:rPr lang="en-US" smtClean="0"/>
              <a:t>4/5/18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C6AD-741B-CB46-B1A1-0CA2E3F0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4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958D-07F5-C040-A9FA-6CD8E8955713}" type="datetimeFigureOut">
              <a:rPr lang="en-US" smtClean="0"/>
              <a:t>4/5/18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C6AD-741B-CB46-B1A1-0CA2E3F0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958D-07F5-C040-A9FA-6CD8E8955713}" type="datetimeFigureOut">
              <a:rPr lang="en-US" smtClean="0"/>
              <a:t>4/5/18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C6AD-741B-CB46-B1A1-0CA2E3F0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6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958D-07F5-C040-A9FA-6CD8E8955713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C6AD-741B-CB46-B1A1-0CA2E3F0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4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958D-07F5-C040-A9FA-6CD8E8955713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C6AD-741B-CB46-B1A1-0CA2E3F0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1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958D-07F5-C040-A9FA-6CD8E8955713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6C6AD-741B-CB46-B1A1-0CA2E3F0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7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4585" y="6536531"/>
            <a:ext cx="256480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751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0751" hangingPunct="0"/>
              <a:t>‹#›</a:t>
            </a:fld>
            <a:endParaRPr lang="uk-UA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8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GRETINA (+GRETA) Rate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Campbell</a:t>
            </a:r>
          </a:p>
          <a:p>
            <a:endParaRPr lang="en-US" dirty="0"/>
          </a:p>
          <a:p>
            <a:r>
              <a:rPr lang="en-US" dirty="0" smtClean="0"/>
              <a:t>Thanks to Mario, </a:t>
            </a:r>
            <a:r>
              <a:rPr lang="en-US" dirty="0" err="1" smtClean="0"/>
              <a:t>Shaofei</a:t>
            </a:r>
            <a:r>
              <a:rPr lang="en-US" dirty="0" smtClean="0"/>
              <a:t>, Heather, </a:t>
            </a:r>
            <a:r>
              <a:rPr lang="en-US" dirty="0" err="1" smtClean="0"/>
              <a:t>Torben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83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34295" cy="1325563"/>
          </a:xfrm>
        </p:spPr>
        <p:txBody>
          <a:bodyPr/>
          <a:lstStyle/>
          <a:p>
            <a:r>
              <a:rPr lang="en-US" dirty="0" smtClean="0"/>
              <a:t>Position performance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17" y="161238"/>
            <a:ext cx="6849688" cy="6547883"/>
          </a:xfrm>
        </p:spPr>
      </p:pic>
      <p:sp>
        <p:nvSpPr>
          <p:cNvPr id="8" name="TextBox 7"/>
          <p:cNvSpPr txBox="1"/>
          <p:nvPr/>
        </p:nvSpPr>
        <p:spPr>
          <a:xfrm>
            <a:off x="332510" y="1807066"/>
            <a:ext cx="5037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Doppler  correction performance maintained at high rate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Interaction point distributions unchanged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err="1" smtClean="0"/>
              <a:t>Decomp</a:t>
            </a:r>
            <a:r>
              <a:rPr lang="en-US" sz="2400" dirty="0" smtClean="0"/>
              <a:t> failures similar across rates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P/T consistent at low and high rates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P/T degraded ~10% by </a:t>
            </a:r>
            <a:r>
              <a:rPr lang="en-US" sz="2400" dirty="0" err="1" smtClean="0"/>
              <a:t>downsampling</a:t>
            </a:r>
            <a:r>
              <a:rPr lang="en-US" sz="2400" dirty="0" smtClean="0"/>
              <a:t> in offline tests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837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65528" y="-585013"/>
            <a:ext cx="6460942" cy="8361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9241"/>
            <a:ext cx="10515600" cy="1325563"/>
          </a:xfrm>
        </p:spPr>
        <p:txBody>
          <a:bodyPr/>
          <a:lstStyle/>
          <a:p>
            <a:r>
              <a:rPr lang="en-US" dirty="0" smtClean="0"/>
              <a:t>Decomposed throughput linear with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2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446222" cy="12641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rate in a real experiment?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7561" y="846743"/>
            <a:ext cx="6870008" cy="5152505"/>
          </a:xfrm>
        </p:spPr>
      </p:pic>
      <p:sp>
        <p:nvSpPr>
          <p:cNvPr id="5" name="TextBox 4"/>
          <p:cNvSpPr txBox="1"/>
          <p:nvPr/>
        </p:nvSpPr>
        <p:spPr>
          <a:xfrm>
            <a:off x="615143" y="1940070"/>
            <a:ext cx="50375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Real experiments have multiple variations of rate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Across crystal</a:t>
            </a:r>
          </a:p>
          <a:p>
            <a:pPr marL="742950" lvl="1" indent="-285750">
              <a:buFont typeface="Arial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Over time</a:t>
            </a:r>
          </a:p>
          <a:p>
            <a:pPr marL="742950" lvl="1" indent="-285750">
              <a:buFont typeface="Arial" charset="0"/>
              <a:buChar char="•"/>
            </a:pPr>
            <a:endParaRPr lang="en-US" sz="2400" dirty="0"/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Various time scales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73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37" y="0"/>
            <a:ext cx="10758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74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14300"/>
            <a:ext cx="8890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15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402" y="0"/>
            <a:ext cx="8857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16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2719647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Gated by </a:t>
            </a:r>
            <a:br>
              <a:rPr lang="en-US" dirty="0" smtClean="0"/>
            </a:br>
            <a:r>
              <a:rPr lang="en-US" dirty="0" smtClean="0"/>
              <a:t>TS modulus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05" y="1825625"/>
            <a:ext cx="3358341" cy="4351338"/>
          </a:xfrm>
        </p:spPr>
        <p:txBody>
          <a:bodyPr/>
          <a:lstStyle/>
          <a:p>
            <a:r>
              <a:rPr lang="en-US" dirty="0" smtClean="0"/>
              <a:t>The rate variation in the data is NOT an FMA/DAQ/Trigger effect</a:t>
            </a:r>
          </a:p>
          <a:p>
            <a:endParaRPr lang="en-US" dirty="0"/>
          </a:p>
          <a:p>
            <a:r>
              <a:rPr lang="en-US" dirty="0" smtClean="0"/>
              <a:t>The true gamma rate is varying over this 0.4 second timescale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96" t="9561" r="6364" b="2163"/>
          <a:stretch/>
        </p:blipFill>
        <p:spPr>
          <a:xfrm>
            <a:off x="3340331" y="581890"/>
            <a:ext cx="8013469" cy="5852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3273" y="6199656"/>
            <a:ext cx="4599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Time between gamma hits </a:t>
            </a:r>
            <a:r>
              <a:rPr lang="en-US" sz="2000" smtClean="0"/>
              <a:t>(microseconds)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6069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Front-end 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(-10,+25%) rate variation among crystals relative to array average</a:t>
            </a:r>
          </a:p>
          <a:p>
            <a:endParaRPr lang="en-US" dirty="0" smtClean="0"/>
          </a:p>
          <a:p>
            <a:r>
              <a:rPr lang="en-US" dirty="0" smtClean="0"/>
              <a:t>~20% of ~40</a:t>
            </a:r>
            <a:r>
              <a:rPr lang="en-US" dirty="0" smtClean="0">
                <a:latin typeface="Symbol" charset="2"/>
              </a:rPr>
              <a:t>m</a:t>
            </a:r>
            <a:r>
              <a:rPr lang="en-US" dirty="0" smtClean="0"/>
              <a:t>sec periodic beam sweep for wheel spokes</a:t>
            </a:r>
          </a:p>
          <a:p>
            <a:pPr lvl="1"/>
            <a:r>
              <a:rPr lang="en-US" dirty="0" smtClean="0"/>
              <a:t>If rate is prompt and not activation/decays, rate should drop dramatically</a:t>
            </a:r>
          </a:p>
          <a:p>
            <a:pPr lvl="1"/>
            <a:r>
              <a:rPr lang="en-US" dirty="0" smtClean="0"/>
              <a:t>Maybe true rate is ~120% x observed rate</a:t>
            </a:r>
          </a:p>
          <a:p>
            <a:endParaRPr lang="en-US" dirty="0" smtClean="0"/>
          </a:p>
          <a:p>
            <a:r>
              <a:rPr lang="en-US" dirty="0" smtClean="0"/>
              <a:t>~40% rate variation of Periodic (0.4sec) nature, possibly beam?</a:t>
            </a:r>
          </a:p>
          <a:p>
            <a:pPr lvl="1"/>
            <a:r>
              <a:rPr lang="en-US" dirty="0" smtClean="0"/>
              <a:t>Maybe true rate covers (60%,140%) x observed rate</a:t>
            </a:r>
          </a:p>
          <a:p>
            <a:pPr lvl="1"/>
            <a:endParaRPr lang="en-US" dirty="0"/>
          </a:p>
          <a:p>
            <a:r>
              <a:rPr lang="en-US" dirty="0" smtClean="0"/>
              <a:t>Energy Resolution and Pileup fraction are integrating over these variations of instantaneous rate.</a:t>
            </a:r>
          </a:p>
        </p:txBody>
      </p:sp>
    </p:spTree>
    <p:extLst>
      <p:ext uri="{BB962C8B-B14F-4D97-AF65-F5344CB8AC3E}">
        <p14:creationId xmlns:p14="http://schemas.microsoft.com/office/powerpoint/2010/main" val="1213784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GRETA rate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71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347829" y="6598374"/>
            <a:ext cx="301204" cy="2827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/>
          </a:p>
        </p:txBody>
      </p:sp>
      <p:sp>
        <p:nvSpPr>
          <p:cNvPr id="135" name="Signal decomposition is a online process - interaction point data required to monitor/debug experiments - Need to keep up!…"/>
          <p:cNvSpPr txBox="1">
            <a:spLocks noGrp="1"/>
          </p:cNvSpPr>
          <p:nvPr>
            <p:ph type="body" idx="1"/>
          </p:nvPr>
        </p:nvSpPr>
        <p:spPr>
          <a:xfrm>
            <a:off x="1981200" y="1289701"/>
            <a:ext cx="8229601" cy="452596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53782" indent="-253782">
              <a:spcBef>
                <a:spcPts val="492"/>
              </a:spcBef>
              <a:buFontTx/>
              <a:defRPr sz="36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Signal decomposition is a online process - interaction point data required to monitor/debug experiments - </a:t>
            </a:r>
            <a:r>
              <a:rPr b="1" i="1">
                <a:solidFill>
                  <a:srgbClr val="D07C7A"/>
                </a:solidFill>
              </a:rPr>
              <a:t>Need to keep up!</a:t>
            </a:r>
          </a:p>
          <a:p>
            <a:pPr marL="253782" indent="-253782">
              <a:spcBef>
                <a:spcPts val="492"/>
              </a:spcBef>
              <a:buFontTx/>
              <a:defRPr sz="36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It is the most computationally intensive aspect of array                                                                        </a:t>
            </a:r>
          </a:p>
          <a:p>
            <a:pPr marL="253782" indent="-253782">
              <a:spcBef>
                <a:spcPts val="492"/>
              </a:spcBef>
              <a:buFontTx/>
              <a:defRPr sz="36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Cores required:</a:t>
            </a:r>
          </a:p>
          <a:p>
            <a:pPr marL="521663" lvl="1" indent="-253782">
              <a:spcBef>
                <a:spcPts val="492"/>
              </a:spcBef>
              <a:buFontTx/>
              <a:buChar char="•"/>
              <a:defRPr sz="36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Number of crystals - </a:t>
            </a:r>
            <a:r>
              <a:rPr b="1"/>
              <a:t>120</a:t>
            </a:r>
          </a:p>
          <a:p>
            <a:pPr marL="521663" lvl="1" indent="-253782">
              <a:spcBef>
                <a:spcPts val="492"/>
              </a:spcBef>
              <a:buFontTx/>
              <a:buChar char="•"/>
              <a:defRPr sz="36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Rate (/ crystal, post trigger) - </a:t>
            </a:r>
            <a:r>
              <a:rPr b="1"/>
              <a:t>4 kHz</a:t>
            </a:r>
          </a:p>
          <a:p>
            <a:pPr marL="521663" lvl="1" indent="-253782">
              <a:spcBef>
                <a:spcPts val="492"/>
              </a:spcBef>
              <a:buFontTx/>
              <a:buChar char="•"/>
              <a:defRPr sz="36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Time / crystal event - </a:t>
            </a:r>
            <a:r>
              <a:rPr b="1"/>
              <a:t>10 ms / core</a:t>
            </a:r>
            <a:r>
              <a:t> (2016 Xeon)</a:t>
            </a:r>
          </a:p>
          <a:p>
            <a:pPr marL="521663" lvl="1" indent="-253782">
              <a:spcBef>
                <a:spcPts val="492"/>
              </a:spcBef>
              <a:buFontTx/>
              <a:buChar char="•"/>
              <a:defRPr sz="36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Implies </a:t>
            </a:r>
            <a:r>
              <a:rPr b="1"/>
              <a:t>4800 core cluster</a:t>
            </a:r>
            <a:r>
              <a:t> (40 cores / crystal)</a:t>
            </a:r>
          </a:p>
        </p:txBody>
      </p:sp>
      <p:sp>
        <p:nvSpPr>
          <p:cNvPr id="136" name="Decomposition Rate Sets Scale of GRETA Compu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Decomposition Rate Sets Scale of GRETA Computing</a:t>
            </a:r>
          </a:p>
        </p:txBody>
      </p:sp>
    </p:spTree>
    <p:extLst>
      <p:ext uri="{BB962C8B-B14F-4D97-AF65-F5344CB8AC3E}">
        <p14:creationId xmlns:p14="http://schemas.microsoft.com/office/powerpoint/2010/main" val="62895791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Rate Performance?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is Rate?</a:t>
            </a:r>
          </a:p>
          <a:p>
            <a:pPr lvl="1"/>
            <a:r>
              <a:rPr lang="en-US" dirty="0" smtClean="0"/>
              <a:t>Front end rate : gammas per second per crystal</a:t>
            </a:r>
          </a:p>
          <a:p>
            <a:pPr lvl="1"/>
            <a:r>
              <a:rPr lang="en-US" dirty="0" smtClean="0"/>
              <a:t>Event Readout rate : trigger-validate gamma events per second per crystal</a:t>
            </a:r>
          </a:p>
          <a:p>
            <a:pPr lvl="1"/>
            <a:r>
              <a:rPr lang="en-US" dirty="0" err="1" smtClean="0"/>
              <a:t>Decomp</a:t>
            </a:r>
            <a:r>
              <a:rPr lang="en-US" dirty="0" smtClean="0"/>
              <a:t>(</a:t>
            </a:r>
            <a:r>
              <a:rPr lang="en-US" dirty="0" err="1" smtClean="0"/>
              <a:t>osition</a:t>
            </a:r>
            <a:r>
              <a:rPr lang="en-US" dirty="0" smtClean="0"/>
              <a:t>) rate : processed rate of gamma events per crystal</a:t>
            </a:r>
          </a:p>
          <a:p>
            <a:r>
              <a:rPr lang="en-US" dirty="0" smtClean="0"/>
              <a:t>Performance axes/dimensions impacted by rate</a:t>
            </a:r>
          </a:p>
          <a:p>
            <a:pPr lvl="1"/>
            <a:r>
              <a:rPr lang="en-US" dirty="0" smtClean="0"/>
              <a:t>Front end rate</a:t>
            </a:r>
          </a:p>
          <a:p>
            <a:pPr lvl="2"/>
            <a:r>
              <a:rPr lang="en-US" dirty="0" smtClean="0"/>
              <a:t>Preamp Baseline (ADC range)</a:t>
            </a:r>
          </a:p>
          <a:p>
            <a:pPr lvl="2"/>
            <a:r>
              <a:rPr lang="en-US" dirty="0" smtClean="0"/>
              <a:t>Energy resolution (Integration time / pile-up losses)</a:t>
            </a:r>
          </a:p>
          <a:p>
            <a:pPr lvl="1"/>
            <a:r>
              <a:rPr lang="en-US" dirty="0" smtClean="0"/>
              <a:t>Event rate</a:t>
            </a:r>
          </a:p>
          <a:p>
            <a:pPr lvl="2"/>
            <a:r>
              <a:rPr lang="en-US" dirty="0" smtClean="0"/>
              <a:t>System stability</a:t>
            </a:r>
          </a:p>
          <a:p>
            <a:pPr lvl="2"/>
            <a:r>
              <a:rPr lang="en-US" dirty="0" smtClean="0"/>
              <a:t>Data flow + Processing</a:t>
            </a:r>
          </a:p>
          <a:p>
            <a:pPr lvl="2"/>
            <a:r>
              <a:rPr lang="en-US" dirty="0" smtClean="0"/>
              <a:t>Position resolution: Doppler resolution + Peak-to-Total ratio</a:t>
            </a:r>
          </a:p>
          <a:p>
            <a:r>
              <a:rPr lang="en-US" dirty="0" smtClean="0"/>
              <a:t>What is the Front end Rate??  What does it really mean?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6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347829" y="6598374"/>
            <a:ext cx="301204" cy="2827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/>
          </a:p>
        </p:txBody>
      </p:sp>
      <p:sp>
        <p:nvSpPr>
          <p:cNvPr id="139" name="Input bandwidth:…"/>
          <p:cNvSpPr txBox="1">
            <a:spLocks noGrp="1"/>
          </p:cNvSpPr>
          <p:nvPr>
            <p:ph type="body" idx="1"/>
          </p:nvPr>
        </p:nvSpPr>
        <p:spPr>
          <a:xfrm>
            <a:off x="1865808" y="1281244"/>
            <a:ext cx="8460384" cy="452596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51244" indent="-251244" defTabSz="452611">
              <a:spcBef>
                <a:spcPts val="492"/>
              </a:spcBef>
              <a:buFontTx/>
              <a:defRPr sz="3564" u="sng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Input bandwidth:</a:t>
            </a:r>
          </a:p>
          <a:p>
            <a:pPr marL="516446" lvl="1" indent="-251244" defTabSz="452611">
              <a:spcBef>
                <a:spcPts val="492"/>
              </a:spcBef>
              <a:buFontTx/>
              <a:buChar char="•"/>
              <a:defRPr sz="3564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event size - trace (mode 3) - (single crystal) - </a:t>
            </a:r>
            <a:r>
              <a:rPr b="1"/>
              <a:t>8kB</a:t>
            </a:r>
          </a:p>
          <a:p>
            <a:pPr marL="516446" lvl="1" indent="-251244" defTabSz="452611">
              <a:spcBef>
                <a:spcPts val="492"/>
              </a:spcBef>
              <a:buFontTx/>
              <a:buChar char="•"/>
              <a:defRPr sz="3564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input bandwidth/crystal from filter boards -                             4 kHz * 8kB </a:t>
            </a:r>
            <a:r>
              <a:rPr b="1"/>
              <a:t>= 32 MB/s/crystal</a:t>
            </a:r>
          </a:p>
          <a:p>
            <a:pPr marL="516446" lvl="1" indent="-251244" defTabSz="452611">
              <a:spcBef>
                <a:spcPts val="492"/>
              </a:spcBef>
              <a:buFontTx/>
              <a:buChar char="•"/>
              <a:defRPr sz="3564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aggregate bandwidth (switch fabric, link between electronics room &amp; cluster) - 32 MB/s * 120 = </a:t>
            </a:r>
            <a:r>
              <a:rPr b="1"/>
              <a:t>3.8 GB/s</a:t>
            </a:r>
            <a:r>
              <a:t> </a:t>
            </a:r>
          </a:p>
          <a:p>
            <a:pPr marL="251244" indent="-251244" defTabSz="452611">
              <a:spcBef>
                <a:spcPts val="492"/>
              </a:spcBef>
              <a:buFontTx/>
              <a:defRPr sz="3564" u="sng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Output bandwidth:</a:t>
            </a:r>
          </a:p>
          <a:p>
            <a:pPr marL="516446" lvl="1" indent="-251244" defTabSz="452611">
              <a:spcBef>
                <a:spcPts val="492"/>
              </a:spcBef>
              <a:buFontTx/>
              <a:buChar char="•"/>
              <a:defRPr sz="3564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event size - interaction points (mode 2) - </a:t>
            </a:r>
            <a:r>
              <a:rPr b="1"/>
              <a:t>512 bytes</a:t>
            </a:r>
          </a:p>
          <a:p>
            <a:pPr marL="516446" lvl="1" indent="-251244" defTabSz="452611">
              <a:spcBef>
                <a:spcPts val="492"/>
              </a:spcBef>
              <a:buFontTx/>
              <a:buChar char="•"/>
              <a:defRPr sz="3564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output bandwidth - 512 bytes * 4 kHz  = </a:t>
            </a:r>
            <a:r>
              <a:rPr b="1"/>
              <a:t>2 MB/s/crystal</a:t>
            </a:r>
          </a:p>
          <a:p>
            <a:pPr marL="516446" lvl="1" indent="-251244" defTabSz="452611">
              <a:spcBef>
                <a:spcPts val="492"/>
              </a:spcBef>
              <a:buFontTx/>
              <a:buChar char="•"/>
              <a:defRPr sz="3564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aggregate output bandwidth (mode 2) = </a:t>
            </a:r>
            <a:r>
              <a:rPr b="1"/>
              <a:t>240 MB/s</a:t>
            </a:r>
          </a:p>
        </p:txBody>
      </p:sp>
      <p:sp>
        <p:nvSpPr>
          <p:cNvPr id="140" name="Data Rates In/Out of Clus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Data Rates In/Out of Cluster</a:t>
            </a:r>
          </a:p>
        </p:txBody>
      </p:sp>
    </p:spTree>
    <p:extLst>
      <p:ext uri="{BB962C8B-B14F-4D97-AF65-F5344CB8AC3E}">
        <p14:creationId xmlns:p14="http://schemas.microsoft.com/office/powerpoint/2010/main" val="9812004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86198" y="897486"/>
            <a:ext cx="4676140" cy="5728740"/>
            <a:chOff x="2170811" y="864235"/>
            <a:chExt cx="4676140" cy="5728740"/>
          </a:xfrm>
        </p:grpSpPr>
        <p:pic>
          <p:nvPicPr>
            <p:cNvPr id="4" name="Picture 3" descr="Untitled 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50086"/>
            <a:stretch/>
          </p:blipFill>
          <p:spPr>
            <a:xfrm>
              <a:off x="2170811" y="864235"/>
              <a:ext cx="4676140" cy="57287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529378" y="1409613"/>
              <a:ext cx="1626986" cy="47673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dirty="0" smtClean="0">
                  <a:latin typeface="Avenir Next Condensed Regular"/>
                  <a:cs typeface="Avenir Next Condensed Regular"/>
                </a:rPr>
                <a:t>1 kHz</a:t>
              </a:r>
            </a:p>
            <a:p>
              <a:pPr algn="r"/>
              <a:endParaRPr lang="en-US" sz="4000" dirty="0" smtClean="0">
                <a:latin typeface="Avenir Next Condensed Regular"/>
                <a:cs typeface="Avenir Next Condensed Regular"/>
              </a:endParaRPr>
            </a:p>
            <a:p>
              <a:pPr algn="r"/>
              <a:r>
                <a:rPr lang="en-US" sz="2800" dirty="0" smtClean="0">
                  <a:latin typeface="Avenir Next Condensed Regular"/>
                  <a:cs typeface="Avenir Next Condensed Regular"/>
                </a:rPr>
                <a:t>2.6 kHz</a:t>
              </a:r>
            </a:p>
            <a:p>
              <a:pPr algn="r"/>
              <a:endParaRPr lang="en-US" sz="4000" dirty="0" smtClean="0">
                <a:latin typeface="Avenir Next Condensed Regular"/>
                <a:cs typeface="Avenir Next Condensed Regular"/>
              </a:endParaRPr>
            </a:p>
            <a:p>
              <a:pPr algn="r"/>
              <a:r>
                <a:rPr lang="en-US" sz="2800" dirty="0" smtClean="0">
                  <a:latin typeface="Avenir Next Condensed Regular"/>
                  <a:cs typeface="Avenir Next Condensed Regular"/>
                </a:rPr>
                <a:t>4.3 kHz</a:t>
              </a:r>
            </a:p>
            <a:p>
              <a:pPr algn="r"/>
              <a:endParaRPr lang="en-US" sz="4000" dirty="0" smtClean="0">
                <a:latin typeface="Avenir Next Condensed Regular"/>
                <a:cs typeface="Avenir Next Condensed Regular"/>
              </a:endParaRPr>
            </a:p>
            <a:p>
              <a:pPr algn="r"/>
              <a:r>
                <a:rPr lang="en-US" sz="2800" dirty="0" smtClean="0">
                  <a:latin typeface="Avenir Next Condensed Regular"/>
                  <a:cs typeface="Avenir Next Condensed Regular"/>
                </a:rPr>
                <a:t>6.9 kHz</a:t>
              </a:r>
            </a:p>
            <a:p>
              <a:pPr algn="r"/>
              <a:endParaRPr lang="en-US" sz="4000" dirty="0" smtClean="0">
                <a:latin typeface="Avenir Next Condensed Regular"/>
                <a:cs typeface="Avenir Next Condensed Regular"/>
              </a:endParaRPr>
            </a:p>
            <a:p>
              <a:pPr algn="r"/>
              <a:r>
                <a:rPr lang="en-US" sz="2800" dirty="0" smtClean="0">
                  <a:latin typeface="Avenir Next Condensed Regular"/>
                  <a:cs typeface="Avenir Next Condensed Regular"/>
                </a:rPr>
                <a:t>12 </a:t>
              </a:r>
              <a:r>
                <a:rPr lang="en-US" sz="2800" dirty="0">
                  <a:latin typeface="Avenir Next Condensed Regular"/>
                  <a:cs typeface="Avenir Next Condensed Regular"/>
                </a:rPr>
                <a:t>kHz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50790" y="980611"/>
            <a:ext cx="4676140" cy="5764662"/>
            <a:chOff x="6967913" y="864235"/>
            <a:chExt cx="4676140" cy="5764662"/>
          </a:xfrm>
        </p:grpSpPr>
        <p:pic>
          <p:nvPicPr>
            <p:cNvPr id="5" name="Picture 4" descr="Untitled 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772"/>
            <a:stretch/>
          </p:blipFill>
          <p:spPr>
            <a:xfrm>
              <a:off x="6967913" y="864235"/>
              <a:ext cx="4676140" cy="576466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492490" y="1567744"/>
              <a:ext cx="1626986" cy="47673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dirty="0" smtClean="0">
                  <a:latin typeface="Avenir Next Condensed Regular"/>
                  <a:cs typeface="Avenir Next Condensed Regular"/>
                </a:rPr>
                <a:t>19 kHz</a:t>
              </a:r>
            </a:p>
            <a:p>
              <a:pPr algn="r"/>
              <a:endParaRPr lang="en-US" sz="4000" dirty="0" smtClean="0">
                <a:latin typeface="Avenir Next Condensed Regular"/>
                <a:cs typeface="Avenir Next Condensed Regular"/>
              </a:endParaRPr>
            </a:p>
            <a:p>
              <a:pPr algn="r"/>
              <a:r>
                <a:rPr lang="en-US" sz="2800" dirty="0" smtClean="0">
                  <a:latin typeface="Avenir Next Condensed Regular"/>
                  <a:cs typeface="Avenir Next Condensed Regular"/>
                </a:rPr>
                <a:t>32 kHz</a:t>
              </a:r>
            </a:p>
            <a:p>
              <a:pPr algn="r"/>
              <a:endParaRPr lang="en-US" sz="4000" dirty="0" smtClean="0">
                <a:latin typeface="Avenir Next Condensed Regular"/>
                <a:cs typeface="Avenir Next Condensed Regular"/>
              </a:endParaRPr>
            </a:p>
            <a:p>
              <a:pPr algn="r"/>
              <a:r>
                <a:rPr lang="en-US" sz="2800" dirty="0">
                  <a:latin typeface="Avenir Next Condensed Regular"/>
                  <a:cs typeface="Avenir Next Condensed Regular"/>
                </a:rPr>
                <a:t>5</a:t>
              </a:r>
              <a:r>
                <a:rPr lang="en-US" sz="2800" dirty="0" smtClean="0">
                  <a:latin typeface="Avenir Next Condensed Regular"/>
                  <a:cs typeface="Avenir Next Condensed Regular"/>
                </a:rPr>
                <a:t>3 kHz</a:t>
              </a:r>
            </a:p>
            <a:p>
              <a:pPr algn="r"/>
              <a:endParaRPr lang="en-US" sz="4000" dirty="0" smtClean="0">
                <a:latin typeface="Avenir Next Condensed Regular"/>
                <a:cs typeface="Avenir Next Condensed Regular"/>
              </a:endParaRPr>
            </a:p>
            <a:p>
              <a:pPr algn="r"/>
              <a:r>
                <a:rPr lang="en-US" sz="2800" dirty="0" smtClean="0">
                  <a:latin typeface="Avenir Next Condensed Regular"/>
                  <a:cs typeface="Avenir Next Condensed Regular"/>
                </a:rPr>
                <a:t>74 kHz</a:t>
              </a:r>
            </a:p>
            <a:p>
              <a:pPr algn="r"/>
              <a:endParaRPr lang="en-US" sz="4000" dirty="0" smtClean="0">
                <a:latin typeface="Avenir Next Condensed Regular"/>
                <a:cs typeface="Avenir Next Condensed Regular"/>
              </a:endParaRPr>
            </a:p>
            <a:p>
              <a:pPr algn="r"/>
              <a:r>
                <a:rPr lang="en-US" sz="2800" dirty="0" smtClean="0">
                  <a:latin typeface="Avenir Next Condensed Regular"/>
                  <a:cs typeface="Avenir Next Condensed Regular"/>
                </a:rPr>
                <a:t>97 </a:t>
              </a:r>
              <a:r>
                <a:rPr lang="en-US" sz="2800" dirty="0">
                  <a:latin typeface="Avenir Next Condensed Regular"/>
                  <a:cs typeface="Avenir Next Condensed Regular"/>
                </a:rPr>
                <a:t>kHz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6" y="1837222"/>
            <a:ext cx="3413810" cy="4351338"/>
          </a:xfrm>
        </p:spPr>
        <p:txBody>
          <a:bodyPr/>
          <a:lstStyle/>
          <a:p>
            <a:r>
              <a:rPr lang="en-US" dirty="0" smtClean="0"/>
              <a:t>Rate from 60Co</a:t>
            </a:r>
          </a:p>
          <a:p>
            <a:r>
              <a:rPr lang="en-US" dirty="0" smtClean="0"/>
              <a:t>&lt;E&gt; ~ 700keV</a:t>
            </a:r>
          </a:p>
          <a:p>
            <a:r>
              <a:rPr lang="en-US" dirty="0" smtClean="0"/>
              <a:t>Baseline before gamma pulses plotted </a:t>
            </a:r>
          </a:p>
          <a:p>
            <a:r>
              <a:rPr lang="en-US" dirty="0" smtClean="0"/>
              <a:t>Baseline range </a:t>
            </a:r>
          </a:p>
          <a:p>
            <a:r>
              <a:rPr lang="en-US" dirty="0" smtClean="0"/>
              <a:t>-5.5MeV to 5.5MeV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-1746"/>
            <a:ext cx="11087793" cy="1325563"/>
          </a:xfrm>
        </p:spPr>
        <p:txBody>
          <a:bodyPr/>
          <a:lstStyle/>
          <a:p>
            <a:r>
              <a:rPr lang="en-US" dirty="0" smtClean="0"/>
              <a:t>Baselines vs.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4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GRETINA + FMA, push rate limits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: </a:t>
            </a:r>
          </a:p>
          <a:p>
            <a:pPr lvl="1"/>
            <a:r>
              <a:rPr lang="en-US" dirty="0" smtClean="0"/>
              <a:t>50kHz /crystal front end rate, acceptable resolution</a:t>
            </a:r>
          </a:p>
          <a:p>
            <a:pPr lvl="1"/>
            <a:r>
              <a:rPr lang="en-US" dirty="0" smtClean="0"/>
              <a:t>&gt;=2 kHz / crystal </a:t>
            </a:r>
            <a:r>
              <a:rPr lang="en-US" dirty="0" err="1" smtClean="0"/>
              <a:t>Readout+Decomp</a:t>
            </a:r>
            <a:r>
              <a:rPr lang="en-US" dirty="0" smtClean="0"/>
              <a:t> rate, acceptable position resolution</a:t>
            </a:r>
          </a:p>
          <a:p>
            <a:r>
              <a:rPr lang="en-US" dirty="0" err="1" smtClean="0"/>
              <a:t>Readout+Processing</a:t>
            </a:r>
            <a:r>
              <a:rPr lang="en-US" dirty="0" smtClean="0"/>
              <a:t> chain: FPGA-&gt;VME-&gt;IOC-&gt;Ethernet-&gt;</a:t>
            </a:r>
            <a:r>
              <a:rPr lang="en-US" dirty="0" err="1" smtClean="0"/>
              <a:t>Decomp</a:t>
            </a:r>
            <a:endParaRPr lang="en-US" dirty="0" smtClean="0"/>
          </a:p>
          <a:p>
            <a:r>
              <a:rPr lang="en-US" dirty="0" smtClean="0"/>
              <a:t>GRETINA Crystal (triggered)event limit: 1100 </a:t>
            </a:r>
            <a:r>
              <a:rPr lang="en-US" dirty="0" smtClean="0"/>
              <a:t>Hz</a:t>
            </a:r>
          </a:p>
          <a:p>
            <a:r>
              <a:rPr lang="en-US" dirty="0" smtClean="0"/>
              <a:t>Trigger validation window improved</a:t>
            </a:r>
            <a:endParaRPr lang="en-US" dirty="0" smtClean="0"/>
          </a:p>
          <a:p>
            <a:r>
              <a:rPr lang="en-US" dirty="0" smtClean="0"/>
              <a:t>Enabled by </a:t>
            </a:r>
            <a:r>
              <a:rPr lang="en-US" dirty="0" err="1" smtClean="0"/>
              <a:t>Downsampled</a:t>
            </a:r>
            <a:r>
              <a:rPr lang="en-US" dirty="0" smtClean="0"/>
              <a:t> Readout</a:t>
            </a:r>
          </a:p>
          <a:p>
            <a:pPr lvl="1"/>
            <a:r>
              <a:rPr lang="en-US" dirty="0" smtClean="0"/>
              <a:t>2 samples @ 100MHz added before writing trace on FPGA</a:t>
            </a:r>
          </a:p>
          <a:p>
            <a:pPr lvl="1"/>
            <a:r>
              <a:rPr lang="en-US" dirty="0" err="1" smtClean="0"/>
              <a:t>Decomp</a:t>
            </a:r>
            <a:r>
              <a:rPr lang="en-US" dirty="0" smtClean="0"/>
              <a:t> changes to fit </a:t>
            </a:r>
            <a:r>
              <a:rPr lang="en-US" dirty="0" err="1" smtClean="0"/>
              <a:t>downsampled</a:t>
            </a:r>
            <a:r>
              <a:rPr lang="en-US" dirty="0" smtClean="0"/>
              <a:t> data (Mario)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2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4" y="0"/>
            <a:ext cx="9070571" cy="6802928"/>
          </a:xfrm>
        </p:spPr>
      </p:pic>
    </p:spTree>
    <p:extLst>
      <p:ext uri="{BB962C8B-B14F-4D97-AF65-F5344CB8AC3E}">
        <p14:creationId xmlns:p14="http://schemas.microsoft.com/office/powerpoint/2010/main" val="108865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619"/>
            <a:ext cx="10515600" cy="1325563"/>
          </a:xfrm>
        </p:spPr>
        <p:txBody>
          <a:bodyPr/>
          <a:lstStyle/>
          <a:p>
            <a:r>
              <a:rPr lang="en-US" dirty="0" err="1" smtClean="0"/>
              <a:t>Downsampled</a:t>
            </a:r>
            <a:r>
              <a:rPr lang="en-US" dirty="0" smtClean="0"/>
              <a:t> data from the current experiment at FMA/Argonne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01786"/>
            <a:ext cx="10515600" cy="923319"/>
          </a:xfrm>
        </p:spPr>
        <p:txBody>
          <a:bodyPr/>
          <a:lstStyle/>
          <a:p>
            <a:r>
              <a:rPr lang="en-US" dirty="0" smtClean="0"/>
              <a:t>Mario has added core slope correction to Preprocessing</a:t>
            </a:r>
          </a:p>
          <a:p>
            <a:pPr lvl="1"/>
            <a:r>
              <a:rPr lang="en-US" dirty="0" smtClean="0"/>
              <a:t>More study needed to measure improvement and study noise sensitivity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72" t="7031" r="40490" b="48363"/>
          <a:stretch/>
        </p:blipFill>
        <p:spPr>
          <a:xfrm>
            <a:off x="1420404" y="1491182"/>
            <a:ext cx="9351192" cy="43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8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Old/New Rate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 rate &lt; 20 MB/sec				VME + IOC</a:t>
            </a:r>
          </a:p>
          <a:p>
            <a:pPr lvl="1"/>
            <a:r>
              <a:rPr lang="en-US" dirty="0" smtClean="0"/>
              <a:t>1100 events/sec (100MHz) =&gt; 17.6 MB/sec</a:t>
            </a:r>
          </a:p>
          <a:p>
            <a:pPr lvl="1"/>
            <a:r>
              <a:rPr lang="en-US" dirty="0" smtClean="0"/>
              <a:t>2300 events/sec (50MHz) =&gt; 16.6 MB/sec</a:t>
            </a:r>
          </a:p>
          <a:p>
            <a:r>
              <a:rPr lang="en-US" dirty="0" smtClean="0"/>
              <a:t>Sort and send					IOC</a:t>
            </a:r>
          </a:p>
          <a:p>
            <a:pPr lvl="1"/>
            <a:r>
              <a:rPr lang="en-US" dirty="0" smtClean="0"/>
              <a:t>&lt; 1100 events/sec (100MHz)</a:t>
            </a:r>
          </a:p>
          <a:p>
            <a:pPr lvl="1"/>
            <a:r>
              <a:rPr lang="en-US" dirty="0" smtClean="0"/>
              <a:t>&lt;	2300 events/sec (50MHz) </a:t>
            </a:r>
          </a:p>
          <a:p>
            <a:r>
              <a:rPr lang="en-US" dirty="0" smtClean="0"/>
              <a:t>Decompose signal					Cluster CPUs</a:t>
            </a:r>
          </a:p>
          <a:p>
            <a:pPr lvl="1"/>
            <a:r>
              <a:rPr lang="en-US" dirty="0" smtClean="0"/>
              <a:t>43 crystals</a:t>
            </a:r>
          </a:p>
          <a:p>
            <a:pPr lvl="1"/>
            <a:r>
              <a:rPr lang="en-US" dirty="0" smtClean="0"/>
              <a:t>At ~2300 events/sec/crystal (50MHz) </a:t>
            </a:r>
          </a:p>
          <a:p>
            <a:pPr lvl="1"/>
            <a:r>
              <a:rPr lang="en-US" dirty="0" smtClean="0"/>
              <a:t>Cluster: 84 nodes, 1256 cores</a:t>
            </a:r>
          </a:p>
          <a:p>
            <a:pPr lvl="1"/>
            <a:r>
              <a:rPr lang="en-US" dirty="0" smtClean="0"/>
              <a:t>Average 95% CPU</a:t>
            </a:r>
          </a:p>
          <a:p>
            <a:r>
              <a:rPr lang="en-US" dirty="0" smtClean="0"/>
              <a:t>All limitations with ~10% of each other, well-matched</a:t>
            </a:r>
          </a:p>
        </p:txBody>
      </p:sp>
    </p:spTree>
    <p:extLst>
      <p:ext uri="{BB962C8B-B14F-4D97-AF65-F5344CB8AC3E}">
        <p14:creationId xmlns:p14="http://schemas.microsoft.com/office/powerpoint/2010/main" val="64948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IOC Limits apply to MAX crystal in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825625"/>
            <a:ext cx="109855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4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resolution (2</a:t>
            </a:r>
            <a:r>
              <a:rPr lang="en-US" dirty="0" smtClean="0">
                <a:latin typeface="Symbol" charset="2"/>
              </a:rPr>
              <a:t>m</a:t>
            </a:r>
            <a:r>
              <a:rPr lang="en-US" dirty="0" smtClean="0"/>
              <a:t>sec Integration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0" y="1825625"/>
            <a:ext cx="99695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30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638</Words>
  <Application>Microsoft Macintosh PowerPoint</Application>
  <PresentationFormat>Widescreen</PresentationFormat>
  <Paragraphs>125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Avenir Next Condensed Regular</vt:lpstr>
      <vt:lpstr>Calibri</vt:lpstr>
      <vt:lpstr>Calibri Light</vt:lpstr>
      <vt:lpstr>Helvetica Light</vt:lpstr>
      <vt:lpstr>Helvetica Neue</vt:lpstr>
      <vt:lpstr>Helvetica Neue Light</vt:lpstr>
      <vt:lpstr>Helvetica Neue Medium</vt:lpstr>
      <vt:lpstr>Helvetica Neue Thin</vt:lpstr>
      <vt:lpstr>Symbol</vt:lpstr>
      <vt:lpstr>Arial</vt:lpstr>
      <vt:lpstr>Office Theme</vt:lpstr>
      <vt:lpstr>White</vt:lpstr>
      <vt:lpstr>GRETINA (+GRETA) Rate Performance</vt:lpstr>
      <vt:lpstr>What is Rate Performance?</vt:lpstr>
      <vt:lpstr>Baselines vs. Rate</vt:lpstr>
      <vt:lpstr>GRETINA + FMA, push rate limits</vt:lpstr>
      <vt:lpstr>PowerPoint Presentation</vt:lpstr>
      <vt:lpstr>Downsampled data from the current experiment at FMA/Argonne</vt:lpstr>
      <vt:lpstr>Old/New Rate Limitations</vt:lpstr>
      <vt:lpstr>IOC Limits apply to MAX crystal in array</vt:lpstr>
      <vt:lpstr>Energy resolution (2msec Integration time)</vt:lpstr>
      <vt:lpstr>Position performance</vt:lpstr>
      <vt:lpstr>Decomposed throughput linear with rate</vt:lpstr>
      <vt:lpstr>What is the rate in a real experiment?</vt:lpstr>
      <vt:lpstr>PowerPoint Presentation</vt:lpstr>
      <vt:lpstr>PowerPoint Presentation</vt:lpstr>
      <vt:lpstr>PowerPoint Presentation</vt:lpstr>
      <vt:lpstr>Gated by  TS modulus </vt:lpstr>
      <vt:lpstr>What Front-end rate?</vt:lpstr>
      <vt:lpstr>GRETA rate requirements</vt:lpstr>
      <vt:lpstr>Decomposition Rate Sets Scale of GRETA Computing</vt:lpstr>
      <vt:lpstr>Data Rates In/Out of Cluster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GRETINA Rate Performance</dc:title>
  <dc:creator>Chris Campbell</dc:creator>
  <cp:lastModifiedBy>Chris Campbell</cp:lastModifiedBy>
  <cp:revision>36</cp:revision>
  <dcterms:created xsi:type="dcterms:W3CDTF">2018-04-04T07:54:09Z</dcterms:created>
  <dcterms:modified xsi:type="dcterms:W3CDTF">2018-04-05T11:51:17Z</dcterms:modified>
</cp:coreProperties>
</file>