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57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70" r:id="rId12"/>
    <p:sldId id="272" r:id="rId13"/>
    <p:sldId id="290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75" r:id="rId24"/>
    <p:sldId id="284" r:id="rId25"/>
    <p:sldId id="285" r:id="rId26"/>
    <p:sldId id="287" r:id="rId27"/>
    <p:sldId id="316" r:id="rId28"/>
    <p:sldId id="319" r:id="rId29"/>
    <p:sldId id="317" r:id="rId30"/>
    <p:sldId id="318" r:id="rId31"/>
    <p:sldId id="320" r:id="rId32"/>
    <p:sldId id="321" r:id="rId33"/>
    <p:sldId id="322" r:id="rId34"/>
    <p:sldId id="323" r:id="rId35"/>
    <p:sldId id="324" r:id="rId36"/>
    <p:sldId id="307" r:id="rId37"/>
    <p:sldId id="309" r:id="rId38"/>
    <p:sldId id="313" r:id="rId39"/>
    <p:sldId id="308" r:id="rId40"/>
    <p:sldId id="269" r:id="rId41"/>
    <p:sldId id="286" r:id="rId42"/>
    <p:sldId id="289" r:id="rId43"/>
    <p:sldId id="302" r:id="rId44"/>
    <p:sldId id="296" r:id="rId45"/>
    <p:sldId id="305" r:id="rId46"/>
    <p:sldId id="306" r:id="rId47"/>
    <p:sldId id="299" r:id="rId48"/>
    <p:sldId id="288" r:id="rId49"/>
    <p:sldId id="314" r:id="rId50"/>
    <p:sldId id="291" r:id="rId51"/>
    <p:sldId id="292" r:id="rId52"/>
    <p:sldId id="312" r:id="rId53"/>
    <p:sldId id="294" r:id="rId54"/>
    <p:sldId id="311" r:id="rId55"/>
    <p:sldId id="310" r:id="rId5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44957"/>
    <a:srgbClr val="09213B"/>
    <a:srgbClr val="806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1" autoAdjust="0"/>
    <p:restoredTop sz="94674"/>
  </p:normalViewPr>
  <p:slideViewPr>
    <p:cSldViewPr snapToGrid="0" snapToObjects="1">
      <p:cViewPr varScale="1">
        <p:scale>
          <a:sx n="130" d="100"/>
          <a:sy n="130" d="100"/>
        </p:scale>
        <p:origin x="-112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8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84168-DCE0-7E47-9B8D-A529401D1915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5DB18-1ABD-3248-8AC3-860F16C3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5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012B-6E5B-47CC-97AF-A7003A5608D1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85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012B-6E5B-47CC-97AF-A7003A5608D1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0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012B-6E5B-47CC-97AF-A7003A5608D1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0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012B-6E5B-47CC-97AF-A7003A5608D1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0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012B-6E5B-47CC-97AF-A7003A5608D1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9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012B-6E5B-47CC-97AF-A7003A5608D1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5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012B-6E5B-47CC-97AF-A7003A5608D1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3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012B-6E5B-47CC-97AF-A7003A5608D1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3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012B-6E5B-47CC-97AF-A7003A5608D1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0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012B-6E5B-47CC-97AF-A7003A5608D1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88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012B-6E5B-47CC-97AF-A7003A5608D1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8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012B-6E5B-47CC-97AF-A7003A5608D1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7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D012B-6E5B-47CC-97AF-A7003A5608D1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1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3/28/18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rgbClr val="092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428"/>
            <a:ext cx="7620000" cy="519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3/28/18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rgbClr val="2B4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2" y="4102100"/>
            <a:ext cx="673677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Corbel"/>
          <a:ea typeface="+mn-ea"/>
          <a:cs typeface="Corbel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4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Relationship Id="rId3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780005"/>
            <a:ext cx="7803047" cy="1945481"/>
          </a:xfrm>
        </p:spPr>
        <p:txBody>
          <a:bodyPr/>
          <a:lstStyle/>
          <a:p>
            <a:r>
              <a:rPr lang="en-US" sz="3200" dirty="0" smtClean="0"/>
              <a:t>GRETINA Simulations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799" y="2749642"/>
            <a:ext cx="6461760" cy="800100"/>
          </a:xfrm>
        </p:spPr>
        <p:txBody>
          <a:bodyPr>
            <a:noAutofit/>
          </a:bodyPr>
          <a:lstStyle/>
          <a:p>
            <a:r>
              <a:rPr lang="en-US" sz="1800" dirty="0" smtClean="0"/>
              <a:t>Heather Crawford (LBNL) </a:t>
            </a:r>
            <a:endParaRPr lang="en-US" sz="400" dirty="0"/>
          </a:p>
          <a:p>
            <a:r>
              <a:rPr lang="en-US" sz="1800" dirty="0"/>
              <a:t>f</a:t>
            </a:r>
            <a:r>
              <a:rPr lang="en-US" sz="1800" dirty="0" smtClean="0"/>
              <a:t>or Lew Riley </a:t>
            </a:r>
            <a:r>
              <a:rPr lang="en-US" sz="1800" i="1" dirty="0" smtClean="0"/>
              <a:t>et al</a:t>
            </a:r>
            <a:r>
              <a:rPr lang="en-US" sz="1800" dirty="0" smtClean="0"/>
              <a:t>. (</a:t>
            </a:r>
            <a:r>
              <a:rPr lang="en-US" sz="1800" dirty="0" err="1" smtClean="0"/>
              <a:t>Ursinus</a:t>
            </a:r>
            <a:r>
              <a:rPr lang="en-US" sz="1800" dirty="0" smtClean="0"/>
              <a:t> College)</a:t>
            </a: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1028735" y="4797888"/>
            <a:ext cx="6461760" cy="353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b="0" i="0" kern="1200" baseline="0">
                <a:solidFill>
                  <a:schemeClr val="tx1">
                    <a:tint val="75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Second AGATA</a:t>
            </a:r>
            <a:r>
              <a:rPr lang="en-CA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-GRETINA Collaboration Meeting, </a:t>
            </a:r>
            <a:r>
              <a:rPr lang="en-CA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CSNSM </a:t>
            </a:r>
            <a:r>
              <a:rPr lang="en-CA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Orsay</a:t>
            </a:r>
            <a:r>
              <a:rPr lang="en-CA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 Campus, CRNS France </a:t>
            </a:r>
            <a:r>
              <a:rPr lang="mr-I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–</a:t>
            </a:r>
            <a:r>
              <a:rPr lang="en-CA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 April 4-6, 2018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Corbel"/>
              <a:cs typeface="Corbe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22880" y="2703884"/>
            <a:ext cx="5584525" cy="0"/>
          </a:xfrm>
          <a:prstGeom prst="line">
            <a:avLst/>
          </a:prstGeom>
          <a:ln w="38100" cmpd="dbl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08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s137_Compt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5" y="794137"/>
            <a:ext cx="4362997" cy="4201405"/>
          </a:xfrm>
          <a:prstGeom prst="rect">
            <a:avLst/>
          </a:prstGeom>
        </p:spPr>
      </p:pic>
      <p:pic>
        <p:nvPicPr>
          <p:cNvPr id="3" name="Picture 2" descr="cs137_nodead_Compt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12" y="794137"/>
            <a:ext cx="4362997" cy="4201404"/>
          </a:xfrm>
          <a:prstGeom prst="rect">
            <a:avLst/>
          </a:prstGeom>
        </p:spPr>
      </p:pic>
      <p:pic>
        <p:nvPicPr>
          <p:cNvPr id="4" name="Picture 3" descr="UCGreti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1820" y="646027"/>
            <a:ext cx="1047613" cy="847521"/>
          </a:xfrm>
          <a:prstGeom prst="rect">
            <a:avLst/>
          </a:prstGeom>
        </p:spPr>
      </p:pic>
      <p:pic>
        <p:nvPicPr>
          <p:cNvPr id="5" name="Picture 4" descr="UCGretina_nodea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085" y="651170"/>
            <a:ext cx="1040335" cy="84604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7620000" cy="519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Performance: Dead Material and Stationary Sources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02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50_ppprim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0" y="437393"/>
            <a:ext cx="4214526" cy="4058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1917" y="2775654"/>
            <a:ext cx="2057400" cy="346249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pPr algn="ctr"/>
            <a:r>
              <a:rPr lang="en-US" dirty="0">
                <a:latin typeface="Corbel"/>
                <a:cs typeface="Corbel"/>
              </a:rPr>
              <a:t>L. </a:t>
            </a:r>
            <a:r>
              <a:rPr lang="en-US" dirty="0" smtClean="0">
                <a:latin typeface="Corbel"/>
                <a:cs typeface="Corbel"/>
              </a:rPr>
              <a:t>Riley </a:t>
            </a:r>
            <a:r>
              <a:rPr lang="en-US" dirty="0">
                <a:latin typeface="Corbel"/>
                <a:cs typeface="Corbel"/>
              </a:rPr>
              <a:t>et 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315" y="4410658"/>
            <a:ext cx="3879784" cy="561692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v-SE" sz="1600" dirty="0" err="1">
                <a:latin typeface="Corbel"/>
                <a:cs typeface="Corbel"/>
              </a:rPr>
              <a:t>Inverse</a:t>
            </a:r>
            <a:r>
              <a:rPr lang="sv-SE" sz="1600" dirty="0" err="1" smtClean="0">
                <a:latin typeface="Corbel"/>
                <a:cs typeface="Corbel"/>
              </a:rPr>
              <a:t>-kinematics</a:t>
            </a:r>
            <a:r>
              <a:rPr lang="sv-SE" sz="1600" dirty="0" smtClean="0">
                <a:latin typeface="Corbel"/>
                <a:cs typeface="Corbel"/>
              </a:rPr>
              <a:t> </a:t>
            </a:r>
            <a:r>
              <a:rPr lang="sv-SE" sz="1600" dirty="0">
                <a:latin typeface="Corbel"/>
                <a:cs typeface="Corbel"/>
              </a:rPr>
              <a:t>(p,p’)</a:t>
            </a:r>
          </a:p>
          <a:p>
            <a:pPr algn="ctr"/>
            <a:r>
              <a:rPr lang="sv-SE" sz="1600" dirty="0" smtClean="0">
                <a:latin typeface="Corbel"/>
                <a:cs typeface="Corbel"/>
              </a:rPr>
              <a:t>30 </a:t>
            </a:r>
            <a:r>
              <a:rPr lang="sv-SE" sz="1600" dirty="0">
                <a:latin typeface="Corbel"/>
                <a:cs typeface="Corbel"/>
              </a:rPr>
              <a:t>mm LH </a:t>
            </a:r>
            <a:r>
              <a:rPr lang="sv-SE" sz="1600" dirty="0" smtClean="0">
                <a:latin typeface="Corbel"/>
                <a:cs typeface="Corbel"/>
              </a:rPr>
              <a:t>Target ~</a:t>
            </a:r>
            <a:r>
              <a:rPr lang="sv-SE" sz="1600" dirty="0">
                <a:latin typeface="Corbel"/>
                <a:cs typeface="Corbel"/>
              </a:rPr>
              <a:t>10 pps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621"/>
            <a:ext cx="7620000" cy="519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In-Beam Performance</a:t>
            </a:r>
            <a:endParaRPr lang="en-US" sz="2800" dirty="0"/>
          </a:p>
        </p:txBody>
      </p:sp>
      <p:pic>
        <p:nvPicPr>
          <p:cNvPr id="9" name="Picture 8" descr="49Ca_pickup_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1464" y="437393"/>
            <a:ext cx="4214526" cy="40584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91464" y="4410658"/>
            <a:ext cx="4214526" cy="561692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v-SE" sz="1600" dirty="0" err="1">
                <a:latin typeface="Corbel"/>
                <a:cs typeface="Corbel"/>
              </a:rPr>
              <a:t>Inverse</a:t>
            </a:r>
            <a:r>
              <a:rPr lang="sv-SE" sz="1600" dirty="0" err="1" smtClean="0">
                <a:latin typeface="Corbel"/>
                <a:cs typeface="Corbel"/>
              </a:rPr>
              <a:t>-kinematics</a:t>
            </a:r>
            <a:r>
              <a:rPr lang="sv-SE" sz="1600" dirty="0" smtClean="0">
                <a:latin typeface="Corbel"/>
                <a:cs typeface="Corbel"/>
              </a:rPr>
              <a:t> pickup</a:t>
            </a:r>
            <a:endParaRPr lang="sv-SE" sz="1600" dirty="0">
              <a:latin typeface="Corbel"/>
              <a:cs typeface="Corbel"/>
            </a:endParaRPr>
          </a:p>
          <a:p>
            <a:pPr algn="ctr"/>
            <a:r>
              <a:rPr lang="sv-SE" sz="1600" dirty="0" smtClean="0">
                <a:latin typeface="Corbel"/>
                <a:cs typeface="Corbel"/>
              </a:rPr>
              <a:t>10ps </a:t>
            </a:r>
            <a:r>
              <a:rPr lang="sv-SE" sz="1600" dirty="0" err="1" smtClean="0">
                <a:latin typeface="Corbel"/>
                <a:cs typeface="Corbel"/>
              </a:rPr>
              <a:t>lifetimes</a:t>
            </a:r>
            <a:r>
              <a:rPr lang="sv-SE" sz="1600" dirty="0" smtClean="0">
                <a:latin typeface="Corbel"/>
                <a:cs typeface="Corbel"/>
              </a:rPr>
              <a:t>, </a:t>
            </a:r>
            <a:r>
              <a:rPr lang="sv-SE" sz="1600" dirty="0" err="1" smtClean="0">
                <a:latin typeface="Corbel"/>
                <a:cs typeface="Corbel"/>
              </a:rPr>
              <a:t>angular</a:t>
            </a:r>
            <a:r>
              <a:rPr lang="sv-SE" sz="1600" dirty="0" smtClean="0">
                <a:latin typeface="Corbel"/>
                <a:cs typeface="Corbel"/>
              </a:rPr>
              <a:t> distributions </a:t>
            </a:r>
            <a:r>
              <a:rPr lang="sv-SE" sz="1600" dirty="0" err="1" smtClean="0">
                <a:latin typeface="Corbel"/>
                <a:cs typeface="Corbel"/>
              </a:rPr>
              <a:t>included</a:t>
            </a:r>
            <a:endParaRPr lang="sv-SE" sz="1600" dirty="0">
              <a:latin typeface="Corbel"/>
              <a:cs typeface="Corbe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1226" y="2754929"/>
            <a:ext cx="2057400" cy="346249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pPr algn="ctr"/>
            <a:r>
              <a:rPr lang="en-US" dirty="0" smtClean="0">
                <a:latin typeface="Corbel"/>
                <a:cs typeface="Corbel"/>
              </a:rPr>
              <a:t>A. </a:t>
            </a:r>
            <a:r>
              <a:rPr lang="en-US" dirty="0" err="1" smtClean="0">
                <a:latin typeface="Corbel"/>
                <a:cs typeface="Corbel"/>
              </a:rPr>
              <a:t>Gade</a:t>
            </a:r>
            <a:r>
              <a:rPr lang="en-US" dirty="0" smtClean="0">
                <a:latin typeface="Corbel"/>
                <a:cs typeface="Corbel"/>
              </a:rPr>
              <a:t> et </a:t>
            </a:r>
            <a:r>
              <a:rPr lang="en-US" dirty="0">
                <a:latin typeface="Corbel"/>
                <a:cs typeface="Corbel"/>
              </a:rPr>
              <a:t>al.</a:t>
            </a:r>
          </a:p>
        </p:txBody>
      </p:sp>
    </p:spTree>
    <p:extLst>
      <p:ext uri="{BB962C8B-B14F-4D97-AF65-F5344CB8AC3E}">
        <p14:creationId xmlns:p14="http://schemas.microsoft.com/office/powerpoint/2010/main" val="414119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US" sz="3200" dirty="0"/>
              <a:t>Issues/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44" y="728842"/>
            <a:ext cx="7886700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Evaluate </a:t>
            </a:r>
            <a:r>
              <a:rPr lang="en-US" dirty="0" err="1"/>
              <a:t>Addback</a:t>
            </a:r>
            <a:r>
              <a:rPr lang="en-US" dirty="0"/>
              <a:t> and Tracking</a:t>
            </a:r>
          </a:p>
          <a:p>
            <a:pPr lvl="1"/>
            <a:r>
              <a:rPr lang="en-US" dirty="0"/>
              <a:t>Determine packing resolution empirically (hit multiplicity?)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How to handle background in source measurements?</a:t>
            </a:r>
          </a:p>
          <a:p>
            <a:r>
              <a:rPr lang="en-US" dirty="0" smtClean="0"/>
              <a:t>Efficiencies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Efficiency below 300 </a:t>
            </a:r>
            <a:r>
              <a:rPr lang="en-US" dirty="0" err="1">
                <a:solidFill>
                  <a:srgbClr val="000000"/>
                </a:solidFill>
              </a:rPr>
              <a:t>keV</a:t>
            </a:r>
            <a:r>
              <a:rPr lang="en-US" dirty="0">
                <a:solidFill>
                  <a:srgbClr val="000000"/>
                </a:solidFill>
              </a:rPr>
              <a:t> (currently too efficient)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Non-physical coaxial dead </a:t>
            </a:r>
            <a:r>
              <a:rPr lang="en-US" dirty="0" smtClean="0">
                <a:solidFill>
                  <a:srgbClr val="000000"/>
                </a:solidFill>
              </a:rPr>
              <a:t>layer ⟹ </a:t>
            </a:r>
            <a:r>
              <a:rPr lang="en-US" sz="1900" i="1" dirty="0" smtClean="0">
                <a:solidFill>
                  <a:schemeClr val="accent5">
                    <a:lumMod val="50000"/>
                  </a:schemeClr>
                </a:solidFill>
              </a:rPr>
              <a:t>improve through measurement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Dead </a:t>
            </a:r>
            <a:r>
              <a:rPr lang="en-US" dirty="0">
                <a:solidFill>
                  <a:srgbClr val="000000"/>
                </a:solidFill>
              </a:rPr>
              <a:t>material (low-energy backscattering)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GRETINA: </a:t>
            </a:r>
            <a:r>
              <a:rPr lang="en-US" dirty="0" smtClean="0">
                <a:solidFill>
                  <a:srgbClr val="000000"/>
                </a:solidFill>
              </a:rPr>
              <a:t>improve </a:t>
            </a:r>
            <a:r>
              <a:rPr lang="en-US" dirty="0">
                <a:solidFill>
                  <a:srgbClr val="000000"/>
                </a:solidFill>
              </a:rPr>
              <a:t>preamp/</a:t>
            </a:r>
            <a:r>
              <a:rPr lang="en-US" dirty="0" err="1">
                <a:solidFill>
                  <a:srgbClr val="000000"/>
                </a:solidFill>
              </a:rPr>
              <a:t>dewar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model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Additional materials?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1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US" sz="3200" dirty="0"/>
              <a:t>Issues/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44" y="728842"/>
            <a:ext cx="7886700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Evaluate </a:t>
            </a:r>
            <a:r>
              <a:rPr lang="en-US" dirty="0" err="1"/>
              <a:t>Addback</a:t>
            </a:r>
            <a:r>
              <a:rPr lang="en-US" dirty="0"/>
              <a:t> and Tracking</a:t>
            </a:r>
          </a:p>
          <a:p>
            <a:pPr lvl="1"/>
            <a:r>
              <a:rPr lang="en-US" dirty="0"/>
              <a:t>Determine packing resolution empirically (hit multiplicity?)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How to handle background in source measurements?</a:t>
            </a:r>
          </a:p>
          <a:p>
            <a:r>
              <a:rPr lang="en-US" dirty="0" smtClean="0"/>
              <a:t>Efficiencies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Efficiency below 300 </a:t>
            </a:r>
            <a:r>
              <a:rPr lang="en-US" dirty="0" err="1">
                <a:solidFill>
                  <a:srgbClr val="000000"/>
                </a:solidFill>
              </a:rPr>
              <a:t>keV</a:t>
            </a:r>
            <a:r>
              <a:rPr lang="en-US" dirty="0">
                <a:solidFill>
                  <a:srgbClr val="000000"/>
                </a:solidFill>
              </a:rPr>
              <a:t> (currently too efficient)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Non-physical coaxial dead </a:t>
            </a:r>
            <a:r>
              <a:rPr lang="en-US" dirty="0" smtClean="0">
                <a:solidFill>
                  <a:srgbClr val="000000"/>
                </a:solidFill>
              </a:rPr>
              <a:t>layer ⟹ </a:t>
            </a:r>
            <a:r>
              <a:rPr lang="en-US" sz="1900" i="1" dirty="0" smtClean="0">
                <a:solidFill>
                  <a:schemeClr val="accent5">
                    <a:lumMod val="50000"/>
                  </a:schemeClr>
                </a:solidFill>
              </a:rPr>
              <a:t>improve through measurement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Dead </a:t>
            </a:r>
            <a:r>
              <a:rPr lang="en-US" dirty="0">
                <a:solidFill>
                  <a:srgbClr val="000000"/>
                </a:solidFill>
              </a:rPr>
              <a:t>material (low-energy backscattering)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GRETINA: </a:t>
            </a:r>
            <a:r>
              <a:rPr lang="en-US" dirty="0" smtClean="0">
                <a:solidFill>
                  <a:srgbClr val="000000"/>
                </a:solidFill>
              </a:rPr>
              <a:t>improve </a:t>
            </a:r>
            <a:r>
              <a:rPr lang="en-US" dirty="0">
                <a:solidFill>
                  <a:srgbClr val="000000"/>
                </a:solidFill>
              </a:rPr>
              <a:t>preamp/</a:t>
            </a:r>
            <a:r>
              <a:rPr lang="en-US" dirty="0" err="1">
                <a:solidFill>
                  <a:srgbClr val="000000"/>
                </a:solidFill>
              </a:rPr>
              <a:t>dewar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model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Additional materials?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608712" y="2476829"/>
            <a:ext cx="3459366" cy="415730"/>
          </a:xfrm>
          <a:prstGeom prst="ellipse">
            <a:avLst/>
          </a:prstGeom>
          <a:noFill/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5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2217271"/>
            <a:ext cx="7659687" cy="876300"/>
          </a:xfrm>
        </p:spPr>
        <p:txBody>
          <a:bodyPr/>
          <a:lstStyle/>
          <a:p>
            <a:r>
              <a:rPr lang="en-US" cap="small" dirty="0" err="1" smtClean="0"/>
              <a:t>UCGretina</a:t>
            </a:r>
            <a:r>
              <a:rPr lang="en-US" cap="small" dirty="0" smtClean="0"/>
              <a:t> Geant4 Simulation</a:t>
            </a:r>
            <a:br>
              <a:rPr lang="en-US" cap="small" dirty="0" smtClean="0"/>
            </a:br>
            <a:r>
              <a:rPr lang="en-US" cap="small" dirty="0" smtClean="0"/>
              <a:t>    </a:t>
            </a:r>
            <a:r>
              <a:rPr lang="en-US" i="1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Refining Geometries with Data</a:t>
            </a:r>
            <a:endParaRPr lang="en-US" cap="smal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8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26710" cy="519736"/>
          </a:xfrm>
        </p:spPr>
        <p:txBody>
          <a:bodyPr/>
          <a:lstStyle/>
          <a:p>
            <a:r>
              <a:rPr lang="en-US" sz="3200" dirty="0" smtClean="0"/>
              <a:t>Coincidence &amp; Pencil Beam Scanning Simulations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24" y="1224836"/>
            <a:ext cx="4279213" cy="316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15419" y="812537"/>
            <a:ext cx="35345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orbel"/>
                <a:cs typeface="Corbel"/>
              </a:rPr>
              <a:t>Complete LBNL scanning table assembly, including coincidence scanning clovers, etc. has been implemented into </a:t>
            </a:r>
            <a:r>
              <a:rPr lang="en-US" sz="1600" dirty="0" err="1" smtClean="0">
                <a:latin typeface="Corbel"/>
                <a:cs typeface="Corbel"/>
              </a:rPr>
              <a:t>UCGretina</a:t>
            </a:r>
            <a:endParaRPr lang="en-US" sz="1600" dirty="0" smtClean="0">
              <a:latin typeface="Corbel"/>
              <a:cs typeface="Corbel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orbel"/>
              <a:cs typeface="Corbe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orbel"/>
                <a:cs typeface="Corbel"/>
              </a:rPr>
              <a:t>Directly provides a mechanism for confirming expected distributions of scanning data</a:t>
            </a:r>
          </a:p>
          <a:p>
            <a:pPr marL="285750" indent="-285750">
              <a:buFont typeface="Arial"/>
              <a:buChar char="•"/>
            </a:pPr>
            <a:endParaRPr lang="en-US" sz="800" dirty="0" smtClean="0">
              <a:latin typeface="Corbel"/>
              <a:cs typeface="Corbel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Extent of coincidence “points” resulting from finite collimation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Depth profile of pencil beams</a:t>
            </a:r>
          </a:p>
          <a:p>
            <a:pPr marL="742950" lvl="1" indent="-285750">
              <a:buFont typeface="Arial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orbel"/>
              <a:cs typeface="Corbe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orbel"/>
                <a:cs typeface="Corbel"/>
              </a:rPr>
              <a:t>Collimated measurements can be used with simulation to constrain detector parameter inputs to the simulation</a:t>
            </a:r>
            <a:endParaRPr lang="en-US" sz="1400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58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55"/>
            <a:ext cx="7620000" cy="519736"/>
          </a:xfrm>
        </p:spPr>
        <p:txBody>
          <a:bodyPr/>
          <a:lstStyle/>
          <a:p>
            <a:r>
              <a:rPr lang="en-US" sz="3200" dirty="0" smtClean="0"/>
              <a:t>Coincidence Scanning and Table Limitations</a:t>
            </a:r>
            <a:endParaRPr lang="en-US" sz="3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943764" y="630914"/>
            <a:ext cx="6195718" cy="4458875"/>
            <a:chOff x="1795444" y="695804"/>
            <a:chExt cx="6195718" cy="445887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7162" y="2766353"/>
              <a:ext cx="1869440" cy="2109216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634049" y="2735124"/>
              <a:ext cx="294529" cy="629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r="2614"/>
            <a:stretch/>
          </p:blipFill>
          <p:spPr>
            <a:xfrm>
              <a:off x="2068674" y="2751499"/>
              <a:ext cx="1859961" cy="210986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670794" y="2686609"/>
              <a:ext cx="257841" cy="629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64942" y="2679507"/>
              <a:ext cx="257841" cy="629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823579" y="732884"/>
              <a:ext cx="2166482" cy="2094943"/>
              <a:chOff x="1151246" y="1575841"/>
              <a:chExt cx="2166482" cy="209494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9087" y="1575841"/>
                <a:ext cx="1908641" cy="2094943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 rot="16200000">
                <a:off x="939640" y="1803427"/>
                <a:ext cx="730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orbel"/>
                    <a:cs typeface="Corbel"/>
                  </a:rPr>
                  <a:t>X [mm]</a:t>
                </a:r>
                <a:endParaRPr lang="en-US" sz="1400" dirty="0">
                  <a:latin typeface="Corbel"/>
                  <a:cs typeface="Corbel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809227" y="2707317"/>
              <a:ext cx="257841" cy="629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1488" y="2772207"/>
              <a:ext cx="1873504" cy="211734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635208" y="2751499"/>
              <a:ext cx="294529" cy="629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24060" y="2735124"/>
              <a:ext cx="257841" cy="629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743710" y="714344"/>
              <a:ext cx="2203165" cy="2094943"/>
              <a:chOff x="3009951" y="1557300"/>
              <a:chExt cx="2203165" cy="209494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6302" y="1557300"/>
                <a:ext cx="1956814" cy="209494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 rot="16200000">
                <a:off x="2798214" y="1803425"/>
                <a:ext cx="731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orbel"/>
                    <a:cs typeface="Corbel"/>
                  </a:rPr>
                  <a:t>Z [mm]</a:t>
                </a:r>
                <a:endParaRPr lang="en-US" sz="1400" dirty="0">
                  <a:latin typeface="Corbel"/>
                  <a:cs typeface="Corbel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53457" y="695804"/>
              <a:ext cx="2174618" cy="2122170"/>
              <a:chOff x="4937670" y="1530073"/>
              <a:chExt cx="2174618" cy="212217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31088" y="1530073"/>
                <a:ext cx="1981200" cy="212217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 rot="16200000">
                <a:off x="4725933" y="1803427"/>
                <a:ext cx="731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orbel"/>
                    <a:cs typeface="Corbel"/>
                  </a:rPr>
                  <a:t>Z [mm]</a:t>
                </a:r>
                <a:endParaRPr lang="en-US" sz="1400" dirty="0">
                  <a:latin typeface="Corbel"/>
                  <a:cs typeface="Corbel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165689" y="4846902"/>
              <a:ext cx="732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rbel"/>
                  <a:cs typeface="Corbel"/>
                </a:rPr>
                <a:t>Y [mm]</a:t>
              </a:r>
              <a:endParaRPr lang="en-US" sz="1400" dirty="0">
                <a:latin typeface="Corbel"/>
                <a:cs typeface="Corbe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74659" y="4832994"/>
              <a:ext cx="7309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rbel"/>
                  <a:cs typeface="Corbel"/>
                </a:rPr>
                <a:t>X [mm]</a:t>
              </a:r>
              <a:endParaRPr lang="en-US" sz="1400" dirty="0">
                <a:latin typeface="Corbel"/>
                <a:cs typeface="Corbe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58332" y="4846902"/>
              <a:ext cx="732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rbel"/>
                  <a:cs typeface="Corbel"/>
                </a:rPr>
                <a:t>Y [mm]</a:t>
              </a:r>
              <a:endParaRPr lang="en-US" sz="1400" dirty="0">
                <a:latin typeface="Corbel"/>
                <a:cs typeface="Corbe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1583838" y="2984663"/>
              <a:ext cx="7309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rbel"/>
                  <a:cs typeface="Corbel"/>
                </a:rPr>
                <a:t>X [mm]</a:t>
              </a:r>
              <a:endParaRPr lang="en-US" sz="1400" dirty="0">
                <a:latin typeface="Corbel"/>
                <a:cs typeface="Corbe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3533740" y="2979083"/>
              <a:ext cx="731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rbel"/>
                  <a:cs typeface="Corbel"/>
                </a:rPr>
                <a:t>Z [mm]</a:t>
              </a:r>
              <a:endParaRPr lang="en-US" sz="1400" dirty="0">
                <a:latin typeface="Corbel"/>
                <a:cs typeface="Corbe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5547554" y="2975392"/>
              <a:ext cx="731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rbel"/>
                  <a:cs typeface="Corbel"/>
                </a:rPr>
                <a:t>Z [mm]</a:t>
              </a:r>
              <a:endParaRPr lang="en-US" sz="1400" dirty="0">
                <a:latin typeface="Corbel"/>
                <a:cs typeface="Corbel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45580" y="147387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rPr>
              <a:t>Data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rbel"/>
              <a:cs typeface="Corbe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580" y="3572898"/>
            <a:ext cx="127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rPr>
              <a:t>Simulation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rbel"/>
              <a:cs typeface="Corbel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930382" y="1548030"/>
            <a:ext cx="868057" cy="239556"/>
          </a:xfrm>
          <a:prstGeom prst="rightArrow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1494830" y="3647058"/>
            <a:ext cx="303610" cy="239556"/>
          </a:xfrm>
          <a:prstGeom prst="rightArrow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0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US" sz="3200" dirty="0" smtClean="0"/>
              <a:t>Pencil Beams and Coaxial Dead Layer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97" y="651213"/>
            <a:ext cx="4314019" cy="36004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Series of pencil beam measurements (</a:t>
            </a:r>
            <a:r>
              <a:rPr lang="en-US" sz="1800" baseline="30000" dirty="0" smtClean="0"/>
              <a:t>137</a:t>
            </a:r>
            <a:r>
              <a:rPr lang="en-US" sz="1800" dirty="0" smtClean="0"/>
              <a:t>Cs) were taken during scanning campaign of 2015 using Q4P4</a:t>
            </a:r>
          </a:p>
          <a:p>
            <a:r>
              <a:rPr lang="en-US" sz="1800" dirty="0" smtClean="0"/>
              <a:t>Without any inclusion of signal decomposition, using only singles efficiencies, systematic scanning provides data to constrain dead layer thicknesses</a:t>
            </a:r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1" y="3464208"/>
            <a:ext cx="8114996" cy="1552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4078" y="36337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XY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516" y="360144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YZ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1641" y="36337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/>
                <a:cs typeface="Corbel"/>
              </a:rPr>
              <a:t>X</a:t>
            </a:r>
            <a:r>
              <a:rPr lang="en-US" dirty="0" smtClean="0">
                <a:latin typeface="Corbel"/>
                <a:cs typeface="Corbel"/>
              </a:rPr>
              <a:t>Z</a:t>
            </a:r>
            <a:endParaRPr lang="en-US" dirty="0">
              <a:latin typeface="Corbel"/>
              <a:cs typeface="Corbe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10" y="519736"/>
            <a:ext cx="2039469" cy="263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88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US" sz="3200" dirty="0" smtClean="0"/>
              <a:t>Pencil Beams and Coaxial Dead Layers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945" y="760111"/>
            <a:ext cx="5165760" cy="4078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71" y="1266357"/>
            <a:ext cx="2455990" cy="2469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071" y="3685730"/>
            <a:ext cx="145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rbel"/>
                <a:cs typeface="Corbel"/>
              </a:rPr>
              <a:t>Prof. Lew Riley, Sean Gregory and Ethan </a:t>
            </a:r>
            <a:r>
              <a:rPr lang="en-US" sz="1200" dirty="0" err="1" smtClean="0">
                <a:latin typeface="Corbel"/>
                <a:cs typeface="Corbel"/>
              </a:rPr>
              <a:t>Haldeman</a:t>
            </a:r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87092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043" y="783650"/>
            <a:ext cx="5133848" cy="4055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US" sz="3200" dirty="0" smtClean="0"/>
              <a:t>Pencil Beams and Coaxial Dead Layers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71" y="1266357"/>
            <a:ext cx="2455990" cy="24693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3071" y="3685730"/>
            <a:ext cx="145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rbel"/>
                <a:cs typeface="Corbel"/>
              </a:rPr>
              <a:t>Prof. Lew Riley, Sean Gregory and Ethan </a:t>
            </a:r>
            <a:r>
              <a:rPr lang="en-US" sz="1200" dirty="0" err="1" smtClean="0">
                <a:latin typeface="Corbel"/>
                <a:cs typeface="Corbel"/>
              </a:rPr>
              <a:t>Haldeman</a:t>
            </a:r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0297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2217271"/>
            <a:ext cx="7659687" cy="876300"/>
          </a:xfrm>
        </p:spPr>
        <p:txBody>
          <a:bodyPr/>
          <a:lstStyle/>
          <a:p>
            <a:r>
              <a:rPr lang="en-US" cap="small" dirty="0" err="1" smtClean="0"/>
              <a:t>UCGretina</a:t>
            </a:r>
            <a:r>
              <a:rPr lang="en-US" cap="small" dirty="0" smtClean="0"/>
              <a:t> Geant4 Simulation</a:t>
            </a:r>
            <a:br>
              <a:rPr lang="en-US" cap="small" dirty="0" smtClean="0"/>
            </a:br>
            <a:r>
              <a:rPr lang="en-US" cap="small" dirty="0" smtClean="0"/>
              <a:t>    </a:t>
            </a:r>
            <a:r>
              <a:rPr lang="en-US" i="1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basics</a:t>
            </a:r>
            <a:r>
              <a:rPr lang="en-US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cap="smal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5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09" y="717802"/>
            <a:ext cx="2228998" cy="2749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r="55202"/>
          <a:stretch/>
        </p:blipFill>
        <p:spPr>
          <a:xfrm>
            <a:off x="103334" y="889001"/>
            <a:ext cx="3241743" cy="2655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US" sz="3200" dirty="0" smtClean="0"/>
              <a:t>Detector Rear Dead Layers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658"/>
          <a:stretch/>
        </p:blipFill>
        <p:spPr>
          <a:xfrm>
            <a:off x="3207778" y="889000"/>
            <a:ext cx="3221910" cy="266607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500229" y="785310"/>
            <a:ext cx="623721" cy="529803"/>
          </a:xfrm>
          <a:custGeom>
            <a:avLst/>
            <a:gdLst>
              <a:gd name="connsiteX0" fmla="*/ 15030 w 623721"/>
              <a:gd name="connsiteY0" fmla="*/ 300597 h 529803"/>
              <a:gd name="connsiteX1" fmla="*/ 78905 w 623721"/>
              <a:gd name="connsiteY1" fmla="*/ 210418 h 529803"/>
              <a:gd name="connsiteX2" fmla="*/ 172839 w 623721"/>
              <a:gd name="connsiteY2" fmla="*/ 131511 h 529803"/>
              <a:gd name="connsiteX3" fmla="*/ 274287 w 623721"/>
              <a:gd name="connsiteY3" fmla="*/ 75150 h 529803"/>
              <a:gd name="connsiteX4" fmla="*/ 390765 w 623721"/>
              <a:gd name="connsiteY4" fmla="*/ 33817 h 529803"/>
              <a:gd name="connsiteX5" fmla="*/ 544817 w 623721"/>
              <a:gd name="connsiteY5" fmla="*/ 7515 h 529803"/>
              <a:gd name="connsiteX6" fmla="*/ 623721 w 623721"/>
              <a:gd name="connsiteY6" fmla="*/ 0 h 529803"/>
              <a:gd name="connsiteX7" fmla="*/ 589905 w 623721"/>
              <a:gd name="connsiteY7" fmla="*/ 293082 h 529803"/>
              <a:gd name="connsiteX8" fmla="*/ 480942 w 623721"/>
              <a:gd name="connsiteY8" fmla="*/ 304355 h 529803"/>
              <a:gd name="connsiteX9" fmla="*/ 323133 w 623721"/>
              <a:gd name="connsiteY9" fmla="*/ 345687 h 529803"/>
              <a:gd name="connsiteX10" fmla="*/ 229199 w 623721"/>
              <a:gd name="connsiteY10" fmla="*/ 383262 h 529803"/>
              <a:gd name="connsiteX11" fmla="*/ 135265 w 623721"/>
              <a:gd name="connsiteY11" fmla="*/ 435866 h 529803"/>
              <a:gd name="connsiteX12" fmla="*/ 56360 w 623721"/>
              <a:gd name="connsiteY12" fmla="*/ 488471 h 529803"/>
              <a:gd name="connsiteX13" fmla="*/ 0 w 623721"/>
              <a:gd name="connsiteY13" fmla="*/ 529803 h 529803"/>
              <a:gd name="connsiteX14" fmla="*/ 15030 w 623721"/>
              <a:gd name="connsiteY14" fmla="*/ 300597 h 52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3721" h="529803">
                <a:moveTo>
                  <a:pt x="15030" y="300597"/>
                </a:moveTo>
                <a:lnTo>
                  <a:pt x="78905" y="210418"/>
                </a:lnTo>
                <a:lnTo>
                  <a:pt x="172839" y="131511"/>
                </a:lnTo>
                <a:lnTo>
                  <a:pt x="274287" y="75150"/>
                </a:lnTo>
                <a:lnTo>
                  <a:pt x="390765" y="33817"/>
                </a:lnTo>
                <a:lnTo>
                  <a:pt x="544817" y="7515"/>
                </a:lnTo>
                <a:lnTo>
                  <a:pt x="623721" y="0"/>
                </a:lnTo>
                <a:lnTo>
                  <a:pt x="589905" y="293082"/>
                </a:lnTo>
                <a:lnTo>
                  <a:pt x="480942" y="304355"/>
                </a:lnTo>
                <a:lnTo>
                  <a:pt x="323133" y="345687"/>
                </a:lnTo>
                <a:lnTo>
                  <a:pt x="229199" y="383262"/>
                </a:lnTo>
                <a:lnTo>
                  <a:pt x="135265" y="435866"/>
                </a:lnTo>
                <a:lnTo>
                  <a:pt x="56360" y="488471"/>
                </a:lnTo>
                <a:lnTo>
                  <a:pt x="0" y="529803"/>
                </a:lnTo>
                <a:lnTo>
                  <a:pt x="15030" y="300597"/>
                </a:lnTo>
                <a:close/>
              </a:path>
            </a:pathLst>
          </a:custGeom>
          <a:ln w="28575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093891" y="785310"/>
            <a:ext cx="920553" cy="462168"/>
          </a:xfrm>
          <a:custGeom>
            <a:avLst/>
            <a:gdLst>
              <a:gd name="connsiteX0" fmla="*/ 30059 w 920553"/>
              <a:gd name="connsiteY0" fmla="*/ 0 h 462168"/>
              <a:gd name="connsiteX1" fmla="*/ 0 w 920553"/>
              <a:gd name="connsiteY1" fmla="*/ 293082 h 462168"/>
              <a:gd name="connsiteX2" fmla="*/ 86419 w 920553"/>
              <a:gd name="connsiteY2" fmla="*/ 289325 h 462168"/>
              <a:gd name="connsiteX3" fmla="*/ 180353 w 920553"/>
              <a:gd name="connsiteY3" fmla="*/ 289325 h 462168"/>
              <a:gd name="connsiteX4" fmla="*/ 281802 w 920553"/>
              <a:gd name="connsiteY4" fmla="*/ 296839 h 462168"/>
              <a:gd name="connsiteX5" fmla="*/ 360707 w 920553"/>
              <a:gd name="connsiteY5" fmla="*/ 308112 h 462168"/>
              <a:gd name="connsiteX6" fmla="*/ 480942 w 920553"/>
              <a:gd name="connsiteY6" fmla="*/ 330657 h 462168"/>
              <a:gd name="connsiteX7" fmla="*/ 593663 w 920553"/>
              <a:gd name="connsiteY7" fmla="*/ 356959 h 462168"/>
              <a:gd name="connsiteX8" fmla="*/ 691354 w 920553"/>
              <a:gd name="connsiteY8" fmla="*/ 387019 h 462168"/>
              <a:gd name="connsiteX9" fmla="*/ 777773 w 920553"/>
              <a:gd name="connsiteY9" fmla="*/ 420836 h 462168"/>
              <a:gd name="connsiteX10" fmla="*/ 886737 w 920553"/>
              <a:gd name="connsiteY10" fmla="*/ 462168 h 462168"/>
              <a:gd name="connsiteX11" fmla="*/ 920553 w 920553"/>
              <a:gd name="connsiteY11" fmla="*/ 161571 h 462168"/>
              <a:gd name="connsiteX12" fmla="*/ 822862 w 920553"/>
              <a:gd name="connsiteY12" fmla="*/ 123996 h 462168"/>
              <a:gd name="connsiteX13" fmla="*/ 721413 w 920553"/>
              <a:gd name="connsiteY13" fmla="*/ 93936 h 462168"/>
              <a:gd name="connsiteX14" fmla="*/ 623722 w 920553"/>
              <a:gd name="connsiteY14" fmla="*/ 67634 h 462168"/>
              <a:gd name="connsiteX15" fmla="*/ 537302 w 920553"/>
              <a:gd name="connsiteY15" fmla="*/ 45089 h 462168"/>
              <a:gd name="connsiteX16" fmla="*/ 450883 w 920553"/>
              <a:gd name="connsiteY16" fmla="*/ 26302 h 462168"/>
              <a:gd name="connsiteX17" fmla="*/ 338162 w 920553"/>
              <a:gd name="connsiteY17" fmla="*/ 15030 h 462168"/>
              <a:gd name="connsiteX18" fmla="*/ 244229 w 920553"/>
              <a:gd name="connsiteY18" fmla="*/ 7515 h 462168"/>
              <a:gd name="connsiteX19" fmla="*/ 154052 w 920553"/>
              <a:gd name="connsiteY19" fmla="*/ 0 h 462168"/>
              <a:gd name="connsiteX20" fmla="*/ 30059 w 920553"/>
              <a:gd name="connsiteY20" fmla="*/ 0 h 46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0553" h="462168">
                <a:moveTo>
                  <a:pt x="30059" y="0"/>
                </a:moveTo>
                <a:lnTo>
                  <a:pt x="0" y="293082"/>
                </a:lnTo>
                <a:lnTo>
                  <a:pt x="86419" y="289325"/>
                </a:lnTo>
                <a:lnTo>
                  <a:pt x="180353" y="289325"/>
                </a:lnTo>
                <a:lnTo>
                  <a:pt x="281802" y="296839"/>
                </a:lnTo>
                <a:lnTo>
                  <a:pt x="360707" y="308112"/>
                </a:lnTo>
                <a:lnTo>
                  <a:pt x="480942" y="330657"/>
                </a:lnTo>
                <a:lnTo>
                  <a:pt x="593663" y="356959"/>
                </a:lnTo>
                <a:lnTo>
                  <a:pt x="691354" y="387019"/>
                </a:lnTo>
                <a:lnTo>
                  <a:pt x="777773" y="420836"/>
                </a:lnTo>
                <a:lnTo>
                  <a:pt x="886737" y="462168"/>
                </a:lnTo>
                <a:lnTo>
                  <a:pt x="920553" y="161571"/>
                </a:lnTo>
                <a:lnTo>
                  <a:pt x="822862" y="123996"/>
                </a:lnTo>
                <a:lnTo>
                  <a:pt x="721413" y="93936"/>
                </a:lnTo>
                <a:lnTo>
                  <a:pt x="623722" y="67634"/>
                </a:lnTo>
                <a:lnTo>
                  <a:pt x="537302" y="45089"/>
                </a:lnTo>
                <a:lnTo>
                  <a:pt x="450883" y="26302"/>
                </a:lnTo>
                <a:lnTo>
                  <a:pt x="338162" y="15030"/>
                </a:lnTo>
                <a:lnTo>
                  <a:pt x="244229" y="7515"/>
                </a:lnTo>
                <a:lnTo>
                  <a:pt x="154052" y="0"/>
                </a:lnTo>
                <a:lnTo>
                  <a:pt x="30059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980628" y="943124"/>
            <a:ext cx="375736" cy="593679"/>
          </a:xfrm>
          <a:custGeom>
            <a:avLst/>
            <a:gdLst>
              <a:gd name="connsiteX0" fmla="*/ 30059 w 375736"/>
              <a:gd name="connsiteY0" fmla="*/ 0 h 593679"/>
              <a:gd name="connsiteX1" fmla="*/ 0 w 375736"/>
              <a:gd name="connsiteY1" fmla="*/ 308112 h 593679"/>
              <a:gd name="connsiteX2" fmla="*/ 71390 w 375736"/>
              <a:gd name="connsiteY2" fmla="*/ 341929 h 593679"/>
              <a:gd name="connsiteX3" fmla="*/ 131508 w 375736"/>
              <a:gd name="connsiteY3" fmla="*/ 375746 h 593679"/>
              <a:gd name="connsiteX4" fmla="*/ 187868 w 375736"/>
              <a:gd name="connsiteY4" fmla="*/ 409563 h 593679"/>
              <a:gd name="connsiteX5" fmla="*/ 236714 w 375736"/>
              <a:gd name="connsiteY5" fmla="*/ 443381 h 593679"/>
              <a:gd name="connsiteX6" fmla="*/ 289317 w 375736"/>
              <a:gd name="connsiteY6" fmla="*/ 484713 h 593679"/>
              <a:gd name="connsiteX7" fmla="*/ 326890 w 375736"/>
              <a:gd name="connsiteY7" fmla="*/ 518530 h 593679"/>
              <a:gd name="connsiteX8" fmla="*/ 349434 w 375736"/>
              <a:gd name="connsiteY8" fmla="*/ 548590 h 593679"/>
              <a:gd name="connsiteX9" fmla="*/ 375736 w 375736"/>
              <a:gd name="connsiteY9" fmla="*/ 593679 h 593679"/>
              <a:gd name="connsiteX10" fmla="*/ 371979 w 375736"/>
              <a:gd name="connsiteY10" fmla="*/ 315627 h 593679"/>
              <a:gd name="connsiteX11" fmla="*/ 371979 w 375736"/>
              <a:gd name="connsiteY11" fmla="*/ 274295 h 593679"/>
              <a:gd name="connsiteX12" fmla="*/ 338162 w 375736"/>
              <a:gd name="connsiteY12" fmla="*/ 206660 h 593679"/>
              <a:gd name="connsiteX13" fmla="*/ 293074 w 375736"/>
              <a:gd name="connsiteY13" fmla="*/ 157813 h 593679"/>
              <a:gd name="connsiteX14" fmla="*/ 232956 w 375736"/>
              <a:gd name="connsiteY14" fmla="*/ 108966 h 593679"/>
              <a:gd name="connsiteX15" fmla="*/ 154052 w 375736"/>
              <a:gd name="connsiteY15" fmla="*/ 60119 h 593679"/>
              <a:gd name="connsiteX16" fmla="*/ 30059 w 375736"/>
              <a:gd name="connsiteY16" fmla="*/ 0 h 59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5736" h="593679">
                <a:moveTo>
                  <a:pt x="30059" y="0"/>
                </a:moveTo>
                <a:lnTo>
                  <a:pt x="0" y="308112"/>
                </a:lnTo>
                <a:lnTo>
                  <a:pt x="71390" y="341929"/>
                </a:lnTo>
                <a:lnTo>
                  <a:pt x="131508" y="375746"/>
                </a:lnTo>
                <a:lnTo>
                  <a:pt x="187868" y="409563"/>
                </a:lnTo>
                <a:lnTo>
                  <a:pt x="236714" y="443381"/>
                </a:lnTo>
                <a:lnTo>
                  <a:pt x="289317" y="484713"/>
                </a:lnTo>
                <a:lnTo>
                  <a:pt x="326890" y="518530"/>
                </a:lnTo>
                <a:lnTo>
                  <a:pt x="349434" y="548590"/>
                </a:lnTo>
                <a:lnTo>
                  <a:pt x="375736" y="593679"/>
                </a:lnTo>
                <a:cubicBezTo>
                  <a:pt x="374484" y="500995"/>
                  <a:pt x="373231" y="408311"/>
                  <a:pt x="371979" y="315627"/>
                </a:cubicBezTo>
                <a:lnTo>
                  <a:pt x="371979" y="274295"/>
                </a:lnTo>
                <a:lnTo>
                  <a:pt x="338162" y="206660"/>
                </a:lnTo>
                <a:lnTo>
                  <a:pt x="293074" y="157813"/>
                </a:lnTo>
                <a:lnTo>
                  <a:pt x="232956" y="108966"/>
                </a:lnTo>
                <a:lnTo>
                  <a:pt x="154052" y="60119"/>
                </a:lnTo>
                <a:lnTo>
                  <a:pt x="30059" y="0"/>
                </a:lnTo>
                <a:close/>
              </a:path>
            </a:pathLst>
          </a:custGeom>
          <a:solidFill>
            <a:srgbClr val="244957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64497" y="3555079"/>
            <a:ext cx="7757314" cy="152185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Efficiency measurements, requiring a signal in the rear layer (rear 1.2cm) of the crystals can be compared to simulation,</a:t>
            </a:r>
            <a:r>
              <a:rPr lang="en-US" sz="1800" dirty="0"/>
              <a:t> </a:t>
            </a:r>
            <a:r>
              <a:rPr lang="en-US" sz="1800" dirty="0" smtClean="0"/>
              <a:t>analyzed in the same way</a:t>
            </a:r>
          </a:p>
          <a:p>
            <a:r>
              <a:rPr lang="en-US" sz="1800" dirty="0" smtClean="0"/>
              <a:t>Shape of efficiency curve proves sensitive to rear dead-layer thickness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2696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US" sz="3200" dirty="0" smtClean="0"/>
              <a:t>Still Under Development</a:t>
            </a:r>
            <a:r>
              <a:rPr lang="mr-IN" sz="3200" dirty="0" smtClean="0"/>
              <a:t>…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00538" y="725736"/>
            <a:ext cx="7974100" cy="37633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Scanning data provides a rigid comparison point for determining dead layers in specific regions of the crystal</a:t>
            </a:r>
          </a:p>
          <a:p>
            <a:r>
              <a:rPr lang="en-US" sz="1800" dirty="0" smtClean="0"/>
              <a:t>Changes (more physical dead layer values) cause discrepancy in overall efficiency, detector response ⟹ iterations required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463" y="2096763"/>
            <a:ext cx="3481201" cy="2924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29" y="2096763"/>
            <a:ext cx="3558876" cy="29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66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US" sz="3200" dirty="0" smtClean="0"/>
              <a:t>Still Under Development</a:t>
            </a:r>
            <a:r>
              <a:rPr lang="mr-IN" sz="3200" dirty="0" smtClean="0"/>
              <a:t>…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0538" y="725736"/>
            <a:ext cx="7974100" cy="37633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Scanning data provides a rigid comparison point for determining dead layers in specific regions of the crystal</a:t>
            </a:r>
          </a:p>
          <a:p>
            <a:r>
              <a:rPr lang="en-US" sz="1800" dirty="0" smtClean="0"/>
              <a:t>Changes (more physical dead layer values) cause discrepancy in overall efficiency, detector response ⟹ </a:t>
            </a:r>
            <a:r>
              <a:rPr lang="en-US" sz="1800" dirty="0"/>
              <a:t>iterations required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5266" y="2079024"/>
            <a:ext cx="6704734" cy="190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  <a:buSzPct val="80000"/>
              <a:buFont typeface="Courier New"/>
              <a:buChar char="o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Additional pencil beam scanning along the coaxial bore, and perpendicular at a range of effective z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has been done to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validate dead layer thicknesses </a:t>
            </a:r>
          </a:p>
          <a:p>
            <a:pPr>
              <a:buClr>
                <a:schemeClr val="accent5">
                  <a:lumMod val="75000"/>
                </a:schemeClr>
              </a:buClr>
              <a:buSzPct val="80000"/>
              <a:buFont typeface="Courier New"/>
              <a:buChar char="o"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rbel"/>
                <a:cs typeface="Corbel"/>
              </a:rPr>
              <a:t>Segment-by-segment efficiencies may provide even more insight (beyond the rear segments)</a:t>
            </a:r>
          </a:p>
          <a:p>
            <a:pPr>
              <a:buClr>
                <a:schemeClr val="accent5">
                  <a:lumMod val="75000"/>
                </a:schemeClr>
              </a:buClr>
              <a:buSzPct val="80000"/>
              <a:buFont typeface="Courier New"/>
              <a:buChar char="o"/>
            </a:pP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219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2217271"/>
            <a:ext cx="7659687" cy="876300"/>
          </a:xfrm>
        </p:spPr>
        <p:txBody>
          <a:bodyPr/>
          <a:lstStyle/>
          <a:p>
            <a:r>
              <a:rPr lang="en-US" cap="small" dirty="0" smtClean="0"/>
              <a:t>“Enhanced” Simulation</a:t>
            </a:r>
            <a:endParaRPr lang="en-US" cap="smal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34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CA" sz="3200" dirty="0" smtClean="0"/>
              <a:t>Toward a More Realistic Description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79" y="747963"/>
            <a:ext cx="7967325" cy="2416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335" y="3177488"/>
            <a:ext cx="8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orbel"/>
                <a:cs typeface="Corbel"/>
              </a:rPr>
              <a:t>G</a:t>
            </a:r>
            <a:r>
              <a:rPr lang="en-US" sz="1600" cap="small" dirty="0" smtClean="0">
                <a:latin typeface="Corbel"/>
                <a:cs typeface="Corbel"/>
              </a:rPr>
              <a:t>eant</a:t>
            </a:r>
            <a:r>
              <a:rPr lang="en-US" sz="1600" dirty="0" smtClean="0">
                <a:latin typeface="Corbel"/>
                <a:cs typeface="Corbel"/>
              </a:rPr>
              <a:t>4 includes realistic crystal geometries but does not have the correct segmentation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orbel"/>
                <a:cs typeface="Corbel"/>
              </a:rPr>
              <a:t>Introduces challenges in accurately applying concepts such as position resolution etc</a:t>
            </a:r>
            <a:r>
              <a:rPr lang="en-US" sz="1600" dirty="0">
                <a:latin typeface="Corbel"/>
                <a:cs typeface="Corbel"/>
              </a:rPr>
              <a:t>.</a:t>
            </a:r>
            <a:r>
              <a:rPr lang="en-US" sz="1600" dirty="0" smtClean="0">
                <a:latin typeface="Corbel"/>
                <a:cs typeface="Corbel"/>
              </a:rPr>
              <a:t> </a:t>
            </a:r>
            <a:r>
              <a:rPr lang="mr-IN" sz="1600" dirty="0" smtClean="0">
                <a:latin typeface="Corbel"/>
                <a:cs typeface="Corbel"/>
              </a:rPr>
              <a:t>–</a:t>
            </a:r>
            <a:r>
              <a:rPr lang="en-US" sz="1600" dirty="0" smtClean="0">
                <a:latin typeface="Corbel"/>
                <a:cs typeface="Corbel"/>
              </a:rPr>
              <a:t> realistic description would require us to maintain the definition of net segment correctly</a:t>
            </a:r>
          </a:p>
        </p:txBody>
      </p:sp>
    </p:spTree>
    <p:extLst>
      <p:ext uri="{BB962C8B-B14F-4D97-AF65-F5344CB8AC3E}">
        <p14:creationId xmlns:p14="http://schemas.microsoft.com/office/powerpoint/2010/main" val="4065284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US" sz="3200" dirty="0" smtClean="0"/>
              <a:t>Improving Segment Boundary Descriptions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698" y="685799"/>
            <a:ext cx="3073885" cy="2308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335" y="2951288"/>
            <a:ext cx="828271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G</a:t>
            </a:r>
            <a:r>
              <a:rPr lang="en-US" cap="small" dirty="0" smtClean="0">
                <a:latin typeface="Corbel"/>
                <a:cs typeface="Corbel"/>
              </a:rPr>
              <a:t>eant</a:t>
            </a:r>
            <a:r>
              <a:rPr lang="en-US" dirty="0" smtClean="0">
                <a:latin typeface="Corbel"/>
                <a:cs typeface="Corbel"/>
              </a:rPr>
              <a:t>4 includes realistic crystal geometries but does not have correct segmentation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We use the basis grid points to define the correct segmentation in Z (as a function of X, Y) and phi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Directly reproduce detector crystal geometry (A and B type) in ROOT, to constantly check that no operation puts interaction points outside the physical crystal volume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894" t="8604" r="17624" b="7179"/>
          <a:stretch/>
        </p:blipFill>
        <p:spPr>
          <a:xfrm>
            <a:off x="4796609" y="762001"/>
            <a:ext cx="1641581" cy="193057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796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3" y="2973346"/>
            <a:ext cx="6755683" cy="2130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33" y="575525"/>
            <a:ext cx="6732289" cy="2041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941"/>
            <a:ext cx="7620000" cy="519736"/>
          </a:xfrm>
        </p:spPr>
        <p:txBody>
          <a:bodyPr/>
          <a:lstStyle/>
          <a:p>
            <a:r>
              <a:rPr lang="en-US" sz="3200" dirty="0" smtClean="0"/>
              <a:t>Improving Segment Boundary Descriptions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3322344" y="2638820"/>
            <a:ext cx="642546" cy="4460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1339" y="2505890"/>
            <a:ext cx="458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dirty="0" smtClean="0">
                <a:latin typeface="Corbel"/>
                <a:cs typeface="Corbel"/>
              </a:rPr>
              <a:t>5% of points were removed (out of bounds)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>
                <a:latin typeface="Corbel"/>
                <a:cs typeface="Corbel"/>
              </a:rPr>
              <a:t>49% of segments were modified</a:t>
            </a:r>
            <a:endParaRPr lang="en-US" sz="1400" dirty="0">
              <a:latin typeface="Corbel"/>
              <a:cs typeface="Corbe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13769" y="840154"/>
            <a:ext cx="166077" cy="732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600000">
            <a:off x="6574693" y="1378438"/>
            <a:ext cx="166077" cy="975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00785" y="3507154"/>
            <a:ext cx="1312984" cy="302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81569" y="3897925"/>
            <a:ext cx="1312984" cy="2149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64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2217271"/>
            <a:ext cx="7659687" cy="876300"/>
          </a:xfrm>
        </p:spPr>
        <p:txBody>
          <a:bodyPr/>
          <a:lstStyle/>
          <a:p>
            <a:r>
              <a:rPr lang="en-US" cap="small" dirty="0" smtClean="0"/>
              <a:t>Segment Efficiencies</a:t>
            </a:r>
            <a:endParaRPr lang="en-US" cap="smal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18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941"/>
            <a:ext cx="7620000" cy="519736"/>
          </a:xfrm>
        </p:spPr>
        <p:txBody>
          <a:bodyPr/>
          <a:lstStyle/>
          <a:p>
            <a:r>
              <a:rPr lang="en-US" sz="3200" dirty="0" smtClean="0"/>
              <a:t>Total Crystal Efficiency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10694" y="1012162"/>
            <a:ext cx="3940888" cy="37894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Total efficiency for B-type crystals </a:t>
            </a:r>
            <a:r>
              <a:rPr lang="mr-IN" sz="1800" dirty="0" smtClean="0"/>
              <a:t>–</a:t>
            </a:r>
            <a:r>
              <a:rPr lang="en-US" sz="1800" dirty="0" smtClean="0"/>
              <a:t> average 0.161(5)</a:t>
            </a:r>
          </a:p>
          <a:p>
            <a:r>
              <a:rPr lang="en-US" sz="1800" dirty="0" smtClean="0"/>
              <a:t>Can define contour to reproduce total efficiency </a:t>
            </a:r>
            <a:r>
              <a:rPr lang="mr-IN" sz="1800" dirty="0" smtClean="0"/>
              <a:t>–</a:t>
            </a:r>
            <a:r>
              <a:rPr lang="en-US" sz="1800" dirty="0" smtClean="0"/>
              <a:t> back vs. coaxial dead layer </a:t>
            </a:r>
          </a:p>
          <a:p>
            <a:r>
              <a:rPr lang="en-US" sz="1800" dirty="0" smtClean="0"/>
              <a:t>Consistent with large dead layers array optimization suggested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09" y="872427"/>
            <a:ext cx="3698760" cy="392917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734083" y="1363057"/>
            <a:ext cx="2866422" cy="512602"/>
          </a:xfrm>
          <a:custGeom>
            <a:avLst/>
            <a:gdLst>
              <a:gd name="connsiteX0" fmla="*/ 2866422 w 2866422"/>
              <a:gd name="connsiteY0" fmla="*/ 512602 h 512602"/>
              <a:gd name="connsiteX1" fmla="*/ 2213903 w 2866422"/>
              <a:gd name="connsiteY1" fmla="*/ 337851 h 512602"/>
              <a:gd name="connsiteX2" fmla="*/ 2213903 w 2866422"/>
              <a:gd name="connsiteY2" fmla="*/ 337851 h 512602"/>
              <a:gd name="connsiteX3" fmla="*/ 862257 w 2866422"/>
              <a:gd name="connsiteY3" fmla="*/ 163100 h 512602"/>
              <a:gd name="connsiteX4" fmla="*/ 0 w 2866422"/>
              <a:gd name="connsiteY4" fmla="*/ 0 h 51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422" h="512602">
                <a:moveTo>
                  <a:pt x="2866422" y="512602"/>
                </a:moveTo>
                <a:lnTo>
                  <a:pt x="2213903" y="337851"/>
                </a:lnTo>
                <a:lnTo>
                  <a:pt x="2213903" y="337851"/>
                </a:lnTo>
                <a:lnTo>
                  <a:pt x="862257" y="163100"/>
                </a:lnTo>
                <a:lnTo>
                  <a:pt x="0" y="0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88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98922" y="1181240"/>
            <a:ext cx="1127875" cy="30818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941"/>
            <a:ext cx="7620000" cy="519736"/>
          </a:xfrm>
        </p:spPr>
        <p:txBody>
          <a:bodyPr/>
          <a:lstStyle/>
          <a:p>
            <a:r>
              <a:rPr lang="en-US" sz="3200" dirty="0" smtClean="0"/>
              <a:t>Segment Efficiency (% of CC)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464977" y="1181240"/>
            <a:ext cx="1127875" cy="30818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23383" y="1181240"/>
            <a:ext cx="1127875" cy="30818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10" y="663541"/>
            <a:ext cx="78105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2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" y="5588"/>
            <a:ext cx="7620000" cy="519736"/>
          </a:xfrm>
        </p:spPr>
        <p:txBody>
          <a:bodyPr/>
          <a:lstStyle/>
          <a:p>
            <a:r>
              <a:rPr lang="en-US" sz="3200" dirty="0"/>
              <a:t>GRETINA/GRETA </a:t>
            </a:r>
            <a:r>
              <a:rPr lang="en-US" sz="3200" dirty="0" smtClean="0"/>
              <a:t>Geometry</a:t>
            </a:r>
            <a:endParaRPr lang="en-US" sz="3200" dirty="0"/>
          </a:p>
        </p:txBody>
      </p:sp>
      <p:pic>
        <p:nvPicPr>
          <p:cNvPr id="4" name="Content Placeholder 3" descr="UCGretina_ori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0507" y="1186068"/>
            <a:ext cx="4018255" cy="326350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519283"/>
            <a:ext cx="7620000" cy="519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mr-IN" sz="2400" dirty="0" smtClean="0">
                <a:solidFill>
                  <a:schemeClr val="tx1"/>
                </a:solidFill>
                <a:latin typeface="Corbel"/>
                <a:cs typeface="Corbel"/>
              </a:rPr>
              <a:t>…</a:t>
            </a:r>
            <a:r>
              <a:rPr lang="en-US" sz="2400" dirty="0" smtClean="0">
                <a:solidFill>
                  <a:schemeClr val="tx1"/>
                </a:solidFill>
                <a:latin typeface="Corbel"/>
                <a:cs typeface="Corbel"/>
              </a:rPr>
              <a:t>adopted from the AGATA simulation code</a:t>
            </a:r>
            <a:endParaRPr lang="en-US" sz="2400" dirty="0">
              <a:solidFill>
                <a:schemeClr val="tx1"/>
              </a:solidFill>
              <a:latin typeface="Corbel"/>
              <a:cs typeface="Corbe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79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38801" y="1278925"/>
            <a:ext cx="694884" cy="2508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941"/>
            <a:ext cx="7620000" cy="519736"/>
          </a:xfrm>
        </p:spPr>
        <p:txBody>
          <a:bodyPr/>
          <a:lstStyle/>
          <a:p>
            <a:r>
              <a:rPr lang="en-US" sz="3200" dirty="0" smtClean="0"/>
              <a:t>“Standard” Simulation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86102" y="1278925"/>
            <a:ext cx="694884" cy="2508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88312" y="1278925"/>
            <a:ext cx="694884" cy="2508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79768" y="1012162"/>
            <a:ext cx="2690155" cy="37894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1.5 mm back dead layer + 3.5 mm coaxial dead layer</a:t>
            </a:r>
          </a:p>
          <a:p>
            <a:r>
              <a:rPr lang="en-US" sz="1800" dirty="0" smtClean="0"/>
              <a:t>Flat segment slices at 8, 14, 16, 18 and 20 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96" y="1155044"/>
            <a:ext cx="52705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09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941"/>
            <a:ext cx="7620000" cy="519736"/>
          </a:xfrm>
        </p:spPr>
        <p:txBody>
          <a:bodyPr/>
          <a:lstStyle/>
          <a:p>
            <a:r>
              <a:rPr lang="en-US" sz="3200" dirty="0" smtClean="0"/>
              <a:t>Remapped Simulation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79767" y="1012162"/>
            <a:ext cx="2690155" cy="37894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1.5 mm back dead layer + 3.5 mm coaxial dead layer</a:t>
            </a:r>
          </a:p>
          <a:p>
            <a:r>
              <a:rPr lang="en-US" sz="1800" dirty="0" smtClean="0"/>
              <a:t>Mapped to realistic segment boundaries (all changes to layer #)</a:t>
            </a:r>
          </a:p>
          <a:p>
            <a:r>
              <a:rPr lang="en-US" sz="1800" dirty="0" smtClean="0"/>
              <a:t>Shape of distribution for segment efficiencies correct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2463512" y="1269156"/>
            <a:ext cx="691950" cy="2508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37066" y="1269156"/>
            <a:ext cx="691950" cy="2508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62604" y="1269156"/>
            <a:ext cx="691950" cy="2508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13" y="1143000"/>
            <a:ext cx="54483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1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941"/>
            <a:ext cx="7620000" cy="519736"/>
          </a:xfrm>
        </p:spPr>
        <p:txBody>
          <a:bodyPr/>
          <a:lstStyle/>
          <a:p>
            <a:r>
              <a:rPr lang="en-US" sz="3200" dirty="0" smtClean="0"/>
              <a:t>Remapped Simulation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278923" y="1012162"/>
            <a:ext cx="4190999" cy="37894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Vary dead layers and optimize χ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of difference in segment-by-segment relative efficiencies</a:t>
            </a:r>
          </a:p>
          <a:p>
            <a:r>
              <a:rPr lang="en-US" sz="1800" dirty="0" smtClean="0"/>
              <a:t>Best “fit” for lower dead layers (coaxial and back)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38" y="810848"/>
            <a:ext cx="3664054" cy="406888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724314" y="1294674"/>
            <a:ext cx="2866422" cy="512602"/>
          </a:xfrm>
          <a:custGeom>
            <a:avLst/>
            <a:gdLst>
              <a:gd name="connsiteX0" fmla="*/ 2866422 w 2866422"/>
              <a:gd name="connsiteY0" fmla="*/ 512602 h 512602"/>
              <a:gd name="connsiteX1" fmla="*/ 2213903 w 2866422"/>
              <a:gd name="connsiteY1" fmla="*/ 337851 h 512602"/>
              <a:gd name="connsiteX2" fmla="*/ 2213903 w 2866422"/>
              <a:gd name="connsiteY2" fmla="*/ 337851 h 512602"/>
              <a:gd name="connsiteX3" fmla="*/ 862257 w 2866422"/>
              <a:gd name="connsiteY3" fmla="*/ 163100 h 512602"/>
              <a:gd name="connsiteX4" fmla="*/ 0 w 2866422"/>
              <a:gd name="connsiteY4" fmla="*/ 0 h 51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422" h="512602">
                <a:moveTo>
                  <a:pt x="2866422" y="512602"/>
                </a:moveTo>
                <a:lnTo>
                  <a:pt x="2213903" y="337851"/>
                </a:lnTo>
                <a:lnTo>
                  <a:pt x="2213903" y="337851"/>
                </a:lnTo>
                <a:lnTo>
                  <a:pt x="862257" y="163100"/>
                </a:lnTo>
                <a:lnTo>
                  <a:pt x="0" y="0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128" y="2637693"/>
            <a:ext cx="3400948" cy="228111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633310" y="2364156"/>
            <a:ext cx="0" cy="576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793156" y="2364156"/>
            <a:ext cx="840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993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US" sz="3200" dirty="0" smtClean="0"/>
              <a:t>Still Under Development</a:t>
            </a:r>
            <a:r>
              <a:rPr lang="mr-IN" sz="3200" dirty="0" smtClean="0"/>
              <a:t>…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0538" y="725736"/>
            <a:ext cx="7974100" cy="37633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There is no consistent description of overall crystal efficiency and segment partial efficiencies </a:t>
            </a:r>
            <a:r>
              <a:rPr lang="mr-IN" sz="1800" dirty="0" smtClean="0"/>
              <a:t>–</a:t>
            </a:r>
            <a:r>
              <a:rPr lang="en-US" sz="1800" dirty="0" smtClean="0"/>
              <a:t> for both crystal geometries A and B 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5266" y="1395178"/>
            <a:ext cx="6704734" cy="190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  <a:buSzPct val="80000"/>
              <a:buFont typeface="Courier New"/>
              <a:buChar char="o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Suggestive of additional losses </a:t>
            </a:r>
            <a:r>
              <a:rPr lang="mr-IN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–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 outer surface area effective dead layer?</a:t>
            </a:r>
            <a:endParaRPr lang="en-US" sz="1800" dirty="0" smtClean="0">
              <a:solidFill>
                <a:schemeClr val="accent2">
                  <a:lumMod val="60000"/>
                  <a:lumOff val="40000"/>
                </a:schemeClr>
              </a:solidFill>
              <a:latin typeface="Corbel"/>
              <a:cs typeface="Corbel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80000"/>
              <a:buFont typeface="Courier New"/>
              <a:buChar char="o"/>
            </a:pP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35638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US" sz="3200" dirty="0" smtClean="0"/>
              <a:t>Still Under Development</a:t>
            </a:r>
            <a:r>
              <a:rPr lang="mr-IN" sz="3200" dirty="0" smtClean="0"/>
              <a:t>…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0538" y="725736"/>
            <a:ext cx="7974100" cy="37633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There is no consistent description of overall crystal efficiency and segment partial efficiencies </a:t>
            </a:r>
            <a:r>
              <a:rPr lang="mr-IN" sz="1800" dirty="0" smtClean="0"/>
              <a:t>–</a:t>
            </a:r>
            <a:r>
              <a:rPr lang="en-US" sz="1800" dirty="0" smtClean="0"/>
              <a:t> for both crystal geometries A and B 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5266" y="1395178"/>
            <a:ext cx="6704734" cy="190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  <a:buSzPct val="80000"/>
              <a:buFont typeface="Courier New"/>
              <a:buChar char="o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Suggestive of additional losses </a:t>
            </a:r>
            <a:r>
              <a:rPr lang="mr-IN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–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 outer surface area effective dead layer?</a:t>
            </a:r>
            <a:endParaRPr lang="en-US" sz="1800" dirty="0" smtClean="0">
              <a:solidFill>
                <a:schemeClr val="accent2">
                  <a:lumMod val="60000"/>
                  <a:lumOff val="40000"/>
                </a:schemeClr>
              </a:solidFill>
              <a:latin typeface="Corbel"/>
              <a:cs typeface="Corbel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80000"/>
              <a:buFont typeface="Courier New"/>
              <a:buChar char="o"/>
            </a:pP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rbel"/>
              <a:cs typeface="Corbe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923" y="1955566"/>
            <a:ext cx="4015153" cy="26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93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US" sz="3200" dirty="0" smtClean="0"/>
              <a:t>Still Under Development</a:t>
            </a:r>
            <a:r>
              <a:rPr lang="mr-IN" sz="3200" dirty="0" smtClean="0"/>
              <a:t>…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0538" y="725736"/>
            <a:ext cx="7974100" cy="37633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There is no consistent description of overall crystal efficiency and segment partial efficiencies </a:t>
            </a:r>
            <a:r>
              <a:rPr lang="mr-IN" sz="1800" dirty="0" smtClean="0"/>
              <a:t>–</a:t>
            </a:r>
            <a:r>
              <a:rPr lang="en-US" sz="1800" dirty="0" smtClean="0"/>
              <a:t> for both crystal geometries A and B 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5266" y="1395178"/>
            <a:ext cx="6704734" cy="2873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  <a:buSzPct val="80000"/>
              <a:buFont typeface="Courier New"/>
              <a:buChar char="o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Suggestive of additional losses </a:t>
            </a:r>
            <a:r>
              <a:rPr lang="mr-IN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–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 outer surface area effective dead layer?</a:t>
            </a:r>
          </a:p>
          <a:p>
            <a:pPr>
              <a:buClr>
                <a:schemeClr val="accent5">
                  <a:lumMod val="75000"/>
                </a:schemeClr>
              </a:buClr>
              <a:buSzPct val="80000"/>
              <a:buFont typeface="Courier New"/>
              <a:buChar char="o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Exploring addition of                                                                                  outer surface dead layer </a:t>
            </a:r>
            <a:r>
              <a:rPr lang="mr-IN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–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                                                                        combine optimizing                                                                                    segment and total                                                                               efficiencies to fit                                                                                            crystal-by-crystal for                                                                                       most accurate description</a:t>
            </a:r>
            <a:endParaRPr lang="en-US" sz="1800" dirty="0" smtClean="0">
              <a:solidFill>
                <a:srgbClr val="5BA2BC"/>
              </a:solidFill>
              <a:latin typeface="Corbel"/>
              <a:cs typeface="Corbel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80000"/>
              <a:buFont typeface="Courier New"/>
              <a:buChar char="o"/>
            </a:pP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rbel"/>
              <a:cs typeface="Corbe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923" y="1955566"/>
            <a:ext cx="4015153" cy="26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80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2217271"/>
            <a:ext cx="7659687" cy="876300"/>
          </a:xfrm>
        </p:spPr>
        <p:txBody>
          <a:bodyPr/>
          <a:lstStyle/>
          <a:p>
            <a:r>
              <a:rPr lang="en-US" cap="small" dirty="0" smtClean="0"/>
              <a:t>Summary</a:t>
            </a:r>
            <a:endParaRPr lang="en-US" cap="smal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42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8715"/>
            <a:ext cx="8398899" cy="519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GRETINA Simulation Status Summary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888" y="844698"/>
            <a:ext cx="737453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cap="small" dirty="0" err="1" smtClean="0">
                <a:latin typeface="Corbel"/>
                <a:cs typeface="Corbel"/>
              </a:rPr>
              <a:t>UCGretina</a:t>
            </a:r>
            <a:r>
              <a:rPr lang="en-US" cap="small" dirty="0" smtClean="0">
                <a:latin typeface="Corbel"/>
                <a:cs typeface="Corbel"/>
              </a:rPr>
              <a:t> Geant4 </a:t>
            </a:r>
            <a:r>
              <a:rPr lang="en-US" dirty="0" smtClean="0">
                <a:latin typeface="Corbel"/>
                <a:cs typeface="Corbel"/>
              </a:rPr>
              <a:t>simulation package has become an all-inclusive package for both physics analysis and GRETINA performance benchmarking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215968"/>
                </a:solidFill>
                <a:latin typeface="Corbel"/>
                <a:cs typeface="Corbel"/>
              </a:rPr>
              <a:t>Includes capabilities for in-beam and source simulation, with dead material included for good reproduction of overall spectral shape, and source efficiencies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Detailed scanning measurements are continuing to refine the subtleties of detector geometry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More “realistic” simulations are reached by post-processing of </a:t>
            </a:r>
            <a:r>
              <a:rPr lang="en-US" cap="small" dirty="0" smtClean="0">
                <a:latin typeface="Corbel"/>
                <a:cs typeface="Corbel"/>
              </a:rPr>
              <a:t>Geant4</a:t>
            </a:r>
            <a:r>
              <a:rPr lang="en-US" dirty="0" smtClean="0">
                <a:latin typeface="Corbel"/>
                <a:cs typeface="Corbel"/>
              </a:rPr>
              <a:t> outputs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Corbel"/>
                <a:cs typeface="Corbel"/>
              </a:rPr>
              <a:t>Realistic segments and energy-dependent smearing provide path forward to better agreement with P/T and polarization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Corbel"/>
                <a:cs typeface="Corbel"/>
              </a:rPr>
              <a:t>Method to investigate partial energy loss near boundaries etc.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23168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8715"/>
            <a:ext cx="8398899" cy="519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Acknowledgements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9000" y="1660423"/>
            <a:ext cx="540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rbel"/>
                <a:cs typeface="Corbel"/>
              </a:rPr>
              <a:t>Thank you to 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rbel"/>
                <a:cs typeface="Corbel"/>
              </a:rPr>
              <a:t>Lew Riley (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orbel"/>
                <a:cs typeface="Corbel"/>
              </a:rPr>
              <a:t>Ursinus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rbel"/>
                <a:cs typeface="Corbel"/>
              </a:rPr>
              <a:t> College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rbel"/>
                <a:cs typeface="Corbel"/>
              </a:rPr>
              <a:t>)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50351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04" y="2217271"/>
            <a:ext cx="8289298" cy="876300"/>
          </a:xfrm>
        </p:spPr>
        <p:txBody>
          <a:bodyPr/>
          <a:lstStyle/>
          <a:p>
            <a:pPr algn="ctr"/>
            <a:r>
              <a:rPr lang="en-US" cap="small" dirty="0" smtClean="0"/>
              <a:t>Thank you!</a:t>
            </a:r>
            <a:endParaRPr lang="en-US" cap="smal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4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8"/>
            <a:ext cx="7620000" cy="519736"/>
          </a:xfrm>
        </p:spPr>
        <p:txBody>
          <a:bodyPr/>
          <a:lstStyle/>
          <a:p>
            <a:r>
              <a:rPr lang="en-US" sz="3200" dirty="0"/>
              <a:t>GRETINA/GRETA </a:t>
            </a:r>
            <a:r>
              <a:rPr lang="en-US" sz="3200" dirty="0" smtClean="0"/>
              <a:t>Geometry</a:t>
            </a:r>
            <a:endParaRPr lang="en-US" sz="3200" dirty="0"/>
          </a:p>
        </p:txBody>
      </p:sp>
      <p:pic>
        <p:nvPicPr>
          <p:cNvPr id="4" name="Content Placeholder 3" descr="UCGretina_nodead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11" y="1369219"/>
            <a:ext cx="4012940" cy="3263504"/>
          </a:xfrm>
        </p:spPr>
      </p:pic>
      <p:sp>
        <p:nvSpPr>
          <p:cNvPr id="5" name="TextBox 4"/>
          <p:cNvSpPr txBox="1"/>
          <p:nvPr/>
        </p:nvSpPr>
        <p:spPr>
          <a:xfrm>
            <a:off x="5411016" y="2339915"/>
            <a:ext cx="2556272" cy="1131079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pPr algn="ctr"/>
            <a:r>
              <a:rPr lang="en-US" sz="2100" dirty="0">
                <a:latin typeface="Corbel"/>
                <a:cs typeface="Corbel"/>
              </a:rPr>
              <a:t>... dead layers:</a:t>
            </a:r>
          </a:p>
          <a:p>
            <a:pPr algn="ctr"/>
            <a:r>
              <a:rPr lang="en-US" sz="2700" dirty="0">
                <a:latin typeface="Corbel"/>
                <a:cs typeface="Corbel"/>
              </a:rPr>
              <a:t> </a:t>
            </a:r>
            <a:r>
              <a:rPr lang="en-US" sz="2100" dirty="0">
                <a:latin typeface="Corbel"/>
                <a:cs typeface="Corbel"/>
              </a:rPr>
              <a:t>1.5 mm back plane, </a:t>
            </a:r>
            <a:r>
              <a:rPr lang="en-US" sz="2100" dirty="0">
                <a:solidFill>
                  <a:srgbClr val="FF0000"/>
                </a:solidFill>
                <a:latin typeface="Corbel"/>
                <a:cs typeface="Corbel"/>
              </a:rPr>
              <a:t>3.5 mm coaxial </a:t>
            </a:r>
            <a:r>
              <a:rPr lang="en-US" sz="2100" dirty="0">
                <a:latin typeface="Corbel"/>
                <a:cs typeface="Corbel"/>
              </a:rPr>
              <a:t>...</a:t>
            </a:r>
            <a:endParaRPr lang="en-US" sz="2700" dirty="0">
              <a:latin typeface="Corbel"/>
              <a:cs typeface="Corbe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519283"/>
            <a:ext cx="7620000" cy="519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mr-IN" sz="2400" dirty="0" smtClean="0">
                <a:solidFill>
                  <a:schemeClr val="tx1"/>
                </a:solidFill>
                <a:latin typeface="Corbel"/>
                <a:cs typeface="Corbel"/>
              </a:rPr>
              <a:t>…</a:t>
            </a:r>
            <a:r>
              <a:rPr lang="en-US" sz="2400" dirty="0" smtClean="0">
                <a:solidFill>
                  <a:schemeClr val="tx1"/>
                </a:solidFill>
                <a:latin typeface="Corbel"/>
                <a:cs typeface="Corbel"/>
              </a:rPr>
              <a:t>with modified (closed) capsules</a:t>
            </a:r>
            <a:r>
              <a:rPr lang="mr-IN" sz="2400" dirty="0" smtClean="0">
                <a:solidFill>
                  <a:schemeClr val="tx1"/>
                </a:solidFill>
                <a:latin typeface="Corbel"/>
                <a:cs typeface="Corbel"/>
              </a:rPr>
              <a:t>…</a:t>
            </a:r>
            <a:endParaRPr lang="en-US" sz="2400" dirty="0">
              <a:solidFill>
                <a:schemeClr val="tx1"/>
              </a:solidFill>
              <a:latin typeface="Corbel"/>
              <a:cs typeface="Corbe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7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UCGretina_nodead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73" y="1229275"/>
            <a:ext cx="1196834" cy="973319"/>
          </a:xfrm>
        </p:spPr>
      </p:pic>
      <p:sp>
        <p:nvSpPr>
          <p:cNvPr id="3" name="TextBox 2"/>
          <p:cNvSpPr txBox="1"/>
          <p:nvPr/>
        </p:nvSpPr>
        <p:spPr>
          <a:xfrm>
            <a:off x="399213" y="2426190"/>
            <a:ext cx="1079844" cy="1331134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pPr algn="r"/>
            <a:r>
              <a:rPr lang="en-US" sz="1600" dirty="0">
                <a:latin typeface="Corbel"/>
                <a:cs typeface="Corbel"/>
              </a:rPr>
              <a:t>P/T          </a:t>
            </a:r>
          </a:p>
          <a:p>
            <a:pPr algn="r"/>
            <a:endParaRPr lang="en-US" sz="1600" dirty="0">
              <a:latin typeface="Corbel"/>
              <a:cs typeface="Corbel"/>
            </a:endParaRPr>
          </a:p>
          <a:p>
            <a:pPr algn="r"/>
            <a:endParaRPr lang="en-US" sz="1600" dirty="0">
              <a:latin typeface="Corbel"/>
              <a:cs typeface="Corbel"/>
            </a:endParaRPr>
          </a:p>
          <a:p>
            <a:pPr algn="r"/>
            <a:r>
              <a:rPr lang="en-US" sz="1600" dirty="0">
                <a:latin typeface="Corbel"/>
                <a:cs typeface="Corbel"/>
              </a:rPr>
              <a:t>efficiency    </a:t>
            </a:r>
          </a:p>
          <a:p>
            <a:pPr algn="r"/>
            <a:endParaRPr lang="en-US" sz="1600" dirty="0">
              <a:latin typeface="Corbel"/>
              <a:cs typeface="Corbel"/>
            </a:endParaRPr>
          </a:p>
        </p:txBody>
      </p:sp>
      <p:pic>
        <p:nvPicPr>
          <p:cNvPr id="5" name="Content Placeholder 6" descr="UCGretin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87" y="1229275"/>
            <a:ext cx="1196834" cy="973319"/>
          </a:xfrm>
          <a:prstGeom prst="rect">
            <a:avLst/>
          </a:prstGeom>
        </p:spPr>
      </p:pic>
      <p:pic>
        <p:nvPicPr>
          <p:cNvPr id="6" name="Content Placeholder 6" descr="GR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5666" y="1229275"/>
            <a:ext cx="1197339" cy="973319"/>
          </a:xfrm>
          <a:prstGeom prst="rect">
            <a:avLst/>
          </a:prstGeom>
        </p:spPr>
      </p:pic>
      <p:pic>
        <p:nvPicPr>
          <p:cNvPr id="8" name="Content Placeholder 6" descr="GRET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79" y="1229275"/>
            <a:ext cx="1197339" cy="9724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5950" y="2415407"/>
            <a:ext cx="1384579" cy="1331134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pPr algn="r"/>
            <a:r>
              <a:rPr lang="en-US" sz="1600" dirty="0">
                <a:latin typeface="Corbel"/>
                <a:cs typeface="Corbel"/>
              </a:rPr>
              <a:t>Crystals</a:t>
            </a:r>
          </a:p>
          <a:p>
            <a:pPr algn="r"/>
            <a:r>
              <a:rPr lang="en-US" sz="1600" dirty="0">
                <a:latin typeface="Corbel"/>
                <a:cs typeface="Corbel"/>
              </a:rPr>
              <a:t>Calorimeter</a:t>
            </a:r>
          </a:p>
          <a:p>
            <a:pPr algn="r"/>
            <a:endParaRPr lang="en-US" sz="1600" dirty="0">
              <a:latin typeface="Corbel"/>
              <a:cs typeface="Corbel"/>
            </a:endParaRPr>
          </a:p>
          <a:p>
            <a:pPr algn="r"/>
            <a:r>
              <a:rPr lang="en-US" sz="1600" dirty="0">
                <a:latin typeface="Corbel"/>
                <a:cs typeface="Corbel"/>
              </a:rPr>
              <a:t>Crystals</a:t>
            </a:r>
          </a:p>
          <a:p>
            <a:pPr algn="r"/>
            <a:r>
              <a:rPr lang="en-US" sz="1600" dirty="0">
                <a:latin typeface="Corbel"/>
                <a:cs typeface="Corbel"/>
              </a:rPr>
              <a:t>Calorimeter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4364" y="2426190"/>
            <a:ext cx="610123" cy="1300356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r>
              <a:rPr lang="en-US" sz="1600" dirty="0">
                <a:latin typeface="Corbel"/>
                <a:cs typeface="Corbel"/>
              </a:rPr>
              <a:t>22%</a:t>
            </a:r>
          </a:p>
          <a:p>
            <a:r>
              <a:rPr lang="en-US" sz="1600" dirty="0">
                <a:latin typeface="Corbel"/>
                <a:cs typeface="Corbel"/>
              </a:rPr>
              <a:t>40%</a:t>
            </a:r>
          </a:p>
          <a:p>
            <a:endParaRPr lang="en-US" sz="1600" dirty="0">
              <a:latin typeface="Corbel"/>
              <a:cs typeface="Corbel"/>
            </a:endParaRPr>
          </a:p>
          <a:p>
            <a:r>
              <a:rPr lang="en-US" sz="1600" dirty="0">
                <a:latin typeface="Corbel"/>
                <a:cs typeface="Corbel"/>
              </a:rPr>
              <a:t>4.5%</a:t>
            </a:r>
          </a:p>
          <a:p>
            <a:r>
              <a:rPr lang="en-US" sz="1600" dirty="0">
                <a:latin typeface="Corbel"/>
                <a:cs typeface="Corbel"/>
              </a:rPr>
              <a:t>6.7%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5195" y="2426190"/>
            <a:ext cx="610123" cy="1300356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r>
              <a:rPr lang="en-US" sz="1600" dirty="0">
                <a:latin typeface="Corbel"/>
                <a:cs typeface="Corbel"/>
              </a:rPr>
              <a:t>20%</a:t>
            </a:r>
          </a:p>
          <a:p>
            <a:r>
              <a:rPr lang="en-US" sz="1600" dirty="0">
                <a:latin typeface="Corbel"/>
                <a:cs typeface="Corbel"/>
              </a:rPr>
              <a:t>38%</a:t>
            </a:r>
          </a:p>
          <a:p>
            <a:endParaRPr lang="en-US" sz="1600" dirty="0">
              <a:latin typeface="Corbel"/>
              <a:cs typeface="Corbel"/>
            </a:endParaRPr>
          </a:p>
          <a:p>
            <a:r>
              <a:rPr lang="en-US" sz="1600" dirty="0">
                <a:latin typeface="Corbel"/>
                <a:cs typeface="Corbel"/>
              </a:rPr>
              <a:t>4.4%</a:t>
            </a:r>
          </a:p>
          <a:p>
            <a:r>
              <a:rPr lang="en-US" sz="1600" dirty="0">
                <a:latin typeface="Corbel"/>
                <a:cs typeface="Corbel"/>
              </a:rPr>
              <a:t>6.6%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47591" y="2426190"/>
            <a:ext cx="610123" cy="1331134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r>
              <a:rPr lang="en-US" sz="1600" dirty="0">
                <a:latin typeface="Corbel"/>
                <a:cs typeface="Corbel"/>
              </a:rPr>
              <a:t>18%</a:t>
            </a:r>
          </a:p>
          <a:p>
            <a:r>
              <a:rPr lang="en-US" sz="1600" dirty="0">
                <a:latin typeface="Corbel"/>
                <a:cs typeface="Corbel"/>
              </a:rPr>
              <a:t>48%</a:t>
            </a:r>
          </a:p>
          <a:p>
            <a:endParaRPr lang="en-US" sz="1600" dirty="0">
              <a:latin typeface="Corbel"/>
              <a:cs typeface="Corbel"/>
            </a:endParaRPr>
          </a:p>
          <a:p>
            <a:r>
              <a:rPr lang="en-US" sz="1600" dirty="0">
                <a:latin typeface="Corbel"/>
                <a:cs typeface="Corbel"/>
              </a:rPr>
              <a:t>19%</a:t>
            </a:r>
          </a:p>
          <a:p>
            <a:r>
              <a:rPr lang="en-US" sz="1600" dirty="0">
                <a:latin typeface="Corbel"/>
                <a:cs typeface="Corbel"/>
              </a:rPr>
              <a:t>35%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0770" y="2426190"/>
            <a:ext cx="610123" cy="1331134"/>
          </a:xfrm>
          <a:prstGeom prst="rect">
            <a:avLst/>
          </a:prstGeom>
          <a:solidFill>
            <a:srgbClr val="FFFF00"/>
          </a:solidFill>
        </p:spPr>
        <p:txBody>
          <a:bodyPr lIns="68580" tIns="34290" rIns="68580" bIns="34290" rtlCol="0">
            <a:spAutoFit/>
          </a:bodyPr>
          <a:lstStyle/>
          <a:p>
            <a:r>
              <a:rPr lang="en-US" sz="1600" dirty="0">
                <a:latin typeface="Corbel"/>
                <a:cs typeface="Corbel"/>
              </a:rPr>
              <a:t>17%</a:t>
            </a:r>
          </a:p>
          <a:p>
            <a:r>
              <a:rPr lang="en-US" sz="1600" dirty="0">
                <a:latin typeface="Corbel"/>
                <a:cs typeface="Corbel"/>
              </a:rPr>
              <a:t>45%</a:t>
            </a:r>
          </a:p>
          <a:p>
            <a:endParaRPr lang="en-US" sz="1600" dirty="0">
              <a:latin typeface="Corbel"/>
              <a:cs typeface="Corbel"/>
            </a:endParaRPr>
          </a:p>
          <a:p>
            <a:r>
              <a:rPr lang="en-US" sz="1600" dirty="0">
                <a:latin typeface="Corbel"/>
                <a:cs typeface="Corbel"/>
              </a:rPr>
              <a:t>19%</a:t>
            </a:r>
          </a:p>
          <a:p>
            <a:r>
              <a:rPr lang="en-US" sz="1600" dirty="0">
                <a:latin typeface="Corbel"/>
                <a:cs typeface="Corbel"/>
              </a:rPr>
              <a:t>34%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6260" y="1401804"/>
            <a:ext cx="2069939" cy="561692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600" dirty="0">
                <a:latin typeface="Corbel"/>
                <a:cs typeface="Corbel"/>
              </a:rPr>
              <a:t>@ 1.33 MeV</a:t>
            </a:r>
          </a:p>
          <a:p>
            <a:r>
              <a:rPr lang="en-US" sz="1600" dirty="0">
                <a:latin typeface="Corbel"/>
                <a:cs typeface="Corbel"/>
              </a:rPr>
              <a:t>85/5 keV thresholds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US" sz="3200" dirty="0" smtClean="0"/>
              <a:t>GRETINA ⟹ GRETA</a:t>
            </a:r>
            <a:endParaRPr lang="en-US" sz="3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09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" y="0"/>
            <a:ext cx="7620000" cy="519736"/>
          </a:xfrm>
        </p:spPr>
        <p:txBody>
          <a:bodyPr/>
          <a:lstStyle/>
          <a:p>
            <a:r>
              <a:rPr lang="en-US" sz="3200" dirty="0" smtClean="0"/>
              <a:t>Decomposition Basis and Errors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47" y="666718"/>
            <a:ext cx="3650683" cy="418545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158114" y="2180391"/>
            <a:ext cx="1" cy="19739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504553" y="2180391"/>
            <a:ext cx="1" cy="19739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65227" y="2180391"/>
            <a:ext cx="1" cy="19739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55590" y="2180391"/>
            <a:ext cx="1" cy="19739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62029" y="2180391"/>
            <a:ext cx="1" cy="19739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75866" y="762000"/>
            <a:ext cx="4221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orbel"/>
                <a:cs typeface="Corbel"/>
              </a:rPr>
              <a:t>Similarity in basis point distributions and data (</a:t>
            </a:r>
            <a:r>
              <a:rPr lang="en-US" sz="1600" dirty="0" err="1" smtClean="0">
                <a:latin typeface="Corbel"/>
                <a:cs typeface="Corbel"/>
              </a:rPr>
              <a:t>x,y,z</a:t>
            </a:r>
            <a:r>
              <a:rPr lang="en-US" sz="1600" dirty="0" smtClean="0">
                <a:latin typeface="Corbel"/>
                <a:cs typeface="Corbel"/>
              </a:rPr>
              <a:t>) distributions suggests using density of grid points to weight likelihood for altered interaction point positions</a:t>
            </a:r>
            <a:endParaRPr lang="en-US" sz="1600" dirty="0">
              <a:latin typeface="Corbel"/>
              <a:cs typeface="Corbe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739" y="2057244"/>
            <a:ext cx="3190879" cy="26638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916847" y="2746251"/>
            <a:ext cx="844622" cy="12358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35847" y="3395508"/>
            <a:ext cx="157919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81767" y="2746251"/>
            <a:ext cx="779702" cy="12358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81767" y="4618788"/>
            <a:ext cx="101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Crystal x (mm)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223511" y="2886033"/>
            <a:ext cx="101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Crystal y (mm)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30202" y="895987"/>
            <a:ext cx="78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/>
                <a:cs typeface="Corbel"/>
              </a:rPr>
              <a:t>Counts</a:t>
            </a:r>
            <a:endParaRPr lang="en-US" sz="1600" dirty="0">
              <a:latin typeface="Corbel"/>
              <a:cs typeface="Corbel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86993" y="3107300"/>
            <a:ext cx="78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/>
                <a:cs typeface="Corbel"/>
              </a:rPr>
              <a:t>Counts</a:t>
            </a:r>
            <a:endParaRPr lang="en-US" sz="1600" dirty="0">
              <a:latin typeface="Corbel"/>
              <a:cs typeface="Corbe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6324600"/>
            <a:ext cx="1212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Crystal z (mm)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7864" y="780849"/>
            <a:ext cx="955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 Light"/>
                <a:cs typeface="Calibri Light"/>
              </a:rPr>
              <a:t>Data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8028" y="2879658"/>
            <a:ext cx="955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 Light"/>
                <a:cs typeface="Calibri Light"/>
              </a:rPr>
              <a:t>Basis</a:t>
            </a:r>
            <a:endParaRPr lang="en-US" sz="2000" dirty="0">
              <a:latin typeface="Calibri Light"/>
              <a:cs typeface="Calibri Ligh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345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US" sz="3200" dirty="0" smtClean="0"/>
              <a:t>Getting Closer to Experimental P/T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39" y="1288481"/>
            <a:ext cx="4792303" cy="3299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3396" y="1455336"/>
            <a:ext cx="354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orbel"/>
                <a:cs typeface="Corbel"/>
              </a:rPr>
              <a:t>Including the position resolution smearing (here with </a:t>
            </a:r>
            <a:r>
              <a:rPr lang="en-US" sz="1600" dirty="0" err="1" smtClean="0">
                <a:latin typeface="Corbel"/>
                <a:cs typeface="Corbel"/>
              </a:rPr>
              <a:t>σ</a:t>
            </a:r>
            <a:r>
              <a:rPr lang="en-US" sz="1600" dirty="0" smtClean="0">
                <a:latin typeface="Corbel"/>
                <a:cs typeface="Corbel"/>
              </a:rPr>
              <a:t> as a function of energy), P/T vs. </a:t>
            </a:r>
            <a:r>
              <a:rPr lang="en-US" sz="1600" dirty="0" err="1" smtClean="0">
                <a:latin typeface="Corbel"/>
                <a:cs typeface="Corbel"/>
              </a:rPr>
              <a:t>ε</a:t>
            </a:r>
            <a:r>
              <a:rPr lang="en-US" sz="1600" dirty="0" smtClean="0">
                <a:latin typeface="Corbel"/>
                <a:cs typeface="Corbel"/>
              </a:rPr>
              <a:t> curves become shallower ⟹ closer to data curves</a:t>
            </a:r>
            <a:endParaRPr lang="en-US" sz="1600" dirty="0">
              <a:latin typeface="Corbel"/>
              <a:cs typeface="Corbel"/>
            </a:endParaRPr>
          </a:p>
        </p:txBody>
      </p:sp>
      <p:sp>
        <p:nvSpPr>
          <p:cNvPr id="8" name="Left Arrow 7"/>
          <p:cNvSpPr/>
          <p:nvPr/>
        </p:nvSpPr>
        <p:spPr>
          <a:xfrm rot="18265550">
            <a:off x="2542682" y="2599478"/>
            <a:ext cx="343002" cy="34297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76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96" y="814044"/>
            <a:ext cx="7434888" cy="3886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" y="8715"/>
            <a:ext cx="8398899" cy="519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Polarization Summary: More Realistic Simulation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73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lPhiDis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/>
          <a:stretch/>
        </p:blipFill>
        <p:spPr>
          <a:xfrm>
            <a:off x="1307112" y="1187650"/>
            <a:ext cx="6117219" cy="316563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8715"/>
            <a:ext cx="7620000" cy="519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Polarization: Angle Cut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290984" y="2161371"/>
            <a:ext cx="21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Normalized intensity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9219" y="4173441"/>
            <a:ext cx="216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Angle </a:t>
            </a:r>
            <a:r>
              <a:rPr lang="en-US" dirty="0" err="1" smtClean="0">
                <a:latin typeface="Corbel"/>
                <a:cs typeface="Corbel"/>
              </a:rPr>
              <a:t>φ</a:t>
            </a:r>
            <a:r>
              <a:rPr lang="en-US" dirty="0" smtClean="0">
                <a:latin typeface="Corbel"/>
                <a:cs typeface="Corbel"/>
              </a:rPr>
              <a:t> [degrees]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2476" y="3517536"/>
            <a:ext cx="1145647" cy="369332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Q </a:t>
            </a:r>
            <a:r>
              <a:rPr lang="en-US" dirty="0">
                <a:latin typeface="Corbel"/>
                <a:cs typeface="Corbel"/>
              </a:rPr>
              <a:t>=</a:t>
            </a:r>
            <a:r>
              <a:rPr lang="en-US" dirty="0" smtClean="0">
                <a:latin typeface="Corbel"/>
                <a:cs typeface="Corbel"/>
              </a:rPr>
              <a:t> 11%</a:t>
            </a:r>
            <a:endParaRPr lang="en-US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43089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lPhi_script2Bi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" t="10081"/>
          <a:stretch/>
        </p:blipFill>
        <p:spPr>
          <a:xfrm rot="5400000">
            <a:off x="2723652" y="527565"/>
            <a:ext cx="2922212" cy="476944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8715"/>
            <a:ext cx="7620000" cy="519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Polarization: Angle &amp; Distance Cuts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712971" y="2447841"/>
            <a:ext cx="21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Normalized intensity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9219" y="4173441"/>
            <a:ext cx="216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Angle </a:t>
            </a:r>
            <a:r>
              <a:rPr lang="en-US" dirty="0" err="1" smtClean="0">
                <a:latin typeface="Corbel"/>
                <a:cs typeface="Corbel"/>
              </a:rPr>
              <a:t>φ</a:t>
            </a:r>
            <a:r>
              <a:rPr lang="en-US" dirty="0" smtClean="0">
                <a:latin typeface="Corbel"/>
                <a:cs typeface="Corbel"/>
              </a:rPr>
              <a:t> [degrees]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2476" y="3517536"/>
            <a:ext cx="1145647" cy="369332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Q </a:t>
            </a:r>
            <a:r>
              <a:rPr lang="en-US" dirty="0">
                <a:latin typeface="Corbel"/>
                <a:cs typeface="Corbel"/>
              </a:rPr>
              <a:t>=</a:t>
            </a:r>
            <a:r>
              <a:rPr lang="en-US" dirty="0" smtClean="0">
                <a:latin typeface="Corbel"/>
                <a:cs typeface="Corbel"/>
              </a:rPr>
              <a:t> 16%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690" y="4547620"/>
            <a:ext cx="3976369" cy="33855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/>
                <a:cs typeface="Corbel"/>
              </a:rPr>
              <a:t>Distance between interaction points &gt; 20mm </a:t>
            </a:r>
            <a:endParaRPr lang="en-US" sz="16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66958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8715"/>
            <a:ext cx="7620000" cy="519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Polarization: Analyzing Power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4-09-05 at 11.03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9" y="855145"/>
            <a:ext cx="5816250" cy="29673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82534" y="944941"/>
            <a:ext cx="1479197" cy="2306053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Shot 2014-09-19 at 2.10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7" y="4086347"/>
            <a:ext cx="6491298" cy="7709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04331" y="2034391"/>
            <a:ext cx="1145647" cy="369332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Q </a:t>
            </a:r>
            <a:r>
              <a:rPr lang="en-US" dirty="0">
                <a:latin typeface="Corbel"/>
                <a:cs typeface="Corbel"/>
              </a:rPr>
              <a:t>=</a:t>
            </a:r>
            <a:r>
              <a:rPr lang="en-US" dirty="0" smtClean="0">
                <a:latin typeface="Corbel"/>
                <a:cs typeface="Corbel"/>
              </a:rPr>
              <a:t> 25%</a:t>
            </a:r>
            <a:endParaRPr lang="en-US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97458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_s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7" y="792787"/>
            <a:ext cx="7134154" cy="382253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8715"/>
            <a:ext cx="7620000" cy="519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Polarization Summary: “Ideal” Simulation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179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256" y="761971"/>
            <a:ext cx="3265565" cy="1840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15"/>
            <a:ext cx="7620000" cy="519736"/>
          </a:xfrm>
        </p:spPr>
        <p:txBody>
          <a:bodyPr/>
          <a:lstStyle/>
          <a:p>
            <a:r>
              <a:rPr lang="en-US" sz="3200" dirty="0" smtClean="0"/>
              <a:t>Converging Toward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05" y="2695353"/>
            <a:ext cx="4935701" cy="2291721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With realistic segments, interaction point distributions naturally move toward reproducing data more readily</a:t>
            </a:r>
          </a:p>
          <a:p>
            <a:r>
              <a:rPr lang="en-US" sz="1800" dirty="0" smtClean="0"/>
              <a:t>Application of an energy-dependent position resolution smearing to the simulated data, while requiring no change to the segment ID naturally results in “clumping” of lower-energy points near segment boundaries </a:t>
            </a:r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30" y="737345"/>
            <a:ext cx="2701037" cy="1865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055" r="7129" b="49118"/>
          <a:stretch/>
        </p:blipFill>
        <p:spPr>
          <a:xfrm>
            <a:off x="5327456" y="2632572"/>
            <a:ext cx="2923122" cy="176193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775402" y="1001123"/>
            <a:ext cx="0" cy="3262922"/>
          </a:xfrm>
          <a:prstGeom prst="line">
            <a:avLst/>
          </a:prstGeom>
          <a:ln w="9525" cmpd="sng">
            <a:solidFill>
              <a:srgbClr val="E46C0A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78096" y="1001123"/>
            <a:ext cx="0" cy="3262922"/>
          </a:xfrm>
          <a:prstGeom prst="line">
            <a:avLst/>
          </a:prstGeom>
          <a:ln w="9525" cmpd="sng">
            <a:solidFill>
              <a:srgbClr val="E46C0A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6416" y="1001111"/>
            <a:ext cx="0" cy="3262922"/>
          </a:xfrm>
          <a:prstGeom prst="line">
            <a:avLst/>
          </a:prstGeom>
          <a:ln w="9525" cmpd="sng">
            <a:solidFill>
              <a:srgbClr val="E46C0A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13277" y="1001111"/>
            <a:ext cx="0" cy="3262922"/>
          </a:xfrm>
          <a:prstGeom prst="line">
            <a:avLst/>
          </a:prstGeom>
          <a:ln w="9525" cmpd="sng">
            <a:solidFill>
              <a:srgbClr val="E46C0A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01382" y="1001123"/>
            <a:ext cx="0" cy="3262922"/>
          </a:xfrm>
          <a:prstGeom prst="line">
            <a:avLst/>
          </a:prstGeom>
          <a:ln w="9525" cmpd="sng">
            <a:solidFill>
              <a:srgbClr val="E46C0A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2985041" y="1001123"/>
            <a:ext cx="1928224" cy="25956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805" y="1371966"/>
            <a:ext cx="2282911" cy="8965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0382" y="2030052"/>
            <a:ext cx="1423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/>
                <a:cs typeface="Corbel"/>
              </a:rPr>
              <a:t>‘Raw’ Simulation</a:t>
            </a:r>
            <a:endParaRPr lang="en-US" sz="1400" dirty="0">
              <a:latin typeface="Corbel"/>
              <a:cs typeface="Corbe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3032" y="641809"/>
            <a:ext cx="1772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/>
                <a:cs typeface="Corbel"/>
              </a:rPr>
              <a:t>‘Smeared’ Simulation</a:t>
            </a:r>
            <a:endParaRPr lang="en-US" sz="1400" dirty="0">
              <a:latin typeface="Corbel"/>
              <a:cs typeface="Corbe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31995" y="3299584"/>
            <a:ext cx="543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/>
                <a:cs typeface="Corbel"/>
              </a:rPr>
              <a:t>Data</a:t>
            </a:r>
            <a:endParaRPr lang="en-US" sz="1400" dirty="0">
              <a:latin typeface="Corbel"/>
              <a:cs typeface="Corbe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5686" y="4328928"/>
            <a:ext cx="594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rbel"/>
                <a:cs typeface="Corbel"/>
              </a:rPr>
              <a:t>z [mm]</a:t>
            </a:r>
            <a:endParaRPr lang="en-US" sz="11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893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15"/>
            <a:ext cx="7620000" cy="519736"/>
          </a:xfrm>
        </p:spPr>
        <p:txBody>
          <a:bodyPr/>
          <a:lstStyle/>
          <a:p>
            <a:r>
              <a:rPr lang="en-US" sz="3200" dirty="0" smtClean="0"/>
              <a:t>Converging Toward Data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90" y="1227868"/>
            <a:ext cx="4337043" cy="30164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43466" y="1346296"/>
            <a:ext cx="1772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  <a:latin typeface="Corbel"/>
                <a:cs typeface="Corbel"/>
              </a:rPr>
              <a:t>‘Smeared’ Simulation</a:t>
            </a:r>
            <a:endParaRPr lang="en-US" sz="1400" dirty="0">
              <a:solidFill>
                <a:schemeClr val="accent2"/>
              </a:solidFill>
              <a:latin typeface="Corbel"/>
              <a:cs typeface="Corbe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52736" y="1579583"/>
            <a:ext cx="1423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orbel"/>
                <a:cs typeface="Corbel"/>
              </a:rPr>
              <a:t>‘Raw’ Simulation</a:t>
            </a:r>
            <a:endParaRPr lang="en-US" sz="1400" dirty="0">
              <a:solidFill>
                <a:schemeClr val="tx2"/>
              </a:solidFill>
              <a:latin typeface="Corbel"/>
              <a:cs typeface="Corbe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2849" y="1346296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Corbel"/>
                <a:cs typeface="Corbel"/>
              </a:rPr>
              <a:t>28</a:t>
            </a:r>
            <a:r>
              <a:rPr lang="en-US" dirty="0" smtClean="0">
                <a:latin typeface="Corbel"/>
                <a:cs typeface="Corbel"/>
              </a:rPr>
              <a:t>Si at 0.4c</a:t>
            </a:r>
            <a:endParaRPr lang="en-US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4271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CGretina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53" y="1369219"/>
            <a:ext cx="4012940" cy="326350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56" y="5588"/>
            <a:ext cx="7620000" cy="519736"/>
          </a:xfrm>
        </p:spPr>
        <p:txBody>
          <a:bodyPr/>
          <a:lstStyle/>
          <a:p>
            <a:r>
              <a:rPr lang="en-US" sz="3200" dirty="0"/>
              <a:t>GRETINA/GRETA </a:t>
            </a:r>
            <a:r>
              <a:rPr lang="en-US" sz="3200" dirty="0" smtClean="0"/>
              <a:t>Geometry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19283"/>
            <a:ext cx="7620000" cy="519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mr-IN" sz="2400" dirty="0" smtClean="0">
                <a:solidFill>
                  <a:schemeClr val="tx1"/>
                </a:solidFill>
                <a:latin typeface="Corbel"/>
                <a:cs typeface="Corbel"/>
              </a:rPr>
              <a:t>…</a:t>
            </a:r>
            <a:r>
              <a:rPr lang="en-US" sz="2400" dirty="0" smtClean="0">
                <a:solidFill>
                  <a:schemeClr val="tx1"/>
                </a:solidFill>
                <a:latin typeface="Corbel"/>
                <a:cs typeface="Corbel"/>
              </a:rPr>
              <a:t>and additional dead material</a:t>
            </a:r>
            <a:endParaRPr lang="en-US" sz="2400" dirty="0">
              <a:solidFill>
                <a:schemeClr val="tx1"/>
              </a:solidFill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52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2217271"/>
            <a:ext cx="7659687" cy="876300"/>
          </a:xfrm>
        </p:spPr>
        <p:txBody>
          <a:bodyPr/>
          <a:lstStyle/>
          <a:p>
            <a:r>
              <a:rPr lang="en-US" cap="small" dirty="0" smtClean="0"/>
              <a:t>Polarization and Simulation</a:t>
            </a:r>
            <a:br>
              <a:rPr lang="en-US" cap="small" dirty="0" smtClean="0"/>
            </a:br>
            <a:r>
              <a:rPr lang="en-US" cap="small" dirty="0" smtClean="0"/>
              <a:t>    </a:t>
            </a:r>
            <a:r>
              <a:rPr lang="en-US" cap="sm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⟹ Preliminary</a:t>
            </a:r>
            <a:endParaRPr lang="en-US" cap="smal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7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715"/>
            <a:ext cx="7620000" cy="519736"/>
          </a:xfrm>
        </p:spPr>
        <p:txBody>
          <a:bodyPr/>
          <a:lstStyle/>
          <a:p>
            <a:r>
              <a:rPr lang="en-US" sz="3200" dirty="0" smtClean="0"/>
              <a:t>Polarization In-Beam Test: GRETINA @ ANL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MG_180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0" b="9762"/>
          <a:stretch/>
        </p:blipFill>
        <p:spPr>
          <a:xfrm>
            <a:off x="580424" y="1022419"/>
            <a:ext cx="2905211" cy="2789325"/>
          </a:xfrm>
          <a:prstGeom prst="rect">
            <a:avLst/>
          </a:prstGeom>
        </p:spPr>
      </p:pic>
      <p:pic>
        <p:nvPicPr>
          <p:cNvPr id="17" name="Picture 16" descr="Untitled:Users:awiens:Documents:polarization:proposal:polarization_scheme:Slide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 b="20881"/>
          <a:stretch/>
        </p:blipFill>
        <p:spPr bwMode="auto">
          <a:xfrm>
            <a:off x="3998947" y="751514"/>
            <a:ext cx="3377823" cy="200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4" y="3940949"/>
            <a:ext cx="5489499" cy="108982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619000" y="3021908"/>
            <a:ext cx="134419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19000" y="4620374"/>
            <a:ext cx="134419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165948" y="3021908"/>
            <a:ext cx="0" cy="1598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37808" y="2742775"/>
            <a:ext cx="812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/>
                <a:cs typeface="Corbel"/>
              </a:rPr>
              <a:t>1369keV</a:t>
            </a:r>
            <a:endParaRPr lang="en-US" sz="1400" dirty="0">
              <a:latin typeface="Corbel"/>
              <a:cs typeface="Corbe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82967" y="4380199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/>
                <a:cs typeface="Corbel"/>
              </a:rPr>
              <a:t>0</a:t>
            </a:r>
            <a:r>
              <a:rPr lang="en-US" sz="1400" baseline="30000" dirty="0" smtClean="0">
                <a:latin typeface="Corbel"/>
                <a:cs typeface="Corbel"/>
              </a:rPr>
              <a:t>+</a:t>
            </a:r>
            <a:endParaRPr lang="en-US" sz="1400" baseline="30000" dirty="0">
              <a:latin typeface="Corbel"/>
              <a:cs typeface="Corbe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82967" y="277220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/>
                <a:cs typeface="Corbel"/>
              </a:rPr>
              <a:t>2</a:t>
            </a:r>
            <a:r>
              <a:rPr lang="en-US" sz="1400" baseline="30000" dirty="0" smtClean="0">
                <a:latin typeface="Corbel"/>
                <a:cs typeface="Corbel"/>
              </a:rPr>
              <a:t>+</a:t>
            </a:r>
            <a:endParaRPr lang="en-US" sz="1400" baseline="30000" dirty="0">
              <a:latin typeface="Corbel"/>
              <a:cs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4342" y="3540839"/>
            <a:ext cx="2001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30000" dirty="0">
                <a:latin typeface="Corbel"/>
                <a:cs typeface="Corbel"/>
              </a:rPr>
              <a:t>24</a:t>
            </a:r>
            <a:r>
              <a:rPr lang="en-US" sz="2000" dirty="0">
                <a:latin typeface="Corbel"/>
                <a:cs typeface="Corbel"/>
              </a:rPr>
              <a:t>Mg(p</a:t>
            </a:r>
            <a:r>
              <a:rPr lang="en-US" sz="2000" dirty="0" smtClean="0">
                <a:latin typeface="Corbel"/>
                <a:cs typeface="Corbel"/>
              </a:rPr>
              <a:t>, </a:t>
            </a:r>
            <a:r>
              <a:rPr lang="en-US" sz="2000" dirty="0" err="1" smtClean="0">
                <a:latin typeface="Corbel"/>
                <a:cs typeface="Corbel"/>
              </a:rPr>
              <a:t>p’γ</a:t>
            </a:r>
            <a:r>
              <a:rPr lang="en-US" sz="2000" dirty="0" smtClean="0">
                <a:latin typeface="Corbel"/>
                <a:cs typeface="Corbel"/>
              </a:rPr>
              <a:t>)</a:t>
            </a:r>
            <a:r>
              <a:rPr lang="en-US" sz="2000" baseline="30000" dirty="0" smtClean="0">
                <a:latin typeface="Corbel"/>
                <a:cs typeface="Corbel"/>
              </a:rPr>
              <a:t>24</a:t>
            </a:r>
            <a:r>
              <a:rPr lang="en-US" sz="2000" dirty="0" smtClean="0">
                <a:latin typeface="Corbel"/>
                <a:cs typeface="Corbel"/>
              </a:rPr>
              <a:t>Mg</a:t>
            </a:r>
            <a:endParaRPr lang="en-US" sz="20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5391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gThet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11567"/>
          <a:stretch/>
        </p:blipFill>
        <p:spPr>
          <a:xfrm rot="5400000">
            <a:off x="675304" y="778856"/>
            <a:ext cx="2235815" cy="3551714"/>
          </a:xfrm>
          <a:prstGeom prst="rect">
            <a:avLst/>
          </a:prstGeom>
        </p:spPr>
      </p:pic>
      <p:pic>
        <p:nvPicPr>
          <p:cNvPr id="3" name="Picture 2" descr="AngDisTrack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4" r="9672"/>
          <a:stretch/>
        </p:blipFill>
        <p:spPr>
          <a:xfrm>
            <a:off x="3933132" y="1094507"/>
            <a:ext cx="4502826" cy="28265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8901" y="1334284"/>
            <a:ext cx="2530711" cy="369332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A</a:t>
            </a:r>
            <a:r>
              <a:rPr lang="en-US" baseline="-25000" dirty="0" smtClean="0">
                <a:latin typeface="Corbel"/>
                <a:cs typeface="Corbel"/>
              </a:rPr>
              <a:t>2</a:t>
            </a:r>
            <a:r>
              <a:rPr lang="en-US" dirty="0" smtClean="0">
                <a:latin typeface="Corbel"/>
                <a:cs typeface="Corbel"/>
              </a:rPr>
              <a:t> = 0.53(2)  A</a:t>
            </a:r>
            <a:r>
              <a:rPr lang="en-US" baseline="-25000" dirty="0" smtClean="0">
                <a:latin typeface="Corbel"/>
                <a:cs typeface="Corbel"/>
              </a:rPr>
              <a:t>4</a:t>
            </a:r>
            <a:r>
              <a:rPr lang="en-US" dirty="0" smtClean="0">
                <a:latin typeface="Corbel"/>
                <a:cs typeface="Corbel"/>
              </a:rPr>
              <a:t>=  </a:t>
            </a:r>
            <a:r>
              <a:rPr lang="en-US" dirty="0">
                <a:latin typeface="Corbel"/>
                <a:cs typeface="Corbel"/>
              </a:rPr>
              <a:t>-</a:t>
            </a:r>
            <a:r>
              <a:rPr lang="en-US" dirty="0" smtClean="0">
                <a:latin typeface="Corbel"/>
                <a:cs typeface="Corbel"/>
              </a:rPr>
              <a:t>0.36(4)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0434" y="4171906"/>
            <a:ext cx="1610838" cy="461665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E46C0A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P(90)= 0.96</a:t>
            </a:r>
            <a:endParaRPr lang="en-US" sz="2400" dirty="0"/>
          </a:p>
        </p:txBody>
      </p:sp>
      <p:sp>
        <p:nvSpPr>
          <p:cNvPr id="2" name="Right Arrow 1"/>
          <p:cNvSpPr/>
          <p:nvPr/>
        </p:nvSpPr>
        <p:spPr bwMode="auto">
          <a:xfrm>
            <a:off x="4958901" y="4227012"/>
            <a:ext cx="978408" cy="36347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1819" y="3690058"/>
            <a:ext cx="216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Angle </a:t>
            </a:r>
            <a:r>
              <a:rPr lang="en-US" dirty="0" err="1" smtClean="0">
                <a:latin typeface="Corbel"/>
                <a:cs typeface="Corbel"/>
              </a:rPr>
              <a:t>θ</a:t>
            </a:r>
            <a:r>
              <a:rPr lang="en-US" dirty="0" smtClean="0">
                <a:latin typeface="Corbel"/>
                <a:cs typeface="Corbel"/>
              </a:rPr>
              <a:t> [degrees]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2993653" y="1943974"/>
            <a:ext cx="21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Normalized intensity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715"/>
            <a:ext cx="7620000" cy="519736"/>
          </a:xfrm>
        </p:spPr>
        <p:txBody>
          <a:bodyPr/>
          <a:lstStyle/>
          <a:p>
            <a:r>
              <a:rPr lang="en-US" sz="3200" dirty="0" smtClean="0"/>
              <a:t>Polarization In-Beam Test: GRETINA @ ANL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094" y="1334284"/>
            <a:ext cx="565489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2629" y="2729260"/>
            <a:ext cx="213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  <a:latin typeface="Corbel"/>
                <a:cs typeface="Corbel"/>
              </a:rPr>
              <a:t>24</a:t>
            </a:r>
            <a:r>
              <a:rPr lang="en-US" dirty="0" smtClean="0">
                <a:solidFill>
                  <a:srgbClr val="FF0000"/>
                </a:solidFill>
                <a:latin typeface="Corbel"/>
                <a:cs typeface="Corbel"/>
              </a:rPr>
              <a:t>Mg </a:t>
            </a:r>
            <a:r>
              <a:rPr lang="en-US" dirty="0" err="1" smtClean="0">
                <a:solidFill>
                  <a:srgbClr val="FF0000"/>
                </a:solidFill>
                <a:latin typeface="Corbel"/>
                <a:cs typeface="Corbel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latin typeface="Corbel"/>
                <a:cs typeface="Corbel"/>
              </a:rPr>
              <a:t>γ</a:t>
            </a:r>
            <a:r>
              <a:rPr lang="en-US" dirty="0" smtClean="0">
                <a:solidFill>
                  <a:srgbClr val="FF0000"/>
                </a:solidFill>
                <a:latin typeface="Corbel"/>
                <a:cs typeface="Corbel"/>
              </a:rPr>
              <a:t>=1.37MeV</a:t>
            </a:r>
            <a:endParaRPr lang="en-US" dirty="0">
              <a:solidFill>
                <a:srgbClr val="FF0000"/>
              </a:solidFill>
              <a:latin typeface="Corbel"/>
              <a:cs typeface="Corbel"/>
            </a:endParaRPr>
          </a:p>
          <a:p>
            <a:r>
              <a:rPr lang="en-US" baseline="30000" dirty="0" smtClean="0">
                <a:solidFill>
                  <a:srgbClr val="3366FF"/>
                </a:solidFill>
                <a:latin typeface="Corbel"/>
                <a:cs typeface="Corbel"/>
              </a:rPr>
              <a:t>60</a:t>
            </a:r>
            <a:r>
              <a:rPr lang="en-US" dirty="0" smtClean="0">
                <a:solidFill>
                  <a:srgbClr val="3366FF"/>
                </a:solidFill>
                <a:latin typeface="Corbel"/>
                <a:cs typeface="Corbel"/>
              </a:rPr>
              <a:t>Co  </a:t>
            </a:r>
            <a:r>
              <a:rPr lang="en-US" dirty="0" err="1" smtClean="0">
                <a:solidFill>
                  <a:srgbClr val="3366FF"/>
                </a:solidFill>
                <a:latin typeface="Corbel"/>
                <a:cs typeface="Corbel"/>
              </a:rPr>
              <a:t>E</a:t>
            </a:r>
            <a:r>
              <a:rPr lang="en-US" baseline="-25000" dirty="0" err="1" smtClean="0">
                <a:solidFill>
                  <a:srgbClr val="3366FF"/>
                </a:solidFill>
                <a:latin typeface="Corbel"/>
                <a:cs typeface="Corbel"/>
              </a:rPr>
              <a:t>γ</a:t>
            </a:r>
            <a:r>
              <a:rPr lang="en-US" dirty="0" smtClean="0">
                <a:solidFill>
                  <a:srgbClr val="3366FF"/>
                </a:solidFill>
                <a:latin typeface="Corbel"/>
                <a:cs typeface="Corbel"/>
              </a:rPr>
              <a:t>=1.33MeV</a:t>
            </a:r>
            <a:endParaRPr lang="en-US" dirty="0">
              <a:solidFill>
                <a:srgbClr val="3366FF"/>
              </a:solidFill>
              <a:latin typeface="Corbel"/>
              <a:cs typeface="Corbel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501222" y="2219582"/>
            <a:ext cx="376721" cy="36347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5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PhiNoCut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/>
          <a:stretch/>
        </p:blipFill>
        <p:spPr>
          <a:xfrm rot="5400000">
            <a:off x="2714508" y="-260192"/>
            <a:ext cx="3253703" cy="5982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3071" y="3517536"/>
            <a:ext cx="2508382" cy="369332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Q </a:t>
            </a:r>
            <a:r>
              <a:rPr lang="en-US" dirty="0">
                <a:latin typeface="Corbel"/>
                <a:cs typeface="Corbel"/>
              </a:rPr>
              <a:t>=</a:t>
            </a:r>
            <a:r>
              <a:rPr lang="en-US" dirty="0" smtClean="0">
                <a:latin typeface="Corbel"/>
                <a:cs typeface="Corbel"/>
              </a:rPr>
              <a:t> 9% - no data cuts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290984" y="2161371"/>
            <a:ext cx="21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Normalized intensity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715"/>
            <a:ext cx="7620000" cy="519736"/>
          </a:xfrm>
        </p:spPr>
        <p:txBody>
          <a:bodyPr/>
          <a:lstStyle/>
          <a:p>
            <a:r>
              <a:rPr lang="en-US" sz="3200" dirty="0" smtClean="0"/>
              <a:t>Polarization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09219" y="4173441"/>
            <a:ext cx="216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Angle </a:t>
            </a:r>
            <a:r>
              <a:rPr lang="en-US" dirty="0" err="1" smtClean="0">
                <a:latin typeface="Corbel"/>
                <a:cs typeface="Corbel"/>
              </a:rPr>
              <a:t>φ</a:t>
            </a:r>
            <a:r>
              <a:rPr lang="en-US" dirty="0" smtClean="0">
                <a:latin typeface="Corbel"/>
                <a:cs typeface="Corbel"/>
              </a:rPr>
              <a:t> [degrees]</a:t>
            </a:r>
            <a:endParaRPr lang="en-US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2519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US" sz="3200" dirty="0" smtClean="0"/>
              <a:t>Polarization as a Function of Angle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783273" y="825331"/>
            <a:ext cx="6613253" cy="3934535"/>
            <a:chOff x="416009" y="1417666"/>
            <a:chExt cx="8101239" cy="48198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009" y="1417666"/>
              <a:ext cx="8101239" cy="395720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269572" y="1973671"/>
              <a:ext cx="569276" cy="291832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25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009" y="1564875"/>
              <a:ext cx="787400" cy="3810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54400" y="5818374"/>
              <a:ext cx="2235200" cy="419100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2829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715"/>
            <a:ext cx="7620000" cy="519736"/>
          </a:xfrm>
        </p:spPr>
        <p:txBody>
          <a:bodyPr/>
          <a:lstStyle/>
          <a:p>
            <a:r>
              <a:rPr lang="en-US" sz="3200" dirty="0" smtClean="0"/>
              <a:t>Polarization as a Function of Angle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Q_ang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81" y="796237"/>
            <a:ext cx="5698728" cy="39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1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" y="5588"/>
            <a:ext cx="7620000" cy="519736"/>
          </a:xfrm>
        </p:spPr>
        <p:txBody>
          <a:bodyPr/>
          <a:lstStyle/>
          <a:p>
            <a:r>
              <a:rPr lang="en-US" sz="3200" dirty="0"/>
              <a:t>Ion Tracking, Reactions, and Gamma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40" y="821538"/>
            <a:ext cx="7886700" cy="3263504"/>
          </a:xfrm>
        </p:spPr>
        <p:txBody>
          <a:bodyPr>
            <a:noAutofit/>
          </a:bodyPr>
          <a:lstStyle/>
          <a:p>
            <a:r>
              <a:rPr lang="en-US" sz="2000" dirty="0" smtClean="0"/>
              <a:t>Beam/Beam-Like </a:t>
            </a:r>
            <a:r>
              <a:rPr lang="en-US" sz="2000" dirty="0"/>
              <a:t>Reaction Product </a:t>
            </a:r>
            <a:r>
              <a:rPr lang="en-US" sz="2000" dirty="0" smtClean="0"/>
              <a:t>(</a:t>
            </a:r>
            <a:r>
              <a:rPr lang="en-US" sz="2000" dirty="0" err="1" smtClean="0"/>
              <a:t>GenericIon</a:t>
            </a:r>
            <a:r>
              <a:rPr lang="en-US" sz="2000" dirty="0" smtClean="0"/>
              <a:t> </a:t>
            </a:r>
            <a:r>
              <a:rPr lang="en-US" sz="2000" dirty="0"/>
              <a:t>Class)</a:t>
            </a:r>
          </a:p>
          <a:p>
            <a:pPr lvl="1"/>
            <a:r>
              <a:rPr lang="en-US" sz="1800" dirty="0"/>
              <a:t>Incoming kinetic energy</a:t>
            </a:r>
          </a:p>
          <a:p>
            <a:pPr lvl="2"/>
            <a:r>
              <a:rPr lang="en-US" dirty="0"/>
              <a:t>Option 1: Mean KE and </a:t>
            </a:r>
            <a:r>
              <a:rPr lang="en-US" dirty="0" err="1"/>
              <a:t>dp</a:t>
            </a:r>
            <a:r>
              <a:rPr lang="en-US" dirty="0"/>
              <a:t>/p</a:t>
            </a:r>
          </a:p>
          <a:p>
            <a:pPr lvl="2"/>
            <a:r>
              <a:rPr lang="en-US" dirty="0"/>
              <a:t>Option 2: User-supplied incoming KE </a:t>
            </a:r>
            <a:r>
              <a:rPr lang="en-US" dirty="0" smtClean="0"/>
              <a:t>distribution</a:t>
            </a:r>
            <a:endParaRPr lang="en-US" sz="2000" dirty="0"/>
          </a:p>
          <a:p>
            <a:pPr lvl="1"/>
            <a:r>
              <a:rPr lang="en-US" sz="1800" dirty="0" smtClean="0"/>
              <a:t>Relativistic 2-body reaction kinematics</a:t>
            </a:r>
          </a:p>
          <a:p>
            <a:pPr lvl="1"/>
            <a:r>
              <a:rPr lang="en-US" sz="1800" dirty="0" smtClean="0"/>
              <a:t>Decay </a:t>
            </a:r>
            <a:r>
              <a:rPr lang="en-US" sz="1800" dirty="0"/>
              <a:t>scheme</a:t>
            </a:r>
          </a:p>
          <a:p>
            <a:pPr lvl="2"/>
            <a:r>
              <a:rPr lang="en-US" dirty="0"/>
              <a:t>Option 1: Single transition</a:t>
            </a:r>
          </a:p>
          <a:p>
            <a:pPr lvl="2"/>
            <a:r>
              <a:rPr lang="en-US" dirty="0"/>
              <a:t>Option 2: User-supplied partial </a:t>
            </a:r>
            <a:r>
              <a:rPr lang="en-US" dirty="0" smtClean="0"/>
              <a:t>level scheme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Gamma decay in flight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Level lifetimes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Gamma-ray angular distributions</a:t>
            </a:r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67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8" y="5588"/>
            <a:ext cx="7620000" cy="519736"/>
          </a:xfrm>
        </p:spPr>
        <p:txBody>
          <a:bodyPr/>
          <a:lstStyle/>
          <a:p>
            <a:r>
              <a:rPr lang="en-US" sz="3200" dirty="0" smtClean="0"/>
              <a:t>Gamma Ray Scattering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2558"/>
            <a:ext cx="7620000" cy="3600450"/>
          </a:xfrm>
        </p:spPr>
        <p:txBody>
          <a:bodyPr>
            <a:normAutofit/>
          </a:bodyPr>
          <a:lstStyle/>
          <a:p>
            <a:r>
              <a:rPr lang="en-US" sz="2000" dirty="0"/>
              <a:t>Raw data:  "hits" depositing energy in active detector volumes</a:t>
            </a:r>
          </a:p>
          <a:p>
            <a:pPr lvl="1"/>
            <a:r>
              <a:rPr lang="en-US" sz="1800" dirty="0"/>
              <a:t>Primary particles (emitted gamma rays)</a:t>
            </a:r>
          </a:p>
          <a:p>
            <a:pPr lvl="1"/>
            <a:r>
              <a:rPr lang="en-US" sz="1800" dirty="0"/>
              <a:t>Secondary particles (scattered electrons, scattered gammas, pairs)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Interaction points: </a:t>
            </a:r>
            <a:r>
              <a:rPr lang="en-US" sz="2000" dirty="0" smtClean="0"/>
              <a:t>consolidated </a:t>
            </a:r>
            <a:r>
              <a:rPr lang="en-US" sz="2000" dirty="0"/>
              <a:t>hits</a:t>
            </a:r>
          </a:p>
          <a:p>
            <a:pPr lvl="1"/>
            <a:r>
              <a:rPr lang="en-US" sz="1800" dirty="0"/>
              <a:t>Consolidate multiple hits in each segment</a:t>
            </a:r>
          </a:p>
          <a:p>
            <a:pPr lvl="1"/>
            <a:r>
              <a:rPr lang="en-US" sz="1800" dirty="0"/>
              <a:t>User-specified "packing </a:t>
            </a:r>
            <a:r>
              <a:rPr lang="en-US" sz="1800" dirty="0" smtClean="0"/>
              <a:t>resolution” </a:t>
            </a:r>
          </a:p>
          <a:p>
            <a:pPr lvl="1"/>
            <a:r>
              <a:rPr lang="en-US" sz="1800" dirty="0" smtClean="0"/>
              <a:t>IP </a:t>
            </a:r>
            <a:r>
              <a:rPr lang="en-US" sz="1800" dirty="0"/>
              <a:t>positions: </a:t>
            </a:r>
            <a:r>
              <a:rPr lang="en-US" sz="1800" dirty="0" err="1"/>
              <a:t>barycenters</a:t>
            </a:r>
            <a:r>
              <a:rPr lang="en-US" sz="1800" dirty="0"/>
              <a:t> of consolidated hits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6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519736"/>
          </a:xfrm>
        </p:spPr>
        <p:txBody>
          <a:bodyPr/>
          <a:lstStyle/>
          <a:p>
            <a:r>
              <a:rPr lang="en-US" sz="320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85708"/>
            <a:ext cx="7459737" cy="41672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Decomposed gamma-ray packets (Mode 2 data, Type 1) </a:t>
            </a:r>
          </a:p>
          <a:p>
            <a:pPr>
              <a:lnSpc>
                <a:spcPct val="120000"/>
              </a:lnSpc>
            </a:pPr>
            <a:r>
              <a:rPr lang="en-US" dirty="0"/>
              <a:t>S800 physics data packets (Type 9)</a:t>
            </a:r>
          </a:p>
          <a:p>
            <a:pPr>
              <a:lnSpc>
                <a:spcPct val="120000"/>
              </a:lnSpc>
            </a:pPr>
            <a:r>
              <a:rPr lang="en-US" dirty="0"/>
              <a:t>Emitted gamma-ray packets (Type 11)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Number </a:t>
            </a:r>
            <a:r>
              <a:rPr lang="en-US" dirty="0"/>
              <a:t>of emitted gammas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Full-energy flag (multiplicity 1, full energy in one crystal)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For each emitted gamma: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Energy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Emission position (x, y, z)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Emission direction (theta, phi)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Source beta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User sorting </a:t>
            </a:r>
            <a:r>
              <a:rPr lang="en-US" dirty="0" smtClean="0">
                <a:solidFill>
                  <a:srgbClr val="000000"/>
                </a:solidFill>
              </a:rPr>
              <a:t>/ post-processing code </a:t>
            </a:r>
            <a:r>
              <a:rPr lang="en-US" dirty="0">
                <a:solidFill>
                  <a:srgbClr val="000000"/>
                </a:solidFill>
              </a:rPr>
              <a:t>must fold in thresholds, energy &amp; position resolution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37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s13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" y="599641"/>
            <a:ext cx="4683920" cy="4510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0702" y="1959166"/>
            <a:ext cx="3602299" cy="531019"/>
          </a:xfrm>
          <a:prstGeom prst="rect">
            <a:avLst/>
          </a:prstGeom>
        </p:spPr>
        <p:txBody>
          <a:bodyPr lIns="68580" tIns="34290" rIns="68580" bIns="34290" rtlCol="0">
            <a:spAutoFit/>
          </a:bodyPr>
          <a:lstStyle/>
          <a:p>
            <a:r>
              <a:rPr lang="en-US" sz="1500" dirty="0">
                <a:solidFill>
                  <a:srgbClr val="002060"/>
                </a:solidFill>
              </a:rPr>
              <a:t>Fit:  p1*(simulation)</a:t>
            </a:r>
          </a:p>
          <a:p>
            <a:r>
              <a:rPr lang="en-US" sz="1500" dirty="0">
                <a:solidFill>
                  <a:srgbClr val="002060"/>
                </a:solidFill>
              </a:rPr>
              <a:t>       + p2*(measured room background)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7620000" cy="519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Performance: Stationary Sources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3334" y="567481"/>
            <a:ext cx="5584525" cy="0"/>
          </a:xfrm>
          <a:prstGeom prst="line">
            <a:avLst/>
          </a:prstGeom>
          <a:ln w="38100" cmpd="dbl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1616" y="857714"/>
            <a:ext cx="349086" cy="1737707"/>
          </a:xfrm>
          <a:prstGeom prst="rect">
            <a:avLst/>
          </a:prstGeom>
          <a:solidFill>
            <a:schemeClr val="accent5">
              <a:alpha val="5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952373" y="857714"/>
            <a:ext cx="155974" cy="1737707"/>
          </a:xfrm>
          <a:prstGeom prst="rect">
            <a:avLst/>
          </a:prstGeom>
          <a:solidFill>
            <a:schemeClr val="accent3">
              <a:alpha val="5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0480" y="811534"/>
            <a:ext cx="211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</a:rPr>
              <a:t>Threshold response: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rbel"/>
              <a:cs typeface="Corbe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771" y="1266001"/>
            <a:ext cx="2141683" cy="549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546" y="2280068"/>
            <a:ext cx="1951183" cy="3235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22880" y="1843716"/>
            <a:ext cx="216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rbel"/>
                <a:cs typeface="Corbel"/>
              </a:rPr>
              <a:t>Resolution response: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2817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41813</TotalTime>
  <Words>1755</Words>
  <Application>Microsoft Macintosh PowerPoint</Application>
  <PresentationFormat>On-screen Show (16:9)</PresentationFormat>
  <Paragraphs>269</Paragraphs>
  <Slides>55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Adjacency</vt:lpstr>
      <vt:lpstr>GRETINA Simulations</vt:lpstr>
      <vt:lpstr>UCGretina Geant4 Simulation     The basics </vt:lpstr>
      <vt:lpstr>GRETINA/GRETA Geometry</vt:lpstr>
      <vt:lpstr>GRETINA/GRETA Geometry</vt:lpstr>
      <vt:lpstr>GRETINA/GRETA Geometry</vt:lpstr>
      <vt:lpstr>Ion Tracking, Reactions, and Gamma Decay</vt:lpstr>
      <vt:lpstr>Gamma Ray Scattering</vt:lpstr>
      <vt:lpstr>Output</vt:lpstr>
      <vt:lpstr>PowerPoint Presentation</vt:lpstr>
      <vt:lpstr>PowerPoint Presentation</vt:lpstr>
      <vt:lpstr>PowerPoint Presentation</vt:lpstr>
      <vt:lpstr>Issues/ Future Work</vt:lpstr>
      <vt:lpstr>Issues/ Future Work</vt:lpstr>
      <vt:lpstr>UCGretina Geant4 Simulation     Refining Geometries with Data</vt:lpstr>
      <vt:lpstr>Coincidence &amp; Pencil Beam Scanning Simulations</vt:lpstr>
      <vt:lpstr>Coincidence Scanning and Table Limitations</vt:lpstr>
      <vt:lpstr>Pencil Beams and Coaxial Dead Layer</vt:lpstr>
      <vt:lpstr>Pencil Beams and Coaxial Dead Layers</vt:lpstr>
      <vt:lpstr>Pencil Beams and Coaxial Dead Layers</vt:lpstr>
      <vt:lpstr>Detector Rear Dead Layers</vt:lpstr>
      <vt:lpstr>Still Under Development…</vt:lpstr>
      <vt:lpstr>Still Under Development…</vt:lpstr>
      <vt:lpstr>“Enhanced” Simulation</vt:lpstr>
      <vt:lpstr>Toward a More Realistic Description</vt:lpstr>
      <vt:lpstr>Improving Segment Boundary Descriptions</vt:lpstr>
      <vt:lpstr>Improving Segment Boundary Descriptions</vt:lpstr>
      <vt:lpstr>Segment Efficiencies</vt:lpstr>
      <vt:lpstr>Total Crystal Efficiency</vt:lpstr>
      <vt:lpstr>Segment Efficiency (% of CC)</vt:lpstr>
      <vt:lpstr>“Standard” Simulation</vt:lpstr>
      <vt:lpstr>Remapped Simulation</vt:lpstr>
      <vt:lpstr>Remapped Simulation</vt:lpstr>
      <vt:lpstr>Still Under Development…</vt:lpstr>
      <vt:lpstr>Still Under Development…</vt:lpstr>
      <vt:lpstr>Still Under Development…</vt:lpstr>
      <vt:lpstr>Summary</vt:lpstr>
      <vt:lpstr>PowerPoint Presentation</vt:lpstr>
      <vt:lpstr>PowerPoint Presentation</vt:lpstr>
      <vt:lpstr>Thank you!</vt:lpstr>
      <vt:lpstr>GRETINA ⟹ GRETA</vt:lpstr>
      <vt:lpstr>Decomposition Basis and Errors</vt:lpstr>
      <vt:lpstr>Getting Closer to Experimental P/T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Converging Toward Data</vt:lpstr>
      <vt:lpstr>Converging Toward Data</vt:lpstr>
      <vt:lpstr>Polarization and Simulation     ⟹ Preliminary</vt:lpstr>
      <vt:lpstr>Polarization In-Beam Test: GRETINA @ ANL</vt:lpstr>
      <vt:lpstr>Polarization In-Beam Test: GRETINA @ ANL</vt:lpstr>
      <vt:lpstr>Polarization</vt:lpstr>
      <vt:lpstr>Polarization as a Function of Angle</vt:lpstr>
      <vt:lpstr>Polarization as a Function of Angle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Data and Future Facilities: FRIB</dc:title>
  <dc:creator>Heather Crawford</dc:creator>
  <cp:lastModifiedBy>Heather Crawford</cp:lastModifiedBy>
  <cp:revision>153</cp:revision>
  <cp:lastPrinted>2016-08-09T19:21:15Z</cp:lastPrinted>
  <dcterms:created xsi:type="dcterms:W3CDTF">2016-07-28T20:32:34Z</dcterms:created>
  <dcterms:modified xsi:type="dcterms:W3CDTF">2018-04-03T14:59:19Z</dcterms:modified>
</cp:coreProperties>
</file>