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446" r:id="rId3"/>
    <p:sldId id="447" r:id="rId4"/>
    <p:sldId id="448" r:id="rId5"/>
    <p:sldId id="416" r:id="rId6"/>
    <p:sldId id="456" r:id="rId7"/>
    <p:sldId id="450" r:id="rId8"/>
    <p:sldId id="454" r:id="rId9"/>
    <p:sldId id="452" r:id="rId10"/>
    <p:sldId id="453" r:id="rId11"/>
    <p:sldId id="451" r:id="rId12"/>
    <p:sldId id="457" r:id="rId13"/>
    <p:sldId id="419" r:id="rId14"/>
    <p:sldId id="417" r:id="rId15"/>
    <p:sldId id="41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38C"/>
    <a:srgbClr val="1D4F87"/>
    <a:srgbClr val="4D72A9"/>
    <a:srgbClr val="1F497D"/>
    <a:srgbClr val="003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11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5D76D-19BC-5B4A-A987-458AEF6B6898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8D68F-28BD-C749-A6EE-294B465B7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6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2"/>
            <a:ext cx="9144000" cy="3050519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0" y="3"/>
            <a:ext cx="9144000" cy="855765"/>
          </a:xfrm>
          <a:prstGeom prst="rect">
            <a:avLst/>
          </a:prstGeom>
        </p:spPr>
        <p:txBody>
          <a:bodyPr anchor="ctr"/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368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7692"/>
            <a:ext cx="2133600" cy="365125"/>
          </a:xfrm>
          <a:prstGeom prst="rect">
            <a:avLst/>
          </a:prstGeom>
        </p:spPr>
        <p:txBody>
          <a:bodyPr/>
          <a:lstStyle/>
          <a:p>
            <a:fld id="{33C9A446-564F-044E-815F-E58881C1D927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769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7692"/>
            <a:ext cx="2133600" cy="365125"/>
          </a:xfrm>
          <a:prstGeom prst="rect">
            <a:avLst/>
          </a:prstGeom>
        </p:spPr>
        <p:txBody>
          <a:bodyPr/>
          <a:lstStyle/>
          <a:p>
            <a:fld id="{9A5B7471-C21D-D84B-98D6-8BBC5B4A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8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7692"/>
            <a:ext cx="2133600" cy="365125"/>
          </a:xfrm>
          <a:prstGeom prst="rect">
            <a:avLst/>
          </a:prstGeom>
        </p:spPr>
        <p:txBody>
          <a:bodyPr/>
          <a:lstStyle/>
          <a:p>
            <a:fld id="{33C9A446-564F-044E-815F-E58881C1D927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769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7692"/>
            <a:ext cx="2133600" cy="365125"/>
          </a:xfrm>
          <a:prstGeom prst="rect">
            <a:avLst/>
          </a:prstGeom>
        </p:spPr>
        <p:txBody>
          <a:bodyPr/>
          <a:lstStyle/>
          <a:p>
            <a:fld id="{9A5B7471-C21D-D84B-98D6-8BBC5B4A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4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911" y="2"/>
            <a:ext cx="8624043" cy="83917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8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4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3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9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7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92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03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2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 bwMode="auto">
          <a:xfrm>
            <a:off x="6" y="3"/>
            <a:ext cx="9143999" cy="616020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4386264" y="6593118"/>
            <a:ext cx="372169" cy="2769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2B45342-D41F-3246-BC88-9305F376649F}" type="slidenum">
              <a:rPr lang="en-US" sz="1200" smtClean="0">
                <a:solidFill>
                  <a:srgbClr val="FFFFFF"/>
                </a:solidFill>
              </a:rPr>
              <a:pPr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12140"/>
            <a:ext cx="9230465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8601" r="7967" b="18398"/>
          <a:stretch>
            <a:fillRect/>
          </a:stretch>
        </p:blipFill>
        <p:spPr bwMode="auto">
          <a:xfrm>
            <a:off x="69852" y="6441781"/>
            <a:ext cx="534304" cy="39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886"/>
          <a:stretch>
            <a:fillRect/>
          </a:stretch>
        </p:blipFill>
        <p:spPr bwMode="auto">
          <a:xfrm>
            <a:off x="922338" y="6437988"/>
            <a:ext cx="1600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2571750" y="6459772"/>
            <a:ext cx="0" cy="36671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5"/>
          <p:cNvSpPr txBox="1">
            <a:spLocks noChangeArrowheads="1"/>
          </p:cNvSpPr>
          <p:nvPr userDrawn="1"/>
        </p:nvSpPr>
        <p:spPr bwMode="auto">
          <a:xfrm>
            <a:off x="2595563" y="6401031"/>
            <a:ext cx="781050" cy="460375"/>
          </a:xfrm>
          <a:prstGeom prst="rect">
            <a:avLst/>
          </a:prstGeom>
          <a:noFill/>
          <a:ln>
            <a:noFill/>
          </a:ln>
          <a:extLst/>
        </p:spPr>
        <p:txBody>
          <a:bodyPr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Office of</a:t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</a:rPr>
              <a:t>Science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415476" y="6370406"/>
            <a:ext cx="371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i="0" dirty="0" smtClean="0">
                <a:solidFill>
                  <a:prstClr val="white"/>
                </a:solidFill>
                <a:latin typeface="Helvetica Light"/>
                <a:cs typeface="Helvetica Light"/>
              </a:rPr>
              <a:t>2</a:t>
            </a:r>
            <a:r>
              <a:rPr lang="en-US" sz="1400" b="0" i="0" baseline="30000" dirty="0" smtClean="0">
                <a:solidFill>
                  <a:prstClr val="white"/>
                </a:solidFill>
                <a:latin typeface="Helvetica Light"/>
                <a:cs typeface="Helvetica Light"/>
              </a:rPr>
              <a:t>nd</a:t>
            </a:r>
            <a:r>
              <a:rPr lang="en-US" sz="1400" b="0" i="0" baseline="0" dirty="0" smtClean="0">
                <a:solidFill>
                  <a:prstClr val="white"/>
                </a:solidFill>
                <a:latin typeface="Helvetica Light"/>
                <a:cs typeface="Helvetica Light"/>
              </a:rPr>
              <a:t> AGATA-GRETINA Collaboration Meeting</a:t>
            </a:r>
          </a:p>
          <a:p>
            <a:pPr algn="r"/>
            <a:r>
              <a:rPr lang="en-US" sz="1400" b="0" i="0" baseline="0" dirty="0" smtClean="0">
                <a:solidFill>
                  <a:prstClr val="white"/>
                </a:solidFill>
                <a:latin typeface="Helvetica Light"/>
                <a:cs typeface="Helvetica Light"/>
              </a:rPr>
              <a:t>April 5, 2018</a:t>
            </a:r>
            <a:endParaRPr lang="en-US" sz="1400" b="0" i="0" dirty="0">
              <a:solidFill>
                <a:prstClr val="white"/>
              </a:solidFill>
              <a:latin typeface="Helvetica Light"/>
              <a:cs typeface="Helvetica Light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4"/>
            <a:ext cx="9132127" cy="61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0" i="0" kern="1200">
          <a:solidFill>
            <a:srgbClr val="FFFFFF"/>
          </a:solidFill>
          <a:latin typeface="Helvetica Light"/>
          <a:ea typeface="+mj-ea"/>
          <a:cs typeface="Helvetica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2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91.png"/><Relationship Id="rId5" Type="http://schemas.openxmlformats.org/officeDocument/2006/relationships/image" Target="../media/image700.png"/><Relationship Id="rId6" Type="http://schemas.openxmlformats.org/officeDocument/2006/relationships/image" Target="../media/image711.png"/><Relationship Id="rId7" Type="http://schemas.openxmlformats.org/officeDocument/2006/relationships/image" Target="../media/image720.png"/><Relationship Id="rId8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emf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70" y="3"/>
            <a:ext cx="8490533" cy="3045259"/>
          </a:xfrm>
        </p:spPr>
        <p:txBody>
          <a:bodyPr>
            <a:normAutofit/>
          </a:bodyPr>
          <a:lstStyle/>
          <a:p>
            <a:r>
              <a:rPr lang="en-US" dirty="0"/>
              <a:t>GRETINA Polarization Notes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432" y="3363312"/>
            <a:ext cx="69539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Light"/>
                <a:cs typeface="Helvetica Light"/>
              </a:rPr>
              <a:t>Michael David Jones</a:t>
            </a:r>
          </a:p>
          <a:p>
            <a:endParaRPr lang="en-US" sz="300" dirty="0">
              <a:solidFill>
                <a:schemeClr val="bg1">
                  <a:lumMod val="50000"/>
                </a:schemeClr>
              </a:solidFill>
              <a:latin typeface="Helvetica Light"/>
              <a:cs typeface="Helvetica Light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Nuclear Science Division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Lawrence Berkeley National Laboratory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187" y="5347805"/>
            <a:ext cx="1415143" cy="8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68336" y="542478"/>
            <a:ext cx="0" cy="2108257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8298" y="542478"/>
            <a:ext cx="0" cy="2108257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8298" y="5347805"/>
            <a:ext cx="7050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This material is based upon work supported by the U.S. Department of Energy, </a:t>
            </a:r>
          </a:p>
          <a:p>
            <a:r>
              <a:rPr lang="en-US" sz="1200" dirty="0"/>
              <a:t>Office of Science, Office of Nuclear Physics under Contract No. DE-AC02-05CH11231.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46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B0719-525B-40E4-9B75-7428D1467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911" y="3"/>
            <a:ext cx="8624043" cy="613456"/>
          </a:xfrm>
        </p:spPr>
        <p:txBody>
          <a:bodyPr/>
          <a:lstStyle/>
          <a:p>
            <a:r>
              <a:rPr lang="en-US" dirty="0"/>
              <a:t>931 keV, M1 + E2 (5/2</a:t>
            </a:r>
            <a:r>
              <a:rPr lang="en-US" baseline="30000" dirty="0"/>
              <a:t>- </a:t>
            </a:r>
            <a:r>
              <a:rPr lang="en-US" dirty="0">
                <a:sym typeface="Wingdings" panose="05000000000000000000" pitchFamily="2" charset="2"/>
              </a:rPr>
              <a:t> 3/2</a:t>
            </a:r>
            <a:r>
              <a:rPr lang="en-US" baseline="30000" dirty="0">
                <a:sym typeface="Wingdings" panose="05000000000000000000" pitchFamily="2" charset="2"/>
              </a:rPr>
              <a:t>-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43B032-300D-4C2A-9834-A96EF5E26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91" y="1266397"/>
            <a:ext cx="8495818" cy="31221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92526C2-EE14-4D8A-BC26-524FF21F6180}"/>
              </a:ext>
            </a:extLst>
          </p:cNvPr>
          <p:cNvSpPr txBox="1"/>
          <p:nvPr/>
        </p:nvSpPr>
        <p:spPr>
          <a:xfrm>
            <a:off x="28932" y="6018315"/>
            <a:ext cx="902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*Uncertainties are approximate based on the (5) from the 847 fluctuation and its normalization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3979A9-9F54-4ECA-B5F2-7DF75C972410}"/>
              </a:ext>
            </a:extLst>
          </p:cNvPr>
          <p:cNvSpPr txBox="1"/>
          <p:nvPr/>
        </p:nvSpPr>
        <p:spPr>
          <a:xfrm>
            <a:off x="28932" y="743177"/>
            <a:ext cx="769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 dirty="0"/>
              <a:t>55</a:t>
            </a:r>
            <a:r>
              <a:rPr lang="en-US" sz="2800" b="1" dirty="0"/>
              <a:t>Fe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9469" y="4636731"/>
            <a:ext cx="1505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0.21(5)*</a:t>
            </a:r>
          </a:p>
          <a:p>
            <a:r>
              <a:rPr lang="en-US" sz="2000" dirty="0" smtClean="0"/>
              <a:t>a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= 0.09(5)*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40060" y="4672896"/>
            <a:ext cx="1536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</a:t>
            </a:r>
            <a:r>
              <a:rPr lang="en-US" sz="2000" baseline="-25000" dirty="0" err="1" smtClean="0"/>
              <a:t>pol</a:t>
            </a:r>
            <a:r>
              <a:rPr lang="en-US" sz="2000" dirty="0" smtClean="0"/>
              <a:t> = 0.04(1)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390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-22976" y="82912"/>
                <a:ext cx="9548263" cy="2477729"/>
              </a:xfrm>
            </p:spPr>
            <p:txBody>
              <a:bodyPr>
                <a:normAutofit/>
              </a:bodyPr>
              <a:lstStyle/>
              <a:p>
                <a:pPr algn="l">
                  <a:buClr>
                    <a:schemeClr val="accent5">
                      <a:lumMod val="50000"/>
                    </a:schemeClr>
                  </a:buClr>
                </a:pPr>
                <a:endParaRPr lang="en-CA" sz="2800" dirty="0">
                  <a:solidFill>
                    <a:schemeClr val="tx1"/>
                  </a:solidFill>
                </a:endParaRPr>
              </a:p>
              <a:p>
                <a:pPr marL="457200" indent="-457200" algn="l">
                  <a:buClr>
                    <a:schemeClr val="accent5">
                      <a:lumMod val="50000"/>
                    </a:schemeClr>
                  </a:buClr>
                  <a:buFont typeface="Arial"/>
                  <a:buChar char="•"/>
                </a:pPr>
                <a:r>
                  <a:rPr lang="en-CA" sz="2400" dirty="0">
                    <a:solidFill>
                      <a:schemeClr val="tx1"/>
                    </a:solidFill>
                  </a:rPr>
                  <a:t>Can improve asymmetry at cost of statistics (1/3)</a:t>
                </a:r>
              </a:p>
              <a:p>
                <a:pPr marL="914400" lvl="1" indent="-457200" algn="l">
                  <a:buClr>
                    <a:schemeClr val="accent5">
                      <a:lumMod val="50000"/>
                    </a:schemeClr>
                  </a:buClr>
                  <a:buFont typeface="Arial"/>
                  <a:buChar char="•"/>
                </a:pPr>
                <a14:m>
                  <m:oMath xmlns:m="http://schemas.openxmlformats.org/officeDocument/2006/math" xmlns="">
                    <m:sSub>
                      <m:sSubPr>
                        <m:ctrlPr>
                          <a:rPr lang="az-Cyrl-A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Ѳ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𝑙𝑎𝑏</m:t>
                        </m:r>
                      </m:sub>
                    </m:sSub>
                    <m:r>
                      <a:rPr lang="az-Cyrl-AZ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70 −110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>
                    <a:solidFill>
                      <a:schemeClr val="tx1"/>
                    </a:solidFill>
                  </a:rPr>
                  <a:t>[</a:t>
                </a:r>
                <a:r>
                  <a:rPr lang="en-CA" sz="2000" dirty="0" err="1">
                    <a:solidFill>
                      <a:schemeClr val="tx1"/>
                    </a:solidFill>
                  </a:rPr>
                  <a:t>deg</a:t>
                </a:r>
                <a:r>
                  <a:rPr lang="en-CA" sz="2000" dirty="0">
                    <a:solidFill>
                      <a:schemeClr val="tx1"/>
                    </a:solidFill>
                  </a:rPr>
                  <a:t>]</a:t>
                </a:r>
              </a:p>
              <a:p>
                <a:pPr marL="914400" lvl="1" indent="-457200" algn="l">
                  <a:buClr>
                    <a:schemeClr val="accent5">
                      <a:lumMod val="50000"/>
                    </a:schemeClr>
                  </a:buClr>
                  <a:buFont typeface="Arial"/>
                  <a:buChar char="•"/>
                </a:pPr>
                <a14:m>
                  <m:oMath xmlns:m="http://schemas.openxmlformats.org/officeDocument/2006/math" xmlns="">
                    <m:sSub>
                      <m:sSubPr>
                        <m:ctrlPr>
                          <a:rPr lang="az-Cyrl-A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&gt;10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>
                    <a:solidFill>
                      <a:schemeClr val="tx1"/>
                    </a:solidFill>
                  </a:rPr>
                  <a:t>[mm]</a:t>
                </a:r>
              </a:p>
              <a:p>
                <a:pPr marL="914400" lvl="1" indent="-457200" algn="l">
                  <a:buClr>
                    <a:schemeClr val="accent5">
                      <a:lumMod val="50000"/>
                    </a:schemeClr>
                  </a:buClr>
                  <a:buFont typeface="Arial"/>
                  <a:buChar char="•"/>
                </a:pPr>
                <a:endParaRPr lang="en-CA" sz="2000" dirty="0">
                  <a:solidFill>
                    <a:schemeClr val="tx1"/>
                  </a:solidFill>
                </a:endParaRPr>
              </a:p>
              <a:p>
                <a:pPr marL="914400" lvl="1" indent="-457200" algn="l">
                  <a:buClr>
                    <a:schemeClr val="accent5">
                      <a:lumMod val="50000"/>
                    </a:schemeClr>
                  </a:buClr>
                  <a:buFont typeface="Arial"/>
                  <a:buChar char="•"/>
                </a:pPr>
                <a:endParaRPr lang="en-CA" sz="2000" dirty="0">
                  <a:solidFill>
                    <a:schemeClr val="tx1"/>
                  </a:solidFill>
                </a:endParaRPr>
              </a:p>
              <a:p>
                <a:pPr lvl="1" algn="l">
                  <a:buClr>
                    <a:schemeClr val="accent5">
                      <a:lumMod val="50000"/>
                    </a:schemeClr>
                  </a:buClr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-22976" y="82912"/>
                <a:ext cx="9548263" cy="2477729"/>
              </a:xfrm>
              <a:blipFill>
                <a:blip r:embed="rId2"/>
                <a:stretch>
                  <a:fillRect l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05713" y="2066785"/>
            <a:ext cx="202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 dirty="0"/>
              <a:t>56</a:t>
            </a:r>
            <a:r>
              <a:rPr lang="en-US" sz="2800" b="1" dirty="0"/>
              <a:t>Fe, 847, E2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7143" y="2066785"/>
            <a:ext cx="270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 dirty="0"/>
              <a:t>55</a:t>
            </a:r>
            <a:r>
              <a:rPr lang="en-US" sz="2800" b="1" dirty="0"/>
              <a:t>Fe, 931, M1+E2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42641" y="-117497"/>
            <a:ext cx="8624043" cy="8391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FFFFF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n-US"/>
              <a:t>Polarization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099062" y="5727806"/>
                <a:ext cx="6567504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z-Cyrl-A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Ѳ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062" y="5727806"/>
                <a:ext cx="6567504" cy="921984"/>
              </a:xfrm>
              <a:prstGeom prst="rect">
                <a:avLst/>
              </a:prstGeom>
              <a:blipFill rotWithShape="1">
                <a:blip r:embed="rId3"/>
                <a:stretch>
                  <a:fillRect l="-55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4DEE335-2B16-45BE-A7FD-A4BF88EDB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85" y="2483483"/>
            <a:ext cx="8151629" cy="3061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439828-2690-40EB-A54F-40CEA8EC4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0092">
            <a:off x="8084532" y="5104016"/>
            <a:ext cx="1002020" cy="1156177"/>
          </a:xfrm>
          <a:prstGeom prst="rect">
            <a:avLst/>
          </a:prstGeom>
        </p:spPr>
      </p:pic>
      <p:pic>
        <p:nvPicPr>
          <p:cNvPr id="4098" name="Picture 2" descr="Image result for thumbs up">
            <a:extLst>
              <a:ext uri="{FF2B5EF4-FFF2-40B4-BE49-F238E27FC236}">
                <a16:creationId xmlns:a16="http://schemas.microsoft.com/office/drawing/2014/main" xmlns="" id="{AF7B8854-E6F0-4B97-8636-4CA97C03B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763">
            <a:off x="7637705" y="5230180"/>
            <a:ext cx="513763" cy="5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60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7CB10-8140-4FAA-91A2-EFCA2B465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911" y="2"/>
            <a:ext cx="8624043" cy="622131"/>
          </a:xfrm>
        </p:spPr>
        <p:txBody>
          <a:bodyPr/>
          <a:lstStyle/>
          <a:p>
            <a:r>
              <a:rPr lang="en-US" dirty="0"/>
              <a:t>Analyzing Power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CE4915-1C79-4E83-A564-143765FE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21" y="704091"/>
            <a:ext cx="4795596" cy="46483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9B0F458E-ADD8-459D-A0B6-E07DE2B01AAF}"/>
                  </a:ext>
                </a:extLst>
              </p:cNvPr>
              <p:cNvSpPr txBox="1"/>
              <p:nvPr/>
            </p:nvSpPr>
            <p:spPr>
              <a:xfrm>
                <a:off x="1532364" y="5477398"/>
                <a:ext cx="4273028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z-Cyrl-A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Ѳ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B0F458E-ADD8-459D-A0B6-E07DE2B01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364" y="5477398"/>
                <a:ext cx="4273028" cy="921984"/>
              </a:xfrm>
              <a:prstGeom prst="rect">
                <a:avLst/>
              </a:prstGeom>
              <a:blipFill rotWithShape="1">
                <a:blip r:embed="rId3"/>
                <a:stretch>
                  <a:fillRect l="-85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25F409-7868-46C3-B01D-6C3640481097}"/>
              </a:ext>
            </a:extLst>
          </p:cNvPr>
          <p:cNvSpPr txBox="1"/>
          <p:nvPr/>
        </p:nvSpPr>
        <p:spPr>
          <a:xfrm>
            <a:off x="4980028" y="1043909"/>
            <a:ext cx="3948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Alignment constrained by (</a:t>
            </a:r>
            <a:r>
              <a:rPr lang="en-US" dirty="0" err="1"/>
              <a:t>p,p</a:t>
            </a:r>
            <a:r>
              <a:rPr lang="en-US" dirty="0"/>
              <a:t>’) angular </a:t>
            </a:r>
          </a:p>
          <a:p>
            <a:r>
              <a:rPr lang="en-US" dirty="0"/>
              <a:t>distributions: (red band)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8AB7BD0-E1E5-42A4-A577-4268DEF36043}"/>
                  </a:ext>
                </a:extLst>
              </p:cNvPr>
              <p:cNvSpPr txBox="1"/>
              <p:nvPr/>
            </p:nvSpPr>
            <p:spPr>
              <a:xfrm>
                <a:off x="6099858" y="1877047"/>
                <a:ext cx="1418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=0.37(11)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AB7BD0-E1E5-42A4-A577-4268DEF36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858" y="1877047"/>
                <a:ext cx="1418658" cy="276999"/>
              </a:xfrm>
              <a:prstGeom prst="rect">
                <a:avLst/>
              </a:prstGeom>
              <a:blipFill>
                <a:blip r:embed="rId4"/>
                <a:stretch>
                  <a:fillRect l="-3879" t="-2222" r="-603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E62326-2C42-4301-9B44-F8D34D5D8D25}"/>
              </a:ext>
            </a:extLst>
          </p:cNvPr>
          <p:cNvSpPr txBox="1"/>
          <p:nvPr/>
        </p:nvSpPr>
        <p:spPr>
          <a:xfrm>
            <a:off x="5029623" y="2416281"/>
            <a:ext cx="4020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Analyzing Power can be pinned down by </a:t>
            </a:r>
          </a:p>
          <a:p>
            <a:r>
              <a:rPr lang="en-US" dirty="0"/>
              <a:t>measuring several energies (red line)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6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-22976" y="82912"/>
                <a:ext cx="9548263" cy="2477729"/>
              </a:xfrm>
            </p:spPr>
            <p:txBody>
              <a:bodyPr>
                <a:normAutofit/>
              </a:bodyPr>
              <a:lstStyle/>
              <a:p>
                <a:pPr algn="l">
                  <a:buClr>
                    <a:schemeClr val="accent5">
                      <a:lumMod val="50000"/>
                    </a:schemeClr>
                  </a:buClr>
                </a:pPr>
                <a:endParaRPr lang="en-CA" sz="2800" dirty="0">
                  <a:solidFill>
                    <a:schemeClr val="tx1"/>
                  </a:solidFill>
                </a:endParaRPr>
              </a:p>
              <a:p>
                <a:pPr marL="457200" indent="-457200" algn="l">
                  <a:buClr>
                    <a:schemeClr val="accent5">
                      <a:lumMod val="50000"/>
                    </a:schemeClr>
                  </a:buClr>
                  <a:buFont typeface="Arial"/>
                  <a:buChar char="•"/>
                </a:pPr>
                <a:r>
                  <a:rPr lang="en-CA" sz="2400" dirty="0">
                    <a:solidFill>
                      <a:schemeClr val="tx1"/>
                    </a:solidFill>
                  </a:rPr>
                  <a:t>Can improve asymmetry at cost of statistics (1/3)</a:t>
                </a:r>
              </a:p>
              <a:p>
                <a:pPr marL="914400" lvl="1" indent="-457200" algn="l">
                  <a:buClr>
                    <a:schemeClr val="accent5">
                      <a:lumMod val="50000"/>
                    </a:schemeClr>
                  </a:buClr>
                  <a:buFont typeface="Arial"/>
                  <a:buChar char="•"/>
                </a:pPr>
                <a14:m>
                  <m:oMath xmlns:m="http://schemas.openxmlformats.org/officeDocument/2006/math" xmlns="">
                    <m:sSub>
                      <m:sSubPr>
                        <m:ctrlPr>
                          <a:rPr lang="az-Cyrl-A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Ѳ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𝑙𝑎𝑏</m:t>
                        </m:r>
                      </m:sub>
                    </m:sSub>
                    <m:r>
                      <a:rPr lang="az-Cyrl-AZ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70 −110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>
                    <a:solidFill>
                      <a:schemeClr val="tx1"/>
                    </a:solidFill>
                  </a:rPr>
                  <a:t>[</a:t>
                </a:r>
                <a:r>
                  <a:rPr lang="en-CA" sz="2000" dirty="0" err="1">
                    <a:solidFill>
                      <a:schemeClr val="tx1"/>
                    </a:solidFill>
                  </a:rPr>
                  <a:t>deg</a:t>
                </a:r>
                <a:r>
                  <a:rPr lang="en-CA" sz="2000" dirty="0">
                    <a:solidFill>
                      <a:schemeClr val="tx1"/>
                    </a:solidFill>
                  </a:rPr>
                  <a:t>]</a:t>
                </a:r>
              </a:p>
              <a:p>
                <a:pPr marL="914400" lvl="1" indent="-457200" algn="l">
                  <a:buClr>
                    <a:schemeClr val="accent5">
                      <a:lumMod val="50000"/>
                    </a:schemeClr>
                  </a:buClr>
                  <a:buFont typeface="Arial"/>
                  <a:buChar char="•"/>
                </a:pPr>
                <a14:m>
                  <m:oMath xmlns:m="http://schemas.openxmlformats.org/officeDocument/2006/math" xmlns="">
                    <m:sSub>
                      <m:sSubPr>
                        <m:ctrlPr>
                          <a:rPr lang="az-Cyrl-A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&gt;10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>
                    <a:solidFill>
                      <a:schemeClr val="tx1"/>
                    </a:solidFill>
                  </a:rPr>
                  <a:t>[mm]</a:t>
                </a:r>
              </a:p>
              <a:p>
                <a:pPr marL="914400" lvl="1" indent="-457200" algn="l">
                  <a:buClr>
                    <a:schemeClr val="accent5">
                      <a:lumMod val="50000"/>
                    </a:schemeClr>
                  </a:buClr>
                  <a:buFont typeface="Arial"/>
                  <a:buChar char="•"/>
                </a:pPr>
                <a:endParaRPr lang="en-CA" sz="2000" dirty="0">
                  <a:solidFill>
                    <a:schemeClr val="tx1"/>
                  </a:solidFill>
                </a:endParaRPr>
              </a:p>
              <a:p>
                <a:pPr marL="914400" lvl="1" indent="-457200" algn="l">
                  <a:buClr>
                    <a:schemeClr val="accent5">
                      <a:lumMod val="50000"/>
                    </a:schemeClr>
                  </a:buClr>
                  <a:buFont typeface="Arial"/>
                  <a:buChar char="•"/>
                </a:pPr>
                <a:endParaRPr lang="en-CA" sz="2000" dirty="0">
                  <a:solidFill>
                    <a:schemeClr val="tx1"/>
                  </a:solidFill>
                </a:endParaRPr>
              </a:p>
              <a:p>
                <a:pPr lvl="1" algn="l">
                  <a:buClr>
                    <a:schemeClr val="accent5">
                      <a:lumMod val="50000"/>
                    </a:schemeClr>
                  </a:buClr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-22976" y="82912"/>
                <a:ext cx="9548263" cy="2477729"/>
              </a:xfrm>
              <a:blipFill>
                <a:blip r:embed="rId2"/>
                <a:stretch>
                  <a:fillRect l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11" y="2358859"/>
            <a:ext cx="4298271" cy="3121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182" y="2470318"/>
            <a:ext cx="4299814" cy="31519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5713" y="2090975"/>
            <a:ext cx="202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 dirty="0"/>
              <a:t>56</a:t>
            </a:r>
            <a:r>
              <a:rPr lang="en-US" sz="2800" b="1" dirty="0"/>
              <a:t>Fe, 847, E2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7143" y="2090975"/>
            <a:ext cx="270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 dirty="0"/>
              <a:t>55</a:t>
            </a:r>
            <a:r>
              <a:rPr lang="en-US" sz="2800" b="1" dirty="0"/>
              <a:t>Fe, 931, M1+E2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42641" y="-117497"/>
            <a:ext cx="8624043" cy="8391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FFFFF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n-US"/>
              <a:t>Polarization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50962" y="5826170"/>
            <a:ext cx="6099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Cuts double asymmetry from ~3% to 6%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273443" y="5527247"/>
                <a:ext cx="41327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[1+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43" y="5527247"/>
                <a:ext cx="4132734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884" t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361016" y="5582527"/>
                <a:ext cx="17015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𝑃𝑄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16" y="5582527"/>
                <a:ext cx="1701555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1429" t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82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846 (2+)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59" y="1668832"/>
            <a:ext cx="7624742" cy="3157802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6357" y="245667"/>
            <a:ext cx="9548263" cy="3021871"/>
          </a:xfrm>
        </p:spPr>
        <p:txBody>
          <a:bodyPr>
            <a:normAutofit/>
          </a:bodyPr>
          <a:lstStyle/>
          <a:p>
            <a:pPr algn="l">
              <a:buClr>
                <a:schemeClr val="accent5">
                  <a:lumMod val="50000"/>
                </a:schemeClr>
              </a:buClr>
            </a:pPr>
            <a:endParaRPr lang="en-CA" sz="2800" dirty="0">
              <a:solidFill>
                <a:schemeClr val="tx1"/>
              </a:solidFill>
            </a:endParaRPr>
          </a:p>
          <a:p>
            <a:pPr marL="457200" indent="-457200" algn="l">
              <a:buClr>
                <a:schemeClr val="accent5">
                  <a:lumMod val="50000"/>
                </a:schemeClr>
              </a:buClr>
              <a:buFont typeface="Arial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Test sensitivity with first excited state of 56Fe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 algn="l">
              <a:buClr>
                <a:schemeClr val="accent5">
                  <a:lumMod val="50000"/>
                </a:schemeClr>
              </a:buClr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Compton angle and relative distance (r</a:t>
            </a:r>
            <a:r>
              <a:rPr lang="en-US" sz="2000" baseline="-25000" dirty="0">
                <a:solidFill>
                  <a:schemeClr val="tx1"/>
                </a:solidFill>
              </a:rPr>
              <a:t>12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en-CA" sz="2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83110" y="5574891"/>
            <a:ext cx="1312606" cy="5751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68560" y="5542042"/>
            <a:ext cx="12830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2728886" y="4964974"/>
            <a:ext cx="1283012" cy="537808"/>
          </a:xfrm>
          <a:prstGeom prst="line">
            <a:avLst/>
          </a:prstGeom>
          <a:ln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55225" y="5455460"/>
                <a:ext cx="7096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fi-FI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225" y="5455460"/>
                <a:ext cx="70968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1283110" y="5037083"/>
            <a:ext cx="0" cy="111299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357" y="5037083"/>
                <a:ext cx="1067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𝑎𝑥𝑖𝑠</m:t>
                      </m:r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7" y="5037083"/>
                <a:ext cx="106702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loud 22"/>
          <p:cNvSpPr/>
          <p:nvPr/>
        </p:nvSpPr>
        <p:spPr>
          <a:xfrm>
            <a:off x="2588341" y="5440711"/>
            <a:ext cx="250723" cy="179871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24" name="Cloud 23"/>
          <p:cNvSpPr/>
          <p:nvPr/>
        </p:nvSpPr>
        <p:spPr>
          <a:xfrm>
            <a:off x="4230328" y="5432905"/>
            <a:ext cx="250723" cy="179871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10065" y="5132345"/>
                <a:ext cx="555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fi-FI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065" y="5132345"/>
                <a:ext cx="555601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29245" y="5381943"/>
                <a:ext cx="7949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𝑙𝑎𝑏</m:t>
                          </m:r>
                        </m:sub>
                      </m:sSub>
                    </m:oMath>
                  </m:oMathPara>
                </a14:m>
                <a:endParaRPr lang="fi-FI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245" y="5381943"/>
                <a:ext cx="794961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1066525" y="5884606"/>
            <a:ext cx="436836" cy="306469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Arc 27"/>
          <p:cNvSpPr/>
          <p:nvPr/>
        </p:nvSpPr>
        <p:spPr>
          <a:xfrm rot="3612335">
            <a:off x="2936807" y="5213737"/>
            <a:ext cx="436836" cy="306469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20180" y="5776230"/>
                <a:ext cx="6080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i-FI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180" y="5776230"/>
                <a:ext cx="60805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137893" y="1897151"/>
            <a:ext cx="1042040" cy="248158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82132" y="1891841"/>
            <a:ext cx="2744789" cy="248688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911" y="-93752"/>
            <a:ext cx="8624043" cy="839177"/>
          </a:xfrm>
        </p:spPr>
        <p:txBody>
          <a:bodyPr/>
          <a:lstStyle/>
          <a:p>
            <a:r>
              <a:rPr lang="en-US" dirty="0"/>
              <a:t>Angular Distributions </a:t>
            </a:r>
            <a:endParaRPr lang="fi-FI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-22976" y="325837"/>
            <a:ext cx="9548263" cy="2477729"/>
          </a:xfrm>
        </p:spPr>
        <p:txBody>
          <a:bodyPr>
            <a:normAutofit/>
          </a:bodyPr>
          <a:lstStyle/>
          <a:p>
            <a:pPr algn="l">
              <a:buClr>
                <a:schemeClr val="accent5">
                  <a:lumMod val="50000"/>
                </a:schemeClr>
              </a:buClr>
            </a:pPr>
            <a:endParaRPr lang="en-CA" sz="2800" dirty="0">
              <a:solidFill>
                <a:schemeClr val="tx1"/>
              </a:solidFill>
            </a:endParaRPr>
          </a:p>
          <a:p>
            <a:pPr marL="457200" indent="-457200" algn="l">
              <a:buClr>
                <a:schemeClr val="accent5">
                  <a:lumMod val="50000"/>
                </a:schemeClr>
              </a:buClr>
              <a:buFont typeface="Arial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Angular distribution of 846 (E2) relative to 2598 (M1 + E2)</a:t>
            </a:r>
          </a:p>
          <a:p>
            <a:pPr marL="457200" indent="-457200" algn="l">
              <a:buClr>
                <a:schemeClr val="accent5">
                  <a:lumMod val="50000"/>
                </a:schemeClr>
              </a:buClr>
              <a:buFont typeface="Arial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Can normalize with source data as well (</a:t>
            </a:r>
            <a:r>
              <a:rPr lang="en-CA" sz="2400" baseline="30000" dirty="0">
                <a:solidFill>
                  <a:schemeClr val="tx1"/>
                </a:solidFill>
              </a:rPr>
              <a:t>152</a:t>
            </a:r>
            <a:r>
              <a:rPr lang="en-CA" sz="2400" dirty="0">
                <a:solidFill>
                  <a:schemeClr val="tx1"/>
                </a:solidFill>
              </a:rPr>
              <a:t>Eu, </a:t>
            </a:r>
            <a:r>
              <a:rPr lang="en-CA" sz="2400" baseline="30000" dirty="0">
                <a:solidFill>
                  <a:schemeClr val="tx1"/>
                </a:solidFill>
              </a:rPr>
              <a:t>60</a:t>
            </a:r>
            <a:r>
              <a:rPr lang="en-CA" sz="2400" dirty="0">
                <a:solidFill>
                  <a:schemeClr val="tx1"/>
                </a:solidFill>
              </a:rPr>
              <a:t>Co). </a:t>
            </a:r>
          </a:p>
          <a:p>
            <a:pPr lvl="1" algn="l">
              <a:buClr>
                <a:schemeClr val="accent5">
                  <a:lumMod val="50000"/>
                </a:schemeClr>
              </a:buClr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61" y="1667938"/>
            <a:ext cx="5713174" cy="4185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532" y="1667938"/>
            <a:ext cx="1260468" cy="41470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86502" y="5694179"/>
            <a:ext cx="769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 dirty="0"/>
              <a:t>56</a:t>
            </a:r>
            <a:r>
              <a:rPr lang="en-US" sz="2800" b="1" dirty="0"/>
              <a:t>Fe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0750" y="5823436"/>
            <a:ext cx="4804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Multipole character accessible!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371158" y="5176684"/>
            <a:ext cx="0" cy="4129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263044" y="3328502"/>
            <a:ext cx="0" cy="18481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0" y="1975796"/>
                <a:ext cx="2270750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fi-FI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(847,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(2598,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/>
                            </a:rPr>
                            <m:t>θ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i-FI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75796"/>
                <a:ext cx="2270750" cy="8613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35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1212A-9BF9-4572-83FA-BE1FB97F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911" y="3"/>
            <a:ext cx="8624043" cy="706054"/>
          </a:xfrm>
        </p:spPr>
        <p:txBody>
          <a:bodyPr/>
          <a:lstStyle/>
          <a:p>
            <a:r>
              <a:rPr lang="en-US" dirty="0"/>
              <a:t>Polarization Recipe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E10A73-C2FB-42EC-85E8-ABF8F7BECEC6}"/>
              </a:ext>
            </a:extLst>
          </p:cNvPr>
          <p:cNvSpPr txBox="1"/>
          <p:nvPr/>
        </p:nvSpPr>
        <p:spPr>
          <a:xfrm>
            <a:off x="480349" y="1094570"/>
            <a:ext cx="72187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Use tracked data (X,Y,Z) to get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interaction point.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Define reaction-plane as  v1 x Z = n1</a:t>
            </a:r>
          </a:p>
          <a:p>
            <a:r>
              <a:rPr lang="en-US" dirty="0"/>
              <a:t>3.   Gate on photopeak and measure v1 x v2 = n2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Compton Phi is dot product of two planes’ normal vectors:  n1 * n2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Correct for Compton background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338DF0-A677-4944-AD77-A7C835E9E22F}"/>
              </a:ext>
            </a:extLst>
          </p:cNvPr>
          <p:cNvSpPr txBox="1"/>
          <p:nvPr/>
        </p:nvSpPr>
        <p:spPr>
          <a:xfrm>
            <a:off x="480349" y="3073840"/>
            <a:ext cx="8183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 Same procedure with SOURCE data at similar energy.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 present, I do NOT account for different attenuation within Ge.</a:t>
            </a:r>
          </a:p>
          <a:p>
            <a:r>
              <a:rPr lang="en-US" dirty="0"/>
              <a:t>5. Normalize DATA with SOURCE spectrum </a:t>
            </a:r>
          </a:p>
          <a:p>
            <a:pPr lvl="1"/>
            <a:r>
              <a:rPr lang="en-US" dirty="0"/>
              <a:t>This corrects for  “PHI efficiency”</a:t>
            </a:r>
          </a:p>
          <a:p>
            <a:pPr lvl="1"/>
            <a:endParaRPr lang="en-US" dirty="0"/>
          </a:p>
          <a:p>
            <a:r>
              <a:rPr lang="en-US" dirty="0"/>
              <a:t>May cut on scattering angle (v1*v2) within Ge, and distance between interactions</a:t>
            </a:r>
          </a:p>
          <a:p>
            <a:pPr lvl="1"/>
            <a:r>
              <a:rPr lang="en-US" dirty="0"/>
              <a:t>Also cut on [70-110] </a:t>
            </a:r>
            <a:r>
              <a:rPr lang="en-US" dirty="0" err="1"/>
              <a:t>deg</a:t>
            </a:r>
            <a:r>
              <a:rPr lang="en-US" dirty="0"/>
              <a:t> (LAB FRAME) for peak asymmetry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2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E04555-A7DC-48E0-BCA0-5946428A5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911" y="3"/>
            <a:ext cx="8624043" cy="636606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37BA857-0816-46FF-BD20-8ADF8D876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918" y="636609"/>
            <a:ext cx="6099858" cy="335950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696E296-3879-4B4A-BEA9-FE15523C131E}"/>
              </a:ext>
            </a:extLst>
          </p:cNvPr>
          <p:cNvCxnSpPr>
            <a:cxnSpLocks/>
          </p:cNvCxnSpPr>
          <p:nvPr/>
        </p:nvCxnSpPr>
        <p:spPr>
          <a:xfrm flipH="1">
            <a:off x="972273" y="2071868"/>
            <a:ext cx="1828800" cy="2546431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AE355656-5332-40A1-B559-8F9C821CA67B}"/>
              </a:ext>
            </a:extLst>
          </p:cNvPr>
          <p:cNvCxnSpPr>
            <a:cxnSpLocks/>
          </p:cNvCxnSpPr>
          <p:nvPr/>
        </p:nvCxnSpPr>
        <p:spPr>
          <a:xfrm>
            <a:off x="2801073" y="2071868"/>
            <a:ext cx="3368233" cy="0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C8097C58-B1B1-40A7-97E3-E9EB479EAE4A}"/>
              </a:ext>
            </a:extLst>
          </p:cNvPr>
          <p:cNvCxnSpPr>
            <a:cxnSpLocks/>
          </p:cNvCxnSpPr>
          <p:nvPr/>
        </p:nvCxnSpPr>
        <p:spPr>
          <a:xfrm flipV="1">
            <a:off x="6169306" y="1677365"/>
            <a:ext cx="370390" cy="394503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5879179-349A-474F-80C3-59BE6212BC51}"/>
              </a:ext>
            </a:extLst>
          </p:cNvPr>
          <p:cNvSpPr txBox="1"/>
          <p:nvPr/>
        </p:nvSpPr>
        <p:spPr>
          <a:xfrm>
            <a:off x="637341" y="4632722"/>
            <a:ext cx="669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Z-hat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34FDAF3-D00E-4947-BC38-A40369EB7BA0}"/>
              </a:ext>
            </a:extLst>
          </p:cNvPr>
          <p:cNvSpPr txBox="1"/>
          <p:nvPr/>
        </p:nvSpPr>
        <p:spPr>
          <a:xfrm>
            <a:off x="4276847" y="3631562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9EF9BE2-65B2-44B4-A8C9-F961774578C7}"/>
              </a:ext>
            </a:extLst>
          </p:cNvPr>
          <p:cNvSpPr txBox="1"/>
          <p:nvPr/>
        </p:nvSpPr>
        <p:spPr>
          <a:xfrm>
            <a:off x="6881152" y="3047134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8E064228-24F8-4066-90BF-AB31AD882F36}"/>
              </a:ext>
            </a:extLst>
          </p:cNvPr>
          <p:cNvCxnSpPr/>
          <p:nvPr/>
        </p:nvCxnSpPr>
        <p:spPr>
          <a:xfrm flipV="1">
            <a:off x="4398380" y="2199190"/>
            <a:ext cx="81407" cy="1342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624A567C-64F5-4362-B57C-17919442F7EB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6363860" y="2071868"/>
            <a:ext cx="720232" cy="975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48724E11-4AD0-4CBA-91FE-E3C3DE283124}"/>
              </a:ext>
            </a:extLst>
          </p:cNvPr>
          <p:cNvCxnSpPr>
            <a:cxnSpLocks/>
          </p:cNvCxnSpPr>
          <p:nvPr/>
        </p:nvCxnSpPr>
        <p:spPr>
          <a:xfrm flipV="1">
            <a:off x="5531925" y="694480"/>
            <a:ext cx="0" cy="1342664"/>
          </a:xfrm>
          <a:prstGeom prst="straightConnector1">
            <a:avLst/>
          </a:prstGeom>
          <a:ln w="92075">
            <a:solidFill>
              <a:srgbClr val="1D538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53E76813-7413-4688-903E-7159AC8A14C7}"/>
              </a:ext>
            </a:extLst>
          </p:cNvPr>
          <p:cNvCxnSpPr>
            <a:cxnSpLocks/>
          </p:cNvCxnSpPr>
          <p:nvPr/>
        </p:nvCxnSpPr>
        <p:spPr>
          <a:xfrm flipH="1" flipV="1">
            <a:off x="2164466" y="729205"/>
            <a:ext cx="636607" cy="1342663"/>
          </a:xfrm>
          <a:prstGeom prst="straightConnector1">
            <a:avLst/>
          </a:prstGeom>
          <a:ln w="920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E43CD70-88C7-43EF-BDDE-8C810D8E8F1C}"/>
              </a:ext>
            </a:extLst>
          </p:cNvPr>
          <p:cNvSpPr txBox="1"/>
          <p:nvPr/>
        </p:nvSpPr>
        <p:spPr>
          <a:xfrm>
            <a:off x="1190584" y="705095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x v1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0957209-1CF2-4947-BBBC-759A41F47E67}"/>
              </a:ext>
            </a:extLst>
          </p:cNvPr>
          <p:cNvSpPr txBox="1"/>
          <p:nvPr/>
        </p:nvSpPr>
        <p:spPr>
          <a:xfrm>
            <a:off x="5707417" y="637808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v1 x v2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DD6B4E-BC6E-444A-99C1-36BDF65055E7}"/>
              </a:ext>
            </a:extLst>
          </p:cNvPr>
          <p:cNvSpPr txBox="1"/>
          <p:nvPr/>
        </p:nvSpPr>
        <p:spPr>
          <a:xfrm>
            <a:off x="5837460" y="5431375"/>
            <a:ext cx="3284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Reaction Plane:    z x v1 = n1</a:t>
            </a:r>
          </a:p>
          <a:p>
            <a:r>
              <a:rPr lang="en-US" dirty="0"/>
              <a:t>Compton Plane:  v1 x v2 = n2</a:t>
            </a:r>
          </a:p>
          <a:p>
            <a:r>
              <a:rPr lang="en-US" dirty="0"/>
              <a:t>Compton PHI:  n1 * n2 = cos(PHI)</a:t>
            </a:r>
          </a:p>
        </p:txBody>
      </p:sp>
    </p:spTree>
    <p:extLst>
      <p:ext uri="{BB962C8B-B14F-4D97-AF65-F5344CB8AC3E}">
        <p14:creationId xmlns:p14="http://schemas.microsoft.com/office/powerpoint/2010/main" val="56027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D0FB4B-1AD1-40FB-A6A7-5156B8FE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911" y="2"/>
            <a:ext cx="8624043" cy="555583"/>
          </a:xfrm>
        </p:spPr>
        <p:txBody>
          <a:bodyPr>
            <a:normAutofit fontScale="90000"/>
          </a:bodyPr>
          <a:lstStyle/>
          <a:p>
            <a:r>
              <a:rPr lang="en-US" dirty="0"/>
              <a:t>Side Note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15C9DF-C76A-4037-B49C-4C208DBD7A3E}"/>
              </a:ext>
            </a:extLst>
          </p:cNvPr>
          <p:cNvSpPr txBox="1"/>
          <p:nvPr/>
        </p:nvSpPr>
        <p:spPr>
          <a:xfrm>
            <a:off x="99802" y="839868"/>
            <a:ext cx="8294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can also be done with g-g cascades from </a:t>
            </a:r>
            <a:r>
              <a:rPr lang="en-US" baseline="30000" dirty="0"/>
              <a:t>60</a:t>
            </a:r>
            <a:r>
              <a:rPr lang="en-US" dirty="0"/>
              <a:t>Co using one photon as the beam axis:</a:t>
            </a:r>
          </a:p>
          <a:p>
            <a:r>
              <a:rPr lang="en-US" dirty="0"/>
              <a:t> (You normalize with randomly generated reaction plane mixed with data)</a:t>
            </a:r>
          </a:p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99048B-3D8C-488E-AD8B-AC8603284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778" y="2047481"/>
            <a:ext cx="5466221" cy="3886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5269FB-532E-44B0-8335-7A204AD59334}"/>
              </a:ext>
            </a:extLst>
          </p:cNvPr>
          <p:cNvSpPr txBox="1"/>
          <p:nvPr/>
        </p:nvSpPr>
        <p:spPr>
          <a:xfrm>
            <a:off x="4927244" y="2371806"/>
            <a:ext cx="296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 dirty="0"/>
              <a:t>60</a:t>
            </a:r>
            <a:r>
              <a:rPr lang="en-US" sz="2800" b="1" dirty="0"/>
              <a:t>Ni: 1173 </a:t>
            </a:r>
            <a:r>
              <a:rPr lang="en-US" sz="2800" b="1" dirty="0" err="1"/>
              <a:t>keV</a:t>
            </a:r>
            <a:r>
              <a:rPr lang="en-US" sz="2800" b="1" dirty="0">
                <a:sym typeface="Wingdings" panose="05000000000000000000" pitchFamily="2" charset="2"/>
              </a:rPr>
              <a:t> (E2)</a:t>
            </a:r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5115D4-D11E-4CDF-878F-73275039A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2" y="2111190"/>
            <a:ext cx="3589440" cy="190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7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14" y="642669"/>
            <a:ext cx="6006827" cy="330827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6357" y="3903267"/>
            <a:ext cx="9548263" cy="1878101"/>
          </a:xfrm>
        </p:spPr>
        <p:txBody>
          <a:bodyPr>
            <a:normAutofit/>
          </a:bodyPr>
          <a:lstStyle/>
          <a:p>
            <a:pPr algn="l">
              <a:buClr>
                <a:schemeClr val="accent5">
                  <a:lumMod val="50000"/>
                </a:schemeClr>
              </a:buClr>
            </a:pPr>
            <a:endParaRPr lang="en-CA" sz="2800" dirty="0">
              <a:solidFill>
                <a:schemeClr val="tx1"/>
              </a:solidFill>
            </a:endParaRPr>
          </a:p>
          <a:p>
            <a:pPr marL="457200" indent="-457200" algn="l">
              <a:buClr>
                <a:schemeClr val="accent5">
                  <a:lumMod val="50000"/>
                </a:schemeClr>
              </a:buClr>
              <a:buFont typeface="Arial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Use Z-axis for reaction plane.</a:t>
            </a:r>
          </a:p>
          <a:p>
            <a:pPr marL="457200" indent="-457200" algn="l">
              <a:buClr>
                <a:schemeClr val="accent5">
                  <a:lumMod val="50000"/>
                </a:schemeClr>
              </a:buClr>
              <a:buFont typeface="Arial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1</a:t>
            </a:r>
            <a:r>
              <a:rPr lang="en-CA" sz="2400" baseline="30000" dirty="0">
                <a:solidFill>
                  <a:schemeClr val="tx1"/>
                </a:solidFill>
              </a:rPr>
              <a:t>st</a:t>
            </a:r>
            <a:r>
              <a:rPr lang="en-CA" sz="2400" dirty="0">
                <a:solidFill>
                  <a:schemeClr val="tx1"/>
                </a:solidFill>
              </a:rPr>
              <a:t> and 2</a:t>
            </a:r>
            <a:r>
              <a:rPr lang="en-CA" sz="2400" baseline="30000" dirty="0">
                <a:solidFill>
                  <a:schemeClr val="tx1"/>
                </a:solidFill>
              </a:rPr>
              <a:t>nd</a:t>
            </a:r>
            <a:r>
              <a:rPr lang="en-CA" sz="2400" dirty="0">
                <a:solidFill>
                  <a:schemeClr val="tx1"/>
                </a:solidFill>
              </a:rPr>
              <a:t> interaction point give Compton plane.</a:t>
            </a:r>
          </a:p>
          <a:p>
            <a:pPr marL="457200" indent="-457200" algn="l">
              <a:buClr>
                <a:schemeClr val="accent5">
                  <a:lumMod val="50000"/>
                </a:schemeClr>
              </a:buClr>
              <a:buFont typeface="Arial"/>
              <a:buChar char="•"/>
            </a:pPr>
            <a:endParaRPr lang="en-CA" sz="2400" dirty="0">
              <a:solidFill>
                <a:schemeClr val="tx1"/>
              </a:solidFill>
            </a:endParaRPr>
          </a:p>
          <a:p>
            <a:pPr lvl="1" algn="l">
              <a:buClr>
                <a:schemeClr val="accent5">
                  <a:lumMod val="50000"/>
                </a:schemeClr>
              </a:buClr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768" y="3460543"/>
            <a:ext cx="4326842" cy="627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9800" y="5674688"/>
            <a:ext cx="438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Possible thanks to tracking!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3459" y="3159375"/>
            <a:ext cx="2883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B. </a:t>
            </a:r>
            <a:r>
              <a:rPr lang="en-US" sz="1200" dirty="0" err="1"/>
              <a:t>Alikhani</a:t>
            </a:r>
            <a:r>
              <a:rPr lang="en-US" sz="1200" dirty="0"/>
              <a:t> et al. NIM A 675 (2012) 144-154</a:t>
            </a:r>
            <a:endParaRPr lang="fi-FI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854" y="859434"/>
            <a:ext cx="2933146" cy="242680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59371" y="-98633"/>
            <a:ext cx="8624043" cy="839177"/>
          </a:xfrm>
        </p:spPr>
        <p:txBody>
          <a:bodyPr/>
          <a:lstStyle/>
          <a:p>
            <a:r>
              <a:rPr lang="en-US" dirty="0"/>
              <a:t>Angular Distributions &amp; Polarization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25" y="2744086"/>
            <a:ext cx="1391112" cy="1231567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926758" y="1025833"/>
            <a:ext cx="1529184" cy="22604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1369" y="3299070"/>
            <a:ext cx="7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Z-axis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146" y="2221556"/>
            <a:ext cx="171450" cy="180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146" y="2188676"/>
            <a:ext cx="171450" cy="180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155" y="2235453"/>
            <a:ext cx="171450" cy="180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496" y="2215033"/>
            <a:ext cx="171450" cy="1809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880" y="1999535"/>
            <a:ext cx="171450" cy="180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350" y="1646306"/>
            <a:ext cx="171450" cy="180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5625" y="1764088"/>
            <a:ext cx="171450" cy="1809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223" y="1898838"/>
            <a:ext cx="17145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1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880" y="5142526"/>
            <a:ext cx="863076" cy="1128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913" y="2"/>
            <a:ext cx="8624043" cy="608417"/>
          </a:xfrm>
        </p:spPr>
        <p:txBody>
          <a:bodyPr/>
          <a:lstStyle/>
          <a:p>
            <a:r>
              <a:rPr lang="en-US" dirty="0"/>
              <a:t>Experiment at ANL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22661"/>
            <a:ext cx="8274184" cy="4505623"/>
          </a:xfrm>
        </p:spPr>
        <p:txBody>
          <a:bodyPr>
            <a:normAutofit/>
          </a:bodyPr>
          <a:lstStyle/>
          <a:p>
            <a:pPr marL="457200" indent="-457200" algn="l">
              <a:buClr>
                <a:schemeClr val="accent5">
                  <a:lumMod val="50000"/>
                </a:schemeClr>
              </a:buClr>
              <a:buFont typeface="Arial"/>
              <a:buChar char="•"/>
            </a:pPr>
            <a:r>
              <a:rPr lang="en-CA" sz="2800" baseline="30000" dirty="0">
                <a:solidFill>
                  <a:schemeClr val="tx1"/>
                </a:solidFill>
              </a:rPr>
              <a:t>56</a:t>
            </a:r>
            <a:r>
              <a:rPr lang="en-CA" sz="2800" dirty="0">
                <a:solidFill>
                  <a:schemeClr val="tx1"/>
                </a:solidFill>
              </a:rPr>
              <a:t>Fe(</a:t>
            </a:r>
            <a:r>
              <a:rPr lang="en-CA" sz="2800" dirty="0" err="1">
                <a:solidFill>
                  <a:schemeClr val="tx1"/>
                </a:solidFill>
              </a:rPr>
              <a:t>p,p</a:t>
            </a:r>
            <a:r>
              <a:rPr lang="en-CA" sz="2800" dirty="0">
                <a:solidFill>
                  <a:schemeClr val="tx1"/>
                </a:solidFill>
              </a:rPr>
              <a:t>’) at 16 MeV</a:t>
            </a:r>
            <a:endParaRPr lang="en-US" sz="2400" dirty="0">
              <a:solidFill>
                <a:schemeClr val="tx1"/>
              </a:solidFill>
            </a:endParaRPr>
          </a:p>
          <a:p>
            <a:pPr marL="914400" lvl="1" indent="-457200" algn="l">
              <a:buClr>
                <a:schemeClr val="accent5">
                  <a:lumMod val="50000"/>
                </a:schemeClr>
              </a:buClr>
              <a:buFont typeface="Arial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43" y="1888616"/>
            <a:ext cx="2278355" cy="2848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259" y="1663925"/>
            <a:ext cx="5135786" cy="3423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6648" y="1078380"/>
            <a:ext cx="5697512" cy="666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913" y="4818465"/>
            <a:ext cx="4259858" cy="2485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431" y="5415189"/>
            <a:ext cx="3323465" cy="800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761" y="-12032"/>
            <a:ext cx="955239" cy="955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544" y="-6340"/>
            <a:ext cx="1533217" cy="65734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7255042" y="3958389"/>
            <a:ext cx="1805003" cy="505327"/>
          </a:xfrm>
          <a:prstGeom prst="straightConnector1">
            <a:avLst/>
          </a:prstGeom>
          <a:ln w="1143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728" y="1508944"/>
            <a:ext cx="3503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D.G. </a:t>
            </a:r>
            <a:r>
              <a:rPr lang="en-US" sz="1200" dirty="0" err="1"/>
              <a:t>Sarantites</a:t>
            </a:r>
            <a:r>
              <a:rPr lang="en-US" sz="1200" dirty="0"/>
              <a:t> et. al. NIMA Vol. 790, </a:t>
            </a:r>
            <a:r>
              <a:rPr lang="en-US" sz="1200" dirty="0" err="1"/>
              <a:t>pg</a:t>
            </a:r>
            <a:r>
              <a:rPr lang="en-US" sz="1200" dirty="0"/>
              <a:t> 42-56 (2015)</a:t>
            </a:r>
          </a:p>
        </p:txBody>
      </p:sp>
    </p:spTree>
    <p:extLst>
      <p:ext uri="{BB962C8B-B14F-4D97-AF65-F5344CB8AC3E}">
        <p14:creationId xmlns:p14="http://schemas.microsoft.com/office/powerpoint/2010/main" val="115548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71" y="-98633"/>
            <a:ext cx="8624043" cy="839177"/>
          </a:xfrm>
        </p:spPr>
        <p:txBody>
          <a:bodyPr/>
          <a:lstStyle/>
          <a:p>
            <a:r>
              <a:rPr lang="en-US" dirty="0"/>
              <a:t>Angular Distributions &amp; Polarization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8699" y="756489"/>
            <a:ext cx="2634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 dirty="0"/>
              <a:t>56</a:t>
            </a:r>
            <a:r>
              <a:rPr lang="en-US" sz="2800" b="1" dirty="0"/>
              <a:t>Fe, 847 </a:t>
            </a:r>
            <a:r>
              <a:rPr lang="en-US" sz="2800" b="1" dirty="0" err="1"/>
              <a:t>keV</a:t>
            </a:r>
            <a:r>
              <a:rPr lang="en-US" sz="2800" b="1" dirty="0"/>
              <a:t>, E2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F555B90-8816-46F2-914A-B54132A40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4" y="1200279"/>
            <a:ext cx="4550806" cy="33805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59DE957-780D-4FE1-8E4E-F8A46AE2B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358" y="1266132"/>
            <a:ext cx="4592642" cy="33147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D322614-2804-413E-BCC3-0F586FC2F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885" y="4234248"/>
            <a:ext cx="2620405" cy="873468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1580A1D5-B88A-46D1-84E1-7B7CF71C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28" y="5107420"/>
            <a:ext cx="8732327" cy="946486"/>
          </a:xfrm>
        </p:spPr>
        <p:txBody>
          <a:bodyPr>
            <a:normAutofit/>
          </a:bodyPr>
          <a:lstStyle/>
          <a:p>
            <a:pPr marL="457200" indent="-457200" algn="l">
              <a:buClr>
                <a:schemeClr val="accent5">
                  <a:lumMod val="50000"/>
                </a:schemeClr>
              </a:buClr>
              <a:buFont typeface="Arial"/>
              <a:buChar char="•"/>
            </a:pPr>
            <a:r>
              <a:rPr lang="en-CA" sz="2800" dirty="0">
                <a:solidFill>
                  <a:schemeClr val="tx1"/>
                </a:solidFill>
              </a:rPr>
              <a:t>Angular distribution gives polarization, which agrees with measurement:</a:t>
            </a:r>
          </a:p>
          <a:p>
            <a:pPr marL="914400" lvl="1" indent="-457200" algn="l">
              <a:buClr>
                <a:schemeClr val="accent5">
                  <a:lumMod val="50000"/>
                </a:schemeClr>
              </a:buClr>
              <a:buFont typeface="Arial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5862" y="5605039"/>
            <a:ext cx="161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</a:t>
            </a:r>
            <a:r>
              <a:rPr lang="en-US" sz="2000" baseline="-25000" dirty="0" err="1" smtClean="0"/>
              <a:t>pol</a:t>
            </a:r>
            <a:r>
              <a:rPr lang="en-US" sz="2000" dirty="0" smtClean="0"/>
              <a:t> = -0.05(1)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44266" y="5605039"/>
            <a:ext cx="1907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</a:t>
            </a:r>
            <a:r>
              <a:rPr lang="en-US" sz="2000" baseline="-25000" dirty="0" err="1" smtClean="0"/>
              <a:t>ang</a:t>
            </a:r>
            <a:r>
              <a:rPr lang="en-US" sz="2000" dirty="0" smtClean="0"/>
              <a:t> = -0.059(18)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868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AD1B1-0014-4CE9-BF00-211474EB0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911" y="3"/>
            <a:ext cx="8624043" cy="613456"/>
          </a:xfrm>
        </p:spPr>
        <p:txBody>
          <a:bodyPr/>
          <a:lstStyle/>
          <a:p>
            <a:r>
              <a:rPr lang="en-US" dirty="0"/>
              <a:t>847 keV, E2 (2</a:t>
            </a:r>
            <a:r>
              <a:rPr lang="en-US" baseline="30000" dirty="0"/>
              <a:t>+ </a:t>
            </a:r>
            <a:r>
              <a:rPr lang="en-US" dirty="0">
                <a:sym typeface="Wingdings" panose="05000000000000000000" pitchFamily="2" charset="2"/>
              </a:rPr>
              <a:t> 0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D70C12-8393-420C-ADA0-415FFAC06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535"/>
            <a:ext cx="9144000" cy="3237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82F725B-7449-408B-95E7-41275794EA61}"/>
              </a:ext>
            </a:extLst>
          </p:cNvPr>
          <p:cNvSpPr txBox="1"/>
          <p:nvPr/>
        </p:nvSpPr>
        <p:spPr>
          <a:xfrm>
            <a:off x="288911" y="869887"/>
            <a:ext cx="769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 dirty="0"/>
              <a:t>56</a:t>
            </a:r>
            <a:r>
              <a:rPr lang="en-US" sz="2800" b="1" dirty="0"/>
              <a:t>Fe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1755" y="5045492"/>
            <a:ext cx="1378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0.22(5)</a:t>
            </a:r>
          </a:p>
          <a:p>
            <a:r>
              <a:rPr lang="en-US" sz="2000" dirty="0" smtClean="0"/>
              <a:t>a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= 0.02(5)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309393" y="5064408"/>
            <a:ext cx="161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</a:t>
            </a:r>
            <a:r>
              <a:rPr lang="en-US" sz="2000" baseline="-25000" dirty="0" err="1" smtClean="0"/>
              <a:t>pol</a:t>
            </a:r>
            <a:r>
              <a:rPr lang="en-US" sz="2000" dirty="0" smtClean="0"/>
              <a:t> = -0.05(1)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978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32F7E-AA63-4966-9823-4459AA368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911" y="2"/>
            <a:ext cx="8624043" cy="630833"/>
          </a:xfrm>
        </p:spPr>
        <p:txBody>
          <a:bodyPr/>
          <a:lstStyle/>
          <a:p>
            <a:r>
              <a:rPr lang="en-US" dirty="0"/>
              <a:t>476 keV, M1 (7/2</a:t>
            </a:r>
            <a:r>
              <a:rPr lang="en-US" baseline="30000" dirty="0"/>
              <a:t>- </a:t>
            </a:r>
            <a:r>
              <a:rPr lang="en-US" dirty="0">
                <a:sym typeface="Wingdings" panose="05000000000000000000" pitchFamily="2" charset="2"/>
              </a:rPr>
              <a:t> 5/2</a:t>
            </a:r>
            <a:r>
              <a:rPr lang="en-US" baseline="30000" dirty="0">
                <a:sym typeface="Wingdings" panose="05000000000000000000" pitchFamily="2" charset="2"/>
              </a:rPr>
              <a:t>-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A3BF7B-AA26-46DB-A636-EE950B61F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2" y="1199151"/>
            <a:ext cx="9144000" cy="33369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83A39C-B0CE-4D6E-AE55-FBF6373A5E84}"/>
              </a:ext>
            </a:extLst>
          </p:cNvPr>
          <p:cNvSpPr txBox="1"/>
          <p:nvPr/>
        </p:nvSpPr>
        <p:spPr>
          <a:xfrm>
            <a:off x="28932" y="6030410"/>
            <a:ext cx="902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*Uncertainties are approximate based on the (5) from the 847 fluctuation and its normalization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F793E08-F3A3-4B61-809D-CA37892BD838}"/>
              </a:ext>
            </a:extLst>
          </p:cNvPr>
          <p:cNvSpPr txBox="1"/>
          <p:nvPr/>
        </p:nvSpPr>
        <p:spPr>
          <a:xfrm>
            <a:off x="28932" y="678318"/>
            <a:ext cx="769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 dirty="0"/>
              <a:t>55</a:t>
            </a:r>
            <a:r>
              <a:rPr lang="en-US" sz="2800" b="1" dirty="0"/>
              <a:t>Fe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9393" y="5064408"/>
            <a:ext cx="161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</a:t>
            </a:r>
            <a:r>
              <a:rPr lang="en-US" sz="2000" baseline="-25000" dirty="0" err="1" smtClean="0"/>
              <a:t>pol</a:t>
            </a:r>
            <a:r>
              <a:rPr lang="en-US" sz="2000" dirty="0" smtClean="0"/>
              <a:t> = -0.06(1)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66422" y="4710465"/>
            <a:ext cx="1456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-0.20(5)</a:t>
            </a:r>
          </a:p>
          <a:p>
            <a:r>
              <a:rPr lang="en-US" sz="2000" dirty="0" smtClean="0"/>
              <a:t>a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= 0.07(5)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176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60246</TotalTime>
  <Words>794</Words>
  <Application>Microsoft Macintosh PowerPoint</Application>
  <PresentationFormat>On-screen Show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GRETINA Polarization Notes</vt:lpstr>
      <vt:lpstr>Polarization Recipe</vt:lpstr>
      <vt:lpstr>Definitions</vt:lpstr>
      <vt:lpstr>Side Note</vt:lpstr>
      <vt:lpstr>Angular Distributions &amp; Polarization</vt:lpstr>
      <vt:lpstr>Experiment at ANL</vt:lpstr>
      <vt:lpstr>Angular Distributions &amp; Polarization</vt:lpstr>
      <vt:lpstr>847 keV, E2 (2+  0+)</vt:lpstr>
      <vt:lpstr>476 keV, M1 (7/2-  5/2-)</vt:lpstr>
      <vt:lpstr>931 keV, M1 + E2 (5/2-  3/2-)</vt:lpstr>
      <vt:lpstr>PowerPoint Presentation</vt:lpstr>
      <vt:lpstr>Analyzing Power</vt:lpstr>
      <vt:lpstr>PowerPoint Presentation</vt:lpstr>
      <vt:lpstr>846 (2+)</vt:lpstr>
      <vt:lpstr>Angular Distributions 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Crawford</dc:creator>
  <cp:lastModifiedBy>Heather Crawford</cp:lastModifiedBy>
  <cp:revision>447</cp:revision>
  <cp:lastPrinted>2015-05-15T14:16:15Z</cp:lastPrinted>
  <dcterms:created xsi:type="dcterms:W3CDTF">2015-04-08T18:19:21Z</dcterms:created>
  <dcterms:modified xsi:type="dcterms:W3CDTF">2018-04-05T06:48:40Z</dcterms:modified>
</cp:coreProperties>
</file>