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embeddings/oleObject1.bin" ContentType="application/vnd.openxmlformats-officedocument.oleObject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slideLayouts/slideLayout1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embeddings/oleObject2.bin" ContentType="application/vnd.openxmlformats-officedocument.oleObject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0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1.xml" ContentType="application/vnd.openxmlformats-officedocument.theme+xml"/>
  <Override PartName="/ppt/slideLayouts/slideLayout20.xml" ContentType="application/vnd.openxmlformats-officedocument.presentationml.slideLayout+xml"/>
  <Override PartName="/ppt/theme/theme22.xml" ContentType="application/vnd.openxmlformats-officedocument.theme+xml"/>
  <Override PartName="/ppt/slideLayouts/slideLayout21.xml" ContentType="application/vnd.openxmlformats-officedocument.presentationml.slideLayout+xml"/>
  <Override PartName="/ppt/theme/theme23.xml" ContentType="application/vnd.openxmlformats-officedocument.theme+xml"/>
  <Override PartName="/ppt/slideLayouts/slideLayout22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7.xml" ContentType="application/vnd.openxmlformats-officedocument.theme+xml"/>
  <Override PartName="/ppt/slideLayouts/slideLayout48.xml" ContentType="application/vnd.openxmlformats-officedocument.presentationml.slideLayout+xml"/>
  <Override PartName="/ppt/theme/theme28.xml" ContentType="application/vnd.openxmlformats-officedocument.theme+xml"/>
  <Override PartName="/ppt/slideLayouts/slideLayout49.xml" ContentType="application/vnd.openxmlformats-officedocument.presentationml.slideLayout+xml"/>
  <Override PartName="/ppt/theme/theme29.xml" ContentType="application/vnd.openxmlformats-officedocument.theme+xml"/>
  <Override PartName="/ppt/slideLayouts/slideLayout50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slideLayouts/slideLayout51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slideLayouts/slideLayout52.xml" ContentType="application/vnd.openxmlformats-officedocument.presentationml.slideLayout+xml"/>
  <Override PartName="/ppt/theme/theme35.xml" ContentType="application/vnd.openxmlformats-officedocument.theme+xml"/>
  <Override PartName="/ppt/theme/theme36.xml" ContentType="application/vnd.openxmlformats-officedocument.theme+xml"/>
  <Override PartName="/ppt/slideLayouts/slideLayout53.xml" ContentType="application/vnd.openxmlformats-officedocument.presentationml.slideLayout+xml"/>
  <Override PartName="/ppt/theme/theme37.xml" ContentType="application/vnd.openxmlformats-officedocument.theme+xml"/>
  <Override PartName="/ppt/slideLayouts/slideLayout54.xml" ContentType="application/vnd.openxmlformats-officedocument.presentationml.slideLayout+xml"/>
  <Override PartName="/ppt/theme/theme38.xml" ContentType="application/vnd.openxmlformats-officedocument.theme+xml"/>
  <Override PartName="/ppt/slideLayouts/slideLayout55.xml" ContentType="application/vnd.openxmlformats-officedocument.presentationml.slideLayout+xml"/>
  <Override PartName="/ppt/theme/theme39.xml" ContentType="application/vnd.openxmlformats-officedocument.theme+xml"/>
  <Override PartName="/ppt/slideLayouts/slideLayout56.xml" ContentType="application/vnd.openxmlformats-officedocument.presentationml.slideLayout+xml"/>
  <Override PartName="/ppt/theme/theme40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1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2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3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44.xml" ContentType="application/vnd.openxmlformats-officedocument.theme+xml"/>
  <Override PartName="/ppt/slideLayouts/slideLayout93.xml" ContentType="application/vnd.openxmlformats-officedocument.presentationml.slideLayout+xml"/>
  <Override PartName="/ppt/theme/theme45.xml" ContentType="application/vnd.openxmlformats-officedocument.theme+xml"/>
  <Override PartName="/ppt/slideLayouts/slideLayout94.xml" ContentType="application/vnd.openxmlformats-officedocument.presentationml.slideLayout+xml"/>
  <Override PartName="/ppt/theme/theme46.xml" ContentType="application/vnd.openxmlformats-officedocument.theme+xml"/>
  <Override PartName="/ppt/slideLayouts/slideLayout95.xml" ContentType="application/vnd.openxmlformats-officedocument.presentationml.slideLayout+xml"/>
  <Override PartName="/ppt/theme/theme47.xml" ContentType="application/vnd.openxmlformats-officedocument.theme+xml"/>
  <Override PartName="/ppt/slideLayouts/slideLayout96.xml" ContentType="application/vnd.openxmlformats-officedocument.presentationml.slideLayout+xml"/>
  <Override PartName="/ppt/theme/theme48.xml" ContentType="application/vnd.openxmlformats-officedocument.theme+xml"/>
  <Override PartName="/ppt/slideLayouts/slideLayout97.xml" ContentType="application/vnd.openxmlformats-officedocument.presentationml.slideLayout+xml"/>
  <Override PartName="/ppt/theme/theme49.xml" ContentType="application/vnd.openxmlformats-officedocument.theme+xml"/>
  <Override PartName="/ppt/theme/theme50.xml" ContentType="application/vnd.openxmlformats-officedocument.theme+xml"/>
  <Override PartName="/ppt/notesSlides/notesSlide1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5" r:id="rId1"/>
    <p:sldMasterId id="2147484137" r:id="rId2"/>
    <p:sldMasterId id="2147484139" r:id="rId3"/>
    <p:sldMasterId id="2147484141" r:id="rId4"/>
    <p:sldMasterId id="2147484143" r:id="rId5"/>
    <p:sldMasterId id="2147484145" r:id="rId6"/>
    <p:sldMasterId id="2147484147" r:id="rId7"/>
    <p:sldMasterId id="2147484240" r:id="rId8"/>
    <p:sldMasterId id="2147484480" r:id="rId9"/>
    <p:sldMasterId id="2147484482" r:id="rId10"/>
    <p:sldMasterId id="2147484484" r:id="rId11"/>
    <p:sldMasterId id="2147484485" r:id="rId12"/>
    <p:sldMasterId id="2147484487" r:id="rId13"/>
    <p:sldMasterId id="2147484666" r:id="rId14"/>
    <p:sldMasterId id="2147484668" r:id="rId15"/>
    <p:sldMasterId id="2147484670" r:id="rId16"/>
    <p:sldMasterId id="2147484672" r:id="rId17"/>
    <p:sldMasterId id="2147484674" r:id="rId18"/>
    <p:sldMasterId id="2147484714" r:id="rId19"/>
    <p:sldMasterId id="2147484941" r:id="rId20"/>
    <p:sldMasterId id="2147485103" r:id="rId21"/>
    <p:sldMasterId id="2147485643" r:id="rId22"/>
    <p:sldMasterId id="2147485646" r:id="rId23"/>
    <p:sldMasterId id="2147485651" r:id="rId24"/>
    <p:sldMasterId id="2147485656" r:id="rId25"/>
    <p:sldMasterId id="2147485661" r:id="rId26"/>
    <p:sldMasterId id="2147486000" r:id="rId27"/>
    <p:sldMasterId id="2147486069" r:id="rId28"/>
    <p:sldMasterId id="2147486905" r:id="rId29"/>
    <p:sldMasterId id="2147486910" r:id="rId30"/>
    <p:sldMasterId id="2147488795" r:id="rId31"/>
    <p:sldMasterId id="2147488965" r:id="rId32"/>
    <p:sldMasterId id="2147488967" r:id="rId33"/>
    <p:sldMasterId id="2147490037" r:id="rId34"/>
    <p:sldMasterId id="2147490963" r:id="rId35"/>
    <p:sldMasterId id="2147490981" r:id="rId36"/>
    <p:sldMasterId id="2147491301" r:id="rId37"/>
    <p:sldMasterId id="2147491651" r:id="rId38"/>
    <p:sldMasterId id="2147491657" r:id="rId39"/>
    <p:sldMasterId id="2147491659" r:id="rId40"/>
    <p:sldMasterId id="2147491661" r:id="rId41"/>
    <p:sldMasterId id="2147491673" r:id="rId42"/>
    <p:sldMasterId id="2147491685" r:id="rId43"/>
    <p:sldMasterId id="2147491688" r:id="rId44"/>
    <p:sldMasterId id="2147491701" r:id="rId45"/>
    <p:sldMasterId id="2147491703" r:id="rId46"/>
    <p:sldMasterId id="2147491705" r:id="rId47"/>
    <p:sldMasterId id="2147491708" r:id="rId48"/>
    <p:sldMasterId id="2147491710" r:id="rId49"/>
  </p:sldMasterIdLst>
  <p:notesMasterIdLst>
    <p:notesMasterId r:id="rId72"/>
  </p:notesMasterIdLst>
  <p:sldIdLst>
    <p:sldId id="649" r:id="rId50"/>
    <p:sldId id="827" r:id="rId51"/>
    <p:sldId id="818" r:id="rId52"/>
    <p:sldId id="819" r:id="rId53"/>
    <p:sldId id="811" r:id="rId54"/>
    <p:sldId id="813" r:id="rId55"/>
    <p:sldId id="828" r:id="rId56"/>
    <p:sldId id="809" r:id="rId57"/>
    <p:sldId id="829" r:id="rId58"/>
    <p:sldId id="814" r:id="rId59"/>
    <p:sldId id="820" r:id="rId60"/>
    <p:sldId id="815" r:id="rId61"/>
    <p:sldId id="831" r:id="rId62"/>
    <p:sldId id="774" r:id="rId63"/>
    <p:sldId id="817" r:id="rId64"/>
    <p:sldId id="706" r:id="rId65"/>
    <p:sldId id="816" r:id="rId66"/>
    <p:sldId id="746" r:id="rId67"/>
    <p:sldId id="830" r:id="rId68"/>
    <p:sldId id="821" r:id="rId69"/>
    <p:sldId id="788" r:id="rId70"/>
    <p:sldId id="806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66FFCC"/>
    <a:srgbClr val="CC66FF"/>
    <a:srgbClr val="6666FF"/>
    <a:srgbClr val="66CCFF"/>
    <a:srgbClr val="FF00FF"/>
    <a:srgbClr val="00FF00"/>
    <a:srgbClr val="8BC64B"/>
    <a:srgbClr val="8BC54B"/>
    <a:srgbClr val="FFB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3" d="100"/>
          <a:sy n="103" d="100"/>
        </p:scale>
        <p:origin x="-1440" y="-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14.xml"/><Relationship Id="rId64" Type="http://schemas.openxmlformats.org/officeDocument/2006/relationships/slide" Target="slides/slide15.xml"/><Relationship Id="rId65" Type="http://schemas.openxmlformats.org/officeDocument/2006/relationships/slide" Target="slides/slide16.xml"/><Relationship Id="rId66" Type="http://schemas.openxmlformats.org/officeDocument/2006/relationships/slide" Target="slides/slide17.xml"/><Relationship Id="rId67" Type="http://schemas.openxmlformats.org/officeDocument/2006/relationships/slide" Target="slides/slide18.xml"/><Relationship Id="rId68" Type="http://schemas.openxmlformats.org/officeDocument/2006/relationships/slide" Target="slides/slide19.xml"/><Relationship Id="rId69" Type="http://schemas.openxmlformats.org/officeDocument/2006/relationships/slide" Target="slides/slide20.xml"/><Relationship Id="rId50" Type="http://schemas.openxmlformats.org/officeDocument/2006/relationships/slide" Target="slides/slide1.xml"/><Relationship Id="rId51" Type="http://schemas.openxmlformats.org/officeDocument/2006/relationships/slide" Target="slides/slide2.xml"/><Relationship Id="rId52" Type="http://schemas.openxmlformats.org/officeDocument/2006/relationships/slide" Target="slides/slide3.xml"/><Relationship Id="rId53" Type="http://schemas.openxmlformats.org/officeDocument/2006/relationships/slide" Target="slides/slide4.xml"/><Relationship Id="rId54" Type="http://schemas.openxmlformats.org/officeDocument/2006/relationships/slide" Target="slides/slide5.xml"/><Relationship Id="rId55" Type="http://schemas.openxmlformats.org/officeDocument/2006/relationships/slide" Target="slides/slide6.xml"/><Relationship Id="rId56" Type="http://schemas.openxmlformats.org/officeDocument/2006/relationships/slide" Target="slides/slide7.xml"/><Relationship Id="rId57" Type="http://schemas.openxmlformats.org/officeDocument/2006/relationships/slide" Target="slides/slide8.xml"/><Relationship Id="rId58" Type="http://schemas.openxmlformats.org/officeDocument/2006/relationships/slide" Target="slides/slide9.xml"/><Relationship Id="rId59" Type="http://schemas.openxmlformats.org/officeDocument/2006/relationships/slide" Target="slides/slide10.xml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43" Type="http://schemas.openxmlformats.org/officeDocument/2006/relationships/slideMaster" Target="slideMasters/slideMaster43.xml"/><Relationship Id="rId44" Type="http://schemas.openxmlformats.org/officeDocument/2006/relationships/slideMaster" Target="slideMasters/slideMaster44.xml"/><Relationship Id="rId45" Type="http://schemas.openxmlformats.org/officeDocument/2006/relationships/slideMaster" Target="slideMasters/slideMaster45.xml"/><Relationship Id="rId46" Type="http://schemas.openxmlformats.org/officeDocument/2006/relationships/slideMaster" Target="slideMasters/slideMaster46.xml"/><Relationship Id="rId47" Type="http://schemas.openxmlformats.org/officeDocument/2006/relationships/slideMaster" Target="slideMasters/slideMaster47.xml"/><Relationship Id="rId48" Type="http://schemas.openxmlformats.org/officeDocument/2006/relationships/slideMaster" Target="slideMasters/slideMaster48.xml"/><Relationship Id="rId49" Type="http://schemas.openxmlformats.org/officeDocument/2006/relationships/slideMaster" Target="slideMasters/slideMaster4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70" Type="http://schemas.openxmlformats.org/officeDocument/2006/relationships/slide" Target="slides/slide21.xml"/><Relationship Id="rId71" Type="http://schemas.openxmlformats.org/officeDocument/2006/relationships/slide" Target="slides/slide22.xml"/><Relationship Id="rId72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11.xml"/><Relationship Id="rId61" Type="http://schemas.openxmlformats.org/officeDocument/2006/relationships/slide" Target="slides/slide12.xml"/><Relationship Id="rId62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Haga clic para modificar el estilo de texto del patrón</a:t>
            </a:r>
          </a:p>
          <a:p>
            <a:pPr lvl="1"/>
            <a:r>
              <a:rPr lang="en-US" noProof="0"/>
              <a:t>Segundo nivel</a:t>
            </a:r>
          </a:p>
          <a:p>
            <a:pPr lvl="2"/>
            <a:r>
              <a:rPr lang="en-US" noProof="0"/>
              <a:t>Tercer nivel</a:t>
            </a:r>
          </a:p>
          <a:p>
            <a:pPr lvl="3"/>
            <a:r>
              <a:rPr lang="en-US" noProof="0"/>
              <a:t>Cuarto nivel</a:t>
            </a:r>
          </a:p>
          <a:p>
            <a:pPr lvl="4"/>
            <a:r>
              <a:rPr lang="en-US" noProof="0"/>
              <a:t>Quinto nivel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21A266-302C-CB43-94A6-0973F23A7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920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7989EE-0377-E147-82D2-6B934EED17C6}" type="slidenum">
              <a:rPr 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703263"/>
            <a:ext cx="4597400" cy="344805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Overview of the system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Physics outcomes from this meeting important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define physics case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experimental constraints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range of experiments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key experiments demonstrator/full array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meeting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Key design parameters Before too late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120/180 decision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2A018E-4CC0-7046-8CB1-E40E1CE095F3}" type="slidenum">
              <a:rPr lang="en-GB" sz="1200">
                <a:solidFill>
                  <a:srgbClr val="000000"/>
                </a:solidFill>
              </a:rPr>
              <a:pPr eaLnBrk="1" hangingPunct="1"/>
              <a:t>9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2A018E-4CC0-7046-8CB1-E40E1CE095F3}" type="slidenum">
              <a:rPr lang="en-GB" sz="1200">
                <a:solidFill>
                  <a:srgbClr val="000000"/>
                </a:solidFill>
              </a:rPr>
              <a:pPr eaLnBrk="1" hangingPunct="1"/>
              <a:t>10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F8FEB9-F53F-D645-B10E-21CE0B8B6D45}" type="slidenum">
              <a:rPr lang="en-GB" sz="1200">
                <a:solidFill>
                  <a:srgbClr val="000000"/>
                </a:solidFill>
              </a:rPr>
              <a:pPr eaLnBrk="1" hangingPunct="1"/>
              <a:t>14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9BC74A-8941-EF46-9D7A-B1C8A7CB3E7D}" type="slidenum">
              <a:rPr lang="en-GB" sz="1200">
                <a:solidFill>
                  <a:srgbClr val="000000"/>
                </a:solidFill>
              </a:rPr>
              <a:pPr eaLnBrk="1" hangingPunct="1"/>
              <a:t>16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68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87DCD4-786C-A944-B37F-8520C95B7D2A}" type="slidenum">
              <a:rPr lang="en-GB" sz="1200">
                <a:solidFill>
                  <a:srgbClr val="000000"/>
                </a:solidFill>
              </a:rPr>
              <a:pPr eaLnBrk="1" hangingPunct="1"/>
              <a:t>17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2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133123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9BAF1C-6FF5-364F-9DCE-BB519FC94F3B}" type="slidenum">
              <a:rPr lang="en-US" sz="1200">
                <a:solidFill>
                  <a:srgbClr val="000000"/>
                </a:solidFill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05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25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293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00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315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51"/>
            <a:ext cx="7772400" cy="1362075"/>
          </a:xfrm>
        </p:spPr>
        <p:txBody>
          <a:bodyPr anchor="t"/>
          <a:lstStyle>
            <a:lvl1pPr algn="l">
              <a:defRPr sz="44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6302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226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8973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9"/>
            <a:ext cx="4041775" cy="3182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99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24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17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111750" cy="50847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4"/>
            <a:ext cx="3008313" cy="48514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3020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4512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293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89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29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A5C61-C751-D843-BE5D-61E98214C7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795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9EFA0-64CC-8C4A-BA0A-4582468B9C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757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77A52-C7A0-104F-B42C-AE44E41269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733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1B694-3D97-4547-8DD0-6C92E071EB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583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588B5-20BB-2F4A-BCBB-5F5DCB498E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013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27089" y="2205039"/>
            <a:ext cx="3163887" cy="2808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143376" y="2205039"/>
            <a:ext cx="3165475" cy="2808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B9999-8A6D-714C-B8AB-DE66BCD48B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199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163FE-5E81-6040-881F-A34B741CD2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280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D0BF2-6E53-8F43-8B48-136C07627A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417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15112-A74C-F345-AF76-77D4B1827D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15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3294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0FC45-239B-3A43-BE23-FDE3B57AC5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628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09D7A-334A-B74F-A4FA-1B372A6638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228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995B0-D002-2A46-B36F-2C99EECF56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092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5689600" y="620713"/>
            <a:ext cx="1619250" cy="43926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827088" y="620713"/>
            <a:ext cx="4710112" cy="43926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C23CD-689D-984B-B2E8-215D4F487F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703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089" y="620713"/>
            <a:ext cx="4751387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827089" y="2205039"/>
            <a:ext cx="6481762" cy="2808287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074F4-CC3F-A146-8483-73D3C90153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652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827089" y="620713"/>
            <a:ext cx="6481762" cy="43926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A239E-7546-2C4D-92CE-F2C3FF1182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023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D971D32A-086E-784F-8818-A7DEE885BE71}" type="datetimeFigureOut">
              <a:rPr lang="fr-FR"/>
              <a:pPr>
                <a:defRPr/>
              </a:pPr>
              <a:t>2/4/18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C6D72D84-37AB-5C43-A9AF-F293CE204B6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3962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5DDA77D1-B604-9D4C-9EA3-0382E816CC93}" type="datetimeFigureOut">
              <a:rPr lang="fr-FR"/>
              <a:pPr>
                <a:defRPr/>
              </a:pPr>
              <a:t>2/4/18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545F1BFD-16DA-6440-8111-12CC562D7F7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452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6F42FB74-F728-D743-A124-464711ADD06D}" type="datetimeFigureOut">
              <a:rPr lang="fr-FR"/>
              <a:pPr>
                <a:defRPr/>
              </a:pPr>
              <a:t>2/4/18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E5D1B9B-7E23-9040-AA7C-1B27780A913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0392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E8E27730-967C-8B4F-AC45-CD8BAA2A546C}" type="datetimeFigureOut">
              <a:rPr lang="fr-FR"/>
              <a:pPr>
                <a:defRPr/>
              </a:pPr>
              <a:t>2/4/18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6398846A-0E29-7443-A076-459AEC665D6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367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51"/>
            <a:ext cx="7772400" cy="1362075"/>
          </a:xfrm>
        </p:spPr>
        <p:txBody>
          <a:bodyPr anchor="t"/>
          <a:lstStyle>
            <a:lvl1pPr algn="l">
              <a:defRPr sz="44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688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38DA35AE-D24C-9042-8D97-E1E9E5A5C91A}" type="datetimeFigureOut">
              <a:rPr lang="fr-FR"/>
              <a:pPr>
                <a:defRPr/>
              </a:pPr>
              <a:t>2/4/18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1E7EF72-6A3C-E646-9B60-B7799F3D414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2831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E0A63AA7-9B1E-804D-878A-0A94700B5BE8}" type="datetimeFigureOut">
              <a:rPr lang="fr-FR"/>
              <a:pPr>
                <a:defRPr/>
              </a:pPr>
              <a:t>2/4/18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0FFBDFC-2B72-E042-92F2-93F53F27043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381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51C80B39-2AE3-5048-9AA3-99684B4A67E3}" type="datetimeFigureOut">
              <a:rPr lang="fr-FR"/>
              <a:pPr>
                <a:defRPr/>
              </a:pPr>
              <a:t>2/4/18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E90F3F02-C1F5-3D41-85D0-B25CE42DCCF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8668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CAFA4606-4E27-2249-BEFE-969933286CE5}" type="datetimeFigureOut">
              <a:rPr lang="fr-FR"/>
              <a:pPr>
                <a:defRPr/>
              </a:pPr>
              <a:t>2/4/18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4489A82C-E649-7043-B74C-79F17F2DD78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808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725363A8-56E8-F740-8DAF-5ED4F1B9AFDD}" type="datetimeFigureOut">
              <a:rPr lang="fr-FR"/>
              <a:pPr>
                <a:defRPr/>
              </a:pPr>
              <a:t>2/4/18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C1D258A1-64BD-AC40-857E-B1ADD8D1333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4933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974399DA-8FA8-7D4E-BC4F-4BCC9BD57C97}" type="datetimeFigureOut">
              <a:rPr lang="fr-FR"/>
              <a:pPr>
                <a:defRPr/>
              </a:pPr>
              <a:t>2/4/18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D83F009D-4265-BF48-9DA8-F1D3727F4E9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1328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62D265B6-99E8-934E-9318-EAC780C41780}" type="datetimeFigureOut">
              <a:rPr lang="fr-FR"/>
              <a:pPr>
                <a:defRPr/>
              </a:pPr>
              <a:t>2/4/18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D870C67D-B534-9C46-A856-49D5E7458BE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2512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347761"/>
            <a:ext cx="77724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70875" y="6561138"/>
            <a:ext cx="873125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5C6AE32B-3D6D-AB44-98ED-F830020D135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6189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703D3-B64C-0C4B-85FA-32A7B1B0BF7C}" type="datetime1">
              <a:rPr lang="es-ES"/>
              <a:pPr>
                <a:defRPr/>
              </a:pPr>
              <a:t>2/4/18</a:t>
            </a:fld>
            <a:endParaRPr lang="en-U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46866-3C00-6247-AA9A-1DA211493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1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02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4339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153B0-197A-384A-81EC-6B97E6D330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257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11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57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244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2BFB8-E51B-FE44-A901-4A427539B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789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254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0C2C5-B162-A44A-A0B3-34C12081CE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5228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31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solidFill>
            <a:srgbClr val="3366FF">
              <a:alpha val="50000"/>
            </a:srgb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026188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72718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0305760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8973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9"/>
            <a:ext cx="4041775" cy="3182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5812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15623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08108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27406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2719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97069385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30571787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8042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63785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31162B70-1427-3C4A-9DEA-D302E3F58C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4711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FC58D6EF-9372-3E49-AF36-0249EFECC6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37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125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C2EF550D-3885-414A-B5EF-3CCE7DEA04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4622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71733D62-A157-7E40-B6A8-AF748DC06E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1381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2DD857C1-3854-2146-9BEA-DA615C9CCC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2925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F6ED8CC9-1DEB-FE46-B95D-69096B9C53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497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42A56C60-B677-564C-AEE3-37DDE7D35B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9414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D89FF25A-1182-964B-9818-79039146E1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783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F68F4930-003F-C54A-8464-4BA46B62CA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8062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96AD9A5D-92DB-D045-A87A-1EDEFA1667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3304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D81032A7-8FD5-8746-B9ED-EBF22FC680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274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451AD-43C8-0F42-8286-136E9DDCD8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655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0540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411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83C4C5-D0E8-704C-8309-A9C0F601E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268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82A355D-CC06-1147-A372-079FE7096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566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C5C3E56-EA55-2944-A4A6-5DF48E04C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63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D327415-135F-3747-A025-108A24632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8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70A1840-6973-DD47-808B-46BFDC91D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568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80B9F35-EC58-D54C-B955-E66FA047E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576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EC0A9E7-F597-DD45-90F1-5A9C66DC5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212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A3986FCD-44D4-1D47-B66A-FD07DED1D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848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57BC7623-2A9D-FB4F-AF5D-6290D1EF9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60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111750" cy="50847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4"/>
            <a:ext cx="3008313" cy="48514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390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B02AD9-1D8E-2148-9A62-33A879A0F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495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6FFF7E79-C540-FD4F-B7EE-89A6958AB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074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11738CF-2D08-EA4E-B872-C52119928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072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8482124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371A-2BBD-024F-90FD-46CAC47756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0091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2E15A-5509-A247-A3CA-65AFC97B74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6249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838A5-CDFC-A740-8352-DABA188879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2863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77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2.jpeg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1" Type="http://schemas.openxmlformats.org/officeDocument/2006/relationships/theme" Target="../theme/theme19.xml"/><Relationship Id="rId2" Type="http://schemas.openxmlformats.org/officeDocument/2006/relationships/vmlDrawing" Target="../drawings/vmlDrawing2.v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theme" Target="../theme/theme20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theme" Target="../theme/theme21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theme" Target="../theme/theme26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27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theme" Target="../theme/theme38.xml"/></Relationships>
</file>

<file path=ppt/slideMasters/_rels/slideMaster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theme" Target="../theme/theme39.xml"/><Relationship Id="rId3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theme" Target="../theme/theme40.xml"/><Relationship Id="rId3" Type="http://schemas.openxmlformats.org/officeDocument/2006/relationships/image" Target="../media/image3.jpeg"/></Relationships>
</file>

<file path=ppt/slideMasters/_rels/slideMaster4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41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4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42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43.xml.rels><?xml version="1.0" encoding="UTF-8" standalone="yes"?>
<Relationships xmlns="http://schemas.openxmlformats.org/package/2006/relationships"><Relationship Id="rId3" Type="http://schemas.openxmlformats.org/officeDocument/2006/relationships/theme" Target="../theme/theme43.xm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/Relationships>
</file>

<file path=ppt/slideMasters/_rels/slideMaster4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theme" Target="../theme/theme44.xml"/><Relationship Id="rId14" Type="http://schemas.openxmlformats.org/officeDocument/2006/relationships/image" Target="../media/image5.png"/><Relationship Id="rId15" Type="http://schemas.openxmlformats.org/officeDocument/2006/relationships/image" Target="../media/image6.png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_rels/slideMaster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theme" Target="../theme/theme45.xml"/><Relationship Id="rId3" Type="http://schemas.openxmlformats.org/officeDocument/2006/relationships/image" Target="../media/image2.jpeg"/></Relationships>
</file>

<file path=ppt/slideMasters/_rels/slideMaster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theme" Target="../theme/theme46.xml"/><Relationship Id="rId3" Type="http://schemas.openxmlformats.org/officeDocument/2006/relationships/image" Target="../media/image3.jpeg"/></Relationships>
</file>

<file path=ppt/slideMasters/_rels/slideMaster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theme" Target="../theme/theme48.xml"/><Relationship Id="rId3" Type="http://schemas.openxmlformats.org/officeDocument/2006/relationships/image" Target="../media/image3.jpeg"/></Relationships>
</file>

<file path=ppt/slideMasters/_rels/slideMaster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theme" Target="../theme/theme49.xml"/><Relationship Id="rId3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1" Type="http://schemas.openxmlformats.org/officeDocument/2006/relationships/theme" Target="../theme/theme8.xml"/><Relationship Id="rId2" Type="http://schemas.openxmlformats.org/officeDocument/2006/relationships/vmlDrawing" Target="../drawings/vmlDrawing1.v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00125"/>
            <a:ext cx="82296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0813"/>
            <a:ext cx="2895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E6C37D0-41C8-0C40-9524-F455961645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428625" y="857250"/>
            <a:ext cx="828675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B5B61A3F-5D99-AF4B-BD9D-12207ABB8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DE6BDF5E-811C-8B43-9EF1-7E0027A6A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CB33A512-41FA-984F-B8CE-D8206EC66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5A43A3B-2DBF-1A4D-9BE2-454579AB8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05EC41A0-8FAB-BE47-9110-13D1F5915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1C3DE84F-3843-9D47-9325-24905E648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22E09169-2C9E-304C-B8ED-B7E5FE61A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391" name="Picture 7" descr="Untitled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025"/>
            <a:ext cx="9144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616474CE-7893-A546-A6F7-9DFEAC24B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0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4BEC3B73-C394-1C40-ABDA-2782137DE1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609600"/>
            <a:ext cx="7270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9891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ea typeface="Times New Roman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fld id="{3A07948B-7C22-F94B-BF2A-9AE98EAF336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34" name="WordArt 9"/>
          <p:cNvSpPr>
            <a:spLocks noChangeArrowheads="1" noChangeShapeType="1" noTextEdit="1"/>
          </p:cNvSpPr>
          <p:nvPr/>
        </p:nvSpPr>
        <p:spPr bwMode="auto">
          <a:xfrm rot="5400000">
            <a:off x="-909636" y="3473451"/>
            <a:ext cx="3571875" cy="2286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000" kern="10">
                <a:ln w="9525">
                  <a:noFill/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Gill Sans MT"/>
                <a:ea typeface="+mn-ea"/>
                <a:cs typeface="+mn-cs"/>
              </a:rPr>
              <a:t>ANCILLARY DETECTOR DAQ</a:t>
            </a:r>
          </a:p>
        </p:txBody>
      </p:sp>
      <p:graphicFrame>
        <p:nvGraphicFramePr>
          <p:cNvPr id="20488" name="Object 10"/>
          <p:cNvGraphicFramePr>
            <a:graphicFrameLocks noChangeAspect="1"/>
          </p:cNvGraphicFramePr>
          <p:nvPr/>
        </p:nvGraphicFramePr>
        <p:xfrm>
          <a:off x="611188" y="908050"/>
          <a:ext cx="40322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6" name="Photo Editor-Foto" r:id="rId3" imgW="1523810" imgH="2057143" progId="MSPhotoEd.3">
                  <p:embed/>
                </p:oleObj>
              </mc:Choice>
              <mc:Fallback>
                <p:oleObj name="Photo Editor-Foto" r:id="rId3" imgW="1523810" imgH="2057143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908050"/>
                        <a:ext cx="403225" cy="5032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9" name="Line 11"/>
          <p:cNvSpPr>
            <a:spLocks noChangeShapeType="1"/>
          </p:cNvSpPr>
          <p:nvPr/>
        </p:nvSpPr>
        <p:spPr bwMode="auto">
          <a:xfrm>
            <a:off x="1143000" y="685800"/>
            <a:ext cx="0" cy="548640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Line 12"/>
          <p:cNvSpPr>
            <a:spLocks noChangeShapeType="1"/>
          </p:cNvSpPr>
          <p:nvPr/>
        </p:nvSpPr>
        <p:spPr bwMode="auto">
          <a:xfrm>
            <a:off x="762000" y="6248400"/>
            <a:ext cx="5334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WordArt 13"/>
          <p:cNvSpPr>
            <a:spLocks noChangeArrowheads="1" noChangeShapeType="1" noTextEdit="1"/>
          </p:cNvSpPr>
          <p:nvPr/>
        </p:nvSpPr>
        <p:spPr bwMode="auto">
          <a:xfrm>
            <a:off x="1285875" y="6353175"/>
            <a:ext cx="1819275" cy="123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</a:rPr>
              <a:t>AGATA week @ LNL, November'07</a:t>
            </a:r>
          </a:p>
        </p:txBody>
      </p:sp>
      <p:sp>
        <p:nvSpPr>
          <p:cNvPr id="20492" name="Line 14"/>
          <p:cNvSpPr>
            <a:spLocks noChangeShapeType="1"/>
          </p:cNvSpPr>
          <p:nvPr userDrawn="1"/>
        </p:nvSpPr>
        <p:spPr bwMode="auto">
          <a:xfrm>
            <a:off x="1143000" y="6096000"/>
            <a:ext cx="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2" name="Text Box 16"/>
          <p:cNvSpPr txBox="1">
            <a:spLocks noChangeArrowheads="1"/>
          </p:cNvSpPr>
          <p:nvPr userDrawn="1"/>
        </p:nvSpPr>
        <p:spPr bwMode="auto">
          <a:xfrm>
            <a:off x="1979613" y="5157788"/>
            <a:ext cx="2447925" cy="457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GB" smtClean="0">
              <a:solidFill>
                <a:srgbClr val="000000"/>
              </a:solidFill>
              <a:cs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ea typeface="ＭＳ Ｐゴシック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ea typeface="ＭＳ Ｐゴシック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ea typeface="ＭＳ Ｐゴシック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ea typeface="ＭＳ Ｐゴシック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00125"/>
            <a:ext cx="82296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0813"/>
            <a:ext cx="2895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BFA0EC7-E906-B743-B5CE-C0657BA452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428625" y="857250"/>
            <a:ext cx="828675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13th June 2012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AGATA week GSI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4D9151E9-A818-8E43-A497-E8E547619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05" r:id="rId1"/>
    <p:sldLayoutId id="2147491606" r:id="rId2"/>
    <p:sldLayoutId id="2147491607" r:id="rId3"/>
    <p:sldLayoutId id="2147491608" r:id="rId4"/>
    <p:sldLayoutId id="2147491609" r:id="rId5"/>
    <p:sldLayoutId id="2147491610" r:id="rId6"/>
    <p:sldLayoutId id="2147491611" r:id="rId7"/>
    <p:sldLayoutId id="2147491612" r:id="rId8"/>
    <p:sldLayoutId id="2147491613" r:id="rId9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13th June 2012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AGATA week GSI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3917A9CA-CB3F-7E42-952D-F1B1867644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14" r:id="rId1"/>
    <p:sldLayoutId id="2147491615" r:id="rId2"/>
    <p:sldLayoutId id="2147491616" r:id="rId3"/>
    <p:sldLayoutId id="2147491617" r:id="rId4"/>
    <p:sldLayoutId id="2147491618" r:id="rId5"/>
    <p:sldLayoutId id="2147491619" r:id="rId6"/>
    <p:sldLayoutId id="2147491620" r:id="rId7"/>
    <p:sldLayoutId id="2147491621" r:id="rId8"/>
    <p:sldLayoutId id="2147491622" r:id="rId9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2741562-F14F-C54A-920C-5946A9986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23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C9B767E9-AEDF-214C-ACE1-6CF9D4443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2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64463363-832C-0542-B419-CCB97DED9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25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CA2522D0-EA08-864F-8C01-5B425D082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205038"/>
            <a:ext cx="64817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33F1AF24-89C8-FA41-AE7B-D40F253B23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620713"/>
            <a:ext cx="47513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88" r:id="rId1"/>
    <p:sldLayoutId id="2147491589" r:id="rId2"/>
    <p:sldLayoutId id="2147491590" r:id="rId3"/>
    <p:sldLayoutId id="2147491591" r:id="rId4"/>
    <p:sldLayoutId id="2147491592" r:id="rId5"/>
    <p:sldLayoutId id="2147491593" r:id="rId6"/>
    <p:sldLayoutId id="2147491594" r:id="rId7"/>
    <p:sldLayoutId id="2147491595" r:id="rId8"/>
    <p:sldLayoutId id="2147491596" r:id="rId9"/>
    <p:sldLayoutId id="2147491597" r:id="rId10"/>
    <p:sldLayoutId id="2147491598" r:id="rId11"/>
    <p:sldLayoutId id="2147491599" r:id="rId12"/>
    <p:sldLayoutId id="21474916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91627" r:id="rId1"/>
    <p:sldLayoutId id="2147491628" r:id="rId2"/>
    <p:sldLayoutId id="2147491629" r:id="rId3"/>
    <p:sldLayoutId id="2147491630" r:id="rId4"/>
    <p:sldLayoutId id="2147491631" r:id="rId5"/>
    <p:sldLayoutId id="2147491632" r:id="rId6"/>
    <p:sldLayoutId id="2147491633" r:id="rId7"/>
    <p:sldLayoutId id="2147491634" r:id="rId8"/>
    <p:sldLayoutId id="2147491635" r:id="rId9"/>
    <p:sldLayoutId id="2147491636" r:id="rId10"/>
    <p:sldLayoutId id="2147491637" r:id="rId11"/>
    <p:sldLayoutId id="21474916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041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77DF240-E6D5-C147-BFF8-C2B1E45A6333}" type="datetime1">
              <a:rPr lang="es-ES"/>
              <a:pPr>
                <a:defRPr/>
              </a:pPr>
              <a:t>2/4/18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E820465-77E0-D247-A9A4-C36950598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19F0B05B-A3FC-FD4E-A489-4903BCB87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41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00125"/>
            <a:ext cx="82296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0813"/>
            <a:ext cx="2895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8495B4D-8BE8-794A-BA80-A9AB1993CD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428625" y="857250"/>
            <a:ext cx="828675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91683D6C-5DEC-E644-BD7A-807C47732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4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75B13295-9014-A246-B261-4088B5D74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84909390-06DD-5C43-8C9A-561002F72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F55476B0-41C7-C84D-80A8-85D54026C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45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E158BECB-A8DF-914B-A341-A2EDF53FB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42595630-1F8B-FE4E-848C-3A4684956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47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482752B5-DF5B-BA4F-835F-5610384D4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A399053E-F042-584C-89E9-0ABEE182B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4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D2682445-BE42-404D-AC46-94073E2F0AB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5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691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38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07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766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036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952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868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783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9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205038"/>
            <a:ext cx="64817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26FC037-20E0-BE44-911C-719FFAC1BE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620713"/>
            <a:ext cx="47513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pic>
        <p:nvPicPr>
          <p:cNvPr id="86022" name="Picture 9" descr="SCI_PPT_templ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646738"/>
            <a:ext cx="5715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65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00125"/>
            <a:ext cx="82296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0813"/>
            <a:ext cx="2895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BCB26F8-E05D-1147-A325-DB1E78EBA6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428625" y="857250"/>
            <a:ext cx="828675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205038"/>
            <a:ext cx="64817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F3F8D15-5E6D-C84D-ACDD-DAF4F72100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39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620713"/>
            <a:ext cx="47513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pic>
        <p:nvPicPr>
          <p:cNvPr id="83974" name="Picture 9" descr="SCI_PPT_templ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646738"/>
            <a:ext cx="5715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66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2" descr="risi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248400"/>
            <a:ext cx="8382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7" name="Text Box 43"/>
          <p:cNvSpPr txBox="1">
            <a:spLocks noChangeArrowheads="1"/>
          </p:cNvSpPr>
          <p:nvPr/>
        </p:nvSpPr>
        <p:spPr bwMode="auto">
          <a:xfrm>
            <a:off x="127000" y="6400800"/>
            <a:ext cx="238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rgbClr val="000066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000066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000066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000066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1800" b="0" smtClean="0">
                <a:latin typeface="Times New Roman" charset="0"/>
              </a:rPr>
              <a:t>GSI-EA 21 March 2005</a:t>
            </a:r>
            <a:endParaRPr lang="en-GB" sz="2000" b="0" smtClean="0"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62" r:id="rId1"/>
    <p:sldLayoutId id="2147491663" r:id="rId2"/>
    <p:sldLayoutId id="2147491664" r:id="rId3"/>
    <p:sldLayoutId id="2147491665" r:id="rId4"/>
    <p:sldLayoutId id="2147491666" r:id="rId5"/>
    <p:sldLayoutId id="2147491667" r:id="rId6"/>
    <p:sldLayoutId id="2147491668" r:id="rId7"/>
    <p:sldLayoutId id="2147491669" r:id="rId8"/>
    <p:sldLayoutId id="2147491670" r:id="rId9"/>
    <p:sldLayoutId id="2147491671" r:id="rId10"/>
    <p:sldLayoutId id="214749167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9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9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9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89B0E962-3F00-2B42-AB02-89982D564E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74" r:id="rId1"/>
    <p:sldLayoutId id="2147491675" r:id="rId2"/>
    <p:sldLayoutId id="2147491676" r:id="rId3"/>
    <p:sldLayoutId id="2147491677" r:id="rId4"/>
    <p:sldLayoutId id="2147491678" r:id="rId5"/>
    <p:sldLayoutId id="2147491679" r:id="rId6"/>
    <p:sldLayoutId id="2147491680" r:id="rId7"/>
    <p:sldLayoutId id="2147491681" r:id="rId8"/>
    <p:sldLayoutId id="2147491682" r:id="rId9"/>
    <p:sldLayoutId id="2147491683" r:id="rId10"/>
    <p:sldLayoutId id="2147491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205038"/>
            <a:ext cx="64817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D114C4E-470D-AE4A-B9EA-1A25B4B395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620713"/>
            <a:ext cx="47513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pic>
        <p:nvPicPr>
          <p:cNvPr id="53254" name="Picture 9" descr="SCI_PPT_templ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646738"/>
            <a:ext cx="5715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686" r:id="rId1"/>
    <p:sldLayoutId id="2147491687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3C8B789F-22F3-304C-8B39-F6B183D24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0119" name="Picture 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733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8" descr="logo0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115888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689" r:id="rId1"/>
    <p:sldLayoutId id="2147491690" r:id="rId2"/>
    <p:sldLayoutId id="2147491691" r:id="rId3"/>
    <p:sldLayoutId id="2147491692" r:id="rId4"/>
    <p:sldLayoutId id="2147491693" r:id="rId5"/>
    <p:sldLayoutId id="2147491694" r:id="rId6"/>
    <p:sldLayoutId id="2147491695" r:id="rId7"/>
    <p:sldLayoutId id="2147491696" r:id="rId8"/>
    <p:sldLayoutId id="2147491697" r:id="rId9"/>
    <p:sldLayoutId id="2147491698" r:id="rId10"/>
    <p:sldLayoutId id="2147491699" r:id="rId11"/>
    <p:sldLayoutId id="21474917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800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8000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>
              <a:ea typeface="ヒラギノ角ゴ Pro W3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4F4F6491-23D9-6442-B9B2-418A9C78C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9463" name="Picture 7" descr="Untitled-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025"/>
            <a:ext cx="9144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70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205038"/>
            <a:ext cx="64817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B8C16EF-E257-0849-97FB-7370DD2A07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620713"/>
            <a:ext cx="47513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pic>
        <p:nvPicPr>
          <p:cNvPr id="2" name="Picture 9" descr="SCI_PPT_templ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646738"/>
            <a:ext cx="5715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70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FA04127-060F-5E43-8FF1-D30D267E9C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0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205038"/>
            <a:ext cx="64817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13F94FB-B969-5F44-A404-FF17FFB561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168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620713"/>
            <a:ext cx="47513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pic>
        <p:nvPicPr>
          <p:cNvPr id="71686" name="Picture 9" descr="SCI_PPT_templ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646738"/>
            <a:ext cx="5715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70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5pPr>
      <a:lvl6pPr marL="45691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38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07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766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1313" indent="-341313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036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952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868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783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9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205038"/>
            <a:ext cx="64817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3340302-E2FF-A24A-A71A-34D78A66BB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373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620713"/>
            <a:ext cx="47513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pic>
        <p:nvPicPr>
          <p:cNvPr id="73734" name="Picture 9" descr="SCI_PPT_templ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646738"/>
            <a:ext cx="5715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1711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00125"/>
            <a:ext cx="82296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0813"/>
            <a:ext cx="2895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5B27F51-1208-8649-9C3F-04739FA5EC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428625" y="857250"/>
            <a:ext cx="828675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00125"/>
            <a:ext cx="82296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0813"/>
            <a:ext cx="2895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EBE89C8-13FB-5D4C-9D84-91C14C1703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428625" y="857250"/>
            <a:ext cx="828675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00125"/>
            <a:ext cx="82296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0813"/>
            <a:ext cx="2895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3EC56EE9-4AA9-2545-A380-3185299F20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428625" y="857250"/>
            <a:ext cx="828675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609600"/>
            <a:ext cx="7270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9891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ea typeface="Times New Roman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fld id="{7D20612D-4B46-7B45-8F59-C0986C82EF1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34" name="WordArt 9"/>
          <p:cNvSpPr>
            <a:spLocks noChangeArrowheads="1" noChangeShapeType="1" noTextEdit="1"/>
          </p:cNvSpPr>
          <p:nvPr/>
        </p:nvSpPr>
        <p:spPr bwMode="auto">
          <a:xfrm rot="5400000">
            <a:off x="-909636" y="3473451"/>
            <a:ext cx="3571875" cy="2286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000" kern="10">
                <a:ln w="9525">
                  <a:noFill/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Gill Sans MT"/>
                <a:ea typeface="+mn-ea"/>
                <a:cs typeface="+mn-cs"/>
              </a:rPr>
              <a:t>ANCILLARY DETECTOR DAQ</a:t>
            </a:r>
          </a:p>
        </p:txBody>
      </p:sp>
      <p:graphicFrame>
        <p:nvGraphicFramePr>
          <p:cNvPr id="8200" name="Object 10"/>
          <p:cNvGraphicFramePr>
            <a:graphicFrameLocks noChangeAspect="1"/>
          </p:cNvGraphicFramePr>
          <p:nvPr/>
        </p:nvGraphicFramePr>
        <p:xfrm>
          <a:off x="611188" y="908050"/>
          <a:ext cx="40322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8" name="Photo Editor-Foto" r:id="rId3" imgW="1523810" imgH="2057143" progId="MSPhotoEd.3">
                  <p:embed/>
                </p:oleObj>
              </mc:Choice>
              <mc:Fallback>
                <p:oleObj name="Photo Editor-Foto" r:id="rId3" imgW="1523810" imgH="2057143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908050"/>
                        <a:ext cx="403225" cy="5032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Line 11"/>
          <p:cNvSpPr>
            <a:spLocks noChangeShapeType="1"/>
          </p:cNvSpPr>
          <p:nvPr/>
        </p:nvSpPr>
        <p:spPr bwMode="auto">
          <a:xfrm>
            <a:off x="1143000" y="685800"/>
            <a:ext cx="0" cy="548640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2"/>
          <p:cNvSpPr>
            <a:spLocks noChangeShapeType="1"/>
          </p:cNvSpPr>
          <p:nvPr/>
        </p:nvSpPr>
        <p:spPr bwMode="auto">
          <a:xfrm>
            <a:off x="762000" y="6248400"/>
            <a:ext cx="5334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WordArt 13"/>
          <p:cNvSpPr>
            <a:spLocks noChangeArrowheads="1" noChangeShapeType="1" noTextEdit="1"/>
          </p:cNvSpPr>
          <p:nvPr/>
        </p:nvSpPr>
        <p:spPr bwMode="auto">
          <a:xfrm>
            <a:off x="1285875" y="6353175"/>
            <a:ext cx="1819275" cy="123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</a:rPr>
              <a:t>AGATA week @ LNL, November'07</a:t>
            </a:r>
          </a:p>
        </p:txBody>
      </p:sp>
      <p:sp>
        <p:nvSpPr>
          <p:cNvPr id="8204" name="Line 14"/>
          <p:cNvSpPr>
            <a:spLocks noChangeShapeType="1"/>
          </p:cNvSpPr>
          <p:nvPr userDrawn="1"/>
        </p:nvSpPr>
        <p:spPr bwMode="auto">
          <a:xfrm>
            <a:off x="1143000" y="6096000"/>
            <a:ext cx="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Text Box 16"/>
          <p:cNvSpPr txBox="1">
            <a:spLocks noChangeArrowheads="1"/>
          </p:cNvSpPr>
          <p:nvPr userDrawn="1"/>
        </p:nvSpPr>
        <p:spPr bwMode="auto">
          <a:xfrm>
            <a:off x="1979613" y="5157788"/>
            <a:ext cx="2447925" cy="457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GB" smtClean="0">
              <a:solidFill>
                <a:srgbClr val="000000"/>
              </a:solidFill>
              <a:cs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ea typeface="ＭＳ Ｐゴシック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ea typeface="ＭＳ Ｐゴシック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ea typeface="ＭＳ Ｐゴシック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ea typeface="ＭＳ Ｐゴシック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31DACCF7-E5D4-BD4C-BE1A-80638E124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9" Type="http://schemas.openxmlformats.org/officeDocument/2006/relationships/image" Target="../media/image36.png"/><Relationship Id="rId10" Type="http://schemas.openxmlformats.org/officeDocument/2006/relationships/image" Target="../media/image37.jpeg"/><Relationship Id="rId11" Type="http://schemas.openxmlformats.org/officeDocument/2006/relationships/image" Target="../media/image38.jpe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emf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19.jpeg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hyperlink" Target="http://npg.dl.ac.uk/svn/agata" TargetMode="External"/><Relationship Id="rId5" Type="http://schemas.openxmlformats.org/officeDocument/2006/relationships/image" Target="../media/image52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1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56.jpeg"/><Relationship Id="rId5" Type="http://schemas.openxmlformats.org/officeDocument/2006/relationships/image" Target="../media/image8.jpeg"/><Relationship Id="rId6" Type="http://schemas.openxmlformats.org/officeDocument/2006/relationships/image" Target="../media/image57.jpe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png"/><Relationship Id="rId12" Type="http://schemas.openxmlformats.org/officeDocument/2006/relationships/image" Target="../media/image68.png"/><Relationship Id="rId13" Type="http://schemas.openxmlformats.org/officeDocument/2006/relationships/image" Target="../media/image69.png"/><Relationship Id="rId14" Type="http://schemas.openxmlformats.org/officeDocument/2006/relationships/image" Target="../media/image70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8.jpe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0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oleObject" Target="../embeddings/oleObject3.bin"/><Relationship Id="rId5" Type="http://schemas.openxmlformats.org/officeDocument/2006/relationships/image" Target="../media/image1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7.emf"/><Relationship Id="rId5" Type="http://schemas.openxmlformats.org/officeDocument/2006/relationships/image" Target="../media/image18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wmf"/><Relationship Id="rId7" Type="http://schemas.openxmlformats.org/officeDocument/2006/relationships/image" Target="../media/image23.jpe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0.jpeg"/><Relationship Id="rId8" Type="http://schemas.openxmlformats.org/officeDocument/2006/relationships/image" Target="../media/image23.jpeg"/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1754188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3600" b="1" dirty="0">
              <a:solidFill>
                <a:srgbClr val="FFFF00"/>
              </a:solidFill>
              <a:cs typeface="Arial" charset="0"/>
            </a:endParaRPr>
          </a:p>
          <a:p>
            <a:pPr algn="ctr" eaLnBrk="1" hangingPunct="1"/>
            <a:r>
              <a:rPr lang="en-US" sz="3600" b="1" dirty="0">
                <a:solidFill>
                  <a:srgbClr val="FFFF00"/>
                </a:solidFill>
                <a:cs typeface="Arial" charset="0"/>
              </a:rPr>
              <a:t>AGATA Project </a:t>
            </a:r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Review</a:t>
            </a:r>
            <a:endParaRPr lang="en-US" sz="3600" b="1" dirty="0">
              <a:solidFill>
                <a:srgbClr val="FFFF00"/>
              </a:solidFill>
              <a:cs typeface="Arial" charset="0"/>
            </a:endParaRPr>
          </a:p>
          <a:p>
            <a:pPr algn="ctr" eaLnBrk="1" hangingPunct="1"/>
            <a:endParaRPr lang="en-US" sz="36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90114" name="Picture 1" descr="IF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5050"/>
            <a:ext cx="129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2" descr="Logo_CS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26155" r="5782" b="22900"/>
          <a:stretch>
            <a:fillRect/>
          </a:stretch>
        </p:blipFill>
        <p:spPr bwMode="auto">
          <a:xfrm>
            <a:off x="1476375" y="6069013"/>
            <a:ext cx="2778125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325438" y="1916113"/>
            <a:ext cx="57594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000000"/>
                </a:solidFill>
              </a:rPr>
              <a:t>Andres Gadea </a:t>
            </a:r>
            <a:r>
              <a:rPr lang="en-US" sz="2000" b="1" dirty="0">
                <a:solidFill>
                  <a:srgbClr val="000000"/>
                </a:solidFill>
              </a:rPr>
              <a:t>(IFIC-CSIC, Spain)</a:t>
            </a:r>
            <a:endParaRPr lang="en-US" sz="20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sz="2000" b="1" dirty="0">
                <a:solidFill>
                  <a:srgbClr val="000000"/>
                </a:solidFill>
              </a:rPr>
              <a:t>on behalf </a:t>
            </a:r>
            <a:r>
              <a:rPr lang="en-US" sz="2000" b="1" dirty="0" smtClean="0">
                <a:solidFill>
                  <a:srgbClr val="000000"/>
                </a:solidFill>
              </a:rPr>
              <a:t>of the AGATA Collaboration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90117" name="Picture 2" descr="186-10182 A0-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916113"/>
            <a:ext cx="288131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5 Marcador de pie de página"/>
          <p:cNvSpPr txBox="1">
            <a:spLocks/>
          </p:cNvSpPr>
          <p:nvPr/>
        </p:nvSpPr>
        <p:spPr bwMode="auto">
          <a:xfrm>
            <a:off x="611560" y="5445224"/>
            <a:ext cx="67468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b="1" dirty="0" smtClean="0"/>
              <a:t> </a:t>
            </a:r>
            <a:r>
              <a:rPr lang="en-US" sz="1400" b="1" dirty="0" smtClean="0"/>
              <a:t>2</a:t>
            </a:r>
            <a:r>
              <a:rPr lang="en-US" sz="1400" b="1" baseline="30000" dirty="0" smtClean="0"/>
              <a:t>nd</a:t>
            </a:r>
            <a:r>
              <a:rPr lang="en-US" sz="1400" b="1" dirty="0" smtClean="0"/>
              <a:t> </a:t>
            </a:r>
            <a:r>
              <a:rPr lang="en-US" sz="1400" b="1" dirty="0" smtClean="0"/>
              <a:t>AGATA</a:t>
            </a:r>
            <a:r>
              <a:rPr lang="en-US" sz="1400" b="1" dirty="0"/>
              <a:t>-GRETINA tracking </a:t>
            </a:r>
            <a:r>
              <a:rPr lang="en-US" sz="1400" b="1" dirty="0" smtClean="0"/>
              <a:t>arrays collaboration </a:t>
            </a:r>
            <a:r>
              <a:rPr lang="en-US" sz="1400" b="1" dirty="0"/>
              <a:t>meeting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4</a:t>
            </a:r>
            <a:r>
              <a:rPr lang="en-US" sz="1400" b="1" baseline="30000" dirty="0" smtClean="0"/>
              <a:t>th</a:t>
            </a:r>
            <a:r>
              <a:rPr lang="en-US" sz="1400" b="1" dirty="0" smtClean="0"/>
              <a:t>- 6</a:t>
            </a:r>
            <a:r>
              <a:rPr lang="en-US" sz="1400" b="1" baseline="30000" dirty="0" smtClean="0"/>
              <a:t>th</a:t>
            </a:r>
            <a:r>
              <a:rPr lang="en-US" sz="1400" b="1" dirty="0" smtClean="0"/>
              <a:t> April</a:t>
            </a:r>
            <a:r>
              <a:rPr lang="en-US" sz="1400" b="1" dirty="0" smtClean="0"/>
              <a:t> </a:t>
            </a:r>
            <a:r>
              <a:rPr lang="en-US" sz="1400" b="1" dirty="0" smtClean="0"/>
              <a:t>2018</a:t>
            </a:r>
            <a:endParaRPr lang="it-IT" sz="1400" b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90119" name="Picture 7" descr="logoAg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3" y="5580063"/>
            <a:ext cx="979487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Image 9" descr="IMG_154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779713"/>
            <a:ext cx="31686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1" name="Image 3" descr="agataganil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763838"/>
            <a:ext cx="1595437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11 CuadroTexto"/>
          <p:cNvSpPr txBox="1">
            <a:spLocks noChangeArrowheads="1"/>
          </p:cNvSpPr>
          <p:nvPr/>
        </p:nvSpPr>
        <p:spPr bwMode="auto">
          <a:xfrm>
            <a:off x="1691680" y="0"/>
            <a:ext cx="62309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3600" b="1" dirty="0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AGATA </a:t>
            </a:r>
            <a:r>
              <a:rPr lang="es-ES" sz="3600" b="1" dirty="0" err="1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Electronics</a:t>
            </a:r>
            <a:r>
              <a:rPr lang="es-ES" sz="3600" b="1" dirty="0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 </a:t>
            </a:r>
            <a:r>
              <a:rPr lang="es-ES" sz="3600" b="1" dirty="0" err="1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Phase</a:t>
            </a:r>
            <a:r>
              <a:rPr lang="es-ES" sz="3600" b="1" dirty="0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 </a:t>
            </a:r>
            <a:r>
              <a:rPr lang="es-ES" sz="3600" b="1" dirty="0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0</a:t>
            </a:r>
            <a:endParaRPr lang="en-GB" sz="3600" b="1" dirty="0" smtClean="0">
              <a:solidFill>
                <a:srgbClr val="000090"/>
              </a:solidFill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03446" name="Picture 5" descr="segment_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" b="49969"/>
          <a:stretch>
            <a:fillRect/>
          </a:stretch>
        </p:blipFill>
        <p:spPr bwMode="auto">
          <a:xfrm rot="16200000">
            <a:off x="5471933" y="1143971"/>
            <a:ext cx="1800200" cy="75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7"/>
          <a:stretch>
            <a:fillRect/>
          </a:stretch>
        </p:blipFill>
        <p:spPr bwMode="auto">
          <a:xfrm>
            <a:off x="6787305" y="620689"/>
            <a:ext cx="93258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429" name="15 Grupo"/>
          <p:cNvGrpSpPr>
            <a:grpSpLocks/>
          </p:cNvGrpSpPr>
          <p:nvPr/>
        </p:nvGrpSpPr>
        <p:grpSpPr bwMode="auto">
          <a:xfrm rot="-5400000">
            <a:off x="3906985" y="332656"/>
            <a:ext cx="1800200" cy="2376264"/>
            <a:chOff x="5220072" y="2155672"/>
            <a:chExt cx="2534039" cy="3133892"/>
          </a:xfrm>
        </p:grpSpPr>
        <p:pic>
          <p:nvPicPr>
            <p:cNvPr id="10344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1" t="5127" b="5531"/>
            <a:stretch>
              <a:fillRect/>
            </a:stretch>
          </p:blipFill>
          <p:spPr bwMode="auto">
            <a:xfrm>
              <a:off x="5220072" y="2155672"/>
              <a:ext cx="2534039" cy="3133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43" name="11 CuadroTexto"/>
            <p:cNvSpPr txBox="1">
              <a:spLocks noChangeArrowheads="1"/>
            </p:cNvSpPr>
            <p:nvPr/>
          </p:nvSpPr>
          <p:spPr bwMode="auto">
            <a:xfrm rot="5400000">
              <a:off x="4539023" y="3991002"/>
              <a:ext cx="2228815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1400" b="1" smtClean="0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rPr>
                <a:t>ATCA CARRIER</a:t>
              </a:r>
              <a:endParaRPr lang="en-GB" sz="1400" b="1" smtClean="0">
                <a:solidFill>
                  <a:srgbClr val="FFFFFF"/>
                </a:solidFill>
                <a:ea typeface="ヒラギノ角ゴ Pro W3" charset="0"/>
                <a:cs typeface="ヒラギノ角ゴ Pro W3" charset="0"/>
              </a:endParaRPr>
            </a:p>
          </p:txBody>
        </p:sp>
      </p:grpSp>
      <p:pic>
        <p:nvPicPr>
          <p:cNvPr id="10343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99832" y="1044264"/>
            <a:ext cx="1800200" cy="95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7" descr="DSC_0091"/>
          <p:cNvPicPr>
            <a:picLocks noChangeAspect="1" noChangeArrowheads="1"/>
          </p:cNvPicPr>
          <p:nvPr/>
        </p:nvPicPr>
        <p:blipFill>
          <a:blip r:embed="rId7">
            <a:lum bright="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 t="14211" r="5730" b="11829"/>
          <a:stretch>
            <a:fillRect/>
          </a:stretch>
        </p:blipFill>
        <p:spPr bwMode="auto">
          <a:xfrm>
            <a:off x="395536" y="600074"/>
            <a:ext cx="3182686" cy="178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11 CuadroTexto"/>
          <p:cNvSpPr txBox="1">
            <a:spLocks noChangeArrowheads="1"/>
          </p:cNvSpPr>
          <p:nvPr/>
        </p:nvSpPr>
        <p:spPr bwMode="auto">
          <a:xfrm>
            <a:off x="640654" y="600745"/>
            <a:ext cx="1946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400" b="1" smtClean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DIGITIZER</a:t>
            </a:r>
            <a:endParaRPr lang="en-GB" sz="1400" b="1" smtClean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3447" name="12 CuadroTexto"/>
          <p:cNvSpPr txBox="1">
            <a:spLocks noChangeArrowheads="1"/>
          </p:cNvSpPr>
          <p:nvPr/>
        </p:nvSpPr>
        <p:spPr bwMode="auto">
          <a:xfrm>
            <a:off x="5851201" y="620688"/>
            <a:ext cx="2592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400" b="1" dirty="0" smtClean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SEGMENT     CORE      GTS MEZZANINES</a:t>
            </a:r>
            <a:endParaRPr lang="en-GB" sz="1400" b="1" dirty="0" smtClean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3" name="11 CuadroTexto"/>
          <p:cNvSpPr txBox="1">
            <a:spLocks noChangeArrowheads="1"/>
          </p:cNvSpPr>
          <p:nvPr/>
        </p:nvSpPr>
        <p:spPr bwMode="auto">
          <a:xfrm>
            <a:off x="1691680" y="2924944"/>
            <a:ext cx="62309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3600" b="1" dirty="0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AGATA </a:t>
            </a:r>
            <a:r>
              <a:rPr lang="es-ES" sz="3600" b="1" dirty="0" err="1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Electronics</a:t>
            </a:r>
            <a:r>
              <a:rPr lang="es-ES" sz="3600" b="1" dirty="0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 </a:t>
            </a:r>
            <a:r>
              <a:rPr lang="es-ES" sz="3600" b="1" dirty="0" err="1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Phase</a:t>
            </a:r>
            <a:r>
              <a:rPr lang="es-ES" sz="3600" b="1" dirty="0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 </a:t>
            </a:r>
            <a:r>
              <a:rPr lang="es-ES" sz="3600" b="1" dirty="0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1</a:t>
            </a:r>
            <a:endParaRPr lang="en-GB" sz="3600" b="1" dirty="0" smtClean="0">
              <a:solidFill>
                <a:srgbClr val="00009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2420888"/>
            <a:ext cx="8747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24 channels available and </a:t>
            </a:r>
            <a:r>
              <a:rPr lang="en-US" sz="2800" dirty="0" smtClean="0">
                <a:solidFill>
                  <a:srgbClr val="000000"/>
                </a:solidFill>
              </a:rPr>
              <a:t>working from 2 productions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620688"/>
            <a:ext cx="8263977" cy="18002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ucida San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4016" y="3501008"/>
            <a:ext cx="8892480" cy="1377444"/>
            <a:chOff x="144016" y="3645024"/>
            <a:chExt cx="8892480" cy="1377444"/>
          </a:xfrm>
        </p:grpSpPr>
        <p:pic>
          <p:nvPicPr>
            <p:cNvPr id="25" name="Picture 18" descr="Front_1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42" b="20426"/>
            <a:stretch/>
          </p:blipFill>
          <p:spPr bwMode="auto">
            <a:xfrm>
              <a:off x="164465" y="3767948"/>
              <a:ext cx="2573709" cy="1232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2728" y="3645024"/>
              <a:ext cx="2379662" cy="134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" descr="ADC_board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" t="6554" r="2155" b="4597"/>
            <a:stretch>
              <a:fillRect/>
            </a:stretch>
          </p:blipFill>
          <p:spPr bwMode="auto">
            <a:xfrm>
              <a:off x="2736303" y="3715498"/>
              <a:ext cx="2016225" cy="1271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 descr="IMGP2243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7" t="4942" r="12404" b="20209"/>
            <a:stretch>
              <a:fillRect/>
            </a:stretch>
          </p:blipFill>
          <p:spPr bwMode="auto">
            <a:xfrm>
              <a:off x="4685882" y="3717032"/>
              <a:ext cx="1866846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44016" y="3717032"/>
              <a:ext cx="8892480" cy="1296144"/>
            </a:xfrm>
            <a:prstGeom prst="rect">
              <a:avLst/>
            </a:prstGeom>
            <a:noFill/>
            <a:ln w="38100" cmpd="sng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Lucida Sans"/>
              </a:endParaRPr>
            </a:p>
          </p:txBody>
        </p:sp>
        <p:sp>
          <p:nvSpPr>
            <p:cNvPr id="31" name="TextBox 17"/>
            <p:cNvSpPr txBox="1">
              <a:spLocks noChangeArrowheads="1"/>
            </p:cNvSpPr>
            <p:nvPr/>
          </p:nvSpPr>
          <p:spPr bwMode="auto">
            <a:xfrm>
              <a:off x="2987824" y="4643288"/>
              <a:ext cx="19446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rPr>
                <a:t>ADC Card</a:t>
              </a:r>
            </a:p>
          </p:txBody>
        </p:sp>
        <p:sp>
          <p:nvSpPr>
            <p:cNvPr id="32" name="TextBox 17"/>
            <p:cNvSpPr txBox="1">
              <a:spLocks noChangeArrowheads="1"/>
            </p:cNvSpPr>
            <p:nvPr/>
          </p:nvSpPr>
          <p:spPr bwMode="auto">
            <a:xfrm>
              <a:off x="4715545" y="4643288"/>
              <a:ext cx="19446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rPr>
                <a:t>Control Card</a:t>
              </a:r>
            </a:p>
          </p:txBody>
        </p:sp>
        <p:sp>
          <p:nvSpPr>
            <p:cNvPr id="33" name="TextBox 17"/>
            <p:cNvSpPr txBox="1">
              <a:spLocks noChangeArrowheads="1"/>
            </p:cNvSpPr>
            <p:nvPr/>
          </p:nvSpPr>
          <p:spPr bwMode="auto">
            <a:xfrm>
              <a:off x="251520" y="3789040"/>
              <a:ext cx="19446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rPr>
                <a:t>3 DIGITIZERS</a:t>
              </a:r>
              <a:endParaRPr lang="en-US" sz="1800" b="1" dirty="0">
                <a:solidFill>
                  <a:srgbClr val="FFFFFF"/>
                </a:solidFill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4" name="TextBox 17"/>
            <p:cNvSpPr txBox="1">
              <a:spLocks noChangeArrowheads="1"/>
            </p:cNvSpPr>
            <p:nvPr/>
          </p:nvSpPr>
          <p:spPr bwMode="auto">
            <a:xfrm>
              <a:off x="7740352" y="4653136"/>
              <a:ext cx="12961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000000"/>
                  </a:solidFill>
                  <a:ea typeface="ヒラギノ角ゴ Pro W3" charset="0"/>
                  <a:cs typeface="ヒラギノ角ゴ Pro W3" charset="0"/>
                </a:rPr>
                <a:t>GGP Card </a:t>
              </a:r>
              <a:endParaRPr lang="en-US" sz="18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-180527" y="4869160"/>
            <a:ext cx="92170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12 channels available and working</a:t>
            </a:r>
          </a:p>
          <a:p>
            <a:pPr algn="ctr"/>
            <a:r>
              <a:rPr lang="en-US" sz="2800" dirty="0" smtClean="0">
                <a:solidFill>
                  <a:srgbClr val="000090"/>
                </a:solidFill>
              </a:rPr>
              <a:t>Second production of 14/15 channels ongoing. Delivery expected after summer 2018 (1</a:t>
            </a:r>
            <a:r>
              <a:rPr lang="en-US" sz="28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smtClean="0">
                <a:solidFill>
                  <a:srgbClr val="000090"/>
                </a:solidFill>
              </a:rPr>
              <a:t> + Spares)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704" y="6525344"/>
            <a:ext cx="790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INFN</a:t>
            </a:r>
            <a:r>
              <a:rPr lang="en-US" b="1" dirty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-Milano INFN-</a:t>
            </a:r>
            <a:r>
              <a:rPr lang="en-US" b="1" dirty="0" err="1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Padova</a:t>
            </a:r>
            <a:r>
              <a:rPr lang="en-US" b="1" dirty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 </a:t>
            </a:r>
            <a:r>
              <a:rPr lang="en-US" b="1" dirty="0" smtClean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 </a:t>
            </a:r>
            <a:r>
              <a:rPr lang="en-US" b="1" dirty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INFN-LNL </a:t>
            </a:r>
            <a:r>
              <a:rPr lang="en-US" b="1" dirty="0" smtClean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IFIC</a:t>
            </a:r>
            <a:r>
              <a:rPr lang="en-US" b="1" dirty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-Valencia  ETSE-</a:t>
            </a:r>
            <a:r>
              <a:rPr lang="en-US" b="1" dirty="0" err="1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Uni</a:t>
            </a:r>
            <a:r>
              <a:rPr lang="en-US" b="1" dirty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-</a:t>
            </a:r>
            <a:r>
              <a:rPr lang="en-US" b="1" dirty="0" smtClean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Valencia</a:t>
            </a:r>
            <a:endParaRPr lang="en-US" b="1" dirty="0">
              <a:solidFill>
                <a:srgbClr val="0099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170" y="6228020"/>
            <a:ext cx="926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IPHC Strasbourg </a:t>
            </a:r>
            <a:r>
              <a:rPr lang="en-US" b="1" dirty="0" err="1" smtClean="0">
                <a:solidFill>
                  <a:srgbClr val="FF0000"/>
                </a:solidFill>
              </a:rPr>
              <a:t>Uni.Liverpool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STFC </a:t>
            </a:r>
            <a:r>
              <a:rPr lang="en-US" b="1" dirty="0" err="1" smtClean="0">
                <a:solidFill>
                  <a:srgbClr val="FF0000"/>
                </a:solidFill>
              </a:rPr>
              <a:t>Daresbury</a:t>
            </a:r>
            <a:r>
              <a:rPr lang="en-US" b="1" dirty="0" smtClean="0">
                <a:solidFill>
                  <a:srgbClr val="FF0000"/>
                </a:solidFill>
              </a:rPr>
              <a:t> IPNO, CSNSM-</a:t>
            </a:r>
            <a:r>
              <a:rPr lang="en-US" b="1" dirty="0" err="1" smtClean="0">
                <a:solidFill>
                  <a:srgbClr val="FF0000"/>
                </a:solidFill>
              </a:rPr>
              <a:t>Orsay</a:t>
            </a:r>
            <a:r>
              <a:rPr lang="en-US" b="1" dirty="0" smtClean="0">
                <a:solidFill>
                  <a:srgbClr val="FF0000"/>
                </a:solidFill>
              </a:rPr>
              <a:t> INFN-</a:t>
            </a:r>
            <a:r>
              <a:rPr lang="en-US" b="1" dirty="0" err="1" smtClean="0">
                <a:solidFill>
                  <a:srgbClr val="FF0000"/>
                </a:solidFill>
              </a:rPr>
              <a:t>Padova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333399"/>
                </a:solidFill>
                <a:latin typeface="Lucida Grande" charset="0"/>
                <a:ea typeface="ヒラギノ角ゴ Pro W3" charset="0"/>
                <a:cs typeface="ヒラギノ角ゴ Pro W3" charset="0"/>
              </a:rPr>
              <a:t>R&amp;D on Mid-Term Electronics</a:t>
            </a:r>
          </a:p>
        </p:txBody>
      </p:sp>
      <p:sp>
        <p:nvSpPr>
          <p:cNvPr id="103426" name="TextBox 3"/>
          <p:cNvSpPr txBox="1">
            <a:spLocks noChangeArrowheads="1"/>
          </p:cNvSpPr>
          <p:nvPr/>
        </p:nvSpPr>
        <p:spPr bwMode="auto">
          <a:xfrm>
            <a:off x="107504" y="3181032"/>
            <a:ext cx="518457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5725" indent="-85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1800" dirty="0">
                <a:solidFill>
                  <a:srgbClr val="000000"/>
                </a:solidFill>
              </a:rPr>
              <a:t>E</a:t>
            </a:r>
            <a:r>
              <a:rPr lang="en-GB" sz="1800" dirty="0" smtClean="0">
                <a:solidFill>
                  <a:srgbClr val="000000"/>
                </a:solidFill>
              </a:rPr>
              <a:t>ncouraged a </a:t>
            </a:r>
            <a:r>
              <a:rPr lang="en-GB" sz="1800" dirty="0">
                <a:solidFill>
                  <a:srgbClr val="000000"/>
                </a:solidFill>
              </a:rPr>
              <a:t>medium term (Phase 2</a:t>
            </a:r>
            <a:r>
              <a:rPr lang="en-GB" sz="1800" dirty="0" smtClean="0">
                <a:solidFill>
                  <a:srgbClr val="000000"/>
                </a:solidFill>
              </a:rPr>
              <a:t>) electronics R&amp;D. Goal</a:t>
            </a:r>
            <a:r>
              <a:rPr lang="en-GB" sz="1800" dirty="0">
                <a:solidFill>
                  <a:srgbClr val="000000"/>
                </a:solidFill>
              </a:rPr>
              <a:t>: low costs, higher processing capability and with Ethernet readout.</a:t>
            </a:r>
          </a:p>
          <a:p>
            <a:pPr eaLnBrk="1" hangingPunct="1">
              <a:buFont typeface="Arial" charset="0"/>
              <a:buChar char="•"/>
            </a:pPr>
            <a:r>
              <a:rPr lang="en-GB" sz="1800" dirty="0">
                <a:solidFill>
                  <a:srgbClr val="000000"/>
                </a:solidFill>
              </a:rPr>
              <a:t>DIGITIZER based on the DIGIOPT12 (INFN-Milano)</a:t>
            </a:r>
          </a:p>
          <a:p>
            <a:pPr eaLnBrk="1" hangingPunct="1">
              <a:buFont typeface="Arial" charset="0"/>
              <a:buChar char="•"/>
            </a:pPr>
            <a:r>
              <a:rPr lang="en-GB" sz="1800" dirty="0">
                <a:solidFill>
                  <a:srgbClr val="000000"/>
                </a:solidFill>
              </a:rPr>
              <a:t>P</a:t>
            </a:r>
            <a:r>
              <a:rPr lang="en-GB" sz="1800" dirty="0" smtClean="0">
                <a:solidFill>
                  <a:srgbClr val="000000"/>
                </a:solidFill>
              </a:rPr>
              <a:t>re</a:t>
            </a:r>
            <a:r>
              <a:rPr lang="en-GB" sz="1800" dirty="0">
                <a:solidFill>
                  <a:srgbClr val="000000"/>
                </a:solidFill>
              </a:rPr>
              <a:t>-processing </a:t>
            </a:r>
            <a:r>
              <a:rPr lang="en-GB" sz="1800" dirty="0" smtClean="0">
                <a:solidFill>
                  <a:srgbClr val="000000"/>
                </a:solidFill>
              </a:rPr>
              <a:t>to be tested </a:t>
            </a:r>
            <a:r>
              <a:rPr lang="en-GB" sz="1800" dirty="0" smtClean="0">
                <a:solidFill>
                  <a:srgbClr val="000000"/>
                </a:solidFill>
              </a:rPr>
              <a:t>on a Xilinx </a:t>
            </a:r>
            <a:r>
              <a:rPr lang="en-GB" sz="1800" dirty="0">
                <a:solidFill>
                  <a:srgbClr val="000000"/>
                </a:solidFill>
              </a:rPr>
              <a:t>Kintex-7 evaluation </a:t>
            </a:r>
            <a:r>
              <a:rPr lang="en-GB" sz="1800" dirty="0" smtClean="0">
                <a:solidFill>
                  <a:srgbClr val="000000"/>
                </a:solidFill>
              </a:rPr>
              <a:t>board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en-GB" sz="1800" dirty="0" smtClean="0">
                <a:solidFill>
                  <a:srgbClr val="000000"/>
                </a:solidFill>
              </a:rPr>
              <a:t>with the </a:t>
            </a:r>
            <a:r>
              <a:rPr lang="en-GB" sz="1800" dirty="0">
                <a:solidFill>
                  <a:srgbClr val="000000"/>
                </a:solidFill>
              </a:rPr>
              <a:t>main </a:t>
            </a:r>
            <a:r>
              <a:rPr lang="en-GB" sz="1800" dirty="0" smtClean="0">
                <a:solidFill>
                  <a:srgbClr val="000000"/>
                </a:solidFill>
              </a:rPr>
              <a:t>processing </a:t>
            </a:r>
            <a:r>
              <a:rPr lang="en-GB" sz="1800" dirty="0">
                <a:solidFill>
                  <a:srgbClr val="000000"/>
                </a:solidFill>
              </a:rPr>
              <a:t>FPGA. Input Data Module (IDM), Ethernet readout module (STARE) and GTS interface are plug-in cards.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GB" sz="1800" dirty="0" smtClean="0">
                <a:solidFill>
                  <a:srgbClr val="000000"/>
                </a:solidFill>
              </a:rPr>
              <a:t>Firmware </a:t>
            </a:r>
            <a:r>
              <a:rPr lang="en-GB" sz="1800" dirty="0">
                <a:solidFill>
                  <a:srgbClr val="000000"/>
                </a:solidFill>
              </a:rPr>
              <a:t>improving the processing and </a:t>
            </a:r>
            <a:r>
              <a:rPr lang="en-GB" sz="1800" dirty="0" smtClean="0">
                <a:solidFill>
                  <a:srgbClr val="000000"/>
                </a:solidFill>
              </a:rPr>
              <a:t/>
            </a:r>
            <a:br>
              <a:rPr lang="en-GB" sz="1800" dirty="0" smtClean="0">
                <a:solidFill>
                  <a:srgbClr val="000000"/>
                </a:solidFill>
              </a:rPr>
            </a:br>
            <a:r>
              <a:rPr lang="en-GB" sz="1800" dirty="0" smtClean="0">
                <a:solidFill>
                  <a:srgbClr val="000000"/>
                </a:solidFill>
              </a:rPr>
              <a:t>read</a:t>
            </a:r>
            <a:r>
              <a:rPr lang="en-GB" sz="1800" dirty="0">
                <a:solidFill>
                  <a:srgbClr val="000000"/>
                </a:solidFill>
              </a:rPr>
              <a:t>-out capabilities</a:t>
            </a:r>
          </a:p>
        </p:txBody>
      </p:sp>
      <p:pic>
        <p:nvPicPr>
          <p:cNvPr id="103428" name="Imagen 1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129" y="3728169"/>
            <a:ext cx="388937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TextBox 11"/>
          <p:cNvSpPr txBox="1">
            <a:spLocks noChangeArrowheads="1"/>
          </p:cNvSpPr>
          <p:nvPr/>
        </p:nvSpPr>
        <p:spPr bwMode="auto">
          <a:xfrm>
            <a:off x="-19050" y="6519863"/>
            <a:ext cx="8748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INFN-Milano, </a:t>
            </a:r>
            <a:r>
              <a:rPr lang="en-GB" sz="1600" b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CSNSM-Orsay, IPHC-Strasbourg, STFC-Daresbury</a:t>
            </a:r>
            <a:r>
              <a:rPr lang="en-US" sz="1600" b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, IFIC &amp; ETSE-Valencia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2" y="548680"/>
            <a:ext cx="6140314" cy="175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1740240"/>
            <a:ext cx="2082541" cy="1472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1556792"/>
            <a:ext cx="3606800" cy="2247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31850" y="1052736"/>
            <a:ext cx="304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(See Vicente contribution)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7" descr="logoAg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42" y="0"/>
            <a:ext cx="685758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527050"/>
            <a:ext cx="8229600" cy="741363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00090"/>
                </a:solidFill>
                <a:latin typeface="Arial" charset="0"/>
              </a:rPr>
              <a:t>GTS Trigger &amp; Synchronization</a:t>
            </a:r>
            <a:br>
              <a:rPr lang="en-US" b="1" dirty="0">
                <a:solidFill>
                  <a:srgbClr val="000090"/>
                </a:solidFill>
                <a:latin typeface="Arial" charset="0"/>
              </a:rPr>
            </a:br>
            <a:r>
              <a:rPr lang="en-US" b="1" dirty="0">
                <a:solidFill>
                  <a:srgbClr val="000090"/>
                </a:solidFill>
                <a:latin typeface="Arial" charset="0"/>
              </a:rPr>
              <a:t>Structure</a:t>
            </a:r>
          </a:p>
        </p:txBody>
      </p:sp>
      <p:pic>
        <p:nvPicPr>
          <p:cNvPr id="121858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754188"/>
            <a:ext cx="8229600" cy="4217987"/>
          </a:xfrm>
          <a:noFill/>
        </p:spPr>
      </p:pic>
      <p:cxnSp>
        <p:nvCxnSpPr>
          <p:cNvPr id="3" name="Straight Arrow Connector 2"/>
          <p:cNvCxnSpPr/>
          <p:nvPr/>
        </p:nvCxnSpPr>
        <p:spPr>
          <a:xfrm>
            <a:off x="467940" y="6165850"/>
            <a:ext cx="3960813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571628" y="6165850"/>
            <a:ext cx="3960812" cy="0"/>
          </a:xfrm>
          <a:prstGeom prst="straightConnector1">
            <a:avLst/>
          </a:prstGeom>
          <a:ln>
            <a:solidFill>
              <a:srgbClr val="00682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861" name="TextBox 3"/>
          <p:cNvSpPr txBox="1">
            <a:spLocks noChangeArrowheads="1"/>
          </p:cNvSpPr>
          <p:nvPr/>
        </p:nvSpPr>
        <p:spPr bwMode="auto">
          <a:xfrm>
            <a:off x="1620465" y="6165304"/>
            <a:ext cx="168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Partition 1</a:t>
            </a:r>
          </a:p>
        </p:txBody>
      </p:sp>
      <p:sp>
        <p:nvSpPr>
          <p:cNvPr id="121862" name="TextBox 7"/>
          <p:cNvSpPr txBox="1">
            <a:spLocks noChangeArrowheads="1"/>
          </p:cNvSpPr>
          <p:nvPr/>
        </p:nvSpPr>
        <p:spPr bwMode="auto">
          <a:xfrm>
            <a:off x="5619378" y="6165304"/>
            <a:ext cx="2082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682F"/>
                </a:solidFill>
              </a:rPr>
              <a:t>Partition 2 …</a:t>
            </a:r>
          </a:p>
        </p:txBody>
      </p:sp>
      <p:sp>
        <p:nvSpPr>
          <p:cNvPr id="121863" name="TextBox 4"/>
          <p:cNvSpPr txBox="1">
            <a:spLocks noChangeArrowheads="1"/>
          </p:cNvSpPr>
          <p:nvPr/>
        </p:nvSpPr>
        <p:spPr bwMode="auto">
          <a:xfrm>
            <a:off x="0" y="1412875"/>
            <a:ext cx="230346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smtClean="0">
                <a:solidFill>
                  <a:srgbClr val="000000"/>
                </a:solidFill>
              </a:rPr>
              <a:t>GTS Trigger decisions are based in the topological &amp; time informations</a:t>
            </a:r>
          </a:p>
        </p:txBody>
      </p:sp>
      <p:sp>
        <p:nvSpPr>
          <p:cNvPr id="121864" name="TextBox 1"/>
          <p:cNvSpPr txBox="1">
            <a:spLocks noChangeArrowheads="1"/>
          </p:cNvSpPr>
          <p:nvPr/>
        </p:nvSpPr>
        <p:spPr bwMode="auto">
          <a:xfrm>
            <a:off x="5004048" y="1242625"/>
            <a:ext cx="4299843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rgbClr val="FF0000"/>
                </a:solidFill>
              </a:rPr>
              <a:t>Early AGATA GTS Trigger Processor limited to 40 TR (channels). </a:t>
            </a:r>
          </a:p>
          <a:p>
            <a:pPr algn="ctr" eaLnBrk="1" hangingPunct="1"/>
            <a:r>
              <a:rPr lang="en-GB" sz="1800" dirty="0" smtClean="0">
                <a:solidFill>
                  <a:srgbClr val="FF0000"/>
                </a:solidFill>
              </a:rPr>
              <a:t>The EXOGAM2 GTS Trigger Processor, </a:t>
            </a:r>
            <a:r>
              <a:rPr lang="en-GB" sz="1800" dirty="0" smtClean="0">
                <a:solidFill>
                  <a:srgbClr val="FF0000"/>
                </a:solidFill>
              </a:rPr>
              <a:t>(GANIL), necessary </a:t>
            </a:r>
            <a:r>
              <a:rPr lang="en-GB" sz="1800" dirty="0" smtClean="0">
                <a:solidFill>
                  <a:srgbClr val="FF0000"/>
                </a:solidFill>
              </a:rPr>
              <a:t>for </a:t>
            </a:r>
            <a:r>
              <a:rPr lang="en-GB" sz="1800" dirty="0" smtClean="0">
                <a:solidFill>
                  <a:srgbClr val="FF0000"/>
                </a:solidFill>
              </a:rPr>
              <a:t>2018 campaign, </a:t>
            </a:r>
            <a:r>
              <a:rPr lang="en-GB" sz="1800" dirty="0" smtClean="0">
                <a:solidFill>
                  <a:srgbClr val="FF0000"/>
                </a:solidFill>
              </a:rPr>
              <a:t/>
            </a:r>
            <a:br>
              <a:rPr lang="en-GB" sz="1800" dirty="0" smtClean="0">
                <a:solidFill>
                  <a:srgbClr val="FF0000"/>
                </a:solidFill>
              </a:rPr>
            </a:br>
            <a:r>
              <a:rPr lang="en-GB" sz="1800" dirty="0" smtClean="0">
                <a:solidFill>
                  <a:srgbClr val="FF0000"/>
                </a:solidFill>
              </a:rPr>
              <a:t>commissioned. </a:t>
            </a:r>
            <a:r>
              <a:rPr lang="en-GB" sz="1800" dirty="0" smtClean="0">
                <a:solidFill>
                  <a:srgbClr val="FF0000"/>
                </a:solidFill>
              </a:rPr>
              <a:t>Now control </a:t>
            </a:r>
          </a:p>
          <a:p>
            <a:pPr algn="ctr" eaLnBrk="1" hangingPunct="1"/>
            <a:r>
              <a:rPr lang="en-GB" sz="1800" dirty="0" smtClean="0">
                <a:solidFill>
                  <a:srgbClr val="FF0000"/>
                </a:solidFill>
              </a:rPr>
              <a:t>by </a:t>
            </a:r>
            <a:r>
              <a:rPr lang="en-GB" sz="1800" dirty="0" err="1" smtClean="0">
                <a:solidFill>
                  <a:srgbClr val="FF0000"/>
                </a:solidFill>
              </a:rPr>
              <a:t>IPbus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dirty="0" smtClean="0">
                <a:solidFill>
                  <a:srgbClr val="FF0000"/>
                </a:solidFill>
              </a:rPr>
              <a:t>done at IPHC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96" y="6525344"/>
            <a:ext cx="516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INFN</a:t>
            </a:r>
            <a:r>
              <a:rPr lang="en-US" b="1" dirty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-</a:t>
            </a:r>
            <a:r>
              <a:rPr lang="en-US" b="1" dirty="0" err="1" smtClean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Padova</a:t>
            </a:r>
            <a:r>
              <a:rPr lang="en-US" b="1" dirty="0" smtClean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,  GANIL-Caen, IPHC-Strasbourg</a:t>
            </a:r>
            <a:endParaRPr lang="en-US" b="1" dirty="0">
              <a:solidFill>
                <a:srgbClr val="009900"/>
              </a:solidFill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5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507288" cy="741363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NUMEXO2 / GANIL GTS Trigger Processor</a:t>
            </a:r>
            <a:endParaRPr lang="en-US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96" y="6525344"/>
            <a:ext cx="4493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GANIL-Caen, IPHC-Strasbourg, CSNSM</a:t>
            </a:r>
            <a:endParaRPr lang="en-US" b="1" dirty="0">
              <a:solidFill>
                <a:srgbClr val="009900"/>
              </a:solidFill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2" name="Imag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064895" cy="43204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5589240"/>
            <a:ext cx="777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AGATA looking forward to have a Hardware and a Software Trigger Levels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96136" y="609329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Courtesy of </a:t>
            </a:r>
            <a:r>
              <a:rPr lang="en-US" dirty="0" err="1" smtClean="0"/>
              <a:t>M.Tripon</a:t>
            </a:r>
            <a:r>
              <a:rPr lang="en-US" dirty="0" smtClean="0"/>
              <a:t> and the GANIL collaborators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029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>
          <a:xfrm>
            <a:off x="125413" y="-26988"/>
            <a:ext cx="8839200" cy="647701"/>
          </a:xfrm>
        </p:spPr>
        <p:txBody>
          <a:bodyPr/>
          <a:lstStyle/>
          <a:p>
            <a:pPr eaLnBrk="1" hangingPunct="1"/>
            <a:r>
              <a:rPr lang="en-GB" sz="2800" b="1" dirty="0" smtClean="0">
                <a:solidFill>
                  <a:srgbClr val="000090"/>
                </a:solidFill>
                <a:latin typeface="Arial" charset="0"/>
                <a:ea typeface="ヒラギノ角ゴ Pro W3" charset="0"/>
                <a:cs typeface="Arial" charset="0"/>
              </a:rPr>
              <a:t>AGATA </a:t>
            </a:r>
            <a:r>
              <a:rPr lang="en-GB" sz="2800" b="1" dirty="0">
                <a:solidFill>
                  <a:srgbClr val="000090"/>
                </a:solidFill>
                <a:latin typeface="Arial" charset="0"/>
                <a:ea typeface="ヒラギノ角ゴ Pro W3" charset="0"/>
                <a:cs typeface="Arial" charset="0"/>
              </a:rPr>
              <a:t>Data Flow NARVAL at GANIL</a:t>
            </a:r>
            <a:endParaRPr lang="it-IT" sz="2800" b="1" dirty="0">
              <a:solidFill>
                <a:srgbClr val="000090"/>
              </a:solidFill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106498" name="120 CuadroTexto"/>
          <p:cNvSpPr txBox="1">
            <a:spLocks noChangeArrowheads="1"/>
          </p:cNvSpPr>
          <p:nvPr/>
        </p:nvSpPr>
        <p:spPr bwMode="auto">
          <a:xfrm>
            <a:off x="0" y="6550025"/>
            <a:ext cx="694881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CSNSM-</a:t>
            </a:r>
            <a:r>
              <a:rPr lang="en-US" sz="1400" b="1" dirty="0" err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Orsay</a:t>
            </a:r>
            <a:r>
              <a:rPr lang="en-US" sz="14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, GANIL, IPN-Lyon, IPN-</a:t>
            </a:r>
            <a:r>
              <a:rPr lang="en-US" sz="1400" b="1" dirty="0" err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Orsay</a:t>
            </a:r>
            <a:r>
              <a:rPr lang="en-US" sz="14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, INFN-LNL, IFJ-PAN-</a:t>
            </a:r>
            <a:r>
              <a:rPr lang="en-US" sz="1400" b="1" dirty="0" err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Crakow</a:t>
            </a:r>
            <a:r>
              <a:rPr lang="en-US" sz="14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, 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78867" y="764704"/>
            <a:ext cx="532923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smtClean="0"/>
              <a:t>DAQ Hardware:</a:t>
            </a:r>
          </a:p>
          <a:p>
            <a:pPr marL="85725" indent="-85725">
              <a:buFont typeface="Arial"/>
              <a:buChar char="•"/>
              <a:defRPr/>
            </a:pPr>
            <a:r>
              <a:rPr lang="en-US" dirty="0" smtClean="0"/>
              <a:t>Installed for &gt;35 and upgrade to 45 channels ongoing</a:t>
            </a:r>
          </a:p>
          <a:p>
            <a:pPr marL="85725" indent="-85725">
              <a:buFont typeface="Arial"/>
              <a:buChar char="•"/>
              <a:defRPr/>
            </a:pPr>
            <a:r>
              <a:rPr lang="en-US" dirty="0" smtClean="0"/>
              <a:t>CEPH </a:t>
            </a:r>
            <a:r>
              <a:rPr lang="en-US" dirty="0" err="1" smtClean="0"/>
              <a:t>diskserver</a:t>
            </a:r>
            <a:r>
              <a:rPr lang="en-US" dirty="0" smtClean="0"/>
              <a:t> upgraded performance and storage capability.</a:t>
            </a:r>
          </a:p>
          <a:p>
            <a:pPr>
              <a:defRPr/>
            </a:pPr>
            <a:r>
              <a:rPr lang="en-US" b="1" dirty="0" smtClean="0"/>
              <a:t>DAQ </a:t>
            </a:r>
            <a:r>
              <a:rPr lang="en-US" b="1" dirty="0"/>
              <a:t>Software:</a:t>
            </a:r>
          </a:p>
          <a:p>
            <a:pPr marL="85725" indent="-85725">
              <a:buFont typeface="Arial"/>
              <a:buChar char="•"/>
              <a:defRPr/>
            </a:pPr>
            <a:r>
              <a:rPr lang="en-GB" dirty="0"/>
              <a:t>Upgrade of the system to DCOD </a:t>
            </a:r>
            <a:r>
              <a:rPr lang="en-GB" dirty="0" smtClean="0"/>
              <a:t>Completed. </a:t>
            </a:r>
            <a:endParaRPr lang="en-GB" dirty="0"/>
          </a:p>
          <a:p>
            <a:pPr marL="85725" indent="-85725">
              <a:buFont typeface="Arial"/>
              <a:buChar char="•"/>
              <a:defRPr/>
            </a:pPr>
            <a:r>
              <a:rPr lang="en-GB" dirty="0"/>
              <a:t>Now PSA data bases uploaded very fast as </a:t>
            </a:r>
            <a:br>
              <a:rPr lang="en-GB" dirty="0"/>
            </a:br>
            <a:r>
              <a:rPr lang="en-GB" dirty="0"/>
              <a:t>a feature of DCOD.</a:t>
            </a:r>
          </a:p>
          <a:p>
            <a:pPr marL="85725" indent="-85725">
              <a:buFont typeface="Arial"/>
              <a:buChar char="•"/>
              <a:defRPr/>
            </a:pPr>
            <a:r>
              <a:rPr lang="en-GB" dirty="0"/>
              <a:t>Data Integrity checked with source runs. </a:t>
            </a:r>
            <a:endParaRPr lang="en-GB" dirty="0" smtClean="0"/>
          </a:p>
          <a:p>
            <a:pPr marL="85725" indent="-85725">
              <a:buFont typeface="Arial"/>
              <a:buChar char="•"/>
              <a:defRPr/>
            </a:pPr>
            <a:r>
              <a:rPr lang="en-GB" dirty="0" smtClean="0"/>
              <a:t>Better buffer management that translates to higher PSA processing capability.</a:t>
            </a:r>
            <a:endParaRPr lang="en-GB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9388" y="4217020"/>
            <a:ext cx="489743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/>
              <a:t>GEC, RCC and Topology Manager: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Global Electronic Control and Topology Manager </a:t>
            </a:r>
            <a:r>
              <a:rPr lang="en-GB" dirty="0" smtClean="0"/>
              <a:t>upgraded</a:t>
            </a:r>
            <a:endParaRPr lang="en-GB" dirty="0"/>
          </a:p>
          <a:p>
            <a:pPr marL="85725" indent="-85725">
              <a:buFont typeface="Arial" charset="0"/>
              <a:buChar char="•"/>
              <a:defRPr/>
            </a:pPr>
            <a:r>
              <a:rPr lang="en-GB" dirty="0"/>
              <a:t>General AGATA display and control produced. Electronics status </a:t>
            </a:r>
            <a:r>
              <a:rPr lang="en-GB" dirty="0" smtClean="0"/>
              <a:t>included. </a:t>
            </a:r>
            <a:r>
              <a:rPr lang="en-GB" dirty="0" err="1" smtClean="0"/>
              <a:t>Ongoing</a:t>
            </a:r>
            <a:r>
              <a:rPr lang="en-GB" dirty="0" smtClean="0"/>
              <a:t> </a:t>
            </a:r>
            <a:r>
              <a:rPr lang="en-GB" dirty="0"/>
              <a:t>the modification of the RCC and TM in order to control DCOD with the RCC.</a:t>
            </a:r>
            <a:endParaRPr lang="en-US" dirty="0"/>
          </a:p>
        </p:txBody>
      </p:sp>
      <p:pic>
        <p:nvPicPr>
          <p:cNvPr id="106501" name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3141663"/>
            <a:ext cx="4105275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692150"/>
            <a:ext cx="40544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76672"/>
            <a:ext cx="472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(See Xavier, Eric and </a:t>
            </a:r>
            <a:r>
              <a:rPr lang="en-US" b="1" dirty="0" err="1" smtClean="0">
                <a:solidFill>
                  <a:srgbClr val="FF0000"/>
                </a:solidFill>
              </a:rPr>
              <a:t>Amel</a:t>
            </a:r>
            <a:r>
              <a:rPr lang="en-US" b="1" dirty="0" smtClean="0">
                <a:solidFill>
                  <a:srgbClr val="FF0000"/>
                </a:solidFill>
              </a:rPr>
              <a:t> Contributions)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7" descr="logoAg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42" y="0"/>
            <a:ext cx="685758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9 CuadroTexto"/>
          <p:cNvSpPr txBox="1">
            <a:spLocks noChangeArrowheads="1"/>
          </p:cNvSpPr>
          <p:nvPr/>
        </p:nvSpPr>
        <p:spPr bwMode="auto">
          <a:xfrm>
            <a:off x="-107950" y="-27384"/>
            <a:ext cx="94329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333399"/>
                </a:solidFill>
              </a:rPr>
              <a:t>Infrastructure: Detector Support &amp; Mechanical</a:t>
            </a:r>
            <a:endParaRPr lang="en-US" sz="3200" dirty="0">
              <a:solidFill>
                <a:srgbClr val="333399"/>
              </a:solidFill>
            </a:endParaRPr>
          </a:p>
        </p:txBody>
      </p:sp>
      <p:pic>
        <p:nvPicPr>
          <p:cNvPr id="165890" name="13 Imagen" descr="Photo_L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3136"/>
            <a:ext cx="2595563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35 CuadroTexto"/>
          <p:cNvSpPr txBox="1">
            <a:spLocks noChangeArrowheads="1"/>
          </p:cNvSpPr>
          <p:nvPr/>
        </p:nvSpPr>
        <p:spPr bwMode="auto">
          <a:xfrm>
            <a:off x="73025" y="6300788"/>
            <a:ext cx="7307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00"/>
                </a:solidFill>
              </a:rPr>
              <a:t>CEA </a:t>
            </a:r>
            <a:r>
              <a:rPr lang="en-US" sz="1600" b="1" dirty="0" err="1">
                <a:solidFill>
                  <a:srgbClr val="000000"/>
                </a:solidFill>
              </a:rPr>
              <a:t>Saclay</a:t>
            </a:r>
            <a:r>
              <a:rPr lang="en-US" sz="1600" b="1" dirty="0">
                <a:solidFill>
                  <a:srgbClr val="000000"/>
                </a:solidFill>
              </a:rPr>
              <a:t>, INFN-</a:t>
            </a:r>
            <a:r>
              <a:rPr lang="en-US" sz="1600" b="1" dirty="0" err="1">
                <a:solidFill>
                  <a:srgbClr val="000000"/>
                </a:solidFill>
              </a:rPr>
              <a:t>Padova</a:t>
            </a:r>
            <a:r>
              <a:rPr lang="en-US" sz="1600" b="1" dirty="0">
                <a:solidFill>
                  <a:srgbClr val="000000"/>
                </a:solidFill>
              </a:rPr>
              <a:t>, INFN-Milano, GSI, CSNSM-</a:t>
            </a:r>
            <a:r>
              <a:rPr lang="en-US" sz="1600" b="1" dirty="0" err="1">
                <a:solidFill>
                  <a:srgbClr val="000000"/>
                </a:solidFill>
              </a:rPr>
              <a:t>Orsay</a:t>
            </a:r>
            <a:r>
              <a:rPr lang="en-US" sz="1600" b="1" dirty="0">
                <a:solidFill>
                  <a:srgbClr val="000000"/>
                </a:solidFill>
              </a:rPr>
              <a:t/>
            </a:r>
            <a:br>
              <a:rPr lang="en-US" sz="1600" b="1" dirty="0">
                <a:solidFill>
                  <a:srgbClr val="000000"/>
                </a:solidFill>
              </a:rPr>
            </a:br>
            <a:r>
              <a:rPr lang="en-US" sz="1600" b="1" dirty="0">
                <a:solidFill>
                  <a:srgbClr val="000000"/>
                </a:solidFill>
              </a:rPr>
              <a:t>STFC-</a:t>
            </a:r>
            <a:r>
              <a:rPr lang="en-US" sz="1600" b="1" dirty="0" err="1">
                <a:solidFill>
                  <a:srgbClr val="000000"/>
                </a:solidFill>
              </a:rPr>
              <a:t>Daresbury</a:t>
            </a:r>
            <a:r>
              <a:rPr lang="en-US" sz="1600" b="1" dirty="0">
                <a:solidFill>
                  <a:srgbClr val="000000"/>
                </a:solidFill>
              </a:rPr>
              <a:t>, IPHC-Strasbourg, GANIL, INFN-LNL, JYFL-Jyvaskyla,  </a:t>
            </a:r>
          </a:p>
        </p:txBody>
      </p:sp>
      <p:sp>
        <p:nvSpPr>
          <p:cNvPr id="52229" name="TextBox 1"/>
          <p:cNvSpPr txBox="1">
            <a:spLocks noChangeArrowheads="1"/>
          </p:cNvSpPr>
          <p:nvPr/>
        </p:nvSpPr>
        <p:spPr bwMode="auto">
          <a:xfrm>
            <a:off x="323528" y="548680"/>
            <a:ext cx="860444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2075" indent="-9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en-GB" sz="1800" b="1" i="1" dirty="0" smtClean="0">
                <a:solidFill>
                  <a:srgbClr val="000000"/>
                </a:solidFill>
              </a:rPr>
              <a:t>LVPS</a:t>
            </a:r>
            <a:r>
              <a:rPr lang="en-US" sz="1800" i="1" dirty="0" smtClean="0">
                <a:solidFill>
                  <a:srgbClr val="000000"/>
                </a:solidFill>
              </a:rPr>
              <a:t>, </a:t>
            </a:r>
            <a:r>
              <a:rPr lang="en-GB" sz="1800" b="1" i="1" dirty="0" smtClean="0">
                <a:solidFill>
                  <a:srgbClr val="000000"/>
                </a:solidFill>
              </a:rPr>
              <a:t>Patch boxes</a:t>
            </a:r>
            <a:r>
              <a:rPr lang="en-US" sz="1800" i="1" dirty="0" smtClean="0">
                <a:solidFill>
                  <a:srgbClr val="000000"/>
                </a:solidFill>
              </a:rPr>
              <a:t>, </a:t>
            </a:r>
            <a:r>
              <a:rPr lang="en-GB" sz="1800" b="1" i="1" dirty="0" smtClean="0">
                <a:solidFill>
                  <a:srgbClr val="000000"/>
                </a:solidFill>
              </a:rPr>
              <a:t>HV System, </a:t>
            </a:r>
            <a:r>
              <a:rPr lang="en-GB" sz="1800" b="1" i="1" dirty="0" err="1" smtClean="0">
                <a:solidFill>
                  <a:srgbClr val="000000"/>
                </a:solidFill>
              </a:rPr>
              <a:t>Autofill</a:t>
            </a:r>
            <a:r>
              <a:rPr lang="en-GB" sz="1800" b="1" i="1" dirty="0" smtClean="0">
                <a:solidFill>
                  <a:srgbClr val="000000"/>
                </a:solidFill>
              </a:rPr>
              <a:t> system, Data and Power Supply Cabling, Mechanics </a:t>
            </a:r>
            <a:r>
              <a:rPr lang="en-GB" sz="1800" b="1" i="1" dirty="0" err="1" smtClean="0">
                <a:solidFill>
                  <a:srgbClr val="000000"/>
                </a:solidFill>
              </a:rPr>
              <a:t>etc</a:t>
            </a:r>
            <a:r>
              <a:rPr lang="is-IS" sz="1800" b="1" i="1" dirty="0" smtClean="0">
                <a:solidFill>
                  <a:srgbClr val="000000"/>
                </a:solidFill>
              </a:rPr>
              <a:t>…</a:t>
            </a:r>
            <a:r>
              <a:rPr lang="en-GB" sz="1800" b="1" i="1" dirty="0" smtClean="0">
                <a:solidFill>
                  <a:srgbClr val="000000"/>
                </a:solidFill>
              </a:rPr>
              <a:t> </a:t>
            </a:r>
            <a:r>
              <a:rPr lang="en-GB" sz="2000" b="1" i="1" dirty="0" smtClean="0">
                <a:solidFill>
                  <a:srgbClr val="FF0000"/>
                </a:solidFill>
              </a:rPr>
              <a:t>Ready for the 45 detector system (1π)</a:t>
            </a:r>
          </a:p>
          <a:p>
            <a:pPr marL="0" indent="0">
              <a:defRPr/>
            </a:pPr>
            <a:r>
              <a:rPr lang="en-GB" sz="2000" b="1" i="1" dirty="0" smtClean="0">
                <a:solidFill>
                  <a:srgbClr val="000090"/>
                </a:solidFill>
              </a:rPr>
              <a:t>Phase 2: newly Infrastructures compatible with all Host-labs. Increased mobility. Optimizing Mechanics and PS. </a:t>
            </a:r>
            <a:endParaRPr lang="en-US" sz="2000" b="1" i="1" dirty="0" smtClean="0">
              <a:solidFill>
                <a:srgbClr val="000090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GB" sz="1800" b="1" i="1" dirty="0" smtClean="0">
              <a:solidFill>
                <a:srgbClr val="000000"/>
              </a:solidFill>
            </a:endParaRPr>
          </a:p>
        </p:txBody>
      </p:sp>
      <p:pic>
        <p:nvPicPr>
          <p:cNvPr id="165893" name="12 Imagen" descr="PLC_Architecture_Modif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3288" b="7895"/>
          <a:stretch>
            <a:fillRect/>
          </a:stretch>
        </p:blipFill>
        <p:spPr bwMode="auto">
          <a:xfrm>
            <a:off x="35496" y="1988840"/>
            <a:ext cx="3095898" cy="376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0 Imagen" descr="mechanics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t="7439" r="37556" b="5411"/>
          <a:stretch>
            <a:fillRect/>
          </a:stretch>
        </p:blipFill>
        <p:spPr bwMode="auto">
          <a:xfrm>
            <a:off x="6842995" y="1988840"/>
            <a:ext cx="2121493" cy="246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IMG_11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88840"/>
            <a:ext cx="3347640" cy="251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:\theisen\Talks\2014_11_Agata_Week\DSS\Ganil_4au6nov2014\20141106_1440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53136"/>
            <a:ext cx="2160240" cy="168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 txBox="1">
            <a:spLocks/>
          </p:cNvSpPr>
          <p:nvPr/>
        </p:nvSpPr>
        <p:spPr bwMode="auto">
          <a:xfrm>
            <a:off x="468313" y="-26988"/>
            <a:ext cx="82296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3200" b="1">
                <a:solidFill>
                  <a:srgbClr val="000090"/>
                </a:solidFill>
                <a:latin typeface="Lucida Grande" charset="0"/>
                <a:ea typeface="ヒラギノ角ゴ Pro W3" charset="0"/>
                <a:cs typeface="ヒラギノ角ゴ Pro W3" charset="0"/>
              </a:rPr>
              <a:t>Simulations, Experimental Commissioning and Performance</a:t>
            </a:r>
            <a:endParaRPr lang="en-GB" sz="3200">
              <a:solidFill>
                <a:srgbClr val="00009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3666" name="15 CuadroTexto"/>
          <p:cNvSpPr txBox="1">
            <a:spLocks noChangeArrowheads="1"/>
          </p:cNvSpPr>
          <p:nvPr/>
        </p:nvSpPr>
        <p:spPr bwMode="auto">
          <a:xfrm>
            <a:off x="-36513" y="6547247"/>
            <a:ext cx="9144001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INFN-</a:t>
            </a:r>
            <a:r>
              <a:rPr lang="en-US" sz="1600" b="1" dirty="0" err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Padova</a:t>
            </a:r>
            <a:r>
              <a:rPr lang="en-US" sz="16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, GANIL, CSNSM-</a:t>
            </a:r>
            <a:r>
              <a:rPr lang="en-US" sz="1600" b="1" dirty="0" err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Orsay</a:t>
            </a:r>
            <a:r>
              <a:rPr lang="en-US" sz="16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, </a:t>
            </a:r>
            <a:r>
              <a:rPr lang="en-US" sz="1600" b="1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STFC, </a:t>
            </a:r>
            <a:r>
              <a:rPr lang="es-ES" sz="1600" b="1" dirty="0" err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Uni</a:t>
            </a:r>
            <a:r>
              <a:rPr lang="es-ES" sz="16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. </a:t>
            </a:r>
            <a:r>
              <a:rPr lang="es-ES" sz="1600" b="1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Liverpool, </a:t>
            </a:r>
            <a:r>
              <a:rPr lang="en-US" sz="1600" b="1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IFIC, </a:t>
            </a:r>
            <a:r>
              <a:rPr lang="en-US" sz="16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ILL</a:t>
            </a:r>
          </a:p>
        </p:txBody>
      </p:sp>
      <p:pic>
        <p:nvPicPr>
          <p:cNvPr id="113667" name="Picture 7" descr="logoAg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7" name="TextBox 1"/>
          <p:cNvSpPr txBox="1">
            <a:spLocks noChangeArrowheads="1"/>
          </p:cNvSpPr>
          <p:nvPr/>
        </p:nvSpPr>
        <p:spPr bwMode="auto">
          <a:xfrm>
            <a:off x="179388" y="1052736"/>
            <a:ext cx="8856662" cy="480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b="1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AGATA Performance</a:t>
            </a:r>
            <a:r>
              <a:rPr lang="en-US" sz="18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:</a:t>
            </a:r>
          </a:p>
          <a:p>
            <a:pPr marL="85725" indent="-85725">
              <a:buFont typeface="Arial"/>
              <a:buChar char="•"/>
              <a:defRPr/>
            </a:pPr>
            <a:r>
              <a:rPr lang="en-GB" sz="1800" dirty="0" smtClean="0"/>
              <a:t>Aiming to finalize the publication of the performance source test done at GANIL. </a:t>
            </a:r>
            <a:r>
              <a:rPr lang="en-US" sz="1800" dirty="0" smtClean="0"/>
              <a:t> </a:t>
            </a:r>
          </a:p>
          <a:p>
            <a:pPr marL="85725" indent="-85725">
              <a:buFont typeface="Arial"/>
              <a:buChar char="•"/>
              <a:defRPr/>
            </a:pPr>
            <a:r>
              <a:rPr lang="en-GB" sz="1800" dirty="0" smtClean="0"/>
              <a:t>Understanding the issues comparing measured and simulated efficiencies.</a:t>
            </a:r>
          </a:p>
          <a:p>
            <a:pPr marL="85725" indent="-85725">
              <a:buFont typeface="Arial"/>
              <a:buChar char="•"/>
              <a:defRPr/>
            </a:pPr>
            <a:r>
              <a:rPr lang="en-GB" sz="1800" dirty="0" smtClean="0"/>
              <a:t>Analysis of efficiency mismatch with in-beam experiments with high multiplicity</a:t>
            </a:r>
          </a:p>
          <a:p>
            <a:pPr>
              <a:defRPr/>
            </a:pPr>
            <a:endParaRPr lang="en-GB" sz="1800" dirty="0" smtClean="0"/>
          </a:p>
          <a:p>
            <a:pPr>
              <a:defRPr/>
            </a:pPr>
            <a:r>
              <a:rPr lang="en-GB" sz="1800" b="1" dirty="0">
                <a:solidFill>
                  <a:srgbClr val="000000"/>
                </a:solidFill>
              </a:rPr>
              <a:t>AGATA </a:t>
            </a:r>
            <a:r>
              <a:rPr lang="en-GB" sz="1800" b="1" dirty="0" smtClean="0">
                <a:solidFill>
                  <a:srgbClr val="000000"/>
                </a:solidFill>
              </a:rPr>
              <a:t>Simulations</a:t>
            </a:r>
            <a:r>
              <a:rPr lang="en-GB" sz="1800" b="1" dirty="0" smtClean="0">
                <a:sym typeface="Wingdings"/>
              </a:rPr>
              <a:t>:</a:t>
            </a:r>
            <a:r>
              <a:rPr lang="en-GB" sz="1800" b="1" dirty="0" smtClean="0">
                <a:solidFill>
                  <a:srgbClr val="FF0000"/>
                </a:solidFill>
                <a:sym typeface="Wingdings"/>
              </a:rPr>
              <a:t> (See </a:t>
            </a:r>
            <a:r>
              <a:rPr lang="en-GB" sz="1800" b="1" dirty="0" err="1" smtClean="0">
                <a:solidFill>
                  <a:srgbClr val="FF0000"/>
                </a:solidFill>
                <a:sym typeface="Wingdings"/>
              </a:rPr>
              <a:t>Joa</a:t>
            </a:r>
            <a:r>
              <a:rPr lang="en-GB" sz="1800" b="1" dirty="0" smtClean="0">
                <a:solidFill>
                  <a:srgbClr val="FF0000"/>
                </a:solidFill>
                <a:sym typeface="Wingdings"/>
              </a:rPr>
              <a:t> contribution)</a:t>
            </a:r>
            <a:endParaRPr lang="en-GB" sz="1800" b="1" dirty="0" smtClean="0">
              <a:solidFill>
                <a:srgbClr val="FF0000"/>
              </a:solidFill>
            </a:endParaRPr>
          </a:p>
          <a:p>
            <a:pPr marL="85725" indent="-85725">
              <a:buFont typeface="Arial"/>
              <a:buChar char="•"/>
              <a:defRPr/>
            </a:pPr>
            <a:r>
              <a:rPr lang="en-GB" sz="1800" dirty="0"/>
              <a:t>AGATA Code (AC) still </a:t>
            </a:r>
            <a:r>
              <a:rPr lang="en-GB" sz="1800" dirty="0" smtClean="0"/>
              <a:t>maintained: </a:t>
            </a:r>
            <a:r>
              <a:rPr lang="en-GB" sz="1800" dirty="0" smtClean="0">
                <a:hlinkClick r:id="rId4"/>
              </a:rPr>
              <a:t>http</a:t>
            </a:r>
            <a:r>
              <a:rPr lang="en-GB" sz="1800" dirty="0">
                <a:hlinkClick r:id="rId4"/>
              </a:rPr>
              <a:t>://npg.dl.ac.uk/svn/</a:t>
            </a:r>
            <a:r>
              <a:rPr lang="en-GB" sz="1800" dirty="0" smtClean="0">
                <a:hlinkClick r:id="rId4"/>
              </a:rPr>
              <a:t>agata</a:t>
            </a:r>
            <a:endParaRPr lang="en-GB" sz="1800" dirty="0" smtClean="0"/>
          </a:p>
          <a:p>
            <a:pPr marL="85725" indent="-85725">
              <a:buFont typeface="Arial"/>
              <a:buChar char="•"/>
              <a:defRPr/>
            </a:pPr>
            <a:r>
              <a:rPr lang="en-GB" sz="1800" dirty="0" smtClean="0"/>
              <a:t>New </a:t>
            </a:r>
            <a:r>
              <a:rPr lang="en-GB" sz="1800" dirty="0"/>
              <a:t>simulations performed about efficiency and P/T, to be compared to GSI and GANIL Data, including dead layers</a:t>
            </a:r>
            <a:r>
              <a:rPr lang="en-GB" sz="1800" dirty="0" smtClean="0"/>
              <a:t>.</a:t>
            </a:r>
            <a:endParaRPr lang="en-GB" sz="1800" dirty="0"/>
          </a:p>
          <a:p>
            <a:pPr marL="85725" indent="-85725">
              <a:buFont typeface="Arial"/>
              <a:buChar char="•"/>
              <a:defRPr/>
            </a:pPr>
            <a:r>
              <a:rPr lang="en-GB" sz="1800" dirty="0"/>
              <a:t>On-going more realistic implementation of the detector geometry and the discussion on the effect of the segmentation and the fields due to the 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segmentation </a:t>
            </a:r>
            <a:r>
              <a:rPr lang="en-GB" sz="1800" dirty="0"/>
              <a:t>and </a:t>
            </a:r>
            <a:r>
              <a:rPr lang="en-GB" sz="1800" dirty="0" err="1"/>
              <a:t>pasivated</a:t>
            </a:r>
            <a:r>
              <a:rPr lang="en-GB" sz="1800" dirty="0"/>
              <a:t> </a:t>
            </a:r>
            <a:r>
              <a:rPr lang="en-GB" sz="1800" dirty="0" smtClean="0"/>
              <a:t>zones.</a:t>
            </a:r>
          </a:p>
          <a:p>
            <a:pPr marL="85725" indent="-85725">
              <a:buFont typeface="Arial"/>
              <a:buChar char="•"/>
              <a:defRPr/>
            </a:pPr>
            <a:endParaRPr lang="en-GB" sz="1800" dirty="0" smtClean="0"/>
          </a:p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Experimental </a:t>
            </a:r>
            <a:r>
              <a:rPr lang="en-US" sz="1800" b="1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Commissioning</a:t>
            </a:r>
          </a:p>
          <a:p>
            <a:pPr marL="85725" indent="-85725">
              <a:buFont typeface="Arial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Necessary the commissioning of AGATA coupled with</a:t>
            </a:r>
            <a:br>
              <a:rPr lang="en-US" sz="1800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</a:br>
            <a:r>
              <a:rPr lang="en-US" sz="1800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complementary instrumentation: NEDA + DIAMAN, MUGAST, </a:t>
            </a:r>
            <a:br>
              <a:rPr lang="en-US" sz="1800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</a:br>
            <a:r>
              <a:rPr lang="en-US" sz="1800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VAMOS-GFM</a:t>
            </a:r>
            <a:r>
              <a:rPr lang="en-US" sz="1800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.</a:t>
            </a:r>
            <a:endParaRPr lang="en-US" sz="1800" dirty="0" smtClean="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1366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5" r="15804"/>
          <a:stretch>
            <a:fillRect/>
          </a:stretch>
        </p:blipFill>
        <p:spPr bwMode="auto">
          <a:xfrm>
            <a:off x="6916738" y="4076700"/>
            <a:ext cx="223202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logoAg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42" y="0"/>
            <a:ext cx="685758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ges from TrackingEfficiency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t="2108" b="3449"/>
          <a:stretch/>
        </p:blipFill>
        <p:spPr>
          <a:xfrm>
            <a:off x="4427984" y="1196752"/>
            <a:ext cx="4729974" cy="2891523"/>
          </a:xfrm>
          <a:prstGeom prst="rect">
            <a:avLst/>
          </a:prstGeom>
        </p:spPr>
      </p:pic>
      <p:sp>
        <p:nvSpPr>
          <p:cNvPr id="167937" name="Title 1"/>
          <p:cNvSpPr txBox="1">
            <a:spLocks/>
          </p:cNvSpPr>
          <p:nvPr/>
        </p:nvSpPr>
        <p:spPr bwMode="auto">
          <a:xfrm>
            <a:off x="468313" y="-20638"/>
            <a:ext cx="86756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3200" b="1">
                <a:solidFill>
                  <a:srgbClr val="000090"/>
                </a:solidFill>
                <a:latin typeface="Lucida Grande" charset="0"/>
                <a:ea typeface="ヒラギノ角ゴ Pro W3" charset="0"/>
                <a:cs typeface="ヒラギノ角ゴ Pro W3" charset="0"/>
              </a:rPr>
              <a:t>AGATA Performance measurements</a:t>
            </a:r>
            <a:endParaRPr lang="en-GB" sz="3200">
              <a:solidFill>
                <a:srgbClr val="00009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67939" name="Picture 7" descr="logoAg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4 CuadroTexto"/>
          <p:cNvSpPr txBox="1">
            <a:spLocks noChangeArrowheads="1"/>
          </p:cNvSpPr>
          <p:nvPr/>
        </p:nvSpPr>
        <p:spPr bwMode="auto">
          <a:xfrm>
            <a:off x="971550" y="549275"/>
            <a:ext cx="79209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b="1" dirty="0">
                <a:solidFill>
                  <a:srgbClr val="000000"/>
                </a:solidFill>
              </a:rPr>
              <a:t>AGATA Performance </a:t>
            </a:r>
            <a:r>
              <a:rPr lang="en-GB" sz="1800" b="1" dirty="0" smtClean="0">
                <a:solidFill>
                  <a:srgbClr val="000000"/>
                </a:solidFill>
              </a:rPr>
              <a:t>Measurements </a:t>
            </a:r>
            <a:r>
              <a:rPr lang="en-GB" sz="1800" dirty="0" smtClean="0">
                <a:solidFill>
                  <a:srgbClr val="000000"/>
                </a:solidFill>
              </a:rPr>
              <a:t>Run </a:t>
            </a:r>
            <a:r>
              <a:rPr lang="en-GB" sz="1800" dirty="0">
                <a:solidFill>
                  <a:srgbClr val="000000"/>
                </a:solidFill>
              </a:rPr>
              <a:t>at </a:t>
            </a:r>
            <a:r>
              <a:rPr lang="en-GB" sz="1800" dirty="0" smtClean="0">
                <a:solidFill>
                  <a:srgbClr val="000000"/>
                </a:solidFill>
              </a:rPr>
              <a:t>GANIL in 2016 </a:t>
            </a:r>
            <a:r>
              <a:rPr lang="en-GB" sz="1800" dirty="0">
                <a:solidFill>
                  <a:srgbClr val="000000"/>
                </a:solidFill>
              </a:rPr>
              <a:t>for detailed evaluation of the AGATA </a:t>
            </a:r>
            <a:r>
              <a:rPr lang="en-GB" sz="1800" dirty="0" smtClean="0">
                <a:solidFill>
                  <a:srgbClr val="000000"/>
                </a:solidFill>
              </a:rPr>
              <a:t>Performance and comparison </a:t>
            </a:r>
            <a:r>
              <a:rPr lang="en-GB" sz="1800" dirty="0">
                <a:solidFill>
                  <a:srgbClr val="000000"/>
                </a:solidFill>
              </a:rPr>
              <a:t>with simulations.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2" name="Picture 1" descr="Hit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3260059" cy="3096344"/>
          </a:xfrm>
          <a:prstGeom prst="rect">
            <a:avLst/>
          </a:prstGeom>
        </p:spPr>
      </p:pic>
      <p:pic>
        <p:nvPicPr>
          <p:cNvPr id="3" name="Picture 2" descr="Pages from CoreEfficiency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73608"/>
            <a:ext cx="4644008" cy="2523744"/>
          </a:xfrm>
          <a:prstGeom prst="rect">
            <a:avLst/>
          </a:prstGeom>
        </p:spPr>
      </p:pic>
      <p:sp>
        <p:nvSpPr>
          <p:cNvPr id="167938" name="15 CuadroTexto"/>
          <p:cNvSpPr txBox="1">
            <a:spLocks noChangeArrowheads="1"/>
          </p:cNvSpPr>
          <p:nvPr/>
        </p:nvSpPr>
        <p:spPr bwMode="auto">
          <a:xfrm>
            <a:off x="36513" y="6474822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GANIL, CSNSM-</a:t>
            </a:r>
            <a:r>
              <a:rPr lang="en-US" sz="1600" b="1" dirty="0" err="1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Orsay</a:t>
            </a:r>
            <a:r>
              <a:rPr lang="en-US" sz="1600" b="1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, IFIC, INFN</a:t>
            </a:r>
            <a:r>
              <a:rPr lang="en-US" sz="16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-</a:t>
            </a:r>
            <a:r>
              <a:rPr lang="en-US" sz="1600" b="1" dirty="0" err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Padova</a:t>
            </a:r>
            <a:r>
              <a:rPr lang="en-US" sz="16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, </a:t>
            </a:r>
            <a:r>
              <a:rPr lang="en-US" sz="1600" b="1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ILL-Grenoble </a:t>
            </a:r>
            <a:endParaRPr lang="en-US" sz="1600" b="1" dirty="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2" y="3212976"/>
            <a:ext cx="3836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Preliminary</a:t>
            </a:r>
            <a:r>
              <a:rPr lang="en-US" dirty="0" smtClean="0"/>
              <a:t> (</a:t>
            </a:r>
            <a:r>
              <a:rPr lang="en-US" dirty="0" err="1" smtClean="0"/>
              <a:t>A.Lopez-Mertens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721842" y="4211796"/>
            <a:ext cx="2912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Preliminary</a:t>
            </a:r>
            <a:r>
              <a:rPr lang="en-US" dirty="0" smtClean="0"/>
              <a:t> (</a:t>
            </a:r>
            <a:r>
              <a:rPr lang="en-US" dirty="0" err="1" smtClean="0"/>
              <a:t>R.Perez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7824" y="3070701"/>
            <a:ext cx="146788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29 </a:t>
            </a:r>
            <a:r>
              <a:rPr lang="en-US" dirty="0" smtClean="0"/>
              <a:t>Capsules</a:t>
            </a:r>
          </a:p>
          <a:p>
            <a:pPr algn="ctr"/>
            <a:r>
              <a:rPr lang="en-US" dirty="0" smtClean="0"/>
              <a:t>Set-up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496" y="4676943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Estimated Efficiency for 1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 set-up </a:t>
            </a:r>
            <a:r>
              <a:rPr lang="en-US" dirty="0" err="1"/>
              <a:t>E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/>
              <a:t>=1MeV  </a:t>
            </a:r>
            <a:r>
              <a:rPr lang="en-US" dirty="0" smtClean="0"/>
              <a:t>tracked </a:t>
            </a:r>
            <a:r>
              <a:rPr lang="en-US" dirty="0"/>
              <a:t>~</a:t>
            </a:r>
            <a:r>
              <a:rPr lang="en-US" dirty="0" smtClean="0"/>
              <a:t>6</a:t>
            </a:r>
            <a:r>
              <a:rPr lang="en-US" dirty="0" smtClean="0"/>
              <a:t>% and with AGATA at nominal position: 23.5 cm target-detector distance.</a:t>
            </a:r>
          </a:p>
          <a:p>
            <a:r>
              <a:rPr lang="en-US" dirty="0" smtClean="0"/>
              <a:t>Agreement with simulations </a:t>
            </a:r>
            <a:r>
              <a:rPr lang="en-US" dirty="0"/>
              <a:t>(</a:t>
            </a:r>
            <a:r>
              <a:rPr lang="en-US" dirty="0" err="1" smtClean="0"/>
              <a:t>M.Labiche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2638653"/>
            <a:ext cx="31614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Tracking efficiency &amp;P/T</a:t>
            </a:r>
          </a:p>
          <a:p>
            <a:pPr algn="ctr"/>
            <a:r>
              <a:rPr lang="en-US" sz="1600" dirty="0" smtClean="0"/>
              <a:t>Depends on tracking parameters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AutoShape 58"/>
          <p:cNvSpPr>
            <a:spLocks noChangeArrowheads="1"/>
          </p:cNvSpPr>
          <p:nvPr/>
        </p:nvSpPr>
        <p:spPr bwMode="auto">
          <a:xfrm rot="10186783" flipV="1">
            <a:off x="4791075" y="649288"/>
            <a:ext cx="268288" cy="77787"/>
          </a:xfrm>
          <a:prstGeom prst="curvedDownArrow">
            <a:avLst>
              <a:gd name="adj1" fmla="val 68980"/>
              <a:gd name="adj2" fmla="val 1379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0594" name="Rectangle 71"/>
          <p:cNvSpPr>
            <a:spLocks noChangeArrowheads="1"/>
          </p:cNvSpPr>
          <p:nvPr/>
        </p:nvSpPr>
        <p:spPr bwMode="auto">
          <a:xfrm>
            <a:off x="4754563" y="609600"/>
            <a:ext cx="438150" cy="206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3670" name="TextBox 20"/>
          <p:cNvSpPr txBox="1">
            <a:spLocks noChangeArrowheads="1"/>
          </p:cNvSpPr>
          <p:nvPr/>
        </p:nvSpPr>
        <p:spPr bwMode="auto">
          <a:xfrm>
            <a:off x="250824" y="1037048"/>
            <a:ext cx="8893175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800" b="1" dirty="0" smtClean="0">
                <a:solidFill>
                  <a:srgbClr val="000000"/>
                </a:solidFill>
              </a:rPr>
              <a:t>Pulse Shape Analysis and </a:t>
            </a:r>
            <a:r>
              <a:rPr lang="en-US" sz="1800" b="1" i="1" dirty="0" smtClean="0">
                <a:solidFill>
                  <a:srgbClr val="000000"/>
                </a:solidFill>
              </a:rPr>
              <a:t>Detector </a:t>
            </a:r>
            <a:r>
              <a:rPr lang="en-US" sz="1800" b="1" i="1" dirty="0" smtClean="0">
                <a:solidFill>
                  <a:srgbClr val="000000"/>
                </a:solidFill>
              </a:rPr>
              <a:t>Characterization </a:t>
            </a:r>
            <a:r>
              <a:rPr lang="en-US" sz="1800" b="1" i="1" dirty="0" smtClean="0">
                <a:solidFill>
                  <a:srgbClr val="FF0000"/>
                </a:solidFill>
              </a:rPr>
              <a:t>( see Andy contribution)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85725" indent="-85725">
              <a:buFont typeface="Arial"/>
              <a:buChar char="•"/>
              <a:defRPr/>
            </a:pPr>
            <a:r>
              <a:rPr lang="en-GB" sz="1800" dirty="0"/>
              <a:t> </a:t>
            </a:r>
            <a:r>
              <a:rPr lang="en-GB" sz="1800" dirty="0" smtClean="0"/>
              <a:t>ADL work </a:t>
            </a:r>
            <a:r>
              <a:rPr lang="en-GB" sz="1800" dirty="0" err="1"/>
              <a:t>ongoing</a:t>
            </a:r>
            <a:r>
              <a:rPr lang="en-GB" sz="1800" dirty="0"/>
              <a:t> at </a:t>
            </a:r>
            <a:r>
              <a:rPr lang="en-GB" sz="1800" dirty="0" err="1"/>
              <a:t>Uni.Liverpool</a:t>
            </a:r>
            <a:r>
              <a:rPr lang="en-GB" sz="1800" dirty="0"/>
              <a:t> and IKP-Cologne</a:t>
            </a:r>
            <a:r>
              <a:rPr lang="en-GB" sz="1800" dirty="0" smtClean="0"/>
              <a:t>..</a:t>
            </a:r>
          </a:p>
          <a:p>
            <a:pPr marL="85725" indent="-85725">
              <a:buFont typeface="Arial"/>
              <a:buChar char="•"/>
              <a:defRPr/>
            </a:pPr>
            <a:r>
              <a:rPr lang="en-GB" sz="1800" dirty="0" smtClean="0"/>
              <a:t>AGATA and GRETINA now collaborating on signal decomposing </a:t>
            </a:r>
            <a:r>
              <a:rPr lang="en-GB" sz="1800" dirty="0"/>
              <a:t>algorithms </a:t>
            </a:r>
            <a:r>
              <a:rPr lang="en-GB" sz="1800" dirty="0" smtClean="0"/>
              <a:t>with multiple </a:t>
            </a:r>
            <a:r>
              <a:rPr lang="en-GB" sz="1800" dirty="0"/>
              <a:t>interaction in a segment </a:t>
            </a:r>
            <a:r>
              <a:rPr lang="en-GB" sz="1800" dirty="0" smtClean="0"/>
              <a:t>PSA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b="1" dirty="0" smtClean="0"/>
              <a:t>Tracking </a:t>
            </a:r>
            <a:r>
              <a:rPr lang="en-US" sz="1800" b="1" dirty="0" smtClean="0">
                <a:solidFill>
                  <a:srgbClr val="FF0000"/>
                </a:solidFill>
              </a:rPr>
              <a:t>(see </a:t>
            </a:r>
            <a:r>
              <a:rPr lang="en-US" sz="1800" b="1" dirty="0" err="1" smtClean="0">
                <a:solidFill>
                  <a:srgbClr val="FF0000"/>
                </a:solidFill>
              </a:rPr>
              <a:t>Waely</a:t>
            </a:r>
            <a:r>
              <a:rPr lang="en-US" sz="1800" b="1" dirty="0" smtClean="0">
                <a:solidFill>
                  <a:srgbClr val="FF0000"/>
                </a:solidFill>
              </a:rPr>
              <a:t> contribution)</a:t>
            </a:r>
            <a:r>
              <a:rPr lang="en-US" sz="1800" b="1" dirty="0" smtClean="0"/>
              <a:t>:</a:t>
            </a:r>
            <a:endParaRPr lang="en-US" sz="1800" b="1" dirty="0" smtClean="0"/>
          </a:p>
          <a:p>
            <a:pPr marL="85725" indent="-85725">
              <a:buFont typeface="Arial"/>
              <a:buChar char="•"/>
              <a:defRPr/>
            </a:pPr>
            <a:r>
              <a:rPr lang="en-US" sz="1800" dirty="0" smtClean="0"/>
              <a:t>Discussion on-going  </a:t>
            </a:r>
            <a:r>
              <a:rPr lang="en-US" sz="1800" dirty="0"/>
              <a:t>with the </a:t>
            </a:r>
            <a:r>
              <a:rPr lang="en-US" sz="1800" dirty="0" smtClean="0"/>
              <a:t>PSA team </a:t>
            </a:r>
            <a:r>
              <a:rPr lang="en-US" sz="1800" dirty="0"/>
              <a:t>the tracking on AGATA and the impact of position uniformity on the algorithm performance</a:t>
            </a:r>
            <a:r>
              <a:rPr lang="en-US" sz="1800" dirty="0" smtClean="0"/>
              <a:t>.</a:t>
            </a:r>
          </a:p>
          <a:p>
            <a:pPr marL="85725" indent="-85725">
              <a:buFont typeface="Arial"/>
              <a:buChar char="•"/>
              <a:defRPr/>
            </a:pPr>
            <a:r>
              <a:rPr lang="en-US" sz="1800" dirty="0" smtClean="0"/>
              <a:t>Planed to include the position determination inaccuracy in the tracking procedure</a:t>
            </a:r>
            <a:r>
              <a:rPr lang="en-US" sz="1800" dirty="0" smtClean="0"/>
              <a:t>.</a:t>
            </a:r>
          </a:p>
          <a:p>
            <a:pPr marL="85725" indent="-85725">
              <a:buFont typeface="Arial"/>
              <a:buChar char="•"/>
              <a:defRPr/>
            </a:pPr>
            <a:r>
              <a:rPr lang="en-US" sz="1800" dirty="0" err="1" smtClean="0"/>
              <a:t>Orsay</a:t>
            </a:r>
            <a:r>
              <a:rPr lang="en-US" sz="1800" dirty="0" smtClean="0"/>
              <a:t> </a:t>
            </a:r>
            <a:r>
              <a:rPr lang="en-US" sz="1800" dirty="0"/>
              <a:t>Forward Tracking (OFT) </a:t>
            </a:r>
            <a:r>
              <a:rPr lang="en-US" sz="1800" dirty="0" smtClean="0"/>
              <a:t>algorithm: New version for single interactions. </a:t>
            </a: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GB" sz="1800" b="1" dirty="0"/>
              <a:t>Data Analysis </a:t>
            </a:r>
            <a:endParaRPr lang="en-US" sz="1800" dirty="0"/>
          </a:p>
          <a:p>
            <a:pPr marL="85725" indent="-85725">
              <a:buFont typeface="Arial"/>
              <a:buChar char="•"/>
              <a:defRPr/>
            </a:pPr>
            <a:r>
              <a:rPr lang="en-GB" sz="1800" dirty="0" smtClean="0"/>
              <a:t>Watchers and analysis software provided by the </a:t>
            </a:r>
            <a:r>
              <a:rPr lang="en-GB" sz="1800" dirty="0" smtClean="0"/>
              <a:t>team</a:t>
            </a:r>
          </a:p>
          <a:p>
            <a:pPr marL="85725" indent="-85725">
              <a:buFont typeface="Arial"/>
              <a:buChar char="•"/>
              <a:defRPr/>
            </a:pPr>
            <a:r>
              <a:rPr lang="en-US" sz="1800" dirty="0" smtClean="0"/>
              <a:t>T</a:t>
            </a:r>
            <a:r>
              <a:rPr lang="en-GB" sz="1800" dirty="0" smtClean="0"/>
              <a:t>he </a:t>
            </a:r>
            <a:r>
              <a:rPr lang="en-GB" sz="1800" dirty="0"/>
              <a:t>“</a:t>
            </a:r>
            <a:r>
              <a:rPr lang="en-GB" sz="1800" dirty="0" err="1"/>
              <a:t>Cubix</a:t>
            </a:r>
            <a:r>
              <a:rPr lang="en-GB" sz="1800" dirty="0"/>
              <a:t>” software is now available. </a:t>
            </a:r>
            <a:r>
              <a:rPr lang="en-GB" sz="1800" dirty="0" err="1"/>
              <a:t>Cubix</a:t>
            </a:r>
            <a:r>
              <a:rPr lang="en-GB" sz="1800" dirty="0"/>
              <a:t> is an adaptable  spectroscopy analysis tool based on Root and developed by G. </a:t>
            </a:r>
            <a:r>
              <a:rPr lang="en-GB" sz="1800" dirty="0" err="1"/>
              <a:t>Macquart</a:t>
            </a:r>
            <a:r>
              <a:rPr lang="en-GB" sz="1800" dirty="0"/>
              <a:t>, J. </a:t>
            </a:r>
            <a:r>
              <a:rPr lang="en-GB" sz="1800" dirty="0" err="1"/>
              <a:t>Dudouet</a:t>
            </a:r>
            <a:r>
              <a:rPr lang="en-GB" sz="1800" dirty="0"/>
              <a:t>. </a:t>
            </a:r>
          </a:p>
          <a:p>
            <a:pPr marL="85725" indent="-85725">
              <a:buFont typeface="Arial"/>
              <a:buChar char="•"/>
              <a:defRPr/>
            </a:pPr>
            <a:r>
              <a:rPr lang="en-GB" sz="1800" dirty="0" smtClean="0"/>
              <a:t>Successful hands-on Data </a:t>
            </a:r>
            <a:r>
              <a:rPr lang="en-GB" sz="1800" dirty="0"/>
              <a:t>Analysis </a:t>
            </a:r>
            <a:r>
              <a:rPr lang="en-GB" sz="1800" dirty="0" smtClean="0"/>
              <a:t>schools organized by GANIL. </a:t>
            </a:r>
          </a:p>
          <a:p>
            <a:pPr marL="85725" indent="-85725">
              <a:buFont typeface="Arial"/>
              <a:buChar char="•"/>
              <a:defRPr/>
            </a:pPr>
            <a:r>
              <a:rPr lang="en-US" sz="1800" dirty="0"/>
              <a:t>Data Flow </a:t>
            </a:r>
            <a:r>
              <a:rPr lang="en-US" sz="1800" dirty="0" smtClean="0"/>
              <a:t>&amp; Data </a:t>
            </a:r>
            <a:r>
              <a:rPr lang="en-US" sz="1800" dirty="0"/>
              <a:t>Analysis Working </a:t>
            </a:r>
            <a:r>
              <a:rPr lang="en-US" sz="1800" dirty="0" smtClean="0"/>
              <a:t>Groups</a:t>
            </a:r>
            <a:r>
              <a:rPr lang="en-GB" sz="1800" dirty="0" smtClean="0"/>
              <a:t> prepared </a:t>
            </a:r>
            <a:r>
              <a:rPr lang="en-GB" sz="1800" dirty="0"/>
              <a:t>a document that allows AGATA users to run an experiment and perform the data analysis in a coherent manner.</a:t>
            </a:r>
          </a:p>
          <a:p>
            <a:pPr marL="85725" indent="-85725">
              <a:buFont typeface="Arial"/>
              <a:buChar char="•"/>
              <a:defRPr/>
            </a:pPr>
            <a:endParaRPr lang="en-GB" sz="1800" dirty="0" smtClean="0"/>
          </a:p>
          <a:p>
            <a:pPr marL="85725" indent="-85725">
              <a:buFont typeface="Arial"/>
              <a:buChar char="•"/>
              <a:defRPr/>
            </a:pPr>
            <a:endParaRPr lang="en-US" sz="1800" dirty="0"/>
          </a:p>
        </p:txBody>
      </p:sp>
      <p:sp>
        <p:nvSpPr>
          <p:cNvPr id="110596" name="Text Box 44"/>
          <p:cNvSpPr txBox="1">
            <a:spLocks noChangeArrowheads="1"/>
          </p:cNvSpPr>
          <p:nvPr/>
        </p:nvSpPr>
        <p:spPr bwMode="auto">
          <a:xfrm>
            <a:off x="899592" y="260648"/>
            <a:ext cx="708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>
                <a:solidFill>
                  <a:srgbClr val="000090"/>
                </a:solidFill>
                <a:latin typeface="Calibri" charset="0"/>
              </a:rPr>
              <a:t>AGATA PSA &amp; Data Analysis</a:t>
            </a:r>
          </a:p>
        </p:txBody>
      </p:sp>
      <p:sp>
        <p:nvSpPr>
          <p:cNvPr id="110597" name="TextBox 25"/>
          <p:cNvSpPr txBox="1">
            <a:spLocks noChangeArrowheads="1"/>
          </p:cNvSpPr>
          <p:nvPr/>
        </p:nvSpPr>
        <p:spPr bwMode="auto">
          <a:xfrm>
            <a:off x="34925" y="6597650"/>
            <a:ext cx="7602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00"/>
                </a:solidFill>
              </a:rPr>
              <a:t>Uni. Liverpool, IPN-Lyon, GANIL, CSNSM-Orsay, INFN-Padova, IRFU-Saclay, TU-Munich </a:t>
            </a:r>
          </a:p>
        </p:txBody>
      </p:sp>
      <p:pic>
        <p:nvPicPr>
          <p:cNvPr id="7" name="Picture 7" descr="logoAg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42" y="0"/>
            <a:ext cx="685758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AutoShape 58"/>
          <p:cNvSpPr>
            <a:spLocks noChangeArrowheads="1"/>
          </p:cNvSpPr>
          <p:nvPr/>
        </p:nvSpPr>
        <p:spPr bwMode="auto">
          <a:xfrm rot="10186783" flipV="1">
            <a:off x="4791075" y="649288"/>
            <a:ext cx="268288" cy="77787"/>
          </a:xfrm>
          <a:prstGeom prst="curvedDownArrow">
            <a:avLst>
              <a:gd name="adj1" fmla="val 68980"/>
              <a:gd name="adj2" fmla="val 1379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0594" name="Rectangle 71"/>
          <p:cNvSpPr>
            <a:spLocks noChangeArrowheads="1"/>
          </p:cNvSpPr>
          <p:nvPr/>
        </p:nvSpPr>
        <p:spPr bwMode="auto">
          <a:xfrm>
            <a:off x="4754563" y="609600"/>
            <a:ext cx="438150" cy="206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3670" name="TextBox 20"/>
          <p:cNvSpPr txBox="1">
            <a:spLocks noChangeArrowheads="1"/>
          </p:cNvSpPr>
          <p:nvPr/>
        </p:nvSpPr>
        <p:spPr bwMode="auto">
          <a:xfrm>
            <a:off x="250825" y="527183"/>
            <a:ext cx="8066088" cy="729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tabLst>
                <a:tab pos="85725" algn="l"/>
              </a:tabLst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AGATA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</a:rPr>
              <a:t>is in the last 3 years of the Phase 1 </a:t>
            </a:r>
            <a:r>
              <a:rPr lang="en-US" sz="1800" b="1" dirty="0" err="1" smtClean="0">
                <a:solidFill>
                  <a:srgbClr val="000000"/>
                </a:solidFill>
              </a:rPr>
              <a:t>MoU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</a:rPr>
              <a:t>(up to 60 detectors 4/3π of the full array). </a:t>
            </a:r>
          </a:p>
          <a:p>
            <a:pPr>
              <a:tabLst>
                <a:tab pos="85725" algn="l"/>
              </a:tabLst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The goals for this period are:</a:t>
            </a:r>
          </a:p>
          <a:p>
            <a:pPr>
              <a:tabLst>
                <a:tab pos="85725" algn="l"/>
              </a:tabLst>
              <a:defRPr/>
            </a:pPr>
            <a:endParaRPr lang="en-US" sz="1800" b="1" dirty="0" smtClean="0">
              <a:solidFill>
                <a:srgbClr val="000000"/>
              </a:solidFill>
            </a:endParaRPr>
          </a:p>
          <a:p>
            <a:pPr marL="900113" lvl="1" indent="-157163">
              <a:buFont typeface="Arial"/>
              <a:buChar char="•"/>
              <a:tabLst>
                <a:tab pos="85725" algn="l"/>
              </a:tabLst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To continue the procurement of detectors –already 51 in 2019–</a:t>
            </a:r>
          </a:p>
          <a:p>
            <a:pPr marL="900113" lvl="1" indent="-157163">
              <a:buFont typeface="Arial"/>
              <a:buChar char="•"/>
              <a:tabLst>
                <a:tab pos="85725" algn="l"/>
              </a:tabLst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To complete to 45 (1π), on the electronics, detectors and DAQ, the GANIL set-up.</a:t>
            </a:r>
          </a:p>
          <a:p>
            <a:pPr marL="900113" lvl="1" indent="-157163">
              <a:buFont typeface="Arial"/>
              <a:buChar char="•"/>
              <a:tabLst>
                <a:tab pos="85725" algn="l"/>
              </a:tabLst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To Complete the R&amp;D on Electronics that will serve beyond 45 detectors in the set-up and for a good part of Phase 2</a:t>
            </a:r>
          </a:p>
          <a:p>
            <a:pPr marL="900113" lvl="1" indent="-157163">
              <a:buFont typeface="Arial"/>
              <a:buChar char="•"/>
              <a:tabLst>
                <a:tab pos="85725" algn="l"/>
              </a:tabLst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To complete the detector technology R&amp;D on the framework of the </a:t>
            </a:r>
            <a:r>
              <a:rPr lang="en-US" sz="1800" b="1" dirty="0" err="1" smtClean="0">
                <a:solidFill>
                  <a:srgbClr val="000000"/>
                </a:solidFill>
              </a:rPr>
              <a:t>PSeGe</a:t>
            </a:r>
            <a:r>
              <a:rPr lang="en-US" sz="1800" b="1" dirty="0" smtClean="0">
                <a:solidFill>
                  <a:srgbClr val="000000"/>
                </a:solidFill>
              </a:rPr>
              <a:t> ENSAR2 JRA</a:t>
            </a:r>
          </a:p>
          <a:p>
            <a:pPr marL="900113" lvl="1" indent="-157163">
              <a:buFont typeface="Arial"/>
              <a:buChar char="•"/>
              <a:tabLst>
                <a:tab pos="85725" algn="l"/>
              </a:tabLst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Improvements on Tracking, characterization and PSA –in collaboration with the GRETINA colleagues-</a:t>
            </a:r>
          </a:p>
          <a:p>
            <a:pPr marL="900113" lvl="1" indent="-157163">
              <a:buFont typeface="Arial"/>
              <a:buChar char="•"/>
              <a:tabLst>
                <a:tab pos="85725" algn="l"/>
              </a:tabLst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R&amp;D to extend beyond 1π the detector infrastructures –LVPS, </a:t>
            </a:r>
            <a:r>
              <a:rPr lang="en-US" sz="1800" b="1" dirty="0" err="1" smtClean="0">
                <a:solidFill>
                  <a:srgbClr val="000000"/>
                </a:solidFill>
              </a:rPr>
              <a:t>Autofill</a:t>
            </a:r>
            <a:r>
              <a:rPr lang="en-US" sz="1800" b="1" dirty="0" smtClean="0">
                <a:solidFill>
                  <a:srgbClr val="000000"/>
                </a:solidFill>
              </a:rPr>
              <a:t>, Cabling- and the mechanical infrastructures.</a:t>
            </a:r>
          </a:p>
          <a:p>
            <a:pPr marL="900113" lvl="1" indent="-157163">
              <a:buFont typeface="Arial"/>
              <a:buChar char="•"/>
              <a:tabLst>
                <a:tab pos="85725" algn="l"/>
              </a:tabLst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To improve realistic simulation of AGATA </a:t>
            </a:r>
            <a:r>
              <a:rPr lang="en-US" sz="1800" b="1" dirty="0">
                <a:solidFill>
                  <a:srgbClr val="000000"/>
                </a:solidFill>
              </a:rPr>
              <a:t>–in collaboration with the GRETINA colleagues</a:t>
            </a:r>
            <a:r>
              <a:rPr lang="en-US" sz="1800" b="1" dirty="0" smtClean="0">
                <a:solidFill>
                  <a:srgbClr val="000000"/>
                </a:solidFill>
              </a:rPr>
              <a:t>-.</a:t>
            </a:r>
          </a:p>
          <a:p>
            <a:pPr marL="900113" lvl="1" indent="-157163">
              <a:buFont typeface="Arial"/>
              <a:buChar char="•"/>
              <a:tabLst>
                <a:tab pos="85725" algn="l"/>
              </a:tabLst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To realize performance measurements and comparison with simulations.</a:t>
            </a:r>
          </a:p>
          <a:p>
            <a:pPr marL="900113" lvl="1" indent="-157163">
              <a:buFont typeface="Arial"/>
              <a:buChar char="•"/>
              <a:tabLst>
                <a:tab pos="85725" algn="l"/>
              </a:tabLst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To couple Electronics, DAQ and Data analysis with the complementary instrumentation to be coupled with AGATA, i.e. MUGAST, VAMOS- GFM, </a:t>
            </a:r>
            <a:r>
              <a:rPr lang="en-US" sz="1800" b="1" dirty="0" err="1" smtClean="0">
                <a:solidFill>
                  <a:srgbClr val="000000"/>
                </a:solidFill>
              </a:rPr>
              <a:t>etc</a:t>
            </a:r>
            <a:r>
              <a:rPr lang="is-IS" sz="1800" b="1" dirty="0" smtClean="0">
                <a:solidFill>
                  <a:srgbClr val="000000"/>
                </a:solidFill>
              </a:rPr>
              <a:t>… </a:t>
            </a:r>
            <a:endParaRPr lang="en-US" sz="1800" b="1" dirty="0" smtClean="0">
              <a:solidFill>
                <a:srgbClr val="000000"/>
              </a:solidFill>
            </a:endParaRPr>
          </a:p>
          <a:p>
            <a:pPr marL="900113" lvl="1" indent="-157163">
              <a:buFont typeface="Arial"/>
              <a:buChar char="•"/>
              <a:tabLst>
                <a:tab pos="85725" algn="l"/>
              </a:tabLst>
              <a:defRPr/>
            </a:pPr>
            <a:endParaRPr lang="en-US" sz="1800" b="1" dirty="0" smtClean="0">
              <a:solidFill>
                <a:srgbClr val="000000"/>
              </a:solidFill>
            </a:endParaRPr>
          </a:p>
          <a:p>
            <a:pPr marL="900113" lvl="1" indent="-157163">
              <a:buFont typeface="Arial"/>
              <a:buChar char="•"/>
              <a:tabLst>
                <a:tab pos="85725" algn="l"/>
              </a:tabLst>
              <a:defRPr/>
            </a:pPr>
            <a:endParaRPr lang="en-US" sz="1800" b="1" dirty="0" smtClean="0">
              <a:solidFill>
                <a:srgbClr val="000000"/>
              </a:solidFill>
            </a:endParaRPr>
          </a:p>
          <a:p>
            <a:pPr marL="900113" lvl="1" indent="-157163">
              <a:buFont typeface="Arial"/>
              <a:buChar char="•"/>
              <a:tabLst>
                <a:tab pos="85725" algn="l"/>
              </a:tabLst>
              <a:defRPr/>
            </a:pPr>
            <a:endParaRPr lang="en-US" sz="1800" b="1" dirty="0" smtClean="0">
              <a:solidFill>
                <a:srgbClr val="000000"/>
              </a:solidFill>
            </a:endParaRPr>
          </a:p>
          <a:p>
            <a:pPr>
              <a:tabLst>
                <a:tab pos="85725" algn="l"/>
              </a:tabLst>
              <a:defRPr/>
            </a:pPr>
            <a:endParaRPr lang="en-US" sz="1800" dirty="0"/>
          </a:p>
        </p:txBody>
      </p:sp>
      <p:sp>
        <p:nvSpPr>
          <p:cNvPr id="110596" name="Text Box 44"/>
          <p:cNvSpPr txBox="1">
            <a:spLocks noChangeArrowheads="1"/>
          </p:cNvSpPr>
          <p:nvPr/>
        </p:nvSpPr>
        <p:spPr bwMode="auto">
          <a:xfrm>
            <a:off x="107504" y="18533"/>
            <a:ext cx="7200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 smtClean="0">
                <a:solidFill>
                  <a:srgbClr val="000090"/>
                </a:solidFill>
                <a:latin typeface="Calibri" charset="0"/>
              </a:rPr>
              <a:t>Outlook for the present phase of AGATA: </a:t>
            </a:r>
            <a:endParaRPr lang="en-GB" sz="3200" b="1" dirty="0">
              <a:solidFill>
                <a:srgbClr val="000090"/>
              </a:solidFill>
              <a:latin typeface="Calibri" charset="0"/>
            </a:endParaRPr>
          </a:p>
        </p:txBody>
      </p:sp>
      <p:pic>
        <p:nvPicPr>
          <p:cNvPr id="6" name="Picture 7" descr="logoAg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62" y="0"/>
            <a:ext cx="794438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45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79375" y="4941888"/>
            <a:ext cx="8405813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sz="1800" b="1" smtClean="0">
                <a:solidFill>
                  <a:srgbClr val="000000"/>
                </a:solidFill>
                <a:cs typeface="Arial" charset="0"/>
              </a:rPr>
              <a:t>6660 high-resolution digital electronics channels</a:t>
            </a:r>
            <a:br>
              <a:rPr lang="en-GB" sz="1800" b="1" smtClean="0">
                <a:solidFill>
                  <a:srgbClr val="000000"/>
                </a:solidFill>
                <a:cs typeface="Arial" charset="0"/>
              </a:rPr>
            </a:br>
            <a:r>
              <a:rPr lang="en-GB" sz="1800" b="1" smtClean="0">
                <a:solidFill>
                  <a:srgbClr val="000000"/>
                </a:solidFill>
                <a:cs typeface="Arial" charset="0"/>
              </a:rPr>
              <a:t>High throughput DAQ / Capability to record sampled pulses</a:t>
            </a:r>
          </a:p>
          <a:p>
            <a:pPr eaLnBrk="1" hangingPunct="1">
              <a:lnSpc>
                <a:spcPct val="130000"/>
              </a:lnSpc>
            </a:pPr>
            <a:r>
              <a:rPr lang="en-GB" sz="1800" b="1" smtClean="0">
                <a:solidFill>
                  <a:srgbClr val="000000"/>
                </a:solidFill>
                <a:cs typeface="Arial" charset="0"/>
              </a:rPr>
              <a:t>Pulse Shape Analysis </a:t>
            </a:r>
            <a:r>
              <a:rPr lang="en-GB" sz="1800" b="1" smtClean="0">
                <a:solidFill>
                  <a:srgbClr val="000000"/>
                </a:solidFill>
                <a:cs typeface="Arial" charset="0"/>
                <a:sym typeface="Wingdings" charset="0"/>
              </a:rPr>
              <a:t> position sensitive operation mode</a:t>
            </a:r>
          </a:p>
          <a:p>
            <a:pPr eaLnBrk="1" hangingPunct="1">
              <a:lnSpc>
                <a:spcPct val="130000"/>
              </a:lnSpc>
            </a:pPr>
            <a:r>
              <a:rPr lang="en-GB" sz="1800" b="1" smtClean="0">
                <a:solidFill>
                  <a:srgbClr val="000000"/>
                </a:solidFill>
                <a:latin typeface="Symbol" charset="0"/>
                <a:cs typeface="Arial" charset="0"/>
                <a:sym typeface="Wingdings" charset="0"/>
              </a:rPr>
              <a:t>g</a:t>
            </a:r>
            <a:r>
              <a:rPr lang="en-GB" sz="1800" b="1" smtClean="0">
                <a:solidFill>
                  <a:srgbClr val="000000"/>
                </a:solidFill>
                <a:cs typeface="Arial" charset="0"/>
                <a:sym typeface="Wingdings" charset="0"/>
              </a:rPr>
              <a:t>-ray tracking algorithms </a:t>
            </a:r>
            <a:r>
              <a:rPr lang="en-US" sz="1800" b="1" smtClean="0">
                <a:solidFill>
                  <a:srgbClr val="000000"/>
                </a:solidFill>
                <a:cs typeface="Arial" charset="0"/>
                <a:sym typeface="Wingdings" charset="0"/>
              </a:rPr>
              <a:t> </a:t>
            </a:r>
            <a:r>
              <a:rPr lang="en-GB" sz="1800" b="1" smtClean="0">
                <a:solidFill>
                  <a:srgbClr val="000000"/>
                </a:solidFill>
                <a:cs typeface="Arial" charset="0"/>
                <a:sym typeface="Wingdings" charset="0"/>
              </a:rPr>
              <a:t>maximum efficiency and P/T</a:t>
            </a:r>
          </a:p>
          <a:p>
            <a:pPr eaLnBrk="1" hangingPunct="1">
              <a:lnSpc>
                <a:spcPct val="130000"/>
              </a:lnSpc>
            </a:pPr>
            <a:r>
              <a:rPr lang="en-GB" sz="1800" b="1" smtClean="0">
                <a:solidFill>
                  <a:srgbClr val="000000"/>
                </a:solidFill>
                <a:cs typeface="Arial" charset="0"/>
                <a:sym typeface="Wingdings" charset="0"/>
              </a:rPr>
              <a:t>Sophisticated Detector and Mechanical infrastructures. </a:t>
            </a:r>
          </a:p>
        </p:txBody>
      </p:sp>
      <p:sp>
        <p:nvSpPr>
          <p:cNvPr id="111618" name="Text Box 4"/>
          <p:cNvSpPr txBox="1">
            <a:spLocks noChangeArrowheads="1"/>
          </p:cNvSpPr>
          <p:nvPr/>
        </p:nvSpPr>
        <p:spPr bwMode="auto">
          <a:xfrm>
            <a:off x="3923928" y="1673225"/>
            <a:ext cx="5116083" cy="2954598"/>
          </a:xfrm>
          <a:prstGeom prst="rect">
            <a:avLst/>
          </a:prstGeom>
          <a:solidFill>
            <a:srgbClr val="FFFF66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91380" tIns="45692" rIns="91380" bIns="45692">
            <a:spAutoFit/>
          </a:bodyPr>
          <a:lstStyle>
            <a:lvl1pPr defTabSz="3048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3048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3048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3048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3048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30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30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30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30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 b="1" dirty="0" smtClean="0">
                <a:solidFill>
                  <a:srgbClr val="000000"/>
                </a:solidFill>
                <a:cs typeface="Arial" charset="0"/>
              </a:rPr>
              <a:t>180</a:t>
            </a: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 hexagonal crystals:	     </a:t>
            </a:r>
            <a:r>
              <a:rPr lang="en-GB" sz="2000" dirty="0" smtClean="0">
                <a:solidFill>
                  <a:srgbClr val="333399"/>
                </a:solidFill>
                <a:cs typeface="Arial" charset="0"/>
              </a:rPr>
              <a:t>3 shapes</a:t>
            </a:r>
          </a:p>
          <a:p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3 fold clusters (cold FET): 	60 </a:t>
            </a:r>
            <a:r>
              <a:rPr lang="en-GB" sz="2000" dirty="0" smtClean="0">
                <a:solidFill>
                  <a:srgbClr val="333399"/>
                </a:solidFill>
                <a:cs typeface="Arial" charset="0"/>
              </a:rPr>
              <a:t>all equal</a:t>
            </a:r>
          </a:p>
          <a:p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Inner radius (</a:t>
            </a:r>
            <a:r>
              <a:rPr lang="en-GB" sz="2000" dirty="0" err="1" smtClean="0">
                <a:solidFill>
                  <a:srgbClr val="000000"/>
                </a:solidFill>
                <a:cs typeface="Arial" charset="0"/>
              </a:rPr>
              <a:t>Ge</a:t>
            </a: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):			     23.5 cm</a:t>
            </a:r>
          </a:p>
          <a:p>
            <a:r>
              <a:rPr lang="en-GB" sz="2000" dirty="0" smtClean="0">
                <a:solidFill>
                  <a:srgbClr val="333399"/>
                </a:solidFill>
                <a:cs typeface="Arial" charset="0"/>
              </a:rPr>
              <a:t>Amount of germanium:	     362 kg</a:t>
            </a:r>
          </a:p>
          <a:p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Solid angle coverage:	     ~82 %</a:t>
            </a:r>
          </a:p>
          <a:p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36-fold segmentation     6480 segments</a:t>
            </a:r>
          </a:p>
          <a:p>
            <a:r>
              <a:rPr lang="en-GB" sz="2000" dirty="0" smtClean="0">
                <a:solidFill>
                  <a:srgbClr val="FF0000"/>
                </a:solidFill>
                <a:cs typeface="Arial" charset="0"/>
              </a:rPr>
              <a:t>Crystal singles rate		  ~50 kHz</a:t>
            </a:r>
          </a:p>
          <a:p>
            <a:pPr>
              <a:lnSpc>
                <a:spcPct val="130000"/>
              </a:lnSpc>
            </a:pPr>
            <a:r>
              <a:rPr lang="en-GB" sz="2000" dirty="0" smtClean="0">
                <a:solidFill>
                  <a:srgbClr val="333399"/>
                </a:solidFill>
                <a:cs typeface="Arial" charset="0"/>
              </a:rPr>
              <a:t>Efficiency (M</a:t>
            </a:r>
            <a:r>
              <a:rPr lang="en-GB" sz="2000" dirty="0" smtClean="0">
                <a:solidFill>
                  <a:srgbClr val="333399"/>
                </a:solidFill>
                <a:latin typeface="Symbol" charset="0"/>
                <a:cs typeface="Arial" charset="0"/>
              </a:rPr>
              <a:t>g</a:t>
            </a:r>
            <a:r>
              <a:rPr lang="en-GB" sz="2000" dirty="0" smtClean="0">
                <a:solidFill>
                  <a:srgbClr val="333399"/>
                </a:solidFill>
                <a:cs typeface="Arial" charset="0"/>
              </a:rPr>
              <a:t>=</a:t>
            </a:r>
            <a:r>
              <a:rPr lang="en-GB" sz="2000" dirty="0" smtClean="0">
                <a:solidFill>
                  <a:srgbClr val="333399"/>
                </a:solidFill>
                <a:cs typeface="Arial" charset="0"/>
              </a:rPr>
              <a:t>1)</a:t>
            </a:r>
            <a:r>
              <a:rPr lang="en-GB" sz="2000" dirty="0" smtClean="0">
                <a:solidFill>
                  <a:srgbClr val="333399"/>
                </a:solidFill>
                <a:cs typeface="Arial" charset="0"/>
              </a:rPr>
              <a:t>:  </a:t>
            </a:r>
            <a:r>
              <a:rPr lang="en-GB" sz="2000" dirty="0" smtClean="0">
                <a:solidFill>
                  <a:srgbClr val="333399"/>
                </a:solidFill>
                <a:cs typeface="Arial" charset="0"/>
              </a:rPr>
              <a:t>Conc. Des. 43% </a:t>
            </a:r>
            <a:r>
              <a:rPr lang="en-GB" sz="2000" dirty="0" smtClean="0">
                <a:solidFill>
                  <a:srgbClr val="FF0000"/>
                </a:solidFill>
                <a:cs typeface="Arial" charset="0"/>
              </a:rPr>
              <a:t>(~25%)</a:t>
            </a:r>
          </a:p>
          <a:p>
            <a:r>
              <a:rPr lang="en-GB" sz="2000" dirty="0" smtClean="0">
                <a:solidFill>
                  <a:srgbClr val="333399"/>
                </a:solidFill>
                <a:cs typeface="Arial" charset="0"/>
              </a:rPr>
              <a:t>Peak/Total (M</a:t>
            </a:r>
            <a:r>
              <a:rPr lang="en-GB" sz="2000" dirty="0" smtClean="0">
                <a:solidFill>
                  <a:srgbClr val="333399"/>
                </a:solidFill>
                <a:latin typeface="Symbol" charset="0"/>
                <a:cs typeface="Arial" charset="0"/>
              </a:rPr>
              <a:t>g</a:t>
            </a:r>
            <a:r>
              <a:rPr lang="en-GB" sz="2000" dirty="0" smtClean="0">
                <a:solidFill>
                  <a:srgbClr val="333399"/>
                </a:solidFill>
                <a:cs typeface="Arial" charset="0"/>
              </a:rPr>
              <a:t>=1): </a:t>
            </a:r>
            <a:r>
              <a:rPr lang="en-GB" sz="2000" dirty="0">
                <a:solidFill>
                  <a:srgbClr val="333399"/>
                </a:solidFill>
                <a:cs typeface="Arial" charset="0"/>
              </a:rPr>
              <a:t>Conc. Des. </a:t>
            </a:r>
            <a:r>
              <a:rPr lang="en-GB" sz="2000" dirty="0" smtClean="0">
                <a:solidFill>
                  <a:srgbClr val="333399"/>
                </a:solidFill>
                <a:cs typeface="Arial" charset="0"/>
              </a:rPr>
              <a:t>58% </a:t>
            </a:r>
            <a:r>
              <a:rPr lang="en-GB" sz="2000" dirty="0" smtClean="0">
                <a:solidFill>
                  <a:srgbClr val="FF0000"/>
                </a:solidFill>
                <a:cs typeface="Arial" charset="0"/>
              </a:rPr>
              <a:t>(~50%) </a:t>
            </a:r>
            <a:endParaRPr lang="en-GB" sz="2000" dirty="0" smtClean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title"/>
          </p:nvPr>
        </p:nvSpPr>
        <p:spPr>
          <a:xfrm>
            <a:off x="714375" y="53975"/>
            <a:ext cx="7696200" cy="1214438"/>
          </a:xfrm>
        </p:spPr>
        <p:txBody>
          <a:bodyPr/>
          <a:lstStyle/>
          <a:p>
            <a:pPr eaLnBrk="1" hangingPunct="1">
              <a:defRPr/>
            </a:pPr>
            <a:r>
              <a:rPr lang="en-GB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" charset="0"/>
                <a:ea typeface="ＭＳ Ｐゴシック" charset="0"/>
                <a:cs typeface="ＭＳ Ｐゴシック" charset="0"/>
              </a:rPr>
              <a:t>AGATA</a:t>
            </a:r>
            <a:r>
              <a:rPr lang="en-GB" dirty="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rPr>
              <a:t/>
            </a:r>
            <a:br>
              <a:rPr lang="en-GB" dirty="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rPr>
            </a:br>
            <a:r>
              <a:rPr lang="en-GB" sz="2800" dirty="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rPr>
              <a:t>(</a:t>
            </a:r>
            <a:r>
              <a:rPr lang="en-GB" sz="2800" b="1" dirty="0">
                <a:solidFill>
                  <a:schemeClr val="accent2"/>
                </a:solidFill>
                <a:latin typeface="Lucida Sans" charset="0"/>
                <a:ea typeface="ＭＳ Ｐゴシック" charset="0"/>
                <a:cs typeface="ＭＳ Ｐゴシック" charset="0"/>
              </a:rPr>
              <a:t>A</a:t>
            </a:r>
            <a:r>
              <a:rPr lang="en-GB" sz="2800" dirty="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rPr>
              <a:t>dvanced </a:t>
            </a:r>
            <a:r>
              <a:rPr lang="en-GB" sz="2800" b="1" dirty="0" err="1">
                <a:solidFill>
                  <a:schemeClr val="accent2"/>
                </a:solidFill>
                <a:latin typeface="Lucida Sans" charset="0"/>
                <a:ea typeface="ＭＳ Ｐゴシック" charset="0"/>
                <a:cs typeface="ＭＳ Ｐゴシック" charset="0"/>
              </a:rPr>
              <a:t>GA</a:t>
            </a:r>
            <a:r>
              <a:rPr lang="en-GB" sz="2800" dirty="0" err="1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rPr>
              <a:t>mma</a:t>
            </a:r>
            <a:r>
              <a:rPr lang="en-GB" sz="2800" dirty="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b="1" dirty="0">
                <a:solidFill>
                  <a:schemeClr val="accent2"/>
                </a:solidFill>
                <a:latin typeface="Lucida Sans" charset="0"/>
                <a:ea typeface="ＭＳ Ｐゴシック" charset="0"/>
                <a:cs typeface="ＭＳ Ｐゴシック" charset="0"/>
              </a:rPr>
              <a:t>T</a:t>
            </a:r>
            <a:r>
              <a:rPr lang="en-GB" sz="2800" dirty="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rPr>
              <a:t>racking </a:t>
            </a:r>
            <a:r>
              <a:rPr lang="en-GB" sz="2800" b="1" dirty="0">
                <a:solidFill>
                  <a:schemeClr val="accent2"/>
                </a:solidFill>
                <a:latin typeface="Lucida Sans" charset="0"/>
                <a:ea typeface="ＭＳ Ｐゴシック" charset="0"/>
                <a:cs typeface="ＭＳ Ｐゴシック" charset="0"/>
              </a:rPr>
              <a:t>A</a:t>
            </a:r>
            <a:r>
              <a:rPr lang="en-GB" sz="2800" dirty="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rPr>
              <a:t>rray)</a:t>
            </a:r>
            <a:endParaRPr lang="en-GB" sz="2800" b="1" dirty="0">
              <a:solidFill>
                <a:schemeClr val="tx1"/>
              </a:solidFill>
              <a:latin typeface="Lucida San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1620" name="Picture 7" descr="logoAg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0" y="4763"/>
            <a:ext cx="97948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9" descr="simpson_Pagina_10_Immagine_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4922838"/>
            <a:ext cx="225425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622" name="Group 12"/>
          <p:cNvGrpSpPr>
            <a:grpSpLocks/>
          </p:cNvGrpSpPr>
          <p:nvPr/>
        </p:nvGrpSpPr>
        <p:grpSpPr bwMode="auto">
          <a:xfrm>
            <a:off x="7572375" y="82550"/>
            <a:ext cx="1585913" cy="1576388"/>
            <a:chOff x="176" y="1296"/>
            <a:chExt cx="1282" cy="1345"/>
          </a:xfrm>
        </p:grpSpPr>
        <p:pic>
          <p:nvPicPr>
            <p:cNvPr id="111626" name="Picture 13" descr="simpson_agata_week_liverpool_Pagina_16_Immagine_00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296"/>
              <a:ext cx="116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27" name="Text Box 14"/>
            <p:cNvSpPr txBox="1">
              <a:spLocks noChangeArrowheads="1"/>
            </p:cNvSpPr>
            <p:nvPr/>
          </p:nvSpPr>
          <p:spPr bwMode="auto">
            <a:xfrm>
              <a:off x="176" y="2352"/>
              <a:ext cx="1282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 b="1" smtClean="0">
                  <a:solidFill>
                    <a:srgbClr val="000000"/>
                  </a:solidFill>
                </a:rPr>
                <a:t>Encapsulation</a:t>
              </a:r>
            </a:p>
          </p:txBody>
        </p:sp>
      </p:grpSp>
      <p:sp>
        <p:nvSpPr>
          <p:cNvPr id="111623" name="TextBox 1"/>
          <p:cNvSpPr txBox="1">
            <a:spLocks noChangeArrowheads="1"/>
          </p:cNvSpPr>
          <p:nvPr/>
        </p:nvSpPr>
        <p:spPr bwMode="auto">
          <a:xfrm>
            <a:off x="3995738" y="4652963"/>
            <a:ext cx="496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smtClean="0">
                <a:solidFill>
                  <a:srgbClr val="000000"/>
                </a:solidFill>
              </a:rPr>
              <a:t>AGATA Collaboration NIM A 668 (2012) 26</a:t>
            </a:r>
          </a:p>
        </p:txBody>
      </p:sp>
      <p:pic>
        <p:nvPicPr>
          <p:cNvPr id="1116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7326" r="2563" b="2197"/>
          <a:stretch>
            <a:fillRect/>
          </a:stretch>
        </p:blipFill>
        <p:spPr bwMode="auto">
          <a:xfrm>
            <a:off x="508000" y="1412875"/>
            <a:ext cx="310832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5" name="TextBox 2"/>
          <p:cNvSpPr txBox="1">
            <a:spLocks noChangeArrowheads="1"/>
          </p:cNvSpPr>
          <p:nvPr/>
        </p:nvSpPr>
        <p:spPr bwMode="auto">
          <a:xfrm>
            <a:off x="250825" y="4437063"/>
            <a:ext cx="35671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b="1" smtClean="0">
                <a:solidFill>
                  <a:srgbClr val="333399"/>
                </a:solidFill>
              </a:rPr>
              <a:t>Geodesic Tiling: 180 hexagons </a:t>
            </a:r>
            <a:br>
              <a:rPr lang="en-GB" sz="1800" b="1" smtClean="0">
                <a:solidFill>
                  <a:srgbClr val="333399"/>
                </a:solidFill>
              </a:rPr>
            </a:br>
            <a:r>
              <a:rPr lang="en-GB" sz="1800" b="1" smtClean="0">
                <a:solidFill>
                  <a:srgbClr val="333399"/>
                </a:solidFill>
              </a:rPr>
              <a:t>+ 12 Pentagons </a:t>
            </a:r>
            <a:endParaRPr lang="en-US" sz="18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AutoShape 58"/>
          <p:cNvSpPr>
            <a:spLocks noChangeArrowheads="1"/>
          </p:cNvSpPr>
          <p:nvPr/>
        </p:nvSpPr>
        <p:spPr bwMode="auto">
          <a:xfrm rot="10186783" flipV="1">
            <a:off x="4791075" y="649288"/>
            <a:ext cx="268288" cy="77787"/>
          </a:xfrm>
          <a:prstGeom prst="curvedDownArrow">
            <a:avLst>
              <a:gd name="adj1" fmla="val 68980"/>
              <a:gd name="adj2" fmla="val 1379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0594" name="Rectangle 71"/>
          <p:cNvSpPr>
            <a:spLocks noChangeArrowheads="1"/>
          </p:cNvSpPr>
          <p:nvPr/>
        </p:nvSpPr>
        <p:spPr bwMode="auto">
          <a:xfrm>
            <a:off x="4754563" y="609600"/>
            <a:ext cx="438150" cy="206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3670" name="TextBox 20"/>
          <p:cNvSpPr txBox="1">
            <a:spLocks noChangeArrowheads="1"/>
          </p:cNvSpPr>
          <p:nvPr/>
        </p:nvSpPr>
        <p:spPr bwMode="auto">
          <a:xfrm>
            <a:off x="323528" y="764704"/>
            <a:ext cx="8066088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85725" indent="-85725">
              <a:buFont typeface="Arial"/>
              <a:buChar char="•"/>
              <a:tabLst>
                <a:tab pos="85725" algn="l"/>
              </a:tabLst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AGATA, </a:t>
            </a:r>
            <a:r>
              <a:rPr lang="en-US" sz="1800" b="1" dirty="0" smtClean="0">
                <a:solidFill>
                  <a:srgbClr val="000000"/>
                </a:solidFill>
              </a:rPr>
              <a:t>is </a:t>
            </a:r>
            <a:r>
              <a:rPr lang="en-US" sz="1800" b="1" dirty="0" smtClean="0">
                <a:solidFill>
                  <a:srgbClr val="000000"/>
                </a:solidFill>
              </a:rPr>
              <a:t>identified as a key instrument for the </a:t>
            </a:r>
            <a:r>
              <a:rPr lang="en-US" sz="1800" b="1" dirty="0" smtClean="0">
                <a:solidFill>
                  <a:srgbClr val="000000"/>
                </a:solidFill>
              </a:rPr>
              <a:t>European RIB </a:t>
            </a:r>
            <a:r>
              <a:rPr lang="en-US" sz="1800" b="1" dirty="0" smtClean="0">
                <a:solidFill>
                  <a:srgbClr val="000000"/>
                </a:solidFill>
              </a:rPr>
              <a:t>facilities and supported in the </a:t>
            </a:r>
            <a:r>
              <a:rPr lang="en-US" sz="1800" b="1" dirty="0" err="1" smtClean="0">
                <a:solidFill>
                  <a:srgbClr val="000000"/>
                </a:solidFill>
              </a:rPr>
              <a:t>NuPECC</a:t>
            </a:r>
            <a:r>
              <a:rPr lang="en-US" sz="1800" b="1" dirty="0" smtClean="0">
                <a:solidFill>
                  <a:srgbClr val="000000"/>
                </a:solidFill>
              </a:rPr>
              <a:t> LRP.</a:t>
            </a:r>
            <a:endParaRPr lang="en-US" sz="1800" b="1" dirty="0" smtClean="0">
              <a:solidFill>
                <a:srgbClr val="000000"/>
              </a:solidFill>
            </a:endParaRPr>
          </a:p>
          <a:p>
            <a:pPr marL="85725" indent="-85725">
              <a:buFont typeface="Arial"/>
              <a:buChar char="•"/>
              <a:tabLst>
                <a:tab pos="185738" algn="l"/>
              </a:tabLst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The AGATA collaboration is planning to propose the construction of AGATA 4</a:t>
            </a:r>
            <a:r>
              <a:rPr lang="en-US" sz="18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1800" b="1" dirty="0" smtClean="0">
                <a:solidFill>
                  <a:srgbClr val="000000"/>
                </a:solidFill>
              </a:rPr>
              <a:t> in the period 2021-2030</a:t>
            </a:r>
            <a:r>
              <a:rPr lang="en-US" sz="1800" b="1" dirty="0" smtClean="0">
                <a:solidFill>
                  <a:srgbClr val="000000"/>
                </a:solidFill>
              </a:rPr>
              <a:t>.</a:t>
            </a:r>
          </a:p>
          <a:p>
            <a:pPr marL="85725" indent="-85725">
              <a:buFont typeface="Arial"/>
              <a:buChar char="•"/>
              <a:tabLst>
                <a:tab pos="185738" algn="l"/>
              </a:tabLst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Host Laboratories for Phase 2: FAIR/NUSTAR-HISPEC (in flight RIBs), GANIL/SPIRAL, LNL/SPES and HIE-ISOLDE (ISOL RIBs), JYFL (High intensity stable beams)</a:t>
            </a:r>
            <a:endParaRPr lang="en-US" sz="1800" b="1" dirty="0">
              <a:solidFill>
                <a:srgbClr val="000000"/>
              </a:solidFill>
            </a:endParaRPr>
          </a:p>
          <a:p>
            <a:pPr marL="85725" indent="-85725">
              <a:buFont typeface="Arial"/>
              <a:buChar char="•"/>
              <a:tabLst>
                <a:tab pos="185738" algn="l"/>
              </a:tabLst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Upgraded sub-systems: Detectors</a:t>
            </a:r>
            <a:r>
              <a:rPr lang="en-US" sz="1800" b="1" dirty="0">
                <a:solidFill>
                  <a:srgbClr val="000000"/>
                </a:solidFill>
              </a:rPr>
              <a:t>,</a:t>
            </a:r>
            <a:r>
              <a:rPr lang="en-US" sz="1800" b="1" dirty="0" smtClean="0">
                <a:solidFill>
                  <a:srgbClr val="000000"/>
                </a:solidFill>
              </a:rPr>
              <a:t> Electronics, DAQ, Infrastructures, and Performance: PSA, Tracking </a:t>
            </a:r>
            <a:r>
              <a:rPr lang="en-US" sz="1800" b="1" dirty="0" err="1" smtClean="0">
                <a:solidFill>
                  <a:srgbClr val="000000"/>
                </a:solidFill>
              </a:rPr>
              <a:t>etc</a:t>
            </a:r>
            <a:r>
              <a:rPr lang="is-IS" sz="1800" b="1" dirty="0" smtClean="0">
                <a:solidFill>
                  <a:srgbClr val="000000"/>
                </a:solidFill>
              </a:rPr>
              <a:t>…</a:t>
            </a:r>
            <a:r>
              <a:rPr lang="en-US" sz="1800" b="1" dirty="0" smtClean="0">
                <a:solidFill>
                  <a:srgbClr val="000000"/>
                </a:solidFill>
              </a:rPr>
              <a:t> Increasing mobility. </a:t>
            </a:r>
            <a:endParaRPr lang="en-US" sz="1800" b="1" dirty="0" smtClean="0">
              <a:solidFill>
                <a:srgbClr val="000000"/>
              </a:solidFill>
            </a:endParaRPr>
          </a:p>
          <a:p>
            <a:pPr marL="85725" indent="-85725">
              <a:buFont typeface="Arial"/>
              <a:buChar char="•"/>
              <a:tabLst>
                <a:tab pos="185738" algn="l"/>
              </a:tabLst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Goals:</a:t>
            </a:r>
          </a:p>
          <a:p>
            <a:pPr marL="828675" lvl="1" indent="-85725">
              <a:buFont typeface="Arial"/>
              <a:buChar char="•"/>
              <a:tabLst>
                <a:tab pos="185738" algn="l"/>
              </a:tabLst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To maximize the outcome of the experiments in European RIB and high intensity stable beams facilities providing outstanding sensibility array. Maximum efficiency and P/T</a:t>
            </a:r>
          </a:p>
          <a:p>
            <a:pPr marL="828675" lvl="1" indent="-85725">
              <a:buFont typeface="Arial"/>
              <a:buChar char="•"/>
              <a:tabLst>
                <a:tab pos="185738" algn="l"/>
              </a:tabLst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Optimizing the measurement </a:t>
            </a:r>
            <a:r>
              <a:rPr lang="en-US" sz="1800" b="1" dirty="0" smtClean="0">
                <a:solidFill>
                  <a:srgbClr val="000000"/>
                </a:solidFill>
              </a:rPr>
              <a:t>angular distribution, polarization, lifetimes, </a:t>
            </a:r>
            <a:r>
              <a:rPr lang="en-US" sz="1800" b="1" dirty="0" err="1" smtClean="0">
                <a:solidFill>
                  <a:srgbClr val="000000"/>
                </a:solidFill>
              </a:rPr>
              <a:t>etc</a:t>
            </a:r>
            <a:r>
              <a:rPr lang="is-IS" sz="1800" b="1" dirty="0" smtClean="0">
                <a:solidFill>
                  <a:srgbClr val="000000"/>
                </a:solidFill>
              </a:rPr>
              <a:t>…</a:t>
            </a:r>
          </a:p>
          <a:p>
            <a:pPr marL="828675" lvl="1" indent="-85725">
              <a:buFont typeface="Arial"/>
              <a:buChar char="•"/>
              <a:tabLst>
                <a:tab pos="185738" algn="l"/>
              </a:tabLst>
              <a:defRPr/>
            </a:pPr>
            <a:r>
              <a:rPr lang="is-IS" sz="1800" b="1" dirty="0" smtClean="0">
                <a:solidFill>
                  <a:srgbClr val="000000"/>
                </a:solidFill>
              </a:rPr>
              <a:t>Possibility to split AGATA in 2 (or </a:t>
            </a:r>
            <a:r>
              <a:rPr lang="is-IS" sz="1800" b="1" dirty="0" smtClean="0">
                <a:solidFill>
                  <a:srgbClr val="000000"/>
                </a:solidFill>
              </a:rPr>
              <a:t>more) </a:t>
            </a:r>
            <a:r>
              <a:rPr lang="is-IS" sz="1800" b="1" dirty="0" smtClean="0">
                <a:solidFill>
                  <a:srgbClr val="000000"/>
                </a:solidFill>
              </a:rPr>
              <a:t>sub-arrays when the coupling with complementary instrumentation limits to 2</a:t>
            </a:r>
            <a:r>
              <a:rPr lang="is-IS" sz="18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is-IS" sz="1800" b="1" dirty="0" smtClean="0">
                <a:solidFill>
                  <a:srgbClr val="000000"/>
                </a:solidFill>
              </a:rPr>
              <a:t> the installation of AGATA. Parallel campaigns in two Host Laboratories. </a:t>
            </a:r>
            <a:endParaRPr lang="en-GB" sz="1800" dirty="0" smtClean="0"/>
          </a:p>
          <a:p>
            <a:pPr marL="85725" indent="-85725">
              <a:buFont typeface="Arial"/>
              <a:buChar char="•"/>
              <a:defRPr/>
            </a:pPr>
            <a:endParaRPr lang="en-US" sz="1800" dirty="0"/>
          </a:p>
        </p:txBody>
      </p:sp>
      <p:sp>
        <p:nvSpPr>
          <p:cNvPr id="110596" name="Text Box 44"/>
          <p:cNvSpPr txBox="1">
            <a:spLocks noChangeArrowheads="1"/>
          </p:cNvSpPr>
          <p:nvPr/>
        </p:nvSpPr>
        <p:spPr bwMode="auto">
          <a:xfrm>
            <a:off x="251520" y="0"/>
            <a:ext cx="708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>
                <a:solidFill>
                  <a:srgbClr val="000090"/>
                </a:solidFill>
                <a:latin typeface="Calibri" charset="0"/>
              </a:rPr>
              <a:t>Outlook </a:t>
            </a:r>
            <a:r>
              <a:rPr lang="en-GB" sz="3200" b="1" dirty="0" smtClean="0">
                <a:solidFill>
                  <a:srgbClr val="000090"/>
                </a:solidFill>
                <a:latin typeface="Calibri" charset="0"/>
              </a:rPr>
              <a:t>for AGATA </a:t>
            </a:r>
            <a:r>
              <a:rPr lang="en-GB" sz="3200" b="1" dirty="0" smtClean="0">
                <a:solidFill>
                  <a:srgbClr val="000090"/>
                </a:solidFill>
                <a:latin typeface="Calibri" charset="0"/>
              </a:rPr>
              <a:t>Phase </a:t>
            </a:r>
            <a:r>
              <a:rPr lang="en-GB" sz="3200" b="1" dirty="0" smtClean="0">
                <a:solidFill>
                  <a:srgbClr val="000090"/>
                </a:solidFill>
                <a:latin typeface="Calibri" charset="0"/>
              </a:rPr>
              <a:t>2:</a:t>
            </a:r>
            <a:endParaRPr lang="en-GB" sz="3200" b="1" dirty="0">
              <a:solidFill>
                <a:srgbClr val="000090"/>
              </a:solidFill>
              <a:latin typeface="Calibri" charset="0"/>
            </a:endParaRPr>
          </a:p>
        </p:txBody>
      </p:sp>
      <p:pic>
        <p:nvPicPr>
          <p:cNvPr id="6" name="Picture 7" descr="logoAg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62" y="0"/>
            <a:ext cx="794438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79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7" descr="logoAg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5397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TextBox 2"/>
          <p:cNvSpPr txBox="1">
            <a:spLocks noChangeArrowheads="1"/>
          </p:cNvSpPr>
          <p:nvPr/>
        </p:nvSpPr>
        <p:spPr bwMode="auto">
          <a:xfrm>
            <a:off x="612080" y="260648"/>
            <a:ext cx="828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90"/>
                </a:solidFill>
              </a:rPr>
              <a:t>Summary: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132099" name="TextBox 1"/>
          <p:cNvSpPr txBox="1">
            <a:spLocks noChangeArrowheads="1"/>
          </p:cNvSpPr>
          <p:nvPr/>
        </p:nvSpPr>
        <p:spPr bwMode="auto">
          <a:xfrm>
            <a:off x="107950" y="836712"/>
            <a:ext cx="89281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5738" indent="-1857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Subsystems of AGATA with no major </a:t>
            </a:r>
            <a:r>
              <a:rPr lang="en-GB" dirty="0" smtClean="0">
                <a:solidFill>
                  <a:srgbClr val="000000"/>
                </a:solidFill>
              </a:rPr>
              <a:t>issues. </a:t>
            </a:r>
            <a:r>
              <a:rPr lang="en-GB" dirty="0">
                <a:solidFill>
                  <a:srgbClr val="000000"/>
                </a:solidFill>
              </a:rPr>
              <a:t>e</a:t>
            </a:r>
            <a:r>
              <a:rPr lang="en-GB" dirty="0" smtClean="0">
                <a:solidFill>
                  <a:srgbClr val="000000"/>
                </a:solidFill>
              </a:rPr>
              <a:t>xpected </a:t>
            </a:r>
            <a:r>
              <a:rPr lang="en-GB" dirty="0" smtClean="0">
                <a:solidFill>
                  <a:srgbClr val="000000"/>
                </a:solidFill>
              </a:rPr>
              <a:t>35 detectors at GANIL in 2018 and ~45 for the 2019 campaign</a:t>
            </a:r>
          </a:p>
          <a:p>
            <a:pPr eaLnBrk="1" hangingPunct="1">
              <a:buFont typeface="Arial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Infrastructure ready for 45 detectors, i.e. AGATA 1</a:t>
            </a:r>
            <a:r>
              <a:rPr lang="en-GB" dirty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endParaRPr lang="en-GB" dirty="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Electronics: 35 + spare channels installed and working. New </a:t>
            </a:r>
            <a:r>
              <a:rPr lang="en-GB" dirty="0">
                <a:solidFill>
                  <a:srgbClr val="000000"/>
                </a:solidFill>
              </a:rPr>
              <a:t>batch of electronics under production 10 + 4 Spare channels. Estimated that will be available by spring 2018</a:t>
            </a:r>
          </a:p>
          <a:p>
            <a:pPr eaLnBrk="1" hangingPunct="1">
              <a:buFont typeface="Arial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Installed </a:t>
            </a:r>
            <a:r>
              <a:rPr lang="en-GB" dirty="0">
                <a:solidFill>
                  <a:srgbClr val="000000"/>
                </a:solidFill>
              </a:rPr>
              <a:t>upgraded NARVAL to the DCOD version. Large Improvements in </a:t>
            </a:r>
            <a:r>
              <a:rPr lang="en-GB" dirty="0" smtClean="0">
                <a:solidFill>
                  <a:srgbClr val="000000"/>
                </a:solidFill>
              </a:rPr>
              <a:t>DAQ, GEC </a:t>
            </a:r>
            <a:r>
              <a:rPr lang="en-GB" dirty="0">
                <a:solidFill>
                  <a:srgbClr val="000000"/>
                </a:solidFill>
              </a:rPr>
              <a:t>and Topology Manager. </a:t>
            </a:r>
            <a:endParaRPr lang="en-GB" dirty="0" smtClean="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Upgraded </a:t>
            </a:r>
            <a:r>
              <a:rPr lang="en-GB" dirty="0"/>
              <a:t>CEPH </a:t>
            </a:r>
            <a:r>
              <a:rPr lang="en-GB" dirty="0">
                <a:solidFill>
                  <a:srgbClr val="000000"/>
                </a:solidFill>
              </a:rPr>
              <a:t>disk server </a:t>
            </a:r>
            <a:r>
              <a:rPr lang="en-GB" dirty="0" smtClean="0">
                <a:solidFill>
                  <a:srgbClr val="000000"/>
                </a:solidFill>
              </a:rPr>
              <a:t>for the </a:t>
            </a:r>
            <a:r>
              <a:rPr lang="en-GB" dirty="0">
                <a:solidFill>
                  <a:srgbClr val="000000"/>
                </a:solidFill>
              </a:rPr>
              <a:t>45 </a:t>
            </a:r>
            <a:r>
              <a:rPr lang="en-GB" dirty="0" smtClean="0">
                <a:solidFill>
                  <a:srgbClr val="000000"/>
                </a:solidFill>
              </a:rPr>
              <a:t>capsules setup. </a:t>
            </a:r>
          </a:p>
          <a:p>
            <a:pPr eaLnBrk="1" hangingPunct="1">
              <a:buFont typeface="Arial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Improvements on simulations, performance determination, on PSA, Tracking and Data analysis</a:t>
            </a:r>
          </a:p>
          <a:p>
            <a:pPr eaLnBrk="1" hangingPunct="1">
              <a:buFont typeface="Arial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Phase 2 being defined: full AGATA, more compatibility between host Laboratories, easier mobility.</a:t>
            </a:r>
            <a:endParaRPr lang="en-GB" dirty="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316163" y="6237288"/>
            <a:ext cx="326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Supported by MINECO, Spain </a:t>
            </a:r>
            <a:br>
              <a:rPr lang="en-US" sz="1800">
                <a:solidFill>
                  <a:srgbClr val="000000"/>
                </a:solidFill>
              </a:rPr>
            </a:br>
            <a:r>
              <a:rPr lang="en-US" sz="1800">
                <a:solidFill>
                  <a:srgbClr val="000000"/>
                </a:solidFill>
              </a:rPr>
              <a:t>Grant n. FPA2014-57196-C5 </a:t>
            </a:r>
          </a:p>
        </p:txBody>
      </p:sp>
      <p:pic>
        <p:nvPicPr>
          <p:cNvPr id="6" name="Picture 17" descr="Minec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6275388"/>
            <a:ext cx="153987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Logo_CS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26155" r="5782" b="22900"/>
          <a:stretch>
            <a:fillRect/>
          </a:stretch>
        </p:blipFill>
        <p:spPr bwMode="auto">
          <a:xfrm>
            <a:off x="7019925" y="6245225"/>
            <a:ext cx="21542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U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245225"/>
            <a:ext cx="226536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203575" y="5601295"/>
            <a:ext cx="2930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FF0000"/>
                </a:solidFill>
              </a:rPr>
              <a:t>Thank You!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38138"/>
            <a:ext cx="7772400" cy="728662"/>
          </a:xfrm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The AGATA </a:t>
            </a:r>
            <a:r>
              <a:rPr lang="en-GB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Times New Roman" charset="0"/>
              </a:rPr>
              <a:t>Collaboration</a:t>
            </a:r>
            <a:br>
              <a:rPr lang="en-GB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Times New Roman" charset="0"/>
              </a:rPr>
            </a:br>
            <a:endParaRPr lang="en-GB" sz="2000" b="1" dirty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7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0013" y="1864568"/>
            <a:ext cx="9144000" cy="4876800"/>
          </a:xfrm>
          <a:noFill/>
        </p:spPr>
        <p:txBody>
          <a:bodyPr/>
          <a:lstStyle/>
          <a:p>
            <a:pPr defTabSz="682625" eaLnBrk="1" hangingPunct="1">
              <a:buFontTx/>
              <a:buNone/>
            </a:pP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Bulgaria: 	</a:t>
            </a:r>
            <a:r>
              <a:rPr lang="de-DE" sz="1800" b="1" dirty="0">
                <a:latin typeface="Arial" charset="0"/>
                <a:ea typeface="ＭＳ Ｐゴシック" charset="0"/>
                <a:cs typeface="ＭＳ Ｐゴシック" charset="0"/>
              </a:rPr>
              <a:t>Univ. Sofia</a:t>
            </a:r>
            <a:endParaRPr lang="en-US" sz="18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682625" eaLnBrk="1" hangingPunct="1">
              <a:buFontTx/>
              <a:buNone/>
            </a:pPr>
            <a:r>
              <a:rPr lang="en-GB" sz="1800" b="1" dirty="0" smtClean="0">
                <a:latin typeface="Arial" charset="0"/>
                <a:ea typeface="ＭＳ Ｐゴシック" charset="0"/>
                <a:cs typeface="Times New Roman" charset="0"/>
              </a:rPr>
              <a:t>Finland</a:t>
            </a: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: 	Univ. </a:t>
            </a:r>
            <a:r>
              <a:rPr lang="en-GB" sz="1800" b="1" dirty="0" err="1">
                <a:latin typeface="Arial" charset="0"/>
                <a:ea typeface="ＭＳ Ｐゴシック" charset="0"/>
                <a:cs typeface="Times New Roman" charset="0"/>
              </a:rPr>
              <a:t>Jyv</a:t>
            </a:r>
            <a:r>
              <a:rPr lang="en-GB" sz="1800" b="1" dirty="0" err="1">
                <a:latin typeface="Arial" charset="0"/>
                <a:ea typeface="ＭＳ Ｐゴシック" charset="0"/>
                <a:cs typeface="ＭＳ Ｐゴシック" charset="0"/>
              </a:rPr>
              <a:t>ä</a:t>
            </a:r>
            <a:r>
              <a:rPr lang="en-GB" sz="1800" b="1" dirty="0" err="1">
                <a:latin typeface="Arial" charset="0"/>
                <a:ea typeface="ＭＳ Ｐゴシック" charset="0"/>
                <a:cs typeface="Times New Roman" charset="0"/>
              </a:rPr>
              <a:t>skyl</a:t>
            </a:r>
            <a:r>
              <a:rPr lang="en-GB" sz="1800" b="1" dirty="0" err="1">
                <a:latin typeface="Arial" charset="0"/>
                <a:ea typeface="ＭＳ Ｐゴシック" charset="0"/>
                <a:cs typeface="ＭＳ Ｐゴシック" charset="0"/>
              </a:rPr>
              <a:t>ä</a:t>
            </a:r>
            <a:endParaRPr lang="en-GB" sz="18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682625" eaLnBrk="1" hangingPunct="1">
              <a:buFontTx/>
              <a:buNone/>
            </a:pP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France: 	GANIL Caen, IPN Lyon, CSNSM </a:t>
            </a:r>
            <a:r>
              <a:rPr lang="en-GB" sz="1800" b="1" dirty="0" err="1">
                <a:latin typeface="Arial" charset="0"/>
                <a:ea typeface="ＭＳ Ｐゴシック" charset="0"/>
                <a:cs typeface="Times New Roman" charset="0"/>
              </a:rPr>
              <a:t>Orsay</a:t>
            </a: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, IPN </a:t>
            </a:r>
            <a:r>
              <a:rPr lang="en-GB" sz="1800" b="1" dirty="0" err="1">
                <a:latin typeface="Arial" charset="0"/>
                <a:ea typeface="ＭＳ Ｐゴシック" charset="0"/>
                <a:cs typeface="Times New Roman" charset="0"/>
              </a:rPr>
              <a:t>Orsay</a:t>
            </a: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, </a:t>
            </a:r>
            <a:b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</a:b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		CEA-DSM-DAPNIA </a:t>
            </a:r>
            <a:r>
              <a:rPr lang="en-GB" sz="1800" b="1" dirty="0" err="1">
                <a:latin typeface="Arial" charset="0"/>
                <a:ea typeface="ＭＳ Ｐゴシック" charset="0"/>
                <a:cs typeface="Times New Roman" charset="0"/>
              </a:rPr>
              <a:t>Saclay</a:t>
            </a: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, IPHC Strasbourg, LPSC Grenoble</a:t>
            </a:r>
          </a:p>
          <a:p>
            <a:pPr defTabSz="682625" eaLnBrk="1" hangingPunct="1">
              <a:buFontTx/>
              <a:buNone/>
            </a:pP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Germany: 	</a:t>
            </a:r>
            <a:r>
              <a:rPr lang="de-DE" sz="1800" b="1" dirty="0">
                <a:latin typeface="Arial" charset="0"/>
                <a:ea typeface="ＭＳ Ｐゴシック" charset="0"/>
                <a:cs typeface="Times New Roman" charset="0"/>
              </a:rPr>
              <a:t>GSI Darmstadt, TU Darmstadt, Univ. zu Köln, TU München</a:t>
            </a:r>
            <a:endParaRPr lang="en-GB" sz="1800" b="1" dirty="0">
              <a:latin typeface="Arial" charset="0"/>
              <a:ea typeface="ＭＳ Ｐゴシック" charset="0"/>
              <a:cs typeface="Times New Roman" charset="0"/>
            </a:endParaRPr>
          </a:p>
          <a:p>
            <a:pPr defTabSz="682625" eaLnBrk="1" hangingPunct="1">
              <a:buFontTx/>
              <a:buNone/>
            </a:pP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Hungary:  	ATOMKI Debrecen</a:t>
            </a:r>
          </a:p>
          <a:p>
            <a:pPr defTabSz="682625" eaLnBrk="1" hangingPunct="1">
              <a:buFontTx/>
              <a:buNone/>
            </a:pP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Italy: 		</a:t>
            </a:r>
            <a:r>
              <a:rPr lang="en-GB" sz="1800" b="1" dirty="0" smtClean="0">
                <a:latin typeface="Arial" charset="0"/>
                <a:ea typeface="ＭＳ Ｐゴシック" charset="0"/>
                <a:cs typeface="Times New Roman" charset="0"/>
              </a:rPr>
              <a:t>INFN</a:t>
            </a: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-LNL, INFN and Univ. </a:t>
            </a:r>
            <a:r>
              <a:rPr lang="en-GB" sz="1800" b="1" dirty="0" err="1">
                <a:latin typeface="Arial" charset="0"/>
                <a:ea typeface="ＭＳ Ｐゴシック" charset="0"/>
                <a:cs typeface="Times New Roman" charset="0"/>
              </a:rPr>
              <a:t>Padova</a:t>
            </a: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, Milano, Firenze, </a:t>
            </a:r>
            <a:r>
              <a:rPr lang="en-GB" sz="1800" b="1" dirty="0" err="1">
                <a:latin typeface="Arial" charset="0"/>
                <a:ea typeface="ＭＳ Ｐゴシック" charset="0"/>
                <a:cs typeface="Times New Roman" charset="0"/>
              </a:rPr>
              <a:t>Genova</a:t>
            </a: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, Napoli </a:t>
            </a:r>
          </a:p>
          <a:p>
            <a:pPr defTabSz="682625" eaLnBrk="1" hangingPunct="1">
              <a:buFontTx/>
              <a:buNone/>
            </a:pP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Poland: 	NINP and IFJ Krakow, SINS </a:t>
            </a:r>
            <a:r>
              <a:rPr lang="en-GB" sz="1800" b="1" dirty="0" err="1">
                <a:latin typeface="Arial" charset="0"/>
                <a:ea typeface="ＭＳ Ｐゴシック" charset="0"/>
                <a:cs typeface="Times New Roman" charset="0"/>
              </a:rPr>
              <a:t>Swierk</a:t>
            </a: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, HIL &amp; IEP Warsaw</a:t>
            </a:r>
          </a:p>
          <a:p>
            <a:pPr defTabSz="682625" eaLnBrk="1" hangingPunct="1">
              <a:buFontTx/>
              <a:buNone/>
            </a:pPr>
            <a:r>
              <a:rPr lang="en-GB" sz="1800" b="1" dirty="0" smtClean="0">
                <a:latin typeface="Arial" charset="0"/>
                <a:ea typeface="ＭＳ Ｐゴシック" charset="0"/>
                <a:cs typeface="Times New Roman" charset="0"/>
              </a:rPr>
              <a:t>Spain</a:t>
            </a: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: 	IFIC, ETSE-UVEG Valencia, IEM-CSIC, UAM Madrid, USAL Salamanca</a:t>
            </a:r>
          </a:p>
          <a:p>
            <a:pPr defTabSz="682625" eaLnBrk="1" hangingPunct="1">
              <a:buFontTx/>
              <a:buNone/>
            </a:pP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Sweden: 	</a:t>
            </a:r>
            <a:r>
              <a:rPr lang="en-US" sz="1800" b="1" dirty="0">
                <a:latin typeface="Arial" charset="0"/>
                <a:ea typeface="ＭＳ Ｐゴシック" charset="0"/>
                <a:cs typeface="ＭＳ Ｐゴシック" charset="0"/>
              </a:rPr>
              <a:t>Univ. </a:t>
            </a:r>
            <a:r>
              <a:rPr lang="en-US" sz="1800" b="1" dirty="0" err="1">
                <a:latin typeface="Arial" charset="0"/>
                <a:ea typeface="ＭＳ Ｐゴシック" charset="0"/>
                <a:cs typeface="ＭＳ Ｐゴシック" charset="0"/>
              </a:rPr>
              <a:t>Göteborg</a:t>
            </a:r>
            <a:r>
              <a:rPr lang="en-US" sz="1800" b="1" dirty="0">
                <a:latin typeface="Arial" charset="0"/>
                <a:ea typeface="ＭＳ Ｐゴシック" charset="0"/>
                <a:cs typeface="ＭＳ Ｐゴシック" charset="0"/>
              </a:rPr>
              <a:t>, Lund Univ., KTH Stockholm, Uppsala Univ.</a:t>
            </a:r>
            <a:endParaRPr lang="en-GB" sz="1800" b="1" dirty="0">
              <a:latin typeface="Arial" charset="0"/>
              <a:ea typeface="ＭＳ Ｐゴシック" charset="0"/>
              <a:cs typeface="Times New Roman" charset="0"/>
            </a:endParaRPr>
          </a:p>
          <a:p>
            <a:pPr defTabSz="682625" eaLnBrk="1" hangingPunct="1">
              <a:buFontTx/>
              <a:buNone/>
            </a:pP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Turkey:	Univ. Ankara, Univ. Istanbul, Technical Univ. Istanbul</a:t>
            </a:r>
          </a:p>
          <a:p>
            <a:pPr defTabSz="682625" eaLnBrk="1" hangingPunct="1">
              <a:buFontTx/>
              <a:buNone/>
            </a:pP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UK: 		Univ. Brighton, CLRC </a:t>
            </a:r>
            <a:r>
              <a:rPr lang="en-GB" sz="1800" b="1" dirty="0" err="1">
                <a:latin typeface="Arial" charset="0"/>
                <a:ea typeface="ＭＳ Ｐゴシック" charset="0"/>
                <a:cs typeface="Times New Roman" charset="0"/>
              </a:rPr>
              <a:t>Daresbury</a:t>
            </a: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, Univ. Edinburgh, Univ. Liverpool, </a:t>
            </a:r>
            <a:b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</a:br>
            <a:r>
              <a:rPr lang="en-GB" sz="1800" b="1" dirty="0">
                <a:latin typeface="Arial" charset="0"/>
                <a:ea typeface="ＭＳ Ｐゴシック" charset="0"/>
                <a:cs typeface="Times New Roman" charset="0"/>
              </a:rPr>
              <a:t>		Univ. Manchester, Univ. West of Scotland, Univ. Surrey, Univ. York</a:t>
            </a:r>
          </a:p>
        </p:txBody>
      </p:sp>
      <p:pic>
        <p:nvPicPr>
          <p:cNvPr id="156675" name="Picture 17" descr="logoAg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49213" y="34925"/>
            <a:ext cx="765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Picture 18"/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t="6155" r="3104" b="1862"/>
          <a:stretch>
            <a:fillRect/>
          </a:stretch>
        </p:blipFill>
        <p:spPr bwMode="auto">
          <a:xfrm>
            <a:off x="8058150" y="17463"/>
            <a:ext cx="1085850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7" name="18 CuadroTexto"/>
          <p:cNvSpPr txBox="1">
            <a:spLocks noChangeArrowheads="1"/>
          </p:cNvSpPr>
          <p:nvPr/>
        </p:nvSpPr>
        <p:spPr bwMode="auto">
          <a:xfrm>
            <a:off x="4786759" y="1700808"/>
            <a:ext cx="42497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90"/>
                </a:solidFill>
                <a:cs typeface="Arial" charset="0"/>
              </a:rPr>
              <a:t>&gt;40 Institutions</a:t>
            </a:r>
          </a:p>
          <a:p>
            <a:pPr eaLnBrk="1" hangingPunct="1"/>
            <a:r>
              <a:rPr lang="en-US" b="1" dirty="0">
                <a:solidFill>
                  <a:srgbClr val="000090"/>
                </a:solidFill>
                <a:cs typeface="Arial" charset="0"/>
              </a:rPr>
              <a:t>&gt;350 Collaborators</a:t>
            </a:r>
          </a:p>
        </p:txBody>
      </p:sp>
      <p:grpSp>
        <p:nvGrpSpPr>
          <p:cNvPr id="156678" name="Group 1"/>
          <p:cNvGrpSpPr>
            <a:grpSpLocks/>
          </p:cNvGrpSpPr>
          <p:nvPr/>
        </p:nvGrpSpPr>
        <p:grpSpPr bwMode="auto">
          <a:xfrm>
            <a:off x="942979" y="1268760"/>
            <a:ext cx="7158042" cy="344488"/>
            <a:chOff x="942979" y="1406631"/>
            <a:chExt cx="7158038" cy="344283"/>
          </a:xfrm>
        </p:grpSpPr>
        <p:grpSp>
          <p:nvGrpSpPr>
            <p:cNvPr id="156679" name="Group 4"/>
            <p:cNvGrpSpPr>
              <a:grpSpLocks/>
            </p:cNvGrpSpPr>
            <p:nvPr/>
          </p:nvGrpSpPr>
          <p:grpSpPr bwMode="auto">
            <a:xfrm>
              <a:off x="942979" y="1412776"/>
              <a:ext cx="7158038" cy="338138"/>
              <a:chOff x="872" y="907"/>
              <a:chExt cx="4509" cy="213"/>
            </a:xfrm>
          </p:grpSpPr>
          <p:pic>
            <p:nvPicPr>
              <p:cNvPr id="156681" name="Picture 5" descr="Bulgaria_sh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" y="909"/>
                <a:ext cx="33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6682" name="Picture 6" descr="Denmark_sh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0" y="909"/>
                <a:ext cx="33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6684" name="Picture 8" descr="France_sh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0" y="909"/>
                <a:ext cx="33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6685" name="Picture 9" descr="Germany_sh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6" y="909"/>
                <a:ext cx="33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6686" name="Picture 10" descr="Italy_sh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0" y="909"/>
                <a:ext cx="33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6687" name="Picture 11" descr="Poland_sh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7" y="909"/>
                <a:ext cx="33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6689" name="Picture 13" descr="Sweden_sh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7" y="907"/>
                <a:ext cx="33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6690" name="Picture 14" descr="Union_Jack_sh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5" y="909"/>
                <a:ext cx="33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6691" name="Picture 15" descr="hu-t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3" y="909"/>
                <a:ext cx="317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6692" name="Picture 16" descr="tu-t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5" y="909"/>
                <a:ext cx="317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6680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18" y="1406631"/>
              <a:ext cx="5048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186-10182 A0-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6692" y="908720"/>
            <a:ext cx="3071812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sz="3600" b="1">
                <a:solidFill>
                  <a:schemeClr val="accent2"/>
                </a:solidFill>
                <a:latin typeface="Lucida Sans" charset="0"/>
              </a:rPr>
              <a:t>The AGATA Phase 1</a:t>
            </a:r>
            <a:br>
              <a:rPr lang="en-US" sz="3600" b="1">
                <a:solidFill>
                  <a:schemeClr val="accent2"/>
                </a:solidFill>
                <a:latin typeface="Lucida Sans" charset="0"/>
              </a:rPr>
            </a:br>
            <a:r>
              <a:rPr lang="en-US" sz="2800" b="1">
                <a:latin typeface="Lucida Sans" charset="0"/>
              </a:rPr>
              <a:t>2009-(2015) 2020</a:t>
            </a:r>
            <a:endParaRPr lang="it-IT" sz="2800" b="1">
              <a:latin typeface="Lucida Sans" charset="0"/>
            </a:endParaRPr>
          </a:p>
        </p:txBody>
      </p:sp>
      <p:sp>
        <p:nvSpPr>
          <p:cNvPr id="9523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6589713" cy="1000125"/>
          </a:xfrm>
        </p:spPr>
        <p:txBody>
          <a:bodyPr/>
          <a:lstStyle/>
          <a:p>
            <a:pPr marL="185738" indent="-185738" algn="l">
              <a:lnSpc>
                <a:spcPct val="90000"/>
              </a:lnSpc>
              <a:buFont typeface="Arial"/>
              <a:buChar char="•"/>
            </a:pPr>
            <a:r>
              <a:rPr lang="it-IT" b="1" dirty="0" err="1">
                <a:latin typeface="Lucida Sans" charset="0"/>
              </a:rPr>
              <a:t>Phase</a:t>
            </a:r>
            <a:r>
              <a:rPr lang="it-IT" b="1" dirty="0">
                <a:latin typeface="Lucida Sans" charset="0"/>
              </a:rPr>
              <a:t> 1 of AGATA (&gt;1</a:t>
            </a:r>
            <a:r>
              <a:rPr lang="it-IT" b="1" dirty="0">
                <a:latin typeface="Symbol" charset="0"/>
              </a:rPr>
              <a:t>p</a:t>
            </a:r>
            <a:r>
              <a:rPr lang="it-IT" b="1" dirty="0">
                <a:latin typeface="Lucida Sans" charset="0"/>
              </a:rPr>
              <a:t>)</a:t>
            </a:r>
            <a:r>
              <a:rPr lang="it-IT" b="1" dirty="0">
                <a:latin typeface="Lucida Sans" charset="0"/>
                <a:sym typeface="Wingdings" charset="0"/>
              </a:rPr>
              <a:t> </a:t>
            </a:r>
            <a:r>
              <a:rPr lang="it-IT" b="1" dirty="0">
                <a:latin typeface="Lucida Sans" charset="0"/>
              </a:rPr>
              <a:t>60 </a:t>
            </a:r>
            <a:r>
              <a:rPr lang="it-IT" b="1" dirty="0" err="1">
                <a:latin typeface="Lucida Sans" charset="0"/>
              </a:rPr>
              <a:t>crystals</a:t>
            </a:r>
            <a:endParaRPr lang="it-IT" b="1" dirty="0">
              <a:latin typeface="Lucida Sans" charset="0"/>
            </a:endParaRPr>
          </a:p>
          <a:p>
            <a:pPr marL="185738" indent="-185738" algn="l">
              <a:lnSpc>
                <a:spcPct val="90000"/>
              </a:lnSpc>
              <a:buFont typeface="Arial"/>
              <a:buChar char="•"/>
            </a:pPr>
            <a:r>
              <a:rPr lang="en-US" b="1" dirty="0" err="1">
                <a:solidFill>
                  <a:srgbClr val="FF0000"/>
                </a:solidFill>
                <a:latin typeface="Lucida Sans" charset="0"/>
              </a:rPr>
              <a:t>MoU</a:t>
            </a:r>
            <a:r>
              <a:rPr lang="en-US" b="1" dirty="0">
                <a:solidFill>
                  <a:srgbClr val="FF0000"/>
                </a:solidFill>
                <a:latin typeface="Lucida Sans" charset="0"/>
              </a:rPr>
              <a:t> ongoing, ~85 % achieved, Extended until 2020  </a:t>
            </a:r>
            <a:endParaRPr lang="it-IT" b="1" dirty="0">
              <a:latin typeface="Lucida Sans" charset="0"/>
            </a:endParaRPr>
          </a:p>
          <a:p>
            <a:pPr marL="185738" indent="-185738" algn="l">
              <a:lnSpc>
                <a:spcPct val="80000"/>
              </a:lnSpc>
              <a:buFont typeface="Arial"/>
              <a:buChar char="•"/>
            </a:pPr>
            <a:r>
              <a:rPr lang="it-IT" b="1" dirty="0" err="1" smtClean="0">
                <a:latin typeface="Lucida Sans" charset="0"/>
              </a:rPr>
              <a:t>Available</a:t>
            </a:r>
            <a:r>
              <a:rPr lang="it-IT" b="1" dirty="0" smtClean="0">
                <a:latin typeface="Lucida Sans" charset="0"/>
              </a:rPr>
              <a:t> Triple </a:t>
            </a:r>
            <a:r>
              <a:rPr lang="it-IT" b="1" dirty="0">
                <a:latin typeface="Lucida Sans" charset="0"/>
              </a:rPr>
              <a:t>and Double clusters </a:t>
            </a:r>
          </a:p>
          <a:p>
            <a:pPr marL="185738" indent="-185738" algn="l">
              <a:lnSpc>
                <a:spcPct val="80000"/>
              </a:lnSpc>
              <a:buFont typeface="Arial"/>
              <a:buChar char="•"/>
            </a:pPr>
            <a:r>
              <a:rPr lang="en-US" b="1" dirty="0">
                <a:solidFill>
                  <a:schemeClr val="accent2"/>
                </a:solidFill>
                <a:latin typeface="Lucida Sans" charset="0"/>
              </a:rPr>
              <a:t>The first </a:t>
            </a:r>
            <a:r>
              <a:rPr lang="ja-JP" altLang="en-US" b="1" dirty="0">
                <a:solidFill>
                  <a:schemeClr val="accent2"/>
                </a:solidFill>
                <a:latin typeface="Lucida Sans" charset="0"/>
              </a:rPr>
              <a:t>“</a:t>
            </a:r>
            <a:r>
              <a:rPr lang="en-US" altLang="ja-JP" b="1" dirty="0">
                <a:solidFill>
                  <a:schemeClr val="accent2"/>
                </a:solidFill>
                <a:latin typeface="Lucida Sans" charset="0"/>
              </a:rPr>
              <a:t>real</a:t>
            </a:r>
            <a:r>
              <a:rPr lang="ja-JP" altLang="en-US" b="1" dirty="0">
                <a:solidFill>
                  <a:schemeClr val="accent2"/>
                </a:solidFill>
                <a:latin typeface="Lucida Sans" charset="0"/>
              </a:rPr>
              <a:t>”</a:t>
            </a:r>
            <a:r>
              <a:rPr lang="en-US" altLang="ja-JP" b="1" dirty="0">
                <a:solidFill>
                  <a:schemeClr val="accent2"/>
                </a:solidFill>
                <a:latin typeface="Lucida Sans" charset="0"/>
              </a:rPr>
              <a:t> tracking </a:t>
            </a:r>
            <a:r>
              <a:rPr lang="en-US" altLang="ja-JP" b="1" dirty="0" smtClean="0">
                <a:solidFill>
                  <a:schemeClr val="accent2"/>
                </a:solidFill>
                <a:latin typeface="Lucida Sans" charset="0"/>
              </a:rPr>
              <a:t>sub-array</a:t>
            </a:r>
            <a:endParaRPr lang="en-US" b="1" dirty="0">
              <a:solidFill>
                <a:schemeClr val="accent2"/>
              </a:solidFill>
              <a:latin typeface="Lucida Sans" charset="0"/>
            </a:endParaRPr>
          </a:p>
        </p:txBody>
      </p:sp>
      <p:sp>
        <p:nvSpPr>
          <p:cNvPr id="95236" name="Text Box 5"/>
          <p:cNvSpPr txBox="1">
            <a:spLocks noChangeArrowheads="1"/>
          </p:cNvSpPr>
          <p:nvPr/>
        </p:nvSpPr>
        <p:spPr bwMode="auto">
          <a:xfrm>
            <a:off x="4067944" y="4149080"/>
            <a:ext cx="1941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rgbClr val="333399"/>
                </a:solidFill>
                <a:cs typeface="Arial" charset="0"/>
              </a:rPr>
              <a:t>AGATA 1</a:t>
            </a:r>
            <a:r>
              <a:rPr lang="en-GB" sz="2800" b="1" dirty="0">
                <a:solidFill>
                  <a:srgbClr val="333399"/>
                </a:solidFill>
                <a:latin typeface="Symbol" charset="0"/>
                <a:cs typeface="Arial" charset="0"/>
              </a:rPr>
              <a:t>p</a:t>
            </a:r>
          </a:p>
        </p:txBody>
      </p:sp>
      <p:grpSp>
        <p:nvGrpSpPr>
          <p:cNvPr id="95237" name="Group 6"/>
          <p:cNvGrpSpPr>
            <a:grpSpLocks/>
          </p:cNvGrpSpPr>
          <p:nvPr/>
        </p:nvGrpSpPr>
        <p:grpSpPr bwMode="auto">
          <a:xfrm>
            <a:off x="395288" y="3141663"/>
            <a:ext cx="3600450" cy="3716337"/>
            <a:chOff x="3870" y="998"/>
            <a:chExt cx="1983" cy="2177"/>
          </a:xfrm>
        </p:grpSpPr>
        <p:graphicFrame>
          <p:nvGraphicFramePr>
            <p:cNvPr id="95239" name="Object 7"/>
            <p:cNvGraphicFramePr>
              <a:graphicFrameLocks noChangeAspect="1"/>
            </p:cNvGraphicFramePr>
            <p:nvPr/>
          </p:nvGraphicFramePr>
          <p:xfrm>
            <a:off x="3870" y="998"/>
            <a:ext cx="1983" cy="2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9" name="Chart" r:id="rId4" imgW="10096500" imgH="11087100" progId="Excel.Chart.8">
                    <p:embed/>
                  </p:oleObj>
                </mc:Choice>
                <mc:Fallback>
                  <p:oleObj name="Chart" r:id="rId4" imgW="10096500" imgH="11087100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0" y="998"/>
                          <a:ext cx="1983" cy="21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5240" name="Text Box 8"/>
            <p:cNvSpPr txBox="1">
              <a:spLocks noChangeArrowheads="1"/>
            </p:cNvSpPr>
            <p:nvPr/>
          </p:nvSpPr>
          <p:spPr bwMode="auto">
            <a:xfrm>
              <a:off x="4138" y="2983"/>
              <a:ext cx="1413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400" b="1">
                  <a:solidFill>
                    <a:srgbClr val="000000"/>
                  </a:solidFill>
                  <a:latin typeface="Symbol" charset="0"/>
                </a:rPr>
                <a:t>b</a:t>
              </a:r>
              <a:r>
                <a:rPr lang="it-IT" sz="1400" b="1">
                  <a:solidFill>
                    <a:srgbClr val="000000"/>
                  </a:solidFill>
                  <a:latin typeface="Comic Sans MS" charset="0"/>
                </a:rPr>
                <a:t> = 0            </a:t>
              </a:r>
              <a:r>
                <a:rPr lang="it-IT" sz="1400" b="1">
                  <a:solidFill>
                    <a:srgbClr val="000000"/>
                  </a:solidFill>
                  <a:latin typeface="Symbol" charset="0"/>
                </a:rPr>
                <a:t>b</a:t>
              </a:r>
              <a:r>
                <a:rPr lang="it-IT" sz="1400" b="1">
                  <a:solidFill>
                    <a:srgbClr val="000000"/>
                  </a:solidFill>
                  <a:latin typeface="Comic Sans MS" charset="0"/>
                </a:rPr>
                <a:t> = 0.5</a:t>
              </a:r>
              <a:endParaRPr lang="en-US" sz="1400" b="1">
                <a:solidFill>
                  <a:srgbClr val="000000"/>
                </a:solidFill>
                <a:latin typeface="Comic Sans MS" charset="0"/>
              </a:endParaRPr>
            </a:p>
          </p:txBody>
        </p:sp>
      </p:grpSp>
      <p:sp>
        <p:nvSpPr>
          <p:cNvPr id="95238" name="8 CuadroTexto"/>
          <p:cNvSpPr txBox="1">
            <a:spLocks noChangeArrowheads="1"/>
          </p:cNvSpPr>
          <p:nvPr/>
        </p:nvSpPr>
        <p:spPr bwMode="auto">
          <a:xfrm>
            <a:off x="4140200" y="4844186"/>
            <a:ext cx="50038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85738" indent="-185738" eaLnBrk="1" hangingPunct="1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To be used at RIB and </a:t>
            </a:r>
            <a:r>
              <a:rPr lang="en-US" dirty="0" smtClean="0">
                <a:solidFill>
                  <a:srgbClr val="000000"/>
                </a:solidFill>
              </a:rPr>
              <a:t>High Intensity </a:t>
            </a:r>
            <a:r>
              <a:rPr lang="en-US" dirty="0">
                <a:solidFill>
                  <a:srgbClr val="000000"/>
                </a:solidFill>
              </a:rPr>
              <a:t>Stable beam </a:t>
            </a:r>
            <a:r>
              <a:rPr lang="en-US" dirty="0" smtClean="0">
                <a:solidFill>
                  <a:srgbClr val="000000"/>
                </a:solidFill>
              </a:rPr>
              <a:t>facilities</a:t>
            </a:r>
          </a:p>
          <a:p>
            <a:pPr marL="185738" indent="-185738" eaLnBrk="1" hangingPunct="1">
              <a:buFont typeface="Arial"/>
              <a:buChar char="•"/>
            </a:pPr>
            <a:r>
              <a:rPr lang="en-US" dirty="0" smtClean="0">
                <a:solidFill>
                  <a:srgbClr val="333399"/>
                </a:solidFill>
              </a:rPr>
              <a:t>Coupled </a:t>
            </a:r>
            <a:r>
              <a:rPr lang="en-US" dirty="0">
                <a:solidFill>
                  <a:srgbClr val="333399"/>
                </a:solidFill>
              </a:rPr>
              <a:t>to spectrometers, </a:t>
            </a:r>
            <a:r>
              <a:rPr lang="en-US" dirty="0" smtClean="0">
                <a:solidFill>
                  <a:srgbClr val="333399"/>
                </a:solidFill>
              </a:rPr>
              <a:t>trackers, neutron </a:t>
            </a:r>
            <a:r>
              <a:rPr lang="en-US" dirty="0">
                <a:solidFill>
                  <a:srgbClr val="333399"/>
                </a:solidFill>
              </a:rPr>
              <a:t>and LCP arrays…</a:t>
            </a:r>
            <a:endParaRPr lang="it-IT" dirty="0">
              <a:solidFill>
                <a:srgbClr val="333399"/>
              </a:solidFill>
            </a:endParaRPr>
          </a:p>
          <a:p>
            <a:pPr marL="185738" indent="-185738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98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sz="3600" b="1">
                <a:solidFill>
                  <a:schemeClr val="accent2"/>
                </a:solidFill>
                <a:latin typeface="Lucida Sans" charset="0"/>
              </a:rPr>
              <a:t>The AGATA Phase 1</a:t>
            </a:r>
            <a:br>
              <a:rPr lang="en-US" sz="3600" b="1">
                <a:solidFill>
                  <a:schemeClr val="accent2"/>
                </a:solidFill>
                <a:latin typeface="Lucida Sans" charset="0"/>
              </a:rPr>
            </a:br>
            <a:r>
              <a:rPr lang="en-US" sz="2800" b="1">
                <a:latin typeface="Lucida Sans" charset="0"/>
              </a:rPr>
              <a:t>2009-(2015) 2020</a:t>
            </a:r>
            <a:endParaRPr lang="it-IT" sz="2800" b="1">
              <a:latin typeface="Lucida Sans" charset="0"/>
            </a:endParaRPr>
          </a:p>
        </p:txBody>
      </p:sp>
      <p:sp>
        <p:nvSpPr>
          <p:cNvPr id="9523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6589713" cy="1000125"/>
          </a:xfrm>
        </p:spPr>
        <p:txBody>
          <a:bodyPr/>
          <a:lstStyle/>
          <a:p>
            <a:pPr marL="185738" indent="-185738" algn="l">
              <a:lnSpc>
                <a:spcPct val="90000"/>
              </a:lnSpc>
              <a:buFont typeface="Arial"/>
              <a:buChar char="•"/>
            </a:pPr>
            <a:r>
              <a:rPr lang="it-IT" b="1" dirty="0" err="1">
                <a:latin typeface="Lucida Sans" charset="0"/>
              </a:rPr>
              <a:t>Phase</a:t>
            </a:r>
            <a:r>
              <a:rPr lang="it-IT" b="1" dirty="0">
                <a:latin typeface="Lucida Sans" charset="0"/>
              </a:rPr>
              <a:t> 1 of AGATA (&gt;1</a:t>
            </a:r>
            <a:r>
              <a:rPr lang="it-IT" b="1" dirty="0">
                <a:latin typeface="Symbol" charset="0"/>
              </a:rPr>
              <a:t>p</a:t>
            </a:r>
            <a:r>
              <a:rPr lang="it-IT" b="1" dirty="0">
                <a:latin typeface="Lucida Sans" charset="0"/>
              </a:rPr>
              <a:t>)</a:t>
            </a:r>
            <a:r>
              <a:rPr lang="it-IT" b="1" dirty="0">
                <a:latin typeface="Lucida Sans" charset="0"/>
                <a:sym typeface="Wingdings" charset="0"/>
              </a:rPr>
              <a:t> </a:t>
            </a:r>
            <a:r>
              <a:rPr lang="it-IT" b="1" dirty="0">
                <a:latin typeface="Lucida Sans" charset="0"/>
              </a:rPr>
              <a:t>60 </a:t>
            </a:r>
            <a:r>
              <a:rPr lang="it-IT" b="1" dirty="0" err="1">
                <a:latin typeface="Lucida Sans" charset="0"/>
              </a:rPr>
              <a:t>crystals</a:t>
            </a:r>
            <a:endParaRPr lang="it-IT" b="1" dirty="0">
              <a:latin typeface="Lucida Sans" charset="0"/>
            </a:endParaRPr>
          </a:p>
          <a:p>
            <a:pPr marL="185738" indent="-185738" algn="l">
              <a:lnSpc>
                <a:spcPct val="90000"/>
              </a:lnSpc>
              <a:buFont typeface="Arial"/>
              <a:buChar char="•"/>
            </a:pPr>
            <a:r>
              <a:rPr lang="en-US" b="1" dirty="0" err="1">
                <a:solidFill>
                  <a:srgbClr val="FF0000"/>
                </a:solidFill>
                <a:latin typeface="Lucida Sans" charset="0"/>
              </a:rPr>
              <a:t>MoU</a:t>
            </a:r>
            <a:r>
              <a:rPr lang="en-US" b="1" dirty="0">
                <a:solidFill>
                  <a:srgbClr val="FF0000"/>
                </a:solidFill>
                <a:latin typeface="Lucida Sans" charset="0"/>
              </a:rPr>
              <a:t> ongoing, ~85 % achieved, </a:t>
            </a:r>
            <a:r>
              <a:rPr lang="en-US" b="1" dirty="0" smtClean="0">
                <a:solidFill>
                  <a:srgbClr val="FF0000"/>
                </a:solidFill>
                <a:latin typeface="Lucida Sans" charset="0"/>
              </a:rPr>
              <a:t>extended until </a:t>
            </a:r>
            <a:r>
              <a:rPr lang="en-US" b="1" dirty="0">
                <a:solidFill>
                  <a:srgbClr val="FF0000"/>
                </a:solidFill>
                <a:latin typeface="Lucida Sans" charset="0"/>
              </a:rPr>
              <a:t>2020  </a:t>
            </a:r>
            <a:endParaRPr lang="it-IT" b="1" dirty="0">
              <a:latin typeface="Lucida Sans" charset="0"/>
            </a:endParaRPr>
          </a:p>
          <a:p>
            <a:pPr marL="185738" indent="-185738" algn="l">
              <a:lnSpc>
                <a:spcPct val="80000"/>
              </a:lnSpc>
              <a:buFont typeface="Arial"/>
              <a:buChar char="•"/>
            </a:pPr>
            <a:r>
              <a:rPr lang="it-IT" b="1" dirty="0" err="1" smtClean="0">
                <a:latin typeface="Lucida Sans" charset="0"/>
              </a:rPr>
              <a:t>Available</a:t>
            </a:r>
            <a:r>
              <a:rPr lang="it-IT" b="1" dirty="0" smtClean="0">
                <a:latin typeface="Lucida Sans" charset="0"/>
              </a:rPr>
              <a:t> Triple </a:t>
            </a:r>
            <a:r>
              <a:rPr lang="it-IT" b="1" dirty="0">
                <a:latin typeface="Lucida Sans" charset="0"/>
              </a:rPr>
              <a:t>and Double clusters </a:t>
            </a:r>
          </a:p>
          <a:p>
            <a:pPr marL="185738" indent="-185738" algn="l">
              <a:lnSpc>
                <a:spcPct val="80000"/>
              </a:lnSpc>
              <a:buFont typeface="Arial"/>
              <a:buChar char="•"/>
            </a:pPr>
            <a:r>
              <a:rPr lang="en-US" b="1" dirty="0">
                <a:solidFill>
                  <a:schemeClr val="accent2"/>
                </a:solidFill>
                <a:latin typeface="Lucida Sans" charset="0"/>
              </a:rPr>
              <a:t>The first </a:t>
            </a:r>
            <a:r>
              <a:rPr lang="ja-JP" altLang="en-US" b="1" dirty="0">
                <a:solidFill>
                  <a:schemeClr val="accent2"/>
                </a:solidFill>
                <a:latin typeface="Lucida Sans" charset="0"/>
              </a:rPr>
              <a:t>“</a:t>
            </a:r>
            <a:r>
              <a:rPr lang="en-US" altLang="ja-JP" b="1" dirty="0">
                <a:solidFill>
                  <a:schemeClr val="accent2"/>
                </a:solidFill>
                <a:latin typeface="Lucida Sans" charset="0"/>
              </a:rPr>
              <a:t>real</a:t>
            </a:r>
            <a:r>
              <a:rPr lang="ja-JP" altLang="en-US" b="1" dirty="0">
                <a:solidFill>
                  <a:schemeClr val="accent2"/>
                </a:solidFill>
                <a:latin typeface="Lucida Sans" charset="0"/>
              </a:rPr>
              <a:t>”</a:t>
            </a:r>
            <a:r>
              <a:rPr lang="en-US" altLang="ja-JP" b="1" dirty="0">
                <a:solidFill>
                  <a:schemeClr val="accent2"/>
                </a:solidFill>
                <a:latin typeface="Lucida Sans" charset="0"/>
              </a:rPr>
              <a:t> tracking </a:t>
            </a:r>
            <a:r>
              <a:rPr lang="en-US" altLang="ja-JP" b="1" dirty="0" smtClean="0">
                <a:solidFill>
                  <a:schemeClr val="accent2"/>
                </a:solidFill>
                <a:latin typeface="Lucida Sans" charset="0"/>
              </a:rPr>
              <a:t>sub-array</a:t>
            </a:r>
            <a:endParaRPr lang="en-US" b="1" dirty="0">
              <a:solidFill>
                <a:schemeClr val="accent2"/>
              </a:solidFill>
              <a:latin typeface="Lucida Sans" charset="0"/>
            </a:endParaRPr>
          </a:p>
        </p:txBody>
      </p:sp>
      <p:sp>
        <p:nvSpPr>
          <p:cNvPr id="95236" name="Text Box 5"/>
          <p:cNvSpPr txBox="1">
            <a:spLocks noChangeArrowheads="1"/>
          </p:cNvSpPr>
          <p:nvPr/>
        </p:nvSpPr>
        <p:spPr bwMode="auto">
          <a:xfrm>
            <a:off x="4067944" y="4149080"/>
            <a:ext cx="1941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rgbClr val="333399"/>
                </a:solidFill>
                <a:cs typeface="Arial" charset="0"/>
              </a:rPr>
              <a:t>AGATA 1</a:t>
            </a:r>
            <a:r>
              <a:rPr lang="en-GB" sz="2800" b="1" dirty="0">
                <a:solidFill>
                  <a:srgbClr val="333399"/>
                </a:solidFill>
                <a:latin typeface="Symbol" charset="0"/>
                <a:cs typeface="Arial" charset="0"/>
              </a:rPr>
              <a:t>p</a:t>
            </a:r>
          </a:p>
        </p:txBody>
      </p:sp>
      <p:grpSp>
        <p:nvGrpSpPr>
          <p:cNvPr id="95237" name="Group 6"/>
          <p:cNvGrpSpPr>
            <a:grpSpLocks/>
          </p:cNvGrpSpPr>
          <p:nvPr/>
        </p:nvGrpSpPr>
        <p:grpSpPr bwMode="auto">
          <a:xfrm>
            <a:off x="395288" y="3141663"/>
            <a:ext cx="3600450" cy="3716337"/>
            <a:chOff x="3870" y="998"/>
            <a:chExt cx="1983" cy="2177"/>
          </a:xfrm>
        </p:grpSpPr>
        <p:graphicFrame>
          <p:nvGraphicFramePr>
            <p:cNvPr id="95239" name="Object 7"/>
            <p:cNvGraphicFramePr>
              <a:graphicFrameLocks noChangeAspect="1"/>
            </p:cNvGraphicFramePr>
            <p:nvPr/>
          </p:nvGraphicFramePr>
          <p:xfrm>
            <a:off x="3870" y="998"/>
            <a:ext cx="1983" cy="2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89" name="Chart" r:id="rId3" imgW="10096500" imgH="11087100" progId="Excel.Chart.8">
                    <p:embed/>
                  </p:oleObj>
                </mc:Choice>
                <mc:Fallback>
                  <p:oleObj name="Chart" r:id="rId3" imgW="10096500" imgH="11087100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0" y="998"/>
                          <a:ext cx="1983" cy="21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5240" name="Text Box 8"/>
            <p:cNvSpPr txBox="1">
              <a:spLocks noChangeArrowheads="1"/>
            </p:cNvSpPr>
            <p:nvPr/>
          </p:nvSpPr>
          <p:spPr bwMode="auto">
            <a:xfrm>
              <a:off x="4138" y="2983"/>
              <a:ext cx="1413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400" b="1">
                  <a:solidFill>
                    <a:srgbClr val="000000"/>
                  </a:solidFill>
                  <a:latin typeface="Symbol" charset="0"/>
                </a:rPr>
                <a:t>b</a:t>
              </a:r>
              <a:r>
                <a:rPr lang="it-IT" sz="1400" b="1">
                  <a:solidFill>
                    <a:srgbClr val="000000"/>
                  </a:solidFill>
                  <a:latin typeface="Comic Sans MS" charset="0"/>
                </a:rPr>
                <a:t> = 0            </a:t>
              </a:r>
              <a:r>
                <a:rPr lang="it-IT" sz="1400" b="1">
                  <a:solidFill>
                    <a:srgbClr val="000000"/>
                  </a:solidFill>
                  <a:latin typeface="Symbol" charset="0"/>
                </a:rPr>
                <a:t>b</a:t>
              </a:r>
              <a:r>
                <a:rPr lang="it-IT" sz="1400" b="1">
                  <a:solidFill>
                    <a:srgbClr val="000000"/>
                  </a:solidFill>
                  <a:latin typeface="Comic Sans MS" charset="0"/>
                </a:rPr>
                <a:t> = 0.5</a:t>
              </a:r>
              <a:endParaRPr lang="en-US" sz="1400" b="1">
                <a:solidFill>
                  <a:srgbClr val="000000"/>
                </a:solidFill>
                <a:latin typeface="Comic Sans MS" charset="0"/>
              </a:endParaRPr>
            </a:p>
          </p:txBody>
        </p:sp>
      </p:grpSp>
      <p:sp>
        <p:nvSpPr>
          <p:cNvPr id="95238" name="8 CuadroTexto"/>
          <p:cNvSpPr txBox="1">
            <a:spLocks noChangeArrowheads="1"/>
          </p:cNvSpPr>
          <p:nvPr/>
        </p:nvSpPr>
        <p:spPr bwMode="auto">
          <a:xfrm>
            <a:off x="4140200" y="4844186"/>
            <a:ext cx="50038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85738" indent="-185738" eaLnBrk="1" hangingPunct="1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To be used at RIB and </a:t>
            </a:r>
            <a:r>
              <a:rPr lang="en-US" dirty="0" smtClean="0">
                <a:solidFill>
                  <a:srgbClr val="000000"/>
                </a:solidFill>
              </a:rPr>
              <a:t>High Intensity </a:t>
            </a:r>
            <a:r>
              <a:rPr lang="en-US" dirty="0">
                <a:solidFill>
                  <a:srgbClr val="000000"/>
                </a:solidFill>
              </a:rPr>
              <a:t>Stable beam </a:t>
            </a:r>
            <a:r>
              <a:rPr lang="en-US" dirty="0" smtClean="0">
                <a:solidFill>
                  <a:srgbClr val="000000"/>
                </a:solidFill>
              </a:rPr>
              <a:t>facilities</a:t>
            </a:r>
          </a:p>
          <a:p>
            <a:pPr marL="185738" indent="-185738" eaLnBrk="1" hangingPunct="1">
              <a:buFont typeface="Arial"/>
              <a:buChar char="•"/>
            </a:pPr>
            <a:r>
              <a:rPr lang="en-US" dirty="0" smtClean="0">
                <a:solidFill>
                  <a:srgbClr val="333399"/>
                </a:solidFill>
              </a:rPr>
              <a:t>Coupled </a:t>
            </a:r>
            <a:r>
              <a:rPr lang="en-US" dirty="0">
                <a:solidFill>
                  <a:srgbClr val="333399"/>
                </a:solidFill>
              </a:rPr>
              <a:t>to spectrometers, </a:t>
            </a:r>
            <a:r>
              <a:rPr lang="en-US" dirty="0" smtClean="0">
                <a:solidFill>
                  <a:srgbClr val="333399"/>
                </a:solidFill>
              </a:rPr>
              <a:t>trackers, neutron </a:t>
            </a:r>
            <a:r>
              <a:rPr lang="en-US" dirty="0">
                <a:solidFill>
                  <a:srgbClr val="333399"/>
                </a:solidFill>
              </a:rPr>
              <a:t>and LCP arrays…</a:t>
            </a:r>
            <a:endParaRPr lang="it-IT" dirty="0">
              <a:solidFill>
                <a:srgbClr val="333399"/>
              </a:solidFill>
            </a:endParaRPr>
          </a:p>
          <a:p>
            <a:pPr marL="185738" indent="-185738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0" name="Picture 9" descr="_STR791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t="7971" r="41958" b="20872"/>
          <a:stretch/>
        </p:blipFill>
        <p:spPr>
          <a:xfrm>
            <a:off x="6169464" y="1260362"/>
            <a:ext cx="2974537" cy="296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99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IMG_1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2757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TextBox 3"/>
          <p:cNvSpPr txBox="1">
            <a:spLocks noChangeArrowheads="1"/>
          </p:cNvSpPr>
          <p:nvPr/>
        </p:nvSpPr>
        <p:spPr bwMode="auto">
          <a:xfrm>
            <a:off x="4643438" y="5805264"/>
            <a:ext cx="454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EAEEF2"/>
                </a:solidFill>
              </a:rPr>
              <a:t>AGATA infrastructures at GANIL (2015-</a:t>
            </a:r>
            <a:r>
              <a:rPr lang="en-US" b="1" dirty="0" smtClean="0">
                <a:solidFill>
                  <a:srgbClr val="EAEEF2"/>
                </a:solidFill>
              </a:rPr>
              <a:t>2020)</a:t>
            </a:r>
            <a:r>
              <a:rPr lang="en-US" b="1" dirty="0">
                <a:solidFill>
                  <a:srgbClr val="EAEEF2"/>
                </a:solidFill>
              </a:rPr>
              <a:t>: up to </a:t>
            </a:r>
            <a:r>
              <a:rPr lang="en-US" b="1" dirty="0" smtClean="0">
                <a:solidFill>
                  <a:srgbClr val="EAEEF2"/>
                </a:solidFill>
              </a:rPr>
              <a:t>1</a:t>
            </a:r>
            <a:r>
              <a:rPr lang="en-US" b="1" dirty="0" smtClean="0">
                <a:solidFill>
                  <a:srgbClr val="EAEEF2"/>
                </a:solidFill>
                <a:latin typeface="Symbol" charset="0"/>
                <a:cs typeface="Symbol" charset="0"/>
              </a:rPr>
              <a:t>p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5" name="Text Box 6"/>
          <p:cNvSpPr txBox="1">
            <a:spLocks noChangeArrowheads="1"/>
          </p:cNvSpPr>
          <p:nvPr/>
        </p:nvSpPr>
        <p:spPr bwMode="auto">
          <a:xfrm>
            <a:off x="251520" y="1445875"/>
            <a:ext cx="8568952" cy="830997"/>
          </a:xfrm>
          <a:prstGeom prst="rect">
            <a:avLst/>
          </a:prstGeom>
          <a:solidFill>
            <a:srgbClr val="FF00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0000"/>
                </a:solidFill>
                <a:latin typeface="Arial" pitchFamily="34" charset="0"/>
                <a:cs typeface="Arial"/>
              </a:rPr>
              <a:t>Highly </a:t>
            </a:r>
            <a:r>
              <a:rPr lang="en-GB" sz="2400" b="1" dirty="0" smtClean="0">
                <a:solidFill>
                  <a:srgbClr val="000000"/>
                </a:solidFill>
                <a:latin typeface="Arial" pitchFamily="34" charset="0"/>
                <a:cs typeface="Arial"/>
              </a:rPr>
              <a:t>Segmented </a:t>
            </a:r>
            <a:r>
              <a:rPr lang="en-GB" sz="2400" b="1" dirty="0" err="1" smtClean="0">
                <a:solidFill>
                  <a:srgbClr val="000000"/>
                </a:solidFill>
                <a:latin typeface="Arial" pitchFamily="34" charset="0"/>
                <a:cs typeface="Arial"/>
              </a:rPr>
              <a:t>HPGe</a:t>
            </a:r>
            <a:r>
              <a:rPr lang="en-GB" sz="2400" b="1" dirty="0" smtClean="0">
                <a:solidFill>
                  <a:srgbClr val="000000"/>
                </a:solidFill>
                <a:latin typeface="Arial" pitchFamily="34" charset="0"/>
                <a:cs typeface="Arial"/>
              </a:rPr>
              <a:t> </a:t>
            </a:r>
            <a:r>
              <a:rPr lang="en-GB" sz="2400" b="1" dirty="0" smtClean="0">
                <a:solidFill>
                  <a:srgbClr val="000000"/>
                </a:solidFill>
                <a:latin typeface="Arial" pitchFamily="34" charset="0"/>
                <a:cs typeface="Arial"/>
              </a:rPr>
              <a:t>Detectors Building </a:t>
            </a:r>
            <a:r>
              <a:rPr lang="en-GB" sz="2400" b="1" dirty="0" smtClean="0">
                <a:solidFill>
                  <a:srgbClr val="000000"/>
                </a:solidFill>
                <a:latin typeface="Arial" pitchFamily="34" charset="0"/>
                <a:cs typeface="Arial"/>
              </a:rPr>
              <a:t>Triple (Double) Clusters</a:t>
            </a:r>
            <a:endParaRPr lang="en-GB" sz="2400" b="1" dirty="0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  <p:sp>
        <p:nvSpPr>
          <p:cNvPr id="71690" name="Text Box 19"/>
          <p:cNvSpPr txBox="1">
            <a:spLocks noChangeArrowheads="1"/>
          </p:cNvSpPr>
          <p:nvPr/>
        </p:nvSpPr>
        <p:spPr bwMode="auto">
          <a:xfrm>
            <a:off x="251520" y="2607295"/>
            <a:ext cx="8568952" cy="461665"/>
          </a:xfrm>
          <a:prstGeom prst="rect">
            <a:avLst/>
          </a:prstGeom>
          <a:solidFill>
            <a:srgbClr val="CC66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 smtClean="0">
                <a:latin typeface="Arial" pitchFamily="34" charset="0"/>
                <a:cs typeface="Arial"/>
              </a:rPr>
              <a:t>Synchronized Digital Electronics and Trigger System</a:t>
            </a:r>
            <a:endParaRPr lang="en-GB" sz="2400" b="1" dirty="0">
              <a:latin typeface="Arial" pitchFamily="34" charset="0"/>
              <a:cs typeface="Arial"/>
            </a:endParaRPr>
          </a:p>
        </p:txBody>
      </p:sp>
      <p:sp>
        <p:nvSpPr>
          <p:cNvPr id="153625" name="Rectangle 6"/>
          <p:cNvSpPr>
            <a:spLocks noGrp="1" noChangeArrowheads="1"/>
          </p:cNvSpPr>
          <p:nvPr>
            <p:ph type="title"/>
          </p:nvPr>
        </p:nvSpPr>
        <p:spPr>
          <a:xfrm>
            <a:off x="714375" y="53975"/>
            <a:ext cx="7696200" cy="854075"/>
          </a:xfrm>
        </p:spPr>
        <p:txBody>
          <a:bodyPr/>
          <a:lstStyle/>
          <a:p>
            <a:pPr eaLnBrk="1" hangingPunct="1"/>
            <a:r>
              <a:rPr lang="en-GB" sz="3200" b="1" dirty="0" smtClean="0">
                <a:solidFill>
                  <a:srgbClr val="000090"/>
                </a:solidFill>
                <a:latin typeface="Arial" charset="0"/>
              </a:rPr>
              <a:t>AGATA </a:t>
            </a:r>
            <a:r>
              <a:rPr lang="en-GB" sz="3200" b="1" dirty="0" smtClean="0">
                <a:solidFill>
                  <a:srgbClr val="000090"/>
                </a:solidFill>
                <a:latin typeface="Arial" charset="0"/>
              </a:rPr>
              <a:t>Subsystems/Tasks</a:t>
            </a:r>
            <a:endParaRPr lang="en-GB" sz="3200" b="1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153626" name="Picture 7" descr="logoAg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0" y="4763"/>
            <a:ext cx="97948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251520" y="4221088"/>
            <a:ext cx="6552728" cy="461665"/>
          </a:xfrm>
          <a:prstGeom prst="rect">
            <a:avLst/>
          </a:prstGeom>
          <a:solidFill>
            <a:srgbClr val="66C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 smtClean="0">
                <a:solidFill>
                  <a:srgbClr val="000000"/>
                </a:solidFill>
                <a:latin typeface="Arial" pitchFamily="34" charset="0"/>
                <a:cs typeface="Arial"/>
              </a:rPr>
              <a:t>Detector and mechanical Infrastructures</a:t>
            </a:r>
            <a:endParaRPr lang="en-GB" sz="2400" b="1" dirty="0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251520" y="3356992"/>
            <a:ext cx="8640960" cy="461665"/>
          </a:xfrm>
          <a:prstGeom prst="rect">
            <a:avLst/>
          </a:prstGeom>
          <a:solidFill>
            <a:srgbClr val="6666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 smtClean="0">
                <a:solidFill>
                  <a:srgbClr val="000000"/>
                </a:solidFill>
                <a:latin typeface="Arial" pitchFamily="34" charset="0"/>
                <a:cs typeface="Arial"/>
              </a:rPr>
              <a:t>Control, High Throughput Data Acquisition and Storage</a:t>
            </a:r>
            <a:endParaRPr lang="en-GB" sz="2400" b="1" dirty="0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251520" y="5013176"/>
            <a:ext cx="6552728" cy="461665"/>
          </a:xfrm>
          <a:prstGeom prst="rect">
            <a:avLst/>
          </a:prstGeom>
          <a:solidFill>
            <a:srgbClr val="66FFCC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 smtClean="0">
                <a:solidFill>
                  <a:srgbClr val="000000"/>
                </a:solidFill>
                <a:latin typeface="Arial" pitchFamily="34" charset="0"/>
                <a:cs typeface="Arial"/>
              </a:rPr>
              <a:t>PSA, Tracking and Integrated Data Analysis</a:t>
            </a:r>
            <a:endParaRPr lang="en-GB" sz="2400" b="1" dirty="0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251520" y="5733256"/>
            <a:ext cx="6552728" cy="461665"/>
          </a:xfrm>
          <a:prstGeom prst="rect">
            <a:avLst/>
          </a:prstGeom>
          <a:solidFill>
            <a:srgbClr val="CCFFCC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 smtClean="0">
                <a:solidFill>
                  <a:srgbClr val="000000"/>
                </a:solidFill>
                <a:latin typeface="Arial" pitchFamily="34" charset="0"/>
                <a:cs typeface="Arial"/>
              </a:rPr>
              <a:t>Simulations, Performance, Commissioning </a:t>
            </a:r>
            <a:endParaRPr lang="en-GB" sz="2400" b="1" dirty="0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107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120 CuadroTexto"/>
          <p:cNvSpPr txBox="1">
            <a:spLocks noChangeArrowheads="1"/>
          </p:cNvSpPr>
          <p:nvPr/>
        </p:nvSpPr>
        <p:spPr bwMode="auto">
          <a:xfrm>
            <a:off x="-684213" y="6550025"/>
            <a:ext cx="7561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IKP-Köln, Uni. Liverpool, IRFU-Saclay, INFN-LNL, IFIC, Uni. Salamanca </a:t>
            </a:r>
          </a:p>
        </p:txBody>
      </p:sp>
      <p:sp>
        <p:nvSpPr>
          <p:cNvPr id="11469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90513" y="-242888"/>
            <a:ext cx="8458200" cy="1004888"/>
          </a:xfrm>
        </p:spPr>
        <p:txBody>
          <a:bodyPr/>
          <a:lstStyle/>
          <a:p>
            <a:r>
              <a:rPr lang="en-US" sz="3200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AGATA Detectors &amp; Cryostats</a:t>
            </a:r>
          </a:p>
        </p:txBody>
      </p:sp>
      <p:pic>
        <p:nvPicPr>
          <p:cNvPr id="114691" name="Picture 7" descr="logoAg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13" y="0"/>
            <a:ext cx="90328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9" descr="simpson_Pagina_10_Immagine_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745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3" descr="1.photo_at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96918" y="4818857"/>
            <a:ext cx="1160463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TextBox 26"/>
          <p:cNvSpPr txBox="1">
            <a:spLocks noChangeArrowheads="1"/>
          </p:cNvSpPr>
          <p:nvPr/>
        </p:nvSpPr>
        <p:spPr bwMode="auto">
          <a:xfrm>
            <a:off x="250825" y="4222750"/>
            <a:ext cx="1841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 b="1" smtClean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endParaRPr lang="en-US" sz="2000" b="1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14695" name="Picture 2" descr="Triple cluster transparent end-cap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1319" y="2051844"/>
            <a:ext cx="4421187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6" name="TextBox 11"/>
          <p:cNvSpPr txBox="1">
            <a:spLocks noChangeArrowheads="1"/>
          </p:cNvSpPr>
          <p:nvPr/>
        </p:nvSpPr>
        <p:spPr bwMode="auto">
          <a:xfrm>
            <a:off x="6216650" y="5507038"/>
            <a:ext cx="2990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b="1" smtClean="0">
                <a:solidFill>
                  <a:srgbClr val="FFFFFF"/>
                </a:solidFill>
                <a:latin typeface="Calibri" charset="0"/>
                <a:cs typeface="Calibri" charset="0"/>
              </a:rPr>
              <a:t>AGATA Triple Cryostat </a:t>
            </a:r>
            <a:r>
              <a:rPr lang="en-GB" sz="1800" smtClean="0">
                <a:solidFill>
                  <a:srgbClr val="FFFFFF"/>
                </a:solidFill>
                <a:latin typeface="Calibri" charset="0"/>
                <a:cs typeface="Calibri" charset="0"/>
              </a:rPr>
              <a:t>by CTT</a:t>
            </a:r>
            <a:endParaRPr lang="it-IT" sz="1800" smtClean="0">
              <a:solidFill>
                <a:srgbClr val="FFFFFF"/>
              </a:solidFill>
            </a:endParaRPr>
          </a:p>
        </p:txBody>
      </p:sp>
      <p:sp>
        <p:nvSpPr>
          <p:cNvPr id="114697" name="Text Box 16"/>
          <p:cNvSpPr txBox="1">
            <a:spLocks noChangeArrowheads="1"/>
          </p:cNvSpPr>
          <p:nvPr/>
        </p:nvSpPr>
        <p:spPr bwMode="auto">
          <a:xfrm>
            <a:off x="411163" y="898525"/>
            <a:ext cx="1152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 smtClean="0">
                <a:solidFill>
                  <a:srgbClr val="0033CC"/>
                </a:solidFill>
                <a:cs typeface="Arial" charset="0"/>
              </a:rPr>
              <a:t>80 mm</a:t>
            </a:r>
          </a:p>
        </p:txBody>
      </p:sp>
      <p:sp>
        <p:nvSpPr>
          <p:cNvPr id="114698" name="Text Box 14"/>
          <p:cNvSpPr txBox="1">
            <a:spLocks noChangeArrowheads="1"/>
          </p:cNvSpPr>
          <p:nvPr/>
        </p:nvSpPr>
        <p:spPr bwMode="auto">
          <a:xfrm rot="5400000">
            <a:off x="1247776" y="2073275"/>
            <a:ext cx="9382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 smtClean="0">
                <a:solidFill>
                  <a:srgbClr val="0033CC"/>
                </a:solidFill>
                <a:cs typeface="Arial" charset="0"/>
              </a:rPr>
              <a:t>90 mm</a:t>
            </a:r>
          </a:p>
        </p:txBody>
      </p:sp>
      <p:pic>
        <p:nvPicPr>
          <p:cNvPr id="114699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"/>
          <a:stretch>
            <a:fillRect/>
          </a:stretch>
        </p:blipFill>
        <p:spPr bwMode="auto">
          <a:xfrm>
            <a:off x="34925" y="1249363"/>
            <a:ext cx="1500188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700" name="Line 13"/>
          <p:cNvSpPr>
            <a:spLocks noChangeShapeType="1"/>
          </p:cNvSpPr>
          <p:nvPr/>
        </p:nvSpPr>
        <p:spPr bwMode="auto">
          <a:xfrm>
            <a:off x="1595438" y="1476375"/>
            <a:ext cx="0" cy="1671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4701" name="Line 15"/>
          <p:cNvSpPr>
            <a:spLocks noChangeShapeType="1"/>
          </p:cNvSpPr>
          <p:nvPr/>
        </p:nvSpPr>
        <p:spPr bwMode="auto">
          <a:xfrm>
            <a:off x="179388" y="1196975"/>
            <a:ext cx="1320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14702" name="Picture 6" descr="crystal2"/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2781300"/>
            <a:ext cx="1238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703" name="Text Box 29"/>
          <p:cNvSpPr txBox="1">
            <a:spLocks noChangeArrowheads="1"/>
          </p:cNvSpPr>
          <p:nvPr/>
        </p:nvSpPr>
        <p:spPr bwMode="auto">
          <a:xfrm>
            <a:off x="34925" y="3213100"/>
            <a:ext cx="16906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 smtClean="0">
                <a:solidFill>
                  <a:srgbClr val="0033CC"/>
                </a:solidFill>
                <a:cs typeface="Arial" charset="0"/>
              </a:rPr>
              <a:t>6x6 segmented</a:t>
            </a:r>
          </a:p>
        </p:txBody>
      </p:sp>
      <p:sp>
        <p:nvSpPr>
          <p:cNvPr id="114704" name="TextBox 20"/>
          <p:cNvSpPr txBox="1">
            <a:spLocks noChangeArrowheads="1"/>
          </p:cNvSpPr>
          <p:nvPr/>
        </p:nvSpPr>
        <p:spPr bwMode="auto">
          <a:xfrm>
            <a:off x="6516688" y="2997200"/>
            <a:ext cx="2466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 smtClean="0">
                <a:solidFill>
                  <a:srgbClr val="0000FF"/>
                </a:solidFill>
                <a:cs typeface="Arial" charset="0"/>
              </a:rPr>
              <a:t>Cold FET for all signals</a:t>
            </a:r>
          </a:p>
        </p:txBody>
      </p:sp>
      <p:pic>
        <p:nvPicPr>
          <p:cNvPr id="11470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b="2800"/>
          <a:stretch>
            <a:fillRect/>
          </a:stretch>
        </p:blipFill>
        <p:spPr bwMode="auto">
          <a:xfrm>
            <a:off x="1908175" y="2751138"/>
            <a:ext cx="3168650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706" name="TextBox 22"/>
          <p:cNvSpPr txBox="1">
            <a:spLocks noChangeArrowheads="1"/>
          </p:cNvSpPr>
          <p:nvPr/>
        </p:nvSpPr>
        <p:spPr bwMode="auto">
          <a:xfrm>
            <a:off x="2051050" y="4076700"/>
            <a:ext cx="4319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AGATA </a:t>
            </a:r>
            <a:r>
              <a:rPr lang="it-IT" sz="1800" b="1" dirty="0" err="1" smtClean="0">
                <a:solidFill>
                  <a:srgbClr val="000000"/>
                </a:solidFill>
                <a:latin typeface="Calibri" charset="0"/>
                <a:cs typeface="Calibri" charset="0"/>
              </a:rPr>
              <a:t>capsules</a:t>
            </a:r>
            <a:r>
              <a:rPr lang="it-IT" sz="18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r>
              <a:rPr lang="it-IT" sz="18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by Canberra-</a:t>
            </a:r>
            <a:r>
              <a:rPr lang="it-IT" sz="1800" dirty="0" err="1" smtClean="0">
                <a:solidFill>
                  <a:srgbClr val="000000"/>
                </a:solidFill>
                <a:latin typeface="Calibri" charset="0"/>
                <a:cs typeface="Calibri" charset="0"/>
              </a:rPr>
              <a:t>Lingolsheim</a:t>
            </a:r>
            <a:endParaRPr lang="it-IT" sz="1800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14707" name="TextBox 1"/>
          <p:cNvSpPr txBox="1">
            <a:spLocks noChangeArrowheads="1"/>
          </p:cNvSpPr>
          <p:nvPr/>
        </p:nvSpPr>
        <p:spPr bwMode="auto">
          <a:xfrm>
            <a:off x="-36513" y="3500438"/>
            <a:ext cx="2160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smtClean="0">
                <a:solidFill>
                  <a:srgbClr val="000000"/>
                </a:solidFill>
                <a:latin typeface="Calibri" charset="0"/>
              </a:rPr>
              <a:t>A. Wiens NIM A 618 </a:t>
            </a:r>
            <a:r>
              <a:rPr lang="fr-FR" sz="1200" smtClean="0">
                <a:solidFill>
                  <a:srgbClr val="000000"/>
                </a:solidFill>
                <a:latin typeface="Calibri" charset="0"/>
              </a:rPr>
              <a:t>(2010) 223</a:t>
            </a:r>
          </a:p>
          <a:p>
            <a:pPr eaLnBrk="1" hangingPunct="1"/>
            <a:r>
              <a:rPr lang="fr-FR" sz="1200" smtClean="0">
                <a:solidFill>
                  <a:srgbClr val="000000"/>
                </a:solidFill>
                <a:latin typeface="Calibri" charset="0"/>
              </a:rPr>
              <a:t>D. Lersch NIM A 640(2011) </a:t>
            </a:r>
            <a:r>
              <a:rPr lang="en-US" sz="1200" smtClean="0">
                <a:solidFill>
                  <a:srgbClr val="000000"/>
                </a:solidFill>
                <a:latin typeface="Calibri" charset="0"/>
              </a:rPr>
              <a:t>133</a:t>
            </a:r>
            <a:endParaRPr lang="it-IT" sz="1200" smtClean="0">
              <a:solidFill>
                <a:srgbClr val="000000"/>
              </a:solidFill>
            </a:endParaRPr>
          </a:p>
        </p:txBody>
      </p:sp>
      <p:sp>
        <p:nvSpPr>
          <p:cNvPr id="114708" name="TextBox 24"/>
          <p:cNvSpPr txBox="1">
            <a:spLocks noChangeArrowheads="1"/>
          </p:cNvSpPr>
          <p:nvPr/>
        </p:nvSpPr>
        <p:spPr bwMode="auto">
          <a:xfrm>
            <a:off x="6157913" y="476250"/>
            <a:ext cx="230187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smtClean="0">
                <a:solidFill>
                  <a:srgbClr val="000000"/>
                </a:solidFill>
                <a:cs typeface="Arial" charset="0"/>
              </a:rPr>
              <a:t>FWHM @  1332 keV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smtClean="0">
                <a:solidFill>
                  <a:srgbClr val="000000"/>
                </a:solidFill>
                <a:cs typeface="Arial" charset="0"/>
              </a:rPr>
              <a:t>Core:	    2.35 keV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smtClean="0">
                <a:solidFill>
                  <a:srgbClr val="000000"/>
                </a:solidFill>
                <a:cs typeface="Arial" charset="0"/>
              </a:rPr>
              <a:t>Segments:   2.10 keV</a:t>
            </a:r>
          </a:p>
        </p:txBody>
      </p:sp>
      <p:sp>
        <p:nvSpPr>
          <p:cNvPr id="114709" name="TextBox 1"/>
          <p:cNvSpPr txBox="1">
            <a:spLocks noChangeArrowheads="1"/>
          </p:cNvSpPr>
          <p:nvPr/>
        </p:nvSpPr>
        <p:spPr bwMode="auto">
          <a:xfrm>
            <a:off x="179512" y="4509120"/>
            <a:ext cx="604996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3663" indent="-93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111 high resolution spectroscopy channels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Mounted on Triple &amp; Double cryostats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47 </a:t>
            </a:r>
            <a:r>
              <a:rPr lang="en-US" sz="2000" dirty="0" smtClean="0">
                <a:solidFill>
                  <a:srgbClr val="000000"/>
                </a:solidFill>
              </a:rPr>
              <a:t>detectors delivered / </a:t>
            </a:r>
            <a:r>
              <a:rPr lang="en-US" sz="2000" dirty="0" smtClean="0">
                <a:solidFill>
                  <a:srgbClr val="000000"/>
                </a:solidFill>
              </a:rPr>
              <a:t>51 funded </a:t>
            </a:r>
            <a:r>
              <a:rPr lang="en-US" sz="2000" dirty="0" smtClean="0">
                <a:solidFill>
                  <a:srgbClr val="000000"/>
                </a:solidFill>
              </a:rPr>
              <a:t>(45 is 1</a:t>
            </a:r>
            <a:r>
              <a:rPr lang="en-US" sz="2000" dirty="0" smtClean="0">
                <a:solidFill>
                  <a:srgbClr val="000000"/>
                </a:solidFill>
                <a:latin typeface="Symbol" charset="0"/>
                <a:cs typeface="Symbol" charset="0"/>
              </a:rPr>
              <a:t>p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Aiming 35 capsules setup in </a:t>
            </a:r>
            <a:r>
              <a:rPr lang="en-US" sz="2000" dirty="0" smtClean="0">
                <a:solidFill>
                  <a:srgbClr val="000000"/>
                </a:solidFill>
              </a:rPr>
              <a:t>2018 / ~45 2019</a:t>
            </a:r>
            <a:endParaRPr lang="en-US" sz="2000" dirty="0" smtClean="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R&amp;D on encapsulation and detector technology ongoing EU ENSAR2 JRA.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3713" y="476250"/>
            <a:ext cx="4537075" cy="2524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5725" indent="-85725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AGATA capsules procured at Canberra/</a:t>
            </a:r>
            <a:r>
              <a:rPr lang="en-US" sz="2000" dirty="0" err="1">
                <a:solidFill>
                  <a:srgbClr val="000000"/>
                </a:solidFill>
              </a:rPr>
              <a:t>Mirion-Lingolsheim</a:t>
            </a:r>
            <a:r>
              <a:rPr lang="en-US" sz="2000" dirty="0">
                <a:solidFill>
                  <a:srgbClr val="000000"/>
                </a:solidFill>
              </a:rPr>
              <a:t>. AGATA </a:t>
            </a:r>
            <a:r>
              <a:rPr lang="en-US" sz="2000" dirty="0" err="1">
                <a:solidFill>
                  <a:srgbClr val="000000"/>
                </a:solidFill>
              </a:rPr>
              <a:t>Crysostat</a:t>
            </a:r>
            <a:r>
              <a:rPr lang="en-US" sz="2000" dirty="0">
                <a:solidFill>
                  <a:srgbClr val="000000"/>
                </a:solidFill>
              </a:rPr>
              <a:t> provided by CTT (Spin-off of IKP-Köln)</a:t>
            </a:r>
          </a:p>
          <a:p>
            <a:pPr marL="85725" indent="-85725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Detectors mounted and maintain within the collaboration.</a:t>
            </a:r>
          </a:p>
          <a:p>
            <a:pPr marL="85725" indent="-85725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Cold FET technology for all signals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120 CuadroTexto"/>
          <p:cNvSpPr txBox="1">
            <a:spLocks noChangeArrowheads="1"/>
          </p:cNvSpPr>
          <p:nvPr/>
        </p:nvSpPr>
        <p:spPr bwMode="auto">
          <a:xfrm>
            <a:off x="2374825" y="6550025"/>
            <a:ext cx="6805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 IKP-Köln, Uni. Liverpool, CEA IRFU-</a:t>
            </a:r>
            <a:r>
              <a:rPr lang="en-US" sz="1400" b="1" dirty="0" err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Saclay</a:t>
            </a:r>
            <a:r>
              <a:rPr lang="en-US" sz="14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, GANIL, IPHC-Strasbourg</a:t>
            </a:r>
            <a:endParaRPr lang="en-US" sz="1400" b="1" dirty="0" smtClean="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264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90513" y="-242888"/>
            <a:ext cx="8458200" cy="1004888"/>
          </a:xfrm>
        </p:spPr>
        <p:txBody>
          <a:bodyPr/>
          <a:lstStyle/>
          <a:p>
            <a:r>
              <a:rPr lang="en-US" sz="3200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AGATA Detectors &amp; Cryostats</a:t>
            </a:r>
          </a:p>
        </p:txBody>
      </p:sp>
      <p:pic>
        <p:nvPicPr>
          <p:cNvPr id="112643" name="Picture 7" descr="logoAg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13" y="0"/>
            <a:ext cx="90328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9" descr="simpson_Pagina_10_Immagine_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57111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TextBox 26"/>
          <p:cNvSpPr txBox="1">
            <a:spLocks noChangeArrowheads="1"/>
          </p:cNvSpPr>
          <p:nvPr/>
        </p:nvSpPr>
        <p:spPr bwMode="auto">
          <a:xfrm>
            <a:off x="250825" y="4222750"/>
            <a:ext cx="1841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 b="1" smtClean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endParaRPr lang="en-US" sz="20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2661" name="TextBox 1"/>
          <p:cNvSpPr txBox="1">
            <a:spLocks noChangeArrowheads="1"/>
          </p:cNvSpPr>
          <p:nvPr/>
        </p:nvSpPr>
        <p:spPr bwMode="auto">
          <a:xfrm>
            <a:off x="251520" y="2780928"/>
            <a:ext cx="81369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3663" indent="-93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85725" indent="-85725" eaLnBrk="1" hangingPunct="1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Expected 35 capsules setup in 2018, </a:t>
            </a:r>
            <a:r>
              <a:rPr lang="en-US" sz="2000" b="1" dirty="0">
                <a:solidFill>
                  <a:srgbClr val="000090"/>
                </a:solidFill>
              </a:rPr>
              <a:t>~45 (1</a:t>
            </a:r>
            <a:r>
              <a:rPr lang="en-US" sz="2000" b="1" dirty="0">
                <a:solidFill>
                  <a:srgbClr val="000090"/>
                </a:solidFill>
                <a:latin typeface="Symbol" charset="0"/>
                <a:cs typeface="Symbol" charset="0"/>
              </a:rPr>
              <a:t>p</a:t>
            </a:r>
            <a:r>
              <a:rPr lang="en-US" sz="2000" b="1" dirty="0" smtClean="0">
                <a:solidFill>
                  <a:srgbClr val="000090"/>
                </a:solidFill>
              </a:rPr>
              <a:t>) in 2019</a:t>
            </a:r>
          </a:p>
          <a:p>
            <a:pPr marL="85725" indent="-85725" eaLnBrk="1" hangingPunct="1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Agreement with DEGAS (DESPEC) </a:t>
            </a:r>
            <a:r>
              <a:rPr lang="en-US" sz="2000" b="1" dirty="0" smtClean="0">
                <a:solidFill>
                  <a:srgbClr val="000090"/>
                </a:solidFill>
              </a:rPr>
              <a:t>4 detectors procured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908720"/>
            <a:ext cx="15841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47 </a:t>
            </a:r>
            <a:r>
              <a:rPr lang="en-US" sz="2000" dirty="0" smtClean="0">
                <a:solidFill>
                  <a:srgbClr val="000000"/>
                </a:solidFill>
              </a:rPr>
              <a:t>AGATA 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capsules </a:t>
            </a:r>
            <a:r>
              <a:rPr lang="en-US" sz="2000" dirty="0" smtClean="0">
                <a:solidFill>
                  <a:srgbClr val="000000"/>
                </a:solidFill>
              </a:rPr>
              <a:t>delivered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Exagone_RE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6" b="46986"/>
          <a:stretch/>
        </p:blipFill>
        <p:spPr>
          <a:xfrm>
            <a:off x="1648644" y="692696"/>
            <a:ext cx="514792" cy="504056"/>
          </a:xfrm>
          <a:prstGeom prst="rect">
            <a:avLst/>
          </a:prstGeom>
        </p:spPr>
      </p:pic>
      <p:pic>
        <p:nvPicPr>
          <p:cNvPr id="4" name="Picture 3" descr="Exagone_GREE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7" r="40276" b="28743"/>
          <a:stretch/>
        </p:blipFill>
        <p:spPr>
          <a:xfrm>
            <a:off x="1619672" y="1196752"/>
            <a:ext cx="533028" cy="448916"/>
          </a:xfrm>
          <a:prstGeom prst="rect">
            <a:avLst/>
          </a:prstGeom>
        </p:spPr>
      </p:pic>
      <p:pic>
        <p:nvPicPr>
          <p:cNvPr id="5" name="Picture 4" descr="Exagone_BLU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t="49365" r="3073" b="3722"/>
          <a:stretch/>
        </p:blipFill>
        <p:spPr>
          <a:xfrm>
            <a:off x="1639014" y="1700808"/>
            <a:ext cx="513686" cy="432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6716" y="764704"/>
            <a:ext cx="587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A001 -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A015 Delivered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, A015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CAT,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A005 failing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96716" y="1196752"/>
            <a:ext cx="466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rial"/>
                <a:cs typeface="Arial"/>
              </a:rPr>
              <a:t>B</a:t>
            </a: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001 - B016 Delivered, </a:t>
            </a: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B009,10,15 failing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96716" y="1700808"/>
            <a:ext cx="440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C001 - 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C016 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Delivered, 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C001,13 failing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2204864"/>
            <a:ext cx="6843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Repairs </a:t>
            </a:r>
            <a:r>
              <a:rPr lang="en-US" dirty="0" smtClean="0"/>
              <a:t>Delivery Scheduled </a:t>
            </a:r>
            <a:r>
              <a:rPr lang="en-US" dirty="0" smtClean="0"/>
              <a:t>in April, 2 new failures under repair</a:t>
            </a:r>
          </a:p>
          <a:p>
            <a:r>
              <a:rPr lang="en-US" dirty="0" smtClean="0"/>
              <a:t>4 </a:t>
            </a:r>
            <a:r>
              <a:rPr lang="en-US" dirty="0"/>
              <a:t>N</a:t>
            </a:r>
            <a:r>
              <a:rPr lang="en-US" dirty="0" smtClean="0"/>
              <a:t>ew Capsules Being </a:t>
            </a:r>
            <a:r>
              <a:rPr lang="en-US" dirty="0"/>
              <a:t>O</a:t>
            </a:r>
            <a:r>
              <a:rPr lang="en-US" dirty="0" smtClean="0"/>
              <a:t>rdered Finland (1), Hungary (3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dirty="0" smtClean="0"/>
              <a:t>2019</a:t>
            </a:r>
            <a:endParaRPr lang="en-US" dirty="0" smtClean="0"/>
          </a:p>
        </p:txBody>
      </p: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179512" y="5517232"/>
            <a:ext cx="89644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3663" indent="-93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/>
            <a:r>
              <a:rPr lang="en-US" sz="2000" dirty="0" smtClean="0">
                <a:solidFill>
                  <a:srgbClr val="000000"/>
                </a:solidFill>
              </a:rPr>
              <a:t>And </a:t>
            </a:r>
            <a:r>
              <a:rPr lang="en-US" sz="2000" dirty="0" smtClean="0">
                <a:solidFill>
                  <a:srgbClr val="000000"/>
                </a:solidFill>
              </a:rPr>
              <a:t>:</a:t>
            </a:r>
            <a:endParaRPr lang="en-US" sz="2000" dirty="0" smtClean="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New encapsulation technique, develop by IKP-Cologne, now in use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R&amp;D detector technology ongoing ENSAR2 </a:t>
            </a:r>
            <a:r>
              <a:rPr lang="en-US" sz="2000" dirty="0" smtClean="0">
                <a:solidFill>
                  <a:srgbClr val="000000"/>
                </a:solidFill>
              </a:rPr>
              <a:t>JRA –Report on Thursday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33" name="Picture 3" descr="1.photo_atc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37" y="2996952"/>
            <a:ext cx="1160463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251520" y="4121785"/>
            <a:ext cx="813690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3663" indent="-93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11 Triple Cryostats </a:t>
            </a:r>
            <a:r>
              <a:rPr lang="en-US" sz="2000" dirty="0" smtClean="0">
                <a:solidFill>
                  <a:srgbClr val="000000"/>
                </a:solidFill>
              </a:rPr>
              <a:t>+ 1 </a:t>
            </a:r>
            <a:r>
              <a:rPr lang="en-US" sz="2000" dirty="0" smtClean="0">
                <a:solidFill>
                  <a:srgbClr val="000000"/>
                </a:solidFill>
              </a:rPr>
              <a:t>Double Cryostat available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2 </a:t>
            </a:r>
            <a:r>
              <a:rPr lang="en-US" sz="2000" dirty="0" smtClean="0">
                <a:solidFill>
                  <a:srgbClr val="000000"/>
                </a:solidFill>
              </a:rPr>
              <a:t>Triple cryostat under </a:t>
            </a:r>
            <a:r>
              <a:rPr lang="en-US" sz="2000" dirty="0" smtClean="0">
                <a:solidFill>
                  <a:srgbClr val="000000"/>
                </a:solidFill>
              </a:rPr>
              <a:t>repairing / maintenance</a:t>
            </a:r>
            <a:endParaRPr lang="en-US" sz="2000" dirty="0" smtClean="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1 </a:t>
            </a:r>
            <a:r>
              <a:rPr lang="en-US" sz="2000" dirty="0" smtClean="0">
                <a:solidFill>
                  <a:srgbClr val="000000"/>
                </a:solidFill>
              </a:rPr>
              <a:t>Triple cryostat ordered, delivery late 2018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1 Triple Cryostat and </a:t>
            </a:r>
            <a:r>
              <a:rPr lang="en-US" sz="2000" dirty="0" smtClean="0">
                <a:solidFill>
                  <a:srgbClr val="000000"/>
                </a:solidFill>
              </a:rPr>
              <a:t>parts ordered </a:t>
            </a:r>
            <a:r>
              <a:rPr lang="en-US" sz="2000" dirty="0" smtClean="0">
                <a:solidFill>
                  <a:srgbClr val="000000"/>
                </a:solidFill>
              </a:rPr>
              <a:t>by Hungary and Finland </a:t>
            </a:r>
            <a:r>
              <a:rPr lang="en-US" sz="2000" dirty="0" smtClean="0">
                <a:solidFill>
                  <a:srgbClr val="000000"/>
                </a:solidFill>
              </a:rPr>
              <a:t>(2019)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35" name="Picture 6" descr="crystal2"/>
          <p:cNvPicPr>
            <a:picLocks noChangeAspect="1" noChangeArrowheads="1"/>
          </p:cNvPicPr>
          <p:nvPr/>
        </p:nvPicPr>
        <p:blipFill>
          <a:blip r:embed="rId8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499" y="1196752"/>
            <a:ext cx="962501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251520" y="3429000"/>
            <a:ext cx="81369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3663" indent="-936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85725" indent="-85725" eaLnBrk="1" hangingPunct="1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Detector Clusters Mounting and Maintenance </a:t>
            </a:r>
            <a:r>
              <a:rPr lang="en-US" sz="2000" dirty="0" smtClean="0">
                <a:solidFill>
                  <a:srgbClr val="FF0000"/>
                </a:solidFill>
              </a:rPr>
              <a:t>performed </a:t>
            </a:r>
            <a:r>
              <a:rPr lang="en-US" sz="2000" dirty="0" smtClean="0">
                <a:solidFill>
                  <a:srgbClr val="FF0000"/>
                </a:solidFill>
              </a:rPr>
              <a:t>by the collaboration </a:t>
            </a:r>
            <a:r>
              <a:rPr lang="en-US" sz="2000" dirty="0" smtClean="0">
                <a:solidFill>
                  <a:srgbClr val="FF0000"/>
                </a:solidFill>
              </a:rPr>
              <a:t>IKP, IRFU, GANIL </a:t>
            </a:r>
            <a:r>
              <a:rPr lang="en-US" sz="2000" dirty="0" smtClean="0">
                <a:solidFill>
                  <a:srgbClr val="FF0000"/>
                </a:solidFill>
              </a:rPr>
              <a:t>and </a:t>
            </a:r>
            <a:r>
              <a:rPr lang="en-US" sz="2000" dirty="0" smtClean="0">
                <a:solidFill>
                  <a:srgbClr val="FF0000"/>
                </a:solidFill>
              </a:rPr>
              <a:t>IPHC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5816" y="404664"/>
            <a:ext cx="3044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(See Herbert contribution)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11 CuadroTexto"/>
          <p:cNvSpPr txBox="1">
            <a:spLocks noChangeArrowheads="1"/>
          </p:cNvSpPr>
          <p:nvPr/>
        </p:nvSpPr>
        <p:spPr bwMode="auto">
          <a:xfrm>
            <a:off x="1293385" y="-26851"/>
            <a:ext cx="62309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3600" b="1" dirty="0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AGATA </a:t>
            </a:r>
            <a:r>
              <a:rPr lang="es-ES" sz="3600" b="1" dirty="0" err="1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Electronics</a:t>
            </a:r>
            <a:r>
              <a:rPr lang="es-ES" sz="3600" b="1" dirty="0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 </a:t>
            </a:r>
            <a:r>
              <a:rPr lang="es-ES" sz="3600" b="1" dirty="0" err="1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Phase</a:t>
            </a:r>
            <a:r>
              <a:rPr lang="es-ES" sz="3600" b="1" dirty="0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 </a:t>
            </a:r>
            <a:r>
              <a:rPr lang="es-ES" sz="3600" b="1" dirty="0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0</a:t>
            </a:r>
            <a:endParaRPr lang="en-GB" sz="3600" b="1" dirty="0" smtClean="0">
              <a:solidFill>
                <a:srgbClr val="00009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3434" name="11 CuadroTexto"/>
          <p:cNvSpPr txBox="1">
            <a:spLocks noChangeArrowheads="1"/>
          </p:cNvSpPr>
          <p:nvPr/>
        </p:nvSpPr>
        <p:spPr bwMode="auto">
          <a:xfrm>
            <a:off x="640654" y="600745"/>
            <a:ext cx="1946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400" b="1" smtClean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DIGITIZER</a:t>
            </a:r>
            <a:endParaRPr lang="en-GB" sz="1400" b="1" smtClean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3447" name="12 CuadroTexto"/>
          <p:cNvSpPr txBox="1">
            <a:spLocks noChangeArrowheads="1"/>
          </p:cNvSpPr>
          <p:nvPr/>
        </p:nvSpPr>
        <p:spPr bwMode="auto">
          <a:xfrm>
            <a:off x="5851201" y="620688"/>
            <a:ext cx="2592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400" b="1" dirty="0" smtClean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SEGMENT     CORE      GTS MEZZANINES</a:t>
            </a:r>
            <a:endParaRPr lang="en-GB" sz="1400" b="1" dirty="0" smtClean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3" name="11 CuadroTexto"/>
          <p:cNvSpPr txBox="1">
            <a:spLocks noChangeArrowheads="1"/>
          </p:cNvSpPr>
          <p:nvPr/>
        </p:nvSpPr>
        <p:spPr bwMode="auto">
          <a:xfrm>
            <a:off x="1331640" y="2926685"/>
            <a:ext cx="62309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3600" b="1" dirty="0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AGATA </a:t>
            </a:r>
            <a:r>
              <a:rPr lang="es-ES" sz="3600" b="1" dirty="0" err="1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Electronics</a:t>
            </a:r>
            <a:r>
              <a:rPr lang="es-ES" sz="3600" b="1" dirty="0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 </a:t>
            </a:r>
            <a:r>
              <a:rPr lang="es-ES" sz="3600" b="1" dirty="0" err="1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Phase</a:t>
            </a:r>
            <a:r>
              <a:rPr lang="es-ES" sz="3600" b="1" dirty="0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 </a:t>
            </a:r>
            <a:r>
              <a:rPr lang="es-ES" sz="3600" b="1" dirty="0" smtClean="0">
                <a:solidFill>
                  <a:srgbClr val="000090"/>
                </a:solidFill>
                <a:ea typeface="ヒラギノ角ゴ Pro W3" charset="0"/>
                <a:cs typeface="ヒラギノ角ゴ Pro W3" charset="0"/>
              </a:rPr>
              <a:t>1</a:t>
            </a:r>
            <a:endParaRPr lang="en-GB" sz="3600" b="1" dirty="0" smtClean="0">
              <a:solidFill>
                <a:srgbClr val="00009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844" y="596030"/>
            <a:ext cx="9036496" cy="225690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Lucida San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4816" y="3573018"/>
            <a:ext cx="9059184" cy="2016225"/>
            <a:chOff x="84816" y="3717032"/>
            <a:chExt cx="9059184" cy="980866"/>
          </a:xfrm>
        </p:grpSpPr>
        <p:sp>
          <p:nvSpPr>
            <p:cNvPr id="4" name="Rectangle 3"/>
            <p:cNvSpPr/>
            <p:nvPr/>
          </p:nvSpPr>
          <p:spPr>
            <a:xfrm>
              <a:off x="84816" y="3717032"/>
              <a:ext cx="9059184" cy="980866"/>
            </a:xfrm>
            <a:prstGeom prst="rect">
              <a:avLst/>
            </a:prstGeom>
            <a:noFill/>
            <a:ln w="38100" cmpd="sng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Lucida Sans"/>
              </a:endParaRPr>
            </a:p>
          </p:txBody>
        </p:sp>
        <p:sp>
          <p:nvSpPr>
            <p:cNvPr id="33" name="TextBox 17"/>
            <p:cNvSpPr txBox="1">
              <a:spLocks noChangeArrowheads="1"/>
            </p:cNvSpPr>
            <p:nvPr/>
          </p:nvSpPr>
          <p:spPr bwMode="auto">
            <a:xfrm>
              <a:off x="251520" y="3789040"/>
              <a:ext cx="19446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>
                  <a:solidFill>
                    <a:srgbClr val="FFFFFF"/>
                  </a:solidFill>
                  <a:ea typeface="ヒラギノ角ゴ Pro W3" charset="0"/>
                  <a:cs typeface="ヒラギノ角ゴ Pro W3" charset="0"/>
                </a:rPr>
                <a:t>3 DIGITIZERS</a:t>
              </a:r>
              <a:endParaRPr lang="en-US" sz="1800" b="1" dirty="0">
                <a:solidFill>
                  <a:srgbClr val="FFFFFF"/>
                </a:solidFill>
                <a:ea typeface="ヒラギノ角ゴ Pro W3" charset="0"/>
                <a:cs typeface="ヒラギノ角ゴ Pro W3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55704" y="6525344"/>
            <a:ext cx="790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INFN</a:t>
            </a:r>
            <a:r>
              <a:rPr lang="en-US" b="1" dirty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-Milano INFN-</a:t>
            </a:r>
            <a:r>
              <a:rPr lang="en-US" b="1" dirty="0" err="1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Padova</a:t>
            </a:r>
            <a:r>
              <a:rPr lang="en-US" b="1" dirty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 </a:t>
            </a:r>
            <a:r>
              <a:rPr lang="en-US" b="1" dirty="0" smtClean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 </a:t>
            </a:r>
            <a:r>
              <a:rPr lang="en-US" b="1" dirty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INFN-LNL </a:t>
            </a:r>
            <a:r>
              <a:rPr lang="en-US" b="1" dirty="0" smtClean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IFIC</a:t>
            </a:r>
            <a:r>
              <a:rPr lang="en-US" b="1" dirty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-Valencia  ETSE-</a:t>
            </a:r>
            <a:r>
              <a:rPr lang="en-US" b="1" dirty="0" err="1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Uni</a:t>
            </a:r>
            <a:r>
              <a:rPr lang="en-US" b="1" dirty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-</a:t>
            </a:r>
            <a:r>
              <a:rPr lang="en-US" b="1" dirty="0" smtClean="0">
                <a:solidFill>
                  <a:srgbClr val="009900"/>
                </a:solidFill>
                <a:ea typeface="ヒラギノ角ゴ Pro W3" charset="0"/>
                <a:cs typeface="ヒラギノ角ゴ Pro W3" charset="0"/>
              </a:rPr>
              <a:t>Valencia</a:t>
            </a:r>
            <a:endParaRPr lang="en-US" b="1" dirty="0">
              <a:solidFill>
                <a:srgbClr val="0099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170" y="6228020"/>
            <a:ext cx="926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IPHC Strasbourg </a:t>
            </a:r>
            <a:r>
              <a:rPr lang="en-US" b="1" dirty="0" err="1" smtClean="0">
                <a:solidFill>
                  <a:srgbClr val="FF0000"/>
                </a:solidFill>
              </a:rPr>
              <a:t>Uni.Liverpool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STFC </a:t>
            </a:r>
            <a:r>
              <a:rPr lang="en-US" b="1" dirty="0" err="1" smtClean="0">
                <a:solidFill>
                  <a:srgbClr val="FF0000"/>
                </a:solidFill>
              </a:rPr>
              <a:t>Daresbury</a:t>
            </a:r>
            <a:r>
              <a:rPr lang="en-US" b="1" dirty="0" smtClean="0">
                <a:solidFill>
                  <a:srgbClr val="FF0000"/>
                </a:solidFill>
              </a:rPr>
              <a:t> IPNO, CSNSM-</a:t>
            </a:r>
            <a:r>
              <a:rPr lang="en-US" b="1" dirty="0" err="1" smtClean="0">
                <a:solidFill>
                  <a:srgbClr val="FF0000"/>
                </a:solidFill>
              </a:rPr>
              <a:t>Orsay</a:t>
            </a:r>
            <a:r>
              <a:rPr lang="en-US" b="1" dirty="0" smtClean="0">
                <a:solidFill>
                  <a:srgbClr val="FF0000"/>
                </a:solidFill>
              </a:rPr>
              <a:t> INFN-</a:t>
            </a:r>
            <a:r>
              <a:rPr lang="en-US" b="1" dirty="0" err="1" smtClean="0">
                <a:solidFill>
                  <a:srgbClr val="FF0000"/>
                </a:solidFill>
              </a:rPr>
              <a:t>Padova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Electronics_V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5511" r="2669" b="6027"/>
          <a:stretch/>
        </p:blipFill>
        <p:spPr>
          <a:xfrm>
            <a:off x="107504" y="620688"/>
            <a:ext cx="8934136" cy="2160240"/>
          </a:xfrm>
          <a:prstGeom prst="rect">
            <a:avLst/>
          </a:prstGeom>
        </p:spPr>
      </p:pic>
      <p:pic>
        <p:nvPicPr>
          <p:cNvPr id="11" name="Picture 10" descr="Electronics_V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585344"/>
            <a:ext cx="8898573" cy="19318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03648" y="5229200"/>
            <a:ext cx="781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Reduction of Optical Fibers and </a:t>
            </a:r>
            <a:r>
              <a:rPr lang="en-US" dirty="0" err="1" smtClean="0"/>
              <a:t>PCIe</a:t>
            </a:r>
            <a:r>
              <a:rPr lang="en-US" dirty="0" smtClean="0"/>
              <a:t> Interfaces, Comparable </a:t>
            </a:r>
            <a:r>
              <a:rPr lang="en-US" dirty="0"/>
              <a:t>P</a:t>
            </a:r>
            <a:r>
              <a:rPr lang="en-US" dirty="0" smtClean="0"/>
              <a:t>erformance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7504" y="5662989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 new read-out software by </a:t>
            </a:r>
            <a:r>
              <a:rPr lang="en-US" dirty="0" err="1" smtClean="0"/>
              <a:t>D.Bazzacco</a:t>
            </a:r>
            <a:r>
              <a:rPr lang="en-US" dirty="0" smtClean="0"/>
              <a:t> and DCOD (</a:t>
            </a:r>
            <a:r>
              <a:rPr lang="en-US" dirty="0" err="1" smtClean="0"/>
              <a:t>X.Gave</a:t>
            </a:r>
            <a:r>
              <a:rPr lang="en-US" dirty="0" smtClean="0"/>
              <a:t> and CSNSM) </a:t>
            </a:r>
            <a:br>
              <a:rPr lang="en-US" dirty="0" smtClean="0"/>
            </a:br>
            <a:r>
              <a:rPr lang="en-US" dirty="0" smtClean="0"/>
              <a:t>DAQ, up to 12 kHz / Channel  with on-line PSA </a:t>
            </a:r>
            <a:r>
              <a:rPr lang="en-US" b="1" dirty="0" smtClean="0">
                <a:solidFill>
                  <a:srgbClr val="FF0000"/>
                </a:solidFill>
              </a:rPr>
              <a:t>(See Emmanuel contribution)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0112" y="141277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3848" y="1484784"/>
            <a:ext cx="159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200 MB/s/</a:t>
            </a:r>
            <a:r>
              <a:rPr lang="en-US" dirty="0" err="1" smtClean="0">
                <a:solidFill>
                  <a:srgbClr val="FF0000"/>
                </a:solidFill>
              </a:rPr>
              <a:t>seg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88024" y="4797152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19853" y="2278838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ATCA</a:t>
            </a:r>
            <a:endParaRPr lang="en-US" sz="16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835098" y="4763202"/>
            <a:ext cx="64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PCIe</a:t>
            </a:r>
            <a:endParaRPr lang="en-US" sz="1600" b="1" dirty="0"/>
          </a:p>
        </p:txBody>
      </p:sp>
      <p:sp>
        <p:nvSpPr>
          <p:cNvPr id="17" name="Rectangle 16"/>
          <p:cNvSpPr/>
          <p:nvPr/>
        </p:nvSpPr>
        <p:spPr>
          <a:xfrm>
            <a:off x="5868144" y="1628800"/>
            <a:ext cx="1152128" cy="2160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140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Comic Sans MS"/>
        <a:ea typeface=""/>
        <a:cs typeface="Times New Roman"/>
      </a:majorFont>
      <a:minorFont>
        <a:latin typeface="Comic Sans MS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Times New Roman" pitchFamily="18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GANI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1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2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2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EAEEF2"/>
      </a:lt1>
      <a:dk2>
        <a:srgbClr val="000000"/>
      </a:dk2>
      <a:lt2>
        <a:srgbClr val="000000"/>
      </a:lt2>
      <a:accent1>
        <a:srgbClr val="FF9900"/>
      </a:accent1>
      <a:accent2>
        <a:srgbClr val="00FFFF"/>
      </a:accent2>
      <a:accent3>
        <a:srgbClr val="F3F5F7"/>
      </a:accent3>
      <a:accent4>
        <a:srgbClr val="000000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2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2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Comic Sans MS"/>
        <a:ea typeface=""/>
        <a:cs typeface="Times New Roman"/>
      </a:majorFont>
      <a:minorFont>
        <a:latin typeface="Comic Sans MS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Times New Roman" pitchFamily="18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121297</TotalTime>
  <Words>2146</Words>
  <Application>Microsoft Macintosh PowerPoint</Application>
  <PresentationFormat>On-screen Show (4:3)</PresentationFormat>
  <Paragraphs>261</Paragraphs>
  <Slides>22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49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73" baseType="lpstr"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Projekt domyślny</vt:lpstr>
      <vt:lpstr>1_Blank Presentation</vt:lpstr>
      <vt:lpstr>2_Blank Presentation</vt:lpstr>
      <vt:lpstr>3_Blank Presentation</vt:lpstr>
      <vt:lpstr>4_Blank Presentation</vt:lpstr>
      <vt:lpstr>5_Blank Presentation</vt:lpstr>
      <vt:lpstr>6_Blank Presentation</vt:lpstr>
      <vt:lpstr>7_Blank Presentation</vt:lpstr>
      <vt:lpstr>8_Blank Presentation</vt:lpstr>
      <vt:lpstr>9_Blank Presentation</vt:lpstr>
      <vt:lpstr>10_Blank Presentation</vt:lpstr>
      <vt:lpstr>1_Projekt domyślny</vt:lpstr>
      <vt:lpstr>11_Blank Presentation</vt:lpstr>
      <vt:lpstr>12_Blank Presentation</vt:lpstr>
      <vt:lpstr>16_Blank Presentation</vt:lpstr>
      <vt:lpstr>15_Blank Presentation</vt:lpstr>
      <vt:lpstr>13_Blank Presentation</vt:lpstr>
      <vt:lpstr>14_Blank Presentation</vt:lpstr>
      <vt:lpstr>1_Default Design</vt:lpstr>
      <vt:lpstr>GANIL</vt:lpstr>
      <vt:lpstr>3_Tema de Office</vt:lpstr>
      <vt:lpstr>17_Blank Presentation</vt:lpstr>
      <vt:lpstr>18_Blank Presentation</vt:lpstr>
      <vt:lpstr>19_Blank Presentation</vt:lpstr>
      <vt:lpstr>20_Blank Presentation</vt:lpstr>
      <vt:lpstr>21_Blank Presentation</vt:lpstr>
      <vt:lpstr>22_Blank Presentation</vt:lpstr>
      <vt:lpstr>23_Blank Presentation</vt:lpstr>
      <vt:lpstr>24_Blank Presentation</vt:lpstr>
      <vt:lpstr>25_Blank Presentation</vt:lpstr>
      <vt:lpstr>1_Struttura predefinita</vt:lpstr>
      <vt:lpstr>6_Default Design</vt:lpstr>
      <vt:lpstr>12_Default Design</vt:lpstr>
      <vt:lpstr>Default Design</vt:lpstr>
      <vt:lpstr>4_Default Design</vt:lpstr>
      <vt:lpstr>8_Default Design</vt:lpstr>
      <vt:lpstr>7_Default Design</vt:lpstr>
      <vt:lpstr>26_Blank Presentation</vt:lpstr>
      <vt:lpstr>2_Default Design</vt:lpstr>
      <vt:lpstr>27_Default Design</vt:lpstr>
      <vt:lpstr>9_Default Design</vt:lpstr>
      <vt:lpstr>10_Default Design</vt:lpstr>
      <vt:lpstr>Photo Editor-Foto</vt:lpstr>
      <vt:lpstr>Chart</vt:lpstr>
      <vt:lpstr>PowerPoint Presentation</vt:lpstr>
      <vt:lpstr>AGATA (Advanced GAmma Tracking Array)</vt:lpstr>
      <vt:lpstr>The AGATA Phase 1 2009-(2015) 2020</vt:lpstr>
      <vt:lpstr>The AGATA Phase 1 2009-(2015) 2020</vt:lpstr>
      <vt:lpstr>PowerPoint Presentation</vt:lpstr>
      <vt:lpstr>AGATA Subsystems/Tasks</vt:lpstr>
      <vt:lpstr>AGATA Detectors &amp; Cryostats</vt:lpstr>
      <vt:lpstr>AGATA Detectors &amp; Cryostats</vt:lpstr>
      <vt:lpstr>PowerPoint Presentation</vt:lpstr>
      <vt:lpstr>PowerPoint Presentation</vt:lpstr>
      <vt:lpstr>R&amp;D on Mid-Term Electronics</vt:lpstr>
      <vt:lpstr>GTS Trigger &amp; Synchronization Structure</vt:lpstr>
      <vt:lpstr>NUMEXO2 / GANIL GTS Trigger Processor</vt:lpstr>
      <vt:lpstr>AGATA Data Flow NARVAL at GANIL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AGATA Collaboration </vt:lpstr>
    </vt:vector>
  </TitlesOfParts>
  <Company>Servei d'Informàtica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SEC</dc:creator>
  <cp:lastModifiedBy>Andres Gadea</cp:lastModifiedBy>
  <cp:revision>1314</cp:revision>
  <cp:lastPrinted>2017-09-27T15:40:56Z</cp:lastPrinted>
  <dcterms:created xsi:type="dcterms:W3CDTF">2012-12-13T04:34:31Z</dcterms:created>
  <dcterms:modified xsi:type="dcterms:W3CDTF">2018-04-03T23:50:38Z</dcterms:modified>
</cp:coreProperties>
</file>