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23" r:id="rId3"/>
    <p:sldId id="322" r:id="rId4"/>
    <p:sldId id="324" r:id="rId5"/>
    <p:sldId id="333" r:id="rId6"/>
    <p:sldId id="326" r:id="rId7"/>
    <p:sldId id="325" r:id="rId8"/>
    <p:sldId id="327" r:id="rId9"/>
    <p:sldId id="328" r:id="rId10"/>
    <p:sldId id="329" r:id="rId11"/>
    <p:sldId id="330" r:id="rId12"/>
    <p:sldId id="332" r:id="rId13"/>
    <p:sldId id="31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B832CC6-9A7C-3E47-977B-CB7740687EFA}">
          <p14:sldIdLst>
            <p14:sldId id="256"/>
            <p14:sldId id="323"/>
            <p14:sldId id="322"/>
            <p14:sldId id="324"/>
            <p14:sldId id="333"/>
            <p14:sldId id="326"/>
            <p14:sldId id="325"/>
            <p14:sldId id="327"/>
            <p14:sldId id="328"/>
            <p14:sldId id="329"/>
            <p14:sldId id="330"/>
            <p14:sldId id="332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C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2"/>
    <p:restoredTop sz="82519"/>
  </p:normalViewPr>
  <p:slideViewPr>
    <p:cSldViewPr snapToGrid="0" snapToObjects="1">
      <p:cViewPr varScale="1">
        <p:scale>
          <a:sx n="107" d="100"/>
          <a:sy n="107" d="100"/>
        </p:scale>
        <p:origin x="20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inode</a:t>
            </a:r>
            <a:r>
              <a:rPr lang="en-US" baseline="0" dirty="0" smtClean="0"/>
              <a:t> repartition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inodes</c:v>
                </c:pt>
              </c:strCache>
            </c:strRef>
          </c:tx>
          <c:explosion val="25"/>
          <c:cat>
            <c:strRef>
              <c:f>Feuil1!$A$2:$A$4</c:f>
              <c:strCache>
                <c:ptCount val="3"/>
                <c:pt idx="0">
                  <c:v>Directory</c:v>
                </c:pt>
                <c:pt idx="1">
                  <c:v>Link</c:v>
                </c:pt>
                <c:pt idx="2">
                  <c:v>Files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3.6110461E7</c:v>
                </c:pt>
                <c:pt idx="1">
                  <c:v>1.5682448E7</c:v>
                </c:pt>
                <c:pt idx="2">
                  <c:v>5.28147441E8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200" dirty="0" err="1" smtClean="0"/>
              <a:t>Inodes</a:t>
            </a:r>
            <a:r>
              <a:rPr lang="fr-FR" sz="1200" dirty="0" smtClean="0"/>
              <a:t> </a:t>
            </a:r>
            <a:r>
              <a:rPr lang="fr-FR" sz="1200" dirty="0" err="1" smtClean="0"/>
              <a:t>repartition</a:t>
            </a:r>
            <a:r>
              <a:rPr lang="fr-FR" sz="1200" baseline="0" dirty="0" smtClean="0"/>
              <a:t> in </a:t>
            </a:r>
            <a:r>
              <a:rPr lang="fr-FR" sz="1200" baseline="0" dirty="0" err="1" smtClean="0"/>
              <a:t>gpfs</a:t>
            </a:r>
            <a:r>
              <a:rPr lang="fr-FR" sz="1200" dirty="0" smtClean="0"/>
              <a:t> </a:t>
            </a:r>
            <a:endParaRPr lang="fr-FR" sz="12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inodes</c:v>
                </c:pt>
              </c:strCache>
            </c:strRef>
          </c:tx>
          <c:explosion val="25"/>
          <c:cat>
            <c:strRef>
              <c:f>Feuil1!$A$2:$A$4</c:f>
              <c:strCache>
                <c:ptCount val="3"/>
                <c:pt idx="0">
                  <c:v>6% Directory</c:v>
                </c:pt>
                <c:pt idx="1">
                  <c:v>3% Link</c:v>
                </c:pt>
                <c:pt idx="2">
                  <c:v>91% Files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3.6110461E7</c:v>
                </c:pt>
                <c:pt idx="1">
                  <c:v>1.5682448E7</c:v>
                </c:pt>
                <c:pt idx="2">
                  <c:v>5.28147441E8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5343393075951"/>
          <c:y val="0.371392323734933"/>
          <c:w val="0.434341450329822"/>
          <c:h val="0.386301169311165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30839895013"/>
          <c:y val="0.03375"/>
          <c:w val="0.641758202099737"/>
          <c:h val="0.8201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Loading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parquet</c:v>
                </c:pt>
                <c:pt idx="1">
                  <c:v>avro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314.0</c:v>
                </c:pt>
                <c:pt idx="1">
                  <c:v>780.0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SQL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parquet</c:v>
                </c:pt>
                <c:pt idx="1">
                  <c:v>avro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96.0</c:v>
                </c:pt>
                <c:pt idx="1">
                  <c:v>173.0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5685440"/>
        <c:axId val="2145688192"/>
      </c:barChart>
      <c:catAx>
        <c:axId val="214568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5688192"/>
        <c:crosses val="autoZero"/>
        <c:auto val="1"/>
        <c:lblAlgn val="ctr"/>
        <c:lblOffset val="100"/>
        <c:noMultiLvlLbl val="0"/>
      </c:catAx>
      <c:valAx>
        <c:axId val="214568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685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D5C10-6172-CA47-AE8E-3D2F3D13E02D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72F0B-B4F9-5F40-A3DA-B7300F9AFC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29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FR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5C05E36-A9CA-D44B-ABA8-FD4876B3C721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28B7699C-347D-FC41-ADBC-7B459DCCF9F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berkeley.edu/~matei/papers/2012/nsdi_spark.pdf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Storage </a:t>
            </a:r>
            <a:r>
              <a:rPr lang="fr-FR" dirty="0" err="1"/>
              <a:t>A</a:t>
            </a:r>
            <a:r>
              <a:rPr lang="fr-FR" dirty="0" err="1" smtClean="0"/>
              <a:t>nalysis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SPARK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605" y="4191000"/>
            <a:ext cx="8382000" cy="609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14/02/2018</a:t>
            </a:r>
          </a:p>
          <a:p>
            <a:r>
              <a:rPr lang="fr-FR" dirty="0" smtClean="0"/>
              <a:t>Osman AIDEL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4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is-IS" dirty="0"/>
          </a:p>
          <a:p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inode</a:t>
            </a:r>
            <a:r>
              <a:rPr lang="fr-FR" dirty="0"/>
              <a:t> corresponds to a </a:t>
            </a:r>
            <a:r>
              <a:rPr lang="fr-FR" dirty="0" err="1"/>
              <a:t>row</a:t>
            </a:r>
            <a:r>
              <a:rPr lang="fr-FR" dirty="0"/>
              <a:t>.</a:t>
            </a:r>
          </a:p>
          <a:p>
            <a:endParaRPr lang="fr-FR" dirty="0" smtClean="0"/>
          </a:p>
          <a:p>
            <a:r>
              <a:rPr lang="fr-FR" dirty="0" smtClean="0"/>
              <a:t>File structure : CSV </a:t>
            </a:r>
            <a:r>
              <a:rPr lang="fr-FR" dirty="0" err="1" smtClean="0"/>
              <a:t>schema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GPFS report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6383" y="2971977"/>
            <a:ext cx="838082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 |-- </a:t>
            </a:r>
            <a:r>
              <a:rPr lang="fr-FR" dirty="0" err="1"/>
              <a:t>NbBlocks</a:t>
            </a:r>
            <a:r>
              <a:rPr lang="fr-FR" dirty="0"/>
              <a:t>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 smtClean="0"/>
              <a:t>) 	</a:t>
            </a:r>
          </a:p>
          <a:p>
            <a:r>
              <a:rPr lang="fr-FR" dirty="0" smtClean="0"/>
              <a:t> |-- Mode: long (</a:t>
            </a:r>
            <a:r>
              <a:rPr lang="fr-FR" dirty="0" err="1" smtClean="0"/>
              <a:t>nullable</a:t>
            </a:r>
            <a:r>
              <a:rPr lang="fr-FR" dirty="0" smtClean="0"/>
              <a:t> = </a:t>
            </a:r>
            <a:r>
              <a:rPr lang="fr-FR" dirty="0" err="1" smtClean="0"/>
              <a:t>true</a:t>
            </a:r>
            <a:r>
              <a:rPr lang="fr-FR" dirty="0" smtClean="0"/>
              <a:t>)					-&gt; 197 distinct values</a:t>
            </a:r>
          </a:p>
          <a:p>
            <a:r>
              <a:rPr lang="fr-FR" dirty="0" smtClean="0"/>
              <a:t> </a:t>
            </a:r>
            <a:r>
              <a:rPr lang="fr-FR" dirty="0"/>
              <a:t>|-- </a:t>
            </a:r>
            <a:r>
              <a:rPr lang="fr-FR" dirty="0" err="1"/>
              <a:t>HardLink</a:t>
            </a:r>
            <a:r>
              <a:rPr lang="fr-FR" dirty="0"/>
              <a:t>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 smtClean="0"/>
              <a:t>)				-&gt; 1612 </a:t>
            </a:r>
            <a:r>
              <a:rPr lang="fr-FR" dirty="0"/>
              <a:t>distinct values</a:t>
            </a:r>
          </a:p>
          <a:p>
            <a:r>
              <a:rPr lang="fr-FR" dirty="0"/>
              <a:t> |-- UID: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 smtClean="0"/>
              <a:t>)					-&gt; </a:t>
            </a:r>
            <a:r>
              <a:rPr lang="fr-FR" dirty="0"/>
              <a:t>2025 distinct values</a:t>
            </a:r>
          </a:p>
          <a:p>
            <a:r>
              <a:rPr lang="fr-FR" dirty="0"/>
              <a:t> |-- GID: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 smtClean="0"/>
              <a:t>)					-&gt; 167 distinct values</a:t>
            </a:r>
            <a:endParaRPr lang="fr-FR" dirty="0"/>
          </a:p>
          <a:p>
            <a:r>
              <a:rPr lang="fr-FR" dirty="0"/>
              <a:t> |-- Size: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/>
              <a:t>)</a:t>
            </a:r>
          </a:p>
          <a:p>
            <a:r>
              <a:rPr lang="fr-FR" dirty="0"/>
              <a:t> |-- </a:t>
            </a:r>
            <a:r>
              <a:rPr lang="fr-FR" dirty="0" err="1"/>
              <a:t>LastUpdate</a:t>
            </a:r>
            <a:r>
              <a:rPr lang="fr-FR" dirty="0"/>
              <a:t>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/>
              <a:t>)</a:t>
            </a:r>
          </a:p>
          <a:p>
            <a:r>
              <a:rPr lang="fr-FR" dirty="0"/>
              <a:t> |-- </a:t>
            </a:r>
            <a:r>
              <a:rPr lang="fr-FR" dirty="0" err="1"/>
              <a:t>LastRead</a:t>
            </a:r>
            <a:r>
              <a:rPr lang="fr-FR" dirty="0"/>
              <a:t>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/>
              <a:t>)</a:t>
            </a:r>
          </a:p>
          <a:p>
            <a:r>
              <a:rPr lang="fr-FR" dirty="0"/>
              <a:t> |-- </a:t>
            </a:r>
            <a:r>
              <a:rPr lang="fr-FR" dirty="0" err="1"/>
              <a:t>LastUpdateMetaData</a:t>
            </a:r>
            <a:r>
              <a:rPr lang="fr-FR" dirty="0"/>
              <a:t>: long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/>
              <a:t>)</a:t>
            </a:r>
          </a:p>
          <a:p>
            <a:r>
              <a:rPr lang="fr-FR" dirty="0"/>
              <a:t> |-- </a:t>
            </a:r>
            <a:r>
              <a:rPr lang="fr-FR" dirty="0" err="1"/>
              <a:t>FileName</a:t>
            </a:r>
            <a:r>
              <a:rPr lang="fr-FR" dirty="0"/>
              <a:t>: string (</a:t>
            </a:r>
            <a:r>
              <a:rPr lang="fr-FR" dirty="0" err="1"/>
              <a:t>nullable</a:t>
            </a:r>
            <a:r>
              <a:rPr lang="fr-FR" dirty="0"/>
              <a:t> = </a:t>
            </a:r>
            <a:r>
              <a:rPr lang="fr-FR" dirty="0" err="1"/>
              <a:t>true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47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2963334" y="643646"/>
            <a:ext cx="3048000" cy="578696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GPFS report</a:t>
            </a:r>
            <a:endParaRPr lang="fr-FR" dirty="0"/>
          </a:p>
        </p:txBody>
      </p:sp>
      <p:sp>
        <p:nvSpPr>
          <p:cNvPr id="4" name="Cylindre 3"/>
          <p:cNvSpPr/>
          <p:nvPr/>
        </p:nvSpPr>
        <p:spPr>
          <a:xfrm>
            <a:off x="251520" y="2060848"/>
            <a:ext cx="1440160" cy="2317863"/>
          </a:xfrm>
          <a:prstGeom prst="ca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/>
              <a:t>Avro</a:t>
            </a:r>
            <a:r>
              <a:rPr lang="fr-FR" sz="1000" dirty="0" smtClean="0"/>
              <a:t> or Parquet file</a:t>
            </a:r>
          </a:p>
          <a:p>
            <a:pPr algn="ctr"/>
            <a:r>
              <a:rPr lang="fr-FR" sz="1000" dirty="0" smtClean="0"/>
              <a:t>GPFS </a:t>
            </a:r>
            <a:r>
              <a:rPr lang="fr-FR" sz="1000" dirty="0" err="1" smtClean="0"/>
              <a:t>metadata</a:t>
            </a:r>
            <a:r>
              <a:rPr lang="fr-FR" sz="1000" dirty="0" smtClean="0"/>
              <a:t>:</a:t>
            </a:r>
          </a:p>
          <a:p>
            <a:pPr algn="ctr"/>
            <a:r>
              <a:rPr lang="fr-FR" sz="1000" dirty="0" smtClean="0"/>
              <a:t>580 Millions of </a:t>
            </a:r>
            <a:r>
              <a:rPr lang="fr-FR" sz="1000" dirty="0" err="1" smtClean="0"/>
              <a:t>rows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83423" y="1104122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83424" y="1111138"/>
            <a:ext cx="9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1</a:t>
            </a:r>
            <a:endParaRPr lang="fr-FR" sz="1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152635" y="1418915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152635" y="1356345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74228" y="1681253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083424" y="2431355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83425" y="2438371"/>
            <a:ext cx="9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2</a:t>
            </a:r>
            <a:endParaRPr 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152636" y="2746148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152636" y="2683578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274229" y="3008486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083425" y="3623676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083426" y="3630692"/>
            <a:ext cx="102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…</a:t>
            </a:r>
            <a:endParaRPr lang="fr-FR" sz="1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152637" y="3938469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152637" y="3875899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4274230" y="4200807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083426" y="4950909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083427" y="495792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</a:t>
            </a:r>
            <a:r>
              <a:rPr lang="fr-FR" sz="1400" dirty="0"/>
              <a:t>9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4152638" y="5265702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152638" y="5203132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274231" y="5528040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33" name="Flèche vers la droite 32"/>
          <p:cNvSpPr/>
          <p:nvPr/>
        </p:nvSpPr>
        <p:spPr>
          <a:xfrm>
            <a:off x="1979712" y="2780928"/>
            <a:ext cx="1095430" cy="8694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ylindre 33"/>
          <p:cNvSpPr/>
          <p:nvPr/>
        </p:nvSpPr>
        <p:spPr>
          <a:xfrm>
            <a:off x="5054175" y="1558662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0" name="Cylindre 39"/>
          <p:cNvSpPr/>
          <p:nvPr/>
        </p:nvSpPr>
        <p:spPr>
          <a:xfrm>
            <a:off x="5041033" y="2883459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1" name="Cylindre 40"/>
          <p:cNvSpPr/>
          <p:nvPr/>
        </p:nvSpPr>
        <p:spPr>
          <a:xfrm>
            <a:off x="5054176" y="4068470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2" name="Cylindre 41"/>
          <p:cNvSpPr/>
          <p:nvPr/>
        </p:nvSpPr>
        <p:spPr>
          <a:xfrm>
            <a:off x="5041033" y="5403013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4" name="ZoneTexte 43"/>
          <p:cNvSpPr txBox="1"/>
          <p:nvPr/>
        </p:nvSpPr>
        <p:spPr>
          <a:xfrm>
            <a:off x="3190931" y="664812"/>
            <a:ext cx="89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SPARK</a:t>
            </a:r>
            <a:endParaRPr lang="fr-FR" dirty="0"/>
          </a:p>
        </p:txBody>
      </p:sp>
      <p:sp>
        <p:nvSpPr>
          <p:cNvPr id="45" name="Flèche vers la droite 44"/>
          <p:cNvSpPr/>
          <p:nvPr/>
        </p:nvSpPr>
        <p:spPr>
          <a:xfrm>
            <a:off x="5940152" y="2852936"/>
            <a:ext cx="1095430" cy="8694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ylindre 45"/>
          <p:cNvSpPr/>
          <p:nvPr/>
        </p:nvSpPr>
        <p:spPr>
          <a:xfrm>
            <a:off x="7092280" y="2636912"/>
            <a:ext cx="1440159" cy="1368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  <a:p>
            <a:pPr algn="ctr"/>
            <a:r>
              <a:rPr lang="fr-FR" sz="1400" dirty="0" smtClean="0"/>
              <a:t>Destination:</a:t>
            </a:r>
          </a:p>
          <a:p>
            <a:pPr algn="ctr"/>
            <a:r>
              <a:rPr lang="fr-FR" sz="1400" dirty="0" err="1" smtClean="0"/>
              <a:t>MongoDB</a:t>
            </a:r>
            <a:endParaRPr lang="fr-FR" sz="1400" dirty="0" smtClean="0"/>
          </a:p>
        </p:txBody>
      </p:sp>
      <p:sp>
        <p:nvSpPr>
          <p:cNvPr id="2" name="Rectangle à coins arrondis 1"/>
          <p:cNvSpPr/>
          <p:nvPr/>
        </p:nvSpPr>
        <p:spPr>
          <a:xfrm>
            <a:off x="3190931" y="2560298"/>
            <a:ext cx="458933" cy="147053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</a:t>
            </a:r>
          </a:p>
          <a:p>
            <a:pPr algn="ctr"/>
            <a:r>
              <a:rPr lang="fr-FR" dirty="0" smtClean="0"/>
              <a:t>D</a:t>
            </a:r>
          </a:p>
          <a:p>
            <a:pPr algn="ctr"/>
            <a:r>
              <a:rPr lang="fr-FR" dirty="0"/>
              <a:t>D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649864" y="1968330"/>
            <a:ext cx="1391169" cy="915129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40" idx="2"/>
          </p:cNvCxnSpPr>
          <p:nvPr/>
        </p:nvCxnSpPr>
        <p:spPr>
          <a:xfrm flipV="1">
            <a:off x="3649864" y="3089511"/>
            <a:ext cx="1391169" cy="44161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" idx="3"/>
          </p:cNvCxnSpPr>
          <p:nvPr/>
        </p:nvCxnSpPr>
        <p:spPr>
          <a:xfrm>
            <a:off x="3649864" y="3295563"/>
            <a:ext cx="1391169" cy="803525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649864" y="3623676"/>
            <a:ext cx="1595308" cy="1720059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335300"/>
              </p:ext>
            </p:extLst>
          </p:nvPr>
        </p:nvGraphicFramePr>
        <p:xfrm>
          <a:off x="179512" y="4437112"/>
          <a:ext cx="2520144" cy="164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6538320" y="4042952"/>
            <a:ext cx="2520280" cy="24314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/>
              <a:t>{</a:t>
            </a:r>
            <a:endParaRPr lang="fr-FR" sz="800" dirty="0"/>
          </a:p>
          <a:p>
            <a:r>
              <a:rPr lang="fr-FR" sz="800" dirty="0" smtClean="0"/>
              <a:t>"group</a:t>
            </a:r>
            <a:r>
              <a:rPr lang="fr-FR" sz="800" dirty="0"/>
              <a:t>" : "40778:276",</a:t>
            </a:r>
          </a:p>
          <a:p>
            <a:r>
              <a:rPr lang="fr-FR" sz="800" dirty="0" smtClean="0"/>
              <a:t>"</a:t>
            </a:r>
            <a:r>
              <a:rPr lang="fr-FR" sz="800" dirty="0"/>
              <a:t>values" : {</a:t>
            </a:r>
          </a:p>
          <a:p>
            <a:r>
              <a:rPr lang="is-IS" sz="800" dirty="0"/>
              <a:t>	</a:t>
            </a:r>
            <a:r>
              <a:rPr lang="is-IS" sz="800" dirty="0" smtClean="0"/>
              <a:t>"</a:t>
            </a:r>
            <a:r>
              <a:rPr lang="is-IS" sz="800" dirty="0"/>
              <a:t>lmtime" : 1434027899,</a:t>
            </a:r>
          </a:p>
          <a:p>
            <a:r>
              <a:rPr lang="fr-FR" sz="800" dirty="0"/>
              <a:t>	</a:t>
            </a:r>
            <a:r>
              <a:rPr lang="fr-FR" sz="800" dirty="0" smtClean="0"/>
              <a:t>"</a:t>
            </a:r>
            <a:r>
              <a:rPr lang="fr-FR" sz="800" dirty="0" err="1"/>
              <a:t>nnafiles</a:t>
            </a:r>
            <a:r>
              <a:rPr lang="fr-FR" sz="800" dirty="0"/>
              <a:t>" : 10982,</a:t>
            </a:r>
          </a:p>
          <a:p>
            <a:r>
              <a:rPr lang="en-US" sz="800" dirty="0"/>
              <a:t>	</a:t>
            </a:r>
            <a:r>
              <a:rPr lang="en-US" sz="800" dirty="0" smtClean="0"/>
              <a:t>"</a:t>
            </a:r>
            <a:r>
              <a:rPr lang="en-US" sz="800" dirty="0"/>
              <a:t>blocks" : </a:t>
            </a:r>
            <a:r>
              <a:rPr lang="en-US" sz="800" dirty="0" smtClean="0"/>
              <a:t>466870688</a:t>
            </a:r>
            <a:r>
              <a:rPr lang="en-US" sz="800" dirty="0"/>
              <a:t>,</a:t>
            </a:r>
          </a:p>
          <a:p>
            <a:r>
              <a:rPr lang="cs-CZ" sz="800" dirty="0"/>
              <a:t>	</a:t>
            </a:r>
            <a:r>
              <a:rPr lang="cs-CZ" sz="800" dirty="0" smtClean="0"/>
              <a:t>"</a:t>
            </a:r>
            <a:r>
              <a:rPr lang="cs-CZ" sz="800" dirty="0" err="1"/>
              <a:t>ndirs</a:t>
            </a:r>
            <a:r>
              <a:rPr lang="cs-CZ" sz="800" dirty="0"/>
              <a:t>" : 12128,</a:t>
            </a:r>
          </a:p>
          <a:p>
            <a:r>
              <a:rPr lang="en-US" sz="800" dirty="0"/>
              <a:t>	</a:t>
            </a:r>
            <a:r>
              <a:rPr lang="en-US" sz="800" dirty="0" smtClean="0"/>
              <a:t>"</a:t>
            </a:r>
            <a:r>
              <a:rPr lang="en-US" sz="800" dirty="0"/>
              <a:t>bytes" : </a:t>
            </a:r>
            <a:r>
              <a:rPr lang="en-US" sz="800" dirty="0" err="1"/>
              <a:t>NumberLong</a:t>
            </a:r>
            <a:r>
              <a:rPr lang="en-US" sz="800" dirty="0"/>
              <a:t>("467229634996"),</a:t>
            </a:r>
          </a:p>
          <a:p>
            <a:r>
              <a:rPr lang="fr-FR" sz="800" dirty="0"/>
              <a:t>	</a:t>
            </a:r>
            <a:r>
              <a:rPr lang="fr-FR" sz="800" dirty="0" smtClean="0"/>
              <a:t>"</a:t>
            </a:r>
            <a:r>
              <a:rPr lang="fr-FR" sz="800" dirty="0" err="1"/>
              <a:t>latime</a:t>
            </a:r>
            <a:r>
              <a:rPr lang="fr-FR" sz="800" dirty="0"/>
              <a:t>" : 1459462182,</a:t>
            </a:r>
          </a:p>
          <a:p>
            <a:r>
              <a:rPr lang="es-ES_tradnl" sz="800" dirty="0"/>
              <a:t>	</a:t>
            </a:r>
            <a:r>
              <a:rPr lang="es-ES_tradnl" sz="800" dirty="0" smtClean="0"/>
              <a:t>"</a:t>
            </a:r>
            <a:r>
              <a:rPr lang="es-ES_tradnl" sz="800" dirty="0" err="1"/>
              <a:t>nnadirs</a:t>
            </a:r>
            <a:r>
              <a:rPr lang="es-ES_tradnl" sz="800" dirty="0"/>
              <a:t>" : 0,</a:t>
            </a:r>
          </a:p>
          <a:p>
            <a:r>
              <a:rPr lang="en-US" sz="800" dirty="0"/>
              <a:t>	</a:t>
            </a:r>
            <a:r>
              <a:rPr lang="en-US" sz="800" dirty="0" smtClean="0"/>
              <a:t>"</a:t>
            </a:r>
            <a:r>
              <a:rPr lang="en-US" sz="800" dirty="0" err="1"/>
              <a:t>nabytes</a:t>
            </a:r>
            <a:r>
              <a:rPr lang="en-US" sz="800" dirty="0"/>
              <a:t>" : </a:t>
            </a:r>
            <a:r>
              <a:rPr lang="en-US" sz="800" dirty="0" err="1"/>
              <a:t>NumberLong</a:t>
            </a:r>
            <a:r>
              <a:rPr lang="en-US" sz="800" dirty="0"/>
              <a:t>("9569299790"),</a:t>
            </a:r>
          </a:p>
          <a:p>
            <a:r>
              <a:rPr lang="en-US" sz="800" dirty="0"/>
              <a:t>	</a:t>
            </a:r>
            <a:r>
              <a:rPr lang="en-US" sz="800" dirty="0" smtClean="0"/>
              <a:t>"</a:t>
            </a:r>
            <a:r>
              <a:rPr lang="en-US" sz="800" dirty="0" err="1"/>
              <a:t>hlinkedfiles</a:t>
            </a:r>
            <a:r>
              <a:rPr lang="en-US" sz="800" dirty="0"/>
              <a:t>" : 0,</a:t>
            </a:r>
          </a:p>
          <a:p>
            <a:r>
              <a:rPr lang="de-DE" sz="800" dirty="0"/>
              <a:t>	</a:t>
            </a:r>
            <a:r>
              <a:rPr lang="de-DE" sz="800" dirty="0" smtClean="0"/>
              <a:t>"</a:t>
            </a:r>
            <a:r>
              <a:rPr lang="de-DE" sz="800" dirty="0" err="1" smtClean="0"/>
              <a:t>nlinks</a:t>
            </a:r>
            <a:r>
              <a:rPr lang="de-DE" sz="800" dirty="0"/>
              <a:t>" : 67,</a:t>
            </a:r>
          </a:p>
          <a:p>
            <a:r>
              <a:rPr lang="fr-FR" sz="800" dirty="0"/>
              <a:t>	</a:t>
            </a:r>
            <a:r>
              <a:rPr lang="fr-FR" sz="800" dirty="0" smtClean="0"/>
              <a:t>"</a:t>
            </a:r>
            <a:r>
              <a:rPr lang="fr-FR" sz="800" dirty="0" err="1"/>
              <a:t>nfiles</a:t>
            </a:r>
            <a:r>
              <a:rPr lang="fr-FR" sz="800" dirty="0"/>
              <a:t>" : 512992,</a:t>
            </a:r>
          </a:p>
          <a:p>
            <a:r>
              <a:rPr lang="en-US" sz="800" dirty="0"/>
              <a:t>	</a:t>
            </a:r>
            <a:r>
              <a:rPr lang="en-US" sz="800" dirty="0" smtClean="0"/>
              <a:t>"</a:t>
            </a:r>
            <a:r>
              <a:rPr lang="en-US" sz="800" dirty="0" err="1"/>
              <a:t>nablocks</a:t>
            </a:r>
            <a:r>
              <a:rPr lang="en-US" sz="800" dirty="0"/>
              <a:t>" : </a:t>
            </a:r>
            <a:r>
              <a:rPr lang="en-US" sz="800" dirty="0" smtClean="0"/>
              <a:t>9574496</a:t>
            </a:r>
            <a:endParaRPr lang="en-US" sz="800" dirty="0"/>
          </a:p>
          <a:p>
            <a:r>
              <a:rPr lang="en-US" sz="800" dirty="0"/>
              <a:t> </a:t>
            </a:r>
            <a:r>
              <a:rPr lang="en-US" sz="800" dirty="0" smtClean="0"/>
              <a:t>               }</a:t>
            </a:r>
            <a:endParaRPr lang="en-US" sz="800" dirty="0"/>
          </a:p>
          <a:p>
            <a:r>
              <a:rPr lang="en-US" sz="800" dirty="0"/>
              <a:t>}</a:t>
            </a:r>
            <a:endParaRPr lang="fr-FR" sz="800" dirty="0"/>
          </a:p>
        </p:txBody>
      </p:sp>
      <p:sp>
        <p:nvSpPr>
          <p:cNvPr id="4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</p:spPr>
        <p:txBody>
          <a:bodyPr/>
          <a:lstStyle/>
          <a:p>
            <a:r>
              <a:rPr lang="fr-FR" dirty="0" smtClean="0"/>
              <a:t>Nouveautés – Service Stockage</a:t>
            </a:r>
            <a:endParaRPr lang="fr-FR" dirty="0"/>
          </a:p>
        </p:txBody>
      </p:sp>
      <p:sp>
        <p:nvSpPr>
          <p:cNvPr id="49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</p:spPr>
        <p:txBody>
          <a:bodyPr/>
          <a:lstStyle/>
          <a:p>
            <a:r>
              <a:rPr lang="fr-FR" dirty="0" smtClean="0"/>
              <a:t>30/01/2017</a:t>
            </a:r>
            <a:endParaRPr lang="fr-FR" dirty="0"/>
          </a:p>
        </p:txBody>
      </p:sp>
      <p:sp>
        <p:nvSpPr>
          <p:cNvPr id="5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</p:spPr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8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GPFS report</a:t>
            </a:r>
            <a:endParaRPr lang="fr-FR" dirty="0"/>
          </a:p>
        </p:txBody>
      </p:sp>
      <p:graphicFrame>
        <p:nvGraphicFramePr>
          <p:cNvPr id="4" name="Graphique 3"/>
          <p:cNvGraphicFramePr/>
          <p:nvPr>
            <p:extLst/>
          </p:nvPr>
        </p:nvGraphicFramePr>
        <p:xfrm>
          <a:off x="644959" y="1540749"/>
          <a:ext cx="5562270" cy="28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738298" y="1275201"/>
            <a:ext cx="2029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dirty="0" smtClean="0"/>
              <a:t>9 </a:t>
            </a:r>
            <a:r>
              <a:rPr lang="fr-FR" dirty="0" err="1" smtClean="0"/>
              <a:t>nodes</a:t>
            </a:r>
            <a:r>
              <a:rPr lang="fr-FR" dirty="0" smtClean="0"/>
              <a:t> : 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24 </a:t>
            </a:r>
            <a:r>
              <a:rPr lang="fr-FR" dirty="0" err="1" smtClean="0"/>
              <a:t>vcores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	32G </a:t>
            </a:r>
            <a:r>
              <a:rPr lang="fr-FR" dirty="0"/>
              <a:t>de </a:t>
            </a:r>
            <a:r>
              <a:rPr lang="fr-FR" dirty="0" smtClean="0"/>
              <a:t>RAM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6330" y="4549534"/>
            <a:ext cx="9047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Parquet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interesting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aggregation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endParaRPr lang="fr-FR" dirty="0" smtClean="0"/>
          </a:p>
          <a:p>
            <a:r>
              <a:rPr lang="fr-FR" dirty="0" err="1" smtClean="0"/>
              <a:t>Contrarely</a:t>
            </a:r>
            <a:r>
              <a:rPr lang="fr-FR" dirty="0" smtClean="0"/>
              <a:t> to </a:t>
            </a:r>
            <a:r>
              <a:rPr lang="fr-FR" dirty="0" err="1" smtClean="0"/>
              <a:t>Avro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our</a:t>
            </a:r>
            <a:r>
              <a:rPr lang="fr-FR" dirty="0" smtClean="0"/>
              <a:t> test, </a:t>
            </a:r>
            <a:r>
              <a:rPr lang="fr-FR" dirty="0" err="1" smtClean="0"/>
              <a:t>Avro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more </a:t>
            </a:r>
            <a:r>
              <a:rPr lang="fr-FR" dirty="0" err="1" smtClean="0"/>
              <a:t>interesting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select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columns</a:t>
            </a:r>
            <a:r>
              <a:rPr lang="fr-FR" dirty="0" smtClean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414679" y="2760045"/>
            <a:ext cx="122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secondes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0597" y="685800"/>
            <a:ext cx="241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dirty="0" err="1"/>
              <a:t>Avro</a:t>
            </a:r>
            <a:r>
              <a:rPr lang="fr-FR" dirty="0"/>
              <a:t> versus Parquet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07229" y="867040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Partitioned</a:t>
            </a:r>
            <a:r>
              <a:rPr lang="fr-FR" dirty="0" smtClean="0"/>
              <a:t> by GID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automatize</a:t>
            </a:r>
            <a:r>
              <a:rPr lang="fr-FR" dirty="0" smtClean="0"/>
              <a:t> the data 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experts </a:t>
            </a:r>
            <a:r>
              <a:rPr lang="fr-FR" dirty="0" smtClean="0"/>
              <a:t>, support and groups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interact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by </a:t>
            </a:r>
            <a:r>
              <a:rPr lang="fr-FR" dirty="0" err="1" smtClean="0"/>
              <a:t>using</a:t>
            </a:r>
            <a:r>
              <a:rPr lang="fr-FR" dirty="0" smtClean="0"/>
              <a:t> a </a:t>
            </a:r>
            <a:r>
              <a:rPr lang="fr-FR" dirty="0" smtClean="0"/>
              <a:t>simple </a:t>
            </a:r>
            <a:r>
              <a:rPr lang="fr-FR" dirty="0" err="1" smtClean="0"/>
              <a:t>query</a:t>
            </a:r>
            <a:r>
              <a:rPr lang="fr-FR" dirty="0" smtClean="0"/>
              <a:t> SQL.</a:t>
            </a:r>
          </a:p>
          <a:p>
            <a:endParaRPr lang="fr-FR" dirty="0" smtClean="0"/>
          </a:p>
          <a:p>
            <a:r>
              <a:rPr lang="fr-FR" dirty="0" smtClean="0"/>
              <a:t>Notebooks as </a:t>
            </a:r>
            <a:r>
              <a:rPr lang="fr-FR" dirty="0" err="1" smtClean="0"/>
              <a:t>Jupyter</a:t>
            </a:r>
            <a:r>
              <a:rPr lang="fr-FR" dirty="0" smtClean="0"/>
              <a:t>/ zeppelin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good interface for </a:t>
            </a:r>
            <a:r>
              <a:rPr lang="fr-FR" dirty="0" err="1" smtClean="0"/>
              <a:t>reporting</a:t>
            </a:r>
            <a:r>
              <a:rPr lang="fr-FR" dirty="0" smtClean="0"/>
              <a:t>. </a:t>
            </a:r>
            <a:r>
              <a:rPr lang="fr-FR" dirty="0" err="1" smtClean="0"/>
              <a:t>Zeppeling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a </a:t>
            </a:r>
            <a:r>
              <a:rPr lang="fr-FR" dirty="0" err="1" smtClean="0"/>
              <a:t>graphic</a:t>
            </a:r>
            <a:r>
              <a:rPr lang="fr-FR" dirty="0" smtClean="0"/>
              <a:t> interface </a:t>
            </a:r>
            <a:r>
              <a:rPr lang="fr-FR" dirty="0" err="1" smtClean="0"/>
              <a:t>easy</a:t>
            </a:r>
            <a:r>
              <a:rPr lang="fr-FR" dirty="0" smtClean="0"/>
              <a:t> to use (</a:t>
            </a:r>
            <a:r>
              <a:rPr lang="fr-FR" dirty="0" err="1" smtClean="0"/>
              <a:t>angularJS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685" y="3992819"/>
            <a:ext cx="3497242" cy="20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5265019"/>
            <a:ext cx="9144000" cy="101354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Million of </a:t>
            </a:r>
            <a:r>
              <a:rPr lang="fr-FR" dirty="0" smtClean="0"/>
              <a:t>millions </a:t>
            </a:r>
            <a:r>
              <a:rPr lang="fr-FR" dirty="0"/>
              <a:t>of </a:t>
            </a:r>
            <a:r>
              <a:rPr lang="fr-FR" dirty="0" err="1"/>
              <a:t>datafiles</a:t>
            </a:r>
            <a:r>
              <a:rPr lang="fr-FR" dirty="0"/>
              <a:t> are </a:t>
            </a:r>
            <a:r>
              <a:rPr lang="fr-FR" dirty="0" err="1"/>
              <a:t>stored</a:t>
            </a:r>
            <a:r>
              <a:rPr lang="fr-FR" dirty="0"/>
              <a:t> in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 smtClean="0"/>
              <a:t>.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system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monitored</a:t>
            </a:r>
            <a:r>
              <a:rPr lang="fr-FR" dirty="0"/>
              <a:t> </a:t>
            </a:r>
            <a:r>
              <a:rPr lang="fr-FR" dirty="0" err="1"/>
              <a:t>independently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storage</a:t>
            </a:r>
            <a:r>
              <a:rPr lang="fr-FR" dirty="0"/>
              <a:t> services at </a:t>
            </a:r>
            <a:r>
              <a:rPr lang="fr-FR" dirty="0" smtClean="0"/>
              <a:t>CC-IN2P3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541348"/>
              </p:ext>
            </p:extLst>
          </p:nvPr>
        </p:nvGraphicFramePr>
        <p:xfrm>
          <a:off x="1641107" y="740562"/>
          <a:ext cx="5229728" cy="392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432"/>
                <a:gridCol w="1307432"/>
                <a:gridCol w="1307432"/>
                <a:gridCol w="1307432"/>
              </a:tblGrid>
              <a:tr h="4309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Type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Servers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Size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Dcache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Distributed</a:t>
                      </a:r>
                      <a:r>
                        <a:rPr lang="fr-FR" sz="1000" baseline="0" dirty="0" smtClean="0"/>
                        <a:t> File system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 </a:t>
                      </a:r>
                      <a:r>
                        <a:rPr lang="fr-FR" dirty="0" err="1" smtClean="0"/>
                        <a:t>PiB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xROOTD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Distributed</a:t>
                      </a:r>
                      <a:r>
                        <a:rPr lang="fr-FR" sz="1000" baseline="0" dirty="0" smtClean="0"/>
                        <a:t> File system</a:t>
                      </a:r>
                      <a:endParaRPr lang="fr-FR" sz="1000" dirty="0" smtClean="0"/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2,5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PiB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iRODS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Distributed</a:t>
                      </a:r>
                      <a:r>
                        <a:rPr lang="fr-FR" sz="1000" baseline="0" dirty="0" smtClean="0"/>
                        <a:t> File system</a:t>
                      </a:r>
                      <a:endParaRPr lang="fr-F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GPFS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Distributed</a:t>
                      </a:r>
                      <a:r>
                        <a:rPr lang="fr-FR" sz="1000" baseline="0" dirty="0" smtClean="0"/>
                        <a:t> File system</a:t>
                      </a:r>
                      <a:endParaRPr lang="fr-FR" sz="1000" dirty="0" smtClean="0"/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 </a:t>
                      </a:r>
                      <a:r>
                        <a:rPr lang="fr-FR" dirty="0" err="1" smtClean="0"/>
                        <a:t>PiB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PBS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Distributed</a:t>
                      </a:r>
                      <a:r>
                        <a:rPr lang="fr-FR" sz="1000" baseline="0" dirty="0" smtClean="0"/>
                        <a:t> File system</a:t>
                      </a:r>
                      <a:endParaRPr lang="fr-F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110 </a:t>
                      </a:r>
                      <a:r>
                        <a:rPr lang="fr-FR" dirty="0" err="1" smtClean="0"/>
                        <a:t>TiB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Database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Database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60 </a:t>
                      </a:r>
                      <a:r>
                        <a:rPr lang="fr-FR" dirty="0" err="1" smtClean="0"/>
                        <a:t>TiB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TSM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Tape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HPSS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Tape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27PiB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Monitoring and </a:t>
            </a:r>
            <a:r>
              <a:rPr lang="fr-FR" dirty="0" err="1" smtClean="0"/>
              <a:t>reporting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are </a:t>
            </a:r>
            <a:r>
              <a:rPr lang="fr-FR" dirty="0" err="1" smtClean="0"/>
              <a:t>developped</a:t>
            </a:r>
            <a:r>
              <a:rPr lang="fr-FR" dirty="0" smtClean="0"/>
              <a:t> by experts.</a:t>
            </a:r>
          </a:p>
          <a:p>
            <a:r>
              <a:rPr lang="fr-FR" dirty="0" smtClean="0"/>
              <a:t>Experts </a:t>
            </a:r>
            <a:r>
              <a:rPr lang="fr-FR" dirty="0" err="1" smtClean="0"/>
              <a:t>spend</a:t>
            </a:r>
            <a:r>
              <a:rPr lang="fr-FR" dirty="0" smtClean="0"/>
              <a:t> time to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report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data source (</a:t>
            </a:r>
            <a:r>
              <a:rPr lang="fr-FR" dirty="0" err="1" smtClean="0"/>
              <a:t>database</a:t>
            </a:r>
            <a:r>
              <a:rPr lang="fr-FR" dirty="0" smtClean="0"/>
              <a:t>, JSON, CSV 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How to </a:t>
            </a:r>
            <a:r>
              <a:rPr lang="fr-FR" dirty="0" err="1" smtClean="0"/>
              <a:t>identify</a:t>
            </a:r>
            <a:r>
              <a:rPr lang="fr-FR" dirty="0" smtClean="0"/>
              <a:t> files no more </a:t>
            </a:r>
            <a:r>
              <a:rPr lang="fr-FR" dirty="0" err="1" smtClean="0"/>
              <a:t>used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Which</a:t>
            </a:r>
            <a:r>
              <a:rPr lang="fr-FR" dirty="0" smtClean="0"/>
              <a:t> user has </a:t>
            </a:r>
            <a:r>
              <a:rPr lang="fr-FR" dirty="0" err="1" smtClean="0"/>
              <a:t>reached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quota ?</a:t>
            </a:r>
          </a:p>
          <a:p>
            <a:endParaRPr lang="fr-FR" dirty="0"/>
          </a:p>
          <a:p>
            <a:r>
              <a:rPr lang="fr-FR" dirty="0" smtClean="0"/>
              <a:t>Experts </a:t>
            </a:r>
            <a:r>
              <a:rPr lang="fr-FR" dirty="0" err="1" smtClean="0"/>
              <a:t>tools</a:t>
            </a:r>
            <a:r>
              <a:rPr lang="fr-FR" dirty="0" smtClean="0"/>
              <a:t> do not match </a:t>
            </a:r>
            <a:r>
              <a:rPr lang="fr-FR" dirty="0" err="1" smtClean="0"/>
              <a:t>necessarly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group / management / support </a:t>
            </a:r>
            <a:r>
              <a:rPr lang="fr-FR" dirty="0" err="1" smtClean="0"/>
              <a:t>view</a:t>
            </a:r>
            <a:r>
              <a:rPr lang="fr-FR" dirty="0" smtClean="0"/>
              <a:t>. So </a:t>
            </a:r>
            <a:r>
              <a:rPr lang="fr-FR" dirty="0" err="1" smtClean="0"/>
              <a:t>additionnal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are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satisfy</a:t>
            </a:r>
            <a:r>
              <a:rPr lang="fr-FR" dirty="0" smtClean="0"/>
              <a:t> all </a:t>
            </a:r>
            <a:r>
              <a:rPr lang="fr-FR" dirty="0" err="1" smtClean="0"/>
              <a:t>views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Management </a:t>
            </a:r>
            <a:r>
              <a:rPr lang="fr-FR" dirty="0" err="1" smtClean="0"/>
              <a:t>view</a:t>
            </a:r>
            <a:r>
              <a:rPr lang="fr-FR" dirty="0" smtClean="0"/>
              <a:t> : 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PBytes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buy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Support </a:t>
            </a:r>
            <a:r>
              <a:rPr lang="fr-FR" dirty="0" err="1" smtClean="0"/>
              <a:t>view</a:t>
            </a:r>
            <a:r>
              <a:rPr lang="fr-FR" dirty="0" smtClean="0"/>
              <a:t> : How to lead files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owner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                        How to </a:t>
            </a:r>
            <a:r>
              <a:rPr lang="fr-FR" dirty="0" err="1" smtClean="0"/>
              <a:t>make</a:t>
            </a:r>
            <a:r>
              <a:rPr lang="fr-FR" dirty="0" smtClean="0"/>
              <a:t> sure CC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compliant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Data Management Plan ?</a:t>
            </a:r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view</a:t>
            </a:r>
            <a:r>
              <a:rPr lang="fr-FR" dirty="0" smtClean="0"/>
              <a:t> : How to </a:t>
            </a:r>
            <a:r>
              <a:rPr lang="fr-FR" dirty="0" err="1" smtClean="0"/>
              <a:t>cleanup</a:t>
            </a:r>
            <a:r>
              <a:rPr lang="fr-FR" dirty="0" smtClean="0"/>
              <a:t> data as the quota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reached</a:t>
            </a:r>
            <a:r>
              <a:rPr lang="fr-FR" dirty="0" smtClean="0"/>
              <a:t> ? 	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How to </a:t>
            </a:r>
            <a:r>
              <a:rPr lang="fr-FR" dirty="0" err="1" smtClean="0"/>
              <a:t>analyze</a:t>
            </a:r>
            <a:r>
              <a:rPr lang="fr-FR" dirty="0" smtClean="0"/>
              <a:t>/report all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in a </a:t>
            </a:r>
            <a:r>
              <a:rPr lang="fr-FR" dirty="0" err="1" smtClean="0"/>
              <a:t>unified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for all </a:t>
            </a:r>
            <a:r>
              <a:rPr lang="fr-FR" dirty="0" err="1" smtClean="0"/>
              <a:t>views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 solution able to :</a:t>
            </a:r>
          </a:p>
          <a:p>
            <a:pPr lvl="1"/>
            <a:r>
              <a:rPr lang="fr-FR" dirty="0" err="1">
                <a:solidFill>
                  <a:schemeClr val="accent2"/>
                </a:solidFill>
              </a:rPr>
              <a:t>E</a:t>
            </a:r>
            <a:r>
              <a:rPr lang="fr-FR" dirty="0" err="1"/>
              <a:t>xtract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one or more </a:t>
            </a:r>
            <a:r>
              <a:rPr lang="fr-FR" dirty="0" err="1" smtClean="0"/>
              <a:t>storage</a:t>
            </a:r>
            <a:r>
              <a:rPr lang="fr-FR" dirty="0" smtClean="0"/>
              <a:t> system.</a:t>
            </a:r>
            <a:endParaRPr lang="fr-FR" dirty="0"/>
          </a:p>
          <a:p>
            <a:pPr lvl="1"/>
            <a:r>
              <a:rPr lang="fr-FR" dirty="0" err="1">
                <a:solidFill>
                  <a:schemeClr val="accent2"/>
                </a:solidFill>
              </a:rPr>
              <a:t>T</a:t>
            </a:r>
            <a:r>
              <a:rPr lang="fr-FR" dirty="0" err="1"/>
              <a:t>ransform</a:t>
            </a:r>
            <a:r>
              <a:rPr lang="fr-FR" dirty="0"/>
              <a:t> the source data. This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involves</a:t>
            </a:r>
            <a:r>
              <a:rPr lang="fr-FR" dirty="0"/>
              <a:t> </a:t>
            </a:r>
            <a:r>
              <a:rPr lang="fr-FR" dirty="0" err="1"/>
              <a:t>cleaning</a:t>
            </a:r>
            <a:r>
              <a:rPr lang="fr-FR" dirty="0"/>
              <a:t>, </a:t>
            </a:r>
            <a:r>
              <a:rPr lang="fr-FR" dirty="0" err="1"/>
              <a:t>modifying</a:t>
            </a:r>
            <a:r>
              <a:rPr lang="fr-FR" dirty="0"/>
              <a:t> and </a:t>
            </a:r>
            <a:r>
              <a:rPr lang="fr-FR" dirty="0" err="1"/>
              <a:t>filtering</a:t>
            </a:r>
            <a:r>
              <a:rPr lang="fr-FR" dirty="0"/>
              <a:t> the source data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</a:t>
            </a:r>
          </a:p>
          <a:p>
            <a:pPr lvl="1"/>
            <a:r>
              <a:rPr lang="fr-FR" dirty="0" err="1">
                <a:solidFill>
                  <a:schemeClr val="accent2"/>
                </a:solidFill>
              </a:rPr>
              <a:t>L</a:t>
            </a:r>
            <a:r>
              <a:rPr lang="fr-FR" dirty="0" err="1"/>
              <a:t>oad</a:t>
            </a:r>
            <a:r>
              <a:rPr lang="fr-FR" dirty="0"/>
              <a:t> </a:t>
            </a:r>
            <a:r>
              <a:rPr lang="fr-FR" dirty="0" err="1" smtClean="0"/>
              <a:t>transformed</a:t>
            </a:r>
            <a:r>
              <a:rPr lang="fr-FR" dirty="0" smtClean="0"/>
              <a:t> data </a:t>
            </a:r>
            <a:r>
              <a:rPr lang="fr-FR" dirty="0"/>
              <a:t>to a destination data source. The destination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</a:t>
            </a:r>
            <a:r>
              <a:rPr lang="fr-FR" dirty="0" err="1"/>
              <a:t>database</a:t>
            </a:r>
            <a:r>
              <a:rPr lang="fr-FR" dirty="0"/>
              <a:t> </a:t>
            </a:r>
            <a:r>
              <a:rPr lang="fr-FR" dirty="0" smtClean="0"/>
              <a:t>or </a:t>
            </a:r>
            <a:r>
              <a:rPr lang="fr-FR" dirty="0"/>
              <a:t>file.</a:t>
            </a:r>
          </a:p>
          <a:p>
            <a:pPr lvl="1"/>
            <a:r>
              <a:rPr lang="fr-FR" dirty="0" err="1"/>
              <a:t>Query</a:t>
            </a:r>
            <a:r>
              <a:rPr lang="fr-FR" dirty="0"/>
              <a:t>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tranformed</a:t>
            </a:r>
            <a:r>
              <a:rPr lang="fr-FR" dirty="0"/>
              <a:t> data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Storage </a:t>
            </a:r>
            <a:r>
              <a:rPr lang="fr-FR" dirty="0" err="1" smtClean="0"/>
              <a:t>needs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9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err="1" smtClean="0"/>
              <a:t>Since</a:t>
            </a:r>
            <a:r>
              <a:rPr lang="fr-FR" dirty="0" smtClean="0"/>
              <a:t> the </a:t>
            </a:r>
            <a:r>
              <a:rPr lang="fr-FR" dirty="0" err="1" smtClean="0"/>
              <a:t>Hadoop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birth</a:t>
            </a:r>
            <a:r>
              <a:rPr lang="fr-FR" dirty="0" smtClean="0"/>
              <a:t>,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have been </a:t>
            </a:r>
            <a:r>
              <a:rPr lang="fr-FR" dirty="0" err="1" smtClean="0"/>
              <a:t>developped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answer</a:t>
            </a:r>
            <a:r>
              <a:rPr lang="fr-FR" dirty="0" smtClean="0"/>
              <a:t> to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:</a:t>
            </a:r>
          </a:p>
          <a:p>
            <a:pPr lvl="2"/>
            <a:r>
              <a:rPr lang="fr-FR" dirty="0"/>
              <a:t>Impala</a:t>
            </a:r>
          </a:p>
          <a:p>
            <a:pPr lvl="2"/>
            <a:r>
              <a:rPr lang="fr-FR" dirty="0"/>
              <a:t>SPARK SQL</a:t>
            </a:r>
          </a:p>
          <a:p>
            <a:pPr lvl="2"/>
            <a:r>
              <a:rPr lang="fr-FR" dirty="0"/>
              <a:t>Presto</a:t>
            </a:r>
          </a:p>
          <a:p>
            <a:pPr lvl="2"/>
            <a:r>
              <a:rPr lang="fr-FR" dirty="0"/>
              <a:t>Apache </a:t>
            </a:r>
            <a:r>
              <a:rPr lang="fr-FR" dirty="0" smtClean="0"/>
              <a:t>Drill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SPARK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at CERN, Paris-</a:t>
            </a:r>
            <a:r>
              <a:rPr lang="fr-FR" dirty="0" err="1" smtClean="0"/>
              <a:t>university</a:t>
            </a:r>
            <a:r>
              <a:rPr lang="fr-FR" dirty="0" smtClean="0"/>
              <a:t> (LAL), NERSC ...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The solution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explored</a:t>
            </a:r>
            <a:r>
              <a:rPr lang="fr-FR" dirty="0" smtClean="0"/>
              <a:t> at CC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Spark</a:t>
            </a:r>
            <a:r>
              <a:rPr lang="fr-FR" dirty="0" smtClean="0"/>
              <a:t> SQL :</a:t>
            </a:r>
          </a:p>
          <a:p>
            <a:pPr lvl="1"/>
            <a:r>
              <a:rPr lang="fr-FR" dirty="0" smtClean="0"/>
              <a:t>It </a:t>
            </a:r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unified</a:t>
            </a:r>
            <a:r>
              <a:rPr lang="fr-FR" dirty="0"/>
              <a:t> abstraction for </a:t>
            </a:r>
            <a:r>
              <a:rPr lang="fr-FR" dirty="0" err="1"/>
              <a:t>processing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smtClean="0"/>
              <a:t>an </a:t>
            </a:r>
            <a:r>
              <a:rPr lang="fr-FR" dirty="0" err="1"/>
              <a:t>heterogeneous</a:t>
            </a:r>
            <a:r>
              <a:rPr lang="fr-FR" dirty="0"/>
              <a:t> </a:t>
            </a:r>
            <a:r>
              <a:rPr lang="fr-FR" dirty="0" smtClean="0"/>
              <a:t>of </a:t>
            </a:r>
            <a:r>
              <a:rPr lang="fr-FR" dirty="0"/>
              <a:t>data </a:t>
            </a:r>
            <a:r>
              <a:rPr lang="fr-FR" dirty="0" smtClean="0"/>
              <a:t>sources (Oracle, </a:t>
            </a:r>
            <a:r>
              <a:rPr lang="fr-FR" dirty="0" err="1" smtClean="0"/>
              <a:t>Mongodb</a:t>
            </a:r>
            <a:r>
              <a:rPr lang="fr-FR" dirty="0" smtClean="0"/>
              <a:t>, CSV 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It </a:t>
            </a:r>
            <a:r>
              <a:rPr lang="fr-FR" dirty="0" err="1" smtClean="0"/>
              <a:t>offers</a:t>
            </a:r>
            <a:r>
              <a:rPr lang="fr-FR" dirty="0" smtClean="0"/>
              <a:t> </a:t>
            </a:r>
            <a:r>
              <a:rPr lang="fr-FR" dirty="0" err="1" smtClean="0"/>
              <a:t>differents</a:t>
            </a:r>
            <a:r>
              <a:rPr lang="fr-FR" dirty="0" smtClean="0"/>
              <a:t> API to </a:t>
            </a:r>
            <a:r>
              <a:rPr lang="fr-FR" dirty="0" err="1" smtClean="0"/>
              <a:t>process</a:t>
            </a:r>
            <a:r>
              <a:rPr lang="fr-FR" dirty="0" smtClean="0"/>
              <a:t>/</a:t>
            </a:r>
            <a:r>
              <a:rPr lang="fr-FR" dirty="0" err="1" smtClean="0"/>
              <a:t>analyze</a:t>
            </a:r>
            <a:r>
              <a:rPr lang="fr-FR" dirty="0" smtClean="0"/>
              <a:t> data ( SQL, </a:t>
            </a:r>
            <a:r>
              <a:rPr lang="fr-FR" dirty="0" err="1" smtClean="0"/>
              <a:t>HiveQL</a:t>
            </a:r>
            <a:r>
              <a:rPr lang="fr-FR" dirty="0" smtClean="0"/>
              <a:t>, SCALA,JAVA, </a:t>
            </a:r>
            <a:r>
              <a:rPr lang="fr-FR" dirty="0" err="1" smtClean="0"/>
              <a:t>Python,R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It </a:t>
            </a:r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perform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data sources.</a:t>
            </a:r>
          </a:p>
          <a:p>
            <a:pPr lvl="2"/>
            <a:r>
              <a:rPr lang="fr-FR" dirty="0" smtClean="0"/>
              <a:t>For </a:t>
            </a:r>
            <a:r>
              <a:rPr lang="fr-FR" dirty="0" err="1" smtClean="0"/>
              <a:t>example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r>
              <a:rPr lang="fr-FR" dirty="0" smtClean="0"/>
              <a:t> a CSV file </a:t>
            </a:r>
            <a:r>
              <a:rPr lang="fr-FR" dirty="0" err="1" smtClean="0"/>
              <a:t>with</a:t>
            </a:r>
            <a:r>
              <a:rPr lang="fr-FR" dirty="0" smtClean="0"/>
              <a:t> a PostgreSQL table.</a:t>
            </a:r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loaded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destination </a:t>
            </a:r>
            <a:r>
              <a:rPr lang="fr-FR" dirty="0"/>
              <a:t>data </a:t>
            </a:r>
            <a:r>
              <a:rPr lang="fr-FR" dirty="0" smtClean="0"/>
              <a:t>source (Parquet, ORC, Cassandra </a:t>
            </a:r>
            <a:r>
              <a:rPr lang="mr-IN" dirty="0" smtClean="0"/>
              <a:t>…</a:t>
            </a:r>
            <a:r>
              <a:rPr lang="fr-FR" dirty="0" smtClean="0"/>
              <a:t>) </a:t>
            </a:r>
            <a:r>
              <a:rPr lang="fr-FR" dirty="0" err="1" smtClean="0"/>
              <a:t>depending</a:t>
            </a:r>
            <a:r>
              <a:rPr lang="fr-FR" dirty="0" smtClean="0"/>
              <a:t> on the </a:t>
            </a:r>
            <a:r>
              <a:rPr lang="fr-FR" dirty="0" err="1" smtClean="0"/>
              <a:t>need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Note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r>
              <a:rPr lang="fr-FR" dirty="0" smtClean="0"/>
              <a:t> and </a:t>
            </a:r>
            <a:r>
              <a:rPr lang="fr-FR" dirty="0" err="1" smtClean="0"/>
              <a:t>is</a:t>
            </a:r>
            <a:r>
              <a:rPr lang="fr-FR" dirty="0" smtClean="0"/>
              <a:t> not in production.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watch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519781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Cluster </a:t>
            </a:r>
            <a:r>
              <a:rPr lang="fr-FR" dirty="0" err="1" smtClean="0"/>
              <a:t>computing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Very</a:t>
            </a:r>
            <a:r>
              <a:rPr lang="fr-FR" dirty="0" smtClean="0"/>
              <a:t> speed : 10 times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Hadoop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Wide range of </a:t>
            </a:r>
            <a:r>
              <a:rPr lang="fr-FR" dirty="0" err="1" smtClean="0"/>
              <a:t>workload</a:t>
            </a:r>
            <a:r>
              <a:rPr lang="fr-FR" dirty="0" smtClean="0"/>
              <a:t> in a </a:t>
            </a:r>
            <a:r>
              <a:rPr lang="fr-FR" dirty="0" err="1" smtClean="0"/>
              <a:t>unified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High </a:t>
            </a:r>
            <a:r>
              <a:rPr lang="fr-FR" dirty="0" err="1" smtClean="0"/>
              <a:t>availability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Core</a:t>
            </a:r>
            <a:r>
              <a:rPr lang="fr-FR" dirty="0" smtClean="0"/>
              <a:t> concept : RDD (</a:t>
            </a:r>
            <a:r>
              <a:rPr lang="fr-FR" dirty="0" err="1"/>
              <a:t>Matei’s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research </a:t>
            </a:r>
            <a:r>
              <a:rPr lang="fr-FR" dirty="0" smtClean="0">
                <a:hlinkClick r:id="rId2"/>
              </a:rPr>
              <a:t>paper</a:t>
            </a:r>
            <a:r>
              <a:rPr lang="fr-FR" dirty="0" smtClean="0"/>
              <a:t>)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Best </a:t>
            </a:r>
            <a:r>
              <a:rPr lang="fr-FR" dirty="0" err="1"/>
              <a:t>suited</a:t>
            </a:r>
            <a:r>
              <a:rPr lang="fr-FR" dirty="0"/>
              <a:t> for batch applications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apply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operation</a:t>
            </a:r>
            <a:r>
              <a:rPr lang="fr-FR" dirty="0"/>
              <a:t> to all </a:t>
            </a:r>
            <a:r>
              <a:rPr lang="fr-FR" dirty="0" err="1"/>
              <a:t>elements</a:t>
            </a:r>
            <a:r>
              <a:rPr lang="fr-FR" dirty="0"/>
              <a:t> of a </a:t>
            </a:r>
            <a:r>
              <a:rPr lang="fr-FR" dirty="0" err="1"/>
              <a:t>dataset</a:t>
            </a:r>
            <a:r>
              <a:rPr lang="fr-FR" dirty="0"/>
              <a:t>.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Apache </a:t>
            </a:r>
            <a:r>
              <a:rPr lang="fr-FR" dirty="0" err="1" smtClean="0"/>
              <a:t>Spark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17" y="4205581"/>
            <a:ext cx="6906381" cy="21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2963334" y="643646"/>
            <a:ext cx="3048000" cy="578696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09728" lvl="1" indent="0">
              <a:spcBef>
                <a:spcPts val="400"/>
              </a:spcBef>
              <a:buSzPct val="65000"/>
              <a:buNone/>
            </a:pPr>
            <a:r>
              <a:rPr lang="fr-FR" sz="2000" dirty="0" err="1" smtClean="0">
                <a:solidFill>
                  <a:schemeClr val="bg1"/>
                </a:solidFill>
              </a:rPr>
              <a:t>What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is</a:t>
            </a:r>
            <a:r>
              <a:rPr lang="fr-FR" sz="2000" dirty="0" smtClean="0">
                <a:solidFill>
                  <a:schemeClr val="bg1"/>
                </a:solidFill>
              </a:rPr>
              <a:t> SPARK ?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Cylindre 3"/>
          <p:cNvSpPr/>
          <p:nvPr/>
        </p:nvSpPr>
        <p:spPr>
          <a:xfrm>
            <a:off x="201083" y="1111137"/>
            <a:ext cx="1894418" cy="5090695"/>
          </a:xfrm>
          <a:prstGeom prst="ca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Data</a:t>
            </a:r>
          </a:p>
          <a:p>
            <a:pPr algn="ctr"/>
            <a:r>
              <a:rPr lang="fr-FR" dirty="0"/>
              <a:t>Source:</a:t>
            </a:r>
          </a:p>
          <a:p>
            <a:pPr algn="ctr"/>
            <a:r>
              <a:rPr lang="fr-FR" dirty="0"/>
              <a:t>HDFS</a:t>
            </a:r>
          </a:p>
          <a:p>
            <a:pPr algn="ctr"/>
            <a:r>
              <a:rPr lang="fr-FR" dirty="0"/>
              <a:t>NFS</a:t>
            </a:r>
          </a:p>
          <a:p>
            <a:pPr algn="ctr"/>
            <a:r>
              <a:rPr lang="fr-FR" dirty="0"/>
              <a:t>DB</a:t>
            </a:r>
          </a:p>
          <a:p>
            <a:pPr algn="ctr"/>
            <a:r>
              <a:rPr lang="mr-IN" dirty="0"/>
              <a:t>…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83423" y="1104122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83424" y="1111138"/>
            <a:ext cx="9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1</a:t>
            </a:r>
            <a:endParaRPr lang="fr-FR" sz="1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152635" y="1418915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152635" y="1356345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74228" y="1681253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083424" y="2431355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83425" y="2438371"/>
            <a:ext cx="9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2</a:t>
            </a:r>
            <a:endParaRPr 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152636" y="2746148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152636" y="2683578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274229" y="3008486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083425" y="3623676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083426" y="3630692"/>
            <a:ext cx="102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…</a:t>
            </a:r>
            <a:endParaRPr lang="fr-FR" sz="1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152637" y="3938469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152637" y="3875899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4274230" y="4200807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083426" y="4950909"/>
            <a:ext cx="1551211" cy="9855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083427" y="4957925"/>
            <a:ext cx="1084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Worker</a:t>
            </a:r>
            <a:r>
              <a:rPr lang="fr-FR" sz="1400" dirty="0" smtClean="0"/>
              <a:t> 10</a:t>
            </a:r>
            <a:endParaRPr lang="fr-FR" sz="14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4152638" y="5265702"/>
            <a:ext cx="1408198" cy="612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152638" y="5203132"/>
            <a:ext cx="94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Executor</a:t>
            </a:r>
            <a:endParaRPr lang="fr-FR" sz="14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274231" y="5528040"/>
            <a:ext cx="525908" cy="28707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>
                <a:solidFill>
                  <a:srgbClr val="000000"/>
                </a:solidFill>
              </a:rPr>
              <a:t>Task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33" name="Flèche vers la droite 32"/>
          <p:cNvSpPr/>
          <p:nvPr/>
        </p:nvSpPr>
        <p:spPr>
          <a:xfrm>
            <a:off x="2095501" y="2883459"/>
            <a:ext cx="1095430" cy="8694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ylindre 33"/>
          <p:cNvSpPr/>
          <p:nvPr/>
        </p:nvSpPr>
        <p:spPr>
          <a:xfrm>
            <a:off x="5054175" y="1558662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0" name="Cylindre 39"/>
          <p:cNvSpPr/>
          <p:nvPr/>
        </p:nvSpPr>
        <p:spPr>
          <a:xfrm>
            <a:off x="5041033" y="2883459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1" name="Cylindre 40"/>
          <p:cNvSpPr/>
          <p:nvPr/>
        </p:nvSpPr>
        <p:spPr>
          <a:xfrm>
            <a:off x="5054176" y="4068470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2" name="Cylindre 41"/>
          <p:cNvSpPr/>
          <p:nvPr/>
        </p:nvSpPr>
        <p:spPr>
          <a:xfrm>
            <a:off x="5041033" y="5403013"/>
            <a:ext cx="458933" cy="412104"/>
          </a:xfrm>
          <a:prstGeom prst="can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block</a:t>
            </a:r>
            <a:endParaRPr lang="fr-FR" sz="800" dirty="0"/>
          </a:p>
        </p:txBody>
      </p:sp>
      <p:sp>
        <p:nvSpPr>
          <p:cNvPr id="44" name="ZoneTexte 43"/>
          <p:cNvSpPr txBox="1"/>
          <p:nvPr/>
        </p:nvSpPr>
        <p:spPr>
          <a:xfrm>
            <a:off x="3190931" y="664812"/>
            <a:ext cx="89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SPARK</a:t>
            </a:r>
            <a:endParaRPr lang="fr-FR" dirty="0"/>
          </a:p>
        </p:txBody>
      </p:sp>
      <p:sp>
        <p:nvSpPr>
          <p:cNvPr id="45" name="Flèche vers la droite 44"/>
          <p:cNvSpPr/>
          <p:nvPr/>
        </p:nvSpPr>
        <p:spPr>
          <a:xfrm>
            <a:off x="5655735" y="2883459"/>
            <a:ext cx="1095430" cy="8694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ylindre 45"/>
          <p:cNvSpPr/>
          <p:nvPr/>
        </p:nvSpPr>
        <p:spPr>
          <a:xfrm>
            <a:off x="6974417" y="2371404"/>
            <a:ext cx="1650999" cy="17276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Destination:</a:t>
            </a:r>
          </a:p>
          <a:p>
            <a:pPr algn="ctr"/>
            <a:r>
              <a:rPr lang="fr-FR" dirty="0" err="1" smtClean="0"/>
              <a:t>Database</a:t>
            </a:r>
            <a:endParaRPr lang="fr-FR" dirty="0" smtClean="0"/>
          </a:p>
          <a:p>
            <a:pPr algn="ctr"/>
            <a:r>
              <a:rPr lang="fr-FR" dirty="0" smtClean="0"/>
              <a:t>Files</a:t>
            </a:r>
          </a:p>
          <a:p>
            <a:pPr algn="ctr"/>
            <a:r>
              <a:rPr lang="fr-FR" dirty="0" smtClean="0"/>
              <a:t>…</a:t>
            </a:r>
          </a:p>
          <a:p>
            <a:pPr algn="ctr"/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190931" y="2560298"/>
            <a:ext cx="458933" cy="147053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</a:t>
            </a:r>
          </a:p>
          <a:p>
            <a:pPr algn="ctr"/>
            <a:r>
              <a:rPr lang="fr-FR" dirty="0" smtClean="0"/>
              <a:t>D</a:t>
            </a:r>
          </a:p>
          <a:p>
            <a:pPr algn="ctr"/>
            <a:r>
              <a:rPr lang="fr-FR" dirty="0"/>
              <a:t>D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649864" y="1968330"/>
            <a:ext cx="1391169" cy="915129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40" idx="2"/>
          </p:cNvCxnSpPr>
          <p:nvPr/>
        </p:nvCxnSpPr>
        <p:spPr>
          <a:xfrm flipV="1">
            <a:off x="3649864" y="3089511"/>
            <a:ext cx="1391169" cy="44161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" idx="3"/>
          </p:cNvCxnSpPr>
          <p:nvPr/>
        </p:nvCxnSpPr>
        <p:spPr>
          <a:xfrm>
            <a:off x="3649864" y="3295563"/>
            <a:ext cx="1391169" cy="803525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649864" y="3623676"/>
            <a:ext cx="1595308" cy="1720059"/>
          </a:xfrm>
          <a:prstGeom prst="straightConnector1">
            <a:avLst/>
          </a:prstGeom>
          <a:ln>
            <a:solidFill>
              <a:srgbClr val="DA1F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</p:spPr>
        <p:txBody>
          <a:bodyPr/>
          <a:lstStyle/>
          <a:p>
            <a:r>
              <a:rPr lang="fr-FR" dirty="0" smtClean="0"/>
              <a:t>Nouveautés – Service Stockage</a:t>
            </a:r>
            <a:endParaRPr lang="fr-FR" dirty="0"/>
          </a:p>
        </p:txBody>
      </p:sp>
      <p:sp>
        <p:nvSpPr>
          <p:cNvPr id="39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</p:spPr>
        <p:txBody>
          <a:bodyPr/>
          <a:lstStyle/>
          <a:p>
            <a:r>
              <a:rPr lang="fr-FR" dirty="0" smtClean="0"/>
              <a:t>30/01/2017</a:t>
            </a:r>
            <a:endParaRPr lang="fr-FR" dirty="0"/>
          </a:p>
        </p:txBody>
      </p:sp>
      <p:sp>
        <p:nvSpPr>
          <p:cNvPr id="4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</p:spPr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/>
              <a:t>Spark</a:t>
            </a:r>
            <a:r>
              <a:rPr lang="fr-FR" dirty="0"/>
              <a:t> SQL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Spark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runs</a:t>
            </a:r>
            <a:r>
              <a:rPr lang="fr-FR" dirty="0"/>
              <a:t> on top of </a:t>
            </a:r>
            <a:r>
              <a:rPr lang="fr-FR" dirty="0" err="1"/>
              <a:t>Spark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/>
              <a:t>Spark</a:t>
            </a:r>
            <a:r>
              <a:rPr lang="fr-FR" dirty="0"/>
              <a:t> SQL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about </a:t>
            </a:r>
            <a:r>
              <a:rPr lang="fr-FR" dirty="0" err="1"/>
              <a:t>providing</a:t>
            </a:r>
            <a:r>
              <a:rPr lang="fr-FR" dirty="0"/>
              <a:t> SQL interface to </a:t>
            </a:r>
            <a:r>
              <a:rPr lang="fr-FR" dirty="0" err="1" smtClean="0"/>
              <a:t>Spark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intergates</a:t>
            </a:r>
            <a:r>
              <a:rPr lang="fr-FR" dirty="0" smtClean="0"/>
              <a:t> a SQL </a:t>
            </a:r>
            <a:r>
              <a:rPr lang="fr-FR" dirty="0" err="1" smtClean="0"/>
              <a:t>engine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 err="1"/>
              <a:t>Spark</a:t>
            </a:r>
            <a:r>
              <a:rPr lang="fr-FR" dirty="0"/>
              <a:t> SQL API </a:t>
            </a:r>
            <a:r>
              <a:rPr lang="fr-FR" dirty="0" err="1"/>
              <a:t>provides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 for </a:t>
            </a:r>
            <a:r>
              <a:rPr lang="fr-FR" dirty="0" err="1"/>
              <a:t>selecting</a:t>
            </a:r>
            <a:r>
              <a:rPr lang="fr-FR" dirty="0"/>
              <a:t> </a:t>
            </a:r>
            <a:r>
              <a:rPr lang="fr-FR" dirty="0" err="1"/>
              <a:t>columns</a:t>
            </a:r>
            <a:r>
              <a:rPr lang="fr-FR" dirty="0"/>
              <a:t>, </a:t>
            </a:r>
            <a:r>
              <a:rPr lang="fr-FR" dirty="0" err="1"/>
              <a:t>filtering</a:t>
            </a:r>
            <a:r>
              <a:rPr lang="fr-FR" dirty="0"/>
              <a:t> </a:t>
            </a:r>
            <a:r>
              <a:rPr lang="fr-FR" dirty="0" err="1"/>
              <a:t>rows</a:t>
            </a:r>
            <a:r>
              <a:rPr lang="fr-FR" dirty="0"/>
              <a:t>, </a:t>
            </a:r>
            <a:r>
              <a:rPr lang="fr-FR" dirty="0" err="1"/>
              <a:t>aggregating</a:t>
            </a:r>
            <a:r>
              <a:rPr lang="fr-FR" dirty="0"/>
              <a:t> </a:t>
            </a:r>
            <a:r>
              <a:rPr lang="fr-FR" dirty="0" err="1"/>
              <a:t>columns</a:t>
            </a:r>
            <a:r>
              <a:rPr lang="fr-FR" dirty="0"/>
              <a:t>, </a:t>
            </a:r>
            <a:r>
              <a:rPr lang="fr-FR" dirty="0" err="1"/>
              <a:t>joining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, and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common</a:t>
            </a:r>
            <a:r>
              <a:rPr lang="fr-FR" dirty="0"/>
              <a:t> data </a:t>
            </a:r>
            <a:r>
              <a:rPr lang="fr-FR" dirty="0" err="1"/>
              <a:t>processing</a:t>
            </a:r>
            <a:r>
              <a:rPr lang="fr-FR" dirty="0"/>
              <a:t> and </a:t>
            </a:r>
            <a:r>
              <a:rPr lang="fr-FR" dirty="0" err="1"/>
              <a:t>analytic</a:t>
            </a:r>
            <a:r>
              <a:rPr lang="fr-FR" dirty="0"/>
              <a:t> </a:t>
            </a:r>
            <a:r>
              <a:rPr lang="fr-FR" dirty="0" err="1"/>
              <a:t>tasks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/>
              <a:t>Spark</a:t>
            </a:r>
            <a:r>
              <a:rPr lang="fr-FR" dirty="0"/>
              <a:t> </a:t>
            </a:r>
            <a:r>
              <a:rPr lang="fr-FR" dirty="0" smtClean="0"/>
              <a:t>SQL </a:t>
            </a:r>
            <a:r>
              <a:rPr lang="fr-FR" dirty="0" err="1" smtClean="0"/>
              <a:t>is</a:t>
            </a:r>
            <a:r>
              <a:rPr lang="fr-FR" dirty="0" smtClean="0"/>
              <a:t> usable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Nosql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, </a:t>
            </a:r>
            <a:r>
              <a:rPr lang="fr-FR" dirty="0" err="1" smtClean="0"/>
              <a:t>Relational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/>
              <a:t> </a:t>
            </a:r>
            <a:r>
              <a:rPr lang="fr-FR" dirty="0" smtClean="0"/>
              <a:t>or file formats as </a:t>
            </a:r>
            <a:r>
              <a:rPr lang="fr-FR" dirty="0" err="1" smtClean="0"/>
              <a:t>such</a:t>
            </a:r>
            <a:r>
              <a:rPr lang="fr-FR" dirty="0" smtClean="0"/>
              <a:t> CSV, JSON, Parquet, ORC and </a:t>
            </a:r>
            <a:r>
              <a:rPr lang="fr-FR" dirty="0" err="1" smtClean="0"/>
              <a:t>avro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/>
              <a:t>Spark</a:t>
            </a:r>
            <a:r>
              <a:rPr lang="fr-FR" dirty="0"/>
              <a:t> </a:t>
            </a:r>
            <a:r>
              <a:rPr lang="fr-FR" dirty="0" smtClean="0"/>
              <a:t>SQL </a:t>
            </a:r>
            <a:r>
              <a:rPr lang="fr-FR" dirty="0" err="1" smtClean="0"/>
              <a:t>is</a:t>
            </a:r>
            <a:r>
              <a:rPr lang="fr-FR" dirty="0" smtClean="0"/>
              <a:t> compatible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Hive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Spark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interfaceable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notebook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Jupyter</a:t>
            </a:r>
            <a:r>
              <a:rPr lang="fr-FR" dirty="0" smtClean="0"/>
              <a:t>/Zeppelin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SPARK SQL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74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To </a:t>
            </a:r>
            <a:r>
              <a:rPr lang="fr-FR" dirty="0" err="1" smtClean="0"/>
              <a:t>evaluate</a:t>
            </a:r>
            <a:r>
              <a:rPr lang="fr-FR" dirty="0" smtClean="0"/>
              <a:t> SPARK,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use case to GPFS. A report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GPFS experts and the challenge </a:t>
            </a:r>
            <a:r>
              <a:rPr lang="fr-FR" dirty="0" err="1" smtClean="0"/>
              <a:t>is</a:t>
            </a:r>
            <a:r>
              <a:rPr lang="fr-FR" dirty="0" smtClean="0"/>
              <a:t> to do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SPARK.</a:t>
            </a:r>
          </a:p>
          <a:p>
            <a:endParaRPr lang="fr-FR" dirty="0" smtClean="0"/>
          </a:p>
          <a:p>
            <a:r>
              <a:rPr lang="fr-FR" dirty="0" smtClean="0"/>
              <a:t>Identification of GPFS </a:t>
            </a:r>
            <a:r>
              <a:rPr lang="fr-FR" dirty="0" err="1" smtClean="0"/>
              <a:t>metrics</a:t>
            </a:r>
            <a:endParaRPr lang="fr-FR" dirty="0" smtClean="0"/>
          </a:p>
          <a:p>
            <a:pPr lvl="1"/>
            <a:r>
              <a:rPr lang="fr-FR" dirty="0" smtClean="0"/>
              <a:t>total /</a:t>
            </a:r>
            <a:r>
              <a:rPr lang="fr-FR" dirty="0" err="1" smtClean="0"/>
              <a:t>average</a:t>
            </a:r>
            <a:r>
              <a:rPr lang="fr-FR" dirty="0" smtClean="0"/>
              <a:t> file size by group / group-user  / on </a:t>
            </a:r>
            <a:r>
              <a:rPr lang="fr-FR" dirty="0"/>
              <a:t>GPFS</a:t>
            </a:r>
            <a:endParaRPr lang="fr-FR" dirty="0" smtClean="0"/>
          </a:p>
          <a:p>
            <a:pPr lvl="1"/>
            <a:r>
              <a:rPr lang="fr-FR" dirty="0" err="1" smtClean="0"/>
              <a:t>Number</a:t>
            </a:r>
            <a:r>
              <a:rPr lang="fr-FR" dirty="0" smtClean="0"/>
              <a:t> of blocks by group </a:t>
            </a:r>
            <a:r>
              <a:rPr lang="fr-FR" dirty="0"/>
              <a:t>/ </a:t>
            </a:r>
            <a:r>
              <a:rPr lang="fr-FR" dirty="0" smtClean="0"/>
              <a:t>group-user </a:t>
            </a:r>
            <a:r>
              <a:rPr lang="fr-FR" dirty="0"/>
              <a:t>on GPFS</a:t>
            </a:r>
            <a:endParaRPr lang="fr-FR" dirty="0" smtClean="0"/>
          </a:p>
          <a:p>
            <a:pPr lvl="1"/>
            <a:r>
              <a:rPr lang="fr-FR" dirty="0" err="1" smtClean="0"/>
              <a:t>Number</a:t>
            </a:r>
            <a:r>
              <a:rPr lang="fr-FR" dirty="0" smtClean="0"/>
              <a:t> of files / directories / links </a:t>
            </a:r>
            <a:r>
              <a:rPr lang="fr-FR" dirty="0" err="1" smtClean="0"/>
              <a:t>bygroup</a:t>
            </a:r>
            <a:r>
              <a:rPr lang="fr-FR" dirty="0" smtClean="0"/>
              <a:t> </a:t>
            </a:r>
            <a:r>
              <a:rPr lang="fr-FR" dirty="0"/>
              <a:t>/ </a:t>
            </a:r>
            <a:r>
              <a:rPr lang="fr-FR" dirty="0" smtClean="0"/>
              <a:t>group-user </a:t>
            </a:r>
            <a:r>
              <a:rPr lang="fr-FR" dirty="0"/>
              <a:t>/ GPFS</a:t>
            </a:r>
          </a:p>
          <a:p>
            <a:pPr lvl="1"/>
            <a:r>
              <a:rPr lang="fr-FR" dirty="0" smtClean="0"/>
              <a:t>Files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accessed</a:t>
            </a:r>
            <a:endParaRPr lang="fr-FR" dirty="0" smtClean="0"/>
          </a:p>
          <a:p>
            <a:pPr lvl="1"/>
            <a:r>
              <a:rPr lang="mr-IN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GPFS report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Inode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in GPFS : all-gpfs-file.csv.bz2</a:t>
            </a:r>
          </a:p>
          <a:p>
            <a:endParaRPr lang="fr-FR" dirty="0" smtClean="0"/>
          </a:p>
          <a:p>
            <a:r>
              <a:rPr lang="fr-FR" dirty="0" err="1" smtClean="0"/>
              <a:t>Uncompressed</a:t>
            </a:r>
            <a:r>
              <a:rPr lang="fr-FR" dirty="0" smtClean="0"/>
              <a:t> file </a:t>
            </a:r>
            <a:r>
              <a:rPr lang="fr-FR" dirty="0" err="1" smtClean="0"/>
              <a:t>around</a:t>
            </a:r>
            <a:r>
              <a:rPr lang="fr-FR" dirty="0" smtClean="0"/>
              <a:t> 90GBytes</a:t>
            </a:r>
          </a:p>
          <a:p>
            <a:endParaRPr lang="fr-FR" dirty="0" smtClean="0"/>
          </a:p>
          <a:p>
            <a:r>
              <a:rPr lang="fr-FR" dirty="0"/>
              <a:t>Description</a:t>
            </a:r>
          </a:p>
          <a:p>
            <a:pPr lvl="1"/>
            <a:r>
              <a:rPr lang="fi-FI" dirty="0"/>
              <a:t>579 940 350 </a:t>
            </a:r>
            <a:r>
              <a:rPr lang="fi-FI" dirty="0" err="1" smtClean="0"/>
              <a:t>rows</a:t>
            </a:r>
            <a:endParaRPr lang="fi-FI" dirty="0"/>
          </a:p>
          <a:p>
            <a:pPr lvl="1"/>
            <a:r>
              <a:rPr lang="cs-CZ" dirty="0"/>
              <a:t>36 110 461 </a:t>
            </a:r>
            <a:r>
              <a:rPr lang="fr-FR" dirty="0" smtClean="0"/>
              <a:t>directories</a:t>
            </a:r>
            <a:endParaRPr lang="fr-FR" dirty="0"/>
          </a:p>
          <a:p>
            <a:pPr lvl="1"/>
            <a:r>
              <a:rPr lang="is-IS" dirty="0"/>
              <a:t>15 682 448 </a:t>
            </a:r>
            <a:r>
              <a:rPr lang="is-IS" dirty="0" smtClean="0"/>
              <a:t>links</a:t>
            </a:r>
            <a:endParaRPr lang="is-IS" dirty="0"/>
          </a:p>
          <a:p>
            <a:pPr lvl="1"/>
            <a:r>
              <a:rPr lang="is-IS" dirty="0"/>
              <a:t>528 147 441 </a:t>
            </a:r>
            <a:r>
              <a:rPr lang="is-IS" dirty="0" smtClean="0"/>
              <a:t>files</a:t>
            </a:r>
            <a:endParaRPr lang="is-IS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GPFS report</a:t>
            </a:r>
            <a:endParaRPr lang="fr-FR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211408"/>
              </p:ext>
            </p:extLst>
          </p:nvPr>
        </p:nvGraphicFramePr>
        <p:xfrm>
          <a:off x="4284104" y="3165961"/>
          <a:ext cx="4720094" cy="276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8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_2014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CC_2014.thmx</Template>
  <TotalTime>34938</TotalTime>
  <Words>827</Words>
  <Application>Microsoft Macintosh PowerPoint</Application>
  <PresentationFormat>Présentation à l'écran (4:3)</PresentationFormat>
  <Paragraphs>253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Calibri</vt:lpstr>
      <vt:lpstr>Lucida Sans Unicode</vt:lpstr>
      <vt:lpstr>Mangal</vt:lpstr>
      <vt:lpstr>Verdana</vt:lpstr>
      <vt:lpstr>Wingdings 2</vt:lpstr>
      <vt:lpstr>Wingdings 3</vt:lpstr>
      <vt:lpstr>Arial</vt:lpstr>
      <vt:lpstr>CC_2014</vt:lpstr>
      <vt:lpstr>Storage Analysis with SPARK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CNRS/CC-IN2P3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SPARK </dc:title>
  <dc:creator>Osman Aidel</dc:creator>
  <cp:lastModifiedBy>Utilisateur de Microsoft Office</cp:lastModifiedBy>
  <cp:revision>447</cp:revision>
  <dcterms:created xsi:type="dcterms:W3CDTF">2016-05-26T06:28:41Z</dcterms:created>
  <dcterms:modified xsi:type="dcterms:W3CDTF">2018-02-14T08:29:54Z</dcterms:modified>
</cp:coreProperties>
</file>