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58" r:id="rId2"/>
  </p:sldMasterIdLst>
  <p:notesMasterIdLst>
    <p:notesMasterId r:id="rId10"/>
  </p:notesMasterIdLst>
  <p:handoutMasterIdLst>
    <p:handoutMasterId r:id="rId11"/>
  </p:handoutMasterIdLst>
  <p:sldIdLst>
    <p:sldId id="256" r:id="rId3"/>
    <p:sldId id="260" r:id="rId4"/>
    <p:sldId id="258" r:id="rId5"/>
    <p:sldId id="261" r:id="rId6"/>
    <p:sldId id="262" r:id="rId7"/>
    <p:sldId id="263" r:id="rId8"/>
    <p:sldId id="264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A0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22"/>
    <p:restoredTop sz="86435"/>
  </p:normalViewPr>
  <p:slideViewPr>
    <p:cSldViewPr>
      <p:cViewPr>
        <p:scale>
          <a:sx n="114" d="100"/>
          <a:sy n="114" d="100"/>
        </p:scale>
        <p:origin x="1216" y="1056"/>
      </p:cViewPr>
      <p:guideLst>
        <p:guide orient="horz" pos="2160"/>
        <p:guide pos="2880"/>
      </p:guideLst>
    </p:cSldViewPr>
  </p:slideViewPr>
  <p:outlineViewPr>
    <p:cViewPr>
      <p:scale>
        <a:sx n="75" d="100"/>
        <a:sy n="7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17" d="100"/>
          <a:sy n="117" d="100"/>
        </p:scale>
        <p:origin x="4200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CEA480-6DCC-5544-A485-63DA54A823A0}" type="datetimeFigureOut">
              <a:rPr lang="fr-FR" smtClean="0"/>
              <a:t>12/02/2018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2697BB-36AA-B249-9631-2E325BC647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33540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latinLnBrk="0">
              <a:defRPr lang="fr-FR"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latinLnBrk="0">
              <a:defRPr lang="fr-FR" sz="1200"/>
            </a:lvl1pPr>
          </a:lstStyle>
          <a:p>
            <a:fld id="{3842907C-D0AA-4C58-9F94-58B40AD65B29}" type="datetimeFigureOut">
              <a:rPr lang="fr-FR"/>
              <a:pPr/>
              <a:t>12/02/2018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fr-FR"/>
              <a:t>Cliquer ici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latinLnBrk="0">
              <a:defRPr lang="fr-FR"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latinLnBrk="0">
              <a:defRPr lang="fr-FR" sz="1200"/>
            </a:lvl1pPr>
          </a:lstStyle>
          <a:p>
            <a:fld id="{1D76769E-C829-4283-B80E-CB90D995C291}" type="slidenum">
              <a:rPr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86665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rtl="0" latinLnBrk="0">
      <a:defRPr lang="fr-FR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lang="fr-FR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lang="fr-FR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lang="fr-FR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lang="fr-FR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lang="fr-FR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lang="fr-FR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lang="fr-FR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lang="fr-FR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6769E-C829-4283-B80E-CB90D995C291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5161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accue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381000" y="2761291"/>
            <a:ext cx="8382000" cy="142971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algn="r" latinLnBrk="0">
              <a:defRPr lang="fr-FR" sz="4000" b="0" baseline="0">
                <a:solidFill>
                  <a:srgbClr val="02A0CA"/>
                </a:solidFill>
                <a:effectLst/>
                <a:latin typeface="Arial"/>
              </a:defRPr>
            </a:lvl1pPr>
            <a:extLst/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381000" y="4191000"/>
            <a:ext cx="8382000" cy="609600"/>
          </a:xfrm>
        </p:spPr>
        <p:txBody>
          <a:bodyPr/>
          <a:lstStyle>
            <a:lvl1pPr marL="0" marR="64006" indent="0" algn="r" latinLnBrk="0">
              <a:buNone/>
              <a:defRPr lang="fr-FR">
                <a:solidFill>
                  <a:schemeClr val="bg1">
                    <a:lumMod val="50000"/>
                  </a:schemeClr>
                </a:solidFill>
              </a:defRPr>
            </a:lvl1pPr>
            <a:lvl2pPr marL="457189" indent="0" algn="ctr">
              <a:buNone/>
            </a:lvl2pPr>
            <a:lvl3pPr marL="914377" indent="0" algn="ctr">
              <a:buNone/>
            </a:lvl3pPr>
            <a:lvl4pPr marL="1371566" indent="0" algn="ctr">
              <a:buNone/>
            </a:lvl4pPr>
            <a:lvl5pPr marL="1828754" indent="0" algn="ctr">
              <a:buNone/>
            </a:lvl5pPr>
            <a:lvl6pPr marL="2285943" indent="0" algn="ctr">
              <a:buNone/>
            </a:lvl6pPr>
            <a:lvl7pPr marL="2743131" indent="0" algn="ctr">
              <a:buNone/>
            </a:lvl7pPr>
            <a:lvl8pPr marL="3200320" indent="0" algn="ctr">
              <a:buNone/>
            </a:lvl8pPr>
            <a:lvl9pPr marL="3657509" indent="0" algn="ctr">
              <a:buNone/>
            </a:lvl9pPr>
            <a:extLst/>
          </a:lstStyle>
          <a:p>
            <a:r>
              <a:rPr lang="fr-FR"/>
              <a:t>Cliquez pour modifier le style des sous-titres du masque</a:t>
            </a:r>
            <a:endParaRPr lang="fr-FR" dirty="0"/>
          </a:p>
        </p:txBody>
      </p:sp>
      <p:pic>
        <p:nvPicPr>
          <p:cNvPr id="13" name="Image 12" descr="fond_infra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2682859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587500" y="465435"/>
            <a:ext cx="7556500" cy="433553"/>
          </a:xfrm>
          <a:prstGeom prst="rect">
            <a:avLst/>
          </a:prstGeom>
          <a:solidFill>
            <a:srgbClr val="00A0CA"/>
          </a:solidFill>
        </p:spPr>
        <p:txBody>
          <a:bodyPr wrap="square" lIns="0" tIns="108000" rIns="180000" bIns="108000">
            <a:spAutoFit/>
          </a:bodyPr>
          <a:lstStyle/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fr-FR" sz="1400" b="1" dirty="0">
                <a:solidFill>
                  <a:schemeClr val="bg1"/>
                </a:solidFill>
                <a:latin typeface="Arial"/>
                <a:cs typeface="Arial"/>
              </a:rPr>
              <a:t>Centre de Calcul </a:t>
            </a:r>
            <a:r>
              <a:rPr lang="fr-FR" sz="1400" dirty="0">
                <a:solidFill>
                  <a:schemeClr val="bg1"/>
                </a:solidFill>
                <a:latin typeface="Arial"/>
                <a:cs typeface="Arial"/>
              </a:rPr>
              <a:t>de l’Institut National de Physique Nucléaire et de Physique des Particules</a:t>
            </a:r>
          </a:p>
        </p:txBody>
      </p:sp>
      <p:pic>
        <p:nvPicPr>
          <p:cNvPr id="15" name="Imag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32964" y="6183229"/>
            <a:ext cx="571500" cy="5588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05103" y="6183229"/>
            <a:ext cx="533400" cy="55880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63796" y="5967330"/>
            <a:ext cx="2171700" cy="7747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0" y="685801"/>
            <a:ext cx="9144000" cy="559276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0"/>
            <a:ext cx="9144000" cy="457200"/>
          </a:xfrm>
          <a:solidFill>
            <a:srgbClr val="02A0CA"/>
          </a:solidFill>
        </p:spPr>
        <p:txBody>
          <a:bodyPr anchor="ctr">
            <a:noAutofit/>
          </a:bodyPr>
          <a:lstStyle>
            <a:lvl1pPr marL="109725" indent="0">
              <a:buNone/>
              <a:defRPr sz="20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fr-FR" dirty="0"/>
              <a:t>Cliquez ici pour le titre du </a:t>
            </a:r>
            <a:r>
              <a:rPr lang="fr-FR" dirty="0" err="1"/>
              <a:t>slide</a:t>
            </a:r>
            <a:endParaRPr lang="fr-FR" dirty="0"/>
          </a:p>
        </p:txBody>
      </p:sp>
      <p:sp>
        <p:nvSpPr>
          <p:cNvPr id="13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0" y="6492876"/>
            <a:ext cx="6477000" cy="365125"/>
          </a:xfrm>
          <a:prstGeom prst="rect">
            <a:avLst/>
          </a:prstGeom>
        </p:spPr>
        <p:txBody>
          <a:bodyPr vert="horz" lIns="180000" anchor="ctr" anchorCtr="0"/>
          <a:lstStyle>
            <a:lvl1pPr algn="l" latinLnBrk="0">
              <a:defRPr lang="fr-FR" sz="1000">
                <a:solidFill>
                  <a:schemeClr val="tx1"/>
                </a:solidFill>
                <a:latin typeface="Arial"/>
              </a:defRPr>
            </a:lvl1pPr>
            <a:extLst/>
          </a:lstStyle>
          <a:p>
            <a:r>
              <a:rPr lang="fr-FR"/>
              <a:t>Computing Room Furbishing — X. Canehan</a:t>
            </a:r>
            <a:endParaRPr lang="fr-FR" dirty="0"/>
          </a:p>
        </p:txBody>
      </p:sp>
      <p:cxnSp>
        <p:nvCxnSpPr>
          <p:cNvPr id="16" name="Connecteur droit 15"/>
          <p:cNvCxnSpPr/>
          <p:nvPr userDrawn="1"/>
        </p:nvCxnSpPr>
        <p:spPr>
          <a:xfrm>
            <a:off x="2" y="6481771"/>
            <a:ext cx="9144001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e la date 1"/>
          <p:cNvSpPr>
            <a:spLocks noGrp="1"/>
          </p:cNvSpPr>
          <p:nvPr>
            <p:ph type="dt" sz="half" idx="2"/>
          </p:nvPr>
        </p:nvSpPr>
        <p:spPr>
          <a:xfrm>
            <a:off x="6477000" y="6492876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fr-FR"/>
              <a:t>2018-02-13</a:t>
            </a:r>
            <a:endParaRPr lang="fr-FR" dirty="0"/>
          </a:p>
        </p:txBody>
      </p:sp>
      <p:sp>
        <p:nvSpPr>
          <p:cNvPr id="14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10600" y="6477001"/>
            <a:ext cx="533400" cy="381001"/>
          </a:xfrm>
          <a:prstGeom prst="rect">
            <a:avLst/>
          </a:prstGeom>
          <a:solidFill>
            <a:srgbClr val="02A0CA"/>
          </a:solidFill>
        </p:spPr>
        <p:txBody>
          <a:bodyPr vert="horz" anchor="ctr"/>
          <a:lstStyle>
            <a:lvl1pPr algn="r" latinLnBrk="0">
              <a:defRPr lang="fr-FR" sz="1000" b="0">
                <a:solidFill>
                  <a:schemeClr val="bg1"/>
                </a:solidFill>
              </a:defRPr>
            </a:lvl1pPr>
            <a:extLst/>
          </a:lstStyle>
          <a:p>
            <a:fld id="{45292C34-3E5E-4BA5-AF54-F1601B144FB0}" type="slidenum">
              <a:rPr lang="fr-FR" sz="1400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44137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0" y="6492876"/>
            <a:ext cx="6477000" cy="365125"/>
          </a:xfrm>
          <a:prstGeom prst="rect">
            <a:avLst/>
          </a:prstGeom>
        </p:spPr>
        <p:txBody>
          <a:bodyPr vert="horz" lIns="180000" anchor="ctr" anchorCtr="0"/>
          <a:lstStyle>
            <a:lvl1pPr algn="l" latinLnBrk="0">
              <a:defRPr lang="fr-FR" sz="1000">
                <a:solidFill>
                  <a:schemeClr val="tx1"/>
                </a:solidFill>
                <a:latin typeface="Arial"/>
              </a:defRPr>
            </a:lvl1pPr>
            <a:extLst/>
          </a:lstStyle>
          <a:p>
            <a:r>
              <a:rPr lang="fr-FR"/>
              <a:t>Computing Room Furbishing — X. Canehan</a:t>
            </a:r>
            <a:endParaRPr lang="fr-FR" dirty="0"/>
          </a:p>
        </p:txBody>
      </p:sp>
      <p:cxnSp>
        <p:nvCxnSpPr>
          <p:cNvPr id="16" name="Connecteur droit 15"/>
          <p:cNvCxnSpPr/>
          <p:nvPr userDrawn="1"/>
        </p:nvCxnSpPr>
        <p:spPr>
          <a:xfrm>
            <a:off x="2" y="6481771"/>
            <a:ext cx="9144001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e la date 1"/>
          <p:cNvSpPr>
            <a:spLocks noGrp="1"/>
          </p:cNvSpPr>
          <p:nvPr>
            <p:ph type="dt" sz="half" idx="2"/>
          </p:nvPr>
        </p:nvSpPr>
        <p:spPr>
          <a:xfrm>
            <a:off x="6477000" y="6492876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fr-FR"/>
              <a:t>2018-02-13</a:t>
            </a:r>
            <a:endParaRPr lang="fr-FR" dirty="0"/>
          </a:p>
        </p:txBody>
      </p:sp>
      <p:sp>
        <p:nvSpPr>
          <p:cNvPr id="14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10600" y="6477001"/>
            <a:ext cx="533400" cy="381001"/>
          </a:xfrm>
          <a:prstGeom prst="rect">
            <a:avLst/>
          </a:prstGeom>
          <a:solidFill>
            <a:srgbClr val="02A0CA"/>
          </a:solidFill>
        </p:spPr>
        <p:txBody>
          <a:bodyPr vert="horz" anchor="ctr"/>
          <a:lstStyle>
            <a:lvl1pPr algn="r" latinLnBrk="0">
              <a:defRPr lang="fr-FR" sz="1000" b="0">
                <a:solidFill>
                  <a:schemeClr val="bg1"/>
                </a:solidFill>
              </a:defRPr>
            </a:lvl1pPr>
            <a:extLst/>
          </a:lstStyle>
          <a:p>
            <a:fld id="{45292C34-3E5E-4BA5-AF54-F1601B144FB0}" type="slidenum">
              <a:rPr lang="fr-FR" sz="1400" smtClean="0"/>
              <a:pPr/>
              <a:t>‹N°›</a:t>
            </a:fld>
            <a:endParaRPr lang="fr-FR" dirty="0"/>
          </a:p>
        </p:txBody>
      </p:sp>
      <p:sp>
        <p:nvSpPr>
          <p:cNvPr id="9" name="Espace réservé pour une image  5"/>
          <p:cNvSpPr>
            <a:spLocks noGrp="1"/>
          </p:cNvSpPr>
          <p:nvPr>
            <p:ph type="pic" sz="quarter" idx="13"/>
          </p:nvPr>
        </p:nvSpPr>
        <p:spPr>
          <a:xfrm>
            <a:off x="228600" y="685800"/>
            <a:ext cx="4267200" cy="5562600"/>
          </a:xfrm>
        </p:spPr>
        <p:txBody>
          <a:bodyPr/>
          <a:lstStyle>
            <a:lvl1pPr marL="109725" indent="0">
              <a:buNone/>
              <a:defRPr/>
            </a:lvl1pPr>
          </a:lstStyle>
          <a:p>
            <a:r>
              <a:rPr lang="fr-FR"/>
              <a:t>Cliquez sur l’icône pour ajouter une image</a:t>
            </a:r>
            <a:endParaRPr lang="fr-FR" dirty="0"/>
          </a:p>
        </p:txBody>
      </p:sp>
      <p:sp>
        <p:nvSpPr>
          <p:cNvPr id="10" name="Espace réservé du contenu 9"/>
          <p:cNvSpPr>
            <a:spLocks noGrp="1"/>
          </p:cNvSpPr>
          <p:nvPr>
            <p:ph sz="quarter" idx="14"/>
          </p:nvPr>
        </p:nvSpPr>
        <p:spPr>
          <a:xfrm>
            <a:off x="4724400" y="685800"/>
            <a:ext cx="4191000" cy="55626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1" name="Espace réservé du texte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0"/>
            <a:ext cx="9144000" cy="457200"/>
          </a:xfrm>
          <a:solidFill>
            <a:srgbClr val="02A0CA"/>
          </a:solidFill>
        </p:spPr>
        <p:txBody>
          <a:bodyPr anchor="ctr">
            <a:noAutofit/>
          </a:bodyPr>
          <a:lstStyle>
            <a:lvl1pPr marL="109725" indent="0">
              <a:buNone/>
              <a:defRPr sz="20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fr-FR" dirty="0"/>
              <a:t>Cliquez ici pour le titre du </a:t>
            </a:r>
            <a:r>
              <a:rPr lang="fr-FR" dirty="0" err="1"/>
              <a:t>slide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86748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e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  5"/>
          <p:cNvSpPr>
            <a:spLocks noGrp="1"/>
          </p:cNvSpPr>
          <p:nvPr>
            <p:ph type="pic" sz="quarter" idx="12"/>
          </p:nvPr>
        </p:nvSpPr>
        <p:spPr>
          <a:xfrm>
            <a:off x="152400" y="609600"/>
            <a:ext cx="8839200" cy="5715000"/>
          </a:xfrm>
        </p:spPr>
        <p:txBody>
          <a:bodyPr/>
          <a:lstStyle>
            <a:lvl1pPr marL="109725" indent="0">
              <a:buNone/>
              <a:defRPr/>
            </a:lvl1pPr>
          </a:lstStyle>
          <a:p>
            <a:r>
              <a:rPr lang="fr-FR"/>
              <a:t>Cliquez sur l’icône pour ajouter une image</a:t>
            </a:r>
            <a:endParaRPr lang="fr-FR" dirty="0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0" y="6492876"/>
            <a:ext cx="6477000" cy="365125"/>
          </a:xfrm>
          <a:prstGeom prst="rect">
            <a:avLst/>
          </a:prstGeom>
        </p:spPr>
        <p:txBody>
          <a:bodyPr vert="horz" lIns="180000" anchor="ctr" anchorCtr="0"/>
          <a:lstStyle>
            <a:lvl1pPr algn="l" latinLnBrk="0">
              <a:defRPr lang="fr-FR" sz="1000">
                <a:solidFill>
                  <a:schemeClr val="tx1"/>
                </a:solidFill>
                <a:latin typeface="Arial"/>
              </a:defRPr>
            </a:lvl1pPr>
            <a:extLst/>
          </a:lstStyle>
          <a:p>
            <a:r>
              <a:rPr lang="fr-FR"/>
              <a:t>Computing Room Furbishing — X. Canehan</a:t>
            </a:r>
            <a:endParaRPr lang="fr-FR" dirty="0"/>
          </a:p>
        </p:txBody>
      </p:sp>
      <p:cxnSp>
        <p:nvCxnSpPr>
          <p:cNvPr id="9" name="Connecteur droit 8"/>
          <p:cNvCxnSpPr/>
          <p:nvPr userDrawn="1"/>
        </p:nvCxnSpPr>
        <p:spPr>
          <a:xfrm>
            <a:off x="2" y="6481771"/>
            <a:ext cx="9144001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e la date 1"/>
          <p:cNvSpPr>
            <a:spLocks noGrp="1"/>
          </p:cNvSpPr>
          <p:nvPr>
            <p:ph type="dt" sz="half" idx="2"/>
          </p:nvPr>
        </p:nvSpPr>
        <p:spPr>
          <a:xfrm>
            <a:off x="6477000" y="6492876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fr-FR"/>
              <a:t>2018-02-13</a:t>
            </a:r>
            <a:endParaRPr lang="fr-FR" dirty="0"/>
          </a:p>
        </p:txBody>
      </p:sp>
      <p:sp>
        <p:nvSpPr>
          <p:cNvPr id="11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10600" y="6477001"/>
            <a:ext cx="533400" cy="381001"/>
          </a:xfrm>
          <a:prstGeom prst="rect">
            <a:avLst/>
          </a:prstGeom>
          <a:solidFill>
            <a:srgbClr val="02A0CA"/>
          </a:solidFill>
        </p:spPr>
        <p:txBody>
          <a:bodyPr vert="horz" anchor="ctr"/>
          <a:lstStyle>
            <a:lvl1pPr algn="r" latinLnBrk="0">
              <a:defRPr lang="fr-FR" sz="1000" b="0">
                <a:solidFill>
                  <a:schemeClr val="bg1"/>
                </a:solidFill>
              </a:defRPr>
            </a:lvl1pPr>
            <a:extLst/>
          </a:lstStyle>
          <a:p>
            <a:fld id="{45292C34-3E5E-4BA5-AF54-F1601B144FB0}" type="slidenum">
              <a:rPr lang="fr-FR" sz="1400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9144000" cy="457200"/>
          </a:xfrm>
          <a:solidFill>
            <a:srgbClr val="02A0CA"/>
          </a:solidFill>
        </p:spPr>
        <p:txBody>
          <a:bodyPr anchor="ctr">
            <a:noAutofit/>
          </a:bodyPr>
          <a:lstStyle>
            <a:lvl1pPr marL="109725" indent="0">
              <a:buNone/>
              <a:defRPr sz="20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fr-FR" dirty="0"/>
              <a:t>Cliquez ici pour le titre du </a:t>
            </a:r>
            <a:r>
              <a:rPr lang="fr-FR" dirty="0" err="1"/>
              <a:t>slide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32260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inter chapitre res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ond_reseau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2682859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ctrTitle" hasCustomPrompt="1"/>
          </p:nvPr>
        </p:nvSpPr>
        <p:spPr>
          <a:xfrm>
            <a:off x="381000" y="2761291"/>
            <a:ext cx="8382000" cy="142971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algn="r" latinLnBrk="0">
              <a:defRPr lang="fr-FR" sz="4000" b="0" baseline="0">
                <a:solidFill>
                  <a:srgbClr val="02A0CA"/>
                </a:solidFill>
                <a:effectLst/>
                <a:latin typeface="Arial"/>
              </a:defRPr>
            </a:lvl1pPr>
            <a:extLst/>
          </a:lstStyle>
          <a:p>
            <a:r>
              <a:rPr lang="fr-FR" dirty="0"/>
              <a:t>Nom du chapitre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381000" y="4191000"/>
            <a:ext cx="8382000" cy="609600"/>
          </a:xfrm>
        </p:spPr>
        <p:txBody>
          <a:bodyPr/>
          <a:lstStyle>
            <a:lvl1pPr marL="0" marR="64006" indent="0" algn="r" latinLnBrk="0">
              <a:buNone/>
              <a:defRPr lang="fr-FR">
                <a:solidFill>
                  <a:schemeClr val="bg1">
                    <a:lumMod val="50000"/>
                  </a:schemeClr>
                </a:solidFill>
              </a:defRPr>
            </a:lvl1pPr>
            <a:lvl2pPr marL="457189" indent="0" algn="ctr">
              <a:buNone/>
            </a:lvl2pPr>
            <a:lvl3pPr marL="914377" indent="0" algn="ctr">
              <a:buNone/>
            </a:lvl3pPr>
            <a:lvl4pPr marL="1371566" indent="0" algn="ctr">
              <a:buNone/>
            </a:lvl4pPr>
            <a:lvl5pPr marL="1828754" indent="0" algn="ctr">
              <a:buNone/>
            </a:lvl5pPr>
            <a:lvl6pPr marL="2285943" indent="0" algn="ctr">
              <a:buNone/>
            </a:lvl6pPr>
            <a:lvl7pPr marL="2743131" indent="0" algn="ctr">
              <a:buNone/>
            </a:lvl7pPr>
            <a:lvl8pPr marL="3200320" indent="0" algn="ctr">
              <a:buNone/>
            </a:lvl8pPr>
            <a:lvl9pPr marL="3657509" indent="0" algn="ctr">
              <a:buNone/>
            </a:lvl9pPr>
            <a:extLst/>
          </a:lstStyle>
          <a:p>
            <a:r>
              <a:rPr lang="fr-FR"/>
              <a:t>Cliquez pour modifier le style des sous-titres du masque</a:t>
            </a:r>
            <a:endParaRPr lang="fr-FR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587500" y="465435"/>
            <a:ext cx="7556500" cy="433553"/>
          </a:xfrm>
          <a:prstGeom prst="rect">
            <a:avLst/>
          </a:prstGeom>
          <a:solidFill>
            <a:srgbClr val="00A0CA"/>
          </a:solidFill>
        </p:spPr>
        <p:txBody>
          <a:bodyPr wrap="square" lIns="0" tIns="108000" rIns="180000" bIns="108000">
            <a:spAutoFit/>
          </a:bodyPr>
          <a:lstStyle/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fr-FR" sz="1400" b="1" dirty="0">
                <a:solidFill>
                  <a:schemeClr val="bg1"/>
                </a:solidFill>
                <a:latin typeface="Arial"/>
                <a:cs typeface="Arial"/>
              </a:rPr>
              <a:t>Centre de Calcul </a:t>
            </a:r>
            <a:r>
              <a:rPr lang="fr-FR" sz="1400" dirty="0">
                <a:solidFill>
                  <a:schemeClr val="bg1"/>
                </a:solidFill>
                <a:latin typeface="Arial"/>
                <a:cs typeface="Arial"/>
              </a:rPr>
              <a:t>de l’Institut National de Physique Nucléaire et de Physique des Particules</a:t>
            </a:r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0" y="6492876"/>
            <a:ext cx="6477000" cy="365125"/>
          </a:xfrm>
          <a:prstGeom prst="rect">
            <a:avLst/>
          </a:prstGeom>
        </p:spPr>
        <p:txBody>
          <a:bodyPr vert="horz" lIns="180000" anchor="ctr" anchorCtr="0"/>
          <a:lstStyle>
            <a:lvl1pPr algn="l" latinLnBrk="0">
              <a:defRPr lang="fr-FR" sz="1000">
                <a:solidFill>
                  <a:schemeClr val="tx1"/>
                </a:solidFill>
                <a:latin typeface="Arial"/>
              </a:defRPr>
            </a:lvl1pPr>
            <a:extLst/>
          </a:lstStyle>
          <a:p>
            <a:r>
              <a:rPr lang="fr-FR"/>
              <a:t>Computing Room Furbishing — X. Canehan</a:t>
            </a:r>
            <a:endParaRPr lang="fr-FR" dirty="0"/>
          </a:p>
        </p:txBody>
      </p:sp>
      <p:cxnSp>
        <p:nvCxnSpPr>
          <p:cNvPr id="12" name="Connecteur droit 11"/>
          <p:cNvCxnSpPr/>
          <p:nvPr userDrawn="1"/>
        </p:nvCxnSpPr>
        <p:spPr>
          <a:xfrm>
            <a:off x="2" y="6481771"/>
            <a:ext cx="9144001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e la date 1"/>
          <p:cNvSpPr>
            <a:spLocks noGrp="1"/>
          </p:cNvSpPr>
          <p:nvPr>
            <p:ph type="dt" sz="half" idx="2"/>
          </p:nvPr>
        </p:nvSpPr>
        <p:spPr>
          <a:xfrm>
            <a:off x="6477000" y="6492876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fr-FR"/>
              <a:t>2018-02-13</a:t>
            </a:r>
            <a:endParaRPr lang="fr-FR" dirty="0"/>
          </a:p>
        </p:txBody>
      </p:sp>
      <p:sp>
        <p:nvSpPr>
          <p:cNvPr id="15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10600" y="6477001"/>
            <a:ext cx="533400" cy="381001"/>
          </a:xfrm>
          <a:prstGeom prst="rect">
            <a:avLst/>
          </a:prstGeom>
          <a:solidFill>
            <a:srgbClr val="02A0CA"/>
          </a:solidFill>
        </p:spPr>
        <p:txBody>
          <a:bodyPr vert="horz" anchor="ctr"/>
          <a:lstStyle>
            <a:lvl1pPr algn="r" latinLnBrk="0">
              <a:defRPr lang="fr-FR" sz="1000" b="0">
                <a:solidFill>
                  <a:schemeClr val="bg1"/>
                </a:solidFill>
              </a:defRPr>
            </a:lvl1pPr>
            <a:extLst/>
          </a:lstStyle>
          <a:p>
            <a:fld id="{45292C34-3E5E-4BA5-AF54-F1601B144FB0}" type="slidenum">
              <a:rPr lang="fr-FR" sz="1400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9085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inter chapitre stok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ond_stokag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2682859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ctrTitle" hasCustomPrompt="1"/>
          </p:nvPr>
        </p:nvSpPr>
        <p:spPr>
          <a:xfrm>
            <a:off x="381000" y="2761291"/>
            <a:ext cx="8382000" cy="142971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algn="r" latinLnBrk="0">
              <a:defRPr lang="fr-FR" sz="4000" b="0" baseline="0">
                <a:solidFill>
                  <a:srgbClr val="02A0CA"/>
                </a:solidFill>
                <a:effectLst/>
                <a:latin typeface="Arial"/>
              </a:defRPr>
            </a:lvl1pPr>
            <a:extLst/>
          </a:lstStyle>
          <a:p>
            <a:r>
              <a:rPr lang="fr-FR" dirty="0"/>
              <a:t>Nom du chapitre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381000" y="4191000"/>
            <a:ext cx="8382000" cy="609600"/>
          </a:xfrm>
        </p:spPr>
        <p:txBody>
          <a:bodyPr/>
          <a:lstStyle>
            <a:lvl1pPr marL="0" marR="64006" indent="0" algn="r" latinLnBrk="0">
              <a:buNone/>
              <a:defRPr lang="fr-FR">
                <a:solidFill>
                  <a:schemeClr val="bg1">
                    <a:lumMod val="50000"/>
                  </a:schemeClr>
                </a:solidFill>
              </a:defRPr>
            </a:lvl1pPr>
            <a:lvl2pPr marL="457189" indent="0" algn="ctr">
              <a:buNone/>
            </a:lvl2pPr>
            <a:lvl3pPr marL="914377" indent="0" algn="ctr">
              <a:buNone/>
            </a:lvl3pPr>
            <a:lvl4pPr marL="1371566" indent="0" algn="ctr">
              <a:buNone/>
            </a:lvl4pPr>
            <a:lvl5pPr marL="1828754" indent="0" algn="ctr">
              <a:buNone/>
            </a:lvl5pPr>
            <a:lvl6pPr marL="2285943" indent="0" algn="ctr">
              <a:buNone/>
            </a:lvl6pPr>
            <a:lvl7pPr marL="2743131" indent="0" algn="ctr">
              <a:buNone/>
            </a:lvl7pPr>
            <a:lvl8pPr marL="3200320" indent="0" algn="ctr">
              <a:buNone/>
            </a:lvl8pPr>
            <a:lvl9pPr marL="3657509" indent="0" algn="ctr">
              <a:buNone/>
            </a:lvl9pPr>
            <a:extLst/>
          </a:lstStyle>
          <a:p>
            <a:r>
              <a:rPr lang="fr-FR"/>
              <a:t>Cliquez pour modifier le style des sous-titres du masque</a:t>
            </a:r>
            <a:endParaRPr lang="fr-FR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587500" y="465435"/>
            <a:ext cx="7556500" cy="433553"/>
          </a:xfrm>
          <a:prstGeom prst="rect">
            <a:avLst/>
          </a:prstGeom>
          <a:solidFill>
            <a:srgbClr val="00A0CA"/>
          </a:solidFill>
        </p:spPr>
        <p:txBody>
          <a:bodyPr wrap="square" lIns="0" tIns="108000" rIns="180000" bIns="108000">
            <a:spAutoFit/>
          </a:bodyPr>
          <a:lstStyle/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fr-FR" sz="1400" b="1" dirty="0">
                <a:solidFill>
                  <a:schemeClr val="bg1"/>
                </a:solidFill>
                <a:latin typeface="Arial"/>
                <a:cs typeface="Arial"/>
              </a:rPr>
              <a:t>Centre de Calcul </a:t>
            </a:r>
            <a:r>
              <a:rPr lang="fr-FR" sz="1400" dirty="0">
                <a:solidFill>
                  <a:schemeClr val="bg1"/>
                </a:solidFill>
                <a:latin typeface="Arial"/>
                <a:cs typeface="Arial"/>
              </a:rPr>
              <a:t>de l’Institut National de Physique Nucléaire et de Physique des Particules</a:t>
            </a:r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0" y="6492876"/>
            <a:ext cx="6477000" cy="365125"/>
          </a:xfrm>
          <a:prstGeom prst="rect">
            <a:avLst/>
          </a:prstGeom>
        </p:spPr>
        <p:txBody>
          <a:bodyPr vert="horz" lIns="180000" anchor="ctr" anchorCtr="0"/>
          <a:lstStyle>
            <a:lvl1pPr algn="l" latinLnBrk="0">
              <a:defRPr lang="fr-FR" sz="1000">
                <a:solidFill>
                  <a:schemeClr val="tx1"/>
                </a:solidFill>
                <a:latin typeface="Arial"/>
              </a:defRPr>
            </a:lvl1pPr>
            <a:extLst/>
          </a:lstStyle>
          <a:p>
            <a:r>
              <a:rPr lang="fr-FR"/>
              <a:t>Computing Room Furbishing — X. Canehan</a:t>
            </a:r>
            <a:endParaRPr lang="fr-FR" dirty="0"/>
          </a:p>
        </p:txBody>
      </p:sp>
      <p:cxnSp>
        <p:nvCxnSpPr>
          <p:cNvPr id="12" name="Connecteur droit 11"/>
          <p:cNvCxnSpPr/>
          <p:nvPr userDrawn="1"/>
        </p:nvCxnSpPr>
        <p:spPr>
          <a:xfrm>
            <a:off x="2" y="6481771"/>
            <a:ext cx="9144001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e la date 1"/>
          <p:cNvSpPr>
            <a:spLocks noGrp="1"/>
          </p:cNvSpPr>
          <p:nvPr>
            <p:ph type="dt" sz="half" idx="2"/>
          </p:nvPr>
        </p:nvSpPr>
        <p:spPr>
          <a:xfrm>
            <a:off x="6477000" y="6492876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fr-FR"/>
              <a:t>2018-02-13</a:t>
            </a:r>
            <a:endParaRPr lang="fr-FR" dirty="0"/>
          </a:p>
        </p:txBody>
      </p:sp>
      <p:sp>
        <p:nvSpPr>
          <p:cNvPr id="15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10600" y="6477001"/>
            <a:ext cx="533400" cy="381001"/>
          </a:xfrm>
          <a:prstGeom prst="rect">
            <a:avLst/>
          </a:prstGeom>
          <a:solidFill>
            <a:srgbClr val="02A0CA"/>
          </a:solidFill>
        </p:spPr>
        <p:txBody>
          <a:bodyPr vert="horz" anchor="ctr"/>
          <a:lstStyle>
            <a:lvl1pPr algn="r" latinLnBrk="0">
              <a:defRPr lang="fr-FR" sz="1000" b="0">
                <a:solidFill>
                  <a:schemeClr val="bg1"/>
                </a:solidFill>
              </a:defRPr>
            </a:lvl1pPr>
            <a:extLst/>
          </a:lstStyle>
          <a:p>
            <a:fld id="{45292C34-3E5E-4BA5-AF54-F1601B144FB0}" type="slidenum">
              <a:rPr lang="fr-FR" sz="1400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9085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inter chapitre inf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 hasCustomPrompt="1"/>
          </p:nvPr>
        </p:nvSpPr>
        <p:spPr>
          <a:xfrm>
            <a:off x="381000" y="2761291"/>
            <a:ext cx="8382000" cy="142971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algn="r" latinLnBrk="0">
              <a:defRPr lang="fr-FR" sz="4000" b="0" baseline="0">
                <a:solidFill>
                  <a:srgbClr val="02A0CA"/>
                </a:solidFill>
                <a:effectLst/>
                <a:latin typeface="Arial"/>
              </a:defRPr>
            </a:lvl1pPr>
            <a:extLst/>
          </a:lstStyle>
          <a:p>
            <a:r>
              <a:rPr lang="fr-FR" dirty="0"/>
              <a:t>Nom du chapitre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381000" y="4191000"/>
            <a:ext cx="8382000" cy="609600"/>
          </a:xfrm>
        </p:spPr>
        <p:txBody>
          <a:bodyPr/>
          <a:lstStyle>
            <a:lvl1pPr marL="0" marR="64006" indent="0" algn="r" latinLnBrk="0">
              <a:buNone/>
              <a:defRPr lang="fr-FR">
                <a:solidFill>
                  <a:schemeClr val="bg1">
                    <a:lumMod val="50000"/>
                  </a:schemeClr>
                </a:solidFill>
              </a:defRPr>
            </a:lvl1pPr>
            <a:lvl2pPr marL="457189" indent="0" algn="ctr">
              <a:buNone/>
            </a:lvl2pPr>
            <a:lvl3pPr marL="914377" indent="0" algn="ctr">
              <a:buNone/>
            </a:lvl3pPr>
            <a:lvl4pPr marL="1371566" indent="0" algn="ctr">
              <a:buNone/>
            </a:lvl4pPr>
            <a:lvl5pPr marL="1828754" indent="0" algn="ctr">
              <a:buNone/>
            </a:lvl5pPr>
            <a:lvl6pPr marL="2285943" indent="0" algn="ctr">
              <a:buNone/>
            </a:lvl6pPr>
            <a:lvl7pPr marL="2743131" indent="0" algn="ctr">
              <a:buNone/>
            </a:lvl7pPr>
            <a:lvl8pPr marL="3200320" indent="0" algn="ctr">
              <a:buNone/>
            </a:lvl8pPr>
            <a:lvl9pPr marL="3657509" indent="0" algn="ctr">
              <a:buNone/>
            </a:lvl9pPr>
            <a:extLst/>
          </a:lstStyle>
          <a:p>
            <a:r>
              <a:rPr lang="fr-FR"/>
              <a:t>Cliquez pour modifier le style des sous-titres du masque</a:t>
            </a:r>
            <a:endParaRPr lang="fr-FR" dirty="0"/>
          </a:p>
        </p:txBody>
      </p:sp>
      <p:pic>
        <p:nvPicPr>
          <p:cNvPr id="13" name="Image 12" descr="fond_infra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2682859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587500" y="465435"/>
            <a:ext cx="7556500" cy="433553"/>
          </a:xfrm>
          <a:prstGeom prst="rect">
            <a:avLst/>
          </a:prstGeom>
          <a:solidFill>
            <a:srgbClr val="00A0CA"/>
          </a:solidFill>
        </p:spPr>
        <p:txBody>
          <a:bodyPr wrap="square" lIns="0" tIns="108000" rIns="180000" bIns="108000">
            <a:spAutoFit/>
          </a:bodyPr>
          <a:lstStyle/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fr-FR" sz="1400" b="1" dirty="0">
                <a:solidFill>
                  <a:schemeClr val="bg1"/>
                </a:solidFill>
                <a:latin typeface="Arial"/>
                <a:cs typeface="Arial"/>
              </a:rPr>
              <a:t>Centre de Calcul </a:t>
            </a:r>
            <a:r>
              <a:rPr lang="fr-FR" sz="1400" dirty="0">
                <a:solidFill>
                  <a:schemeClr val="bg1"/>
                </a:solidFill>
                <a:latin typeface="Arial"/>
                <a:cs typeface="Arial"/>
              </a:rPr>
              <a:t>de l’Institut National de Physique Nucléaire et de Physique des Particules</a:t>
            </a:r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0" y="6492876"/>
            <a:ext cx="6477000" cy="365125"/>
          </a:xfrm>
          <a:prstGeom prst="rect">
            <a:avLst/>
          </a:prstGeom>
        </p:spPr>
        <p:txBody>
          <a:bodyPr vert="horz" lIns="180000" anchor="ctr" anchorCtr="0"/>
          <a:lstStyle>
            <a:lvl1pPr algn="l" latinLnBrk="0">
              <a:defRPr lang="fr-FR" sz="1000">
                <a:solidFill>
                  <a:schemeClr val="tx1"/>
                </a:solidFill>
                <a:latin typeface="Arial"/>
              </a:defRPr>
            </a:lvl1pPr>
            <a:extLst/>
          </a:lstStyle>
          <a:p>
            <a:r>
              <a:rPr lang="fr-FR"/>
              <a:t>Computing Room Furbishing — X. Canehan</a:t>
            </a:r>
            <a:endParaRPr lang="fr-FR" dirty="0"/>
          </a:p>
        </p:txBody>
      </p:sp>
      <p:cxnSp>
        <p:nvCxnSpPr>
          <p:cNvPr id="12" name="Connecteur droit 11"/>
          <p:cNvCxnSpPr/>
          <p:nvPr userDrawn="1"/>
        </p:nvCxnSpPr>
        <p:spPr>
          <a:xfrm>
            <a:off x="2" y="6481771"/>
            <a:ext cx="9144001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e la date 1"/>
          <p:cNvSpPr>
            <a:spLocks noGrp="1"/>
          </p:cNvSpPr>
          <p:nvPr>
            <p:ph type="dt" sz="half" idx="2"/>
          </p:nvPr>
        </p:nvSpPr>
        <p:spPr>
          <a:xfrm>
            <a:off x="6477000" y="6492876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fr-FR"/>
              <a:t>2018-02-13</a:t>
            </a:r>
            <a:endParaRPr lang="fr-FR" dirty="0"/>
          </a:p>
        </p:txBody>
      </p:sp>
      <p:sp>
        <p:nvSpPr>
          <p:cNvPr id="16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10600" y="6477001"/>
            <a:ext cx="533400" cy="381001"/>
          </a:xfrm>
          <a:prstGeom prst="rect">
            <a:avLst/>
          </a:prstGeom>
          <a:solidFill>
            <a:srgbClr val="02A0CA"/>
          </a:solidFill>
        </p:spPr>
        <p:txBody>
          <a:bodyPr vert="horz" anchor="ctr"/>
          <a:lstStyle>
            <a:lvl1pPr algn="r" latinLnBrk="0">
              <a:defRPr lang="fr-FR" sz="1000" b="0">
                <a:solidFill>
                  <a:schemeClr val="bg1"/>
                </a:solidFill>
              </a:defRPr>
            </a:lvl1pPr>
            <a:extLst/>
          </a:lstStyle>
          <a:p>
            <a:fld id="{45292C34-3E5E-4BA5-AF54-F1601B144FB0}" type="slidenum">
              <a:rPr lang="fr-FR" sz="1400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9085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r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0" y="457200"/>
            <a:ext cx="9144000" cy="6019800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fr-FR" dirty="0"/>
              <a:t>Merci</a:t>
            </a:r>
          </a:p>
        </p:txBody>
      </p:sp>
      <p:sp>
        <p:nvSpPr>
          <p:cNvPr id="9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0" y="6492876"/>
            <a:ext cx="6477000" cy="365125"/>
          </a:xfrm>
          <a:prstGeom prst="rect">
            <a:avLst/>
          </a:prstGeom>
        </p:spPr>
        <p:txBody>
          <a:bodyPr vert="horz" lIns="180000" anchor="ctr" anchorCtr="0"/>
          <a:lstStyle>
            <a:lvl1pPr algn="l" latinLnBrk="0">
              <a:defRPr lang="fr-FR" sz="1000">
                <a:solidFill>
                  <a:schemeClr val="tx1"/>
                </a:solidFill>
                <a:latin typeface="Arial"/>
              </a:defRPr>
            </a:lvl1pPr>
            <a:extLst/>
          </a:lstStyle>
          <a:p>
            <a:r>
              <a:rPr lang="fr-FR"/>
              <a:t>Computing Room Furbishing — X. Canehan</a:t>
            </a:r>
            <a:endParaRPr lang="fr-FR" dirty="0"/>
          </a:p>
        </p:txBody>
      </p:sp>
      <p:cxnSp>
        <p:nvCxnSpPr>
          <p:cNvPr id="12" name="Connecteur droit 11"/>
          <p:cNvCxnSpPr/>
          <p:nvPr userDrawn="1"/>
        </p:nvCxnSpPr>
        <p:spPr>
          <a:xfrm>
            <a:off x="2" y="6481771"/>
            <a:ext cx="9144001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e la date 1"/>
          <p:cNvSpPr>
            <a:spLocks noGrp="1"/>
          </p:cNvSpPr>
          <p:nvPr>
            <p:ph type="dt" sz="half" idx="2"/>
          </p:nvPr>
        </p:nvSpPr>
        <p:spPr>
          <a:xfrm>
            <a:off x="6477000" y="6492876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fr-FR"/>
              <a:t>2018-02-13</a:t>
            </a:r>
            <a:endParaRPr lang="fr-FR" dirty="0"/>
          </a:p>
        </p:txBody>
      </p:sp>
      <p:sp>
        <p:nvSpPr>
          <p:cNvPr id="14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10600" y="6477001"/>
            <a:ext cx="533400" cy="381001"/>
          </a:xfrm>
          <a:prstGeom prst="rect">
            <a:avLst/>
          </a:prstGeom>
          <a:solidFill>
            <a:srgbClr val="02A0CA"/>
          </a:solidFill>
        </p:spPr>
        <p:txBody>
          <a:bodyPr vert="horz" anchor="ctr"/>
          <a:lstStyle>
            <a:lvl1pPr algn="r" latinLnBrk="0">
              <a:defRPr lang="fr-FR" sz="1000" b="0">
                <a:solidFill>
                  <a:schemeClr val="bg1"/>
                </a:solidFill>
              </a:defRPr>
            </a:lvl1pPr>
            <a:extLst/>
          </a:lstStyle>
          <a:p>
            <a:fld id="{45292C34-3E5E-4BA5-AF54-F1601B144FB0}" type="slidenum">
              <a:rPr lang="fr-FR" sz="1400" smtClean="0"/>
              <a:pPr/>
              <a:t>‹N°›</a:t>
            </a:fld>
            <a:endParaRPr lang="fr-FR" dirty="0"/>
          </a:p>
        </p:txBody>
      </p:sp>
      <p:sp>
        <p:nvSpPr>
          <p:cNvPr id="15" name="Espace réservé du texte 7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0"/>
            <a:ext cx="9144000" cy="457200"/>
          </a:xfrm>
          <a:solidFill>
            <a:srgbClr val="02A0CA"/>
          </a:solidFill>
        </p:spPr>
        <p:txBody>
          <a:bodyPr anchor="ctr">
            <a:normAutofit/>
          </a:bodyPr>
          <a:lstStyle>
            <a:lvl1pPr marL="109725" indent="0">
              <a:buNone/>
              <a:defRPr sz="14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fr-FR" dirty="0"/>
              <a:t>Chapitre courant</a:t>
            </a:r>
          </a:p>
        </p:txBody>
      </p:sp>
    </p:spTree>
    <p:extLst>
      <p:ext uri="{BB962C8B-B14F-4D97-AF65-F5344CB8AC3E}">
        <p14:creationId xmlns:p14="http://schemas.microsoft.com/office/powerpoint/2010/main" val="148468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914400"/>
          </a:xfrm>
          <a:prstGeom prst="rect">
            <a:avLst/>
          </a:prstGeom>
        </p:spPr>
        <p:txBody>
          <a:bodyPr vert="horz" lIns="180000" anchor="ctr">
            <a:noAutofit/>
            <a:scene3d>
              <a:camera prst="orthographicFront"/>
              <a:lightRig rig="soft" dir="t"/>
            </a:scene3d>
            <a:sp3d prstMaterial="softEdge"/>
          </a:bodyPr>
          <a:lstStyle/>
          <a:p>
            <a:r>
              <a:rPr lang="fr-FR" dirty="0"/>
              <a:t>Cliquer ici pour modifier le style du titre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0" y="1371601"/>
            <a:ext cx="9144000" cy="4906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lang="fr-FR" dirty="0"/>
              <a:t>Cliquer ici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  <a:p>
            <a:pPr lvl="5"/>
            <a:r>
              <a:rPr lang="fr-FR" dirty="0"/>
              <a:t>Sixième niveau</a:t>
            </a:r>
          </a:p>
          <a:p>
            <a:pPr lvl="6"/>
            <a:r>
              <a:rPr lang="fr-FR" dirty="0"/>
              <a:t>Septième niveau</a:t>
            </a:r>
          </a:p>
          <a:p>
            <a:pPr lvl="7"/>
            <a:r>
              <a:rPr lang="fr-FR" dirty="0"/>
              <a:t>Huitième niveau</a:t>
            </a:r>
          </a:p>
          <a:p>
            <a:pPr lvl="8"/>
            <a:r>
              <a:rPr lang="fr-FR" dirty="0"/>
              <a:t>Neuvième niveau</a:t>
            </a:r>
          </a:p>
        </p:txBody>
      </p:sp>
      <p:pic>
        <p:nvPicPr>
          <p:cNvPr id="17" name="Image 16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448226" y="6602007"/>
            <a:ext cx="1009974" cy="164895"/>
          </a:xfrm>
          <a:prstGeom prst="rect">
            <a:avLst/>
          </a:prstGeom>
        </p:spPr>
      </p:pic>
      <p:cxnSp>
        <p:nvCxnSpPr>
          <p:cNvPr id="19" name="Connecteur droit 18"/>
          <p:cNvCxnSpPr/>
          <p:nvPr userDrawn="1"/>
        </p:nvCxnSpPr>
        <p:spPr>
          <a:xfrm>
            <a:off x="2" y="6481771"/>
            <a:ext cx="9144001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0" y="6492876"/>
            <a:ext cx="6477000" cy="365125"/>
          </a:xfrm>
          <a:prstGeom prst="rect">
            <a:avLst/>
          </a:prstGeom>
        </p:spPr>
        <p:txBody>
          <a:bodyPr vert="horz" lIns="180000" anchor="ctr" anchorCtr="0"/>
          <a:lstStyle>
            <a:lvl1pPr algn="l" latinLnBrk="0">
              <a:defRPr lang="fr-FR" sz="1000">
                <a:solidFill>
                  <a:schemeClr val="tx1"/>
                </a:solidFill>
                <a:latin typeface="Arial"/>
              </a:defRPr>
            </a:lvl1pPr>
            <a:extLst/>
          </a:lstStyle>
          <a:p>
            <a:r>
              <a:rPr lang="fr-FR"/>
              <a:t>Computing Room Furbishing — X. Canehan</a:t>
            </a:r>
            <a:endParaRPr lang="fr-FR" dirty="0"/>
          </a:p>
        </p:txBody>
      </p:sp>
      <p:sp>
        <p:nvSpPr>
          <p:cNvPr id="11" name="Espace réservé de la date 1"/>
          <p:cNvSpPr>
            <a:spLocks noGrp="1"/>
          </p:cNvSpPr>
          <p:nvPr>
            <p:ph type="dt" sz="half" idx="2"/>
          </p:nvPr>
        </p:nvSpPr>
        <p:spPr>
          <a:xfrm>
            <a:off x="6477000" y="6492876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fr-FR"/>
              <a:t>2018-02-13</a:t>
            </a:r>
            <a:endParaRPr lang="fr-FR" dirty="0"/>
          </a:p>
        </p:txBody>
      </p:sp>
      <p:sp>
        <p:nvSpPr>
          <p:cNvPr id="12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10600" y="6477001"/>
            <a:ext cx="533400" cy="381001"/>
          </a:xfrm>
          <a:prstGeom prst="rect">
            <a:avLst/>
          </a:prstGeom>
          <a:solidFill>
            <a:srgbClr val="02A0CA"/>
          </a:solidFill>
        </p:spPr>
        <p:txBody>
          <a:bodyPr vert="horz" anchor="ctr"/>
          <a:lstStyle>
            <a:lvl1pPr algn="r" latinLnBrk="0">
              <a:defRPr lang="fr-FR" sz="1000" b="0">
                <a:solidFill>
                  <a:schemeClr val="bg1"/>
                </a:solidFill>
              </a:defRPr>
            </a:lvl1pPr>
            <a:extLst/>
          </a:lstStyle>
          <a:p>
            <a:fld id="{45292C34-3E5E-4BA5-AF54-F1601B144FB0}" type="slidenum">
              <a:rPr lang="fr-FR" sz="1400" smtClean="0"/>
              <a:pPr/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3" r:id="rId2"/>
    <p:sldLayoutId id="2147483667" r:id="rId3"/>
    <p:sldLayoutId id="2147483662" r:id="rId4"/>
    <p:sldLayoutId id="2147483664" r:id="rId5"/>
    <p:sldLayoutId id="2147483665" r:id="rId6"/>
    <p:sldLayoutId id="2147483666" r:id="rId7"/>
    <p:sldLayoutId id="2147483661" r:id="rId8"/>
  </p:sldLayoutIdLst>
  <p:hf hdr="0"/>
  <p:txStyles>
    <p:titleStyle>
      <a:lvl1pPr algn="l" rtl="0" eaLnBrk="1" latinLnBrk="0" hangingPunct="1">
        <a:spcBef>
          <a:spcPct val="0"/>
        </a:spcBef>
        <a:buNone/>
        <a:defRPr lang="fr-FR" sz="3200" b="1" i="0" kern="1200">
          <a:solidFill>
            <a:schemeClr val="tx2"/>
          </a:solidFill>
          <a:effectLst/>
          <a:latin typeface="Arial"/>
          <a:ea typeface="+mj-ea"/>
          <a:cs typeface="Arial"/>
        </a:defRPr>
      </a:lvl1pPr>
      <a:extLst/>
    </p:titleStyle>
    <p:bodyStyle>
      <a:lvl1pPr marL="365751" indent="-256026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5000"/>
        <a:buFont typeface="Wingdings 3"/>
        <a:buChar char=""/>
        <a:defRPr lang="fr-FR" sz="2700" b="0" i="0" kern="1200">
          <a:solidFill>
            <a:schemeClr val="tx1"/>
          </a:solidFill>
          <a:latin typeface="Arial"/>
          <a:ea typeface="+mn-ea"/>
          <a:cs typeface="Arial"/>
        </a:defRPr>
      </a:lvl1pPr>
      <a:lvl2pPr marL="621776" indent="-228594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lang="fr-FR" sz="2300" b="0" i="0" kern="1200">
          <a:solidFill>
            <a:schemeClr val="tx1"/>
          </a:solidFill>
          <a:latin typeface="Arial"/>
          <a:ea typeface="+mn-ea"/>
          <a:cs typeface="Arial"/>
        </a:defRPr>
      </a:lvl2pPr>
      <a:lvl3pPr marL="859515" indent="-228594" algn="l" rtl="0" eaLnBrk="1" latinLnBrk="0" hangingPunct="1">
        <a:spcBef>
          <a:spcPts val="351"/>
        </a:spcBef>
        <a:buClr>
          <a:schemeClr val="accent2"/>
        </a:buClr>
        <a:buSzPct val="100000"/>
        <a:buFont typeface="Wingdings 2"/>
        <a:buChar char=""/>
        <a:defRPr lang="fr-FR" sz="2100" b="0" i="0" kern="1200">
          <a:solidFill>
            <a:schemeClr val="tx1"/>
          </a:solidFill>
          <a:latin typeface="Arial"/>
          <a:ea typeface="+mn-ea"/>
          <a:cs typeface="Arial"/>
        </a:defRPr>
      </a:lvl3pPr>
      <a:lvl4pPr marL="1142971" indent="-228594" algn="l" rtl="0" eaLnBrk="1" latinLnBrk="0" hangingPunct="1">
        <a:spcBef>
          <a:spcPts val="351"/>
        </a:spcBef>
        <a:buClr>
          <a:schemeClr val="accent2"/>
        </a:buClr>
        <a:buFont typeface="Wingdings 2"/>
        <a:buChar char=""/>
        <a:defRPr lang="fr-FR" sz="1900" b="0" i="0" kern="1200">
          <a:solidFill>
            <a:schemeClr val="tx1"/>
          </a:solidFill>
          <a:latin typeface="Arial"/>
          <a:ea typeface="+mn-ea"/>
          <a:cs typeface="Arial"/>
        </a:defRPr>
      </a:lvl4pPr>
      <a:lvl5pPr marL="1371566" indent="-228594" algn="l" rtl="0" eaLnBrk="1" latinLnBrk="0" hangingPunct="1">
        <a:spcBef>
          <a:spcPts val="351"/>
        </a:spcBef>
        <a:buClr>
          <a:schemeClr val="accent2"/>
        </a:buClr>
        <a:buFont typeface="Wingdings 2"/>
        <a:buChar char=""/>
        <a:defRPr lang="fr-FR" sz="1800" b="0" i="0" kern="1200">
          <a:solidFill>
            <a:schemeClr val="tx1"/>
          </a:solidFill>
          <a:latin typeface="Arial"/>
          <a:ea typeface="+mn-ea"/>
          <a:cs typeface="Arial"/>
        </a:defRPr>
      </a:lvl5pPr>
      <a:lvl6pPr marL="1600160" indent="-228594" algn="l" rtl="0" eaLnBrk="1" latinLnBrk="0" hangingPunct="1">
        <a:spcBef>
          <a:spcPts val="351"/>
        </a:spcBef>
        <a:buClr>
          <a:schemeClr val="accent3"/>
        </a:buClr>
        <a:buFont typeface="Wingdings 2"/>
        <a:buChar char=""/>
        <a:defRPr lang="fr-FR" sz="1800" b="0" i="0" kern="1200">
          <a:solidFill>
            <a:schemeClr val="tx1"/>
          </a:solidFill>
          <a:latin typeface="Arial"/>
          <a:ea typeface="+mn-ea"/>
          <a:cs typeface="Arial"/>
        </a:defRPr>
      </a:lvl6pPr>
      <a:lvl7pPr marL="1828754" indent="-228594" algn="l" rtl="0" eaLnBrk="1" latinLnBrk="0" hangingPunct="1">
        <a:spcBef>
          <a:spcPts val="351"/>
        </a:spcBef>
        <a:buClr>
          <a:schemeClr val="accent3"/>
        </a:buClr>
        <a:buFont typeface="Wingdings 2"/>
        <a:buChar char=""/>
        <a:defRPr lang="fr-FR" sz="1600" b="0" i="0" kern="1200">
          <a:solidFill>
            <a:schemeClr val="tx1"/>
          </a:solidFill>
          <a:latin typeface="Arial"/>
          <a:ea typeface="+mn-ea"/>
          <a:cs typeface="Arial"/>
        </a:defRPr>
      </a:lvl7pPr>
      <a:lvl8pPr marL="2057349" indent="-228594" algn="l" rtl="0" eaLnBrk="1" latinLnBrk="0" hangingPunct="1">
        <a:spcBef>
          <a:spcPts val="351"/>
        </a:spcBef>
        <a:buClr>
          <a:schemeClr val="accent3"/>
        </a:buClr>
        <a:buFont typeface="Wingdings 2"/>
        <a:buChar char=""/>
        <a:defRPr lang="fr-FR" sz="1600" b="0" i="0" kern="1200">
          <a:solidFill>
            <a:schemeClr val="tx1"/>
          </a:solidFill>
          <a:latin typeface="Arial"/>
          <a:ea typeface="+mn-ea"/>
          <a:cs typeface="Arial"/>
        </a:defRPr>
      </a:lvl8pPr>
      <a:lvl9pPr marL="2285943" indent="-228594" algn="l" rtl="0" eaLnBrk="1" latinLnBrk="0" hangingPunct="1">
        <a:spcBef>
          <a:spcPts val="351"/>
        </a:spcBef>
        <a:buClr>
          <a:schemeClr val="accent3"/>
        </a:buClr>
        <a:buFont typeface="Wingdings 2"/>
        <a:buChar char=""/>
        <a:defRPr lang="fr-FR" sz="1600" b="0" i="0" kern="1200" baseline="0">
          <a:solidFill>
            <a:schemeClr val="tx1"/>
          </a:solidFill>
          <a:latin typeface="Arial"/>
          <a:ea typeface="+mn-ea"/>
          <a:cs typeface="Arial"/>
        </a:defRPr>
      </a:lvl9pPr>
      <a:extLst/>
    </p:bodyStyle>
    <p:otherStyle>
      <a:lvl1pPr marL="0" algn="l" rtl="0" eaLnBrk="1" latinLnBrk="0" hangingPunct="1">
        <a:defRPr lang="fr-FR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rtl="0" eaLnBrk="1" hangingPunct="1">
        <a:defRPr lang="fr-FR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rtl="0" eaLnBrk="1" hangingPunct="1">
        <a:defRPr lang="fr-FR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rtl="0" eaLnBrk="1" hangingPunct="1">
        <a:defRPr lang="fr-FR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rtl="0" eaLnBrk="1" hangingPunct="1">
        <a:defRPr lang="fr-FR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rtl="0" eaLnBrk="1" hangingPunct="1">
        <a:defRPr lang="fr-FR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rtl="0" eaLnBrk="1" hangingPunct="1">
        <a:defRPr lang="fr-FR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rtl="0" eaLnBrk="1" hangingPunct="1">
        <a:defRPr lang="fr-FR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rtl="0" eaLnBrk="1" hangingPunct="1">
        <a:defRPr lang="fr-FR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8D31BE-0F5E-B247-9FCD-73F93B63CC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CC-IN2P3 machine room </a:t>
            </a:r>
            <a:r>
              <a:rPr lang="fr-FR" dirty="0" err="1"/>
              <a:t>furbishing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4A6C424-D123-504A-88B2-16AB67898A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X. Canehan</a:t>
            </a:r>
          </a:p>
        </p:txBody>
      </p:sp>
    </p:spTree>
    <p:extLst>
      <p:ext uri="{BB962C8B-B14F-4D97-AF65-F5344CB8AC3E}">
        <p14:creationId xmlns:p14="http://schemas.microsoft.com/office/powerpoint/2010/main" val="1260837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58338D6A-7EE1-2C40-904E-260415E2AE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Computing Room Furbishing — X. Canehan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35C53E0-6BBA-0F45-8A29-B7425B33077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2018-02-13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2F1EBCC-A7F8-0E49-91CD-6640C34644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292C34-3E5E-4BA5-AF54-F1601B144FB0}" type="slidenum">
              <a:rPr lang="fr-FR" sz="1400" smtClean="0"/>
              <a:pPr/>
              <a:t>2</a:t>
            </a:fld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4E284ED-2D41-8A4A-AEF6-182E62AFE88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13420" y="664500"/>
            <a:ext cx="8663880" cy="5562600"/>
          </a:xfrm>
        </p:spPr>
        <p:txBody>
          <a:bodyPr>
            <a:normAutofit fontScale="92500" lnSpcReduction="10000"/>
          </a:bodyPr>
          <a:lstStyle/>
          <a:p>
            <a:r>
              <a:rPr lang="fr-FR" dirty="0" err="1"/>
              <a:t>Mean</a:t>
            </a:r>
            <a:r>
              <a:rPr lang="fr-FR" dirty="0"/>
              <a:t> Power per </a:t>
            </a:r>
            <a:r>
              <a:rPr lang="fr-FR" dirty="0" err="1"/>
              <a:t>month</a:t>
            </a:r>
            <a:r>
              <a:rPr lang="fr-FR" dirty="0"/>
              <a:t> </a:t>
            </a:r>
            <a:r>
              <a:rPr lang="fr-FR" dirty="0" err="1"/>
              <a:t>around</a:t>
            </a:r>
            <a:r>
              <a:rPr lang="fr-FR" dirty="0"/>
              <a:t> 1.2 MW last </a:t>
            </a:r>
            <a:r>
              <a:rPr lang="fr-FR" dirty="0" err="1"/>
              <a:t>year</a:t>
            </a:r>
            <a:endParaRPr lang="fr-FR" dirty="0"/>
          </a:p>
          <a:p>
            <a:pPr lvl="1"/>
            <a:r>
              <a:rPr lang="fr-FR" dirty="0"/>
              <a:t>Peak </a:t>
            </a:r>
            <a:r>
              <a:rPr lang="fr-FR" dirty="0" err="1"/>
              <a:t>above</a:t>
            </a:r>
            <a:r>
              <a:rPr lang="fr-FR" dirty="0"/>
              <a:t> 1.5 MW</a:t>
            </a:r>
          </a:p>
          <a:p>
            <a:pPr marL="393182" lvl="1" indent="0">
              <a:buNone/>
            </a:pPr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pPr marL="109725" indent="0">
              <a:buNone/>
            </a:pPr>
            <a:endParaRPr lang="fr-FR" dirty="0"/>
          </a:p>
          <a:p>
            <a:pPr marL="109725" indent="0">
              <a:buNone/>
            </a:pPr>
            <a:endParaRPr lang="fr-FR" dirty="0"/>
          </a:p>
          <a:p>
            <a:pPr marL="109725" indent="0">
              <a:buNone/>
            </a:pPr>
            <a:endParaRPr lang="fr-FR" dirty="0"/>
          </a:p>
          <a:p>
            <a:endParaRPr lang="fr-FR" dirty="0"/>
          </a:p>
          <a:p>
            <a:r>
              <a:rPr lang="fr-FR" dirty="0"/>
              <a:t>Not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much</a:t>
            </a:r>
            <a:r>
              <a:rPr lang="fr-FR" dirty="0"/>
              <a:t> </a:t>
            </a:r>
            <a:r>
              <a:rPr lang="fr-FR" dirty="0" err="1"/>
              <a:t>easy</a:t>
            </a:r>
            <a:r>
              <a:rPr lang="fr-FR" dirty="0"/>
              <a:t> </a:t>
            </a:r>
            <a:r>
              <a:rPr lang="fr-FR" dirty="0" err="1"/>
              <a:t>consumption</a:t>
            </a:r>
            <a:r>
              <a:rPr lang="fr-FR" dirty="0"/>
              <a:t> gains </a:t>
            </a:r>
            <a:r>
              <a:rPr lang="fr-FR" dirty="0" err="1"/>
              <a:t>left</a:t>
            </a:r>
            <a:endParaRPr lang="fr-FR" dirty="0"/>
          </a:p>
          <a:p>
            <a:pPr lvl="1"/>
            <a:r>
              <a:rPr lang="fr-FR" dirty="0" err="1"/>
              <a:t>Getting</a:t>
            </a:r>
            <a:r>
              <a:rPr lang="fr-FR" dirty="0"/>
              <a:t> </a:t>
            </a:r>
            <a:r>
              <a:rPr lang="fr-FR" dirty="0" err="1"/>
              <a:t>rid</a:t>
            </a:r>
            <a:r>
              <a:rPr lang="fr-FR" dirty="0"/>
              <a:t> of ineffective servers</a:t>
            </a:r>
          </a:p>
          <a:p>
            <a:pPr lvl="1"/>
            <a:r>
              <a:rPr lang="fr-FR" dirty="0" err="1"/>
              <a:t>Virtualization</a:t>
            </a:r>
            <a:endParaRPr lang="fr-FR" dirty="0"/>
          </a:p>
          <a:p>
            <a:pPr lvl="1"/>
            <a:r>
              <a:rPr lang="fr-FR" dirty="0"/>
              <a:t>Infrastructure upgrades</a:t>
            </a:r>
          </a:p>
          <a:p>
            <a:pPr lvl="2"/>
            <a:r>
              <a:rPr lang="fr-FR" dirty="0" err="1"/>
              <a:t>Cooling</a:t>
            </a:r>
            <a:r>
              <a:rPr lang="fr-FR" dirty="0"/>
              <a:t> Group: Speed Variation Upgrade</a:t>
            </a:r>
          </a:p>
          <a:p>
            <a:endParaRPr lang="fr-FR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8EDBBD28-B026-6147-A562-589BB18164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/>
              <a:t>Power and </a:t>
            </a:r>
            <a:r>
              <a:rPr lang="fr-FR" dirty="0" err="1"/>
              <a:t>Energy</a:t>
            </a:r>
            <a:endParaRPr lang="fr-FR" dirty="0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FBC5FC00-AB65-4847-BA2F-C79F6919E6E4}"/>
              </a:ext>
            </a:extLst>
          </p:cNvPr>
          <p:cNvGrpSpPr/>
          <p:nvPr/>
        </p:nvGrpSpPr>
        <p:grpSpPr>
          <a:xfrm>
            <a:off x="3542619" y="1484784"/>
            <a:ext cx="5421869" cy="2766562"/>
            <a:chOff x="3542619" y="1556792"/>
            <a:chExt cx="5421869" cy="2766562"/>
          </a:xfrm>
        </p:grpSpPr>
        <p:pic>
          <p:nvPicPr>
            <p:cNvPr id="9" name="Espace réservé du contenu 6">
              <a:extLst>
                <a:ext uri="{FF2B5EF4-FFF2-40B4-BE49-F238E27FC236}">
                  <a16:creationId xmlns:a16="http://schemas.microsoft.com/office/drawing/2014/main" id="{6EECB3A1-B960-E546-845F-8CE238E25F3A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42619" y="1556792"/>
              <a:ext cx="5421869" cy="2766562"/>
            </a:xfrm>
            <a:prstGeom prst="rect">
              <a:avLst/>
            </a:prstGeom>
            <a:noFill/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E1733B15-D934-F94C-B381-A3E1C5C1A12A}"/>
                </a:ext>
              </a:extLst>
            </p:cNvPr>
            <p:cNvSpPr txBox="1"/>
            <p:nvPr/>
          </p:nvSpPr>
          <p:spPr>
            <a:xfrm>
              <a:off x="4355976" y="2092206"/>
              <a:ext cx="1080120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600" dirty="0" err="1">
                  <a:solidFill>
                    <a:srgbClr val="0070C0"/>
                  </a:solidFill>
                </a:rPr>
                <a:t>Mean</a:t>
              </a:r>
              <a:r>
                <a:rPr lang="fr-FR" sz="600" dirty="0">
                  <a:solidFill>
                    <a:srgbClr val="0070C0"/>
                  </a:solidFill>
                </a:rPr>
                <a:t> Power (kW)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A1E0E0FF-59D1-1F48-91D3-32D1138CA209}"/>
                </a:ext>
              </a:extLst>
            </p:cNvPr>
            <p:cNvSpPr txBox="1"/>
            <p:nvPr/>
          </p:nvSpPr>
          <p:spPr>
            <a:xfrm>
              <a:off x="4355976" y="1772816"/>
              <a:ext cx="1080120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600" dirty="0" err="1">
                  <a:solidFill>
                    <a:srgbClr val="0070C0"/>
                  </a:solidFill>
                </a:rPr>
                <a:t>Energy</a:t>
              </a:r>
              <a:r>
                <a:rPr lang="fr-FR" sz="600" dirty="0">
                  <a:solidFill>
                    <a:srgbClr val="0070C0"/>
                  </a:solidFill>
                </a:rPr>
                <a:t> (kWh)</a:t>
              </a: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28F82EB8-69CD-7945-96FE-62CE4C5A5F52}"/>
              </a:ext>
            </a:extLst>
          </p:cNvPr>
          <p:cNvSpPr txBox="1"/>
          <p:nvPr/>
        </p:nvSpPr>
        <p:spPr>
          <a:xfrm>
            <a:off x="4139952" y="5229200"/>
            <a:ext cx="4735201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dirty="0" err="1"/>
              <a:t>Energy</a:t>
            </a:r>
            <a:r>
              <a:rPr lang="fr-FR" sz="2400" dirty="0"/>
              <a:t> </a:t>
            </a:r>
            <a:r>
              <a:rPr lang="fr-FR" sz="2400" dirty="0" err="1"/>
              <a:t>cost</a:t>
            </a:r>
            <a:r>
              <a:rPr lang="fr-FR" sz="2400" dirty="0"/>
              <a:t> </a:t>
            </a:r>
            <a:r>
              <a:rPr lang="fr-FR" sz="2400" dirty="0" err="1"/>
              <a:t>will</a:t>
            </a:r>
            <a:r>
              <a:rPr lang="fr-FR" sz="2400" dirty="0"/>
              <a:t> </a:t>
            </a:r>
            <a:r>
              <a:rPr lang="fr-FR" sz="2400" dirty="0" err="1"/>
              <a:t>raise</a:t>
            </a:r>
            <a:r>
              <a:rPr lang="fr-FR" sz="2400" dirty="0"/>
              <a:t> in 2018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60F3BD1-0A70-8248-8FD9-04E39AE1AAF2}"/>
              </a:ext>
            </a:extLst>
          </p:cNvPr>
          <p:cNvSpPr txBox="1"/>
          <p:nvPr/>
        </p:nvSpPr>
        <p:spPr>
          <a:xfrm>
            <a:off x="7076290" y="4330349"/>
            <a:ext cx="188545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i="1" dirty="0"/>
              <a:t>2017 </a:t>
            </a:r>
            <a:r>
              <a:rPr lang="fr-FR" sz="600" i="1" dirty="0" err="1"/>
              <a:t>Consumption</a:t>
            </a:r>
            <a:r>
              <a:rPr lang="fr-FR" sz="600" i="1" dirty="0"/>
              <a:t> </a:t>
            </a:r>
            <a:r>
              <a:rPr lang="fr-FR" sz="600" i="1" dirty="0" err="1"/>
              <a:t>analysis</a:t>
            </a:r>
            <a:r>
              <a:rPr lang="fr-FR" sz="600" i="1" dirty="0"/>
              <a:t>, Stéphane </a:t>
            </a:r>
            <a:r>
              <a:rPr lang="fr-FR" sz="600" i="1" dirty="0" err="1"/>
              <a:t>Lepers</a:t>
            </a:r>
            <a:endParaRPr lang="fr-FR" sz="600" i="1" dirty="0"/>
          </a:p>
        </p:txBody>
      </p:sp>
    </p:spTree>
    <p:extLst>
      <p:ext uri="{BB962C8B-B14F-4D97-AF65-F5344CB8AC3E}">
        <p14:creationId xmlns:p14="http://schemas.microsoft.com/office/powerpoint/2010/main" val="1813367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2A413D80-3281-2D48-9503-6ADE0D3D1F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85802"/>
            <a:ext cx="9144000" cy="1965326"/>
          </a:xfrm>
        </p:spPr>
        <p:txBody>
          <a:bodyPr/>
          <a:lstStyle/>
          <a:p>
            <a:r>
              <a:rPr lang="fr-FR" dirty="0"/>
              <a:t>Vil-2 first 2 </a:t>
            </a:r>
            <a:r>
              <a:rPr lang="fr-FR" dirty="0" err="1"/>
              <a:t>rows</a:t>
            </a:r>
            <a:r>
              <a:rPr lang="fr-FR" dirty="0"/>
              <a:t> at max </a:t>
            </a:r>
            <a:r>
              <a:rPr lang="fr-FR" dirty="0" err="1"/>
              <a:t>capacity</a:t>
            </a:r>
            <a:r>
              <a:rPr lang="fr-FR" dirty="0"/>
              <a:t>: 61 racks</a:t>
            </a:r>
          </a:p>
          <a:p>
            <a:pPr lvl="1"/>
            <a:r>
              <a:rPr lang="fr-FR" dirty="0"/>
              <a:t>400 kW max </a:t>
            </a:r>
            <a:r>
              <a:rPr lang="fr-FR" dirty="0" err="1"/>
              <a:t>aisle</a:t>
            </a:r>
            <a:r>
              <a:rPr lang="fr-FR" dirty="0"/>
              <a:t> A/B, </a:t>
            </a:r>
            <a:r>
              <a:rPr lang="fr-FR" dirty="0" err="1"/>
              <a:t>low</a:t>
            </a:r>
            <a:r>
              <a:rPr lang="fr-FR" dirty="0"/>
              <a:t> </a:t>
            </a:r>
            <a:r>
              <a:rPr lang="fr-FR" dirty="0" err="1"/>
              <a:t>redundancy</a:t>
            </a:r>
            <a:r>
              <a:rPr lang="fr-FR" dirty="0"/>
              <a:t> (single UPS </a:t>
            </a:r>
            <a:r>
              <a:rPr lang="fr-FR" dirty="0" err="1"/>
              <a:t>path</a:t>
            </a:r>
            <a:r>
              <a:rPr lang="fr-FR" dirty="0"/>
              <a:t>)</a:t>
            </a:r>
          </a:p>
          <a:p>
            <a:pPr lvl="1"/>
            <a:r>
              <a:rPr lang="fr-FR" dirty="0"/>
              <a:t>600 kW max </a:t>
            </a:r>
            <a:r>
              <a:rPr lang="fr-FR" dirty="0" err="1"/>
              <a:t>aisle</a:t>
            </a:r>
            <a:r>
              <a:rPr lang="fr-FR" dirty="0"/>
              <a:t> C/D, </a:t>
            </a:r>
            <a:r>
              <a:rPr lang="fr-FR" dirty="0" err="1"/>
              <a:t>highest</a:t>
            </a:r>
            <a:r>
              <a:rPr lang="fr-FR" dirty="0"/>
              <a:t> </a:t>
            </a:r>
            <a:r>
              <a:rPr lang="fr-FR" dirty="0" err="1"/>
              <a:t>redundancy</a:t>
            </a:r>
            <a:r>
              <a:rPr lang="fr-FR" dirty="0"/>
              <a:t> (dual UPS </a:t>
            </a:r>
            <a:r>
              <a:rPr lang="fr-FR" dirty="0" err="1"/>
              <a:t>paths</a:t>
            </a:r>
            <a:r>
              <a:rPr lang="fr-FR" dirty="0"/>
              <a:t>)</a:t>
            </a:r>
          </a:p>
          <a:p>
            <a:pPr lvl="2"/>
            <a:r>
              <a:rPr lang="fr-FR" dirty="0"/>
              <a:t>Single distribution </a:t>
            </a:r>
            <a:r>
              <a:rPr lang="fr-FR" dirty="0" err="1"/>
              <a:t>path</a:t>
            </a:r>
            <a:r>
              <a:rPr lang="fr-FR" dirty="0"/>
              <a:t> for </a:t>
            </a:r>
            <a:r>
              <a:rPr lang="fr-FR" dirty="0" err="1"/>
              <a:t>cooling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A28183D-48DC-AD44-87BD-17DC7ED22F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/>
              <a:t>2017 </a:t>
            </a:r>
            <a:r>
              <a:rPr lang="fr-FR" dirty="0" err="1"/>
              <a:t>evolutions</a:t>
            </a:r>
            <a:r>
              <a:rPr lang="fr-FR" dirty="0"/>
              <a:t> – Vil2 1st phase at max </a:t>
            </a:r>
            <a:r>
              <a:rPr lang="fr-FR" dirty="0" err="1"/>
              <a:t>hosting</a:t>
            </a:r>
            <a:r>
              <a:rPr lang="fr-FR" dirty="0"/>
              <a:t> </a:t>
            </a:r>
            <a:r>
              <a:rPr lang="fr-FR" dirty="0" err="1"/>
              <a:t>capacity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2A5DBEC-D1D8-0F40-9E84-EAE200ED73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Computing Room Furbishing — X. Canehan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9E92946-F3ED-8748-AD95-9CA998133E8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2018-02-13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DF8855B-911D-1A47-B05E-69F8CDD152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292C34-3E5E-4BA5-AF54-F1601B144FB0}" type="slidenum">
              <a:rPr lang="fr-FR" sz="1400" smtClean="0"/>
              <a:pPr/>
              <a:t>3</a:t>
            </a:fld>
            <a:endParaRPr lang="fr-FR" dirty="0"/>
          </a:p>
        </p:txBody>
      </p:sp>
      <p:pic>
        <p:nvPicPr>
          <p:cNvPr id="7" name="TimeLapse - all.mp4">
            <a:hlinkClick r:id="" action="ppaction://media"/>
            <a:extLst>
              <a:ext uri="{FF2B5EF4-FFF2-40B4-BE49-F238E27FC236}">
                <a16:creationId xmlns:a16="http://schemas.microsoft.com/office/drawing/2014/main" id="{E9C4B331-DB94-944D-AA74-6DFEB218B6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96" y="2849564"/>
            <a:ext cx="9144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00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833EF59A-4153-7D49-8A6B-A2528D2260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Getting</a:t>
            </a:r>
            <a:r>
              <a:rPr lang="fr-FR" dirty="0"/>
              <a:t> </a:t>
            </a:r>
            <a:r>
              <a:rPr lang="fr-FR" dirty="0" err="1"/>
              <a:t>rid</a:t>
            </a:r>
            <a:r>
              <a:rPr lang="fr-FR" dirty="0"/>
              <a:t> of tons of </a:t>
            </a:r>
            <a:r>
              <a:rPr lang="fr-FR" dirty="0" err="1"/>
              <a:t>used</a:t>
            </a:r>
            <a:r>
              <a:rPr lang="fr-FR" dirty="0"/>
              <a:t> hardware</a:t>
            </a:r>
          </a:p>
          <a:p>
            <a:pPr lvl="1"/>
            <a:r>
              <a:rPr lang="fr-FR" dirty="0"/>
              <a:t>19 tons 2016</a:t>
            </a:r>
          </a:p>
          <a:p>
            <a:pPr lvl="1"/>
            <a:r>
              <a:rPr lang="fr-FR" dirty="0"/>
              <a:t>7 tons 2017</a:t>
            </a:r>
          </a:p>
          <a:p>
            <a:endParaRPr lang="fr-FR" dirty="0"/>
          </a:p>
          <a:p>
            <a:r>
              <a:rPr lang="fr-FR" dirty="0"/>
              <a:t>Best practices </a:t>
            </a:r>
          </a:p>
          <a:p>
            <a:pPr lvl="1"/>
            <a:r>
              <a:rPr lang="fr-FR" dirty="0" err="1"/>
              <a:t>Extending</a:t>
            </a:r>
            <a:r>
              <a:rPr lang="fr-FR" dirty="0"/>
              <a:t> HW life</a:t>
            </a:r>
          </a:p>
          <a:p>
            <a:pPr lvl="1"/>
            <a:r>
              <a:rPr lang="fr-FR" dirty="0" err="1"/>
              <a:t>Re-Using</a:t>
            </a:r>
            <a:endParaRPr lang="fr-FR" dirty="0"/>
          </a:p>
          <a:p>
            <a:pPr lvl="1"/>
            <a:r>
              <a:rPr lang="fr-FR" dirty="0" err="1"/>
              <a:t>Recycling</a:t>
            </a:r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 err="1"/>
              <a:t>Contractor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agreements</a:t>
            </a:r>
            <a:r>
              <a:rPr lang="fr-FR" dirty="0"/>
              <a:t> in regards of </a:t>
            </a:r>
            <a:r>
              <a:rPr lang="fr-FR" dirty="0" err="1"/>
              <a:t>environmental</a:t>
            </a:r>
            <a:r>
              <a:rPr lang="fr-FR" dirty="0"/>
              <a:t> </a:t>
            </a:r>
            <a:r>
              <a:rPr lang="fr-FR" dirty="0" err="1"/>
              <a:t>laws</a:t>
            </a:r>
            <a:r>
              <a:rPr lang="fr-FR" dirty="0"/>
              <a:t>. Hardware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deconstructed</a:t>
            </a:r>
            <a:r>
              <a:rPr lang="fr-FR" dirty="0"/>
              <a:t>, </a:t>
            </a:r>
            <a:r>
              <a:rPr lang="fr-FR" dirty="0" err="1"/>
              <a:t>converted</a:t>
            </a:r>
            <a:r>
              <a:rPr lang="fr-FR" dirty="0"/>
              <a:t> to new </a:t>
            </a:r>
            <a:r>
              <a:rPr lang="fr-FR" dirty="0" err="1"/>
              <a:t>raw</a:t>
            </a:r>
            <a:r>
              <a:rPr lang="fr-FR" dirty="0"/>
              <a:t> </a:t>
            </a:r>
            <a:r>
              <a:rPr lang="fr-FR" dirty="0" err="1"/>
              <a:t>materials</a:t>
            </a:r>
            <a:r>
              <a:rPr lang="fr-FR" dirty="0"/>
              <a:t>, </a:t>
            </a:r>
            <a:r>
              <a:rPr lang="fr-FR" dirty="0" err="1"/>
              <a:t>avoiding</a:t>
            </a:r>
            <a:r>
              <a:rPr lang="fr-FR" dirty="0"/>
              <a:t> </a:t>
            </a:r>
            <a:r>
              <a:rPr lang="fr-FR" dirty="0" err="1"/>
              <a:t>burying</a:t>
            </a:r>
            <a:r>
              <a:rPr lang="fr-FR" dirty="0"/>
              <a:t> as </a:t>
            </a:r>
            <a:r>
              <a:rPr lang="fr-FR" dirty="0" err="1"/>
              <a:t>much</a:t>
            </a:r>
            <a:r>
              <a:rPr lang="fr-FR" dirty="0"/>
              <a:t> as possible.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FE7BD80-F073-9443-A306-E7386BDCA78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/>
              <a:t>2017 – IT </a:t>
            </a:r>
            <a:r>
              <a:rPr lang="fr-FR" dirty="0" err="1"/>
              <a:t>Waste</a:t>
            </a:r>
            <a:r>
              <a:rPr lang="fr-FR" dirty="0"/>
              <a:t> Management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EB526F7-6BA3-6E41-849E-35D0934824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Computing Room Furbishing — X. Canehan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45D8878-8AD7-F64B-9878-DFC115A32EF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2018-02-13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C9479D0-FDB2-CF43-942E-E0BA7A7208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292C34-3E5E-4BA5-AF54-F1601B144FB0}" type="slidenum">
              <a:rPr lang="fr-FR" sz="1400" smtClean="0"/>
              <a:pPr/>
              <a:t>4</a:t>
            </a:fld>
            <a:endParaRPr lang="fr-FR" dirty="0"/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4D93B73C-4A6D-AF4F-8ED8-9291276C8E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7" b="7147"/>
          <a:stretch>
            <a:fillRect/>
          </a:stretch>
        </p:blipFill>
        <p:spPr>
          <a:xfrm>
            <a:off x="3779912" y="1556792"/>
            <a:ext cx="4563616" cy="2950614"/>
          </a:xfrm>
          <a:prstGeom prst="rect">
            <a:avLst/>
          </a:prstGeom>
          <a:solidFill>
            <a:srgbClr val="02A0CA"/>
          </a:solidFill>
        </p:spPr>
      </p:pic>
    </p:spTree>
    <p:extLst>
      <p:ext uri="{BB962C8B-B14F-4D97-AF65-F5344CB8AC3E}">
        <p14:creationId xmlns:p14="http://schemas.microsoft.com/office/powerpoint/2010/main" val="1915246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8D04F21-CBF0-E547-8727-B11CEBC4A5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/>
              <a:t>2018 – </a:t>
            </a:r>
            <a:r>
              <a:rPr lang="fr-FR" dirty="0" err="1"/>
              <a:t>Form</a:t>
            </a:r>
            <a:r>
              <a:rPr lang="fr-FR" dirty="0"/>
              <a:t> factor and Power </a:t>
            </a:r>
            <a:r>
              <a:rPr lang="fr-FR" dirty="0" err="1"/>
              <a:t>Supply</a:t>
            </a:r>
            <a:r>
              <a:rPr lang="fr-FR" dirty="0"/>
              <a:t> Unit Issues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6C4E914-277B-F440-9C38-456F7114A5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Computing Room Furbishing — X. Canehan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E909D16-66C1-6349-8818-4CF78699BE8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2018-02-13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96ED340-3C93-0246-A699-47C3EA323D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292C34-3E5E-4BA5-AF54-F1601B144FB0}" type="slidenum">
              <a:rPr lang="fr-FR" sz="1400" smtClean="0"/>
              <a:pPr/>
              <a:t>5</a:t>
            </a:fld>
            <a:endParaRPr lang="fr-FR" dirty="0"/>
          </a:p>
        </p:txBody>
      </p:sp>
      <p:sp>
        <p:nvSpPr>
          <p:cNvPr id="7" name="Espace réservé du contenu 1">
            <a:extLst>
              <a:ext uri="{FF2B5EF4-FFF2-40B4-BE49-F238E27FC236}">
                <a16:creationId xmlns:a16="http://schemas.microsoft.com/office/drawing/2014/main" id="{22E8EC4C-8DAF-1F48-97E8-0C031855E260}"/>
              </a:ext>
            </a:extLst>
          </p:cNvPr>
          <p:cNvSpPr txBox="1">
            <a:spLocks/>
          </p:cNvSpPr>
          <p:nvPr/>
        </p:nvSpPr>
        <p:spPr>
          <a:xfrm>
            <a:off x="16499" y="3726096"/>
            <a:ext cx="9144000" cy="280569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51" indent="-256026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 3"/>
              <a:buChar char=""/>
              <a:defRPr lang="fr-FR" sz="27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21776" indent="-228594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lang="fr-FR" sz="23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9515" indent="-228594" algn="l" rtl="0" eaLnBrk="1" latinLnBrk="0" hangingPunct="1">
              <a:spcBef>
                <a:spcPts val="351"/>
              </a:spcBef>
              <a:buClr>
                <a:schemeClr val="accent2"/>
              </a:buClr>
              <a:buSzPct val="100000"/>
              <a:buFont typeface="Wingdings 2"/>
              <a:buChar char=""/>
              <a:defRPr lang="fr-FR" sz="21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142971" indent="-228594" algn="l" rtl="0" eaLnBrk="1" latinLnBrk="0" hangingPunct="1">
              <a:spcBef>
                <a:spcPts val="351"/>
              </a:spcBef>
              <a:buClr>
                <a:schemeClr val="accent2"/>
              </a:buClr>
              <a:buFont typeface="Wingdings 2"/>
              <a:buChar char=""/>
              <a:defRPr lang="fr-FR" sz="19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371566" indent="-228594" algn="l" rtl="0" eaLnBrk="1" latinLnBrk="0" hangingPunct="1">
              <a:spcBef>
                <a:spcPts val="351"/>
              </a:spcBef>
              <a:buClr>
                <a:schemeClr val="accent2"/>
              </a:buClr>
              <a:buFont typeface="Wingdings 2"/>
              <a:buChar char=""/>
              <a:defRPr lang="fr-FR"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1600160" indent="-228594" algn="l" rtl="0" eaLnBrk="1" latinLnBrk="0" hangingPunct="1">
              <a:spcBef>
                <a:spcPts val="351"/>
              </a:spcBef>
              <a:buClr>
                <a:schemeClr val="accent3"/>
              </a:buClr>
              <a:buFont typeface="Wingdings 2"/>
              <a:buChar char=""/>
              <a:defRPr lang="fr-FR"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1828754" indent="-228594" algn="l" rtl="0" eaLnBrk="1" latinLnBrk="0" hangingPunct="1">
              <a:spcBef>
                <a:spcPts val="351"/>
              </a:spcBef>
              <a:buClr>
                <a:schemeClr val="accent3"/>
              </a:buClr>
              <a:buFont typeface="Wingdings 2"/>
              <a:buChar char=""/>
              <a:defRPr lang="fr-FR"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057349" indent="-228594" algn="l" rtl="0" eaLnBrk="1" latinLnBrk="0" hangingPunct="1">
              <a:spcBef>
                <a:spcPts val="351"/>
              </a:spcBef>
              <a:buClr>
                <a:schemeClr val="accent3"/>
              </a:buClr>
              <a:buFont typeface="Wingdings 2"/>
              <a:buChar char=""/>
              <a:defRPr lang="fr-FR"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285943" indent="-228594" algn="l" rtl="0" eaLnBrk="1" latinLnBrk="0" hangingPunct="1">
              <a:spcBef>
                <a:spcPts val="351"/>
              </a:spcBef>
              <a:buClr>
                <a:schemeClr val="accent3"/>
              </a:buClr>
              <a:buFont typeface="Wingdings 2"/>
              <a:buChar char=""/>
              <a:defRPr lang="fr-FR" sz="1600" b="0" i="0" kern="120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  <a:extLst/>
          </a:lstStyle>
          <a:p>
            <a:r>
              <a:rPr lang="fr-FR" dirty="0"/>
              <a:t>Power unit </a:t>
            </a:r>
            <a:r>
              <a:rPr lang="fr-FR" dirty="0" err="1"/>
              <a:t>sizing</a:t>
            </a:r>
            <a:r>
              <a:rPr lang="fr-FR" dirty="0"/>
              <a:t> changes, </a:t>
            </a:r>
            <a:r>
              <a:rPr lang="fr-FR" dirty="0" err="1"/>
              <a:t>leading</a:t>
            </a:r>
            <a:r>
              <a:rPr lang="fr-FR" dirty="0"/>
              <a:t> to probable power socket change: 10A to 16A =&gt; PDU </a:t>
            </a:r>
            <a:r>
              <a:rPr lang="fr-FR" dirty="0" err="1"/>
              <a:t>evolution</a:t>
            </a:r>
            <a:endParaRPr lang="fr-FR" dirty="0"/>
          </a:p>
          <a:p>
            <a:endParaRPr lang="fr-FR" dirty="0"/>
          </a:p>
          <a:p>
            <a:r>
              <a:rPr lang="fr-FR" dirty="0"/>
              <a:t>Power distribution and power </a:t>
            </a:r>
            <a:r>
              <a:rPr lang="fr-FR" dirty="0" err="1"/>
              <a:t>density</a:t>
            </a:r>
            <a:r>
              <a:rPr lang="fr-FR" dirty="0"/>
              <a:t> per rack </a:t>
            </a:r>
            <a:r>
              <a:rPr lang="fr-FR" dirty="0" err="1"/>
              <a:t>will</a:t>
            </a:r>
            <a:r>
              <a:rPr lang="fr-FR" dirty="0"/>
              <a:t> change: infrastructure must </a:t>
            </a:r>
            <a:r>
              <a:rPr lang="fr-FR" dirty="0" err="1"/>
              <a:t>adapt</a:t>
            </a:r>
            <a:endParaRPr lang="fr-FR" dirty="0"/>
          </a:p>
        </p:txBody>
      </p:sp>
      <p:pic>
        <p:nvPicPr>
          <p:cNvPr id="1026" name="Picture 2" descr="Résultat de recherche d'images pour &quot;c6220 rear view&quot;">
            <a:extLst>
              <a:ext uri="{FF2B5EF4-FFF2-40B4-BE49-F238E27FC236}">
                <a16:creationId xmlns:a16="http://schemas.microsoft.com/office/drawing/2014/main" id="{3E58DFBF-AB52-0848-8BDF-86AF1A7BC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64" y="1341107"/>
            <a:ext cx="2915816" cy="1943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C978EBF-FB89-D343-8FD8-35566780E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700064"/>
            <a:ext cx="3818219" cy="1305208"/>
          </a:xfrm>
          <a:prstGeom prst="rect">
            <a:avLst/>
          </a:prstGeom>
        </p:spPr>
      </p:pic>
      <p:sp>
        <p:nvSpPr>
          <p:cNvPr id="10" name="Rectangle avec flèche vers le haut 9">
            <a:extLst>
              <a:ext uri="{FF2B5EF4-FFF2-40B4-BE49-F238E27FC236}">
                <a16:creationId xmlns:a16="http://schemas.microsoft.com/office/drawing/2014/main" id="{B0A675E4-5E89-3E46-973E-5DAF1D37EF97}"/>
              </a:ext>
            </a:extLst>
          </p:cNvPr>
          <p:cNvSpPr/>
          <p:nvPr/>
        </p:nvSpPr>
        <p:spPr>
          <a:xfrm>
            <a:off x="6317250" y="2683781"/>
            <a:ext cx="1351094" cy="889235"/>
          </a:xfrm>
          <a:prstGeom prst="upArrowCallou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fr-FR" dirty="0"/>
              <a:t>1600 W</a:t>
            </a:r>
          </a:p>
          <a:p>
            <a:pPr algn="ctr"/>
            <a:r>
              <a:rPr lang="fr-FR" dirty="0" err="1"/>
              <a:t>centered</a:t>
            </a:r>
            <a:endParaRPr lang="fr-FR" dirty="0"/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86590D1C-9320-5E4A-91CB-133ABE015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85801"/>
            <a:ext cx="9144000" cy="2167135"/>
          </a:xfrm>
        </p:spPr>
        <p:txBody>
          <a:bodyPr/>
          <a:lstStyle/>
          <a:p>
            <a:r>
              <a:rPr lang="fr-FR" dirty="0" err="1"/>
              <a:t>Computing</a:t>
            </a:r>
            <a:r>
              <a:rPr lang="fr-FR" dirty="0"/>
              <a:t> </a:t>
            </a:r>
            <a:r>
              <a:rPr lang="fr-FR" dirty="0" err="1"/>
              <a:t>node</a:t>
            </a:r>
            <a:r>
              <a:rPr lang="fr-FR" dirty="0"/>
              <a:t> PSU position changes</a:t>
            </a:r>
          </a:p>
          <a:p>
            <a:pPr lvl="1"/>
            <a:r>
              <a:rPr lang="fr-FR" dirty="0" err="1"/>
              <a:t>Reconsidering</a:t>
            </a:r>
            <a:r>
              <a:rPr lang="fr-FR" dirty="0"/>
              <a:t> PDU: position in rack and </a:t>
            </a:r>
            <a:r>
              <a:rPr lang="fr-FR" dirty="0" err="1"/>
              <a:t>geometry</a:t>
            </a:r>
            <a:endParaRPr lang="fr-FR" dirty="0"/>
          </a:p>
        </p:txBody>
      </p:sp>
      <p:sp>
        <p:nvSpPr>
          <p:cNvPr id="11" name="Chevron 10">
            <a:extLst>
              <a:ext uri="{FF2B5EF4-FFF2-40B4-BE49-F238E27FC236}">
                <a16:creationId xmlns:a16="http://schemas.microsoft.com/office/drawing/2014/main" id="{ECC98262-9A90-7A42-B91A-E5193ED1A2F5}"/>
              </a:ext>
            </a:extLst>
          </p:cNvPr>
          <p:cNvSpPr/>
          <p:nvPr/>
        </p:nvSpPr>
        <p:spPr>
          <a:xfrm>
            <a:off x="3723167" y="2013864"/>
            <a:ext cx="1045433" cy="704444"/>
          </a:xfrm>
          <a:prstGeom prst="chevron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177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8DD88A16-147F-6E4A-933E-1E7B634962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Vil-1 </a:t>
            </a:r>
            <a:r>
              <a:rPr lang="fr-FR" dirty="0" err="1"/>
              <a:t>refurbishing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expensive</a:t>
            </a:r>
            <a:endParaRPr lang="fr-FR" dirty="0"/>
          </a:p>
          <a:p>
            <a:pPr lvl="1"/>
            <a:r>
              <a:rPr lang="fr-FR" dirty="0"/>
              <a:t>Power distribution (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wall</a:t>
            </a:r>
            <a:r>
              <a:rPr lang="fr-FR" dirty="0"/>
              <a:t> TD to rack </a:t>
            </a:r>
            <a:r>
              <a:rPr lang="fr-FR" dirty="0" err="1"/>
              <a:t>centered</a:t>
            </a:r>
            <a:r>
              <a:rPr lang="fr-FR" dirty="0"/>
              <a:t>)</a:t>
            </a:r>
          </a:p>
          <a:p>
            <a:pPr lvl="1"/>
            <a:r>
              <a:rPr lang="fr-FR" dirty="0"/>
              <a:t>CRAC or CRAH </a:t>
            </a:r>
            <a:r>
              <a:rPr lang="fr-FR" dirty="0" err="1"/>
              <a:t>systems</a:t>
            </a:r>
            <a:endParaRPr lang="fr-FR" dirty="0"/>
          </a:p>
          <a:p>
            <a:pPr lvl="1"/>
            <a:r>
              <a:rPr lang="fr-FR" dirty="0" err="1"/>
              <a:t>Cooling</a:t>
            </a:r>
            <a:r>
              <a:rPr lang="fr-FR" dirty="0"/>
              <a:t> </a:t>
            </a:r>
            <a:r>
              <a:rPr lang="fr-FR" dirty="0" err="1"/>
              <a:t>generation</a:t>
            </a:r>
            <a:r>
              <a:rPr lang="fr-FR" dirty="0"/>
              <a:t> </a:t>
            </a:r>
            <a:r>
              <a:rPr lang="fr-FR" dirty="0" err="1"/>
              <a:t>driven</a:t>
            </a:r>
            <a:r>
              <a:rPr lang="fr-FR" dirty="0"/>
              <a:t> to max</a:t>
            </a:r>
          </a:p>
          <a:p>
            <a:pPr lvl="1"/>
            <a:r>
              <a:rPr lang="fr-FR" dirty="0" err="1"/>
              <a:t>Raised</a:t>
            </a:r>
            <a:r>
              <a:rPr lang="fr-FR" dirty="0"/>
              <a:t> </a:t>
            </a:r>
            <a:r>
              <a:rPr lang="fr-FR" dirty="0" err="1"/>
              <a:t>floor</a:t>
            </a:r>
            <a:r>
              <a:rPr lang="fr-FR" dirty="0"/>
              <a:t> </a:t>
            </a:r>
            <a:r>
              <a:rPr lang="fr-FR" dirty="0" err="1"/>
              <a:t>detailed</a:t>
            </a:r>
            <a:r>
              <a:rPr lang="fr-FR" dirty="0"/>
              <a:t> check </a:t>
            </a:r>
            <a:r>
              <a:rPr lang="fr-FR" dirty="0" err="1"/>
              <a:t>needed</a:t>
            </a:r>
            <a:endParaRPr lang="fr-FR" dirty="0"/>
          </a:p>
          <a:p>
            <a:pPr lvl="1"/>
            <a:r>
              <a:rPr lang="fr-FR" dirty="0" err="1"/>
              <a:t>Mean</a:t>
            </a:r>
            <a:r>
              <a:rPr lang="fr-FR" dirty="0"/>
              <a:t> power per rack </a:t>
            </a:r>
            <a:r>
              <a:rPr lang="fr-FR" dirty="0" err="1"/>
              <a:t>below</a:t>
            </a:r>
            <a:r>
              <a:rPr lang="fr-FR" dirty="0"/>
              <a:t> </a:t>
            </a:r>
            <a:r>
              <a:rPr lang="fr-FR" dirty="0" err="1"/>
              <a:t>our</a:t>
            </a:r>
            <a:r>
              <a:rPr lang="fr-FR" dirty="0"/>
              <a:t> </a:t>
            </a:r>
            <a:r>
              <a:rPr lang="fr-FR" dirty="0" err="1"/>
              <a:t>target</a:t>
            </a:r>
            <a:endParaRPr lang="fr-FR" dirty="0"/>
          </a:p>
          <a:p>
            <a:pPr marL="393182" lvl="1" indent="0">
              <a:buNone/>
            </a:pPr>
            <a:endParaRPr lang="fr-FR" dirty="0"/>
          </a:p>
          <a:p>
            <a:r>
              <a:rPr lang="fr-FR" dirty="0" err="1"/>
              <a:t>Converting</a:t>
            </a:r>
            <a:r>
              <a:rPr lang="fr-FR" dirty="0"/>
              <a:t> </a:t>
            </a:r>
            <a:r>
              <a:rPr lang="fr-FR" dirty="0" err="1"/>
              <a:t>our</a:t>
            </a:r>
            <a:r>
              <a:rPr lang="fr-FR" dirty="0"/>
              <a:t> IT </a:t>
            </a:r>
            <a:r>
              <a:rPr lang="fr-FR" dirty="0" err="1"/>
              <a:t>needs</a:t>
            </a:r>
            <a:r>
              <a:rPr lang="fr-FR" dirty="0"/>
              <a:t> in</a:t>
            </a:r>
          </a:p>
          <a:p>
            <a:pPr marL="109725" indent="0">
              <a:buNone/>
            </a:pPr>
            <a:r>
              <a:rPr lang="fr-FR" dirty="0"/>
              <a:t>   rack </a:t>
            </a:r>
            <a:r>
              <a:rPr lang="fr-FR" dirty="0" err="1"/>
              <a:t>number</a:t>
            </a:r>
            <a:r>
              <a:rPr lang="fr-FR" dirty="0"/>
              <a:t>: </a:t>
            </a:r>
            <a:r>
              <a:rPr lang="fr-FR" dirty="0" err="1"/>
              <a:t>we</a:t>
            </a:r>
            <a:r>
              <a:rPr lang="fr-FR" dirty="0"/>
              <a:t> must</a:t>
            </a:r>
          </a:p>
          <a:p>
            <a:pPr marL="109725" indent="0">
              <a:buNone/>
            </a:pPr>
            <a:r>
              <a:rPr lang="fr-FR" dirty="0"/>
              <a:t>   </a:t>
            </a:r>
            <a:r>
              <a:rPr lang="fr-FR" dirty="0" err="1"/>
              <a:t>extend</a:t>
            </a:r>
            <a:r>
              <a:rPr lang="fr-FR" dirty="0"/>
              <a:t> Vil-2 </a:t>
            </a:r>
            <a:r>
              <a:rPr lang="fr-FR" dirty="0" err="1"/>
              <a:t>capacity</a:t>
            </a:r>
            <a:endParaRPr lang="fr-FR" dirty="0"/>
          </a:p>
          <a:p>
            <a:pPr marL="109725" indent="0">
              <a:buNone/>
            </a:pPr>
            <a:endParaRPr lang="fr-FR" dirty="0"/>
          </a:p>
          <a:p>
            <a:r>
              <a:rPr lang="fr-FR" dirty="0"/>
              <a:t>Reserve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enough</a:t>
            </a:r>
            <a:r>
              <a:rPr lang="fr-FR" dirty="0"/>
              <a:t> for 2018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72E4780-C7A0-034C-BE5E-36BDE9AA989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/>
              <a:t>2018 – </a:t>
            </a:r>
            <a:r>
              <a:rPr lang="fr-FR" dirty="0" err="1"/>
              <a:t>Need</a:t>
            </a:r>
            <a:r>
              <a:rPr lang="fr-FR" dirty="0"/>
              <a:t> for more racks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845E21F-76FE-CC45-BF55-781487E0AC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Computing Room Furbishing — X. Canehan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0AE976C-EA28-0944-A336-E775AFC12C6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2018-02-13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3E70F83-839E-1C4A-812D-F91964E47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292C34-3E5E-4BA5-AF54-F1601B144FB0}" type="slidenum">
              <a:rPr lang="fr-FR" sz="1400" smtClean="0"/>
              <a:pPr/>
              <a:t>6</a:t>
            </a:fld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39202DE-EAC4-E444-AE96-0D2D6880D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2176" y="3933056"/>
            <a:ext cx="4207848" cy="222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250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B29D9558-259C-374F-BE5D-617813310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Tier3 grade new </a:t>
            </a:r>
            <a:r>
              <a:rPr lang="fr-FR" dirty="0" err="1"/>
              <a:t>aisles</a:t>
            </a:r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AF2C47F-484F-0445-817C-0CFB56E7C42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/>
              <a:t>2018 – Vil-2 expansion plans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3D5D0AA-D897-1D40-A59D-0E2DAF6692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Computing Room Furbishing — X. Canehan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40B952C-ECD9-A141-BAD4-EABBA92ED65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2018-02-13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D1359CA-7270-3D48-9944-7E41CAB050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292C34-3E5E-4BA5-AF54-F1601B144FB0}" type="slidenum">
              <a:rPr lang="fr-FR" sz="1400" smtClean="0"/>
              <a:pPr/>
              <a:t>7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E0AC826-17C2-5744-AFE8-5C40783E5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299003"/>
            <a:ext cx="5510681" cy="4794293"/>
          </a:xfrm>
          <a:prstGeom prst="rect">
            <a:avLst/>
          </a:prstGeom>
        </p:spPr>
      </p:pic>
      <p:sp>
        <p:nvSpPr>
          <p:cNvPr id="8" name="Espace réservé du contenu 1">
            <a:extLst>
              <a:ext uri="{FF2B5EF4-FFF2-40B4-BE49-F238E27FC236}">
                <a16:creationId xmlns:a16="http://schemas.microsoft.com/office/drawing/2014/main" id="{69E2BCD5-852F-2B43-B080-02EF3436C79E}"/>
              </a:ext>
            </a:extLst>
          </p:cNvPr>
          <p:cNvSpPr txBox="1">
            <a:spLocks/>
          </p:cNvSpPr>
          <p:nvPr/>
        </p:nvSpPr>
        <p:spPr>
          <a:xfrm>
            <a:off x="5551004" y="777082"/>
            <a:ext cx="3528392" cy="5592763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51" indent="-256026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 3"/>
              <a:buChar char=""/>
              <a:defRPr lang="fr-FR" sz="27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21776" indent="-228594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lang="fr-FR" sz="23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9515" indent="-228594" algn="l" rtl="0" eaLnBrk="1" latinLnBrk="0" hangingPunct="1">
              <a:spcBef>
                <a:spcPts val="351"/>
              </a:spcBef>
              <a:buClr>
                <a:schemeClr val="accent2"/>
              </a:buClr>
              <a:buSzPct val="100000"/>
              <a:buFont typeface="Wingdings 2"/>
              <a:buChar char=""/>
              <a:defRPr lang="fr-FR" sz="21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142971" indent="-228594" algn="l" rtl="0" eaLnBrk="1" latinLnBrk="0" hangingPunct="1">
              <a:spcBef>
                <a:spcPts val="351"/>
              </a:spcBef>
              <a:buClr>
                <a:schemeClr val="accent2"/>
              </a:buClr>
              <a:buFont typeface="Wingdings 2"/>
              <a:buChar char=""/>
              <a:defRPr lang="fr-FR" sz="19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371566" indent="-228594" algn="l" rtl="0" eaLnBrk="1" latinLnBrk="0" hangingPunct="1">
              <a:spcBef>
                <a:spcPts val="351"/>
              </a:spcBef>
              <a:buClr>
                <a:schemeClr val="accent2"/>
              </a:buClr>
              <a:buFont typeface="Wingdings 2"/>
              <a:buChar char=""/>
              <a:defRPr lang="fr-FR"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1600160" indent="-228594" algn="l" rtl="0" eaLnBrk="1" latinLnBrk="0" hangingPunct="1">
              <a:spcBef>
                <a:spcPts val="351"/>
              </a:spcBef>
              <a:buClr>
                <a:schemeClr val="accent3"/>
              </a:buClr>
              <a:buFont typeface="Wingdings 2"/>
              <a:buChar char=""/>
              <a:defRPr lang="fr-FR"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1828754" indent="-228594" algn="l" rtl="0" eaLnBrk="1" latinLnBrk="0" hangingPunct="1">
              <a:spcBef>
                <a:spcPts val="351"/>
              </a:spcBef>
              <a:buClr>
                <a:schemeClr val="accent3"/>
              </a:buClr>
              <a:buFont typeface="Wingdings 2"/>
              <a:buChar char=""/>
              <a:defRPr lang="fr-FR"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057349" indent="-228594" algn="l" rtl="0" eaLnBrk="1" latinLnBrk="0" hangingPunct="1">
              <a:spcBef>
                <a:spcPts val="351"/>
              </a:spcBef>
              <a:buClr>
                <a:schemeClr val="accent3"/>
              </a:buClr>
              <a:buFont typeface="Wingdings 2"/>
              <a:buChar char=""/>
              <a:defRPr lang="fr-FR"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285943" indent="-228594" algn="l" rtl="0" eaLnBrk="1" latinLnBrk="0" hangingPunct="1">
              <a:spcBef>
                <a:spcPts val="351"/>
              </a:spcBef>
              <a:buClr>
                <a:schemeClr val="accent3"/>
              </a:buClr>
              <a:buFont typeface="Wingdings 2"/>
              <a:buChar char=""/>
              <a:defRPr lang="fr-FR" sz="1600" b="0" i="0" kern="120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  <a:extLst/>
          </a:lstStyle>
          <a:p>
            <a:r>
              <a:rPr lang="fr-FR" sz="1800" dirty="0" err="1"/>
              <a:t>Upgrading</a:t>
            </a:r>
            <a:r>
              <a:rPr lang="fr-FR" sz="1800" dirty="0"/>
              <a:t> </a:t>
            </a:r>
            <a:r>
              <a:rPr lang="fr-FR" sz="1800" dirty="0" err="1"/>
              <a:t>existing</a:t>
            </a:r>
            <a:r>
              <a:rPr lang="fr-FR" sz="1800" dirty="0"/>
              <a:t> </a:t>
            </a:r>
            <a:r>
              <a:rPr lang="fr-FR" sz="1800" dirty="0" err="1"/>
              <a:t>redundant</a:t>
            </a:r>
            <a:r>
              <a:rPr lang="fr-FR" sz="1800" dirty="0"/>
              <a:t> power </a:t>
            </a:r>
            <a:r>
              <a:rPr lang="fr-FR" sz="1800" dirty="0" err="1"/>
              <a:t>lines</a:t>
            </a:r>
            <a:endParaRPr lang="fr-FR" sz="1800" dirty="0"/>
          </a:p>
          <a:p>
            <a:pPr lvl="1"/>
            <a:r>
              <a:rPr lang="fr-FR" sz="1800" dirty="0"/>
              <a:t>+600 kW </a:t>
            </a:r>
            <a:r>
              <a:rPr lang="fr-FR" sz="1800" dirty="0" err="1"/>
              <a:t>shared</a:t>
            </a:r>
            <a:r>
              <a:rPr lang="fr-FR" sz="1800" dirty="0"/>
              <a:t> by </a:t>
            </a:r>
            <a:r>
              <a:rPr lang="fr-FR" sz="1800" dirty="0" err="1"/>
              <a:t>both</a:t>
            </a:r>
            <a:r>
              <a:rPr lang="fr-FR" sz="1800" dirty="0"/>
              <a:t> new </a:t>
            </a:r>
            <a:r>
              <a:rPr lang="fr-FR" sz="1800" dirty="0" err="1"/>
              <a:t>aisles</a:t>
            </a:r>
            <a:r>
              <a:rPr lang="fr-FR" sz="1800" dirty="0"/>
              <a:t> at </a:t>
            </a:r>
            <a:r>
              <a:rPr lang="fr-FR" sz="1800" dirty="0" err="1"/>
              <a:t>start</a:t>
            </a:r>
            <a:endParaRPr lang="fr-FR" sz="1800" dirty="0"/>
          </a:p>
          <a:p>
            <a:pPr lvl="1"/>
            <a:r>
              <a:rPr lang="fr-FR" sz="1800" dirty="0" err="1"/>
              <a:t>Aiming</a:t>
            </a:r>
            <a:r>
              <a:rPr lang="fr-FR" sz="1800" dirty="0"/>
              <a:t> at 600 kW per line </a:t>
            </a:r>
            <a:r>
              <a:rPr lang="fr-FR" sz="1800" dirty="0" err="1"/>
              <a:t>next</a:t>
            </a:r>
            <a:endParaRPr lang="fr-FR" sz="1800" dirty="0"/>
          </a:p>
          <a:p>
            <a:r>
              <a:rPr lang="fr-FR" sz="1800" dirty="0" err="1"/>
              <a:t>Adding</a:t>
            </a:r>
            <a:r>
              <a:rPr lang="fr-FR" sz="1800" dirty="0"/>
              <a:t> cold </a:t>
            </a:r>
            <a:r>
              <a:rPr lang="fr-FR" sz="1800" dirty="0" err="1"/>
              <a:t>generation</a:t>
            </a:r>
            <a:r>
              <a:rPr lang="fr-FR" sz="1800" dirty="0"/>
              <a:t> and distribution</a:t>
            </a:r>
          </a:p>
          <a:p>
            <a:pPr lvl="1"/>
            <a:r>
              <a:rPr lang="fr-FR" sz="1800" dirty="0"/>
              <a:t>Setting 2 new </a:t>
            </a:r>
            <a:r>
              <a:rPr lang="fr-FR" sz="1800" dirty="0" err="1"/>
              <a:t>aisles</a:t>
            </a:r>
            <a:endParaRPr lang="fr-FR" sz="1800" dirty="0"/>
          </a:p>
          <a:p>
            <a:pPr lvl="1"/>
            <a:r>
              <a:rPr lang="fr-FR" sz="1800" dirty="0" err="1"/>
              <a:t>Upgrading</a:t>
            </a:r>
            <a:r>
              <a:rPr lang="fr-FR" sz="1800" dirty="0"/>
              <a:t> C/D if possible</a:t>
            </a:r>
          </a:p>
          <a:p>
            <a:pPr lvl="1"/>
            <a:r>
              <a:rPr lang="fr-FR" sz="1800" dirty="0" err="1"/>
              <a:t>Overall</a:t>
            </a:r>
            <a:r>
              <a:rPr lang="fr-FR" sz="1800" dirty="0"/>
              <a:t> </a:t>
            </a:r>
            <a:r>
              <a:rPr lang="fr-FR" sz="1800" dirty="0" err="1"/>
              <a:t>redundancy</a:t>
            </a:r>
            <a:r>
              <a:rPr lang="fr-FR" sz="1800" dirty="0"/>
              <a:t> </a:t>
            </a:r>
            <a:r>
              <a:rPr lang="fr-FR" sz="1800" dirty="0" err="1"/>
              <a:t>assured</a:t>
            </a:r>
            <a:r>
              <a:rPr lang="fr-FR" sz="1800" dirty="0"/>
              <a:t> </a:t>
            </a:r>
            <a:r>
              <a:rPr lang="fr-FR" sz="1800" dirty="0" err="1"/>
              <a:t>with</a:t>
            </a:r>
            <a:r>
              <a:rPr lang="fr-FR" sz="1800" dirty="0"/>
              <a:t> </a:t>
            </a:r>
            <a:r>
              <a:rPr lang="fr-FR" sz="1800" dirty="0" err="1"/>
              <a:t>previous</a:t>
            </a:r>
            <a:r>
              <a:rPr lang="fr-FR" sz="1800" dirty="0"/>
              <a:t> installation</a:t>
            </a:r>
          </a:p>
          <a:p>
            <a:pPr lvl="1"/>
            <a:r>
              <a:rPr lang="fr-FR" sz="1800" dirty="0" err="1"/>
              <a:t>Redundancy</a:t>
            </a:r>
            <a:r>
              <a:rPr lang="fr-FR" sz="1800" dirty="0"/>
              <a:t> in a single </a:t>
            </a:r>
            <a:r>
              <a:rPr lang="fr-FR" sz="1800" dirty="0" err="1"/>
              <a:t>aisle</a:t>
            </a:r>
            <a:r>
              <a:rPr lang="fr-FR" sz="1800" dirty="0"/>
              <a:t> </a:t>
            </a:r>
            <a:r>
              <a:rPr lang="fr-FR" sz="1800" dirty="0" err="1"/>
              <a:t>assured</a:t>
            </a:r>
            <a:r>
              <a:rPr lang="fr-FR" sz="1800" dirty="0"/>
              <a:t> by 30 kW CRAH </a:t>
            </a:r>
            <a:r>
              <a:rPr lang="fr-FR" sz="1800" dirty="0" err="1"/>
              <a:t>against</a:t>
            </a:r>
            <a:r>
              <a:rPr lang="fr-FR" sz="1800" dirty="0"/>
              <a:t> 15 kW IT </a:t>
            </a:r>
            <a:r>
              <a:rPr lang="fr-FR" sz="1800" dirty="0" err="1"/>
              <a:t>load</a:t>
            </a:r>
            <a:r>
              <a:rPr lang="fr-FR" sz="1800" dirty="0"/>
              <a:t>, </a:t>
            </a:r>
            <a:r>
              <a:rPr lang="fr-FR" sz="1800" dirty="0" err="1"/>
              <a:t>connected</a:t>
            </a:r>
            <a:r>
              <a:rPr lang="fr-FR" sz="1800" dirty="0"/>
              <a:t> 101</a:t>
            </a:r>
          </a:p>
        </p:txBody>
      </p:sp>
    </p:spTree>
    <p:extLst>
      <p:ext uri="{BB962C8B-B14F-4D97-AF65-F5344CB8AC3E}">
        <p14:creationId xmlns:p14="http://schemas.microsoft.com/office/powerpoint/2010/main" val="25316668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C101671239990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130000" t="-95000" r="40000" b="21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èle CC 4/3" id="{E1F18245-436F-6945-AB32-B2C739C9B7E0}" vid="{4BF0D07F-B26B-3C47-AEBD-5AF2FA05857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9C73088-B109-45CE-B753-7F1578639EF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TC101671239990</Template>
  <TotalTime>0</TotalTime>
  <Words>413</Words>
  <Application>Microsoft Macintosh PowerPoint</Application>
  <PresentationFormat>Affichage à l'écran (4:3)</PresentationFormat>
  <Paragraphs>89</Paragraphs>
  <Slides>7</Slides>
  <Notes>1</Notes>
  <HiddenSlides>0</HiddenSlides>
  <MMClips>1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4" baseType="lpstr">
      <vt:lpstr>Arial</vt:lpstr>
      <vt:lpstr>Calibri</vt:lpstr>
      <vt:lpstr>Lucida Sans Unicode</vt:lpstr>
      <vt:lpstr>Verdana</vt:lpstr>
      <vt:lpstr>Wingdings 2</vt:lpstr>
      <vt:lpstr>Wingdings 3</vt:lpstr>
      <vt:lpstr>TC101671239990</vt:lpstr>
      <vt:lpstr>CC-IN2P3 machine room furbishing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Xavier Canehan</dc:creator>
  <cp:keywords/>
  <cp:lastModifiedBy/>
  <cp:revision>1</cp:revision>
  <cp:lastPrinted>2018-02-12T22:53:00Z</cp:lastPrinted>
  <dcterms:created xsi:type="dcterms:W3CDTF">2018-02-12T15:41:16Z</dcterms:created>
  <dcterms:modified xsi:type="dcterms:W3CDTF">2018-02-12T23:00:46Z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TC101671239990</vt:lpwstr>
  </property>
</Properties>
</file>