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263" r:id="rId4"/>
    <p:sldId id="264" r:id="rId5"/>
    <p:sldId id="261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8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5D99-590E-42F2-9D60-1A693543C225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00A9-FA14-4DCD-B1C1-FF7BF6E57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88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5D99-590E-42F2-9D60-1A693543C225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00A9-FA14-4DCD-B1C1-FF7BF6E57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8427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5D99-590E-42F2-9D60-1A693543C225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00A9-FA14-4DCD-B1C1-FF7BF6E57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4673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5D99-590E-42F2-9D60-1A693543C225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00A9-FA14-4DCD-B1C1-FF7BF6E57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8582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5D99-590E-42F2-9D60-1A693543C225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00A9-FA14-4DCD-B1C1-FF7BF6E57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4102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5D99-590E-42F2-9D60-1A693543C225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00A9-FA14-4DCD-B1C1-FF7BF6E57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7595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5D99-590E-42F2-9D60-1A693543C225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00A9-FA14-4DCD-B1C1-FF7BF6E57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5084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5D99-590E-42F2-9D60-1A693543C225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00A9-FA14-4DCD-B1C1-FF7BF6E57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9656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5D99-590E-42F2-9D60-1A693543C225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00A9-FA14-4DCD-B1C1-FF7BF6E57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4165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5D99-590E-42F2-9D60-1A693543C225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00A9-FA14-4DCD-B1C1-FF7BF6E57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7595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5D99-590E-42F2-9D60-1A693543C225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00A9-FA14-4DCD-B1C1-FF7BF6E57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1858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E5D99-590E-42F2-9D60-1A693543C225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000A9-FA14-4DCD-B1C1-FF7BF6E57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2160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95913" y="3301735"/>
            <a:ext cx="1154501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fr-FR" sz="1600" b="1" dirty="0" smtClean="0">
                <a:latin typeface="Comic Sans MS" panose="030F0702030302020204" pitchFamily="66" charset="0"/>
              </a:rPr>
              <a:t>Direction</a:t>
            </a:r>
            <a:r>
              <a:rPr lang="fr-FR" sz="1600" dirty="0" smtClean="0">
                <a:latin typeface="Comic Sans MS" panose="030F0702030302020204" pitchFamily="66" charset="0"/>
              </a:rPr>
              <a:t> avec un directeur + 3 </a:t>
            </a:r>
            <a:r>
              <a:rPr lang="fr-FR" sz="1600" dirty="0" err="1" smtClean="0">
                <a:latin typeface="Comic Sans MS" panose="030F0702030302020204" pitchFamily="66" charset="0"/>
              </a:rPr>
              <a:t>DAdJ</a:t>
            </a:r>
            <a:r>
              <a:rPr lang="fr-FR" sz="1600" dirty="0" smtClean="0">
                <a:latin typeface="Comic Sans MS" panose="030F0702030302020204" pitchFamily="66" charset="0"/>
              </a:rPr>
              <a:t> ou 2 </a:t>
            </a:r>
            <a:r>
              <a:rPr lang="fr-FR" sz="1600" dirty="0" err="1" smtClean="0">
                <a:latin typeface="Comic Sans MS" panose="030F0702030302020204" pitchFamily="66" charset="0"/>
              </a:rPr>
              <a:t>DAdJ</a:t>
            </a:r>
            <a:r>
              <a:rPr lang="fr-FR" sz="1600" dirty="0" smtClean="0">
                <a:latin typeface="Comic Sans MS" panose="030F0702030302020204" pitchFamily="66" charset="0"/>
              </a:rPr>
              <a:t> et un DAT. Les </a:t>
            </a:r>
            <a:r>
              <a:rPr lang="fr-FR" sz="1600" dirty="0" err="1" smtClean="0">
                <a:latin typeface="Comic Sans MS" panose="030F0702030302020204" pitchFamily="66" charset="0"/>
              </a:rPr>
              <a:t>DAdJ</a:t>
            </a:r>
            <a:r>
              <a:rPr lang="fr-FR" sz="1600" dirty="0" smtClean="0">
                <a:latin typeface="Comic Sans MS" panose="030F0702030302020204" pitchFamily="66" charset="0"/>
              </a:rPr>
              <a:t> ne sont pas forcement en charge d’une division.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fr-FR" sz="1600" b="1" dirty="0"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fr-FR" sz="1600" b="1" dirty="0" smtClean="0">
                <a:latin typeface="Comic Sans MS" panose="030F0702030302020204" pitchFamily="66" charset="0"/>
              </a:rPr>
              <a:t>Division de recherche </a:t>
            </a:r>
            <a:r>
              <a:rPr lang="fr-FR" sz="1600" dirty="0" smtClean="0">
                <a:latin typeface="Comic Sans MS" panose="030F0702030302020204" pitchFamily="66" charset="0"/>
              </a:rPr>
              <a:t>pas besoin d’un directeur de division (couche intermédiaire), avec 6 Départements dirigés par des </a:t>
            </a:r>
            <a:r>
              <a:rPr lang="fr-FR" sz="1600" dirty="0" err="1" smtClean="0">
                <a:latin typeface="Comic Sans MS" panose="030F0702030302020204" pitchFamily="66" charset="0"/>
              </a:rPr>
              <a:t>Dir</a:t>
            </a:r>
            <a:r>
              <a:rPr lang="fr-FR" sz="1600" dirty="0" smtClean="0">
                <a:latin typeface="Comic Sans MS" panose="030F0702030302020204" pitchFamily="66" charset="0"/>
              </a:rPr>
              <a:t>. associés.  Le rôle du </a:t>
            </a:r>
            <a:r>
              <a:rPr lang="fr-FR" sz="1600" dirty="0" err="1" smtClean="0">
                <a:latin typeface="Comic Sans MS" panose="030F0702030302020204" pitchFamily="66" charset="0"/>
              </a:rPr>
              <a:t>Dir</a:t>
            </a:r>
            <a:r>
              <a:rPr lang="fr-FR" sz="1600" dirty="0" smtClean="0">
                <a:latin typeface="Comic Sans MS" panose="030F0702030302020204" pitchFamily="66" charset="0"/>
              </a:rPr>
              <a:t>. Associé est d’être associé aux décisions stratégiques du laboratoire (décisions sur les orientations scientifiques / pilotage/ postes …) tout en étant moins dans le « coté opérationnel et transversal » (à décliner)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fr-FR" sz="1600" b="1" dirty="0" smtClean="0"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fr-FR" sz="1600" b="1" dirty="0" smtClean="0">
                <a:latin typeface="Comic Sans MS" panose="030F0702030302020204" pitchFamily="66" charset="0"/>
              </a:rPr>
              <a:t>Division accélérateur.  </a:t>
            </a:r>
            <a:r>
              <a:rPr lang="fr-FR" dirty="0"/>
              <a:t>Possibilité que le chef de la division soit un </a:t>
            </a:r>
            <a:r>
              <a:rPr lang="fr-FR" dirty="0" err="1"/>
              <a:t>DAdj</a:t>
            </a:r>
            <a:r>
              <a:rPr lang="fr-FR" sz="1600" dirty="0" smtClean="0">
                <a:latin typeface="Comic Sans MS" panose="030F0702030302020204" pitchFamily="66" charset="0"/>
              </a:rPr>
              <a:t>. Cette division est organisée différemment (plutôt par groupes) par rapport à la Division de Recherche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fr-FR" sz="1600" b="1" dirty="0"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fr-FR" sz="1600" b="1" dirty="0" smtClean="0">
                <a:latin typeface="Comic Sans MS" panose="030F0702030302020204" pitchFamily="66" charset="0"/>
              </a:rPr>
              <a:t>Division d’Ingénierie</a:t>
            </a:r>
            <a:r>
              <a:rPr lang="fr-FR" sz="1600" dirty="0" smtClean="0">
                <a:latin typeface="Comic Sans MS" panose="030F0702030302020204" pitchFamily="66" charset="0"/>
              </a:rPr>
              <a:t>. </a:t>
            </a:r>
            <a:r>
              <a:rPr lang="fr-FR" dirty="0"/>
              <a:t>Possibilité que cela soit dirigé par un DAT ou </a:t>
            </a:r>
            <a:r>
              <a:rPr lang="fr-FR" dirty="0" err="1"/>
              <a:t>DAdj</a:t>
            </a:r>
            <a:r>
              <a:rPr lang="fr-FR" dirty="0"/>
              <a:t>, </a:t>
            </a:r>
            <a:r>
              <a:rPr lang="fr-FR" sz="1600" dirty="0" smtClean="0">
                <a:latin typeface="Comic Sans MS" panose="030F0702030302020204" pitchFamily="66" charset="0"/>
              </a:rPr>
              <a:t>mais la division reste organisée par groupes et/ou éventuellement avec des regroupements par service.  </a:t>
            </a:r>
          </a:p>
        </p:txBody>
      </p:sp>
      <p:grpSp>
        <p:nvGrpSpPr>
          <p:cNvPr id="17" name="Groupe 16"/>
          <p:cNvGrpSpPr/>
          <p:nvPr/>
        </p:nvGrpSpPr>
        <p:grpSpPr>
          <a:xfrm>
            <a:off x="2543175" y="602501"/>
            <a:ext cx="9197756" cy="2471738"/>
            <a:chOff x="293299" y="3010355"/>
            <a:chExt cx="11613063" cy="2770531"/>
          </a:xfrm>
        </p:grpSpPr>
        <p:sp>
          <p:nvSpPr>
            <p:cNvPr id="18" name="Rectangle 17"/>
            <p:cNvSpPr/>
            <p:nvPr/>
          </p:nvSpPr>
          <p:spPr>
            <a:xfrm>
              <a:off x="293299" y="3382742"/>
              <a:ext cx="3752490" cy="2398144"/>
            </a:xfrm>
            <a:prstGeom prst="rect">
              <a:avLst/>
            </a:prstGeom>
            <a:solidFill>
              <a:schemeClr val="accent1">
                <a:alpha val="3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209690" y="3382742"/>
              <a:ext cx="3752490" cy="2398144"/>
            </a:xfrm>
            <a:prstGeom prst="rect">
              <a:avLst/>
            </a:prstGeom>
            <a:solidFill>
              <a:schemeClr val="accent1">
                <a:alpha val="2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Comme définit précédemment et formée par des groupes</a:t>
              </a:r>
              <a:r>
                <a:rPr lang="fr-FR" sz="1400" dirty="0" smtClean="0">
                  <a:latin typeface="Comic Sans MS" panose="030F0702030302020204" pitchFamily="66" charset="0"/>
                </a:rPr>
                <a:t>.</a:t>
              </a:r>
              <a:endParaRPr lang="fr-FR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8085827" y="3382742"/>
              <a:ext cx="3752490" cy="2398144"/>
            </a:xfrm>
            <a:prstGeom prst="rect">
              <a:avLst/>
            </a:prstGeom>
            <a:solidFill>
              <a:schemeClr val="accent1"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Par groupes et éventuellement avec des regroupements par service.</a:t>
              </a:r>
              <a:endParaRPr lang="fr-FR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57200" y="3598403"/>
              <a:ext cx="1616370" cy="500332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latin typeface="Comic Sans MS" panose="030F0702030302020204" pitchFamily="66" charset="0"/>
                </a:rPr>
                <a:t>PHE</a:t>
              </a:r>
            </a:p>
            <a:p>
              <a:pPr algn="ctr"/>
              <a:r>
                <a:rPr lang="fr-FR" sz="1400" dirty="0" err="1" smtClean="0">
                  <a:latin typeface="Comic Sans MS" panose="030F0702030302020204" pitchFamily="66" charset="0"/>
                </a:rPr>
                <a:t>Dir</a:t>
              </a:r>
              <a:r>
                <a:rPr lang="fr-FR" sz="1400" dirty="0" smtClean="0">
                  <a:latin typeface="Comic Sans MS" panose="030F0702030302020204" pitchFamily="66" charset="0"/>
                </a:rPr>
                <a:t>. Associé</a:t>
              </a:r>
              <a:endParaRPr lang="fr-FR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57200" y="4189312"/>
              <a:ext cx="1616370" cy="500332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latin typeface="Comic Sans MS" panose="030F0702030302020204" pitchFamily="66" charset="0"/>
                </a:rPr>
                <a:t>Nucléaire</a:t>
              </a:r>
            </a:p>
            <a:p>
              <a:pPr lvl="0" algn="ctr"/>
              <a:r>
                <a:rPr lang="fr-FR" sz="1400" dirty="0" err="1">
                  <a:solidFill>
                    <a:prstClr val="white"/>
                  </a:solidFill>
                  <a:latin typeface="Comic Sans MS" panose="030F0702030302020204" pitchFamily="66" charset="0"/>
                </a:rPr>
                <a:t>Dir</a:t>
              </a:r>
              <a:r>
                <a:rPr lang="fr-FR" sz="1400" dirty="0">
                  <a:solidFill>
                    <a:prstClr val="white"/>
                  </a:solidFill>
                  <a:latin typeface="Comic Sans MS" panose="030F0702030302020204" pitchFamily="66" charset="0"/>
                </a:rPr>
                <a:t>. Associé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57200" y="4780221"/>
              <a:ext cx="1616370" cy="500332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err="1" smtClean="0">
                  <a:latin typeface="Comic Sans MS" panose="030F0702030302020204" pitchFamily="66" charset="0"/>
                </a:rPr>
                <a:t>Astro</a:t>
              </a:r>
              <a:r>
                <a:rPr lang="fr-FR" sz="1400" dirty="0" smtClean="0">
                  <a:latin typeface="Comic Sans MS" panose="030F0702030302020204" pitchFamily="66" charset="0"/>
                </a:rPr>
                <a:t>/Cosmo</a:t>
              </a:r>
            </a:p>
            <a:p>
              <a:pPr algn="ctr"/>
              <a:r>
                <a:rPr lang="fr-FR" sz="1400" dirty="0" err="1" smtClean="0">
                  <a:latin typeface="Comic Sans MS" panose="030F0702030302020204" pitchFamily="66" charset="0"/>
                </a:rPr>
                <a:t>Dir</a:t>
              </a:r>
              <a:r>
                <a:rPr lang="fr-FR" sz="1400" dirty="0" smtClean="0">
                  <a:latin typeface="Comic Sans MS" panose="030F0702030302020204" pitchFamily="66" charset="0"/>
                </a:rPr>
                <a:t>. Associé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169544" y="3598403"/>
              <a:ext cx="1659506" cy="500332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latin typeface="Comic Sans MS" panose="030F0702030302020204" pitchFamily="66" charset="0"/>
                </a:rPr>
                <a:t>Théorie</a:t>
              </a:r>
            </a:p>
            <a:p>
              <a:pPr lvl="0" algn="ctr"/>
              <a:r>
                <a:rPr lang="fr-FR" sz="1400" dirty="0" err="1">
                  <a:solidFill>
                    <a:prstClr val="white"/>
                  </a:solidFill>
                  <a:latin typeface="Comic Sans MS" panose="030F0702030302020204" pitchFamily="66" charset="0"/>
                </a:rPr>
                <a:t>Dir</a:t>
              </a:r>
              <a:r>
                <a:rPr lang="fr-FR" sz="1400" dirty="0">
                  <a:solidFill>
                    <a:prstClr val="white"/>
                  </a:solidFill>
                  <a:latin typeface="Comic Sans MS" panose="030F0702030302020204" pitchFamily="66" charset="0"/>
                </a:rPr>
                <a:t>. Associé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199738" y="4189312"/>
              <a:ext cx="1616370" cy="500332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latin typeface="Comic Sans MS" panose="030F0702030302020204" pitchFamily="66" charset="0"/>
                </a:rPr>
                <a:t>Santé</a:t>
              </a:r>
            </a:p>
            <a:p>
              <a:pPr algn="ctr"/>
              <a:r>
                <a:rPr lang="fr-FR" sz="1400" dirty="0" err="1" smtClean="0">
                  <a:latin typeface="Comic Sans MS" panose="030F0702030302020204" pitchFamily="66" charset="0"/>
                </a:rPr>
                <a:t>Dir</a:t>
              </a:r>
              <a:r>
                <a:rPr lang="fr-FR" sz="1400" dirty="0" smtClean="0">
                  <a:latin typeface="Comic Sans MS" panose="030F0702030302020204" pitchFamily="66" charset="0"/>
                </a:rPr>
                <a:t>. Associé</a:t>
              </a:r>
              <a:endParaRPr lang="fr-FR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212680" y="4788847"/>
              <a:ext cx="1616370" cy="500332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latin typeface="Comic Sans MS" panose="030F0702030302020204" pitchFamily="66" charset="0"/>
                </a:rPr>
                <a:t>Energie</a:t>
              </a:r>
            </a:p>
            <a:p>
              <a:pPr algn="ctr"/>
              <a:r>
                <a:rPr lang="fr-FR" sz="1400" dirty="0" err="1" smtClean="0">
                  <a:latin typeface="Comic Sans MS" panose="030F0702030302020204" pitchFamily="66" charset="0"/>
                </a:rPr>
                <a:t>Dir</a:t>
              </a:r>
              <a:r>
                <a:rPr lang="fr-FR" sz="1400" dirty="0" smtClean="0">
                  <a:latin typeface="Comic Sans MS" panose="030F0702030302020204" pitchFamily="66" charset="0"/>
                </a:rPr>
                <a:t>. Associé</a:t>
              </a:r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535268" y="3010355"/>
              <a:ext cx="3756314" cy="42327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fr-FR" sz="1400" dirty="0" smtClean="0">
                  <a:latin typeface="Comic Sans MS" panose="030F0702030302020204" pitchFamily="66" charset="0"/>
                </a:rPr>
                <a:t>Division de Recherche ~200 p.</a:t>
              </a:r>
              <a:endParaRPr lang="fr-FR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4403946" y="3037038"/>
              <a:ext cx="3720691" cy="42327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fr-FR" sz="1400" dirty="0" smtClean="0">
                  <a:latin typeface="Comic Sans MS" panose="030F0702030302020204" pitchFamily="66" charset="0"/>
                </a:rPr>
                <a:t>Division </a:t>
              </a:r>
              <a:r>
                <a:rPr lang="fr-FR" sz="1400" dirty="0">
                  <a:latin typeface="Comic Sans MS" panose="030F0702030302020204" pitchFamily="66" charset="0"/>
                </a:rPr>
                <a:t>Accélérateurs </a:t>
              </a:r>
              <a:r>
                <a:rPr lang="fr-FR" sz="1400" dirty="0" smtClean="0">
                  <a:latin typeface="Comic Sans MS" panose="030F0702030302020204" pitchFamily="66" charset="0"/>
                </a:rPr>
                <a:t>~100 </a:t>
              </a:r>
              <a:r>
                <a:rPr lang="fr-FR" sz="1400" dirty="0">
                  <a:latin typeface="Comic Sans MS" panose="030F0702030302020204" pitchFamily="66" charset="0"/>
                </a:rPr>
                <a:t>p</a:t>
              </a:r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8390496" y="3047013"/>
              <a:ext cx="3515866" cy="42327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fr-FR" sz="1400" dirty="0" smtClean="0">
                  <a:latin typeface="Comic Sans MS" panose="030F0702030302020204" pitchFamily="66" charset="0"/>
                </a:rPr>
                <a:t>Division d’Ingénierie ~160 p.</a:t>
              </a:r>
              <a:endParaRPr lang="fr-FR" sz="14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30" name="ZoneTexte 29"/>
          <p:cNvSpPr txBox="1"/>
          <p:nvPr/>
        </p:nvSpPr>
        <p:spPr>
          <a:xfrm>
            <a:off x="135753" y="1242871"/>
            <a:ext cx="225808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Comic Sans MS" panose="030F0702030302020204" pitchFamily="66" charset="0"/>
              </a:rPr>
              <a:t>Département</a:t>
            </a:r>
          </a:p>
          <a:p>
            <a:r>
              <a:rPr lang="fr-FR" sz="1400" dirty="0" smtClean="0">
                <a:latin typeface="Comic Sans MS" panose="030F0702030302020204" pitchFamily="66" charset="0"/>
              </a:rPr>
              <a:t>Limiter le nombre de Départements permets </a:t>
            </a:r>
          </a:p>
          <a:p>
            <a:r>
              <a:rPr lang="fr-FR" sz="1400" dirty="0" smtClean="0">
                <a:latin typeface="Comic Sans MS" panose="030F0702030302020204" pitchFamily="66" charset="0"/>
              </a:rPr>
              <a:t>à la fois plus d’efficacité /affichage</a:t>
            </a:r>
            <a:endParaRPr lang="fr-FR" sz="1400" dirty="0">
              <a:latin typeface="Comic Sans MS" panose="030F0702030302020204" pitchFamily="66" charset="0"/>
            </a:endParaRPr>
          </a:p>
        </p:txBody>
      </p:sp>
      <p:sp>
        <p:nvSpPr>
          <p:cNvPr id="31" name="Accolade ouvrante 30"/>
          <p:cNvSpPr/>
          <p:nvPr/>
        </p:nvSpPr>
        <p:spPr>
          <a:xfrm>
            <a:off x="2100541" y="1115534"/>
            <a:ext cx="400785" cy="177789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5333303" y="-5903"/>
            <a:ext cx="2858680" cy="590550"/>
          </a:xfrm>
          <a:prstGeom prst="ellipse">
            <a:avLst/>
          </a:prstGeom>
          <a:solidFill>
            <a:srgbClr val="FFFF00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DIR. + 2-3 </a:t>
            </a:r>
            <a:r>
              <a:rPr lang="fr-FR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DAdJ</a:t>
            </a:r>
            <a:endParaRPr lang="fr-F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620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100403" y="234370"/>
            <a:ext cx="1018392" cy="1017553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Ingénier.</a:t>
            </a:r>
          </a:p>
          <a:p>
            <a:pPr algn="ctr"/>
            <a:r>
              <a:rPr lang="fr-FR" sz="1100" dirty="0" smtClean="0"/>
              <a:t>162</a:t>
            </a:r>
            <a:endParaRPr lang="fr-FR" sz="1100" dirty="0"/>
          </a:p>
        </p:txBody>
      </p:sp>
      <p:sp>
        <p:nvSpPr>
          <p:cNvPr id="5" name="Rectangle 4"/>
          <p:cNvSpPr/>
          <p:nvPr/>
        </p:nvSpPr>
        <p:spPr>
          <a:xfrm>
            <a:off x="179294" y="1458113"/>
            <a:ext cx="1048871" cy="19897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Organisé par services et/ou par groupes</a:t>
            </a:r>
            <a:endParaRPr lang="fr-FR" dirty="0">
              <a:solidFill>
                <a:schemeClr val="tx1"/>
              </a:solidFill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/>
          </p:nvPr>
        </p:nvGraphicFramePr>
        <p:xfrm>
          <a:off x="1958041" y="302413"/>
          <a:ext cx="7899400" cy="1155700"/>
        </p:xfrm>
        <a:graphic>
          <a:graphicData uri="http://schemas.openxmlformats.org/drawingml/2006/table">
            <a:tbl>
              <a:tblPr/>
              <a:tblGrid>
                <a:gridCol w="1181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94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Informatique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SERVICE INFO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Mecanique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SERVICE MECA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Electronique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SERVICE ELECTRONIQUE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Detecteurs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SERVICE  R&amp;D DETECTEURS .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DIVISION INGENERIE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1944427" y="1766884"/>
            <a:ext cx="63069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Pas nécessaire de faire des services classiques.</a:t>
            </a:r>
          </a:p>
          <a:p>
            <a:r>
              <a:rPr lang="fr-FR" dirty="0" smtClean="0"/>
              <a:t>Nouvelle organisation ? On peut discuter la possibilités de faire : 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2563536" y="4813682"/>
            <a:ext cx="266457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Groupe microélectronique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4922251" y="3409583"/>
            <a:ext cx="195681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Groupe temps-réel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2967011" y="3169910"/>
            <a:ext cx="220791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Groupe « </a:t>
            </a:r>
            <a:r>
              <a:rPr lang="fr-FR" dirty="0" err="1" smtClean="0"/>
              <a:t>dev</a:t>
            </a:r>
            <a:r>
              <a:rPr lang="fr-FR" dirty="0" smtClean="0"/>
              <a:t>. </a:t>
            </a:r>
            <a:r>
              <a:rPr lang="fr-FR" dirty="0" err="1" smtClean="0"/>
              <a:t>elec</a:t>
            </a:r>
            <a:r>
              <a:rPr lang="fr-FR" dirty="0" smtClean="0"/>
              <a:t>. » 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6288207" y="2837764"/>
            <a:ext cx="198406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Développeurs infos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7454551" y="3354576"/>
            <a:ext cx="1438407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Support infos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5591087" y="4860274"/>
            <a:ext cx="151483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BE mécanique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4987006" y="4165012"/>
            <a:ext cx="187730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atelier mécanique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2745837" y="3923109"/>
            <a:ext cx="172354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CAO/Fabrication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8696254" y="3447825"/>
            <a:ext cx="31833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Exemple de groupes :</a:t>
            </a:r>
          </a:p>
          <a:p>
            <a:pPr algn="ctr"/>
            <a:r>
              <a:rPr lang="fr-FR" b="1" dirty="0" smtClean="0">
                <a:solidFill>
                  <a:srgbClr val="FF0000"/>
                </a:solidFill>
              </a:rPr>
              <a:t> à travailler et à définir</a:t>
            </a:r>
          </a:p>
          <a:p>
            <a:pPr algn="ctr"/>
            <a:r>
              <a:rPr lang="fr-FR" dirty="0" smtClean="0"/>
              <a:t>Chiffres non précis et indicatifs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3377423" y="5184440"/>
            <a:ext cx="603050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1400" dirty="0" smtClean="0"/>
              <a:t>~5-10</a:t>
            </a:r>
            <a:endParaRPr lang="fr-FR" sz="1400" dirty="0"/>
          </a:p>
        </p:txBody>
      </p:sp>
      <p:sp>
        <p:nvSpPr>
          <p:cNvPr id="28" name="ZoneTexte 27"/>
          <p:cNvSpPr txBox="1"/>
          <p:nvPr/>
        </p:nvSpPr>
        <p:spPr>
          <a:xfrm>
            <a:off x="4467794" y="3792121"/>
            <a:ext cx="457176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1400" dirty="0" smtClean="0"/>
              <a:t>~10</a:t>
            </a:r>
            <a:endParaRPr lang="fr-FR" sz="1400" dirty="0"/>
          </a:p>
        </p:txBody>
      </p:sp>
      <p:sp>
        <p:nvSpPr>
          <p:cNvPr id="29" name="ZoneTexte 28"/>
          <p:cNvSpPr txBox="1"/>
          <p:nvPr/>
        </p:nvSpPr>
        <p:spPr>
          <a:xfrm>
            <a:off x="3628976" y="2859212"/>
            <a:ext cx="457176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1400" dirty="0" smtClean="0"/>
              <a:t>~25</a:t>
            </a:r>
            <a:endParaRPr lang="fr-FR" sz="1400" dirty="0"/>
          </a:p>
        </p:txBody>
      </p:sp>
      <p:sp>
        <p:nvSpPr>
          <p:cNvPr id="30" name="ZoneTexte 29"/>
          <p:cNvSpPr txBox="1"/>
          <p:nvPr/>
        </p:nvSpPr>
        <p:spPr>
          <a:xfrm>
            <a:off x="5468485" y="3012966"/>
            <a:ext cx="457176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1400" dirty="0" smtClean="0"/>
              <a:t>~10</a:t>
            </a:r>
            <a:endParaRPr lang="fr-FR" sz="1400" dirty="0"/>
          </a:p>
        </p:txBody>
      </p:sp>
      <p:sp>
        <p:nvSpPr>
          <p:cNvPr id="31" name="ZoneTexte 30"/>
          <p:cNvSpPr txBox="1"/>
          <p:nvPr/>
        </p:nvSpPr>
        <p:spPr>
          <a:xfrm>
            <a:off x="6961326" y="2535159"/>
            <a:ext cx="457176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1400" dirty="0" smtClean="0"/>
              <a:t>~20</a:t>
            </a:r>
            <a:endParaRPr lang="fr-FR" sz="1400" dirty="0"/>
          </a:p>
        </p:txBody>
      </p:sp>
      <p:sp>
        <p:nvSpPr>
          <p:cNvPr id="33" name="ZoneTexte 32"/>
          <p:cNvSpPr txBox="1"/>
          <p:nvPr/>
        </p:nvSpPr>
        <p:spPr>
          <a:xfrm flipH="1">
            <a:off x="8486814" y="3012967"/>
            <a:ext cx="511791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~20</a:t>
            </a:r>
            <a:endParaRPr lang="fr-FR" sz="1400" dirty="0"/>
          </a:p>
        </p:txBody>
      </p:sp>
      <p:sp>
        <p:nvSpPr>
          <p:cNvPr id="34" name="ZoneTexte 33"/>
          <p:cNvSpPr txBox="1"/>
          <p:nvPr/>
        </p:nvSpPr>
        <p:spPr>
          <a:xfrm flipH="1">
            <a:off x="6906711" y="4248795"/>
            <a:ext cx="511791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~15</a:t>
            </a:r>
            <a:endParaRPr lang="fr-FR" sz="1400" dirty="0"/>
          </a:p>
        </p:txBody>
      </p:sp>
      <p:sp>
        <p:nvSpPr>
          <p:cNvPr id="35" name="ZoneTexte 34"/>
          <p:cNvSpPr txBox="1"/>
          <p:nvPr/>
        </p:nvSpPr>
        <p:spPr>
          <a:xfrm flipH="1">
            <a:off x="6453974" y="5238359"/>
            <a:ext cx="511791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~15</a:t>
            </a:r>
            <a:endParaRPr lang="fr-FR" sz="1400" dirty="0"/>
          </a:p>
        </p:txBody>
      </p:sp>
      <p:sp>
        <p:nvSpPr>
          <p:cNvPr id="17" name="ZoneTexte 16"/>
          <p:cNvSpPr txBox="1"/>
          <p:nvPr/>
        </p:nvSpPr>
        <p:spPr>
          <a:xfrm>
            <a:off x="3789463" y="5725834"/>
            <a:ext cx="1701622" cy="37677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R&amp;D Détecteurs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4835134" y="6157615"/>
            <a:ext cx="19784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/>
              <a:t>Aussi dans les divisions ?</a:t>
            </a:r>
            <a:endParaRPr lang="fr-FR" sz="1400" i="1" dirty="0"/>
          </a:p>
        </p:txBody>
      </p:sp>
      <p:sp>
        <p:nvSpPr>
          <p:cNvPr id="2" name="Rectangle 1"/>
          <p:cNvSpPr/>
          <p:nvPr/>
        </p:nvSpPr>
        <p:spPr>
          <a:xfrm>
            <a:off x="7527429" y="4917372"/>
            <a:ext cx="40454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animation / pilotage </a:t>
            </a:r>
            <a:r>
              <a:rPr lang="fr-FR" dirty="0"/>
              <a:t>entre groupes plus proches </a:t>
            </a:r>
            <a:r>
              <a:rPr lang="fr-FR" dirty="0" smtClean="0"/>
              <a:t>sans passer forcement par la « couche » service?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54281" y="4165012"/>
            <a:ext cx="23984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Contacts/interactions habituelles avec les projets et les autres divisions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835134" y="5546136"/>
            <a:ext cx="4571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~30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400050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9783" y="492174"/>
            <a:ext cx="3715189" cy="4933596"/>
          </a:xfrm>
          <a:prstGeom prst="rect">
            <a:avLst/>
          </a:prstGeom>
          <a:solidFill>
            <a:schemeClr val="accent1"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39987" y="77289"/>
            <a:ext cx="320792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omic Sans MS" panose="030F0702030302020204" pitchFamily="66" charset="0"/>
              </a:rPr>
              <a:t>Division d’Ingénierie ~160 p.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33765" y="1764673"/>
            <a:ext cx="3283271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Groupe microélectronique</a:t>
            </a:r>
            <a:endParaRPr lang="fr-FR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33765" y="2267574"/>
            <a:ext cx="2502608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Groupe temps-réel</a:t>
            </a:r>
            <a:endParaRPr lang="fr-FR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733765" y="805696"/>
            <a:ext cx="2396810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Groupe </a:t>
            </a:r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dev</a:t>
            </a:r>
            <a:r>
              <a:rPr lang="fr-FR" sz="2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. </a:t>
            </a:r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Elec</a:t>
            </a:r>
            <a:r>
              <a:rPr lang="fr-FR" sz="2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.</a:t>
            </a:r>
            <a:endParaRPr lang="fr-FR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733765" y="2758905"/>
            <a:ext cx="2491388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Développeurs infos</a:t>
            </a:r>
            <a:endParaRPr lang="fr-FR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716895" y="3250236"/>
            <a:ext cx="1856598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Support infos</a:t>
            </a:r>
            <a:endParaRPr lang="fr-FR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733765" y="4181982"/>
            <a:ext cx="1848583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BE mécanique</a:t>
            </a:r>
            <a:endParaRPr lang="fr-FR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733765" y="3721441"/>
            <a:ext cx="2340705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atelier mécanique</a:t>
            </a:r>
            <a:endParaRPr lang="fr-FR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716895" y="1296942"/>
            <a:ext cx="2249334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CAO/Fabrication</a:t>
            </a:r>
            <a:endParaRPr lang="fr-FR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727857" y="4660279"/>
            <a:ext cx="2508516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R&amp;D Détecteurs</a:t>
            </a:r>
            <a:endParaRPr lang="fr-FR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734026" y="251798"/>
            <a:ext cx="7132082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>
                <a:latin typeface="Comic Sans MS" panose="030F0702030302020204" pitchFamily="66" charset="0"/>
              </a:rPr>
              <a:t>une structure “plus classique” en services aurait </a:t>
            </a:r>
          </a:p>
          <a:p>
            <a:pPr algn="ctr"/>
            <a:r>
              <a:rPr lang="fr-FR" sz="2400" dirty="0" smtClean="0">
                <a:latin typeface="Comic Sans MS" panose="030F0702030302020204" pitchFamily="66" charset="0"/>
              </a:rPr>
              <a:t>probablement 4 services.</a:t>
            </a:r>
          </a:p>
          <a:p>
            <a:pPr algn="ctr"/>
            <a:r>
              <a:rPr lang="fr-FR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MECANIQUE</a:t>
            </a:r>
          </a:p>
          <a:p>
            <a:pPr algn="ctr"/>
            <a:r>
              <a:rPr lang="fr-FR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ELECTRONIQUE</a:t>
            </a:r>
          </a:p>
          <a:p>
            <a:pPr algn="ctr"/>
            <a:r>
              <a:rPr lang="fr-FR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INFORMATIQUE</a:t>
            </a:r>
          </a:p>
          <a:p>
            <a:pPr algn="ctr"/>
            <a:r>
              <a:rPr lang="fr-FR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DETECTEURS</a:t>
            </a:r>
            <a:endParaRPr lang="fr-FR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5116448" y="2636674"/>
            <a:ext cx="6675119" cy="26776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Comic Sans MS" panose="030F0702030302020204" pitchFamily="66" charset="0"/>
              </a:rPr>
              <a:t>Passage de 4 Services à  9 groups.</a:t>
            </a:r>
          </a:p>
          <a:p>
            <a:pPr algn="ctr"/>
            <a:endParaRPr lang="fr-FR" sz="2400" dirty="0" smtClean="0">
              <a:latin typeface="Comic Sans MS" panose="030F0702030302020204" pitchFamily="66" charset="0"/>
            </a:endParaRPr>
          </a:p>
          <a:p>
            <a:r>
              <a:rPr lang="fr-FR" sz="2400" dirty="0" smtClean="0">
                <a:latin typeface="Comic Sans MS" panose="030F0702030302020204" pitchFamily="66" charset="0"/>
              </a:rPr>
              <a:t>Examiner les deux possibilités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Comic Sans MS" panose="030F0702030302020204" pitchFamily="66" charset="0"/>
              </a:rPr>
              <a:t>Par rapport aux liens avec la direction / faire partie de la direction élargie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Comic Sans MS" panose="030F0702030302020204" pitchFamily="66" charset="0"/>
              </a:rPr>
              <a:t>Contactes inter groups plutôt que inter services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52756" y="5438935"/>
            <a:ext cx="120278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omic Sans MS" panose="030F0702030302020204" pitchFamily="66" charset="0"/>
              </a:rPr>
              <a:t>Nécessité ou pas d’un directeur de division (DD) et/ou un directeur adjoint (DA) en charge de la division d’</a:t>
            </a:r>
            <a:r>
              <a:rPr lang="fr-FR" sz="2400" dirty="0" err="1" smtClean="0">
                <a:latin typeface="Comic Sans MS" panose="030F0702030302020204" pitchFamily="66" charset="0"/>
              </a:rPr>
              <a:t>ingenerie</a:t>
            </a:r>
            <a:r>
              <a:rPr lang="fr-FR" sz="2400" dirty="0" smtClean="0">
                <a:latin typeface="Comic Sans MS" panose="030F0702030302020204" pitchFamily="66" charset="0"/>
              </a:rPr>
              <a:t> ou d’un directeur technique (DT)</a:t>
            </a:r>
          </a:p>
          <a:p>
            <a:pPr algn="ctr"/>
            <a:r>
              <a:rPr lang="fr-FR" sz="2000" i="1" dirty="0" smtClean="0">
                <a:latin typeface="Comic Sans MS" panose="030F0702030302020204" pitchFamily="66" charset="0"/>
              </a:rPr>
              <a:t>(</a:t>
            </a:r>
            <a:r>
              <a:rPr lang="fr-FR" sz="2200" i="1" dirty="0" smtClean="0">
                <a:latin typeface="Comic Sans MS" panose="030F0702030302020204" pitchFamily="66" charset="0"/>
              </a:rPr>
              <a:t>discussion plus générale </a:t>
            </a:r>
            <a:r>
              <a:rPr lang="fr-FR" sz="2200" i="1" dirty="0" smtClean="0">
                <a:latin typeface="Comic Sans MS" panose="030F0702030302020204" pitchFamily="66" charset="0"/>
              </a:rPr>
              <a:t>s’appliquant </a:t>
            </a:r>
            <a:r>
              <a:rPr lang="fr-FR" sz="2200" i="1" dirty="0" smtClean="0">
                <a:latin typeface="Comic Sans MS" panose="030F0702030302020204" pitchFamily="66" charset="0"/>
              </a:rPr>
              <a:t>aussi aux divisions </a:t>
            </a:r>
            <a:r>
              <a:rPr lang="fr-FR" sz="2200" i="1" dirty="0" smtClean="0">
                <a:latin typeface="Comic Sans MS" panose="030F0702030302020204" pitchFamily="66" charset="0"/>
              </a:rPr>
              <a:t>de recherche et </a:t>
            </a:r>
            <a:r>
              <a:rPr lang="fr-FR" sz="2200" i="1" dirty="0" smtClean="0">
                <a:latin typeface="Comic Sans MS" panose="030F0702030302020204" pitchFamily="66" charset="0"/>
              </a:rPr>
              <a:t>accélérateurs</a:t>
            </a:r>
            <a:r>
              <a:rPr lang="fr-FR" sz="2200" i="1" dirty="0" smtClean="0">
                <a:latin typeface="Comic Sans MS" panose="030F0702030302020204" pitchFamily="66" charset="0"/>
              </a:rPr>
              <a:t>)</a:t>
            </a:r>
            <a:endParaRPr lang="fr-FR" sz="2200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662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41450" y="167950"/>
            <a:ext cx="11500338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200" dirty="0" smtClean="0">
                <a:latin typeface="Comic Sans MS" panose="030F0702030302020204" pitchFamily="66" charset="0"/>
              </a:rPr>
              <a:t>Quelques réflexions –en vrac- pour la structure en groupe (</a:t>
            </a:r>
            <a:r>
              <a:rPr lang="fr-FR" sz="2200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vision en positif</a:t>
            </a:r>
            <a:r>
              <a:rPr lang="fr-FR" sz="2200" dirty="0" smtClean="0">
                <a:latin typeface="Comic Sans MS" panose="030F0702030302020204" pitchFamily="66" charset="0"/>
              </a:rPr>
              <a:t>):</a:t>
            </a:r>
          </a:p>
          <a:p>
            <a:pPr algn="just"/>
            <a:endParaRPr lang="fr-FR" sz="2200" dirty="0" smtClean="0">
              <a:latin typeface="Comic Sans MS" panose="030F0702030302020204" pitchFamily="66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fr-FR" sz="2200" dirty="0" smtClean="0">
                <a:latin typeface="Comic Sans MS" panose="030F0702030302020204" pitchFamily="66" charset="0"/>
              </a:rPr>
              <a:t>Nombre de Responsables techniques plus important que dans la structure en services, mais </a:t>
            </a:r>
            <a:r>
              <a:rPr lang="fr-FR" sz="2200" dirty="0" smtClean="0">
                <a:latin typeface="Comic Sans MS" panose="030F0702030302020204" pitchFamily="66" charset="0"/>
              </a:rPr>
              <a:t>le nombre des interlocuteurs avec la direction reste « raisonnable »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fr-FR" sz="2200" dirty="0" smtClean="0">
              <a:latin typeface="Comic Sans MS" panose="030F0702030302020204" pitchFamily="66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fr-FR" sz="2200" dirty="0" smtClean="0">
                <a:latin typeface="Comic Sans MS" panose="030F0702030302020204" pitchFamily="66" charset="0"/>
              </a:rPr>
              <a:t>Réunion </a:t>
            </a:r>
            <a:r>
              <a:rPr lang="fr-FR" sz="2200" dirty="0" smtClean="0">
                <a:latin typeface="Comic Sans MS" panose="030F0702030302020204" pitchFamily="66" charset="0"/>
              </a:rPr>
              <a:t>des responsables techniques plus large et avec plus d’experts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fr-FR" sz="2200" dirty="0" smtClean="0">
              <a:latin typeface="Comic Sans MS" panose="030F0702030302020204" pitchFamily="66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fr-FR" sz="2200" dirty="0" smtClean="0">
                <a:latin typeface="Comic Sans MS" panose="030F0702030302020204" pitchFamily="66" charset="0"/>
              </a:rPr>
              <a:t>Permet plus de souplesse dans la création de ces nouveaux groupes (possible dans un plus grand labo)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fr-FR" sz="2200" dirty="0" smtClean="0">
              <a:latin typeface="Comic Sans MS" panose="030F0702030302020204" pitchFamily="66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fr-FR" sz="2200" dirty="0" smtClean="0">
                <a:latin typeface="Comic Sans MS" panose="030F0702030302020204" pitchFamily="66" charset="0"/>
              </a:rPr>
              <a:t>Permet la création de groupes comme par exemple « Groupe temps-réel » à  l’interface entre deux services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fr-FR" sz="2200" dirty="0" smtClean="0">
              <a:latin typeface="Comic Sans MS" panose="030F0702030302020204" pitchFamily="66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fr-FR" sz="2200" dirty="0" smtClean="0">
                <a:latin typeface="Comic Sans MS" panose="030F0702030302020204" pitchFamily="66" charset="0"/>
              </a:rPr>
              <a:t>N’exclut pas la possibilité qu’il y ait plus de liens entre un sous ensemble de responsables des groupes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200" dirty="0" smtClean="0">
              <a:latin typeface="Comic Sans MS" panose="030F0702030302020204" pitchFamily="66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latin typeface="Comic Sans MS" panose="030F0702030302020204" pitchFamily="66" charset="0"/>
              </a:rPr>
              <a:t>…</a:t>
            </a:r>
            <a:endParaRPr lang="fr-FR" sz="2200" dirty="0">
              <a:latin typeface="Comic Sans MS" panose="030F0702030302020204" pitchFamily="66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41449" y="6015705"/>
            <a:ext cx="117894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Comic Sans MS" panose="030F0702030302020204" pitchFamily="66" charset="0"/>
              </a:rPr>
              <a:t>Le service détecteur  est un peu part (éventuellement organisé en expertise détecteurs). Sa place est plutôt dans la division d’ingénierie ? </a:t>
            </a:r>
            <a:endParaRPr lang="fr-FR" sz="2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639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957672"/>
            <a:ext cx="1196353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omic Sans MS" panose="030F0702030302020204" pitchFamily="66" charset="0"/>
              </a:rPr>
              <a:t>Commentaires sur les deux propositions de structures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latin typeface="Comic Sans MS" panose="030F0702030302020204" pitchFamily="66" charset="0"/>
              </a:rPr>
              <a:t>D</a:t>
            </a:r>
            <a:r>
              <a:rPr lang="fr-FR" dirty="0" smtClean="0">
                <a:latin typeface="Comic Sans MS" panose="030F0702030302020204" pitchFamily="66" charset="0"/>
              </a:rPr>
              <a:t>ifférences entre Directeur adjoint,  Directeur associes ,  Directeurs de division, directeur technique</a:t>
            </a:r>
          </a:p>
          <a:p>
            <a:pPr lvl="1"/>
            <a:endParaRPr lang="fr-FR" dirty="0" smtClean="0">
              <a:latin typeface="Comic Sans MS" panose="030F0702030302020204" pitchFamily="66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Comic Sans MS" panose="030F0702030302020204" pitchFamily="66" charset="0"/>
              </a:rPr>
              <a:t>Visibilité des thématiques/disciplines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Comic Sans MS" panose="030F0702030302020204" pitchFamily="66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omic Sans MS" panose="030F0702030302020204" pitchFamily="66" charset="0"/>
              </a:rPr>
              <a:t>Benchmarking “grands laboratories</a:t>
            </a:r>
            <a:r>
              <a:rPr lang="en-US" dirty="0" smtClean="0">
                <a:latin typeface="Comic Sans MS" panose="030F0702030302020204" pitchFamily="66" charset="0"/>
              </a:rPr>
              <a:t>”</a:t>
            </a:r>
            <a:endParaRPr lang="fr-FR" dirty="0" smtClean="0">
              <a:latin typeface="Comic Sans MS" panose="030F0702030302020204" pitchFamily="66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 smtClean="0">
              <a:latin typeface="Comic Sans MS" panose="030F0702030302020204" pitchFamily="66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Comic Sans MS" panose="030F0702030302020204" pitchFamily="66" charset="0"/>
              </a:rPr>
              <a:t>Place de la thématique Matériaux.  Axe transverse aux divisions 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 smtClean="0">
              <a:latin typeface="Comic Sans MS" panose="030F0702030302020204" pitchFamily="66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Comic Sans MS" panose="030F0702030302020204" pitchFamily="66" charset="0"/>
              </a:rPr>
              <a:t>Préciser les chaines et les circuits des décisions</a:t>
            </a:r>
          </a:p>
          <a:p>
            <a:r>
              <a:rPr lang="fr-FR" dirty="0" smtClean="0">
                <a:latin typeface="Comic Sans MS" panose="030F0702030302020204" pitchFamily="66" charset="0"/>
              </a:rPr>
              <a:t> 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02346" y="4696991"/>
            <a:ext cx="689804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omic Sans MS" panose="030F0702030302020204" pitchFamily="66" charset="0"/>
              </a:rPr>
              <a:t>Positionnement des plateformes :</a:t>
            </a:r>
          </a:p>
          <a:p>
            <a:r>
              <a:rPr lang="fr-FR" dirty="0" smtClean="0">
                <a:latin typeface="Comic Sans MS" panose="030F0702030302020204" pitchFamily="66" charset="0"/>
              </a:rPr>
              <a:t> - cas par cas,  dans les divisions de recherche et/ou séparées</a:t>
            </a:r>
            <a:r>
              <a:rPr lang="fr-FR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fr-FR" dirty="0" smtClean="0">
                <a:latin typeface="Comic Sans MS" panose="030F0702030302020204" pitchFamily="66" charset="0"/>
              </a:rPr>
              <a:t>Exemple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Comic Sans MS" panose="030F0702030302020204" pitchFamily="66" charset="0"/>
              </a:rPr>
              <a:t>ALTO dans le Département Physique Nucléaire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Comic Sans MS" panose="030F0702030302020204" pitchFamily="66" charset="0"/>
              </a:rPr>
              <a:t>SCALP dans le Département Energie 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Comic Sans MS" panose="030F0702030302020204" pitchFamily="66" charset="0"/>
              </a:rPr>
              <a:t>Quid d’ANDROMEDE..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…</a:t>
            </a:r>
            <a:endParaRPr lang="fr-FR" dirty="0" smtClean="0">
              <a:latin typeface="Comic Sans MS" panose="030F0702030302020204" pitchFamily="66" charset="0"/>
            </a:endParaRPr>
          </a:p>
          <a:p>
            <a:r>
              <a:rPr lang="fr-FR" dirty="0" smtClean="0">
                <a:latin typeface="Comic Sans MS" panose="030F0702030302020204" pitchFamily="66" charset="0"/>
              </a:rPr>
              <a:t> 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858964" y="349180"/>
            <a:ext cx="7247497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omic Sans MS" panose="030F0702030302020204" pitchFamily="66" charset="0"/>
              </a:rPr>
              <a:t>Plusieurs questions entre les deux réunions (après les 19/1/2018) 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3" name="Flèche droite 2"/>
          <p:cNvSpPr/>
          <p:nvPr/>
        </p:nvSpPr>
        <p:spPr>
          <a:xfrm>
            <a:off x="7837286" y="2935250"/>
            <a:ext cx="966651" cy="3098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8803937" y="2905503"/>
            <a:ext cx="2867132" cy="36933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Retour/input des GT/Ateliers</a:t>
            </a:r>
            <a:endParaRPr lang="fr-FR" dirty="0"/>
          </a:p>
        </p:txBody>
      </p:sp>
      <p:sp>
        <p:nvSpPr>
          <p:cNvPr id="8" name="Flèche droite 7"/>
          <p:cNvSpPr/>
          <p:nvPr/>
        </p:nvSpPr>
        <p:spPr>
          <a:xfrm>
            <a:off x="6817063" y="5627944"/>
            <a:ext cx="966651" cy="3098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7783714" y="5598197"/>
            <a:ext cx="2867132" cy="36933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Retour/input des GT/Ateliers</a:t>
            </a:r>
            <a:endParaRPr lang="fr-FR" dirty="0"/>
          </a:p>
        </p:txBody>
      </p:sp>
      <p:sp>
        <p:nvSpPr>
          <p:cNvPr id="10" name="Flèche droite 9"/>
          <p:cNvSpPr/>
          <p:nvPr/>
        </p:nvSpPr>
        <p:spPr>
          <a:xfrm>
            <a:off x="5999388" y="3505501"/>
            <a:ext cx="966651" cy="3098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6966039" y="3475754"/>
            <a:ext cx="2653227" cy="36933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Creation d’un sous-Atelier.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5554516" y="3874833"/>
            <a:ext cx="5562292" cy="369332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ATELIER 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 Fonctionnement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Processus de 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décision »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785064" y="4282355"/>
            <a:ext cx="2888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Voir</a:t>
            </a:r>
            <a:r>
              <a:rPr lang="en-US" i="1" dirty="0" smtClean="0"/>
              <a:t> slides de Fabien Cavalier</a:t>
            </a:r>
            <a:endParaRPr lang="fr-FR" i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5078675" y="2326758"/>
            <a:ext cx="2888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Voir</a:t>
            </a:r>
            <a:r>
              <a:rPr lang="en-US" i="1" dirty="0" smtClean="0"/>
              <a:t> slides de Fabien Cavalier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36861035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GT-strucutre-19-1-2018</Template>
  <TotalTime>2372</TotalTime>
  <Words>596</Words>
  <Application>Microsoft Office PowerPoint</Application>
  <PresentationFormat>Grand écran</PresentationFormat>
  <Paragraphs>174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Achille Stocchi</dc:creator>
  <cp:lastModifiedBy>Achille Stocchi</cp:lastModifiedBy>
  <cp:revision>26</cp:revision>
  <dcterms:created xsi:type="dcterms:W3CDTF">2018-01-31T12:55:34Z</dcterms:created>
  <dcterms:modified xsi:type="dcterms:W3CDTF">2018-02-02T08:36:37Z</dcterms:modified>
</cp:coreProperties>
</file>