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88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6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5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1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9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08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5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6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59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5D99-590E-42F2-9D60-1A693543C225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00A9-FA14-4DCD-B1C1-FF7BF6E57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16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5913" y="3301735"/>
            <a:ext cx="115450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b="1" dirty="0" smtClean="0">
                <a:latin typeface="Comic Sans MS" panose="030F0702030302020204" pitchFamily="66" charset="0"/>
              </a:rPr>
              <a:t>Direction</a:t>
            </a:r>
            <a:r>
              <a:rPr lang="fr-FR" sz="1600" dirty="0" smtClean="0">
                <a:latin typeface="Comic Sans MS" panose="030F0702030302020204" pitchFamily="66" charset="0"/>
              </a:rPr>
              <a:t> avec un directeur + 3 </a:t>
            </a:r>
            <a:r>
              <a:rPr lang="fr-FR" sz="1600" dirty="0" err="1" smtClean="0">
                <a:latin typeface="Comic Sans MS" panose="030F0702030302020204" pitchFamily="66" charset="0"/>
              </a:rPr>
              <a:t>DAdJ</a:t>
            </a:r>
            <a:r>
              <a:rPr lang="fr-FR" sz="1600" dirty="0" smtClean="0">
                <a:latin typeface="Comic Sans MS" panose="030F0702030302020204" pitchFamily="66" charset="0"/>
              </a:rPr>
              <a:t> ou 2 </a:t>
            </a:r>
            <a:r>
              <a:rPr lang="fr-FR" sz="1600" dirty="0" err="1" smtClean="0">
                <a:latin typeface="Comic Sans MS" panose="030F0702030302020204" pitchFamily="66" charset="0"/>
              </a:rPr>
              <a:t>DAdJ</a:t>
            </a:r>
            <a:r>
              <a:rPr lang="fr-FR" sz="1600" dirty="0" smtClean="0">
                <a:latin typeface="Comic Sans MS" panose="030F0702030302020204" pitchFamily="66" charset="0"/>
              </a:rPr>
              <a:t> et un DAT. Les </a:t>
            </a:r>
            <a:r>
              <a:rPr lang="fr-FR" sz="1600" dirty="0" err="1" smtClean="0">
                <a:latin typeface="Comic Sans MS" panose="030F0702030302020204" pitchFamily="66" charset="0"/>
              </a:rPr>
              <a:t>DAdJ</a:t>
            </a:r>
            <a:r>
              <a:rPr lang="fr-FR" sz="1600" dirty="0" smtClean="0">
                <a:latin typeface="Comic Sans MS" panose="030F0702030302020204" pitchFamily="66" charset="0"/>
              </a:rPr>
              <a:t> ne sont pas forcement en charge d’une division.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fr-FR" sz="1600" b="1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b="1" dirty="0" smtClean="0">
                <a:latin typeface="Comic Sans MS" panose="030F0702030302020204" pitchFamily="66" charset="0"/>
              </a:rPr>
              <a:t>Division de recherche </a:t>
            </a:r>
            <a:r>
              <a:rPr lang="fr-FR" sz="1600" dirty="0" smtClean="0">
                <a:latin typeface="Comic Sans MS" panose="030F0702030302020204" pitchFamily="66" charset="0"/>
              </a:rPr>
              <a:t>pas besoin d’un directeur de division (couche intermédiaire), avec 6 Départements dirigés par des </a:t>
            </a:r>
            <a:r>
              <a:rPr lang="fr-FR" sz="1600" dirty="0" err="1" smtClean="0">
                <a:latin typeface="Comic Sans MS" panose="030F0702030302020204" pitchFamily="66" charset="0"/>
              </a:rPr>
              <a:t>Dir</a:t>
            </a:r>
            <a:r>
              <a:rPr lang="fr-FR" sz="1600" dirty="0" smtClean="0">
                <a:latin typeface="Comic Sans MS" panose="030F0702030302020204" pitchFamily="66" charset="0"/>
              </a:rPr>
              <a:t>. associés.  Le rôle du </a:t>
            </a:r>
            <a:r>
              <a:rPr lang="fr-FR" sz="1600" dirty="0" err="1" smtClean="0">
                <a:latin typeface="Comic Sans MS" panose="030F0702030302020204" pitchFamily="66" charset="0"/>
              </a:rPr>
              <a:t>Dir</a:t>
            </a:r>
            <a:r>
              <a:rPr lang="fr-FR" sz="1600" dirty="0" smtClean="0">
                <a:latin typeface="Comic Sans MS" panose="030F0702030302020204" pitchFamily="66" charset="0"/>
              </a:rPr>
              <a:t>. Associé est d’être associé aux décisions stratégiques du laboratoire (décisions sur les orientations scientifiques / pilotage/ postes …) tout en étant moins dans le « coté opérationnel et transversal » (à décliner)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fr-FR" sz="1600" b="1" dirty="0" smtClean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b="1" dirty="0" smtClean="0">
                <a:latin typeface="Comic Sans MS" panose="030F0702030302020204" pitchFamily="66" charset="0"/>
              </a:rPr>
              <a:t>Division accélérateur.  </a:t>
            </a:r>
            <a:r>
              <a:rPr lang="fr-FR" dirty="0"/>
              <a:t>Possibilité que le chef de la division soit un </a:t>
            </a:r>
            <a:r>
              <a:rPr lang="fr-FR" dirty="0" err="1"/>
              <a:t>DAdj</a:t>
            </a:r>
            <a:r>
              <a:rPr lang="fr-FR" sz="1600" dirty="0" smtClean="0">
                <a:latin typeface="Comic Sans MS" panose="030F0702030302020204" pitchFamily="66" charset="0"/>
              </a:rPr>
              <a:t>. Cette division est organisée différemment (plutôt par groupes) par rapport à la Division de Recherche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fr-FR" sz="1600" b="1" dirty="0"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1600" b="1" dirty="0" smtClean="0">
                <a:latin typeface="Comic Sans MS" panose="030F0702030302020204" pitchFamily="66" charset="0"/>
              </a:rPr>
              <a:t>Division d’Ingénierie</a:t>
            </a:r>
            <a:r>
              <a:rPr lang="fr-FR" sz="1600" dirty="0" smtClean="0">
                <a:latin typeface="Comic Sans MS" panose="030F0702030302020204" pitchFamily="66" charset="0"/>
              </a:rPr>
              <a:t>. </a:t>
            </a:r>
            <a:r>
              <a:rPr lang="fr-FR" dirty="0"/>
              <a:t>Possibilité que cela soit dirigé par un DAT ou </a:t>
            </a:r>
            <a:r>
              <a:rPr lang="fr-FR" dirty="0" err="1"/>
              <a:t>DAdj</a:t>
            </a:r>
            <a:r>
              <a:rPr lang="fr-FR" dirty="0"/>
              <a:t>, </a:t>
            </a:r>
            <a:r>
              <a:rPr lang="fr-FR" sz="1600" dirty="0" smtClean="0">
                <a:latin typeface="Comic Sans MS" panose="030F0702030302020204" pitchFamily="66" charset="0"/>
              </a:rPr>
              <a:t>mais la division reste organisée par groupes et/ou éventuellement avec des regroupements par service.  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2543175" y="602501"/>
            <a:ext cx="9197756" cy="2471738"/>
            <a:chOff x="293299" y="3010355"/>
            <a:chExt cx="11613063" cy="2770531"/>
          </a:xfrm>
        </p:grpSpPr>
        <p:sp>
          <p:nvSpPr>
            <p:cNvPr id="18" name="Rectangle 17"/>
            <p:cNvSpPr/>
            <p:nvPr/>
          </p:nvSpPr>
          <p:spPr>
            <a:xfrm>
              <a:off x="293299" y="3382742"/>
              <a:ext cx="3752490" cy="2398144"/>
            </a:xfrm>
            <a:prstGeom prst="rect">
              <a:avLst/>
            </a:prstGeom>
            <a:solidFill>
              <a:schemeClr val="accent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09690" y="3382742"/>
              <a:ext cx="3752490" cy="2398144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Comme définit précédemment et formée par des groupes</a:t>
              </a:r>
              <a:r>
                <a:rPr lang="fr-FR" sz="1400" dirty="0" smtClean="0">
                  <a:latin typeface="Comic Sans MS" panose="030F0702030302020204" pitchFamily="66" charset="0"/>
                </a:rPr>
                <a:t>.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85827" y="3382742"/>
              <a:ext cx="3752490" cy="23981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Par groupes et éventuellement avec des regroupements par service.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3598403"/>
              <a:ext cx="1616370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Comic Sans MS" panose="030F0702030302020204" pitchFamily="66" charset="0"/>
                </a:rPr>
                <a:t>PHE</a:t>
              </a:r>
            </a:p>
            <a:p>
              <a:pPr algn="ctr"/>
              <a:r>
                <a:rPr lang="fr-FR" sz="1400" dirty="0" err="1" smtClean="0">
                  <a:latin typeface="Comic Sans MS" panose="030F0702030302020204" pitchFamily="66" charset="0"/>
                </a:rPr>
                <a:t>Dir</a:t>
              </a:r>
              <a:r>
                <a:rPr lang="fr-FR" sz="1400" dirty="0" smtClean="0">
                  <a:latin typeface="Comic Sans MS" panose="030F0702030302020204" pitchFamily="66" charset="0"/>
                </a:rPr>
                <a:t>. Associé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7200" y="4189312"/>
              <a:ext cx="1616370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Comic Sans MS" panose="030F0702030302020204" pitchFamily="66" charset="0"/>
                </a:rPr>
                <a:t>Nucléaire</a:t>
              </a:r>
            </a:p>
            <a:p>
              <a:pPr lvl="0" algn="ctr"/>
              <a:r>
                <a:rPr lang="fr-FR" sz="1400" dirty="0" err="1">
                  <a:solidFill>
                    <a:prstClr val="white"/>
                  </a:solidFill>
                  <a:latin typeface="Comic Sans MS" panose="030F0702030302020204" pitchFamily="66" charset="0"/>
                </a:rPr>
                <a:t>Dir</a:t>
              </a:r>
              <a:r>
                <a:rPr lang="fr-FR" sz="1400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. Associé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" y="4780221"/>
              <a:ext cx="1616370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err="1" smtClean="0">
                  <a:latin typeface="Comic Sans MS" panose="030F0702030302020204" pitchFamily="66" charset="0"/>
                </a:rPr>
                <a:t>Astro</a:t>
              </a:r>
              <a:r>
                <a:rPr lang="fr-FR" sz="1400" dirty="0" smtClean="0">
                  <a:latin typeface="Comic Sans MS" panose="030F0702030302020204" pitchFamily="66" charset="0"/>
                </a:rPr>
                <a:t>/Cosmo</a:t>
              </a:r>
            </a:p>
            <a:p>
              <a:pPr algn="ctr"/>
              <a:r>
                <a:rPr lang="fr-FR" sz="1400" dirty="0" err="1" smtClean="0">
                  <a:latin typeface="Comic Sans MS" panose="030F0702030302020204" pitchFamily="66" charset="0"/>
                </a:rPr>
                <a:t>Dir</a:t>
              </a:r>
              <a:r>
                <a:rPr lang="fr-FR" sz="1400" dirty="0" smtClean="0">
                  <a:latin typeface="Comic Sans MS" panose="030F0702030302020204" pitchFamily="66" charset="0"/>
                </a:rPr>
                <a:t>. Associé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69544" y="3598403"/>
              <a:ext cx="1659506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Comic Sans MS" panose="030F0702030302020204" pitchFamily="66" charset="0"/>
                </a:rPr>
                <a:t>Théorie</a:t>
              </a:r>
            </a:p>
            <a:p>
              <a:pPr lvl="0" algn="ctr"/>
              <a:r>
                <a:rPr lang="fr-FR" sz="1400" dirty="0" err="1">
                  <a:solidFill>
                    <a:prstClr val="white"/>
                  </a:solidFill>
                  <a:latin typeface="Comic Sans MS" panose="030F0702030302020204" pitchFamily="66" charset="0"/>
                </a:rPr>
                <a:t>Dir</a:t>
              </a:r>
              <a:r>
                <a:rPr lang="fr-FR" sz="1400" dirty="0">
                  <a:solidFill>
                    <a:prstClr val="white"/>
                  </a:solidFill>
                  <a:latin typeface="Comic Sans MS" panose="030F0702030302020204" pitchFamily="66" charset="0"/>
                </a:rPr>
                <a:t>. Associé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199738" y="4189312"/>
              <a:ext cx="1616370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Comic Sans MS" panose="030F0702030302020204" pitchFamily="66" charset="0"/>
                </a:rPr>
                <a:t>Santé</a:t>
              </a:r>
            </a:p>
            <a:p>
              <a:pPr algn="ctr"/>
              <a:r>
                <a:rPr lang="fr-FR" sz="1400" dirty="0" err="1" smtClean="0">
                  <a:latin typeface="Comic Sans MS" panose="030F0702030302020204" pitchFamily="66" charset="0"/>
                </a:rPr>
                <a:t>Dir</a:t>
              </a:r>
              <a:r>
                <a:rPr lang="fr-FR" sz="1400" dirty="0" smtClean="0">
                  <a:latin typeface="Comic Sans MS" panose="030F0702030302020204" pitchFamily="66" charset="0"/>
                </a:rPr>
                <a:t>. Associé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212680" y="4788847"/>
              <a:ext cx="1616370" cy="500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latin typeface="Comic Sans MS" panose="030F0702030302020204" pitchFamily="66" charset="0"/>
                </a:rPr>
                <a:t>Energie</a:t>
              </a:r>
            </a:p>
            <a:p>
              <a:pPr algn="ctr"/>
              <a:r>
                <a:rPr lang="fr-FR" sz="1400" dirty="0" err="1" smtClean="0">
                  <a:latin typeface="Comic Sans MS" panose="030F0702030302020204" pitchFamily="66" charset="0"/>
                </a:rPr>
                <a:t>Dir</a:t>
              </a:r>
              <a:r>
                <a:rPr lang="fr-FR" sz="1400" dirty="0" smtClean="0">
                  <a:latin typeface="Comic Sans MS" panose="030F0702030302020204" pitchFamily="66" charset="0"/>
                </a:rPr>
                <a:t>. Associé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35268" y="3010355"/>
              <a:ext cx="3756314" cy="4232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Comic Sans MS" panose="030F0702030302020204" pitchFamily="66" charset="0"/>
                </a:rPr>
                <a:t>Division de Recherche ~200 p.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403946" y="3037038"/>
              <a:ext cx="3720691" cy="4232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Comic Sans MS" panose="030F0702030302020204" pitchFamily="66" charset="0"/>
                </a:rPr>
                <a:t>Division </a:t>
              </a:r>
              <a:r>
                <a:rPr lang="fr-FR" sz="1400" dirty="0">
                  <a:latin typeface="Comic Sans MS" panose="030F0702030302020204" pitchFamily="66" charset="0"/>
                </a:rPr>
                <a:t>Accélérateurs </a:t>
              </a:r>
              <a:r>
                <a:rPr lang="fr-FR" sz="1400" dirty="0" smtClean="0">
                  <a:latin typeface="Comic Sans MS" panose="030F0702030302020204" pitchFamily="66" charset="0"/>
                </a:rPr>
                <a:t>~100 </a:t>
              </a:r>
              <a:r>
                <a:rPr lang="fr-FR" sz="1400" dirty="0"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8390496" y="3047013"/>
              <a:ext cx="3515866" cy="42327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latin typeface="Comic Sans MS" panose="030F0702030302020204" pitchFamily="66" charset="0"/>
                </a:rPr>
                <a:t>Division d’Ingénierie ~160 p.</a:t>
              </a:r>
              <a:endParaRPr lang="fr-FR" sz="1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135753" y="1242871"/>
            <a:ext cx="22580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omic Sans MS" panose="030F0702030302020204" pitchFamily="66" charset="0"/>
              </a:rPr>
              <a:t>Département</a:t>
            </a:r>
          </a:p>
          <a:p>
            <a:r>
              <a:rPr lang="fr-FR" sz="1400" dirty="0" smtClean="0">
                <a:latin typeface="Comic Sans MS" panose="030F0702030302020204" pitchFamily="66" charset="0"/>
              </a:rPr>
              <a:t>Limiter le nombre de Départements permets </a:t>
            </a:r>
          </a:p>
          <a:p>
            <a:r>
              <a:rPr lang="fr-FR" sz="1400" dirty="0" smtClean="0">
                <a:latin typeface="Comic Sans MS" panose="030F0702030302020204" pitchFamily="66" charset="0"/>
              </a:rPr>
              <a:t>à la fois plus d’efficacité /affichage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31" name="Accolade ouvrante 30"/>
          <p:cNvSpPr/>
          <p:nvPr/>
        </p:nvSpPr>
        <p:spPr>
          <a:xfrm>
            <a:off x="2100541" y="1115534"/>
            <a:ext cx="400785" cy="17778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333303" y="-5903"/>
            <a:ext cx="2858680" cy="590550"/>
          </a:xfrm>
          <a:prstGeom prst="ellipse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DIR. + 2-3 </a:t>
            </a:r>
            <a:r>
              <a:rPr lang="fr-FR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DAdJ</a:t>
            </a:r>
            <a:endParaRPr lang="fr-FR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2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00403" y="234370"/>
            <a:ext cx="1018392" cy="1017553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Ingénier.</a:t>
            </a:r>
          </a:p>
          <a:p>
            <a:pPr algn="ctr"/>
            <a:r>
              <a:rPr lang="fr-FR" sz="1100" dirty="0" smtClean="0"/>
              <a:t>162</a:t>
            </a:r>
            <a:endParaRPr lang="fr-FR" sz="1100" dirty="0"/>
          </a:p>
        </p:txBody>
      </p:sp>
      <p:sp>
        <p:nvSpPr>
          <p:cNvPr id="5" name="Rectangle 4"/>
          <p:cNvSpPr/>
          <p:nvPr/>
        </p:nvSpPr>
        <p:spPr>
          <a:xfrm>
            <a:off x="179294" y="1458113"/>
            <a:ext cx="1048871" cy="1989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Organisé par services et/ou par groupes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958041" y="302413"/>
          <a:ext cx="7899400" cy="1155700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INFO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MECA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ELECTRONIQUE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Detecteurs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 R&amp;D DETECTEURS .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DIVISION INGENERIE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944427" y="1766884"/>
            <a:ext cx="6306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Pas nécessaire de faire des services classiques.</a:t>
            </a:r>
          </a:p>
          <a:p>
            <a:r>
              <a:rPr lang="fr-FR" dirty="0" smtClean="0"/>
              <a:t>Nouvelle organisation ? On peut discuter la possibilités de faire :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63536" y="4813682"/>
            <a:ext cx="26645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Groupe microélectronique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922251" y="3409583"/>
            <a:ext cx="19568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Groupe temps-réel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967011" y="3169910"/>
            <a:ext cx="22079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Groupe « </a:t>
            </a:r>
            <a:r>
              <a:rPr lang="fr-FR" dirty="0" err="1" smtClean="0"/>
              <a:t>dev</a:t>
            </a:r>
            <a:r>
              <a:rPr lang="fr-FR" dirty="0" smtClean="0"/>
              <a:t>. </a:t>
            </a:r>
            <a:r>
              <a:rPr lang="fr-FR" dirty="0" err="1" smtClean="0"/>
              <a:t>elec</a:t>
            </a:r>
            <a:r>
              <a:rPr lang="fr-FR" dirty="0" smtClean="0"/>
              <a:t>. »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288207" y="2837764"/>
            <a:ext cx="19840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Développeurs infos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454551" y="3354576"/>
            <a:ext cx="143840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Support infos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91087" y="4860274"/>
            <a:ext cx="151483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BE mécanique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987006" y="4165012"/>
            <a:ext cx="187730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atelier mécanique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745837" y="3923109"/>
            <a:ext cx="17235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CAO/Fabrication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8696254" y="3447825"/>
            <a:ext cx="3183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Exemple de groupes :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à travailler et à définir</a:t>
            </a:r>
          </a:p>
          <a:p>
            <a:pPr algn="ctr"/>
            <a:r>
              <a:rPr lang="fr-FR" dirty="0" smtClean="0"/>
              <a:t>Chiffres non précis et indicatifs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377423" y="5184440"/>
            <a:ext cx="60305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~5-10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467794" y="3792121"/>
            <a:ext cx="45717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~10</a:t>
            </a:r>
            <a:endParaRPr lang="fr-FR" sz="1400" dirty="0"/>
          </a:p>
        </p:txBody>
      </p:sp>
      <p:sp>
        <p:nvSpPr>
          <p:cNvPr id="29" name="ZoneTexte 28"/>
          <p:cNvSpPr txBox="1"/>
          <p:nvPr/>
        </p:nvSpPr>
        <p:spPr>
          <a:xfrm>
            <a:off x="3628976" y="2859212"/>
            <a:ext cx="45717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~25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468485" y="3012966"/>
            <a:ext cx="45717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~10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6961326" y="2535159"/>
            <a:ext cx="45717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~20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 flipH="1">
            <a:off x="8486814" y="3012967"/>
            <a:ext cx="51179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~20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 flipH="1">
            <a:off x="6906711" y="4248795"/>
            <a:ext cx="51179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~15</a:t>
            </a:r>
            <a:endParaRPr lang="fr-FR" sz="1400" dirty="0"/>
          </a:p>
        </p:txBody>
      </p:sp>
      <p:sp>
        <p:nvSpPr>
          <p:cNvPr id="35" name="ZoneTexte 34"/>
          <p:cNvSpPr txBox="1"/>
          <p:nvPr/>
        </p:nvSpPr>
        <p:spPr>
          <a:xfrm flipH="1">
            <a:off x="6453974" y="5238359"/>
            <a:ext cx="511791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~15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789463" y="5725834"/>
            <a:ext cx="1701622" cy="376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R&amp;D Détecteurs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835134" y="6157615"/>
            <a:ext cx="1978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Aussi dans les divisions ?</a:t>
            </a:r>
            <a:endParaRPr lang="fr-FR" sz="1400" i="1" dirty="0"/>
          </a:p>
        </p:txBody>
      </p:sp>
      <p:sp>
        <p:nvSpPr>
          <p:cNvPr id="2" name="Rectangle 1"/>
          <p:cNvSpPr/>
          <p:nvPr/>
        </p:nvSpPr>
        <p:spPr>
          <a:xfrm>
            <a:off x="7527429" y="4917372"/>
            <a:ext cx="4045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animation / pilotage </a:t>
            </a:r>
            <a:r>
              <a:rPr lang="fr-FR" dirty="0"/>
              <a:t>entre groupes plus proches </a:t>
            </a:r>
            <a:r>
              <a:rPr lang="fr-FR" dirty="0" smtClean="0"/>
              <a:t>sans passer forcement par la « couche » service?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54281" y="4165012"/>
            <a:ext cx="2398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Contacts/interactions habituelles avec les projets et les autres divisions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835134" y="5546136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~30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005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783" y="492174"/>
            <a:ext cx="3715189" cy="4933596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9987" y="77289"/>
            <a:ext cx="320792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Division d’Ingénierie ~160 p.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3765" y="1764673"/>
            <a:ext cx="3283271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Groupe microélectronique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3765" y="2267574"/>
            <a:ext cx="2502608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Groupe temps-réel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3765" y="805696"/>
            <a:ext cx="239681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Groupe </a:t>
            </a:r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dev</a:t>
            </a:r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Elec</a:t>
            </a:r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33765" y="2758905"/>
            <a:ext cx="2491388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Développeurs infos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6895" y="3250236"/>
            <a:ext cx="1856598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Support infos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3765" y="4181982"/>
            <a:ext cx="1848583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 mécanique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33765" y="3721441"/>
            <a:ext cx="2340705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atelier mécanique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6895" y="1296942"/>
            <a:ext cx="2249334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CAO/Fabrication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27857" y="4660279"/>
            <a:ext cx="2508516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R&amp;D Détecteurs</a:t>
            </a:r>
            <a:endParaRPr lang="fr-FR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734026" y="251798"/>
            <a:ext cx="71320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une structure “plus classique” en services aurait </a:t>
            </a:r>
          </a:p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probablement 4 services.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MECANIQUE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ELECTRONIQUE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INFORMATIQUE</a:t>
            </a: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DETECTEURS</a:t>
            </a:r>
            <a:endParaRPr lang="fr-F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116448" y="2636674"/>
            <a:ext cx="6675119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Comic Sans MS" panose="030F0702030302020204" pitchFamily="66" charset="0"/>
              </a:rPr>
              <a:t>Passage de 4 Services à  9 groups.</a:t>
            </a:r>
          </a:p>
          <a:p>
            <a:pPr algn="ctr"/>
            <a:endParaRPr lang="fr-FR" sz="2400" dirty="0" smtClean="0">
              <a:latin typeface="Comic Sans MS" panose="030F0702030302020204" pitchFamily="66" charset="0"/>
            </a:endParaRPr>
          </a:p>
          <a:p>
            <a:r>
              <a:rPr lang="fr-FR" sz="2400" dirty="0" smtClean="0">
                <a:latin typeface="Comic Sans MS" panose="030F0702030302020204" pitchFamily="66" charset="0"/>
              </a:rPr>
              <a:t>Examiner les deux possibilités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omic Sans MS" panose="030F0702030302020204" pitchFamily="66" charset="0"/>
              </a:rPr>
              <a:t>Par rapport aux liens avec la direction / faire partie de la direction élargie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latin typeface="Comic Sans MS" panose="030F0702030302020204" pitchFamily="66" charset="0"/>
              </a:rPr>
              <a:t>Contactes inter groups plutôt que inter services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756" y="5438935"/>
            <a:ext cx="120278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anose="030F0702030302020204" pitchFamily="66" charset="0"/>
              </a:rPr>
              <a:t>Nécessité ou pas d’un directeur de division (DD) et/ou un directeur adjoint (DA) en charge de la division d’</a:t>
            </a:r>
            <a:r>
              <a:rPr lang="fr-FR" sz="2400" dirty="0" err="1" smtClean="0">
                <a:latin typeface="Comic Sans MS" panose="030F0702030302020204" pitchFamily="66" charset="0"/>
              </a:rPr>
              <a:t>ingenerie</a:t>
            </a:r>
            <a:r>
              <a:rPr lang="fr-FR" sz="2400" dirty="0" smtClean="0">
                <a:latin typeface="Comic Sans MS" panose="030F0702030302020204" pitchFamily="66" charset="0"/>
              </a:rPr>
              <a:t> ou d’un directeur technique (DT)</a:t>
            </a:r>
          </a:p>
          <a:p>
            <a:pPr algn="ctr"/>
            <a:r>
              <a:rPr lang="fr-FR" sz="2000" i="1" dirty="0" smtClean="0">
                <a:latin typeface="Comic Sans MS" panose="030F0702030302020204" pitchFamily="66" charset="0"/>
              </a:rPr>
              <a:t>(</a:t>
            </a:r>
            <a:r>
              <a:rPr lang="fr-FR" sz="2200" i="1" dirty="0" smtClean="0">
                <a:latin typeface="Comic Sans MS" panose="030F0702030302020204" pitchFamily="66" charset="0"/>
              </a:rPr>
              <a:t>discussion plus générale </a:t>
            </a:r>
            <a:r>
              <a:rPr lang="fr-FR" sz="2200" i="1" dirty="0" smtClean="0">
                <a:latin typeface="Comic Sans MS" panose="030F0702030302020204" pitchFamily="66" charset="0"/>
              </a:rPr>
              <a:t>s’appliquant </a:t>
            </a:r>
            <a:r>
              <a:rPr lang="fr-FR" sz="2200" i="1" dirty="0" smtClean="0">
                <a:latin typeface="Comic Sans MS" panose="030F0702030302020204" pitchFamily="66" charset="0"/>
              </a:rPr>
              <a:t>aussi aux divisions </a:t>
            </a:r>
            <a:r>
              <a:rPr lang="fr-FR" sz="2200" i="1" dirty="0" smtClean="0">
                <a:latin typeface="Comic Sans MS" panose="030F0702030302020204" pitchFamily="66" charset="0"/>
              </a:rPr>
              <a:t>de recherche et </a:t>
            </a:r>
            <a:r>
              <a:rPr lang="fr-FR" sz="2200" i="1" dirty="0" smtClean="0">
                <a:latin typeface="Comic Sans MS" panose="030F0702030302020204" pitchFamily="66" charset="0"/>
              </a:rPr>
              <a:t>accélérateurs</a:t>
            </a:r>
            <a:r>
              <a:rPr lang="fr-FR" sz="2200" i="1" dirty="0" smtClean="0">
                <a:latin typeface="Comic Sans MS" panose="030F0702030302020204" pitchFamily="66" charset="0"/>
              </a:rPr>
              <a:t>)</a:t>
            </a:r>
            <a:endParaRPr lang="fr-FR" sz="22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6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450" y="167950"/>
            <a:ext cx="1150033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>
                <a:latin typeface="Comic Sans MS" panose="030F0702030302020204" pitchFamily="66" charset="0"/>
              </a:rPr>
              <a:t>Quelques réflexions –en vrac- pour la structure en groupe (</a:t>
            </a:r>
            <a:r>
              <a:rPr lang="fr-FR" sz="2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 en positif</a:t>
            </a:r>
            <a:r>
              <a:rPr lang="fr-FR" sz="2200" dirty="0" smtClean="0">
                <a:latin typeface="Comic Sans MS" panose="030F0702030302020204" pitchFamily="66" charset="0"/>
              </a:rPr>
              <a:t>):</a:t>
            </a:r>
          </a:p>
          <a:p>
            <a:pPr algn="just"/>
            <a:endParaRPr lang="fr-FR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Comic Sans MS" panose="030F0702030302020204" pitchFamily="66" charset="0"/>
              </a:rPr>
              <a:t>Nombre de Responsables techniques plus important que dans la structure en services, mais </a:t>
            </a:r>
            <a:r>
              <a:rPr lang="fr-FR" sz="2200" dirty="0" smtClean="0">
                <a:latin typeface="Comic Sans MS" panose="030F0702030302020204" pitchFamily="66" charset="0"/>
              </a:rPr>
              <a:t>le nombre des interlocuteurs avec la direction reste « raisonnable 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Comic Sans MS" panose="030F0702030302020204" pitchFamily="66" charset="0"/>
              </a:rPr>
              <a:t>Réunion </a:t>
            </a:r>
            <a:r>
              <a:rPr lang="fr-FR" sz="2200" dirty="0" smtClean="0">
                <a:latin typeface="Comic Sans MS" panose="030F0702030302020204" pitchFamily="66" charset="0"/>
              </a:rPr>
              <a:t>des responsables techniques plus large et avec plus d’experts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Comic Sans MS" panose="030F0702030302020204" pitchFamily="66" charset="0"/>
              </a:rPr>
              <a:t>Permet plus de souplesse dans la création de ces nouveaux groupes (possible dans un plus grand labo)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Comic Sans MS" panose="030F0702030302020204" pitchFamily="66" charset="0"/>
              </a:rPr>
              <a:t>Permet la création de groupes comme par exemple « Groupe temps-réel » à  l’interface entre deux services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200" dirty="0" smtClean="0">
                <a:latin typeface="Comic Sans MS" panose="030F0702030302020204" pitchFamily="66" charset="0"/>
              </a:rPr>
              <a:t>N’exclut pas la possibilité qu’il y ait plus de liens entre un sous ensemble de responsables des groupes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Comic Sans MS" panose="030F0702030302020204" pitchFamily="66" charset="0"/>
              </a:rPr>
              <a:t>…</a:t>
            </a:r>
            <a:endParaRPr lang="fr-FR" sz="2200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41449" y="6015705"/>
            <a:ext cx="11789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Comic Sans MS" panose="030F0702030302020204" pitchFamily="66" charset="0"/>
              </a:rPr>
              <a:t>Le service détecteur  est un peu part (éventuellement organisé en expertise détecteurs). Sa place est plutôt dans la division d’ingénierie ? </a:t>
            </a:r>
            <a:endParaRPr lang="fr-F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3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957672"/>
            <a:ext cx="1196353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Commentaires sur les deux propositions de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Comic Sans MS" panose="030F0702030302020204" pitchFamily="66" charset="0"/>
              </a:rPr>
              <a:t>D</a:t>
            </a:r>
            <a:r>
              <a:rPr lang="fr-FR" dirty="0" smtClean="0">
                <a:latin typeface="Comic Sans MS" panose="030F0702030302020204" pitchFamily="66" charset="0"/>
              </a:rPr>
              <a:t>ifférences entre Directeur adjoint,  Directeur associes ,  Directeurs de division, directeur technique</a:t>
            </a:r>
          </a:p>
          <a:p>
            <a:pPr lvl="1"/>
            <a:endParaRPr lang="fr-FR" dirty="0" smtClean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Visibilité des thématiques/disciplines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mic Sans MS" panose="030F0702030302020204" pitchFamily="66" charset="0"/>
              </a:rPr>
              <a:t>Benchmarking “grands laboratories</a:t>
            </a:r>
            <a:r>
              <a:rPr lang="en-US" dirty="0" smtClean="0">
                <a:latin typeface="Comic Sans MS" panose="030F0702030302020204" pitchFamily="66" charset="0"/>
              </a:rPr>
              <a:t>”</a:t>
            </a:r>
            <a:endParaRPr lang="fr-FR" dirty="0" smtClean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Place de la thématique Matériaux.  Axe transverse aux divisions 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 smtClean="0">
              <a:latin typeface="Comic Sans MS" panose="030F0702030302020204" pitchFamily="66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Préciser les chaines et les circuits des décisions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02346" y="4696991"/>
            <a:ext cx="6898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Positionnement des plateformes :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 - cas par cas,  dans les divisions de recherche et/ou séparées</a:t>
            </a:r>
            <a:r>
              <a:rPr lang="fr-FR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Exemple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ALTO dans le Département Physique Nucléaire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SCALP dans le Département Energie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Comic Sans MS" panose="030F0702030302020204" pitchFamily="66" charset="0"/>
              </a:rPr>
              <a:t>Quid d’ANDROMEDE..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…</a:t>
            </a:r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58964" y="349180"/>
            <a:ext cx="724749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Plusieurs questions entre les deux réunions (après les 19/1/2018)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7837286" y="2935250"/>
            <a:ext cx="966651" cy="3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803937" y="2905503"/>
            <a:ext cx="2867132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Retour/input des GT/Ateliers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6817063" y="5627944"/>
            <a:ext cx="966651" cy="3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783714" y="5598197"/>
            <a:ext cx="2867132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Retour/input des GT/Ateliers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5999388" y="3505501"/>
            <a:ext cx="966651" cy="3098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966039" y="3475754"/>
            <a:ext cx="2653227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Creation d’un sous-Atelier.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554516" y="3874833"/>
            <a:ext cx="5562292" cy="369332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ATELIER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 Fonctionnement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Processus de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 »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85064" y="4282355"/>
            <a:ext cx="288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Voir</a:t>
            </a:r>
            <a:r>
              <a:rPr lang="en-US" i="1" dirty="0" smtClean="0"/>
              <a:t> slides de Fabien Cavalier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078675" y="2326758"/>
            <a:ext cx="288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Voir</a:t>
            </a:r>
            <a:r>
              <a:rPr lang="en-US" i="1" dirty="0" smtClean="0"/>
              <a:t> slides de Fabien Cavalier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6861035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GT-strucutre-19-1-2018</Template>
  <TotalTime>2372</TotalTime>
  <Words>596</Words>
  <Application>Microsoft Office PowerPoint</Application>
  <PresentationFormat>Grand écran</PresentationFormat>
  <Paragraphs>174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Achille Stocchi</dc:creator>
  <cp:lastModifiedBy>Achille Stocchi</cp:lastModifiedBy>
  <cp:revision>26</cp:revision>
  <dcterms:created xsi:type="dcterms:W3CDTF">2018-01-31T12:55:34Z</dcterms:created>
  <dcterms:modified xsi:type="dcterms:W3CDTF">2018-02-02T08:36:37Z</dcterms:modified>
</cp:coreProperties>
</file>