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62" r:id="rId5"/>
    <p:sldId id="263" r:id="rId6"/>
    <p:sldId id="260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8EE5"/>
    <a:srgbClr val="6CC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81"/>
    <p:restoredTop sz="94592"/>
  </p:normalViewPr>
  <p:slideViewPr>
    <p:cSldViewPr snapToGrid="0" snapToObjects="1">
      <p:cViewPr varScale="1">
        <p:scale>
          <a:sx n="91" d="100"/>
          <a:sy n="91" d="100"/>
        </p:scale>
        <p:origin x="6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/jandrea/Documents/toplhcfrance_summ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Users/jandrea/Documents/toplhcfrance_summ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Users/jandrea/Documents/toplhcfrance_summ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/Users/jandrea/Documents/toplhcfrance_sum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Participants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Feuil1!$R$1</c:f>
              <c:strCache>
                <c:ptCount val="1"/>
                <c:pt idx="0">
                  <c:v>participants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Feuil1!$Q$2:$Q$7</c:f>
              <c:numCache>
                <c:formatCode>General</c:formatCode>
                <c:ptCount val="6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</c:numCache>
            </c:numRef>
          </c:cat>
          <c:val>
            <c:numRef>
              <c:f>Feuil1!$R$2:$R$7</c:f>
              <c:numCache>
                <c:formatCode>General</c:formatCode>
                <c:ptCount val="6"/>
                <c:pt idx="0">
                  <c:v>45.0</c:v>
                </c:pt>
                <c:pt idx="1">
                  <c:v>42.0</c:v>
                </c:pt>
                <c:pt idx="2">
                  <c:v>48.0</c:v>
                </c:pt>
                <c:pt idx="3">
                  <c:v>42.0</c:v>
                </c:pt>
                <c:pt idx="4">
                  <c:v>44.0</c:v>
                </c:pt>
                <c:pt idx="5">
                  <c:v>41.0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4363408"/>
        <c:axId val="2015266624"/>
      </c:barChart>
      <c:catAx>
        <c:axId val="201436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15266624"/>
        <c:crosses val="autoZero"/>
        <c:auto val="1"/>
        <c:lblAlgn val="ctr"/>
        <c:lblOffset val="100"/>
        <c:noMultiLvlLbl val="0"/>
      </c:catAx>
      <c:valAx>
        <c:axId val="2015266624"/>
        <c:scaling>
          <c:orientation val="minMax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1436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#talks per topics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top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Feuil1!$A$2:$A$7</c:f>
              <c:numCache>
                <c:formatCode>General</c:formatCode>
                <c:ptCount val="6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</c:numCache>
            </c:numRef>
          </c:cat>
          <c:val>
            <c:numRef>
              <c:f>Feuil1!$B$2:$B$7</c:f>
              <c:numCache>
                <c:formatCode>General</c:formatCode>
                <c:ptCount val="6"/>
                <c:pt idx="0">
                  <c:v>3.0</c:v>
                </c:pt>
                <c:pt idx="1">
                  <c:v>1.0</c:v>
                </c:pt>
                <c:pt idx="2">
                  <c:v>3.0</c:v>
                </c:pt>
                <c:pt idx="3">
                  <c:v>3.0</c:v>
                </c:pt>
                <c:pt idx="4">
                  <c:v>4.0</c:v>
                </c:pt>
                <c:pt idx="5">
                  <c:v>3.0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tools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Feuil1!$A$2:$A$7</c:f>
              <c:numCache>
                <c:formatCode>General</c:formatCode>
                <c:ptCount val="6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</c:numCache>
            </c:numRef>
          </c:cat>
          <c:val>
            <c:numRef>
              <c:f>Feuil1!$C$2:$C$7</c:f>
              <c:numCache>
                <c:formatCode>General</c:formatCode>
                <c:ptCount val="6"/>
                <c:pt idx="0">
                  <c:v>3.0</c:v>
                </c:pt>
                <c:pt idx="1">
                  <c:v>1.0</c:v>
                </c:pt>
                <c:pt idx="2">
                  <c:v>0.0</c:v>
                </c:pt>
                <c:pt idx="3">
                  <c:v>5.0</c:v>
                </c:pt>
                <c:pt idx="4">
                  <c:v>1.0</c:v>
                </c:pt>
                <c:pt idx="5">
                  <c:v>4.0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ttH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lgDashDotDot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Feuil1!$A$2:$A$7</c:f>
              <c:numCache>
                <c:formatCode>General</c:formatCode>
                <c:ptCount val="6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</c:numCache>
            </c:numRef>
          </c:cat>
          <c:val>
            <c:numRef>
              <c:f>Feuil1!$D$2:$D$7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2.0</c:v>
                </c:pt>
                <c:pt idx="3">
                  <c:v>0.0</c:v>
                </c:pt>
                <c:pt idx="4">
                  <c:v>4.0</c:v>
                </c:pt>
                <c:pt idx="5">
                  <c:v>4.0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BSM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Feuil1!$A$2:$A$7</c:f>
              <c:numCache>
                <c:formatCode>General</c:formatCode>
                <c:ptCount val="6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</c:numCache>
            </c:numRef>
          </c:cat>
          <c:val>
            <c:numRef>
              <c:f>Feuil1!$E$2:$E$7</c:f>
              <c:numCache>
                <c:formatCode>General</c:formatCode>
                <c:ptCount val="6"/>
                <c:pt idx="0">
                  <c:v>4.0</c:v>
                </c:pt>
                <c:pt idx="1">
                  <c:v>4.0</c:v>
                </c:pt>
                <c:pt idx="2">
                  <c:v>5.0</c:v>
                </c:pt>
                <c:pt idx="3">
                  <c:v>5.0</c:v>
                </c:pt>
                <c:pt idx="4">
                  <c:v>8.0</c:v>
                </c:pt>
                <c:pt idx="5">
                  <c:v>5.0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theo/top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Feuil1!$A$2:$A$7</c:f>
              <c:numCache>
                <c:formatCode>General</c:formatCode>
                <c:ptCount val="6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</c:numCache>
            </c:numRef>
          </c:cat>
          <c:val>
            <c:numRef>
              <c:f>Feuil1!$F$2:$F$7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1.0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theo BSM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Feuil1!$A$2:$A$7</c:f>
              <c:numCache>
                <c:formatCode>General</c:formatCode>
                <c:ptCount val="6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</c:numCache>
            </c:numRef>
          </c:cat>
          <c:val>
            <c:numRef>
              <c:f>Feuil1!$G$2:$G$7</c:f>
              <c:numCache>
                <c:formatCode>General</c:formatCode>
                <c:ptCount val="6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2.0</c:v>
                </c:pt>
                <c:pt idx="4">
                  <c:v>7.0</c:v>
                </c:pt>
                <c:pt idx="5">
                  <c:v>3.0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Feuil1!$H$1</c:f>
              <c:strCache>
                <c:ptCount val="1"/>
                <c:pt idx="0">
                  <c:v>theo ttH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prstDash val="lgDash"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Feuil1!$A$2:$A$7</c:f>
              <c:numCache>
                <c:formatCode>General</c:formatCode>
                <c:ptCount val="6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</c:numCache>
            </c:numRef>
          </c:cat>
          <c:val>
            <c:numRef>
              <c:f>Feuil1!$H$2:$H$7</c:f>
              <c:numCache>
                <c:formatCode>General</c:formatCode>
                <c:ptCount val="6"/>
                <c:pt idx="0">
                  <c:v>0.0</c:v>
                </c:pt>
                <c:pt idx="1">
                  <c:v>1.0</c:v>
                </c:pt>
                <c:pt idx="2">
                  <c:v>1.0</c:v>
                </c:pt>
                <c:pt idx="3">
                  <c:v>0.0</c:v>
                </c:pt>
                <c:pt idx="4">
                  <c:v>0.0</c:v>
                </c:pt>
                <c:pt idx="5">
                  <c:v>1.0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Feuil1!$I$1</c:f>
              <c:strCache>
                <c:ptCount val="1"/>
                <c:pt idx="0">
                  <c:v>HL-LHC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numRef>
              <c:f>Feuil1!$A$2:$A$7</c:f>
              <c:numCache>
                <c:formatCode>General</c:formatCode>
                <c:ptCount val="6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</c:numCache>
            </c:numRef>
          </c:cat>
          <c:val>
            <c:numRef>
              <c:f>Feuil1!$I$2:$I$7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3.0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3273680"/>
        <c:axId val="1918182528"/>
      </c:lineChart>
      <c:catAx>
        <c:axId val="190327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18182528"/>
        <c:crosses val="autoZero"/>
        <c:auto val="1"/>
        <c:lblAlgn val="ctr"/>
        <c:lblOffset val="100"/>
        <c:noMultiLvlLbl val="0"/>
      </c:catAx>
      <c:valAx>
        <c:axId val="191818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0327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# talks per topics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Feuil1!$B$15</c:f>
              <c:strCache>
                <c:ptCount val="1"/>
                <c:pt idx="0">
                  <c:v>total top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Feuil1!$A$16:$A$21</c:f>
              <c:numCache>
                <c:formatCode>General</c:formatCode>
                <c:ptCount val="6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</c:numCache>
            </c:numRef>
          </c:cat>
          <c:val>
            <c:numRef>
              <c:f>Feuil1!$B$16:$B$21</c:f>
              <c:numCache>
                <c:formatCode>General</c:formatCode>
                <c:ptCount val="6"/>
                <c:pt idx="0">
                  <c:v>4.0</c:v>
                </c:pt>
                <c:pt idx="1">
                  <c:v>3.0</c:v>
                </c:pt>
                <c:pt idx="2">
                  <c:v>3.0</c:v>
                </c:pt>
                <c:pt idx="3">
                  <c:v>3.0</c:v>
                </c:pt>
                <c:pt idx="4">
                  <c:v>4.0</c:v>
                </c:pt>
                <c:pt idx="5">
                  <c:v>4.0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Feuil1!$C$15</c:f>
              <c:strCache>
                <c:ptCount val="1"/>
                <c:pt idx="0">
                  <c:v>total ttH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Feuil1!$A$16:$A$21</c:f>
              <c:numCache>
                <c:formatCode>General</c:formatCode>
                <c:ptCount val="6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</c:numCache>
            </c:numRef>
          </c:cat>
          <c:val>
            <c:numRef>
              <c:f>Feuil1!$C$16:$C$21</c:f>
              <c:numCache>
                <c:formatCode>General</c:formatCode>
                <c:ptCount val="6"/>
                <c:pt idx="0">
                  <c:v>1.0</c:v>
                </c:pt>
                <c:pt idx="1">
                  <c:v>3.0</c:v>
                </c:pt>
                <c:pt idx="2">
                  <c:v>3.0</c:v>
                </c:pt>
                <c:pt idx="3">
                  <c:v>0.0</c:v>
                </c:pt>
                <c:pt idx="4">
                  <c:v>4.0</c:v>
                </c:pt>
                <c:pt idx="5">
                  <c:v>5.0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Feuil1!$D$15</c:f>
              <c:strCache>
                <c:ptCount val="1"/>
                <c:pt idx="0">
                  <c:v>total BSM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Feuil1!$A$16:$A$21</c:f>
              <c:numCache>
                <c:formatCode>General</c:formatCode>
                <c:ptCount val="6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</c:numCache>
            </c:numRef>
          </c:cat>
          <c:val>
            <c:numRef>
              <c:f>Feuil1!$D$16:$D$21</c:f>
              <c:numCache>
                <c:formatCode>General</c:formatCode>
                <c:ptCount val="6"/>
                <c:pt idx="0">
                  <c:v>6.0</c:v>
                </c:pt>
                <c:pt idx="1">
                  <c:v>6.0</c:v>
                </c:pt>
                <c:pt idx="2">
                  <c:v>8.0</c:v>
                </c:pt>
                <c:pt idx="3">
                  <c:v>7.0</c:v>
                </c:pt>
                <c:pt idx="4">
                  <c:v>15.0</c:v>
                </c:pt>
                <c:pt idx="5">
                  <c:v>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8306320"/>
        <c:axId val="1961660160"/>
      </c:lineChart>
      <c:catAx>
        <c:axId val="190830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61660160"/>
        <c:crosses val="autoZero"/>
        <c:auto val="1"/>
        <c:lblAlgn val="ctr"/>
        <c:lblOffset val="100"/>
        <c:noMultiLvlLbl val="0"/>
      </c:catAx>
      <c:valAx>
        <c:axId val="196166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0830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# talks, exp</a:t>
            </a:r>
            <a:r>
              <a:rPr lang="fr-FR" baseline="0"/>
              <a:t> vs theo</a:t>
            </a:r>
            <a:endParaRPr lang="fr-F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Feuil1!$K$1</c:f>
              <c:strCache>
                <c:ptCount val="1"/>
                <c:pt idx="0">
                  <c:v>tot exp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Feuil1!$J$2:$J$7</c:f>
              <c:numCache>
                <c:formatCode>General</c:formatCode>
                <c:ptCount val="6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</c:numCache>
            </c:numRef>
          </c:cat>
          <c:val>
            <c:numRef>
              <c:f>Feuil1!$K$2:$K$7</c:f>
              <c:numCache>
                <c:formatCode>General</c:formatCode>
                <c:ptCount val="6"/>
                <c:pt idx="0">
                  <c:v>11.0</c:v>
                </c:pt>
                <c:pt idx="1">
                  <c:v>8.0</c:v>
                </c:pt>
                <c:pt idx="2">
                  <c:v>10.0</c:v>
                </c:pt>
                <c:pt idx="3">
                  <c:v>13.0</c:v>
                </c:pt>
                <c:pt idx="4">
                  <c:v>17.0</c:v>
                </c:pt>
                <c:pt idx="5">
                  <c:v>19.0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Feuil1!$L$1</c:f>
              <c:strCache>
                <c:ptCount val="1"/>
                <c:pt idx="0">
                  <c:v>tot theo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Feuil1!$J$2:$J$7</c:f>
              <c:numCache>
                <c:formatCode>General</c:formatCode>
                <c:ptCount val="6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</c:numCache>
            </c:numRef>
          </c:cat>
          <c:val>
            <c:numRef>
              <c:f>Feuil1!$L$2:$L$7</c:f>
              <c:numCache>
                <c:formatCode>General</c:formatCode>
                <c:ptCount val="6"/>
                <c:pt idx="0">
                  <c:v>3.0</c:v>
                </c:pt>
                <c:pt idx="1">
                  <c:v>5.0</c:v>
                </c:pt>
                <c:pt idx="2">
                  <c:v>4.0</c:v>
                </c:pt>
                <c:pt idx="3">
                  <c:v>2.0</c:v>
                </c:pt>
                <c:pt idx="4">
                  <c:v>7.0</c:v>
                </c:pt>
                <c:pt idx="5">
                  <c:v>5.0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Feuil1!$M$1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Feuil1!$J$2:$J$7</c:f>
              <c:numCache>
                <c:formatCode>General</c:formatCode>
                <c:ptCount val="6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</c:numCache>
            </c:numRef>
          </c:cat>
          <c:val>
            <c:numRef>
              <c:f>Feuil1!$M$2:$M$7</c:f>
              <c:numCache>
                <c:formatCode>General</c:formatCode>
                <c:ptCount val="6"/>
                <c:pt idx="0">
                  <c:v>14.0</c:v>
                </c:pt>
                <c:pt idx="1">
                  <c:v>13.0</c:v>
                </c:pt>
                <c:pt idx="2">
                  <c:v>14.0</c:v>
                </c:pt>
                <c:pt idx="3">
                  <c:v>15.0</c:v>
                </c:pt>
                <c:pt idx="4">
                  <c:v>24.0</c:v>
                </c:pt>
                <c:pt idx="5">
                  <c:v>24.0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9700000"/>
        <c:axId val="1976851024"/>
      </c:lineChart>
      <c:catAx>
        <c:axId val="191970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76851024"/>
        <c:crosses val="autoZero"/>
        <c:auto val="1"/>
        <c:lblAlgn val="ctr"/>
        <c:lblOffset val="100"/>
        <c:noMultiLvlLbl val="0"/>
      </c:catAx>
      <c:valAx>
        <c:axId val="1976851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19700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F3062-CA40-7E4F-A75D-2E6134C62667}" type="datetimeFigureOut">
              <a:rPr lang="fr-FR" smtClean="0"/>
              <a:t>23/05/2018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EDE0C-979A-034D-92B4-3828246C41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1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8329"/>
            <a:ext cx="7772400" cy="1831634"/>
          </a:xfrm>
        </p:spPr>
        <p:txBody>
          <a:bodyPr anchor="b">
            <a:normAutofit/>
          </a:bodyPr>
          <a:lstStyle>
            <a:lvl1pPr algn="ctr">
              <a:defRPr sz="5500" baseline="0"/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55310"/>
            <a:ext cx="6858000" cy="1102489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00B0F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AF06B-B2EA-E44A-B490-DA64B7554D8E}" type="datetime1">
              <a:rPr lang="fr-FR" smtClean="0"/>
              <a:t>23/05/2018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377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42E1-4271-7C48-A987-CBFE260A71E3}" type="datetime1">
              <a:rPr lang="fr-FR" smtClean="0"/>
              <a:t>23/05/2018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4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60D2-FDC7-104D-9ED7-B459141DD007}" type="datetime1">
              <a:rPr lang="fr-FR" smtClean="0"/>
              <a:t>23/05/2018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430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6415-673C-E84E-AA9D-A3B2B9E3CA44}" type="datetime1">
              <a:rPr lang="fr-FR" smtClean="0"/>
              <a:t>23/05/2018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70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Cliquez</a:t>
            </a:r>
            <a:r>
              <a:rPr lang="en-GB" noProof="0" dirty="0" smtClean="0"/>
              <a:t> et </a:t>
            </a:r>
            <a:r>
              <a:rPr lang="en-GB" noProof="0" dirty="0" err="1" smtClean="0"/>
              <a:t>modifiez</a:t>
            </a:r>
            <a:r>
              <a:rPr lang="en-GB" noProof="0" dirty="0" smtClean="0"/>
              <a:t> le titre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err="1" smtClean="0"/>
              <a:t>Cliquez</a:t>
            </a:r>
            <a:r>
              <a:rPr lang="en-GB" noProof="0" dirty="0" smtClean="0"/>
              <a:t> pour modifier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  <a:p>
            <a:pPr lvl="1"/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E388-9B66-164A-9F19-B4E9DFCDC997}" type="datetime1">
              <a:rPr lang="fr-FR" smtClean="0"/>
              <a:t>23/05/2018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0650" y="6378163"/>
            <a:ext cx="2057400" cy="365125"/>
          </a:xfrm>
        </p:spPr>
        <p:txBody>
          <a:bodyPr/>
          <a:lstStyle/>
          <a:p>
            <a:fld id="{D1F3EB87-43B8-C349-9524-A5B52D9957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8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9E44-6F1B-2146-8203-999D4034A669}" type="datetime1">
              <a:rPr lang="fr-FR" smtClean="0"/>
              <a:t>23/05/2018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05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2137-054B-934B-BC33-9C4DA80E1412}" type="datetime1">
              <a:rPr lang="fr-FR" smtClean="0"/>
              <a:t>23/05/2018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85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3BC-C353-A14E-891E-7E4A339E0B69}" type="datetime1">
              <a:rPr lang="fr-FR" smtClean="0"/>
              <a:t>23/05/2018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12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F6A3-8414-814A-B1AF-4A9D948FF397}" type="datetime1">
              <a:rPr lang="fr-FR" smtClean="0"/>
              <a:t>23/05/2018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98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080" y="2637183"/>
            <a:ext cx="6999840" cy="1217784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F6A3-8414-814A-B1AF-4A9D948FF397}" type="datetime1">
              <a:rPr lang="fr-FR" smtClean="0"/>
              <a:t>23/05/2018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772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C396-C6EA-3946-ADA2-867061BF4A06}" type="datetime1">
              <a:rPr lang="fr-FR" smtClean="0"/>
              <a:t>23/05/2018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63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41E-4F53-7347-AB0E-B0FBA3D5E194}" type="datetime1">
              <a:rPr lang="fr-FR" smtClean="0"/>
              <a:t>23/05/2018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39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 userDrawn="1"/>
        </p:nvSpPr>
        <p:spPr>
          <a:xfrm>
            <a:off x="270" y="37080"/>
            <a:ext cx="9143730" cy="1042921"/>
          </a:xfrm>
          <a:prstGeom prst="roundRect">
            <a:avLst>
              <a:gd name="adj" fmla="val 31"/>
            </a:avLst>
          </a:prstGeom>
          <a:gradFill>
            <a:gsLst>
              <a:gs pos="0">
                <a:srgbClr val="FFFFFF"/>
              </a:gs>
              <a:gs pos="100000">
                <a:srgbClr val="CADAEE"/>
              </a:gs>
            </a:gsLst>
            <a:lin ang="5400000"/>
          </a:gradFill>
          <a:ln>
            <a:noFill/>
          </a:ln>
        </p:spPr>
      </p:sp>
      <p:sp>
        <p:nvSpPr>
          <p:cNvPr id="8" name="Line 7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9" name="Line 8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10" name="Line 9"/>
          <p:cNvSpPr/>
          <p:nvPr userDrawn="1"/>
        </p:nvSpPr>
        <p:spPr>
          <a:xfrm>
            <a:off x="0" y="37080"/>
            <a:ext cx="1080" cy="457200"/>
          </a:xfrm>
          <a:prstGeom prst="line">
            <a:avLst/>
          </a:prstGeom>
          <a:ln w="9360">
            <a:solidFill>
              <a:srgbClr val="FDFFFF"/>
            </a:solidFill>
            <a:miter/>
          </a:ln>
        </p:spPr>
      </p:sp>
      <p:sp>
        <p:nvSpPr>
          <p:cNvPr id="11" name="Line 10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12" name="Line 11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13" name="Line 12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14" name="Line 13"/>
          <p:cNvSpPr/>
          <p:nvPr userDrawn="1"/>
        </p:nvSpPr>
        <p:spPr>
          <a:xfrm>
            <a:off x="0" y="37080"/>
            <a:ext cx="1080" cy="457200"/>
          </a:xfrm>
          <a:prstGeom prst="line">
            <a:avLst/>
          </a:prstGeom>
          <a:ln w="9360">
            <a:solidFill>
              <a:srgbClr val="FDFFFF"/>
            </a:solidFill>
            <a:miter/>
          </a:ln>
        </p:spPr>
      </p:sp>
      <p:sp>
        <p:nvSpPr>
          <p:cNvPr id="15" name="Line 14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16" name="Line 15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17" name="Line 16"/>
          <p:cNvSpPr/>
          <p:nvPr userDrawn="1"/>
        </p:nvSpPr>
        <p:spPr>
          <a:xfrm>
            <a:off x="0" y="37080"/>
            <a:ext cx="1080" cy="457200"/>
          </a:xfrm>
          <a:prstGeom prst="line">
            <a:avLst/>
          </a:prstGeom>
          <a:ln w="9360">
            <a:solidFill>
              <a:srgbClr val="FDFFFF"/>
            </a:solidFill>
            <a:miter/>
          </a:ln>
        </p:spPr>
      </p:sp>
      <p:sp>
        <p:nvSpPr>
          <p:cNvPr id="18" name="Line 17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19" name="Line 18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20" name="Line 19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21" name="Line 20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22" name="Line 21"/>
          <p:cNvSpPr/>
          <p:nvPr userDrawn="1"/>
        </p:nvSpPr>
        <p:spPr>
          <a:xfrm>
            <a:off x="0" y="37080"/>
            <a:ext cx="1080" cy="457200"/>
          </a:xfrm>
          <a:prstGeom prst="line">
            <a:avLst/>
          </a:prstGeom>
          <a:ln w="9360">
            <a:solidFill>
              <a:srgbClr val="FDFFFF"/>
            </a:solidFill>
            <a:miter/>
          </a:ln>
        </p:spPr>
      </p:sp>
      <p:sp>
        <p:nvSpPr>
          <p:cNvPr id="23" name="Line 22"/>
          <p:cNvSpPr/>
          <p:nvPr userDrawn="1"/>
        </p:nvSpPr>
        <p:spPr>
          <a:xfrm>
            <a:off x="0" y="37080"/>
            <a:ext cx="1080" cy="457200"/>
          </a:xfrm>
          <a:prstGeom prst="line">
            <a:avLst/>
          </a:prstGeom>
          <a:ln w="9360">
            <a:solidFill>
              <a:srgbClr val="FDFFFF"/>
            </a:solidFill>
            <a:miter/>
          </a:ln>
        </p:spPr>
      </p:sp>
      <p:sp>
        <p:nvSpPr>
          <p:cNvPr id="24" name="Line 23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25" name="Line 24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26" name="Line 25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27" name="Line 26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28" name="Line 27"/>
          <p:cNvSpPr/>
          <p:nvPr userDrawn="1"/>
        </p:nvSpPr>
        <p:spPr>
          <a:xfrm>
            <a:off x="0" y="37080"/>
            <a:ext cx="1080" cy="457200"/>
          </a:xfrm>
          <a:prstGeom prst="line">
            <a:avLst/>
          </a:prstGeom>
          <a:ln w="9360">
            <a:solidFill>
              <a:srgbClr val="FDFFFF"/>
            </a:solidFill>
            <a:miter/>
          </a:ln>
        </p:spPr>
      </p:sp>
      <p:sp>
        <p:nvSpPr>
          <p:cNvPr id="29" name="CustomShape 28"/>
          <p:cNvSpPr/>
          <p:nvPr userDrawn="1"/>
        </p:nvSpPr>
        <p:spPr>
          <a:xfrm>
            <a:off x="0" y="37080"/>
            <a:ext cx="6858000" cy="1042920"/>
          </a:xfrm>
          <a:prstGeom prst="roundRect">
            <a:avLst>
              <a:gd name="adj" fmla="val 32"/>
            </a:avLst>
          </a:prstGeom>
          <a:noFill/>
          <a:ln>
            <a:noFill/>
          </a:ln>
        </p:spPr>
      </p:sp>
      <p:pic>
        <p:nvPicPr>
          <p:cNvPr id="31" name="Image 30"/>
          <p:cNvPicPr/>
          <p:nvPr userDrawn="1"/>
        </p:nvPicPr>
        <p:blipFill>
          <a:blip r:embed="rId14"/>
          <a:stretch>
            <a:fillRect/>
          </a:stretch>
        </p:blipFill>
        <p:spPr>
          <a:xfrm>
            <a:off x="0" y="1044000"/>
            <a:ext cx="1872000" cy="64800"/>
          </a:xfrm>
          <a:prstGeom prst="rect">
            <a:avLst/>
          </a:prstGeom>
          <a:ln>
            <a:noFill/>
          </a:ln>
        </p:spPr>
      </p:pic>
      <p:sp>
        <p:nvSpPr>
          <p:cNvPr id="32" name="CustomShape 30"/>
          <p:cNvSpPr/>
          <p:nvPr userDrawn="1"/>
        </p:nvSpPr>
        <p:spPr>
          <a:xfrm rot="10800000">
            <a:off x="1799972" y="1044000"/>
            <a:ext cx="5477647" cy="64800"/>
          </a:xfrm>
          <a:prstGeom prst="roundRect">
            <a:avLst>
              <a:gd name="adj" fmla="val 490"/>
            </a:avLst>
          </a:prstGeom>
          <a:solidFill>
            <a:srgbClr val="9999FF"/>
          </a:solidFill>
          <a:ln>
            <a:noFill/>
          </a:ln>
        </p:spPr>
        <p:txBody>
          <a:bodyPr/>
          <a:lstStyle/>
          <a:p>
            <a:endParaRPr lang="fr-FR" sz="1350" dirty="0"/>
          </a:p>
        </p:txBody>
      </p:sp>
      <p:pic>
        <p:nvPicPr>
          <p:cNvPr id="33" name="Image 32"/>
          <p:cNvPicPr/>
          <p:nvPr userDrawn="1"/>
        </p:nvPicPr>
        <p:blipFill>
          <a:blip r:embed="rId15"/>
          <a:stretch>
            <a:fillRect/>
          </a:stretch>
        </p:blipFill>
        <p:spPr>
          <a:xfrm>
            <a:off x="7200000" y="1044000"/>
            <a:ext cx="1938133" cy="66085"/>
          </a:xfrm>
          <a:prstGeom prst="rect">
            <a:avLst/>
          </a:prstGeom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9510" y="35821"/>
            <a:ext cx="6999840" cy="916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 smtClean="0"/>
              <a:t>Cliquez</a:t>
            </a:r>
            <a:r>
              <a:rPr lang="en-GB" noProof="0" dirty="0" smtClean="0"/>
              <a:t> et </a:t>
            </a:r>
            <a:r>
              <a:rPr lang="en-GB" noProof="0" dirty="0" err="1" smtClean="0"/>
              <a:t>modifiez</a:t>
            </a:r>
            <a:r>
              <a:rPr lang="en-GB" noProof="0" dirty="0" smtClean="0"/>
              <a:t> le titre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96365"/>
            <a:ext cx="7886700" cy="4880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 smtClean="0"/>
              <a:t>Cliquez</a:t>
            </a:r>
            <a:r>
              <a:rPr lang="en-GB" noProof="0" dirty="0" smtClean="0"/>
              <a:t> pour modifier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  <a:p>
            <a:pPr lvl="1"/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604" y="636324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3C076-FDD6-7742-B37B-CCF3923321CA}" type="datetime1">
              <a:rPr lang="fr-FR" smtClean="0"/>
              <a:t>23/05/2018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1996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3EB87-43B8-C349-9524-A5B52D9957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54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1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85798" y="131763"/>
            <a:ext cx="7772400" cy="9350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i="0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accent5"/>
                </a:solidFill>
              </a:rPr>
              <a:t>Journées Top LHC France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2056296" y="1230500"/>
            <a:ext cx="4965700" cy="102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chemeClr val="accent5"/>
                </a:solidFill>
              </a:rPr>
              <a:t>Sixième édition</a:t>
            </a:r>
            <a:r>
              <a:rPr lang="fr-FR" b="1" dirty="0" smtClean="0">
                <a:solidFill>
                  <a:schemeClr val="accent5"/>
                </a:solidFill>
              </a:rPr>
              <a:t>, </a:t>
            </a:r>
          </a:p>
          <a:p>
            <a:r>
              <a:rPr lang="fr-FR" b="1" dirty="0" smtClean="0">
                <a:solidFill>
                  <a:schemeClr val="accent5"/>
                </a:solidFill>
              </a:rPr>
              <a:t>Paris, 23-25 </a:t>
            </a:r>
            <a:r>
              <a:rPr lang="fr-FR" b="1" dirty="0" smtClean="0">
                <a:solidFill>
                  <a:schemeClr val="accent5"/>
                </a:solidFill>
              </a:rPr>
              <a:t>Mai 2017 </a:t>
            </a:r>
            <a:endParaRPr lang="fr-FR" b="1" dirty="0">
              <a:solidFill>
                <a:schemeClr val="accent5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984420" y="3291838"/>
            <a:ext cx="3094976" cy="234227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woPt" dir="t"/>
          </a:scene3d>
          <a:sp3d prstMaterial="metal">
            <a:bevelB w="127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3d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fr-FR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Comité d’organisation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fr-FR" sz="1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Jeremy Andrea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fr-FR" sz="1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Samuel Calvet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fr-FR" sz="1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Roberto </a:t>
            </a:r>
            <a:r>
              <a:rPr lang="fr-FR" sz="14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Chierici</a:t>
            </a:r>
            <a:endParaRPr lang="fr-FR" sz="1400" b="1" dirty="0" smtClean="0">
              <a:solidFill>
                <a:schemeClr val="accent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fr-FR" sz="1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Sabine </a:t>
            </a:r>
            <a:r>
              <a:rPr lang="fr-FR" sz="14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Crépé-Renaudin</a:t>
            </a:r>
            <a:endParaRPr lang="fr-FR" sz="1400" b="1" dirty="0" smtClean="0">
              <a:solidFill>
                <a:schemeClr val="accent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fr-FR" sz="1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Frédéric </a:t>
            </a:r>
            <a:r>
              <a:rPr lang="fr-FR" sz="14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Déliot</a:t>
            </a:r>
            <a:endParaRPr lang="fr-FR" sz="1400" b="1" dirty="0" smtClean="0">
              <a:solidFill>
                <a:schemeClr val="accent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fr-FR" sz="1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Frédéric </a:t>
            </a:r>
            <a:r>
              <a:rPr lang="fr-FR" sz="14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Derue</a:t>
            </a:r>
            <a:endParaRPr lang="fr-FR" sz="1400" b="1" dirty="0" smtClean="0">
              <a:solidFill>
                <a:schemeClr val="accent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fr-FR" sz="1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Lorenzo </a:t>
            </a:r>
            <a:r>
              <a:rPr lang="fr-FR" sz="14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Feligioni</a:t>
            </a:r>
            <a:endParaRPr lang="fr-FR" sz="1400" b="1" dirty="0" smtClean="0">
              <a:solidFill>
                <a:schemeClr val="accent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fr-FR" sz="1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Benjamin </a:t>
            </a:r>
            <a:r>
              <a:rPr lang="fr-FR" sz="14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Fuks</a:t>
            </a:r>
            <a:endParaRPr lang="fr-FR" sz="1400" b="1" dirty="0" smtClean="0">
              <a:solidFill>
                <a:schemeClr val="accent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81" y="2325312"/>
            <a:ext cx="5573544" cy="386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72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3772" y="0"/>
            <a:ext cx="8028540" cy="916920"/>
          </a:xfrm>
        </p:spPr>
        <p:txBody>
          <a:bodyPr>
            <a:normAutofit/>
          </a:bodyPr>
          <a:lstStyle/>
          <a:p>
            <a:r>
              <a:rPr lang="en-GB" dirty="0" smtClean="0"/>
              <a:t>Sixth edition </a:t>
            </a:r>
            <a:r>
              <a:rPr lang="en-GB" dirty="0" smtClean="0"/>
              <a:t>of Top LHC France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1707" y="1296364"/>
            <a:ext cx="8672470" cy="5446923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The aim is to </a:t>
            </a:r>
            <a:r>
              <a:rPr lang="en-GB" sz="2400" dirty="0">
                <a:solidFill>
                  <a:srgbClr val="0070C0"/>
                </a:solidFill>
              </a:rPr>
              <a:t>gather the </a:t>
            </a:r>
            <a:r>
              <a:rPr lang="en-GB" sz="2400" dirty="0" smtClean="0">
                <a:solidFill>
                  <a:srgbClr val="0070C0"/>
                </a:solidFill>
              </a:rPr>
              <a:t>HEP, EXP+TH communities </a:t>
            </a:r>
            <a:r>
              <a:rPr lang="en-GB" sz="2400" dirty="0">
                <a:solidFill>
                  <a:srgbClr val="0070C0"/>
                </a:solidFill>
              </a:rPr>
              <a:t>working on top physics in </a:t>
            </a:r>
            <a:r>
              <a:rPr lang="en-GB" sz="2400" dirty="0" smtClean="0">
                <a:solidFill>
                  <a:srgbClr val="0070C0"/>
                </a:solidFill>
              </a:rPr>
              <a:t>France.</a:t>
            </a:r>
            <a:endParaRPr lang="en-GB" sz="2400" dirty="0">
              <a:solidFill>
                <a:srgbClr val="0070C0"/>
              </a:solidFill>
            </a:endParaRPr>
          </a:p>
          <a:p>
            <a:pPr lvl="1"/>
            <a:r>
              <a:rPr lang="en-GB" sz="1800" dirty="0"/>
              <a:t>Precision </a:t>
            </a:r>
            <a:r>
              <a:rPr lang="en-GB" sz="1800" dirty="0" smtClean="0"/>
              <a:t>measurements and rare processes,</a:t>
            </a:r>
          </a:p>
          <a:p>
            <a:pPr lvl="1"/>
            <a:r>
              <a:rPr lang="en-GB" sz="1800" dirty="0" smtClean="0"/>
              <a:t>Top-Higgs,</a:t>
            </a:r>
            <a:endParaRPr lang="en-GB" sz="1800" dirty="0"/>
          </a:p>
          <a:p>
            <a:pPr lvl="1"/>
            <a:r>
              <a:rPr lang="en-GB" sz="1800" dirty="0" smtClean="0"/>
              <a:t>Search for new physics.</a:t>
            </a:r>
            <a:endParaRPr lang="en-GB" sz="1800" dirty="0"/>
          </a:p>
          <a:p>
            <a:endParaRPr lang="en-GB" sz="1200" dirty="0"/>
          </a:p>
          <a:p>
            <a:r>
              <a:rPr lang="en-GB" sz="2400" dirty="0">
                <a:solidFill>
                  <a:srgbClr val="0070C0"/>
                </a:solidFill>
              </a:rPr>
              <a:t>Increase the visibility of French labs </a:t>
            </a:r>
            <a:r>
              <a:rPr lang="en-GB" sz="2400" dirty="0"/>
              <a:t>in the frame of HEP in </a:t>
            </a:r>
            <a:r>
              <a:rPr lang="en-GB" sz="2400" dirty="0" smtClean="0"/>
              <a:t>France.</a:t>
            </a:r>
            <a:endParaRPr lang="en-GB" sz="2400" dirty="0"/>
          </a:p>
          <a:p>
            <a:endParaRPr lang="en-GB" sz="1200" dirty="0"/>
          </a:p>
          <a:p>
            <a:r>
              <a:rPr lang="en-GB" sz="2400" b="1" dirty="0">
                <a:solidFill>
                  <a:srgbClr val="0070C0"/>
                </a:solidFill>
              </a:rPr>
              <a:t>Exchange</a:t>
            </a:r>
            <a:r>
              <a:rPr lang="en-GB" sz="2400" dirty="0">
                <a:solidFill>
                  <a:srgbClr val="0070C0"/>
                </a:solidFill>
              </a:rPr>
              <a:t> between ATLAS and CMS and EXP and TH</a:t>
            </a:r>
            <a:r>
              <a:rPr lang="en-GB" sz="2400" dirty="0"/>
              <a:t>. Presentation of new ideas and preparation for collaborations are particularly </a:t>
            </a:r>
            <a:r>
              <a:rPr lang="en-GB" sz="2400" dirty="0" smtClean="0"/>
              <a:t>welcome.</a:t>
            </a:r>
            <a:endParaRPr lang="en-GB" sz="2400" dirty="0"/>
          </a:p>
          <a:p>
            <a:endParaRPr lang="en-GB" sz="1200" dirty="0"/>
          </a:p>
          <a:p>
            <a:r>
              <a:rPr lang="en-GB" sz="2400" dirty="0">
                <a:solidFill>
                  <a:srgbClr val="0070C0"/>
                </a:solidFill>
              </a:rPr>
              <a:t>Presentations/discussions will be </a:t>
            </a:r>
            <a:r>
              <a:rPr lang="en-GB" sz="2400" dirty="0" smtClean="0">
                <a:solidFill>
                  <a:srgbClr val="0070C0"/>
                </a:solidFill>
              </a:rPr>
              <a:t>informal.</a:t>
            </a:r>
            <a:endParaRPr lang="en-GB" sz="2400" dirty="0">
              <a:solidFill>
                <a:srgbClr val="0070C0"/>
              </a:solidFill>
            </a:endParaRPr>
          </a:p>
          <a:p>
            <a:pPr lvl="1"/>
            <a:r>
              <a:rPr lang="en-GB" sz="1800" dirty="0"/>
              <a:t>Accent on the work done in French </a:t>
            </a:r>
            <a:r>
              <a:rPr lang="en-GB" sz="1800" dirty="0" smtClean="0"/>
              <a:t>labs,</a:t>
            </a:r>
            <a:endParaRPr lang="en-GB" sz="1800" dirty="0"/>
          </a:p>
          <a:p>
            <a:pPr lvl="1"/>
            <a:r>
              <a:rPr lang="en-GB" sz="1800" dirty="0" smtClean="0"/>
              <a:t>Large time devoted to discussions, </a:t>
            </a:r>
            <a:r>
              <a:rPr lang="en-GB" sz="1800" dirty="0"/>
              <a:t>let us use the talks as introduction to </a:t>
            </a:r>
            <a:r>
              <a:rPr lang="en-GB" sz="1800" dirty="0" smtClean="0"/>
              <a:t>discuss </a:t>
            </a:r>
            <a:r>
              <a:rPr lang="en-GB" sz="1800" dirty="0"/>
              <a:t>interesting </a:t>
            </a:r>
            <a:r>
              <a:rPr lang="en-GB" sz="1800" dirty="0" smtClean="0"/>
              <a:t>topics,</a:t>
            </a:r>
            <a:endParaRPr lang="en-GB" sz="1800" dirty="0"/>
          </a:p>
          <a:p>
            <a:pPr lvl="1"/>
            <a:r>
              <a:rPr lang="en-GB" sz="1800" dirty="0"/>
              <a:t>Participation of students in the discussion is particularly </a:t>
            </a:r>
            <a:r>
              <a:rPr lang="en-GB" sz="1800" dirty="0" smtClean="0"/>
              <a:t>welcome.</a:t>
            </a:r>
            <a:endParaRPr lang="en-GB" sz="1800" dirty="0"/>
          </a:p>
          <a:p>
            <a:pPr lvl="1"/>
            <a:endParaRPr lang="en-GB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185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8260" y="0"/>
            <a:ext cx="8028540" cy="916920"/>
          </a:xfrm>
        </p:spPr>
        <p:txBody>
          <a:bodyPr>
            <a:normAutofit/>
          </a:bodyPr>
          <a:lstStyle/>
          <a:p>
            <a:r>
              <a:rPr lang="en-GB" dirty="0" smtClean="0"/>
              <a:t>Fifth edition of top-LHC-France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6176" y="1296364"/>
            <a:ext cx="8350624" cy="5333035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format is </a:t>
            </a:r>
            <a:r>
              <a:rPr lang="en-GB" dirty="0" smtClean="0">
                <a:solidFill>
                  <a:srgbClr val="0070C0"/>
                </a:solidFill>
              </a:rPr>
              <a:t>3 </a:t>
            </a:r>
            <a:r>
              <a:rPr lang="en-GB" dirty="0" smtClean="0">
                <a:solidFill>
                  <a:srgbClr val="0070C0"/>
                </a:solidFill>
              </a:rPr>
              <a:t>days </a:t>
            </a:r>
            <a:r>
              <a:rPr lang="en-GB" dirty="0" smtClean="0"/>
              <a:t>: focusing to </a:t>
            </a:r>
            <a:r>
              <a:rPr lang="en-GB" dirty="0"/>
              <a:t>have </a:t>
            </a:r>
            <a:r>
              <a:rPr lang="en-GB" dirty="0">
                <a:solidFill>
                  <a:srgbClr val="0070C0"/>
                </a:solidFill>
              </a:rPr>
              <a:t>“topical” </a:t>
            </a:r>
            <a:r>
              <a:rPr lang="en-GB" dirty="0" smtClean="0">
                <a:solidFill>
                  <a:srgbClr val="0070C0"/>
                </a:solidFill>
              </a:rPr>
              <a:t>discussions.</a:t>
            </a:r>
            <a:endParaRPr lang="en-GB" dirty="0">
              <a:solidFill>
                <a:srgbClr val="0070C0"/>
              </a:solidFill>
            </a:endParaRPr>
          </a:p>
          <a:p>
            <a:endParaRPr lang="en-GB" sz="2600" dirty="0" smtClean="0"/>
          </a:p>
          <a:p>
            <a:r>
              <a:rPr lang="en-GB" sz="2600" dirty="0" smtClean="0"/>
              <a:t>Discuss measurement/searches </a:t>
            </a:r>
            <a:r>
              <a:rPr lang="en-GB" sz="2600" dirty="0" smtClean="0">
                <a:solidFill>
                  <a:srgbClr val="0D8EE5"/>
                </a:solidFill>
              </a:rPr>
              <a:t>where </a:t>
            </a:r>
            <a:r>
              <a:rPr lang="en-GB" sz="2600" dirty="0">
                <a:solidFill>
                  <a:srgbClr val="0D8EE5"/>
                </a:solidFill>
              </a:rPr>
              <a:t>the </a:t>
            </a:r>
            <a:r>
              <a:rPr lang="en-GB" sz="2600" dirty="0" smtClean="0">
                <a:solidFill>
                  <a:srgbClr val="0D8EE5"/>
                </a:solidFill>
              </a:rPr>
              <a:t>contributions </a:t>
            </a:r>
            <a:r>
              <a:rPr lang="en-GB" sz="2600" dirty="0">
                <a:solidFill>
                  <a:srgbClr val="0D8EE5"/>
                </a:solidFill>
              </a:rPr>
              <a:t>of the French </a:t>
            </a:r>
            <a:r>
              <a:rPr lang="en-GB" sz="2600" dirty="0"/>
              <a:t>community is </a:t>
            </a:r>
            <a:r>
              <a:rPr lang="en-GB" sz="2600" dirty="0" smtClean="0"/>
              <a:t>important. </a:t>
            </a:r>
            <a:endParaRPr lang="en-GB" sz="2600" dirty="0"/>
          </a:p>
          <a:p>
            <a:endParaRPr lang="en-GB" sz="2600" dirty="0" smtClean="0">
              <a:solidFill>
                <a:srgbClr val="0D8EE5"/>
              </a:solidFill>
            </a:endParaRPr>
          </a:p>
          <a:p>
            <a:r>
              <a:rPr lang="en-GB" sz="2600" dirty="0" smtClean="0">
                <a:solidFill>
                  <a:srgbClr val="0D8EE5"/>
                </a:solidFill>
              </a:rPr>
              <a:t>Topics covered for the fifth edition </a:t>
            </a:r>
            <a:r>
              <a:rPr lang="en-GB" sz="2600" dirty="0" smtClean="0"/>
              <a:t>:</a:t>
            </a:r>
          </a:p>
          <a:p>
            <a:pPr lvl="2"/>
            <a:r>
              <a:rPr lang="en-GB" dirty="0" smtClean="0"/>
              <a:t>SM sessions </a:t>
            </a:r>
            <a:r>
              <a:rPr lang="en-GB" dirty="0" smtClean="0"/>
              <a:t>: precise predictions, </a:t>
            </a:r>
            <a:r>
              <a:rPr lang="en-GB" dirty="0" err="1" smtClean="0"/>
              <a:t>ttbb</a:t>
            </a:r>
            <a:r>
              <a:rPr lang="en-GB" dirty="0" smtClean="0"/>
              <a:t>, rare single top processes, </a:t>
            </a:r>
            <a:r>
              <a:rPr lang="en-GB" dirty="0" smtClean="0">
                <a:solidFill>
                  <a:srgbClr val="00B050"/>
                </a:solidFill>
              </a:rPr>
              <a:t>today,</a:t>
            </a:r>
          </a:p>
          <a:p>
            <a:pPr lvl="2"/>
            <a:r>
              <a:rPr lang="en-GB" dirty="0" err="1" smtClean="0"/>
              <a:t>ttH</a:t>
            </a:r>
            <a:r>
              <a:rPr lang="en-GB" dirty="0" smtClean="0"/>
              <a:t> analyses : recent results and beyond, </a:t>
            </a:r>
            <a:r>
              <a:rPr lang="en-GB" dirty="0" smtClean="0">
                <a:solidFill>
                  <a:srgbClr val="00B050"/>
                </a:solidFill>
              </a:rPr>
              <a:t>today-tomorrow,</a:t>
            </a:r>
            <a:endParaRPr lang="en-GB" dirty="0" smtClean="0">
              <a:solidFill>
                <a:srgbClr val="00B050"/>
              </a:solidFill>
            </a:endParaRPr>
          </a:p>
          <a:p>
            <a:pPr lvl="2"/>
            <a:r>
              <a:rPr lang="en-GB" dirty="0" smtClean="0"/>
              <a:t>Theory/</a:t>
            </a:r>
            <a:r>
              <a:rPr lang="en-GB" dirty="0" err="1" smtClean="0"/>
              <a:t>Pheno</a:t>
            </a:r>
            <a:r>
              <a:rPr lang="en-GB" dirty="0" smtClean="0"/>
              <a:t> </a:t>
            </a:r>
            <a:r>
              <a:rPr lang="en-GB" dirty="0" smtClean="0"/>
              <a:t>spread in sessions: </a:t>
            </a:r>
            <a:r>
              <a:rPr lang="en-GB" dirty="0" smtClean="0"/>
              <a:t>inspirations for analyses, </a:t>
            </a:r>
            <a:r>
              <a:rPr lang="en-GB" dirty="0" smtClean="0">
                <a:solidFill>
                  <a:srgbClr val="00B050"/>
                </a:solidFill>
              </a:rPr>
              <a:t>today-tomorrow-Friday,</a:t>
            </a:r>
            <a:endParaRPr lang="en-GB" dirty="0" smtClean="0">
              <a:solidFill>
                <a:srgbClr val="00B050"/>
              </a:solidFill>
            </a:endParaRPr>
          </a:p>
          <a:p>
            <a:pPr lvl="2"/>
            <a:r>
              <a:rPr lang="en-GB" dirty="0" smtClean="0"/>
              <a:t>Experimental searches for BSM, </a:t>
            </a:r>
            <a:r>
              <a:rPr lang="en-GB" dirty="0" smtClean="0">
                <a:solidFill>
                  <a:srgbClr val="00B050"/>
                </a:solidFill>
              </a:rPr>
              <a:t>tomorrow-Friday</a:t>
            </a:r>
            <a:r>
              <a:rPr lang="en-GB" dirty="0" smtClean="0"/>
              <a:t>.</a:t>
            </a:r>
            <a:endParaRPr lang="en-GB" dirty="0" smtClean="0"/>
          </a:p>
          <a:p>
            <a:endParaRPr lang="en-GB" sz="1400" dirty="0"/>
          </a:p>
          <a:p>
            <a:r>
              <a:rPr lang="en-GB" dirty="0" smtClean="0">
                <a:solidFill>
                  <a:srgbClr val="0070C0"/>
                </a:solidFill>
              </a:rPr>
              <a:t>Time for discussions </a:t>
            </a:r>
            <a:r>
              <a:rPr lang="en-GB" dirty="0" smtClean="0"/>
              <a:t>!</a:t>
            </a:r>
            <a:endParaRPr lang="en-GB" dirty="0"/>
          </a:p>
          <a:p>
            <a:pPr lvl="1"/>
            <a:r>
              <a:rPr lang="en-GB" sz="2000" dirty="0"/>
              <a:t>Plenty of additional time has been </a:t>
            </a:r>
            <a:r>
              <a:rPr lang="en-GB" sz="2000" dirty="0" smtClean="0"/>
              <a:t>allocated </a:t>
            </a:r>
            <a:r>
              <a:rPr lang="en-GB" sz="2000" dirty="0"/>
              <a:t>for questions and </a:t>
            </a:r>
            <a:r>
              <a:rPr lang="en-GB" sz="2000" dirty="0" smtClean="0"/>
              <a:t>comments,</a:t>
            </a:r>
            <a:endParaRPr lang="en-GB" sz="2000" dirty="0"/>
          </a:p>
          <a:p>
            <a:pPr lvl="1"/>
            <a:r>
              <a:rPr lang="en-GB" sz="2000" dirty="0"/>
              <a:t>In-talk </a:t>
            </a:r>
            <a:r>
              <a:rPr lang="en-GB" sz="2000" dirty="0" smtClean="0"/>
              <a:t>discussions </a:t>
            </a:r>
            <a:r>
              <a:rPr lang="en-GB" sz="2000" dirty="0"/>
              <a:t>also </a:t>
            </a:r>
            <a:r>
              <a:rPr lang="en-GB" sz="2000" dirty="0" smtClean="0"/>
              <a:t>welcome !!</a:t>
            </a:r>
          </a:p>
          <a:p>
            <a:pPr lvl="1"/>
            <a:endParaRPr lang="en-GB" sz="2000" dirty="0"/>
          </a:p>
          <a:p>
            <a:r>
              <a:rPr lang="en-GB" dirty="0" smtClean="0"/>
              <a:t>This year </a:t>
            </a:r>
            <a:r>
              <a:rPr lang="en-GB" dirty="0" smtClean="0"/>
              <a:t>at, Paris, </a:t>
            </a:r>
            <a:endParaRPr lang="en-GB" dirty="0" smtClean="0"/>
          </a:p>
          <a:p>
            <a:pPr lvl="1"/>
            <a:r>
              <a:rPr lang="en-GB" dirty="0" smtClean="0">
                <a:solidFill>
                  <a:schemeClr val="accent1"/>
                </a:solidFill>
              </a:rPr>
              <a:t>thanks to the </a:t>
            </a:r>
            <a:r>
              <a:rPr lang="en-GB" dirty="0" smtClean="0">
                <a:solidFill>
                  <a:schemeClr val="accent1"/>
                </a:solidFill>
              </a:rPr>
              <a:t>LPHNE and LPTHE</a:t>
            </a:r>
            <a:r>
              <a:rPr lang="en-GB" dirty="0" smtClean="0"/>
              <a:t>!</a:t>
            </a:r>
            <a:endParaRPr lang="en-GB" dirty="0" smtClean="0"/>
          </a:p>
          <a:p>
            <a:pPr lvl="1"/>
            <a:r>
              <a:rPr lang="en-GB" dirty="0" smtClean="0"/>
              <a:t>Financial supports from FRIF and ”IUF </a:t>
            </a:r>
            <a:r>
              <a:rPr lang="en-GB" dirty="0" err="1" smtClean="0"/>
              <a:t>Fuks</a:t>
            </a:r>
            <a:r>
              <a:rPr lang="en-GB" dirty="0" smtClean="0"/>
              <a:t>”. Many thanks !</a:t>
            </a:r>
            <a:endParaRPr lang="en-GB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194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9290788"/>
              </p:ext>
            </p:extLst>
          </p:nvPr>
        </p:nvGraphicFramePr>
        <p:xfrm>
          <a:off x="221882" y="1676693"/>
          <a:ext cx="3862943" cy="1977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166434" y="1247654"/>
            <a:ext cx="3918392" cy="2422504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4465060" y="1157714"/>
            <a:ext cx="4413549" cy="2664778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21883" y="3932274"/>
            <a:ext cx="8531600" cy="285077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3772" y="0"/>
            <a:ext cx="8028540" cy="916920"/>
          </a:xfrm>
        </p:spPr>
        <p:txBody>
          <a:bodyPr>
            <a:normAutofit/>
          </a:bodyPr>
          <a:lstStyle/>
          <a:p>
            <a:r>
              <a:rPr lang="en-GB" dirty="0" smtClean="0"/>
              <a:t>Top LHC France history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4839" y="1351037"/>
            <a:ext cx="3939987" cy="32565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2400" b="1" dirty="0" smtClean="0">
                <a:solidFill>
                  <a:srgbClr val="0070C0"/>
                </a:solidFill>
              </a:rPr>
              <a:t>Participation stable with time!</a:t>
            </a:r>
            <a:endParaRPr lang="en-GB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60610" y="6303213"/>
            <a:ext cx="2057400" cy="365125"/>
          </a:xfrm>
        </p:spPr>
        <p:txBody>
          <a:bodyPr/>
          <a:lstStyle/>
          <a:p>
            <a:fld id="{D1F3EB87-43B8-C349-9524-A5B52D9957BC}" type="slidenum">
              <a:rPr lang="fr-FR" smtClean="0"/>
              <a:t>4</a:t>
            </a:fld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10031" y="1179919"/>
            <a:ext cx="4413549" cy="4497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 smtClean="0">
                <a:solidFill>
                  <a:srgbClr val="0070C0"/>
                </a:solidFill>
              </a:rPr>
              <a:t>Stage </a:t>
            </a:r>
            <a:r>
              <a:rPr lang="en-GB" sz="2400" b="1" dirty="0" smtClean="0">
                <a:solidFill>
                  <a:srgbClr val="0070C0"/>
                </a:solidFill>
              </a:rPr>
              <a:t>participation of </a:t>
            </a:r>
            <a:r>
              <a:rPr lang="en-GB" sz="2400" b="1" dirty="0" smtClean="0">
                <a:solidFill>
                  <a:srgbClr val="0070C0"/>
                </a:solidFill>
              </a:rPr>
              <a:t>theorists</a:t>
            </a:r>
            <a:endParaRPr lang="en-GB" sz="1200" dirty="0" smtClean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804091" y="4005247"/>
            <a:ext cx="7620380" cy="3467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 smtClean="0">
                <a:solidFill>
                  <a:srgbClr val="0070C0"/>
                </a:solidFill>
              </a:rPr>
              <a:t>Top-SM activities stable, </a:t>
            </a:r>
            <a:r>
              <a:rPr lang="en-GB" sz="2400" b="1" dirty="0" smtClean="0">
                <a:solidFill>
                  <a:srgbClr val="0070C0"/>
                </a:solidFill>
              </a:rPr>
              <a:t>increase </a:t>
            </a:r>
            <a:r>
              <a:rPr lang="en-GB" sz="2400" b="1" dirty="0" smtClean="0">
                <a:solidFill>
                  <a:srgbClr val="0070C0"/>
                </a:solidFill>
              </a:rPr>
              <a:t>of top-BSM activities</a:t>
            </a:r>
            <a:endParaRPr lang="en-GB" sz="1200" dirty="0"/>
          </a:p>
        </p:txBody>
      </p:sp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90362"/>
              </p:ext>
            </p:extLst>
          </p:nvPr>
        </p:nvGraphicFramePr>
        <p:xfrm>
          <a:off x="299701" y="4366628"/>
          <a:ext cx="4058289" cy="2315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aphique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342381"/>
              </p:ext>
            </p:extLst>
          </p:nvPr>
        </p:nvGraphicFramePr>
        <p:xfrm>
          <a:off x="4510031" y="4293570"/>
          <a:ext cx="4021736" cy="2349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Graphique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1832944"/>
              </p:ext>
            </p:extLst>
          </p:nvPr>
        </p:nvGraphicFramePr>
        <p:xfrm>
          <a:off x="4600135" y="1573377"/>
          <a:ext cx="4125212" cy="2236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249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Please fill the questionnaire !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9827" y="1296364"/>
            <a:ext cx="8356209" cy="5259181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>
                <a:solidFill>
                  <a:schemeClr val="accent5"/>
                </a:solidFill>
              </a:rPr>
              <a:t>Top-LHC-France 2018: your feedbacks are needed !</a:t>
            </a:r>
          </a:p>
          <a:p>
            <a:endParaRPr lang="en-GB" b="1" dirty="0" smtClean="0"/>
          </a:p>
          <a:p>
            <a:r>
              <a:rPr lang="en-GB" dirty="0" smtClean="0"/>
              <a:t>This meeting is for you, so we need your feedbacks to make the next one closer to the one you wish ! </a:t>
            </a:r>
          </a:p>
          <a:p>
            <a:endParaRPr lang="en-GB" dirty="0"/>
          </a:p>
          <a:p>
            <a:r>
              <a:rPr lang="en-GB" dirty="0" smtClean="0"/>
              <a:t>The survey is </a:t>
            </a:r>
            <a:r>
              <a:rPr lang="en-GB" dirty="0" smtClean="0">
                <a:solidFill>
                  <a:schemeClr val="accent5"/>
                </a:solidFill>
              </a:rPr>
              <a:t>short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chemeClr val="accent5"/>
                </a:solidFill>
              </a:rPr>
              <a:t>answers are anonymous</a:t>
            </a:r>
            <a:r>
              <a:rPr lang="en-GB" dirty="0" smtClean="0"/>
              <a:t>.  It is available in the </a:t>
            </a:r>
            <a:r>
              <a:rPr lang="en-GB" dirty="0" err="1" smtClean="0"/>
              <a:t>indico</a:t>
            </a:r>
            <a:r>
              <a:rPr lang="en-GB" dirty="0" smtClean="0"/>
              <a:t> page.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chemeClr val="accent5"/>
                </a:solidFill>
              </a:rPr>
              <a:t>Different </a:t>
            </a:r>
            <a:r>
              <a:rPr lang="en-GB" dirty="0">
                <a:solidFill>
                  <a:schemeClr val="accent5"/>
                </a:solidFill>
              </a:rPr>
              <a:t>sections 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P</a:t>
            </a:r>
            <a:r>
              <a:rPr lang="en-GB" dirty="0" smtClean="0"/>
              <a:t>rofile of attendees,</a:t>
            </a:r>
            <a:endParaRPr lang="en-GB" dirty="0"/>
          </a:p>
          <a:p>
            <a:pPr lvl="1"/>
            <a:r>
              <a:rPr lang="en-GB" dirty="0"/>
              <a:t>Meeting content,</a:t>
            </a:r>
          </a:p>
          <a:p>
            <a:pPr lvl="1"/>
            <a:r>
              <a:rPr lang="en-GB" dirty="0"/>
              <a:t>Meeting format,</a:t>
            </a:r>
          </a:p>
          <a:p>
            <a:pPr lvl="1"/>
            <a:r>
              <a:rPr lang="en-GB" dirty="0"/>
              <a:t>Local </a:t>
            </a:r>
            <a:r>
              <a:rPr lang="en-GB" dirty="0" smtClean="0"/>
              <a:t>organisation,</a:t>
            </a:r>
            <a:endParaRPr lang="en-GB" dirty="0"/>
          </a:p>
          <a:p>
            <a:pPr lvl="1"/>
            <a:r>
              <a:rPr lang="en-GB" dirty="0" smtClean="0"/>
              <a:t>Comments, regards and suggestions.</a:t>
            </a:r>
            <a:endParaRPr lang="en-GB" dirty="0"/>
          </a:p>
          <a:p>
            <a:endParaRPr lang="en-GB" dirty="0"/>
          </a:p>
          <a:p>
            <a:r>
              <a:rPr lang="en-GB" dirty="0" smtClean="0">
                <a:solidFill>
                  <a:schemeClr val="accent5"/>
                </a:solidFill>
              </a:rPr>
              <a:t>Please take 5 minutes to answer</a:t>
            </a:r>
            <a:r>
              <a:rPr lang="en-GB" dirty="0" smtClean="0"/>
              <a:t>, </a:t>
            </a:r>
            <a:r>
              <a:rPr lang="en-GB" b="1" dirty="0" smtClean="0"/>
              <a:t>it will be very valuable for the organisers</a:t>
            </a:r>
            <a:r>
              <a:rPr lang="en-GB" dirty="0" smtClean="0"/>
              <a:t>. </a:t>
            </a:r>
          </a:p>
          <a:p>
            <a:endParaRPr lang="en-GB" b="1" dirty="0"/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305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nice workshop !!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80" y="2415623"/>
            <a:ext cx="77343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643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4905</TotalTime>
  <Words>408</Words>
  <Application>Microsoft Macintosh PowerPoint</Application>
  <PresentationFormat>Présentation à l'écran (4:3)</PresentationFormat>
  <Paragraphs>74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Calibri</vt:lpstr>
      <vt:lpstr>ＭＳ Ｐゴシック</vt:lpstr>
      <vt:lpstr>Verdana</vt:lpstr>
      <vt:lpstr>Arial</vt:lpstr>
      <vt:lpstr>Thème Office</vt:lpstr>
      <vt:lpstr>Présentation PowerPoint</vt:lpstr>
      <vt:lpstr>Sixth edition of Top LHC France</vt:lpstr>
      <vt:lpstr>Fifth edition of top-LHC-France</vt:lpstr>
      <vt:lpstr>Top LHC France history</vt:lpstr>
      <vt:lpstr>Please fill the questionnaire !</vt:lpstr>
      <vt:lpstr>Have a nice workshop !!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139</cp:revision>
  <dcterms:created xsi:type="dcterms:W3CDTF">2016-05-14T19:56:41Z</dcterms:created>
  <dcterms:modified xsi:type="dcterms:W3CDTF">2018-05-23T09:16:25Z</dcterms:modified>
</cp:coreProperties>
</file>