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Lst>
  <p:notesMasterIdLst>
    <p:notesMasterId r:id="rId19"/>
  </p:notesMasterIdLst>
  <p:sldIdLst>
    <p:sldId id="256" r:id="rId2"/>
    <p:sldId id="286" r:id="rId3"/>
    <p:sldId id="275" r:id="rId4"/>
    <p:sldId id="284" r:id="rId5"/>
    <p:sldId id="268" r:id="rId6"/>
    <p:sldId id="280" r:id="rId7"/>
    <p:sldId id="288" r:id="rId8"/>
    <p:sldId id="310" r:id="rId9"/>
    <p:sldId id="308" r:id="rId10"/>
    <p:sldId id="316" r:id="rId11"/>
    <p:sldId id="315" r:id="rId12"/>
    <p:sldId id="311" r:id="rId13"/>
    <p:sldId id="309" r:id="rId14"/>
    <p:sldId id="313" r:id="rId15"/>
    <p:sldId id="285" r:id="rId16"/>
    <p:sldId id="287" r:id="rId17"/>
    <p:sldId id="30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22" autoAdjust="0"/>
    <p:restoredTop sz="94667"/>
  </p:normalViewPr>
  <p:slideViewPr>
    <p:cSldViewPr snapToGrid="0" snapToObjects="1">
      <p:cViewPr varScale="1">
        <p:scale>
          <a:sx n="119" d="100"/>
          <a:sy n="119" d="100"/>
        </p:scale>
        <p:origin x="160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CE91A-3C87-BC4C-B7B7-4AF4CAAEDDE2}" type="datetimeFigureOut">
              <a:rPr lang="en-US" smtClean="0"/>
              <a:t>7/9/18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E8044-9AF2-8F44-9978-AAFACDC6061E}" type="slidenum">
              <a:rPr lang="en-US" smtClean="0"/>
              <a:t>‹#›</a:t>
            </a:fld>
            <a:endParaRPr lang="en-US" dirty="0"/>
          </a:p>
        </p:txBody>
      </p:sp>
    </p:spTree>
    <p:extLst>
      <p:ext uri="{BB962C8B-B14F-4D97-AF65-F5344CB8AC3E}">
        <p14:creationId xmlns:p14="http://schemas.microsoft.com/office/powerpoint/2010/main" val="203078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8044-9AF2-8F44-9978-AAFACDC6061E}" type="slidenum">
              <a:rPr lang="en-US" smtClean="0"/>
              <a:t>0</a:t>
            </a:fld>
            <a:endParaRPr lang="en-US" dirty="0"/>
          </a:p>
        </p:txBody>
      </p:sp>
    </p:spTree>
    <p:extLst>
      <p:ext uri="{BB962C8B-B14F-4D97-AF65-F5344CB8AC3E}">
        <p14:creationId xmlns:p14="http://schemas.microsoft.com/office/powerpoint/2010/main" val="206641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8044-9AF2-8F44-9978-AAFACDC6061E}" type="slidenum">
              <a:rPr lang="en-US" smtClean="0"/>
              <a:t>4</a:t>
            </a:fld>
            <a:endParaRPr lang="en-US" dirty="0"/>
          </a:p>
        </p:txBody>
      </p:sp>
    </p:spTree>
    <p:extLst>
      <p:ext uri="{BB962C8B-B14F-4D97-AF65-F5344CB8AC3E}">
        <p14:creationId xmlns:p14="http://schemas.microsoft.com/office/powerpoint/2010/main" val="150328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2628783"/>
            <a:ext cx="9144000" cy="1600438"/>
          </a:xfrm>
          <a:noFill/>
          <a:ln w="25400">
            <a:noFill/>
          </a:ln>
          <a:effectLst/>
        </p:spPr>
        <p:txBody>
          <a:bodyPr lIns="457200" tIns="457200" rIns="457200" bIns="457200" anchor="ctr">
            <a:spAutoFit/>
          </a:bodyPr>
          <a:lstStyle>
            <a:lvl1pPr algn="l">
              <a:defRPr sz="4400" b="1">
                <a:solidFill>
                  <a:schemeClr val="bg1"/>
                </a:solidFill>
              </a:defRPr>
            </a:lvl1pPr>
          </a:lstStyle>
          <a:p>
            <a:r>
              <a:rPr lang="en-US"/>
              <a:t>Click to edit Master title style</a:t>
            </a:r>
            <a:endParaRPr lang="en-US" dirty="0"/>
          </a:p>
        </p:txBody>
      </p:sp>
      <p:sp>
        <p:nvSpPr>
          <p:cNvPr id="8"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Presenter </a:t>
            </a:r>
            <a:r>
              <a:rPr lang="en-US" dirty="0" err="1"/>
              <a:t>Name(S</a:t>
            </a:r>
            <a:r>
              <a:rPr lang="en-US" dirty="0"/>
              <a:t>)</a:t>
            </a:r>
          </a:p>
        </p:txBody>
      </p:sp>
      <p:sp>
        <p:nvSpPr>
          <p:cNvPr id="10" name="Footer Placeholder 4"/>
          <p:cNvSpPr>
            <a:spLocks noGrp="1"/>
          </p:cNvSpPr>
          <p:nvPr>
            <p:ph type="ftr" sz="quarter" idx="11"/>
          </p:nvPr>
        </p:nvSpPr>
        <p:spPr>
          <a:xfrm>
            <a:off x="3124200" y="6356354"/>
            <a:ext cx="2895600" cy="365125"/>
          </a:xfrm>
        </p:spPr>
        <p:txBody>
          <a:bodyPr/>
          <a:lstStyle>
            <a:lvl1pPr>
              <a:defRPr sz="900">
                <a:solidFill>
                  <a:srgbClr val="FFFFFF"/>
                </a:solidFill>
              </a:defRPr>
            </a:lvl1pPr>
          </a:lstStyle>
          <a:p>
            <a:endParaRPr lang="en-US" dirty="0"/>
          </a:p>
        </p:txBody>
      </p:sp>
      <p:sp>
        <p:nvSpPr>
          <p:cNvPr id="11" name="Slide Number Placeholder 5"/>
          <p:cNvSpPr>
            <a:spLocks noGrp="1"/>
          </p:cNvSpPr>
          <p:nvPr>
            <p:ph type="sldNum" sz="quarter" idx="12"/>
          </p:nvPr>
        </p:nvSpPr>
        <p:spPr>
          <a:xfrm>
            <a:off x="6553200" y="6356354"/>
            <a:ext cx="2133600" cy="365125"/>
          </a:xfrm>
        </p:spPr>
        <p:txBody>
          <a:bodyPr/>
          <a:lstStyle>
            <a:lvl1pPr>
              <a:defRPr sz="900">
                <a:solidFill>
                  <a:srgbClr val="FFFFFF"/>
                </a:solidFill>
              </a:defRPr>
            </a:lvl1pPr>
          </a:lstStyle>
          <a:p>
            <a:fld id="{B2C0B0B8-8870-BD4D-8972-2D583234E62D}" type="slidenum">
              <a:rPr lang="en-US" smtClean="0"/>
              <a:t>‹#›</a:t>
            </a:fld>
            <a:endParaRPr lang="en-US" dirty="0"/>
          </a:p>
        </p:txBody>
      </p:sp>
      <p:sp>
        <p:nvSpPr>
          <p:cNvPr id="12"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FFFFFF"/>
                </a:solidFill>
              </a:defRPr>
            </a:lvl1pPr>
          </a:lstStyle>
          <a:p>
            <a:pPr lvl="0"/>
            <a:r>
              <a:rPr lang="en-US" dirty="0"/>
              <a:t>Click to add presenter organization</a:t>
            </a:r>
          </a:p>
        </p:txBody>
      </p:sp>
      <p:sp>
        <p:nvSpPr>
          <p:cNvPr id="13"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FFFFFF"/>
                </a:solidFill>
              </a:defRPr>
            </a:lvl1pPr>
          </a:lstStyle>
          <a:p>
            <a:pPr lvl="0"/>
            <a:r>
              <a:rPr lang="en-US" dirty="0"/>
              <a:t>Click to add presentation event or location</a:t>
            </a:r>
          </a:p>
        </p:txBody>
      </p:sp>
    </p:spTree>
    <p:extLst>
      <p:ext uri="{BB962C8B-B14F-4D97-AF65-F5344CB8AC3E}">
        <p14:creationId xmlns:p14="http://schemas.microsoft.com/office/powerpoint/2010/main" val="50952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ull-Color 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7"/>
            <a:ext cx="6629400" cy="384721"/>
          </a:xfrm>
        </p:spPr>
        <p:txBody>
          <a:bodyPr lIns="0" tIns="0" rIns="0" bIns="0" anchor="t" anchorCtr="0">
            <a:spAutoFit/>
          </a:bodyPr>
          <a:lstStyle>
            <a:lvl1pPr algn="l">
              <a:defRPr sz="2500" b="1">
                <a:solidFill>
                  <a:srgbClr val="FFFFFF"/>
                </a:solidFill>
                <a:latin typeface="Arial"/>
                <a:cs typeface="Arial"/>
              </a:defRPr>
            </a:lvl1pPr>
          </a:lstStyle>
          <a:p>
            <a:r>
              <a:rPr lang="en-US"/>
              <a:t>Click to edit Master title style</a:t>
            </a:r>
            <a:endParaRPr lang="en-US" dirty="0"/>
          </a:p>
        </p:txBody>
      </p:sp>
      <p:sp>
        <p:nvSpPr>
          <p:cNvPr id="4" name="Date Placeholder 8"/>
          <p:cNvSpPr>
            <a:spLocks noGrp="1"/>
          </p:cNvSpPr>
          <p:nvPr>
            <p:ph type="dt" sz="half" idx="10"/>
          </p:nvPr>
        </p:nvSpPr>
        <p:spPr>
          <a:xfrm>
            <a:off x="457200" y="6356354"/>
            <a:ext cx="2133600" cy="365125"/>
          </a:xfrm>
        </p:spPr>
        <p:txBody>
          <a:bodyPr lIns="0" tIns="0" rIns="0" bIns="0"/>
          <a:lstStyle>
            <a:lvl1pPr>
              <a:defRPr sz="900">
                <a:solidFill>
                  <a:srgbClr val="FFFFFF"/>
                </a:solidFill>
                <a:latin typeface="Arial"/>
                <a:cs typeface="Arial"/>
              </a:defRPr>
            </a:lvl1pPr>
          </a:lstStyle>
          <a:p>
            <a:fld id="{6CC6927D-9253-9D4E-AA8F-1C223DC2028C}" type="datetime1">
              <a:rPr lang="en-US" smtClean="0"/>
              <a:t>7/9/18</a:t>
            </a:fld>
            <a:endParaRPr lang="en-US" dirty="0"/>
          </a:p>
        </p:txBody>
      </p:sp>
      <p:sp>
        <p:nvSpPr>
          <p:cNvPr id="5" name="Slide Number Placeholder 9"/>
          <p:cNvSpPr>
            <a:spLocks noGrp="1"/>
          </p:cNvSpPr>
          <p:nvPr>
            <p:ph type="sldNum" sz="quarter" idx="11"/>
          </p:nvPr>
        </p:nvSpPr>
        <p:spPr>
          <a:xfrm>
            <a:off x="6553200" y="6356354"/>
            <a:ext cx="2133600" cy="365125"/>
          </a:xfrm>
        </p:spPr>
        <p:txBody>
          <a:bodyPr lIns="0" tIns="0" rIns="0" bIns="0"/>
          <a:lstStyle>
            <a:lvl1pPr>
              <a:defRPr sz="900">
                <a:solidFill>
                  <a:srgbClr val="FFFFFF"/>
                </a:solidFill>
                <a:latin typeface="Arial"/>
                <a:cs typeface="Arial"/>
              </a:defRPr>
            </a:lvl1pPr>
          </a:lstStyle>
          <a:p>
            <a:fld id="{B2C0B0B8-8870-BD4D-8972-2D583234E62D}" type="slidenum">
              <a:rPr lang="en-US" smtClean="0"/>
              <a:t>‹#›</a:t>
            </a:fld>
            <a:endParaRPr lang="en-US" dirty="0"/>
          </a:p>
        </p:txBody>
      </p:sp>
      <p:sp>
        <p:nvSpPr>
          <p:cNvPr id="6" name="Footer Placeholder 10"/>
          <p:cNvSpPr>
            <a:spLocks noGrp="1"/>
          </p:cNvSpPr>
          <p:nvPr>
            <p:ph type="ftr" sz="quarter" idx="12"/>
          </p:nvPr>
        </p:nvSpPr>
        <p:spPr>
          <a:xfrm>
            <a:off x="3124200" y="6356354"/>
            <a:ext cx="2895600" cy="365125"/>
          </a:xfrm>
        </p:spPr>
        <p:txBody>
          <a:bodyPr lIns="0" tIns="0" rIns="0" bIns="0"/>
          <a:lstStyle>
            <a:lvl1pPr>
              <a:defRPr sz="900">
                <a:solidFill>
                  <a:srgbClr val="FFFFFF"/>
                </a:solidFill>
                <a:latin typeface="Arial"/>
                <a:cs typeface="Arial"/>
              </a:defRPr>
            </a:lvl1pPr>
          </a:lstStyle>
          <a:p>
            <a:endParaRPr lang="en-US" dirty="0"/>
          </a:p>
        </p:txBody>
      </p:sp>
      <p:sp>
        <p:nvSpPr>
          <p:cNvPr id="7" name="Content Placeholder 2"/>
          <p:cNvSpPr>
            <a:spLocks noGrp="1"/>
          </p:cNvSpPr>
          <p:nvPr>
            <p:ph idx="1"/>
          </p:nvPr>
        </p:nvSpPr>
        <p:spPr>
          <a:xfrm>
            <a:off x="457200" y="1828800"/>
            <a:ext cx="8229600" cy="1452705"/>
          </a:xfrm>
        </p:spPr>
        <p:txBody>
          <a:bodyPr lIns="0" tIns="0" rIns="0" bIns="0">
            <a:spAutoFit/>
          </a:bodyPr>
          <a:lstStyle>
            <a:lvl1pPr marL="342891" indent="-342891">
              <a:buSzPct val="100000"/>
              <a:buFontTx/>
              <a:buBlip>
                <a:blip r:embed="rId2"/>
              </a:buBlip>
              <a:defRPr sz="2000">
                <a:solidFill>
                  <a:srgbClr val="FFFFFF"/>
                </a:solidFill>
                <a:latin typeface="Arial"/>
                <a:cs typeface="Arial"/>
              </a:defRPr>
            </a:lvl1pPr>
            <a:lvl2pPr marL="742932" indent="-285744">
              <a:buSzPct val="100000"/>
              <a:buFontTx/>
              <a:buBlip>
                <a:blip r:embed="rId3"/>
              </a:buBlip>
              <a:defRPr sz="1800">
                <a:solidFill>
                  <a:srgbClr val="FFFFFF"/>
                </a:solidFill>
                <a:latin typeface="Arial"/>
                <a:cs typeface="Arial"/>
              </a:defRPr>
            </a:lvl2pPr>
            <a:lvl3pPr marL="1142971" indent="-228594">
              <a:buSzPct val="100000"/>
              <a:buFontTx/>
              <a:buBlip>
                <a:blip r:embed="rId4"/>
              </a:buBlip>
              <a:defRPr sz="1600">
                <a:solidFill>
                  <a:srgbClr val="FFFFFF"/>
                </a:solidFill>
                <a:latin typeface="Arial"/>
                <a:cs typeface="Arial"/>
              </a:defRPr>
            </a:lvl3pPr>
            <a:lvl4pPr marL="1600160" indent="-228594">
              <a:buSzPct val="100000"/>
              <a:buFontTx/>
              <a:buBlip>
                <a:blip r:embed="rId5"/>
              </a:buBlip>
              <a:defRPr sz="1400">
                <a:solidFill>
                  <a:srgbClr val="FFFFFF"/>
                </a:solidFill>
                <a:latin typeface="Arial"/>
                <a:cs typeface="Arial"/>
              </a:defRPr>
            </a:lvl4pPr>
            <a:lvl5pPr marL="2057349" indent="-228594">
              <a:buSzPct val="100000"/>
              <a:buFontTx/>
              <a:buBlip>
                <a:blip r:embed="rId2"/>
              </a:buBlip>
              <a:defRPr sz="1400">
                <a:solidFill>
                  <a:srgbClr val="FFFFF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298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Color Background +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7"/>
            <a:ext cx="6629400" cy="384721"/>
          </a:xfrm>
        </p:spPr>
        <p:txBody>
          <a:bodyPr lIns="0" tIns="0" rIns="0" bIns="0" anchor="t">
            <a:spAutoFit/>
          </a:bodyPr>
          <a:lstStyle>
            <a:lvl1pPr algn="l">
              <a:defRPr sz="2500" b="1">
                <a:solidFill>
                  <a:srgbClr val="FFFFFF"/>
                </a:solidFill>
                <a:latin typeface="Arial"/>
                <a:cs typeface="Arial"/>
              </a:defRPr>
            </a:lvl1pPr>
          </a:lstStyle>
          <a:p>
            <a:r>
              <a:rPr lang="en-US"/>
              <a:t>Click to edit Master title style</a:t>
            </a:r>
            <a:endParaRPr lang="en-US" dirty="0"/>
          </a:p>
        </p:txBody>
      </p:sp>
      <p:sp>
        <p:nvSpPr>
          <p:cNvPr id="5" name="Date Placeholder 4"/>
          <p:cNvSpPr>
            <a:spLocks noGrp="1"/>
          </p:cNvSpPr>
          <p:nvPr>
            <p:ph type="dt" sz="half" idx="10"/>
          </p:nvPr>
        </p:nvSpPr>
        <p:spPr>
          <a:xfrm>
            <a:off x="457200" y="6356354"/>
            <a:ext cx="2133600" cy="365125"/>
          </a:xfrm>
        </p:spPr>
        <p:txBody>
          <a:bodyPr lIns="0" tIns="0" rIns="0" bIns="0"/>
          <a:lstStyle>
            <a:lvl1pPr>
              <a:defRPr sz="900">
                <a:solidFill>
                  <a:srgbClr val="FFFFFF"/>
                </a:solidFill>
                <a:latin typeface="Arial"/>
                <a:cs typeface="Arial"/>
              </a:defRPr>
            </a:lvl1pPr>
          </a:lstStyle>
          <a:p>
            <a:fld id="{6CC6927D-9253-9D4E-AA8F-1C223DC2028C}" type="datetime1">
              <a:rPr lang="en-US" smtClean="0"/>
              <a:t>7/9/18</a:t>
            </a:fld>
            <a:endParaRPr lang="en-US" dirty="0"/>
          </a:p>
        </p:txBody>
      </p:sp>
      <p:sp>
        <p:nvSpPr>
          <p:cNvPr id="6" name="Footer Placeholder 5"/>
          <p:cNvSpPr>
            <a:spLocks noGrp="1"/>
          </p:cNvSpPr>
          <p:nvPr>
            <p:ph type="ftr" sz="quarter" idx="11"/>
          </p:nvPr>
        </p:nvSpPr>
        <p:spPr>
          <a:xfrm>
            <a:off x="3124200" y="6356354"/>
            <a:ext cx="2895600" cy="365125"/>
          </a:xfrm>
        </p:spPr>
        <p:txBody>
          <a:bodyPr lIns="0" tIns="0" rIns="0" bIns="0"/>
          <a:lstStyle>
            <a:lvl1pPr>
              <a:defRPr sz="900">
                <a:solidFill>
                  <a:srgbClr val="FFFFFF"/>
                </a:solidFill>
                <a:latin typeface="Arial"/>
                <a:cs typeface="Arial"/>
              </a:defRPr>
            </a:lvl1pPr>
          </a:lstStyle>
          <a:p>
            <a:endParaRPr lang="en-US" dirty="0"/>
          </a:p>
        </p:txBody>
      </p:sp>
      <p:sp>
        <p:nvSpPr>
          <p:cNvPr id="7" name="Slide Number Placeholder 6"/>
          <p:cNvSpPr>
            <a:spLocks noGrp="1"/>
          </p:cNvSpPr>
          <p:nvPr>
            <p:ph type="sldNum" sz="quarter" idx="12"/>
          </p:nvPr>
        </p:nvSpPr>
        <p:spPr>
          <a:xfrm>
            <a:off x="6553200" y="6356354"/>
            <a:ext cx="2133600" cy="365125"/>
          </a:xfrm>
        </p:spPr>
        <p:txBody>
          <a:bodyPr lIns="0" tIns="0" rIns="0" bIns="0"/>
          <a:lstStyle>
            <a:lvl1pPr>
              <a:defRPr sz="900">
                <a:solidFill>
                  <a:srgbClr val="FFFFFF"/>
                </a:solidFill>
                <a:latin typeface="Arial"/>
                <a:cs typeface="Arial"/>
              </a:defRPr>
            </a:lvl1pPr>
          </a:lstStyle>
          <a:p>
            <a:fld id="{B2C0B0B8-8870-BD4D-8972-2D583234E62D}" type="slidenum">
              <a:rPr lang="en-US" smtClean="0"/>
              <a:t>‹#›</a:t>
            </a:fld>
            <a:endParaRPr lang="en-US" dirty="0"/>
          </a:p>
        </p:txBody>
      </p:sp>
      <p:sp>
        <p:nvSpPr>
          <p:cNvPr id="8" name="Content Placeholder 2"/>
          <p:cNvSpPr>
            <a:spLocks noGrp="1"/>
          </p:cNvSpPr>
          <p:nvPr>
            <p:ph idx="13"/>
          </p:nvPr>
        </p:nvSpPr>
        <p:spPr>
          <a:xfrm>
            <a:off x="457200" y="1828800"/>
            <a:ext cx="3886200" cy="1452705"/>
          </a:xfrm>
        </p:spPr>
        <p:txBody>
          <a:bodyPr lIns="0" tIns="0" rIns="0" bIns="0">
            <a:spAutoFit/>
          </a:bodyPr>
          <a:lstStyle>
            <a:lvl1pPr marL="342891" indent="-342891">
              <a:buSzPct val="100000"/>
              <a:buFontTx/>
              <a:buBlip>
                <a:blip r:embed="rId2"/>
              </a:buBlip>
              <a:defRPr sz="2000">
                <a:solidFill>
                  <a:srgbClr val="FFFFFF"/>
                </a:solidFill>
                <a:latin typeface="Arial"/>
                <a:cs typeface="Arial"/>
              </a:defRPr>
            </a:lvl1pPr>
            <a:lvl2pPr marL="742932" indent="-285744">
              <a:buSzPct val="100000"/>
              <a:buFontTx/>
              <a:buBlip>
                <a:blip r:embed="rId3"/>
              </a:buBlip>
              <a:defRPr sz="1800">
                <a:solidFill>
                  <a:srgbClr val="FFFFFF"/>
                </a:solidFill>
                <a:latin typeface="Arial"/>
                <a:cs typeface="Arial"/>
              </a:defRPr>
            </a:lvl2pPr>
            <a:lvl3pPr marL="1142971" indent="-228594">
              <a:buSzPct val="100000"/>
              <a:buFontTx/>
              <a:buBlip>
                <a:blip r:embed="rId4"/>
              </a:buBlip>
              <a:defRPr sz="1600">
                <a:solidFill>
                  <a:srgbClr val="FFFFFF"/>
                </a:solidFill>
                <a:latin typeface="Arial"/>
                <a:cs typeface="Arial"/>
              </a:defRPr>
            </a:lvl3pPr>
            <a:lvl4pPr marL="1600160" indent="-228594">
              <a:buSzPct val="100000"/>
              <a:buFontTx/>
              <a:buBlip>
                <a:blip r:embed="rId5"/>
              </a:buBlip>
              <a:defRPr sz="1400">
                <a:solidFill>
                  <a:srgbClr val="FFFFFF"/>
                </a:solidFill>
                <a:latin typeface="Arial"/>
                <a:cs typeface="Arial"/>
              </a:defRPr>
            </a:lvl4pPr>
            <a:lvl5pPr marL="2057349" indent="-228594">
              <a:buSzPct val="100000"/>
              <a:buFontTx/>
              <a:buBlip>
                <a:blip r:embed="rId2"/>
              </a:buBlip>
              <a:defRPr sz="1400">
                <a:solidFill>
                  <a:srgbClr val="FFFFF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800600" y="1828803"/>
            <a:ext cx="3886200" cy="1452705"/>
          </a:xfrm>
        </p:spPr>
        <p:txBody>
          <a:bodyPr lIns="0" tIns="0" rIns="0" bIns="0">
            <a:spAutoFit/>
          </a:bodyPr>
          <a:lstStyle>
            <a:lvl1pPr marL="342891" indent="-342891">
              <a:buSzPct val="100000"/>
              <a:buFontTx/>
              <a:buBlip>
                <a:blip r:embed="rId2"/>
              </a:buBlip>
              <a:defRPr sz="2000">
                <a:solidFill>
                  <a:srgbClr val="FFFFFF"/>
                </a:solidFill>
                <a:latin typeface="Arial"/>
                <a:cs typeface="Arial"/>
              </a:defRPr>
            </a:lvl1pPr>
            <a:lvl2pPr marL="742932" indent="-285744">
              <a:buSzPct val="100000"/>
              <a:buFontTx/>
              <a:buBlip>
                <a:blip r:embed="rId3"/>
              </a:buBlip>
              <a:defRPr sz="1800">
                <a:solidFill>
                  <a:srgbClr val="FFFFFF"/>
                </a:solidFill>
                <a:latin typeface="Arial"/>
                <a:cs typeface="Arial"/>
              </a:defRPr>
            </a:lvl2pPr>
            <a:lvl3pPr marL="1142971" indent="-228594">
              <a:buSzPct val="100000"/>
              <a:buFontTx/>
              <a:buBlip>
                <a:blip r:embed="rId4"/>
              </a:buBlip>
              <a:defRPr sz="1600">
                <a:solidFill>
                  <a:srgbClr val="FFFFFF"/>
                </a:solidFill>
                <a:latin typeface="Arial"/>
                <a:cs typeface="Arial"/>
              </a:defRPr>
            </a:lvl3pPr>
            <a:lvl4pPr marL="1600160" indent="-228594">
              <a:buSzPct val="100000"/>
              <a:buFontTx/>
              <a:buBlip>
                <a:blip r:embed="rId5"/>
              </a:buBlip>
              <a:defRPr sz="1400">
                <a:solidFill>
                  <a:srgbClr val="FFFFFF"/>
                </a:solidFill>
                <a:latin typeface="Arial"/>
                <a:cs typeface="Arial"/>
              </a:defRPr>
            </a:lvl4pPr>
            <a:lvl5pPr marL="2057349" indent="-228594">
              <a:buSzPct val="100000"/>
              <a:buFontTx/>
              <a:buBlip>
                <a:blip r:embed="rId2"/>
              </a:buBlip>
              <a:defRPr sz="1400">
                <a:solidFill>
                  <a:srgbClr val="FFFFF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826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Color Background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7"/>
            <a:ext cx="6629400" cy="384721"/>
          </a:xfrm>
        </p:spPr>
        <p:txBody>
          <a:bodyPr lIns="0" tIns="0" rIns="0" bIns="0" anchor="t">
            <a:spAutoFit/>
          </a:bodyPr>
          <a:lstStyle>
            <a:lvl1pPr algn="l">
              <a:defRPr sz="2500" b="1">
                <a:solidFill>
                  <a:srgbClr val="FFFFFF"/>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457200" y="1828801"/>
            <a:ext cx="3886200" cy="307777"/>
          </a:xfrm>
        </p:spPr>
        <p:txBody>
          <a:bodyPr lIns="0" tIns="0" rIns="0" bIns="0" anchor="t">
            <a:spAutoFit/>
          </a:bodyPr>
          <a:lstStyle>
            <a:lvl1pPr marL="0" indent="0">
              <a:buNone/>
              <a:defRPr sz="2000" b="1">
                <a:solidFill>
                  <a:srgbClr val="FFFFFF"/>
                </a:solidFill>
                <a:latin typeface="Arial"/>
                <a:cs typeface="Aria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828800"/>
            <a:ext cx="3886200" cy="307777"/>
          </a:xfrm>
        </p:spPr>
        <p:txBody>
          <a:bodyPr lIns="0" tIns="0" rIns="0" bIns="0" anchor="t">
            <a:spAutoFit/>
          </a:bodyPr>
          <a:lstStyle>
            <a:lvl1pPr marL="0" indent="0">
              <a:buNone/>
              <a:defRPr sz="2000" b="1">
                <a:solidFill>
                  <a:srgbClr val="FFFFFF"/>
                </a:solidFill>
                <a:latin typeface="Arial"/>
                <a:cs typeface="Aria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7" name="Date Placeholder 6"/>
          <p:cNvSpPr>
            <a:spLocks noGrp="1"/>
          </p:cNvSpPr>
          <p:nvPr>
            <p:ph type="dt" sz="half" idx="10"/>
          </p:nvPr>
        </p:nvSpPr>
        <p:spPr>
          <a:xfrm>
            <a:off x="457200" y="6356354"/>
            <a:ext cx="2133600" cy="365125"/>
          </a:xfrm>
        </p:spPr>
        <p:txBody>
          <a:bodyPr lIns="0" tIns="0" rIns="0" bIns="0"/>
          <a:lstStyle>
            <a:lvl1pPr>
              <a:defRPr sz="900">
                <a:solidFill>
                  <a:srgbClr val="FFFFFF"/>
                </a:solidFill>
                <a:latin typeface="Arial"/>
                <a:cs typeface="Arial"/>
              </a:defRPr>
            </a:lvl1pPr>
          </a:lstStyle>
          <a:p>
            <a:fld id="{6CC6927D-9253-9D4E-AA8F-1C223DC2028C}" type="datetime1">
              <a:rPr lang="en-US" smtClean="0"/>
              <a:t>7/9/18</a:t>
            </a:fld>
            <a:endParaRPr lang="en-US" dirty="0"/>
          </a:p>
        </p:txBody>
      </p:sp>
      <p:sp>
        <p:nvSpPr>
          <p:cNvPr id="8" name="Footer Placeholder 7"/>
          <p:cNvSpPr>
            <a:spLocks noGrp="1"/>
          </p:cNvSpPr>
          <p:nvPr>
            <p:ph type="ftr" sz="quarter" idx="11"/>
          </p:nvPr>
        </p:nvSpPr>
        <p:spPr>
          <a:xfrm>
            <a:off x="3124200" y="6356354"/>
            <a:ext cx="2895600" cy="365125"/>
          </a:xfrm>
        </p:spPr>
        <p:txBody>
          <a:bodyPr lIns="0" tIns="0" rIns="0" bIns="0"/>
          <a:lstStyle>
            <a:lvl1pPr>
              <a:defRPr sz="900">
                <a:solidFill>
                  <a:srgbClr val="FFFFFF"/>
                </a:solidFill>
                <a:latin typeface="Arial"/>
                <a:cs typeface="Arial"/>
              </a:defRPr>
            </a:lvl1pPr>
          </a:lstStyle>
          <a:p>
            <a:endParaRPr lang="en-US" dirty="0"/>
          </a:p>
        </p:txBody>
      </p:sp>
      <p:sp>
        <p:nvSpPr>
          <p:cNvPr id="9" name="Slide Number Placeholder 8"/>
          <p:cNvSpPr>
            <a:spLocks noGrp="1"/>
          </p:cNvSpPr>
          <p:nvPr>
            <p:ph type="sldNum" sz="quarter" idx="12"/>
          </p:nvPr>
        </p:nvSpPr>
        <p:spPr>
          <a:xfrm>
            <a:off x="6553200" y="6356354"/>
            <a:ext cx="2133600" cy="365125"/>
          </a:xfrm>
        </p:spPr>
        <p:txBody>
          <a:bodyPr lIns="0" tIns="0" rIns="0" bIns="0"/>
          <a:lstStyle>
            <a:lvl1pPr>
              <a:defRPr sz="900">
                <a:solidFill>
                  <a:srgbClr val="FFFFFF"/>
                </a:solidFill>
                <a:latin typeface="Arial"/>
                <a:cs typeface="Arial"/>
              </a:defRPr>
            </a:lvl1pPr>
          </a:lstStyle>
          <a:p>
            <a:fld id="{B2C0B0B8-8870-BD4D-8972-2D583234E62D}" type="slidenum">
              <a:rPr lang="en-US" smtClean="0"/>
              <a:t>‹#›</a:t>
            </a:fld>
            <a:endParaRPr lang="en-US" dirty="0"/>
          </a:p>
        </p:txBody>
      </p:sp>
      <p:sp>
        <p:nvSpPr>
          <p:cNvPr id="10" name="Content Placeholder 2"/>
          <p:cNvSpPr>
            <a:spLocks noGrp="1"/>
          </p:cNvSpPr>
          <p:nvPr>
            <p:ph idx="13"/>
          </p:nvPr>
        </p:nvSpPr>
        <p:spPr>
          <a:xfrm>
            <a:off x="457200" y="2516454"/>
            <a:ext cx="3886200" cy="1452705"/>
          </a:xfrm>
        </p:spPr>
        <p:txBody>
          <a:bodyPr lIns="0" tIns="0" rIns="0" bIns="0">
            <a:spAutoFit/>
          </a:bodyPr>
          <a:lstStyle>
            <a:lvl1pPr marL="342891" indent="-342891">
              <a:buSzPct val="100000"/>
              <a:buFontTx/>
              <a:buBlip>
                <a:blip r:embed="rId2"/>
              </a:buBlip>
              <a:defRPr sz="2000">
                <a:solidFill>
                  <a:srgbClr val="FFFFFF"/>
                </a:solidFill>
                <a:latin typeface="Arial"/>
                <a:cs typeface="Arial"/>
              </a:defRPr>
            </a:lvl1pPr>
            <a:lvl2pPr marL="742932" indent="-285744">
              <a:buSzPct val="100000"/>
              <a:buFontTx/>
              <a:buBlip>
                <a:blip r:embed="rId3"/>
              </a:buBlip>
              <a:defRPr sz="1800">
                <a:solidFill>
                  <a:srgbClr val="FFFFFF"/>
                </a:solidFill>
                <a:latin typeface="Arial"/>
                <a:cs typeface="Arial"/>
              </a:defRPr>
            </a:lvl2pPr>
            <a:lvl3pPr marL="1142971" indent="-228594">
              <a:buSzPct val="100000"/>
              <a:buFontTx/>
              <a:buBlip>
                <a:blip r:embed="rId4"/>
              </a:buBlip>
              <a:defRPr sz="1600">
                <a:solidFill>
                  <a:srgbClr val="FFFFFF"/>
                </a:solidFill>
                <a:latin typeface="Arial"/>
                <a:cs typeface="Arial"/>
              </a:defRPr>
            </a:lvl3pPr>
            <a:lvl4pPr marL="1600160" indent="-228594">
              <a:buSzPct val="100000"/>
              <a:buFontTx/>
              <a:buBlip>
                <a:blip r:embed="rId5"/>
              </a:buBlip>
              <a:defRPr sz="1400">
                <a:solidFill>
                  <a:srgbClr val="FFFFFF"/>
                </a:solidFill>
                <a:latin typeface="Arial"/>
                <a:cs typeface="Arial"/>
              </a:defRPr>
            </a:lvl4pPr>
            <a:lvl5pPr marL="2057349" indent="-228594">
              <a:buSzPct val="100000"/>
              <a:buFontTx/>
              <a:buBlip>
                <a:blip r:embed="rId2"/>
              </a:buBlip>
              <a:defRPr sz="1400">
                <a:solidFill>
                  <a:srgbClr val="FFFFF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4"/>
          </p:nvPr>
        </p:nvSpPr>
        <p:spPr>
          <a:xfrm>
            <a:off x="4800600" y="2516457"/>
            <a:ext cx="3886200" cy="1452705"/>
          </a:xfrm>
        </p:spPr>
        <p:txBody>
          <a:bodyPr lIns="0" tIns="0" rIns="0" bIns="0">
            <a:spAutoFit/>
          </a:bodyPr>
          <a:lstStyle>
            <a:lvl1pPr marL="342891" indent="-342891">
              <a:buSzPct val="100000"/>
              <a:buFontTx/>
              <a:buBlip>
                <a:blip r:embed="rId2"/>
              </a:buBlip>
              <a:defRPr sz="2000">
                <a:solidFill>
                  <a:srgbClr val="FFFFFF"/>
                </a:solidFill>
                <a:latin typeface="Arial"/>
                <a:cs typeface="Arial"/>
              </a:defRPr>
            </a:lvl1pPr>
            <a:lvl2pPr marL="742932" indent="-285744">
              <a:buSzPct val="100000"/>
              <a:buFontTx/>
              <a:buBlip>
                <a:blip r:embed="rId3"/>
              </a:buBlip>
              <a:defRPr sz="1800">
                <a:solidFill>
                  <a:srgbClr val="FFFFFF"/>
                </a:solidFill>
                <a:latin typeface="Arial"/>
                <a:cs typeface="Arial"/>
              </a:defRPr>
            </a:lvl2pPr>
            <a:lvl3pPr marL="1142971" indent="-228594">
              <a:buSzPct val="100000"/>
              <a:buFontTx/>
              <a:buBlip>
                <a:blip r:embed="rId4"/>
              </a:buBlip>
              <a:defRPr sz="1600">
                <a:solidFill>
                  <a:srgbClr val="FFFFFF"/>
                </a:solidFill>
                <a:latin typeface="Arial"/>
                <a:cs typeface="Arial"/>
              </a:defRPr>
            </a:lvl3pPr>
            <a:lvl4pPr marL="1600160" indent="-228594">
              <a:buSzPct val="100000"/>
              <a:buFontTx/>
              <a:buBlip>
                <a:blip r:embed="rId5"/>
              </a:buBlip>
              <a:defRPr sz="1400">
                <a:solidFill>
                  <a:srgbClr val="FFFFFF"/>
                </a:solidFill>
                <a:latin typeface="Arial"/>
                <a:cs typeface="Arial"/>
              </a:defRPr>
            </a:lvl4pPr>
            <a:lvl5pPr marL="2057349" indent="-228594">
              <a:buSzPct val="100000"/>
              <a:buFontTx/>
              <a:buBlip>
                <a:blip r:embed="rId2"/>
              </a:buBlip>
              <a:defRPr sz="1400">
                <a:solidFill>
                  <a:srgbClr val="FFFFF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106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ull-Color Background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7"/>
            <a:ext cx="6629400" cy="384721"/>
          </a:xfrm>
        </p:spPr>
        <p:txBody>
          <a:bodyPr lIns="0" tIns="0" rIns="0" bIns="0" anchor="t" anchorCtr="0">
            <a:spAutoFit/>
          </a:bodyPr>
          <a:lstStyle>
            <a:lvl1pPr algn="l">
              <a:defRPr sz="2500" b="1">
                <a:solidFill>
                  <a:srgbClr val="FFFFFF"/>
                </a:solidFill>
                <a:latin typeface="Arial"/>
                <a:cs typeface="Arial"/>
              </a:defRPr>
            </a:lvl1pPr>
          </a:lstStyle>
          <a:p>
            <a:r>
              <a:rPr lang="en-US"/>
              <a:t>Click to edit Master title style</a:t>
            </a:r>
            <a:endParaRPr lang="en-US" dirty="0"/>
          </a:p>
        </p:txBody>
      </p:sp>
      <p:sp>
        <p:nvSpPr>
          <p:cNvPr id="3" name="Picture Placeholder 2"/>
          <p:cNvSpPr>
            <a:spLocks noGrp="1"/>
          </p:cNvSpPr>
          <p:nvPr>
            <p:ph type="pic" idx="1"/>
          </p:nvPr>
        </p:nvSpPr>
        <p:spPr>
          <a:xfrm>
            <a:off x="457200" y="3404803"/>
            <a:ext cx="8229600" cy="276999"/>
          </a:xfrm>
        </p:spPr>
        <p:txBody>
          <a:bodyPr lIns="0" tIns="0" rIns="0" bIns="0" anchor="ctr">
            <a:spAutoFit/>
          </a:bodyPr>
          <a:lstStyle>
            <a:lvl1pPr marL="0" indent="0" algn="ctr">
              <a:buNone/>
              <a:defRPr sz="1800" i="1">
                <a:solidFill>
                  <a:srgbClr val="FFFFFF"/>
                </a:solidFill>
                <a:latin typeface="Arial"/>
                <a:cs typeface="Aria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457200" y="5486401"/>
            <a:ext cx="8229600" cy="215444"/>
          </a:xfrm>
        </p:spPr>
        <p:txBody>
          <a:bodyPr lIns="0" tIns="0" rIns="0" bIns="0">
            <a:spAutoFit/>
          </a:bodyPr>
          <a:lstStyle>
            <a:lvl1pPr marL="0" indent="0">
              <a:buNone/>
              <a:defRPr sz="1400">
                <a:solidFill>
                  <a:srgbClr val="FFFFFF"/>
                </a:solidFill>
                <a:latin typeface="Arial"/>
                <a:cs typeface="Aria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4"/>
            <a:ext cx="2133600" cy="365125"/>
          </a:xfrm>
        </p:spPr>
        <p:txBody>
          <a:bodyPr lIns="0" tIns="0" rIns="0" bIns="0"/>
          <a:lstStyle>
            <a:lvl1pPr>
              <a:defRPr sz="900">
                <a:solidFill>
                  <a:srgbClr val="FFFFFF"/>
                </a:solidFill>
                <a:latin typeface="Arial"/>
                <a:cs typeface="Arial"/>
              </a:defRPr>
            </a:lvl1pPr>
          </a:lstStyle>
          <a:p>
            <a:fld id="{6CC6927D-9253-9D4E-AA8F-1C223DC2028C}" type="datetime1">
              <a:rPr lang="en-US" smtClean="0"/>
              <a:t>7/9/18</a:t>
            </a:fld>
            <a:endParaRPr lang="en-US" dirty="0"/>
          </a:p>
        </p:txBody>
      </p:sp>
      <p:sp>
        <p:nvSpPr>
          <p:cNvPr id="6" name="Footer Placeholder 5"/>
          <p:cNvSpPr>
            <a:spLocks noGrp="1"/>
          </p:cNvSpPr>
          <p:nvPr>
            <p:ph type="ftr" sz="quarter" idx="11"/>
          </p:nvPr>
        </p:nvSpPr>
        <p:spPr>
          <a:xfrm>
            <a:off x="3124200" y="6356354"/>
            <a:ext cx="2895600" cy="365125"/>
          </a:xfrm>
        </p:spPr>
        <p:txBody>
          <a:bodyPr lIns="0" tIns="0" rIns="0" bIns="0"/>
          <a:lstStyle>
            <a:lvl1pPr>
              <a:defRPr sz="900">
                <a:solidFill>
                  <a:srgbClr val="FFFFFF"/>
                </a:solidFill>
                <a:latin typeface="Arial"/>
                <a:cs typeface="Arial"/>
              </a:defRPr>
            </a:lvl1pPr>
          </a:lstStyle>
          <a:p>
            <a:endParaRPr lang="en-US" dirty="0"/>
          </a:p>
        </p:txBody>
      </p:sp>
      <p:sp>
        <p:nvSpPr>
          <p:cNvPr id="7" name="Slide Number Placeholder 6"/>
          <p:cNvSpPr>
            <a:spLocks noGrp="1"/>
          </p:cNvSpPr>
          <p:nvPr>
            <p:ph type="sldNum" sz="quarter" idx="12"/>
          </p:nvPr>
        </p:nvSpPr>
        <p:spPr>
          <a:xfrm>
            <a:off x="6553200" y="6356354"/>
            <a:ext cx="2133600" cy="365125"/>
          </a:xfrm>
        </p:spPr>
        <p:txBody>
          <a:bodyPr lIns="0" tIns="0" rIns="0" bIns="0"/>
          <a:lstStyle>
            <a:lvl1pPr>
              <a:defRPr sz="900">
                <a:solidFill>
                  <a:srgbClr val="FFFFFF"/>
                </a:solidFill>
                <a:latin typeface="Arial"/>
                <a:cs typeface="Arial"/>
              </a:defRPr>
            </a:lvl1pPr>
          </a:lstStyle>
          <a:p>
            <a:fld id="{B2C0B0B8-8870-BD4D-8972-2D583234E62D}" type="slidenum">
              <a:rPr lang="en-US" smtClean="0"/>
              <a:t>‹#›</a:t>
            </a:fld>
            <a:endParaRPr lang="en-US" dirty="0"/>
          </a:p>
        </p:txBody>
      </p:sp>
    </p:spTree>
    <p:extLst>
      <p:ext uri="{BB962C8B-B14F-4D97-AF65-F5344CB8AC3E}">
        <p14:creationId xmlns:p14="http://schemas.microsoft.com/office/powerpoint/2010/main" val="383933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ull-Color Background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7"/>
            <a:ext cx="6629400" cy="384721"/>
          </a:xfrm>
        </p:spPr>
        <p:txBody>
          <a:bodyPr lIns="0" tIns="0" rIns="0" bIns="0" anchor="t">
            <a:spAutoFit/>
          </a:bodyPr>
          <a:lstStyle>
            <a:lvl1pPr algn="l">
              <a:defRPr sz="2500" b="1">
                <a:solidFill>
                  <a:srgbClr val="FFFFFF"/>
                </a:solidFill>
                <a:latin typeface="Arial"/>
                <a:cs typeface="Arial"/>
              </a:defRPr>
            </a:lvl1pPr>
          </a:lstStyle>
          <a:p>
            <a:r>
              <a:rPr lang="en-US"/>
              <a:t>Click to edit Master title style</a:t>
            </a:r>
            <a:endParaRPr lang="en-US" dirty="0"/>
          </a:p>
        </p:txBody>
      </p:sp>
      <p:sp>
        <p:nvSpPr>
          <p:cNvPr id="3" name="Date Placeholder 2"/>
          <p:cNvSpPr>
            <a:spLocks noGrp="1"/>
          </p:cNvSpPr>
          <p:nvPr>
            <p:ph type="dt" sz="half" idx="10"/>
          </p:nvPr>
        </p:nvSpPr>
        <p:spPr>
          <a:xfrm>
            <a:off x="457200" y="6356354"/>
            <a:ext cx="2133600" cy="365125"/>
          </a:xfrm>
        </p:spPr>
        <p:txBody>
          <a:bodyPr lIns="0" tIns="0" rIns="0" bIns="0"/>
          <a:lstStyle>
            <a:lvl1pPr>
              <a:defRPr sz="900">
                <a:solidFill>
                  <a:srgbClr val="FFFFFF"/>
                </a:solidFill>
                <a:latin typeface="Arial"/>
                <a:cs typeface="Arial"/>
              </a:defRPr>
            </a:lvl1pPr>
          </a:lstStyle>
          <a:p>
            <a:fld id="{6CC6927D-9253-9D4E-AA8F-1C223DC2028C}" type="datetime1">
              <a:rPr lang="en-US" smtClean="0"/>
              <a:t>7/9/18</a:t>
            </a:fld>
            <a:endParaRPr lang="en-US" dirty="0"/>
          </a:p>
        </p:txBody>
      </p:sp>
      <p:sp>
        <p:nvSpPr>
          <p:cNvPr id="4" name="Footer Placeholder 3"/>
          <p:cNvSpPr>
            <a:spLocks noGrp="1"/>
          </p:cNvSpPr>
          <p:nvPr>
            <p:ph type="ftr" sz="quarter" idx="11"/>
          </p:nvPr>
        </p:nvSpPr>
        <p:spPr>
          <a:xfrm>
            <a:off x="3124200" y="6356354"/>
            <a:ext cx="2895600" cy="365125"/>
          </a:xfrm>
        </p:spPr>
        <p:txBody>
          <a:bodyPr lIns="0" tIns="0" rIns="0" bIns="0"/>
          <a:lstStyle>
            <a:lvl1pPr>
              <a:defRPr sz="900">
                <a:solidFill>
                  <a:srgbClr val="FFFFFF"/>
                </a:solidFill>
                <a:latin typeface="Arial"/>
                <a:cs typeface="Arial"/>
              </a:defRPr>
            </a:lvl1pPr>
          </a:lstStyle>
          <a:p>
            <a:endParaRPr lang="en-US" dirty="0"/>
          </a:p>
        </p:txBody>
      </p:sp>
      <p:sp>
        <p:nvSpPr>
          <p:cNvPr id="5" name="Slide Number Placeholder 4"/>
          <p:cNvSpPr>
            <a:spLocks noGrp="1"/>
          </p:cNvSpPr>
          <p:nvPr>
            <p:ph type="sldNum" sz="quarter" idx="12"/>
          </p:nvPr>
        </p:nvSpPr>
        <p:spPr>
          <a:xfrm>
            <a:off x="6553200" y="6356354"/>
            <a:ext cx="2133600" cy="365125"/>
          </a:xfrm>
        </p:spPr>
        <p:txBody>
          <a:bodyPr lIns="0" tIns="0" rIns="0" bIns="0"/>
          <a:lstStyle>
            <a:lvl1pPr>
              <a:defRPr sz="900">
                <a:solidFill>
                  <a:srgbClr val="FFFFFF"/>
                </a:solidFill>
                <a:latin typeface="Arial"/>
                <a:cs typeface="Arial"/>
              </a:defRPr>
            </a:lvl1pPr>
          </a:lstStyle>
          <a:p>
            <a:fld id="{B2C0B0B8-8870-BD4D-8972-2D583234E62D}" type="slidenum">
              <a:rPr lang="en-US" smtClean="0"/>
              <a:t>‹#›</a:t>
            </a:fld>
            <a:endParaRPr lang="en-US" dirty="0"/>
          </a:p>
        </p:txBody>
      </p:sp>
    </p:spTree>
    <p:extLst>
      <p:ext uri="{BB962C8B-B14F-4D97-AF65-F5344CB8AC3E}">
        <p14:creationId xmlns:p14="http://schemas.microsoft.com/office/powerpoint/2010/main" val="282602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245FA-E728-CE4A-9D67-CF27D1D8F309}" type="datetime1">
              <a:rPr lang="en-US" smtClean="0"/>
              <a:t>7/9/18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C0B0B8-8870-BD4D-8972-2D583234E62D}" type="slidenum">
              <a:rPr lang="en-US" smtClean="0"/>
              <a:t>‹#›</a:t>
            </a:fld>
            <a:endParaRPr lang="en-US" dirty="0"/>
          </a:p>
        </p:txBody>
      </p:sp>
    </p:spTree>
    <p:extLst>
      <p:ext uri="{BB962C8B-B14F-4D97-AF65-F5344CB8AC3E}">
        <p14:creationId xmlns:p14="http://schemas.microsoft.com/office/powerpoint/2010/main" val="3419385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492443"/>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C6927D-9253-9D4E-AA8F-1C223DC2028C}" type="datetime1">
              <a:rPr lang="en-US" smtClean="0"/>
              <a:t>7/9/18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C0B0B8-8870-BD4D-8972-2D583234E62D}" type="slidenum">
              <a:rPr lang="en-US" smtClean="0"/>
              <a:t>‹#›</a:t>
            </a:fld>
            <a:endParaRPr lang="en-US" dirty="0"/>
          </a:p>
        </p:txBody>
      </p:sp>
    </p:spTree>
    <p:extLst>
      <p:ext uri="{BB962C8B-B14F-4D97-AF65-F5344CB8AC3E}">
        <p14:creationId xmlns:p14="http://schemas.microsoft.com/office/powerpoint/2010/main" val="273124442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 Content">
    <p:spTree>
      <p:nvGrpSpPr>
        <p:cNvPr id="1" name=""/>
        <p:cNvGrpSpPr/>
        <p:nvPr/>
      </p:nvGrpSpPr>
      <p:grpSpPr>
        <a:xfrm>
          <a:off x="0" y="0"/>
          <a:ext cx="0" cy="0"/>
          <a:chOff x="0" y="0"/>
          <a:chExt cx="0" cy="0"/>
        </a:xfrm>
      </p:grpSpPr>
      <p:sp>
        <p:nvSpPr>
          <p:cNvPr id="12" name="Rectangle 11"/>
          <p:cNvSpPr/>
          <p:nvPr/>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11" name="Footer Placeholder 10"/>
          <p:cNvSpPr>
            <a:spLocks noGrp="1"/>
          </p:cNvSpPr>
          <p:nvPr>
            <p:ph type="ftr" sz="quarter" idx="12"/>
          </p:nvPr>
        </p:nvSpPr>
        <p:spPr>
          <a:xfrm>
            <a:off x="2743200" y="6356354"/>
            <a:ext cx="3657600" cy="365125"/>
          </a:xfrm>
        </p:spPr>
        <p:txBody>
          <a:bodyPr lIns="0" tIns="0" rIns="0" bIns="0"/>
          <a:lstStyle>
            <a:lvl1pPr>
              <a:defRPr sz="900">
                <a:latin typeface="Arial"/>
                <a:cs typeface="Arial"/>
              </a:defRPr>
            </a:lvl1pPr>
          </a:lstStyle>
          <a:p>
            <a:endParaRPr lang="en-US" dirty="0"/>
          </a:p>
        </p:txBody>
      </p:sp>
      <p:sp>
        <p:nvSpPr>
          <p:cNvPr id="16" name="Date Placeholder 3"/>
          <p:cNvSpPr>
            <a:spLocks noGrp="1"/>
          </p:cNvSpPr>
          <p:nvPr>
            <p:ph type="dt" sz="half" idx="2"/>
          </p:nvPr>
        </p:nvSpPr>
        <p:spPr>
          <a:xfrm>
            <a:off x="6858000" y="6356354"/>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6CC6927D-9253-9D4E-AA8F-1C223DC2028C}" type="datetime1">
              <a:rPr lang="en-US" smtClean="0"/>
              <a:t>7/9/18</a:t>
            </a:fld>
            <a:endParaRPr lang="en-US" dirty="0"/>
          </a:p>
        </p:txBody>
      </p:sp>
      <p:sp>
        <p:nvSpPr>
          <p:cNvPr id="17" name="Slide Number Placeholder 5"/>
          <p:cNvSpPr>
            <a:spLocks noGrp="1"/>
          </p:cNvSpPr>
          <p:nvPr>
            <p:ph type="sldNum" sz="quarter" idx="4"/>
          </p:nvPr>
        </p:nvSpPr>
        <p:spPr>
          <a:xfrm>
            <a:off x="8741664" y="6356354"/>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B2C0B0B8-8870-BD4D-8972-2D583234E62D}" type="slidenum">
              <a:rPr lang="en-US" smtClean="0"/>
              <a:t>‹#›</a:t>
            </a:fld>
            <a:endParaRPr lang="en-US" dirty="0"/>
          </a:p>
        </p:txBody>
      </p:sp>
      <p:sp>
        <p:nvSpPr>
          <p:cNvPr id="19"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a:t>Click to edit Master title style</a:t>
            </a:r>
            <a:endParaRPr lang="en-US" dirty="0"/>
          </a:p>
        </p:txBody>
      </p:sp>
      <p:sp>
        <p:nvSpPr>
          <p:cNvPr id="20" name="Content Placeholder 2"/>
          <p:cNvSpPr>
            <a:spLocks noGrp="1"/>
          </p:cNvSpPr>
          <p:nvPr>
            <p:ph idx="1"/>
          </p:nvPr>
        </p:nvSpPr>
        <p:spPr>
          <a:xfrm>
            <a:off x="274320" y="1600203"/>
            <a:ext cx="8595360" cy="1452705"/>
          </a:xfrm>
        </p:spPr>
        <p:txBody>
          <a:bodyPr lIns="0" tIns="0" rIns="0" bIns="0">
            <a:spAutoFit/>
          </a:bodyPr>
          <a:lstStyle>
            <a:lvl1pPr marL="342891" indent="-342891">
              <a:buSzPct val="100000"/>
              <a:buFontTx/>
              <a:buBlip>
                <a:blip r:embed="rId2"/>
              </a:buBlip>
              <a:defRPr sz="2000">
                <a:latin typeface="Arial"/>
                <a:cs typeface="Arial"/>
              </a:defRPr>
            </a:lvl1pPr>
            <a:lvl2pPr marL="742932" indent="-285744">
              <a:buSzPct val="100000"/>
              <a:buFontTx/>
              <a:buBlip>
                <a:blip r:embed="rId3"/>
              </a:buBlip>
              <a:defRPr sz="1800">
                <a:latin typeface="Arial"/>
                <a:cs typeface="Arial"/>
              </a:defRPr>
            </a:lvl2pPr>
            <a:lvl3pPr marL="1142971" indent="-228594">
              <a:buSzPct val="100000"/>
              <a:buFontTx/>
              <a:buBlip>
                <a:blip r:embed="rId4"/>
              </a:buBlip>
              <a:defRPr sz="1600">
                <a:latin typeface="Arial"/>
                <a:cs typeface="Arial"/>
              </a:defRPr>
            </a:lvl3pPr>
            <a:lvl4pPr marL="1600160" indent="-228594">
              <a:buSzPct val="100000"/>
              <a:buFontTx/>
              <a:buBlip>
                <a:blip r:embed="rId5"/>
              </a:buBlip>
              <a:defRPr sz="1400">
                <a:latin typeface="Arial"/>
                <a:cs typeface="Arial"/>
              </a:defRPr>
            </a:lvl4pPr>
            <a:lvl5pPr marL="2057349" indent="-228594">
              <a:buSzPct val="100000"/>
              <a:buFontTx/>
              <a:buBlip>
                <a:blip r:embed="rId2"/>
              </a:buBlip>
              <a:defRPr sz="1400">
                <a:latin typeface="Arial"/>
                <a:cs typeface="Arial"/>
              </a:defRPr>
            </a:lvl5pPr>
            <a:lvl6pPr marL="2285943"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007864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D96EC0-3F9E-F14D-A4FE-C60904D8D69A}" type="datetime1">
              <a:rPr lang="en-US" smtClean="0"/>
              <a:t>7/9/18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C0B0B8-8870-BD4D-8972-2D583234E62D}" type="slidenum">
              <a:rPr lang="en-US" smtClean="0"/>
              <a:t>‹#›</a:t>
            </a:fld>
            <a:endParaRPr lang="en-US" dirty="0"/>
          </a:p>
        </p:txBody>
      </p:sp>
    </p:spTree>
    <p:extLst>
      <p:ext uri="{BB962C8B-B14F-4D97-AF65-F5344CB8AC3E}">
        <p14:creationId xmlns:p14="http://schemas.microsoft.com/office/powerpoint/2010/main" val="350887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7" name="Title 1"/>
          <p:cNvSpPr>
            <a:spLocks noGrp="1"/>
          </p:cNvSpPr>
          <p:nvPr>
            <p:ph type="title"/>
          </p:nvPr>
        </p:nvSpPr>
        <p:spPr>
          <a:xfrm>
            <a:off x="457200" y="356617"/>
            <a:ext cx="6629400" cy="384721"/>
          </a:xfrm>
        </p:spPr>
        <p:txBody>
          <a:bodyPr lIns="0" tIns="0" rIns="0" bIns="0" anchor="t" anchorCtr="0">
            <a:spAutoFit/>
          </a:bodyPr>
          <a:lstStyle>
            <a:lvl1pPr algn="l">
              <a:defRPr sz="2500" b="1">
                <a:solidFill>
                  <a:srgbClr val="FFFFFF"/>
                </a:solidFill>
                <a:latin typeface="Arial"/>
                <a:cs typeface="Arial"/>
              </a:defRPr>
            </a:lvl1pPr>
          </a:lstStyle>
          <a:p>
            <a:r>
              <a:rPr lang="en-US"/>
              <a:t>Click to edit Master title style</a:t>
            </a:r>
            <a:endParaRPr lang="en-US" dirty="0"/>
          </a:p>
        </p:txBody>
      </p:sp>
      <p:sp>
        <p:nvSpPr>
          <p:cNvPr id="8" name="Content Placeholder 2"/>
          <p:cNvSpPr>
            <a:spLocks noGrp="1"/>
          </p:cNvSpPr>
          <p:nvPr>
            <p:ph idx="1"/>
          </p:nvPr>
        </p:nvSpPr>
        <p:spPr>
          <a:xfrm>
            <a:off x="457200" y="1371599"/>
            <a:ext cx="8229600" cy="1452705"/>
          </a:xfrm>
        </p:spPr>
        <p:txBody>
          <a:bodyPr lIns="0" tIns="0" rIns="0" bIns="0">
            <a:spAutoFit/>
          </a:bodyPr>
          <a:lstStyle>
            <a:lvl1pPr marL="342891" indent="-342891">
              <a:buSzPct val="100000"/>
              <a:buFontTx/>
              <a:buBlip>
                <a:blip r:embed="rId2"/>
              </a:buBlip>
              <a:defRPr sz="2000">
                <a:latin typeface="Arial"/>
                <a:cs typeface="Arial"/>
              </a:defRPr>
            </a:lvl1pPr>
            <a:lvl2pPr marL="742932" indent="-285744">
              <a:buSzPct val="100000"/>
              <a:buFontTx/>
              <a:buBlip>
                <a:blip r:embed="rId3"/>
              </a:buBlip>
              <a:defRPr sz="1800">
                <a:latin typeface="Arial"/>
                <a:cs typeface="Arial"/>
              </a:defRPr>
            </a:lvl2pPr>
            <a:lvl3pPr marL="1142971" indent="-228594">
              <a:buSzPct val="100000"/>
              <a:buFontTx/>
              <a:buBlip>
                <a:blip r:embed="rId4"/>
              </a:buBlip>
              <a:defRPr sz="1600">
                <a:latin typeface="Arial"/>
                <a:cs typeface="Arial"/>
              </a:defRPr>
            </a:lvl3pPr>
            <a:lvl4pPr marL="1600160" indent="-228594">
              <a:buSzPct val="100000"/>
              <a:buFontTx/>
              <a:buBlip>
                <a:blip r:embed="rId5"/>
              </a:buBlip>
              <a:defRPr sz="1400">
                <a:latin typeface="Arial"/>
                <a:cs typeface="Arial"/>
              </a:defRPr>
            </a:lvl4pPr>
            <a:lvl5pPr marL="2057349" indent="-228594">
              <a:buSzPct val="100000"/>
              <a:buFontTx/>
              <a:buBlip>
                <a:blip r:embed="rId2"/>
              </a:buBlip>
              <a:defRPr sz="14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1"/>
          </p:nvPr>
        </p:nvSpPr>
        <p:spPr>
          <a:xfrm>
            <a:off x="6553200" y="6356354"/>
            <a:ext cx="2133600" cy="365125"/>
          </a:xfrm>
        </p:spPr>
        <p:txBody>
          <a:bodyPr lIns="0" tIns="0" rIns="0" bIns="0"/>
          <a:lstStyle>
            <a:lvl1pPr>
              <a:defRPr sz="900">
                <a:latin typeface="Arial"/>
                <a:cs typeface="Arial"/>
              </a:defRPr>
            </a:lvl1pPr>
          </a:lstStyle>
          <a:p>
            <a:fld id="{B2C0B0B8-8870-BD4D-8972-2D583234E62D}" type="slidenum">
              <a:rPr lang="en-US" smtClean="0"/>
              <a:t>‹#›</a:t>
            </a:fld>
            <a:endParaRPr lang="en-US" dirty="0"/>
          </a:p>
        </p:txBody>
      </p:sp>
      <p:sp>
        <p:nvSpPr>
          <p:cNvPr id="11" name="Footer Placeholder 10"/>
          <p:cNvSpPr>
            <a:spLocks noGrp="1"/>
          </p:cNvSpPr>
          <p:nvPr>
            <p:ph type="ftr" sz="quarter" idx="12"/>
          </p:nvPr>
        </p:nvSpPr>
        <p:spPr>
          <a:xfrm>
            <a:off x="3124200" y="6356354"/>
            <a:ext cx="2895600" cy="365125"/>
          </a:xfrm>
        </p:spPr>
        <p:txBody>
          <a:bodyPr lIns="0" tIns="0" rIns="0" bIns="0"/>
          <a:lstStyle>
            <a:lvl1pPr>
              <a:defRPr sz="900">
                <a:latin typeface="Arial"/>
                <a:cs typeface="Arial"/>
              </a:defRPr>
            </a:lvl1pPr>
          </a:lstStyle>
          <a:p>
            <a:endParaRPr lang="en-US" dirty="0"/>
          </a:p>
        </p:txBody>
      </p:sp>
    </p:spTree>
    <p:extLst>
      <p:ext uri="{BB962C8B-B14F-4D97-AF65-F5344CB8AC3E}">
        <p14:creationId xmlns:p14="http://schemas.microsoft.com/office/powerpoint/2010/main" val="406136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Line Title + 2-Column Content">
    <p:spTree>
      <p:nvGrpSpPr>
        <p:cNvPr id="1" name=""/>
        <p:cNvGrpSpPr/>
        <p:nvPr/>
      </p:nvGrpSpPr>
      <p:grpSpPr>
        <a:xfrm>
          <a:off x="0" y="0"/>
          <a:ext cx="0" cy="0"/>
          <a:chOff x="0" y="0"/>
          <a:chExt cx="0" cy="0"/>
        </a:xfrm>
      </p:grpSpPr>
      <p:sp>
        <p:nvSpPr>
          <p:cNvPr id="9" name="Rectangle 8"/>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4" name="Title 1"/>
          <p:cNvSpPr>
            <a:spLocks noGrp="1"/>
          </p:cNvSpPr>
          <p:nvPr>
            <p:ph type="title"/>
          </p:nvPr>
        </p:nvSpPr>
        <p:spPr>
          <a:xfrm>
            <a:off x="457200" y="356617"/>
            <a:ext cx="6629400" cy="384721"/>
          </a:xfrm>
        </p:spPr>
        <p:txBody>
          <a:bodyPr lIns="0" tIns="0" rIns="0" bIns="0" anchor="t">
            <a:spAutoFit/>
          </a:bodyPr>
          <a:lstStyle>
            <a:lvl1pPr algn="l">
              <a:defRPr sz="2500" b="1">
                <a:solidFill>
                  <a:srgbClr val="FFFFFF"/>
                </a:solidFill>
                <a:latin typeface="Arial"/>
                <a:cs typeface="Arial"/>
              </a:defRPr>
            </a:lvl1pPr>
          </a:lstStyle>
          <a:p>
            <a:r>
              <a:rPr lang="en-US"/>
              <a:t>Click to edit Master title style</a:t>
            </a:r>
            <a:endParaRPr lang="en-US" dirty="0"/>
          </a:p>
        </p:txBody>
      </p:sp>
      <p:sp>
        <p:nvSpPr>
          <p:cNvPr id="17" name="Date Placeholder 4"/>
          <p:cNvSpPr>
            <a:spLocks noGrp="1"/>
          </p:cNvSpPr>
          <p:nvPr>
            <p:ph type="dt" sz="half" idx="10"/>
          </p:nvPr>
        </p:nvSpPr>
        <p:spPr>
          <a:xfrm>
            <a:off x="457200" y="6356354"/>
            <a:ext cx="2133600" cy="365125"/>
          </a:xfrm>
        </p:spPr>
        <p:txBody>
          <a:bodyPr lIns="0" tIns="0" rIns="0" bIns="0"/>
          <a:lstStyle>
            <a:lvl1pPr>
              <a:defRPr sz="900">
                <a:latin typeface="Arial"/>
                <a:cs typeface="Arial"/>
              </a:defRPr>
            </a:lvl1pPr>
          </a:lstStyle>
          <a:p>
            <a:fld id="{6CC6927D-9253-9D4E-AA8F-1C223DC2028C}" type="datetime1">
              <a:rPr lang="en-US" smtClean="0"/>
              <a:t>7/9/18</a:t>
            </a:fld>
            <a:endParaRPr lang="en-US" dirty="0"/>
          </a:p>
        </p:txBody>
      </p:sp>
      <p:sp>
        <p:nvSpPr>
          <p:cNvPr id="18" name="Footer Placeholder 5"/>
          <p:cNvSpPr>
            <a:spLocks noGrp="1"/>
          </p:cNvSpPr>
          <p:nvPr>
            <p:ph type="ftr" sz="quarter" idx="11"/>
          </p:nvPr>
        </p:nvSpPr>
        <p:spPr>
          <a:xfrm>
            <a:off x="3124200" y="6356354"/>
            <a:ext cx="2895600" cy="365125"/>
          </a:xfrm>
        </p:spPr>
        <p:txBody>
          <a:bodyPr lIns="0" tIns="0" rIns="0" bIns="0"/>
          <a:lstStyle>
            <a:lvl1pPr>
              <a:defRPr sz="900">
                <a:latin typeface="Arial"/>
                <a:cs typeface="Arial"/>
              </a:defRPr>
            </a:lvl1pPr>
          </a:lstStyle>
          <a:p>
            <a:endParaRPr lang="en-US" dirty="0"/>
          </a:p>
        </p:txBody>
      </p:sp>
      <p:sp>
        <p:nvSpPr>
          <p:cNvPr id="19" name="Slide Number Placeholder 6"/>
          <p:cNvSpPr>
            <a:spLocks noGrp="1"/>
          </p:cNvSpPr>
          <p:nvPr>
            <p:ph type="sldNum" sz="quarter" idx="12"/>
          </p:nvPr>
        </p:nvSpPr>
        <p:spPr>
          <a:xfrm>
            <a:off x="6553200" y="6356354"/>
            <a:ext cx="2133600" cy="365125"/>
          </a:xfrm>
        </p:spPr>
        <p:txBody>
          <a:bodyPr lIns="0" tIns="0" rIns="0" bIns="0"/>
          <a:lstStyle>
            <a:lvl1pPr>
              <a:defRPr sz="900">
                <a:latin typeface="Arial"/>
                <a:cs typeface="Arial"/>
              </a:defRPr>
            </a:lvl1pPr>
          </a:lstStyle>
          <a:p>
            <a:fld id="{B2C0B0B8-8870-BD4D-8972-2D583234E62D}" type="slidenum">
              <a:rPr lang="en-US" smtClean="0"/>
              <a:t>‹#›</a:t>
            </a:fld>
            <a:endParaRPr lang="en-US" dirty="0"/>
          </a:p>
        </p:txBody>
      </p:sp>
      <p:sp>
        <p:nvSpPr>
          <p:cNvPr id="12" name="Content Placeholder 2"/>
          <p:cNvSpPr>
            <a:spLocks noGrp="1"/>
          </p:cNvSpPr>
          <p:nvPr>
            <p:ph idx="1"/>
          </p:nvPr>
        </p:nvSpPr>
        <p:spPr>
          <a:xfrm>
            <a:off x="457200" y="1371599"/>
            <a:ext cx="3886200" cy="1452705"/>
          </a:xfrm>
        </p:spPr>
        <p:txBody>
          <a:bodyPr lIns="0" tIns="0" rIns="0" bIns="0">
            <a:spAutoFit/>
          </a:bodyPr>
          <a:lstStyle>
            <a:lvl1pPr marL="342891" indent="-342891">
              <a:buSzPct val="100000"/>
              <a:buFontTx/>
              <a:buBlip>
                <a:blip r:embed="rId2"/>
              </a:buBlip>
              <a:defRPr sz="2000">
                <a:latin typeface="Arial"/>
                <a:cs typeface="Arial"/>
              </a:defRPr>
            </a:lvl1pPr>
            <a:lvl2pPr marL="742932" indent="-285744">
              <a:buSzPct val="100000"/>
              <a:buFontTx/>
              <a:buBlip>
                <a:blip r:embed="rId3"/>
              </a:buBlip>
              <a:defRPr sz="1800">
                <a:latin typeface="Arial"/>
                <a:cs typeface="Arial"/>
              </a:defRPr>
            </a:lvl2pPr>
            <a:lvl3pPr marL="1142971" indent="-228594">
              <a:buSzPct val="100000"/>
              <a:buFontTx/>
              <a:buBlip>
                <a:blip r:embed="rId4"/>
              </a:buBlip>
              <a:defRPr sz="1600">
                <a:latin typeface="Arial"/>
                <a:cs typeface="Arial"/>
              </a:defRPr>
            </a:lvl3pPr>
            <a:lvl4pPr marL="1600160" indent="-228594">
              <a:buSzPct val="100000"/>
              <a:buFontTx/>
              <a:buBlip>
                <a:blip r:embed="rId5"/>
              </a:buBlip>
              <a:defRPr sz="1400">
                <a:latin typeface="Arial"/>
                <a:cs typeface="Arial"/>
              </a:defRPr>
            </a:lvl4pPr>
            <a:lvl5pPr marL="2057349" indent="-228594">
              <a:buSzPct val="100000"/>
              <a:buFontTx/>
              <a:buBlip>
                <a:blip r:embed="rId2"/>
              </a:buBlip>
              <a:defRPr sz="14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3"/>
          </p:nvPr>
        </p:nvSpPr>
        <p:spPr>
          <a:xfrm>
            <a:off x="4800600" y="1369121"/>
            <a:ext cx="3886200" cy="1452705"/>
          </a:xfrm>
        </p:spPr>
        <p:txBody>
          <a:bodyPr lIns="0" tIns="0" rIns="0" bIns="0">
            <a:spAutoFit/>
          </a:bodyPr>
          <a:lstStyle>
            <a:lvl1pPr marL="342891" indent="-342891">
              <a:buSzPct val="100000"/>
              <a:buFontTx/>
              <a:buBlip>
                <a:blip r:embed="rId2"/>
              </a:buBlip>
              <a:defRPr sz="2000">
                <a:latin typeface="Arial"/>
                <a:cs typeface="Arial"/>
              </a:defRPr>
            </a:lvl1pPr>
            <a:lvl2pPr marL="742932" indent="-285744">
              <a:buSzPct val="100000"/>
              <a:buFontTx/>
              <a:buBlip>
                <a:blip r:embed="rId3"/>
              </a:buBlip>
              <a:defRPr sz="1800">
                <a:latin typeface="Arial"/>
                <a:cs typeface="Arial"/>
              </a:defRPr>
            </a:lvl2pPr>
            <a:lvl3pPr marL="1142971" indent="-228594">
              <a:buSzPct val="100000"/>
              <a:buFontTx/>
              <a:buBlip>
                <a:blip r:embed="rId4"/>
              </a:buBlip>
              <a:defRPr sz="1600">
                <a:latin typeface="Arial"/>
                <a:cs typeface="Arial"/>
              </a:defRPr>
            </a:lvl3pPr>
            <a:lvl4pPr marL="1600160" indent="-228594">
              <a:buSzPct val="100000"/>
              <a:buFontTx/>
              <a:buBlip>
                <a:blip r:embed="rId5"/>
              </a:buBlip>
              <a:defRPr sz="1400">
                <a:latin typeface="Arial"/>
                <a:cs typeface="Arial"/>
              </a:defRPr>
            </a:lvl4pPr>
            <a:lvl5pPr marL="2057349" indent="-228594">
              <a:buSzPct val="100000"/>
              <a:buFontTx/>
              <a:buBlip>
                <a:blip r:embed="rId2"/>
              </a:buBlip>
              <a:defRPr sz="14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945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Line Title + 2-Column Comparison">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itle 1"/>
          <p:cNvSpPr>
            <a:spLocks noGrp="1"/>
          </p:cNvSpPr>
          <p:nvPr>
            <p:ph type="title"/>
          </p:nvPr>
        </p:nvSpPr>
        <p:spPr>
          <a:xfrm>
            <a:off x="457200" y="356617"/>
            <a:ext cx="6629400" cy="384721"/>
          </a:xfrm>
        </p:spPr>
        <p:txBody>
          <a:bodyPr lIns="0" tIns="0" rIns="0" bIns="0" anchor="t">
            <a:spAutoFit/>
          </a:bodyPr>
          <a:lstStyle>
            <a:lvl1pPr algn="l">
              <a:defRPr sz="2500" b="1">
                <a:solidFill>
                  <a:srgbClr val="FFFFFF"/>
                </a:solidFill>
                <a:latin typeface="Arial"/>
                <a:cs typeface="Arial"/>
              </a:defRPr>
            </a:lvl1pPr>
          </a:lstStyle>
          <a:p>
            <a:r>
              <a:rPr lang="en-US"/>
              <a:t>Click to edit Master title style</a:t>
            </a:r>
            <a:endParaRPr lang="en-US" dirty="0"/>
          </a:p>
        </p:txBody>
      </p:sp>
      <p:sp>
        <p:nvSpPr>
          <p:cNvPr id="11" name="Text Placeholder 2"/>
          <p:cNvSpPr>
            <a:spLocks noGrp="1"/>
          </p:cNvSpPr>
          <p:nvPr>
            <p:ph type="body" idx="1"/>
          </p:nvPr>
        </p:nvSpPr>
        <p:spPr>
          <a:xfrm>
            <a:off x="457200" y="1371602"/>
            <a:ext cx="3886200" cy="307777"/>
          </a:xfrm>
        </p:spPr>
        <p:txBody>
          <a:bodyPr lIns="0" tIns="0" rIns="0" bIns="0" anchor="t">
            <a:spAutoFit/>
          </a:bodyPr>
          <a:lstStyle>
            <a:lvl1pPr marL="0" indent="0">
              <a:buNone/>
              <a:defRPr sz="2000" b="1">
                <a:latin typeface="Arial"/>
                <a:cs typeface="Aria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0" name="Text Placeholder 4"/>
          <p:cNvSpPr>
            <a:spLocks noGrp="1"/>
          </p:cNvSpPr>
          <p:nvPr>
            <p:ph type="body" sz="quarter" idx="3"/>
          </p:nvPr>
        </p:nvSpPr>
        <p:spPr>
          <a:xfrm>
            <a:off x="4800600" y="1371601"/>
            <a:ext cx="3886200" cy="307777"/>
          </a:xfrm>
        </p:spPr>
        <p:txBody>
          <a:bodyPr lIns="0" tIns="0" rIns="0" bIns="0" anchor="t">
            <a:spAutoFit/>
          </a:bodyPr>
          <a:lstStyle>
            <a:lvl1pPr marL="0" indent="0">
              <a:buNone/>
              <a:defRPr sz="2000" b="1">
                <a:latin typeface="Arial"/>
                <a:cs typeface="Aria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2" name="Date Placeholder 6"/>
          <p:cNvSpPr>
            <a:spLocks noGrp="1"/>
          </p:cNvSpPr>
          <p:nvPr>
            <p:ph type="dt" sz="half" idx="10"/>
          </p:nvPr>
        </p:nvSpPr>
        <p:spPr>
          <a:xfrm>
            <a:off x="457200" y="6356354"/>
            <a:ext cx="2133600" cy="365125"/>
          </a:xfrm>
        </p:spPr>
        <p:txBody>
          <a:bodyPr lIns="0" tIns="0" rIns="0" bIns="0"/>
          <a:lstStyle>
            <a:lvl1pPr>
              <a:defRPr sz="900">
                <a:latin typeface="Arial"/>
                <a:cs typeface="Arial"/>
              </a:defRPr>
            </a:lvl1pPr>
          </a:lstStyle>
          <a:p>
            <a:fld id="{6CC6927D-9253-9D4E-AA8F-1C223DC2028C}" type="datetime1">
              <a:rPr lang="en-US" smtClean="0"/>
              <a:t>7/9/18</a:t>
            </a:fld>
            <a:endParaRPr lang="en-US" dirty="0"/>
          </a:p>
        </p:txBody>
      </p:sp>
      <p:sp>
        <p:nvSpPr>
          <p:cNvPr id="23" name="Footer Placeholder 7"/>
          <p:cNvSpPr>
            <a:spLocks noGrp="1"/>
          </p:cNvSpPr>
          <p:nvPr>
            <p:ph type="ftr" sz="quarter" idx="11"/>
          </p:nvPr>
        </p:nvSpPr>
        <p:spPr>
          <a:xfrm>
            <a:off x="3124200" y="6356354"/>
            <a:ext cx="2895600" cy="365125"/>
          </a:xfrm>
        </p:spPr>
        <p:txBody>
          <a:bodyPr lIns="0" tIns="0" rIns="0" bIns="0"/>
          <a:lstStyle>
            <a:lvl1pPr>
              <a:defRPr sz="900">
                <a:latin typeface="Arial"/>
                <a:cs typeface="Arial"/>
              </a:defRPr>
            </a:lvl1pPr>
          </a:lstStyle>
          <a:p>
            <a:endParaRPr lang="en-US" dirty="0"/>
          </a:p>
        </p:txBody>
      </p:sp>
      <p:sp>
        <p:nvSpPr>
          <p:cNvPr id="24" name="Slide Number Placeholder 8"/>
          <p:cNvSpPr>
            <a:spLocks noGrp="1"/>
          </p:cNvSpPr>
          <p:nvPr>
            <p:ph type="sldNum" sz="quarter" idx="12"/>
          </p:nvPr>
        </p:nvSpPr>
        <p:spPr>
          <a:xfrm>
            <a:off x="6553200" y="6356354"/>
            <a:ext cx="2133600" cy="365125"/>
          </a:xfrm>
        </p:spPr>
        <p:txBody>
          <a:bodyPr lIns="0" tIns="0" rIns="0" bIns="0"/>
          <a:lstStyle>
            <a:lvl1pPr>
              <a:defRPr sz="900">
                <a:latin typeface="Arial"/>
                <a:cs typeface="Arial"/>
              </a:defRPr>
            </a:lvl1pPr>
          </a:lstStyle>
          <a:p>
            <a:fld id="{B2C0B0B8-8870-BD4D-8972-2D583234E62D}" type="slidenum">
              <a:rPr lang="en-US" smtClean="0"/>
              <a:t>‹#›</a:t>
            </a:fld>
            <a:endParaRPr lang="en-US" dirty="0"/>
          </a:p>
        </p:txBody>
      </p:sp>
      <p:sp>
        <p:nvSpPr>
          <p:cNvPr id="16" name="Content Placeholder 2"/>
          <p:cNvSpPr>
            <a:spLocks noGrp="1"/>
          </p:cNvSpPr>
          <p:nvPr>
            <p:ph idx="15"/>
          </p:nvPr>
        </p:nvSpPr>
        <p:spPr>
          <a:xfrm>
            <a:off x="457200" y="2059244"/>
            <a:ext cx="3886200" cy="1452705"/>
          </a:xfrm>
        </p:spPr>
        <p:txBody>
          <a:bodyPr lIns="0" tIns="0" rIns="0" bIns="0">
            <a:spAutoFit/>
          </a:bodyPr>
          <a:lstStyle>
            <a:lvl1pPr marL="342891" indent="-342891">
              <a:buSzPct val="100000"/>
              <a:buFontTx/>
              <a:buBlip>
                <a:blip r:embed="rId2"/>
              </a:buBlip>
              <a:defRPr sz="2000">
                <a:latin typeface="Arial"/>
                <a:cs typeface="Arial"/>
              </a:defRPr>
            </a:lvl1pPr>
            <a:lvl2pPr marL="742932" indent="-285744">
              <a:buSzPct val="100000"/>
              <a:buFontTx/>
              <a:buBlip>
                <a:blip r:embed="rId3"/>
              </a:buBlip>
              <a:defRPr sz="1800">
                <a:latin typeface="Arial"/>
                <a:cs typeface="Arial"/>
              </a:defRPr>
            </a:lvl2pPr>
            <a:lvl3pPr marL="1142971" indent="-228594">
              <a:buSzPct val="100000"/>
              <a:buFontTx/>
              <a:buBlip>
                <a:blip r:embed="rId4"/>
              </a:buBlip>
              <a:defRPr sz="1600">
                <a:latin typeface="Arial"/>
                <a:cs typeface="Arial"/>
              </a:defRPr>
            </a:lvl3pPr>
            <a:lvl4pPr marL="1600160" indent="-228594">
              <a:buSzPct val="100000"/>
              <a:buFontTx/>
              <a:buBlip>
                <a:blip r:embed="rId5"/>
              </a:buBlip>
              <a:defRPr sz="1400">
                <a:latin typeface="Arial"/>
                <a:cs typeface="Arial"/>
              </a:defRPr>
            </a:lvl4pPr>
            <a:lvl5pPr marL="2057349" indent="-228594">
              <a:buSzPct val="100000"/>
              <a:buFontTx/>
              <a:buBlip>
                <a:blip r:embed="rId2"/>
              </a:buBlip>
              <a:defRPr sz="14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idx="16"/>
          </p:nvPr>
        </p:nvSpPr>
        <p:spPr>
          <a:xfrm>
            <a:off x="4800600" y="2056766"/>
            <a:ext cx="3886200" cy="1452705"/>
          </a:xfrm>
        </p:spPr>
        <p:txBody>
          <a:bodyPr lIns="0" tIns="0" rIns="0" bIns="0">
            <a:spAutoFit/>
          </a:bodyPr>
          <a:lstStyle>
            <a:lvl1pPr marL="342891" indent="-342891">
              <a:buSzPct val="100000"/>
              <a:buFontTx/>
              <a:buBlip>
                <a:blip r:embed="rId2"/>
              </a:buBlip>
              <a:defRPr sz="2000">
                <a:latin typeface="Arial"/>
                <a:cs typeface="Arial"/>
              </a:defRPr>
            </a:lvl1pPr>
            <a:lvl2pPr marL="742932" indent="-285744">
              <a:buSzPct val="100000"/>
              <a:buFontTx/>
              <a:buBlip>
                <a:blip r:embed="rId3"/>
              </a:buBlip>
              <a:defRPr sz="1800">
                <a:latin typeface="Arial"/>
                <a:cs typeface="Arial"/>
              </a:defRPr>
            </a:lvl2pPr>
            <a:lvl3pPr marL="1142971" indent="-228594">
              <a:buSzPct val="100000"/>
              <a:buFontTx/>
              <a:buBlip>
                <a:blip r:embed="rId4"/>
              </a:buBlip>
              <a:defRPr sz="1600">
                <a:latin typeface="Arial"/>
                <a:cs typeface="Arial"/>
              </a:defRPr>
            </a:lvl3pPr>
            <a:lvl4pPr marL="1600160" indent="-228594">
              <a:buSzPct val="100000"/>
              <a:buFontTx/>
              <a:buBlip>
                <a:blip r:embed="rId5"/>
              </a:buBlip>
              <a:defRPr sz="1400">
                <a:latin typeface="Arial"/>
                <a:cs typeface="Arial"/>
              </a:defRPr>
            </a:lvl4pPr>
            <a:lvl5pPr marL="2057349" indent="-228594">
              <a:buSzPct val="100000"/>
              <a:buFontTx/>
              <a:buBlip>
                <a:blip r:embed="rId2"/>
              </a:buBlip>
              <a:defRPr sz="14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25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Line Title + Picture with Caption">
    <p:spTree>
      <p:nvGrpSpPr>
        <p:cNvPr id="1" name=""/>
        <p:cNvGrpSpPr/>
        <p:nvPr/>
      </p:nvGrpSpPr>
      <p:grpSpPr>
        <a:xfrm>
          <a:off x="0" y="0"/>
          <a:ext cx="0" cy="0"/>
          <a:chOff x="0" y="0"/>
          <a:chExt cx="0" cy="0"/>
        </a:xfrm>
      </p:grpSpPr>
      <p:sp>
        <p:nvSpPr>
          <p:cNvPr id="9" name="Rectangle 8"/>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4" name="Title 1"/>
          <p:cNvSpPr>
            <a:spLocks noGrp="1"/>
          </p:cNvSpPr>
          <p:nvPr>
            <p:ph type="title"/>
          </p:nvPr>
        </p:nvSpPr>
        <p:spPr>
          <a:xfrm>
            <a:off x="457200" y="356617"/>
            <a:ext cx="6629400" cy="384721"/>
          </a:xfrm>
        </p:spPr>
        <p:txBody>
          <a:bodyPr lIns="0" tIns="0" rIns="0" bIns="0" anchor="t" anchorCtr="0">
            <a:spAutoFit/>
          </a:bodyPr>
          <a:lstStyle>
            <a:lvl1pPr algn="l">
              <a:defRPr sz="2500" b="1">
                <a:solidFill>
                  <a:srgbClr val="FFFFFF"/>
                </a:solidFill>
                <a:latin typeface="Arial"/>
                <a:cs typeface="Arial"/>
              </a:defRPr>
            </a:lvl1pPr>
          </a:lstStyle>
          <a:p>
            <a:r>
              <a:rPr lang="en-US"/>
              <a:t>Click to edit Master title style</a:t>
            </a:r>
            <a:endParaRPr lang="en-US" dirty="0"/>
          </a:p>
        </p:txBody>
      </p:sp>
      <p:sp>
        <p:nvSpPr>
          <p:cNvPr id="15" name="Picture Placeholder 2"/>
          <p:cNvSpPr>
            <a:spLocks noGrp="1"/>
          </p:cNvSpPr>
          <p:nvPr>
            <p:ph type="pic" idx="1"/>
          </p:nvPr>
        </p:nvSpPr>
        <p:spPr>
          <a:xfrm>
            <a:off x="457200" y="3176203"/>
            <a:ext cx="8229600" cy="276999"/>
          </a:xfrm>
        </p:spPr>
        <p:txBody>
          <a:bodyPr lIns="0" tIns="0" rIns="0" bIns="0" anchor="ctr">
            <a:spAutoFit/>
          </a:bodyPr>
          <a:lstStyle>
            <a:lvl1pPr marL="0" indent="0" algn="ctr">
              <a:buNone/>
              <a:defRPr sz="1800" i="1">
                <a:latin typeface="Arial"/>
                <a:cs typeface="Aria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6" name="Text Placeholder 3"/>
          <p:cNvSpPr>
            <a:spLocks noGrp="1"/>
          </p:cNvSpPr>
          <p:nvPr>
            <p:ph type="body" sz="half" idx="2"/>
          </p:nvPr>
        </p:nvSpPr>
        <p:spPr>
          <a:xfrm>
            <a:off x="457200" y="5486401"/>
            <a:ext cx="8229600" cy="215444"/>
          </a:xfrm>
        </p:spPr>
        <p:txBody>
          <a:bodyPr lIns="0" tIns="0" rIns="0" bIns="0">
            <a:spAutoFit/>
          </a:bodyPr>
          <a:lstStyle>
            <a:lvl1pPr marL="0" indent="0">
              <a:buNone/>
              <a:defRPr sz="1400">
                <a:latin typeface="Arial"/>
                <a:cs typeface="Aria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7" name="Date Placeholder 4"/>
          <p:cNvSpPr>
            <a:spLocks noGrp="1"/>
          </p:cNvSpPr>
          <p:nvPr>
            <p:ph type="dt" sz="half" idx="10"/>
          </p:nvPr>
        </p:nvSpPr>
        <p:spPr>
          <a:xfrm>
            <a:off x="457200" y="6356354"/>
            <a:ext cx="2133600" cy="365125"/>
          </a:xfrm>
        </p:spPr>
        <p:txBody>
          <a:bodyPr lIns="0" tIns="0" rIns="0" bIns="0"/>
          <a:lstStyle>
            <a:lvl1pPr>
              <a:defRPr sz="900">
                <a:latin typeface="Arial"/>
                <a:cs typeface="Arial"/>
              </a:defRPr>
            </a:lvl1pPr>
          </a:lstStyle>
          <a:p>
            <a:fld id="{6CC6927D-9253-9D4E-AA8F-1C223DC2028C}" type="datetime1">
              <a:rPr lang="en-US" smtClean="0"/>
              <a:t>7/9/18</a:t>
            </a:fld>
            <a:endParaRPr lang="en-US" dirty="0"/>
          </a:p>
        </p:txBody>
      </p:sp>
      <p:sp>
        <p:nvSpPr>
          <p:cNvPr id="18" name="Footer Placeholder 5"/>
          <p:cNvSpPr>
            <a:spLocks noGrp="1"/>
          </p:cNvSpPr>
          <p:nvPr>
            <p:ph type="ftr" sz="quarter" idx="11"/>
          </p:nvPr>
        </p:nvSpPr>
        <p:spPr>
          <a:xfrm>
            <a:off x="3124200" y="6356354"/>
            <a:ext cx="2895600" cy="365125"/>
          </a:xfrm>
        </p:spPr>
        <p:txBody>
          <a:bodyPr lIns="0" tIns="0" rIns="0" bIns="0"/>
          <a:lstStyle>
            <a:lvl1pPr>
              <a:defRPr sz="900">
                <a:latin typeface="Arial"/>
                <a:cs typeface="Arial"/>
              </a:defRPr>
            </a:lvl1pPr>
          </a:lstStyle>
          <a:p>
            <a:endParaRPr lang="en-US" dirty="0"/>
          </a:p>
        </p:txBody>
      </p:sp>
      <p:sp>
        <p:nvSpPr>
          <p:cNvPr id="19" name="Slide Number Placeholder 6"/>
          <p:cNvSpPr>
            <a:spLocks noGrp="1"/>
          </p:cNvSpPr>
          <p:nvPr>
            <p:ph type="sldNum" sz="quarter" idx="12"/>
          </p:nvPr>
        </p:nvSpPr>
        <p:spPr>
          <a:xfrm>
            <a:off x="6553200" y="6356354"/>
            <a:ext cx="2133600" cy="365125"/>
          </a:xfrm>
        </p:spPr>
        <p:txBody>
          <a:bodyPr lIns="0" tIns="0" rIns="0" bIns="0"/>
          <a:lstStyle>
            <a:lvl1pPr>
              <a:defRPr sz="900">
                <a:latin typeface="Arial"/>
                <a:cs typeface="Arial"/>
              </a:defRPr>
            </a:lvl1pPr>
          </a:lstStyle>
          <a:p>
            <a:fld id="{B2C0B0B8-8870-BD4D-8972-2D583234E62D}" type="slidenum">
              <a:rPr lang="en-US" smtClean="0"/>
              <a:t>‹#›</a:t>
            </a:fld>
            <a:endParaRPr lang="en-US" dirty="0"/>
          </a:p>
        </p:txBody>
      </p:sp>
    </p:spTree>
    <p:extLst>
      <p:ext uri="{BB962C8B-B14F-4D97-AF65-F5344CB8AC3E}">
        <p14:creationId xmlns:p14="http://schemas.microsoft.com/office/powerpoint/2010/main" val="228939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Line Title Only">
    <p:spTree>
      <p:nvGrpSpPr>
        <p:cNvPr id="1" name=""/>
        <p:cNvGrpSpPr/>
        <p:nvPr/>
      </p:nvGrpSpPr>
      <p:grpSpPr>
        <a:xfrm>
          <a:off x="0" y="0"/>
          <a:ext cx="0" cy="0"/>
          <a:chOff x="0" y="0"/>
          <a:chExt cx="0" cy="0"/>
        </a:xfrm>
      </p:grpSpPr>
      <p:sp>
        <p:nvSpPr>
          <p:cNvPr id="7" name="Rectangle 6"/>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itle 1"/>
          <p:cNvSpPr>
            <a:spLocks noGrp="1"/>
          </p:cNvSpPr>
          <p:nvPr>
            <p:ph type="title"/>
          </p:nvPr>
        </p:nvSpPr>
        <p:spPr>
          <a:xfrm>
            <a:off x="457200" y="356617"/>
            <a:ext cx="6629400" cy="384721"/>
          </a:xfrm>
        </p:spPr>
        <p:txBody>
          <a:bodyPr lIns="0" tIns="0" rIns="0" bIns="0" anchor="t">
            <a:spAutoFit/>
          </a:bodyPr>
          <a:lstStyle>
            <a:lvl1pPr algn="l">
              <a:defRPr sz="2500" b="1">
                <a:solidFill>
                  <a:srgbClr val="FFFFFF"/>
                </a:solidFill>
                <a:latin typeface="Arial"/>
                <a:cs typeface="Arial"/>
              </a:defRPr>
            </a:lvl1pPr>
          </a:lstStyle>
          <a:p>
            <a:r>
              <a:rPr lang="en-US"/>
              <a:t>Click to edit Master title style</a:t>
            </a:r>
            <a:endParaRPr lang="en-US" dirty="0"/>
          </a:p>
        </p:txBody>
      </p:sp>
      <p:sp>
        <p:nvSpPr>
          <p:cNvPr id="11" name="Date Placeholder 2"/>
          <p:cNvSpPr>
            <a:spLocks noGrp="1"/>
          </p:cNvSpPr>
          <p:nvPr>
            <p:ph type="dt" sz="half" idx="10"/>
          </p:nvPr>
        </p:nvSpPr>
        <p:spPr>
          <a:xfrm>
            <a:off x="457200" y="6356354"/>
            <a:ext cx="2133600" cy="365125"/>
          </a:xfrm>
        </p:spPr>
        <p:txBody>
          <a:bodyPr lIns="0" tIns="0" rIns="0" bIns="0"/>
          <a:lstStyle>
            <a:lvl1pPr>
              <a:defRPr sz="900">
                <a:latin typeface="Arial"/>
                <a:cs typeface="Arial"/>
              </a:defRPr>
            </a:lvl1pPr>
          </a:lstStyle>
          <a:p>
            <a:fld id="{6CC6927D-9253-9D4E-AA8F-1C223DC2028C}" type="datetime1">
              <a:rPr lang="en-US" smtClean="0"/>
              <a:t>7/9/18</a:t>
            </a:fld>
            <a:endParaRPr lang="en-US" dirty="0"/>
          </a:p>
        </p:txBody>
      </p:sp>
      <p:sp>
        <p:nvSpPr>
          <p:cNvPr id="12" name="Footer Placeholder 3"/>
          <p:cNvSpPr>
            <a:spLocks noGrp="1"/>
          </p:cNvSpPr>
          <p:nvPr>
            <p:ph type="ftr" sz="quarter" idx="11"/>
          </p:nvPr>
        </p:nvSpPr>
        <p:spPr>
          <a:xfrm>
            <a:off x="3124200" y="6356354"/>
            <a:ext cx="2895600" cy="365125"/>
          </a:xfrm>
        </p:spPr>
        <p:txBody>
          <a:bodyPr lIns="0" tIns="0" rIns="0" bIns="0"/>
          <a:lstStyle>
            <a:lvl1pPr>
              <a:defRPr sz="900">
                <a:latin typeface="Arial"/>
                <a:cs typeface="Arial"/>
              </a:defRPr>
            </a:lvl1pPr>
          </a:lstStyle>
          <a:p>
            <a:endParaRPr lang="en-US" dirty="0"/>
          </a:p>
        </p:txBody>
      </p:sp>
      <p:sp>
        <p:nvSpPr>
          <p:cNvPr id="20" name="Slide Number Placeholder 4"/>
          <p:cNvSpPr>
            <a:spLocks noGrp="1"/>
          </p:cNvSpPr>
          <p:nvPr>
            <p:ph type="sldNum" sz="quarter" idx="12"/>
          </p:nvPr>
        </p:nvSpPr>
        <p:spPr>
          <a:xfrm>
            <a:off x="6553200" y="6356354"/>
            <a:ext cx="2133600" cy="365125"/>
          </a:xfrm>
        </p:spPr>
        <p:txBody>
          <a:bodyPr lIns="0" tIns="0" rIns="0" bIns="0"/>
          <a:lstStyle>
            <a:lvl1pPr>
              <a:defRPr sz="900">
                <a:latin typeface="Arial"/>
                <a:cs typeface="Arial"/>
              </a:defRPr>
            </a:lvl1pPr>
          </a:lstStyle>
          <a:p>
            <a:fld id="{B2C0B0B8-8870-BD4D-8972-2D583234E62D}" type="slidenum">
              <a:rPr lang="en-US" smtClean="0"/>
              <a:t>‹#›</a:t>
            </a:fld>
            <a:endParaRPr lang="en-US" dirty="0"/>
          </a:p>
        </p:txBody>
      </p:sp>
    </p:spTree>
    <p:extLst>
      <p:ext uri="{BB962C8B-B14F-4D97-AF65-F5344CB8AC3E}">
        <p14:creationId xmlns:p14="http://schemas.microsoft.com/office/powerpoint/2010/main" val="244364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Line Title + Content">
    <p:spTree>
      <p:nvGrpSpPr>
        <p:cNvPr id="1" name=""/>
        <p:cNvGrpSpPr/>
        <p:nvPr/>
      </p:nvGrpSpPr>
      <p:grpSpPr>
        <a:xfrm>
          <a:off x="0" y="0"/>
          <a:ext cx="0" cy="0"/>
          <a:chOff x="0" y="0"/>
          <a:chExt cx="0" cy="0"/>
        </a:xfrm>
      </p:grpSpPr>
      <p:sp>
        <p:nvSpPr>
          <p:cNvPr id="9" name="Rectangle 8"/>
          <p:cNvSpPr/>
          <p:nvPr/>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8" name="Title 1"/>
          <p:cNvSpPr>
            <a:spLocks noGrp="1"/>
          </p:cNvSpPr>
          <p:nvPr>
            <p:ph type="title"/>
          </p:nvPr>
        </p:nvSpPr>
        <p:spPr>
          <a:xfrm>
            <a:off x="457200" y="356617"/>
            <a:ext cx="6629400" cy="384721"/>
          </a:xfrm>
        </p:spPr>
        <p:txBody>
          <a:bodyPr lIns="0" tIns="0" rIns="0" bIns="0" anchor="t" anchorCtr="0">
            <a:spAutoFit/>
          </a:bodyPr>
          <a:lstStyle>
            <a:lvl1pPr algn="l">
              <a:defRPr sz="2500" b="1">
                <a:solidFill>
                  <a:srgbClr val="FFFFFF"/>
                </a:solidFill>
                <a:latin typeface="Arial"/>
                <a:cs typeface="Arial"/>
              </a:defRPr>
            </a:lvl1pPr>
          </a:lstStyle>
          <a:p>
            <a:r>
              <a:rPr lang="en-US"/>
              <a:t>Click to edit Master title style</a:t>
            </a:r>
            <a:endParaRPr lang="en-US" dirty="0"/>
          </a:p>
        </p:txBody>
      </p:sp>
      <p:sp>
        <p:nvSpPr>
          <p:cNvPr id="14" name="Date Placeholder 8"/>
          <p:cNvSpPr>
            <a:spLocks noGrp="1"/>
          </p:cNvSpPr>
          <p:nvPr>
            <p:ph type="dt" sz="half" idx="10"/>
          </p:nvPr>
        </p:nvSpPr>
        <p:spPr>
          <a:xfrm>
            <a:off x="457200" y="6356354"/>
            <a:ext cx="2133600" cy="365125"/>
          </a:xfrm>
        </p:spPr>
        <p:txBody>
          <a:bodyPr lIns="0" tIns="0" rIns="0" bIns="0"/>
          <a:lstStyle>
            <a:lvl1pPr>
              <a:defRPr sz="900">
                <a:latin typeface="Arial"/>
                <a:cs typeface="Arial"/>
              </a:defRPr>
            </a:lvl1pPr>
          </a:lstStyle>
          <a:p>
            <a:fld id="{6CC6927D-9253-9D4E-AA8F-1C223DC2028C}" type="datetime1">
              <a:rPr lang="en-US" smtClean="0"/>
              <a:t>7/9/18</a:t>
            </a:fld>
            <a:endParaRPr lang="en-US" dirty="0"/>
          </a:p>
        </p:txBody>
      </p:sp>
      <p:sp>
        <p:nvSpPr>
          <p:cNvPr id="15" name="Slide Number Placeholder 9"/>
          <p:cNvSpPr>
            <a:spLocks noGrp="1"/>
          </p:cNvSpPr>
          <p:nvPr>
            <p:ph type="sldNum" sz="quarter" idx="11"/>
          </p:nvPr>
        </p:nvSpPr>
        <p:spPr>
          <a:xfrm>
            <a:off x="6553200" y="6356354"/>
            <a:ext cx="2133600" cy="365125"/>
          </a:xfrm>
        </p:spPr>
        <p:txBody>
          <a:bodyPr lIns="0" tIns="0" rIns="0" bIns="0"/>
          <a:lstStyle>
            <a:lvl1pPr>
              <a:defRPr sz="900">
                <a:latin typeface="Arial"/>
                <a:cs typeface="Arial"/>
              </a:defRPr>
            </a:lvl1pPr>
          </a:lstStyle>
          <a:p>
            <a:fld id="{B2C0B0B8-8870-BD4D-8972-2D583234E62D}" type="slidenum">
              <a:rPr lang="en-US" smtClean="0"/>
              <a:t>‹#›</a:t>
            </a:fld>
            <a:endParaRPr lang="en-US" dirty="0"/>
          </a:p>
        </p:txBody>
      </p:sp>
      <p:sp>
        <p:nvSpPr>
          <p:cNvPr id="16" name="Footer Placeholder 10"/>
          <p:cNvSpPr>
            <a:spLocks noGrp="1"/>
          </p:cNvSpPr>
          <p:nvPr>
            <p:ph type="ftr" sz="quarter" idx="12"/>
          </p:nvPr>
        </p:nvSpPr>
        <p:spPr>
          <a:xfrm>
            <a:off x="3124200" y="6356354"/>
            <a:ext cx="2895600" cy="365125"/>
          </a:xfrm>
        </p:spPr>
        <p:txBody>
          <a:bodyPr lIns="0" tIns="0" rIns="0" bIns="0"/>
          <a:lstStyle>
            <a:lvl1pPr>
              <a:defRPr sz="900">
                <a:latin typeface="Arial"/>
                <a:cs typeface="Arial"/>
              </a:defRPr>
            </a:lvl1pPr>
          </a:lstStyle>
          <a:p>
            <a:endParaRPr lang="en-US" dirty="0"/>
          </a:p>
        </p:txBody>
      </p:sp>
      <p:sp>
        <p:nvSpPr>
          <p:cNvPr id="11" name="Content Placeholder 2"/>
          <p:cNvSpPr>
            <a:spLocks noGrp="1"/>
          </p:cNvSpPr>
          <p:nvPr>
            <p:ph idx="1"/>
          </p:nvPr>
        </p:nvSpPr>
        <p:spPr>
          <a:xfrm>
            <a:off x="457200" y="1828803"/>
            <a:ext cx="8229600" cy="1452705"/>
          </a:xfrm>
        </p:spPr>
        <p:txBody>
          <a:bodyPr lIns="0" tIns="0" rIns="0" bIns="0">
            <a:spAutoFit/>
          </a:bodyPr>
          <a:lstStyle>
            <a:lvl1pPr marL="342891" indent="-342891">
              <a:buSzPct val="100000"/>
              <a:buFontTx/>
              <a:buBlip>
                <a:blip r:embed="rId2"/>
              </a:buBlip>
              <a:defRPr sz="2000">
                <a:latin typeface="Arial"/>
                <a:cs typeface="Arial"/>
              </a:defRPr>
            </a:lvl1pPr>
            <a:lvl2pPr marL="742932" indent="-285744">
              <a:buSzPct val="100000"/>
              <a:buFontTx/>
              <a:buBlip>
                <a:blip r:embed="rId3"/>
              </a:buBlip>
              <a:defRPr sz="1800">
                <a:latin typeface="Arial"/>
                <a:cs typeface="Arial"/>
              </a:defRPr>
            </a:lvl2pPr>
            <a:lvl3pPr marL="1142971" indent="-228594">
              <a:buSzPct val="100000"/>
              <a:buFontTx/>
              <a:buBlip>
                <a:blip r:embed="rId4"/>
              </a:buBlip>
              <a:defRPr sz="1600">
                <a:latin typeface="Arial"/>
                <a:cs typeface="Arial"/>
              </a:defRPr>
            </a:lvl3pPr>
            <a:lvl4pPr marL="1600160" indent="-228594">
              <a:buSzPct val="100000"/>
              <a:buFontTx/>
              <a:buBlip>
                <a:blip r:embed="rId5"/>
              </a:buBlip>
              <a:defRPr sz="1400">
                <a:latin typeface="Arial"/>
                <a:cs typeface="Arial"/>
              </a:defRPr>
            </a:lvl4pPr>
            <a:lvl5pPr marL="2057349" indent="-228594">
              <a:buSzPct val="100000"/>
              <a:buFontTx/>
              <a:buBlip>
                <a:blip r:embed="rId2"/>
              </a:buBlip>
              <a:defRPr sz="14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928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Line Title + 2-Column Content">
    <p:spTree>
      <p:nvGrpSpPr>
        <p:cNvPr id="1" name=""/>
        <p:cNvGrpSpPr/>
        <p:nvPr/>
      </p:nvGrpSpPr>
      <p:grpSpPr>
        <a:xfrm>
          <a:off x="0" y="0"/>
          <a:ext cx="0" cy="0"/>
          <a:chOff x="0" y="0"/>
          <a:chExt cx="0" cy="0"/>
        </a:xfrm>
      </p:grpSpPr>
      <p:sp>
        <p:nvSpPr>
          <p:cNvPr id="13" name="Rectangle 12"/>
          <p:cNvSpPr/>
          <p:nvPr/>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itle 1"/>
          <p:cNvSpPr>
            <a:spLocks noGrp="1"/>
          </p:cNvSpPr>
          <p:nvPr>
            <p:ph type="title"/>
          </p:nvPr>
        </p:nvSpPr>
        <p:spPr>
          <a:xfrm>
            <a:off x="457200" y="356617"/>
            <a:ext cx="6629400" cy="384721"/>
          </a:xfrm>
        </p:spPr>
        <p:txBody>
          <a:bodyPr lIns="0" tIns="0" rIns="0" bIns="0" anchor="t">
            <a:spAutoFit/>
          </a:bodyPr>
          <a:lstStyle>
            <a:lvl1pPr algn="l">
              <a:defRPr sz="2500" b="1">
                <a:solidFill>
                  <a:srgbClr val="FFFFFF"/>
                </a:solidFill>
                <a:latin typeface="Arial"/>
                <a:cs typeface="Arial"/>
              </a:defRPr>
            </a:lvl1pPr>
          </a:lstStyle>
          <a:p>
            <a:r>
              <a:rPr lang="en-US"/>
              <a:t>Click to edit Master title style</a:t>
            </a:r>
            <a:endParaRPr lang="en-US" dirty="0"/>
          </a:p>
        </p:txBody>
      </p:sp>
      <p:sp>
        <p:nvSpPr>
          <p:cNvPr id="17" name="Date Placeholder 4"/>
          <p:cNvSpPr>
            <a:spLocks noGrp="1"/>
          </p:cNvSpPr>
          <p:nvPr>
            <p:ph type="dt" sz="half" idx="10"/>
          </p:nvPr>
        </p:nvSpPr>
        <p:spPr>
          <a:xfrm>
            <a:off x="457200" y="6356354"/>
            <a:ext cx="2133600" cy="365125"/>
          </a:xfrm>
        </p:spPr>
        <p:txBody>
          <a:bodyPr lIns="0" tIns="0" rIns="0" bIns="0"/>
          <a:lstStyle>
            <a:lvl1pPr>
              <a:defRPr sz="900">
                <a:latin typeface="Arial"/>
                <a:cs typeface="Arial"/>
              </a:defRPr>
            </a:lvl1pPr>
          </a:lstStyle>
          <a:p>
            <a:fld id="{6CC6927D-9253-9D4E-AA8F-1C223DC2028C}" type="datetime1">
              <a:rPr lang="en-US" smtClean="0"/>
              <a:t>7/9/18</a:t>
            </a:fld>
            <a:endParaRPr lang="en-US" dirty="0"/>
          </a:p>
        </p:txBody>
      </p:sp>
      <p:sp>
        <p:nvSpPr>
          <p:cNvPr id="18" name="Footer Placeholder 5"/>
          <p:cNvSpPr>
            <a:spLocks noGrp="1"/>
          </p:cNvSpPr>
          <p:nvPr>
            <p:ph type="ftr" sz="quarter" idx="11"/>
          </p:nvPr>
        </p:nvSpPr>
        <p:spPr>
          <a:xfrm>
            <a:off x="3124200" y="6356354"/>
            <a:ext cx="2895600" cy="365125"/>
          </a:xfrm>
        </p:spPr>
        <p:txBody>
          <a:bodyPr lIns="0" tIns="0" rIns="0" bIns="0"/>
          <a:lstStyle>
            <a:lvl1pPr>
              <a:defRPr sz="900">
                <a:latin typeface="Arial"/>
                <a:cs typeface="Arial"/>
              </a:defRPr>
            </a:lvl1pPr>
          </a:lstStyle>
          <a:p>
            <a:endParaRPr lang="en-US" dirty="0"/>
          </a:p>
        </p:txBody>
      </p:sp>
      <p:sp>
        <p:nvSpPr>
          <p:cNvPr id="19" name="Slide Number Placeholder 6"/>
          <p:cNvSpPr>
            <a:spLocks noGrp="1"/>
          </p:cNvSpPr>
          <p:nvPr>
            <p:ph type="sldNum" sz="quarter" idx="12"/>
          </p:nvPr>
        </p:nvSpPr>
        <p:spPr>
          <a:xfrm>
            <a:off x="6553200" y="6356354"/>
            <a:ext cx="2133600" cy="365125"/>
          </a:xfrm>
        </p:spPr>
        <p:txBody>
          <a:bodyPr lIns="0" tIns="0" rIns="0" bIns="0"/>
          <a:lstStyle>
            <a:lvl1pPr>
              <a:defRPr sz="900">
                <a:latin typeface="Arial"/>
                <a:cs typeface="Arial"/>
              </a:defRPr>
            </a:lvl1pPr>
          </a:lstStyle>
          <a:p>
            <a:fld id="{B2C0B0B8-8870-BD4D-8972-2D583234E62D}" type="slidenum">
              <a:rPr lang="en-US" smtClean="0"/>
              <a:t>‹#›</a:t>
            </a:fld>
            <a:endParaRPr lang="en-US" dirty="0"/>
          </a:p>
        </p:txBody>
      </p:sp>
      <p:sp>
        <p:nvSpPr>
          <p:cNvPr id="15" name="Content Placeholder 2"/>
          <p:cNvSpPr>
            <a:spLocks noGrp="1"/>
          </p:cNvSpPr>
          <p:nvPr>
            <p:ph idx="1"/>
          </p:nvPr>
        </p:nvSpPr>
        <p:spPr>
          <a:xfrm>
            <a:off x="457200" y="1828803"/>
            <a:ext cx="3886200" cy="1452705"/>
          </a:xfrm>
        </p:spPr>
        <p:txBody>
          <a:bodyPr lIns="0" tIns="0" rIns="0" bIns="0">
            <a:spAutoFit/>
          </a:bodyPr>
          <a:lstStyle>
            <a:lvl1pPr marL="342891" indent="-342891">
              <a:buSzPct val="100000"/>
              <a:buFontTx/>
              <a:buBlip>
                <a:blip r:embed="rId2"/>
              </a:buBlip>
              <a:defRPr sz="2000">
                <a:latin typeface="Arial"/>
                <a:cs typeface="Arial"/>
              </a:defRPr>
            </a:lvl1pPr>
            <a:lvl2pPr marL="742932" indent="-285744">
              <a:buSzPct val="100000"/>
              <a:buFontTx/>
              <a:buBlip>
                <a:blip r:embed="rId3"/>
              </a:buBlip>
              <a:defRPr sz="1800">
                <a:latin typeface="Arial"/>
                <a:cs typeface="Arial"/>
              </a:defRPr>
            </a:lvl2pPr>
            <a:lvl3pPr marL="1142971" indent="-228594">
              <a:buSzPct val="100000"/>
              <a:buFontTx/>
              <a:buBlip>
                <a:blip r:embed="rId4"/>
              </a:buBlip>
              <a:defRPr sz="1600">
                <a:latin typeface="Arial"/>
                <a:cs typeface="Arial"/>
              </a:defRPr>
            </a:lvl3pPr>
            <a:lvl4pPr marL="1600160" indent="-228594">
              <a:buSzPct val="100000"/>
              <a:buFontTx/>
              <a:buBlip>
                <a:blip r:embed="rId5"/>
              </a:buBlip>
              <a:defRPr sz="1400">
                <a:latin typeface="Arial"/>
                <a:cs typeface="Arial"/>
              </a:defRPr>
            </a:lvl4pPr>
            <a:lvl5pPr marL="2057349" indent="-228594">
              <a:buSzPct val="100000"/>
              <a:buFontTx/>
              <a:buBlip>
                <a:blip r:embed="rId2"/>
              </a:buBlip>
              <a:defRPr sz="14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5"/>
          </p:nvPr>
        </p:nvSpPr>
        <p:spPr>
          <a:xfrm>
            <a:off x="4800600" y="1828803"/>
            <a:ext cx="3886200" cy="1452705"/>
          </a:xfrm>
        </p:spPr>
        <p:txBody>
          <a:bodyPr lIns="0" tIns="0" rIns="0" bIns="0">
            <a:spAutoFit/>
          </a:bodyPr>
          <a:lstStyle>
            <a:lvl1pPr marL="342891" indent="-342891">
              <a:buSzPct val="100000"/>
              <a:buFontTx/>
              <a:buBlip>
                <a:blip r:embed="rId2"/>
              </a:buBlip>
              <a:defRPr sz="2000">
                <a:latin typeface="Arial"/>
                <a:cs typeface="Arial"/>
              </a:defRPr>
            </a:lvl1pPr>
            <a:lvl2pPr marL="742932" indent="-285744">
              <a:buSzPct val="100000"/>
              <a:buFontTx/>
              <a:buBlip>
                <a:blip r:embed="rId3"/>
              </a:buBlip>
              <a:defRPr sz="1800">
                <a:latin typeface="Arial"/>
                <a:cs typeface="Arial"/>
              </a:defRPr>
            </a:lvl2pPr>
            <a:lvl3pPr marL="1142971" indent="-228594">
              <a:buSzPct val="100000"/>
              <a:buFontTx/>
              <a:buBlip>
                <a:blip r:embed="rId4"/>
              </a:buBlip>
              <a:defRPr sz="1600">
                <a:latin typeface="Arial"/>
                <a:cs typeface="Arial"/>
              </a:defRPr>
            </a:lvl3pPr>
            <a:lvl4pPr marL="1600160" indent="-228594">
              <a:buSzPct val="100000"/>
              <a:buFontTx/>
              <a:buBlip>
                <a:blip r:embed="rId5"/>
              </a:buBlip>
              <a:defRPr sz="1400">
                <a:latin typeface="Arial"/>
                <a:cs typeface="Arial"/>
              </a:defRPr>
            </a:lvl4pPr>
            <a:lvl5pPr marL="2057349" indent="-228594">
              <a:buSzPct val="100000"/>
              <a:buFontTx/>
              <a:buBlip>
                <a:blip r:embed="rId2"/>
              </a:buBlip>
              <a:defRPr sz="14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272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Line Title + 2-Column Comparison">
    <p:spTree>
      <p:nvGrpSpPr>
        <p:cNvPr id="1" name=""/>
        <p:cNvGrpSpPr/>
        <p:nvPr/>
      </p:nvGrpSpPr>
      <p:grpSpPr>
        <a:xfrm>
          <a:off x="0" y="0"/>
          <a:ext cx="0" cy="0"/>
          <a:chOff x="0" y="0"/>
          <a:chExt cx="0" cy="0"/>
        </a:xfrm>
      </p:grpSpPr>
      <p:sp>
        <p:nvSpPr>
          <p:cNvPr id="11" name="Rectangle 10"/>
          <p:cNvSpPr/>
          <p:nvPr/>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3" name="Title 1"/>
          <p:cNvSpPr>
            <a:spLocks noGrp="1"/>
          </p:cNvSpPr>
          <p:nvPr>
            <p:ph type="title"/>
          </p:nvPr>
        </p:nvSpPr>
        <p:spPr>
          <a:xfrm>
            <a:off x="457200" y="356617"/>
            <a:ext cx="6629400" cy="384721"/>
          </a:xfrm>
        </p:spPr>
        <p:txBody>
          <a:bodyPr lIns="0" tIns="0" rIns="0" bIns="0" anchor="t">
            <a:spAutoFit/>
          </a:bodyPr>
          <a:lstStyle>
            <a:lvl1pPr algn="l">
              <a:defRPr sz="2500" b="1">
                <a:solidFill>
                  <a:srgbClr val="FFFFFF"/>
                </a:solidFill>
                <a:latin typeface="Arial"/>
                <a:cs typeface="Arial"/>
              </a:defRPr>
            </a:lvl1pPr>
          </a:lstStyle>
          <a:p>
            <a:r>
              <a:rPr lang="en-US"/>
              <a:t>Click to edit Master title style</a:t>
            </a:r>
            <a:endParaRPr lang="en-US" dirty="0"/>
          </a:p>
        </p:txBody>
      </p:sp>
      <p:sp>
        <p:nvSpPr>
          <p:cNvPr id="4" name="Text Placeholder 2"/>
          <p:cNvSpPr>
            <a:spLocks noGrp="1"/>
          </p:cNvSpPr>
          <p:nvPr>
            <p:ph type="body" idx="1"/>
          </p:nvPr>
        </p:nvSpPr>
        <p:spPr>
          <a:xfrm>
            <a:off x="457200" y="1828801"/>
            <a:ext cx="3886200" cy="307777"/>
          </a:xfrm>
        </p:spPr>
        <p:txBody>
          <a:bodyPr lIns="0" tIns="0" rIns="0" bIns="0" anchor="t">
            <a:spAutoFit/>
          </a:bodyPr>
          <a:lstStyle>
            <a:lvl1pPr marL="0" indent="0">
              <a:buNone/>
              <a:defRPr sz="2000" b="1">
                <a:latin typeface="Arial"/>
                <a:cs typeface="Aria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Text Placeholder 4"/>
          <p:cNvSpPr>
            <a:spLocks noGrp="1"/>
          </p:cNvSpPr>
          <p:nvPr>
            <p:ph type="body" sz="quarter" idx="3"/>
          </p:nvPr>
        </p:nvSpPr>
        <p:spPr>
          <a:xfrm>
            <a:off x="4800600" y="1828801"/>
            <a:ext cx="3886200" cy="307777"/>
          </a:xfrm>
        </p:spPr>
        <p:txBody>
          <a:bodyPr lIns="0" tIns="0" rIns="0" bIns="0" anchor="t">
            <a:spAutoFit/>
          </a:bodyPr>
          <a:lstStyle>
            <a:lvl1pPr marL="0" indent="0">
              <a:buNone/>
              <a:defRPr sz="2000" b="1">
                <a:latin typeface="Arial"/>
                <a:cs typeface="Aria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Date Placeholder 6"/>
          <p:cNvSpPr>
            <a:spLocks noGrp="1"/>
          </p:cNvSpPr>
          <p:nvPr>
            <p:ph type="dt" sz="half" idx="10"/>
          </p:nvPr>
        </p:nvSpPr>
        <p:spPr>
          <a:xfrm>
            <a:off x="457200" y="6356354"/>
            <a:ext cx="2133600" cy="365125"/>
          </a:xfrm>
        </p:spPr>
        <p:txBody>
          <a:bodyPr lIns="0" tIns="0" rIns="0" bIns="0"/>
          <a:lstStyle>
            <a:lvl1pPr>
              <a:defRPr sz="900">
                <a:latin typeface="Arial"/>
                <a:cs typeface="Arial"/>
              </a:defRPr>
            </a:lvl1pPr>
          </a:lstStyle>
          <a:p>
            <a:fld id="{6CC6927D-9253-9D4E-AA8F-1C223DC2028C}" type="datetime1">
              <a:rPr lang="en-US" smtClean="0"/>
              <a:t>7/9/18</a:t>
            </a:fld>
            <a:endParaRPr lang="en-US" dirty="0"/>
          </a:p>
        </p:txBody>
      </p:sp>
      <p:sp>
        <p:nvSpPr>
          <p:cNvPr id="9" name="Footer Placeholder 7"/>
          <p:cNvSpPr>
            <a:spLocks noGrp="1"/>
          </p:cNvSpPr>
          <p:nvPr>
            <p:ph type="ftr" sz="quarter" idx="11"/>
          </p:nvPr>
        </p:nvSpPr>
        <p:spPr>
          <a:xfrm>
            <a:off x="3124200" y="6356354"/>
            <a:ext cx="2895600" cy="365125"/>
          </a:xfrm>
        </p:spPr>
        <p:txBody>
          <a:bodyPr lIns="0" tIns="0" rIns="0" bIns="0"/>
          <a:lstStyle>
            <a:lvl1pPr>
              <a:defRPr sz="900">
                <a:latin typeface="Arial"/>
                <a:cs typeface="Arial"/>
              </a:defRPr>
            </a:lvl1pPr>
          </a:lstStyle>
          <a:p>
            <a:endParaRPr lang="en-US" dirty="0"/>
          </a:p>
        </p:txBody>
      </p:sp>
      <p:sp>
        <p:nvSpPr>
          <p:cNvPr id="10" name="Slide Number Placeholder 8"/>
          <p:cNvSpPr>
            <a:spLocks noGrp="1"/>
          </p:cNvSpPr>
          <p:nvPr>
            <p:ph type="sldNum" sz="quarter" idx="12"/>
          </p:nvPr>
        </p:nvSpPr>
        <p:spPr>
          <a:xfrm>
            <a:off x="6553200" y="6356354"/>
            <a:ext cx="2133600" cy="365125"/>
          </a:xfrm>
        </p:spPr>
        <p:txBody>
          <a:bodyPr lIns="0" tIns="0" rIns="0" bIns="0"/>
          <a:lstStyle>
            <a:lvl1pPr>
              <a:defRPr sz="900">
                <a:latin typeface="Arial"/>
                <a:cs typeface="Arial"/>
              </a:defRPr>
            </a:lvl1pPr>
          </a:lstStyle>
          <a:p>
            <a:fld id="{B2C0B0B8-8870-BD4D-8972-2D583234E62D}" type="slidenum">
              <a:rPr lang="en-US" smtClean="0"/>
              <a:t>‹#›</a:t>
            </a:fld>
            <a:endParaRPr lang="en-US" dirty="0"/>
          </a:p>
        </p:txBody>
      </p:sp>
      <p:sp>
        <p:nvSpPr>
          <p:cNvPr id="14" name="Content Placeholder 2"/>
          <p:cNvSpPr>
            <a:spLocks noGrp="1"/>
          </p:cNvSpPr>
          <p:nvPr>
            <p:ph idx="15"/>
          </p:nvPr>
        </p:nvSpPr>
        <p:spPr>
          <a:xfrm>
            <a:off x="457200" y="2514603"/>
            <a:ext cx="3886200" cy="1452705"/>
          </a:xfrm>
        </p:spPr>
        <p:txBody>
          <a:bodyPr lIns="0" tIns="0" rIns="0" bIns="0">
            <a:spAutoFit/>
          </a:bodyPr>
          <a:lstStyle>
            <a:lvl1pPr marL="342891" indent="-342891">
              <a:buSzPct val="100000"/>
              <a:buFontTx/>
              <a:buBlip>
                <a:blip r:embed="rId2"/>
              </a:buBlip>
              <a:defRPr sz="2000">
                <a:latin typeface="Arial"/>
                <a:cs typeface="Arial"/>
              </a:defRPr>
            </a:lvl1pPr>
            <a:lvl2pPr marL="742932" indent="-285744">
              <a:buSzPct val="100000"/>
              <a:buFontTx/>
              <a:buBlip>
                <a:blip r:embed="rId3"/>
              </a:buBlip>
              <a:defRPr sz="1800">
                <a:latin typeface="Arial"/>
                <a:cs typeface="Arial"/>
              </a:defRPr>
            </a:lvl2pPr>
            <a:lvl3pPr marL="1142971" indent="-228594">
              <a:buSzPct val="100000"/>
              <a:buFontTx/>
              <a:buBlip>
                <a:blip r:embed="rId4"/>
              </a:buBlip>
              <a:defRPr sz="1600">
                <a:latin typeface="Arial"/>
                <a:cs typeface="Arial"/>
              </a:defRPr>
            </a:lvl3pPr>
            <a:lvl4pPr marL="1600160" indent="-228594">
              <a:buSzPct val="100000"/>
              <a:buFontTx/>
              <a:buBlip>
                <a:blip r:embed="rId5"/>
              </a:buBlip>
              <a:defRPr sz="1400">
                <a:latin typeface="Arial"/>
                <a:cs typeface="Arial"/>
              </a:defRPr>
            </a:lvl4pPr>
            <a:lvl5pPr marL="2057349" indent="-228594">
              <a:buSzPct val="100000"/>
              <a:buFontTx/>
              <a:buBlip>
                <a:blip r:embed="rId2"/>
              </a:buBlip>
              <a:defRPr sz="14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6"/>
          </p:nvPr>
        </p:nvSpPr>
        <p:spPr>
          <a:xfrm>
            <a:off x="4800600" y="2512125"/>
            <a:ext cx="3886200" cy="1452705"/>
          </a:xfrm>
        </p:spPr>
        <p:txBody>
          <a:bodyPr lIns="0" tIns="0" rIns="0" bIns="0">
            <a:spAutoFit/>
          </a:bodyPr>
          <a:lstStyle>
            <a:lvl1pPr marL="342891" indent="-342891">
              <a:buSzPct val="100000"/>
              <a:buFontTx/>
              <a:buBlip>
                <a:blip r:embed="rId2"/>
              </a:buBlip>
              <a:defRPr sz="2000">
                <a:latin typeface="Arial"/>
                <a:cs typeface="Arial"/>
              </a:defRPr>
            </a:lvl1pPr>
            <a:lvl2pPr marL="742932" indent="-285744">
              <a:buSzPct val="100000"/>
              <a:buFontTx/>
              <a:buBlip>
                <a:blip r:embed="rId3"/>
              </a:buBlip>
              <a:defRPr sz="1800">
                <a:latin typeface="Arial"/>
                <a:cs typeface="Arial"/>
              </a:defRPr>
            </a:lvl2pPr>
            <a:lvl3pPr marL="1142971" indent="-228594">
              <a:buSzPct val="100000"/>
              <a:buFontTx/>
              <a:buBlip>
                <a:blip r:embed="rId4"/>
              </a:buBlip>
              <a:defRPr sz="1600">
                <a:latin typeface="Arial"/>
                <a:cs typeface="Arial"/>
              </a:defRPr>
            </a:lvl3pPr>
            <a:lvl4pPr marL="1600160" indent="-228594">
              <a:buSzPct val="100000"/>
              <a:buFontTx/>
              <a:buBlip>
                <a:blip r:embed="rId5"/>
              </a:buBlip>
              <a:defRPr sz="1400">
                <a:latin typeface="Arial"/>
                <a:cs typeface="Arial"/>
              </a:defRPr>
            </a:lvl4pPr>
            <a:lvl5pPr marL="2057349" indent="-228594">
              <a:buSzPct val="100000"/>
              <a:buFontTx/>
              <a:buBlip>
                <a:blip r:embed="rId2"/>
              </a:buBlip>
              <a:defRPr sz="14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339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Silver_PowerPoint_Background_08-19-2011.jpg"/>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itle Placeholder 1"/>
          <p:cNvSpPr>
            <a:spLocks noGrp="1"/>
          </p:cNvSpPr>
          <p:nvPr>
            <p:ph type="title"/>
          </p:nvPr>
        </p:nvSpPr>
        <p:spPr>
          <a:xfrm>
            <a:off x="457200" y="356617"/>
            <a:ext cx="6629400" cy="492443"/>
          </a:xfrm>
          <a:prstGeom prst="rect">
            <a:avLst/>
          </a:prstGeom>
        </p:spPr>
        <p:txBody>
          <a:bodyPr vert="horz" lIns="0" tIns="0" rIns="0" bIns="0" rtlCol="0" anchor="t">
            <a:spAutoFit/>
          </a:bodyPr>
          <a:lstStyle/>
          <a:p>
            <a:r>
              <a:rPr lang="en-US"/>
              <a:t>Click to edit Master title style</a:t>
            </a:r>
            <a:endParaRPr lang="en-US" dirty="0"/>
          </a:p>
        </p:txBody>
      </p:sp>
      <p:sp>
        <p:nvSpPr>
          <p:cNvPr id="11"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p:cNvSpPr>
            <a:spLocks noGrp="1"/>
          </p:cNvSpPr>
          <p:nvPr>
            <p:ph type="dt" sz="half" idx="2"/>
          </p:nvPr>
        </p:nvSpPr>
        <p:spPr>
          <a:xfrm>
            <a:off x="457200" y="6356354"/>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6CC6927D-9253-9D4E-AA8F-1C223DC2028C}" type="datetime1">
              <a:rPr lang="en-US" smtClean="0"/>
              <a:t>7/9/18</a:t>
            </a:fld>
            <a:endParaRPr lang="en-US" dirty="0"/>
          </a:p>
        </p:txBody>
      </p:sp>
      <p:sp>
        <p:nvSpPr>
          <p:cNvPr id="13" name="Footer Placeholder 4"/>
          <p:cNvSpPr>
            <a:spLocks noGrp="1"/>
          </p:cNvSpPr>
          <p:nvPr>
            <p:ph type="ftr" sz="quarter" idx="3"/>
          </p:nvPr>
        </p:nvSpPr>
        <p:spPr>
          <a:xfrm>
            <a:off x="3124200" y="6356354"/>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dirty="0"/>
          </a:p>
        </p:txBody>
      </p:sp>
      <p:sp>
        <p:nvSpPr>
          <p:cNvPr id="14" name="Slide Number Placeholder 5"/>
          <p:cNvSpPr>
            <a:spLocks noGrp="1"/>
          </p:cNvSpPr>
          <p:nvPr>
            <p:ph type="sldNum" sz="quarter" idx="4"/>
          </p:nvPr>
        </p:nvSpPr>
        <p:spPr>
          <a:xfrm>
            <a:off x="6553200" y="6356354"/>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B2C0B0B8-8870-BD4D-8972-2D583234E62D}" type="slidenum">
              <a:rPr lang="en-US" smtClean="0"/>
              <a:t>‹#›</a:t>
            </a:fld>
            <a:endParaRPr lang="en-US" dirty="0"/>
          </a:p>
        </p:txBody>
      </p:sp>
      <p:pic>
        <p:nvPicPr>
          <p:cNvPr id="16" name="Picture 15"/>
          <p:cNvPicPr>
            <a:picLocks noChangeAspect="1"/>
          </p:cNvPicPr>
          <p:nvPr/>
        </p:nvPicPr>
        <p:blipFill>
          <a:blip r:embed="rId21" cstate="print"/>
          <a:stretch>
            <a:fillRect/>
          </a:stretch>
        </p:blipFill>
        <p:spPr>
          <a:xfrm>
            <a:off x="7570482" y="128766"/>
            <a:ext cx="1444752" cy="728658"/>
          </a:xfrm>
          <a:prstGeom prst="rect">
            <a:avLst/>
          </a:prstGeom>
        </p:spPr>
      </p:pic>
    </p:spTree>
    <p:extLst>
      <p:ext uri="{BB962C8B-B14F-4D97-AF65-F5344CB8AC3E}">
        <p14:creationId xmlns:p14="http://schemas.microsoft.com/office/powerpoint/2010/main" val="11392506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9" rtl="0" eaLnBrk="1" latinLnBrk="0" hangingPunct="1">
        <a:spcBef>
          <a:spcPct val="0"/>
        </a:spcBef>
        <a:buNone/>
        <a:defRPr sz="3200" b="1" kern="1200">
          <a:solidFill>
            <a:schemeClr val="bg1"/>
          </a:solidFill>
          <a:latin typeface="Arial"/>
          <a:ea typeface="+mj-ea"/>
          <a:cs typeface="Arial"/>
        </a:defRPr>
      </a:lvl1pPr>
    </p:titleStyle>
    <p:bodyStyle>
      <a:lvl1pPr marL="342891" indent="-342891" algn="l" defTabSz="457189" rtl="0" eaLnBrk="1" latinLnBrk="0" hangingPunct="1">
        <a:spcBef>
          <a:spcPct val="20000"/>
        </a:spcBef>
        <a:buSzPct val="100000"/>
        <a:buFontTx/>
        <a:buBlip>
          <a:blip r:embed="rId22"/>
        </a:buBlip>
        <a:defRPr sz="2000" kern="1200">
          <a:solidFill>
            <a:schemeClr val="tx1"/>
          </a:solidFill>
          <a:latin typeface="Arial"/>
          <a:ea typeface="+mn-ea"/>
          <a:cs typeface="Arial"/>
        </a:defRPr>
      </a:lvl1pPr>
      <a:lvl2pPr marL="742932" indent="-285744" algn="l" defTabSz="457189" rtl="0" eaLnBrk="1" latinLnBrk="0" hangingPunct="1">
        <a:spcBef>
          <a:spcPct val="20000"/>
        </a:spcBef>
        <a:buSzPct val="100000"/>
        <a:buFontTx/>
        <a:buBlip>
          <a:blip r:embed="rId23"/>
        </a:buBlip>
        <a:defRPr sz="1800" kern="1200">
          <a:solidFill>
            <a:schemeClr val="tx1"/>
          </a:solidFill>
          <a:latin typeface="Arial"/>
          <a:ea typeface="+mn-ea"/>
          <a:cs typeface="Arial"/>
        </a:defRPr>
      </a:lvl2pPr>
      <a:lvl3pPr marL="1142971" indent="-228594" algn="l" defTabSz="457189" rtl="0" eaLnBrk="1" latinLnBrk="0" hangingPunct="1">
        <a:spcBef>
          <a:spcPct val="20000"/>
        </a:spcBef>
        <a:buSzPct val="100000"/>
        <a:buFontTx/>
        <a:buBlip>
          <a:blip r:embed="rId24"/>
        </a:buBlip>
        <a:defRPr sz="1600" kern="1200">
          <a:solidFill>
            <a:schemeClr val="tx1"/>
          </a:solidFill>
          <a:latin typeface="Arial"/>
          <a:ea typeface="+mn-ea"/>
          <a:cs typeface="Arial"/>
        </a:defRPr>
      </a:lvl3pPr>
      <a:lvl4pPr marL="1600160" indent="-228594" algn="l" defTabSz="457189" rtl="0" eaLnBrk="1" latinLnBrk="0" hangingPunct="1">
        <a:spcBef>
          <a:spcPct val="20000"/>
        </a:spcBef>
        <a:buSzPct val="100000"/>
        <a:buFontTx/>
        <a:buBlip>
          <a:blip r:embed="rId25"/>
        </a:buBlip>
        <a:defRPr sz="1400" kern="1200">
          <a:solidFill>
            <a:schemeClr val="tx1"/>
          </a:solidFill>
          <a:latin typeface="Arial"/>
          <a:ea typeface="+mn-ea"/>
          <a:cs typeface="Arial"/>
        </a:defRPr>
      </a:lvl4pPr>
      <a:lvl5pPr marL="2057349" indent="-228594" algn="l" defTabSz="457189" rtl="0" eaLnBrk="1" latinLnBrk="0" hangingPunct="1">
        <a:spcBef>
          <a:spcPct val="20000"/>
        </a:spcBef>
        <a:buSzPct val="100000"/>
        <a:buFontTx/>
        <a:buBlip>
          <a:blip r:embed="rId22"/>
        </a:buBlip>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Integration Modeling to Decipher a Fuel Cycle</a:t>
            </a:r>
          </a:p>
        </p:txBody>
      </p:sp>
      <p:sp>
        <p:nvSpPr>
          <p:cNvPr id="3" name="Subtitle 2"/>
          <p:cNvSpPr>
            <a:spLocks noGrp="1"/>
          </p:cNvSpPr>
          <p:nvPr>
            <p:ph type="subTitle" idx="1"/>
          </p:nvPr>
        </p:nvSpPr>
        <p:spPr>
          <a:xfrm>
            <a:off x="457199" y="4800600"/>
            <a:ext cx="8353313" cy="567466"/>
          </a:xfrm>
        </p:spPr>
        <p:txBody>
          <a:bodyPr>
            <a:normAutofit fontScale="70000" lnSpcReduction="20000"/>
          </a:bodyPr>
          <a:lstStyle/>
          <a:p>
            <a:r>
              <a:rPr lang="en-US" dirty="0"/>
              <a:t>Romarie Morales, David Vermillion, Matthew Oster, </a:t>
            </a:r>
            <a:r>
              <a:rPr lang="en-US" dirty="0" err="1"/>
              <a:t>Jereme</a:t>
            </a:r>
            <a:r>
              <a:rPr lang="en-US" dirty="0"/>
              <a:t> Haack, Peter Yee, Katherine </a:t>
            </a:r>
            <a:r>
              <a:rPr lang="en-US" dirty="0" err="1"/>
              <a:t>Arneson</a:t>
            </a:r>
            <a:r>
              <a:rPr lang="en-US" dirty="0"/>
              <a:t>, Kassandra Guajardo, Jackson Chin  </a:t>
            </a:r>
          </a:p>
          <a:p>
            <a:r>
              <a:rPr lang="en-US" dirty="0"/>
              <a:t>Ryan Goldhahn, Braden Soper, Siddharth </a:t>
            </a:r>
            <a:r>
              <a:rPr lang="en-US" dirty="0" err="1"/>
              <a:t>Manay</a:t>
            </a:r>
            <a:r>
              <a:rPr lang="en-US" dirty="0"/>
              <a:t>*,  Paul Whitney*</a:t>
            </a:r>
          </a:p>
        </p:txBody>
      </p:sp>
      <p:sp>
        <p:nvSpPr>
          <p:cNvPr id="5" name="Slide Number Placeholder 4"/>
          <p:cNvSpPr>
            <a:spLocks noGrp="1"/>
          </p:cNvSpPr>
          <p:nvPr>
            <p:ph type="sldNum" sz="quarter" idx="12"/>
          </p:nvPr>
        </p:nvSpPr>
        <p:spPr/>
        <p:txBody>
          <a:bodyPr/>
          <a:lstStyle/>
          <a:p>
            <a:fld id="{B2C0B0B8-8870-BD4D-8972-2D583234E62D}" type="slidenum">
              <a:rPr lang="en-US" smtClean="0"/>
              <a:t>0</a:t>
            </a:fld>
            <a:endParaRPr lang="en-US" dirty="0"/>
          </a:p>
        </p:txBody>
      </p:sp>
      <p:sp>
        <p:nvSpPr>
          <p:cNvPr id="4" name="Text Placeholder 3"/>
          <p:cNvSpPr>
            <a:spLocks noGrp="1"/>
          </p:cNvSpPr>
          <p:nvPr>
            <p:ph type="body" sz="quarter" idx="14"/>
          </p:nvPr>
        </p:nvSpPr>
        <p:spPr>
          <a:xfrm>
            <a:off x="358794" y="5633610"/>
            <a:ext cx="8229600" cy="228600"/>
          </a:xfrm>
        </p:spPr>
        <p:txBody>
          <a:bodyPr/>
          <a:lstStyle/>
          <a:p>
            <a:r>
              <a:rPr lang="en-US" dirty="0"/>
              <a:t>PNNL, LLNL</a:t>
            </a:r>
          </a:p>
        </p:txBody>
      </p:sp>
      <p:sp>
        <p:nvSpPr>
          <p:cNvPr id="6" name="Rectangle 5">
            <a:extLst>
              <a:ext uri="{FF2B5EF4-FFF2-40B4-BE49-F238E27FC236}">
                <a16:creationId xmlns:a16="http://schemas.microsoft.com/office/drawing/2014/main" id="{57943B0C-668E-8645-9F1D-A2A0021C2659}"/>
              </a:ext>
            </a:extLst>
          </p:cNvPr>
          <p:cNvSpPr/>
          <p:nvPr/>
        </p:nvSpPr>
        <p:spPr>
          <a:xfrm>
            <a:off x="3472358" y="6536813"/>
            <a:ext cx="2002471" cy="369332"/>
          </a:xfrm>
          <a:prstGeom prst="rect">
            <a:avLst/>
          </a:prstGeom>
        </p:spPr>
        <p:txBody>
          <a:bodyPr wrap="none">
            <a:spAutoFit/>
          </a:bodyPr>
          <a:lstStyle/>
          <a:p>
            <a:r>
              <a:rPr lang="en-US" b="1" dirty="0">
                <a:solidFill>
                  <a:srgbClr val="191C1F"/>
                </a:solidFill>
                <a:latin typeface="Avenir-Book" panose="02000503020000020003" pitchFamily="2" charset="0"/>
              </a:rPr>
              <a:t>PNNL-SA-136210</a:t>
            </a:r>
            <a:endParaRPr lang="en-US" dirty="0"/>
          </a:p>
        </p:txBody>
      </p:sp>
    </p:spTree>
    <p:extLst>
      <p:ext uri="{BB962C8B-B14F-4D97-AF65-F5344CB8AC3E}">
        <p14:creationId xmlns:p14="http://schemas.microsoft.com/office/powerpoint/2010/main" val="1065158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Uranium Enrichment Facility Model</a:t>
            </a:r>
          </a:p>
        </p:txBody>
      </p:sp>
      <p:sp>
        <p:nvSpPr>
          <p:cNvPr id="3" name="Content Placeholder 2"/>
          <p:cNvSpPr>
            <a:spLocks noGrp="1"/>
          </p:cNvSpPr>
          <p:nvPr>
            <p:ph idx="1"/>
          </p:nvPr>
        </p:nvSpPr>
        <p:spPr>
          <a:xfrm>
            <a:off x="457200" y="1371599"/>
            <a:ext cx="8229600" cy="5330690"/>
          </a:xfrm>
        </p:spPr>
        <p:txBody>
          <a:bodyPr/>
          <a:lstStyle/>
          <a:p>
            <a:r>
              <a:rPr lang="en-US" dirty="0"/>
              <a:t>Feed Inventory Levels</a:t>
            </a:r>
          </a:p>
          <a:p>
            <a:pPr lvl="1"/>
            <a:r>
              <a:rPr lang="en-US" dirty="0"/>
              <a:t>Initial feed cylinders onsite</a:t>
            </a:r>
          </a:p>
          <a:p>
            <a:pPr lvl="1"/>
            <a:r>
              <a:rPr lang="en-US" dirty="0"/>
              <a:t>Max feed cylinder capacity </a:t>
            </a:r>
          </a:p>
          <a:p>
            <a:pPr lvl="1"/>
            <a:r>
              <a:rPr lang="en-US" dirty="0"/>
              <a:t>Measured in </a:t>
            </a:r>
            <a:r>
              <a:rPr lang="en-US" dirty="0" err="1"/>
              <a:t>kgU</a:t>
            </a:r>
            <a:r>
              <a:rPr lang="en-US" dirty="0"/>
              <a:t>/month</a:t>
            </a:r>
          </a:p>
          <a:p>
            <a:endParaRPr lang="en-US" dirty="0"/>
          </a:p>
          <a:p>
            <a:r>
              <a:rPr lang="en-US" dirty="0"/>
              <a:t>Cascade Halls</a:t>
            </a:r>
          </a:p>
          <a:p>
            <a:pPr lvl="1"/>
            <a:r>
              <a:rPr lang="en-US" dirty="0"/>
              <a:t>Single ideal cascade</a:t>
            </a:r>
          </a:p>
          <a:p>
            <a:pPr lvl="1"/>
            <a:r>
              <a:rPr lang="en-US" dirty="0"/>
              <a:t>Technology agnostic</a:t>
            </a:r>
          </a:p>
          <a:p>
            <a:pPr lvl="1"/>
            <a:r>
              <a:rPr lang="en-US" dirty="0"/>
              <a:t>SWU to meet demand</a:t>
            </a:r>
          </a:p>
          <a:p>
            <a:pPr lvl="2"/>
            <a:r>
              <a:rPr lang="en-US" dirty="0"/>
              <a:t>Declared: 4% </a:t>
            </a:r>
            <a:r>
              <a:rPr lang="en-US" baseline="30000" dirty="0"/>
              <a:t>235</a:t>
            </a:r>
            <a:r>
              <a:rPr lang="en-US" dirty="0"/>
              <a:t>U</a:t>
            </a:r>
          </a:p>
          <a:p>
            <a:pPr lvl="2"/>
            <a:r>
              <a:rPr lang="en-US" dirty="0"/>
              <a:t>Undeclared: 90% </a:t>
            </a:r>
            <a:r>
              <a:rPr lang="en-US" baseline="30000" dirty="0"/>
              <a:t>235</a:t>
            </a:r>
            <a:r>
              <a:rPr lang="en-US" dirty="0"/>
              <a:t>U</a:t>
            </a:r>
          </a:p>
          <a:p>
            <a:pPr lvl="1"/>
            <a:endParaRPr lang="en-US" dirty="0"/>
          </a:p>
          <a:p>
            <a:r>
              <a:rPr lang="en-US" dirty="0"/>
              <a:t>Tails Assay</a:t>
            </a:r>
          </a:p>
          <a:p>
            <a:pPr lvl="1"/>
            <a:r>
              <a:rPr lang="en-US" dirty="0"/>
              <a:t>Declared: 0.3% </a:t>
            </a:r>
            <a:r>
              <a:rPr lang="en-US" baseline="30000" dirty="0"/>
              <a:t>235</a:t>
            </a:r>
            <a:r>
              <a:rPr lang="en-US" dirty="0"/>
              <a:t>U</a:t>
            </a:r>
          </a:p>
          <a:p>
            <a:pPr lvl="1"/>
            <a:r>
              <a:rPr lang="en-US" dirty="0"/>
              <a:t>Undeclared: 0.1% </a:t>
            </a:r>
            <a:r>
              <a:rPr lang="en-US" baseline="30000" dirty="0"/>
              <a:t>235</a:t>
            </a:r>
            <a:r>
              <a:rPr lang="en-US" dirty="0"/>
              <a:t>U</a:t>
            </a:r>
          </a:p>
          <a:p>
            <a:pPr lvl="1"/>
            <a:endParaRPr lang="en-US" dirty="0"/>
          </a:p>
        </p:txBody>
      </p:sp>
      <p:sp>
        <p:nvSpPr>
          <p:cNvPr id="4" name="Slide Number Placeholder 3"/>
          <p:cNvSpPr>
            <a:spLocks noGrp="1"/>
          </p:cNvSpPr>
          <p:nvPr>
            <p:ph type="sldNum" sz="quarter" idx="11"/>
          </p:nvPr>
        </p:nvSpPr>
        <p:spPr/>
        <p:txBody>
          <a:bodyPr/>
          <a:lstStyle/>
          <a:p>
            <a:fld id="{B2C0B0B8-8870-BD4D-8972-2D583234E62D}" type="slidenum">
              <a:rPr lang="en-US" smtClean="0"/>
              <a:t>9</a:t>
            </a:fld>
            <a:endParaRPr lang="en-US" dirty="0"/>
          </a:p>
        </p:txBody>
      </p:sp>
      <p:pic>
        <p:nvPicPr>
          <p:cNvPr id="6" name="Picture 5"/>
          <p:cNvPicPr>
            <a:picLocks noChangeAspect="1"/>
          </p:cNvPicPr>
          <p:nvPr/>
        </p:nvPicPr>
        <p:blipFill>
          <a:blip r:embed="rId2"/>
          <a:stretch>
            <a:fillRect/>
          </a:stretch>
        </p:blipFill>
        <p:spPr>
          <a:xfrm>
            <a:off x="4326102" y="1284513"/>
            <a:ext cx="4767098" cy="4912183"/>
          </a:xfrm>
          <a:prstGeom prst="rect">
            <a:avLst/>
          </a:prstGeom>
        </p:spPr>
      </p:pic>
      <p:sp>
        <p:nvSpPr>
          <p:cNvPr id="5" name="Rectangle 4">
            <a:extLst>
              <a:ext uri="{FF2B5EF4-FFF2-40B4-BE49-F238E27FC236}">
                <a16:creationId xmlns:a16="http://schemas.microsoft.com/office/drawing/2014/main" id="{49EB5456-D26F-9A46-9B93-1311DF20250A}"/>
              </a:ext>
            </a:extLst>
          </p:cNvPr>
          <p:cNvSpPr/>
          <p:nvPr/>
        </p:nvSpPr>
        <p:spPr>
          <a:xfrm>
            <a:off x="3570764" y="6555205"/>
            <a:ext cx="2002471" cy="369332"/>
          </a:xfrm>
          <a:prstGeom prst="rect">
            <a:avLst/>
          </a:prstGeom>
        </p:spPr>
        <p:txBody>
          <a:bodyPr wrap="none">
            <a:spAutoFit/>
          </a:bodyPr>
          <a:lstStyle/>
          <a:p>
            <a:r>
              <a:rPr lang="en-US" b="1" dirty="0">
                <a:solidFill>
                  <a:srgbClr val="191C1F"/>
                </a:solidFill>
                <a:latin typeface="Avenir-Book" panose="02000503020000020003" pitchFamily="2" charset="0"/>
              </a:rPr>
              <a:t>PNNL-SA-136210</a:t>
            </a:r>
            <a:endParaRPr lang="en-US" dirty="0"/>
          </a:p>
        </p:txBody>
      </p:sp>
    </p:spTree>
    <p:extLst>
      <p:ext uri="{BB962C8B-B14F-4D97-AF65-F5344CB8AC3E}">
        <p14:creationId xmlns:p14="http://schemas.microsoft.com/office/powerpoint/2010/main" val="4056182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FCDD6-C338-D34E-95E1-A9829F3CC726}"/>
              </a:ext>
            </a:extLst>
          </p:cNvPr>
          <p:cNvSpPr>
            <a:spLocks noGrp="1"/>
          </p:cNvSpPr>
          <p:nvPr>
            <p:ph type="title"/>
          </p:nvPr>
        </p:nvSpPr>
        <p:spPr/>
        <p:txBody>
          <a:bodyPr/>
          <a:lstStyle/>
          <a:p>
            <a:r>
              <a:rPr lang="en-US" dirty="0"/>
              <a:t>Scenario 1</a:t>
            </a:r>
          </a:p>
        </p:txBody>
      </p:sp>
      <p:sp>
        <p:nvSpPr>
          <p:cNvPr id="4" name="Slide Number Placeholder 3">
            <a:extLst>
              <a:ext uri="{FF2B5EF4-FFF2-40B4-BE49-F238E27FC236}">
                <a16:creationId xmlns:a16="http://schemas.microsoft.com/office/drawing/2014/main" id="{D341E35C-0478-9B4C-AB4B-8836E1BE0A22}"/>
              </a:ext>
            </a:extLst>
          </p:cNvPr>
          <p:cNvSpPr>
            <a:spLocks noGrp="1"/>
          </p:cNvSpPr>
          <p:nvPr>
            <p:ph type="sldNum" sz="quarter" idx="11"/>
          </p:nvPr>
        </p:nvSpPr>
        <p:spPr/>
        <p:txBody>
          <a:bodyPr/>
          <a:lstStyle/>
          <a:p>
            <a:fld id="{B2C0B0B8-8870-BD4D-8972-2D583234E62D}" type="slidenum">
              <a:rPr lang="en-US" smtClean="0"/>
              <a:t>10</a:t>
            </a:fld>
            <a:endParaRPr lang="en-US" dirty="0"/>
          </a:p>
        </p:txBody>
      </p:sp>
      <p:pic>
        <p:nvPicPr>
          <p:cNvPr id="5" name="Picture 4">
            <a:extLst>
              <a:ext uri="{FF2B5EF4-FFF2-40B4-BE49-F238E27FC236}">
                <a16:creationId xmlns:a16="http://schemas.microsoft.com/office/drawing/2014/main" id="{448845D8-B237-5E4C-9731-FAE3DCEB0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2889"/>
            <a:ext cx="4475181" cy="4182441"/>
          </a:xfrm>
          <a:prstGeom prst="rect">
            <a:avLst/>
          </a:prstGeom>
        </p:spPr>
      </p:pic>
      <p:sp>
        <p:nvSpPr>
          <p:cNvPr id="6" name="Rectangle 5">
            <a:extLst>
              <a:ext uri="{FF2B5EF4-FFF2-40B4-BE49-F238E27FC236}">
                <a16:creationId xmlns:a16="http://schemas.microsoft.com/office/drawing/2014/main" id="{C48F63CE-569E-DA42-8DCE-0F0DE004E4A0}"/>
              </a:ext>
            </a:extLst>
          </p:cNvPr>
          <p:cNvSpPr/>
          <p:nvPr/>
        </p:nvSpPr>
        <p:spPr>
          <a:xfrm>
            <a:off x="4658061" y="1240522"/>
            <a:ext cx="4572000" cy="5447645"/>
          </a:xfrm>
          <a:prstGeom prst="rect">
            <a:avLst/>
          </a:prstGeom>
        </p:spPr>
        <p:txBody>
          <a:bodyPr>
            <a:spAutoFit/>
          </a:bodyPr>
          <a:lstStyle/>
          <a:p>
            <a:pPr algn="ctr"/>
            <a:r>
              <a:rPr lang="en-US" u="sng" dirty="0"/>
              <a:t>Scenario 1</a:t>
            </a:r>
          </a:p>
          <a:p>
            <a:r>
              <a:rPr lang="en-US" dirty="0"/>
              <a:t>Facility: Clandestine Enrichment</a:t>
            </a:r>
          </a:p>
          <a:p>
            <a:endParaRPr lang="en-US" dirty="0"/>
          </a:p>
          <a:p>
            <a:r>
              <a:rPr lang="en-US" dirty="0"/>
              <a:t>Parameters: Tails from .001 to .0035 in </a:t>
            </a:r>
          </a:p>
          <a:p>
            <a:r>
              <a:rPr lang="en-US" dirty="0"/>
              <a:t>Observation:</a:t>
            </a:r>
          </a:p>
          <a:p>
            <a:pPr marL="342900" indent="-342900">
              <a:buFont typeface="Arial" panose="020B0604020202020204" pitchFamily="34" charset="0"/>
              <a:buChar char="•"/>
            </a:pPr>
            <a:r>
              <a:rPr lang="en-US" dirty="0"/>
              <a:t>Varying the Clandestine waste (tails) does not affect the declared enrichment inventory.</a:t>
            </a:r>
          </a:p>
          <a:p>
            <a:pPr marL="285750" indent="-285750">
              <a:buFont typeface="Arial" panose="020B0604020202020204" pitchFamily="34" charset="0"/>
              <a:buChar char="•"/>
            </a:pPr>
            <a:r>
              <a:rPr lang="en-US" dirty="0"/>
              <a:t>The undeclared waste (tails) is directly proportional to the parameter.</a:t>
            </a:r>
          </a:p>
          <a:p>
            <a:pPr marL="285750" indent="-285750">
              <a:buFont typeface="Arial" panose="020B0604020202020204" pitchFamily="34" charset="0"/>
              <a:buChar char="•"/>
            </a:pPr>
            <a:r>
              <a:rPr lang="en-US" dirty="0"/>
              <a:t>The undeclared sink is inversely proportional to the parameter.</a:t>
            </a:r>
          </a:p>
          <a:p>
            <a:pPr marL="285750" indent="-285750">
              <a:buFont typeface="Arial" panose="020B0604020202020204" pitchFamily="34" charset="0"/>
              <a:buChar char="•"/>
            </a:pPr>
            <a:r>
              <a:rPr lang="en-US" dirty="0"/>
              <a:t>The undeclared enrichment feed inventory bounces from about 400 to 600 on the y-axis on 0.0035. </a:t>
            </a:r>
          </a:p>
          <a:p>
            <a:pPr marL="285750" indent="-285750">
              <a:buFont typeface="Arial" panose="020B0604020202020204" pitchFamily="34" charset="0"/>
              <a:buChar char="•"/>
            </a:pPr>
            <a:r>
              <a:rPr lang="en-US" dirty="0"/>
              <a:t>Behavior of Undeclared Enrichment facility stays level on tails ranging from 0.001 to 0.0025</a:t>
            </a:r>
          </a:p>
          <a:p>
            <a:endParaRPr lang="en-US" dirty="0"/>
          </a:p>
        </p:txBody>
      </p:sp>
      <p:pic>
        <p:nvPicPr>
          <p:cNvPr id="8" name="Picture 7">
            <a:extLst>
              <a:ext uri="{FF2B5EF4-FFF2-40B4-BE49-F238E27FC236}">
                <a16:creationId xmlns:a16="http://schemas.microsoft.com/office/drawing/2014/main" id="{62984FB6-71DA-4549-BB70-C0D4AE2DC24F}"/>
              </a:ext>
            </a:extLst>
          </p:cNvPr>
          <p:cNvPicPr>
            <a:picLocks noChangeAspect="1"/>
          </p:cNvPicPr>
          <p:nvPr/>
        </p:nvPicPr>
        <p:blipFill>
          <a:blip r:embed="rId3"/>
          <a:stretch>
            <a:fillRect/>
          </a:stretch>
        </p:blipFill>
        <p:spPr>
          <a:xfrm>
            <a:off x="457200" y="4501042"/>
            <a:ext cx="2234038" cy="2425849"/>
          </a:xfrm>
          <a:prstGeom prst="rect">
            <a:avLst/>
          </a:prstGeom>
        </p:spPr>
      </p:pic>
      <p:sp>
        <p:nvSpPr>
          <p:cNvPr id="3" name="Rectangle 2">
            <a:extLst>
              <a:ext uri="{FF2B5EF4-FFF2-40B4-BE49-F238E27FC236}">
                <a16:creationId xmlns:a16="http://schemas.microsoft.com/office/drawing/2014/main" id="{12C99839-13D4-0F4E-8229-2179AC27B34E}"/>
              </a:ext>
            </a:extLst>
          </p:cNvPr>
          <p:cNvSpPr/>
          <p:nvPr/>
        </p:nvSpPr>
        <p:spPr>
          <a:xfrm>
            <a:off x="3366368" y="6488668"/>
            <a:ext cx="2002471" cy="369332"/>
          </a:xfrm>
          <a:prstGeom prst="rect">
            <a:avLst/>
          </a:prstGeom>
        </p:spPr>
        <p:txBody>
          <a:bodyPr wrap="none">
            <a:spAutoFit/>
          </a:bodyPr>
          <a:lstStyle/>
          <a:p>
            <a:r>
              <a:rPr lang="en-US" b="1" dirty="0">
                <a:solidFill>
                  <a:srgbClr val="191C1F"/>
                </a:solidFill>
                <a:latin typeface="Avenir-Book" panose="02000503020000020003" pitchFamily="2" charset="0"/>
              </a:rPr>
              <a:t>PNNL-SA-136210</a:t>
            </a:r>
            <a:endParaRPr lang="en-US" dirty="0"/>
          </a:p>
        </p:txBody>
      </p:sp>
    </p:spTree>
    <p:extLst>
      <p:ext uri="{BB962C8B-B14F-4D97-AF65-F5344CB8AC3E}">
        <p14:creationId xmlns:p14="http://schemas.microsoft.com/office/powerpoint/2010/main" val="2290511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0109-A550-D74A-A23C-13DAAD05F2FC}"/>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D6A5FB94-7205-0A4B-986B-4EEDAFC98F8A}"/>
              </a:ext>
            </a:extLst>
          </p:cNvPr>
          <p:cNvSpPr>
            <a:spLocks noGrp="1"/>
          </p:cNvSpPr>
          <p:nvPr>
            <p:ph idx="1"/>
          </p:nvPr>
        </p:nvSpPr>
        <p:spPr>
          <a:xfrm>
            <a:off x="457200" y="1371599"/>
            <a:ext cx="8229600" cy="3545586"/>
          </a:xfrm>
        </p:spPr>
        <p:txBody>
          <a:bodyPr/>
          <a:lstStyle/>
          <a:p>
            <a:r>
              <a:rPr lang="en-US" sz="3200" dirty="0"/>
              <a:t>The second scenario considers the case of deterrence from a declared Enrichment facility to an Undeclared Enrichment facility. The low enriched Uranium (LEU) obtained and transformed is then sent to the final facility.  </a:t>
            </a:r>
          </a:p>
          <a:p>
            <a:endParaRPr lang="en-US" sz="3200" dirty="0"/>
          </a:p>
        </p:txBody>
      </p:sp>
      <p:sp>
        <p:nvSpPr>
          <p:cNvPr id="4" name="Slide Number Placeholder 3">
            <a:extLst>
              <a:ext uri="{FF2B5EF4-FFF2-40B4-BE49-F238E27FC236}">
                <a16:creationId xmlns:a16="http://schemas.microsoft.com/office/drawing/2014/main" id="{A6FC4C51-0982-7B4C-9806-A1280AA747B8}"/>
              </a:ext>
            </a:extLst>
          </p:cNvPr>
          <p:cNvSpPr>
            <a:spLocks noGrp="1"/>
          </p:cNvSpPr>
          <p:nvPr>
            <p:ph type="sldNum" sz="quarter" idx="11"/>
          </p:nvPr>
        </p:nvSpPr>
        <p:spPr/>
        <p:txBody>
          <a:bodyPr/>
          <a:lstStyle/>
          <a:p>
            <a:fld id="{B2C0B0B8-8870-BD4D-8972-2D583234E62D}" type="slidenum">
              <a:rPr lang="en-US" smtClean="0"/>
              <a:t>11</a:t>
            </a:fld>
            <a:endParaRPr lang="en-US" dirty="0"/>
          </a:p>
        </p:txBody>
      </p:sp>
      <p:sp>
        <p:nvSpPr>
          <p:cNvPr id="5" name="Rectangle 4">
            <a:extLst>
              <a:ext uri="{FF2B5EF4-FFF2-40B4-BE49-F238E27FC236}">
                <a16:creationId xmlns:a16="http://schemas.microsoft.com/office/drawing/2014/main" id="{CE66BECF-DC7E-424E-AAA2-5B3E8777D7DE}"/>
              </a:ext>
            </a:extLst>
          </p:cNvPr>
          <p:cNvSpPr/>
          <p:nvPr/>
        </p:nvSpPr>
        <p:spPr>
          <a:xfrm>
            <a:off x="3570764" y="6488668"/>
            <a:ext cx="2002471" cy="369332"/>
          </a:xfrm>
          <a:prstGeom prst="rect">
            <a:avLst/>
          </a:prstGeom>
        </p:spPr>
        <p:txBody>
          <a:bodyPr wrap="none">
            <a:spAutoFit/>
          </a:bodyPr>
          <a:lstStyle/>
          <a:p>
            <a:r>
              <a:rPr lang="en-US" b="1" dirty="0">
                <a:solidFill>
                  <a:srgbClr val="191C1F"/>
                </a:solidFill>
                <a:latin typeface="Avenir-Book" panose="02000503020000020003" pitchFamily="2" charset="0"/>
              </a:rPr>
              <a:t>PNNL-SA-136210</a:t>
            </a:r>
            <a:endParaRPr lang="en-US" dirty="0"/>
          </a:p>
        </p:txBody>
      </p:sp>
    </p:spTree>
    <p:extLst>
      <p:ext uri="{BB962C8B-B14F-4D97-AF65-F5344CB8AC3E}">
        <p14:creationId xmlns:p14="http://schemas.microsoft.com/office/powerpoint/2010/main" val="2029801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01C0DA-F277-1446-A08B-37232E614CF9}"/>
              </a:ext>
            </a:extLst>
          </p:cNvPr>
          <p:cNvSpPr>
            <a:spLocks noGrp="1"/>
          </p:cNvSpPr>
          <p:nvPr>
            <p:ph type="title"/>
          </p:nvPr>
        </p:nvSpPr>
        <p:spPr>
          <a:xfrm>
            <a:off x="99247" y="337720"/>
            <a:ext cx="7506251" cy="716939"/>
          </a:xfrm>
        </p:spPr>
        <p:txBody>
          <a:bodyPr>
            <a:normAutofit/>
          </a:bodyPr>
          <a:lstStyle/>
          <a:p>
            <a:r>
              <a:rPr lang="en-US" dirty="0"/>
              <a:t>Scenario 2: Diversion of Low-Enriched Uranium</a:t>
            </a:r>
          </a:p>
        </p:txBody>
      </p:sp>
      <p:sp>
        <p:nvSpPr>
          <p:cNvPr id="7" name="TextBox 6">
            <a:extLst>
              <a:ext uri="{FF2B5EF4-FFF2-40B4-BE49-F238E27FC236}">
                <a16:creationId xmlns:a16="http://schemas.microsoft.com/office/drawing/2014/main" id="{1DD4221B-9096-2941-AE6E-3F43461B3B71}"/>
              </a:ext>
            </a:extLst>
          </p:cNvPr>
          <p:cNvSpPr txBox="1"/>
          <p:nvPr/>
        </p:nvSpPr>
        <p:spPr>
          <a:xfrm>
            <a:off x="4114169" y="1681424"/>
            <a:ext cx="2114616" cy="584775"/>
          </a:xfrm>
          <a:prstGeom prst="rect">
            <a:avLst/>
          </a:prstGeom>
          <a:noFill/>
        </p:spPr>
        <p:txBody>
          <a:bodyPr wrap="square" rtlCol="0">
            <a:spAutoFit/>
          </a:bodyPr>
          <a:lstStyle/>
          <a:p>
            <a:pPr algn="ctr"/>
            <a:r>
              <a:rPr lang="en-US" sz="3200" dirty="0"/>
              <a:t>Declared</a:t>
            </a:r>
          </a:p>
        </p:txBody>
      </p:sp>
      <p:grpSp>
        <p:nvGrpSpPr>
          <p:cNvPr id="8" name="Group 7">
            <a:extLst>
              <a:ext uri="{FF2B5EF4-FFF2-40B4-BE49-F238E27FC236}">
                <a16:creationId xmlns:a16="http://schemas.microsoft.com/office/drawing/2014/main" id="{1502EFA8-C592-B744-9F6A-2EA862BCA268}"/>
              </a:ext>
            </a:extLst>
          </p:cNvPr>
          <p:cNvGrpSpPr/>
          <p:nvPr/>
        </p:nvGrpSpPr>
        <p:grpSpPr>
          <a:xfrm>
            <a:off x="395606" y="1420009"/>
            <a:ext cx="8662333" cy="4609035"/>
            <a:chOff x="1030311" y="2112134"/>
            <a:chExt cx="9364392" cy="4411763"/>
          </a:xfrm>
        </p:grpSpPr>
        <p:cxnSp>
          <p:nvCxnSpPr>
            <p:cNvPr id="9" name="Straight Arrow Connector 8">
              <a:extLst>
                <a:ext uri="{FF2B5EF4-FFF2-40B4-BE49-F238E27FC236}">
                  <a16:creationId xmlns:a16="http://schemas.microsoft.com/office/drawing/2014/main" id="{8366C873-8626-0F47-81FA-DFFD23F52EC5}"/>
                </a:ext>
              </a:extLst>
            </p:cNvPr>
            <p:cNvCxnSpPr>
              <a:cxnSpLocks/>
            </p:cNvCxnSpPr>
            <p:nvPr/>
          </p:nvCxnSpPr>
          <p:spPr>
            <a:xfrm>
              <a:off x="5865280" y="3737328"/>
              <a:ext cx="0" cy="954260"/>
            </a:xfrm>
            <a:prstGeom prst="straightConnector1">
              <a:avLst/>
            </a:prstGeom>
            <a:ln cmpd="sng">
              <a:prstDash val="dash"/>
              <a:tailEnd type="triangle"/>
            </a:ln>
          </p:spPr>
          <p:style>
            <a:lnRef idx="2">
              <a:schemeClr val="accent2"/>
            </a:lnRef>
            <a:fillRef idx="0">
              <a:schemeClr val="accent2"/>
            </a:fillRef>
            <a:effectRef idx="1">
              <a:schemeClr val="accent2"/>
            </a:effectRef>
            <a:fontRef idx="minor">
              <a:schemeClr val="tx1"/>
            </a:fontRef>
          </p:style>
        </p:cxnSp>
        <p:grpSp>
          <p:nvGrpSpPr>
            <p:cNvPr id="10" name="Group 9">
              <a:extLst>
                <a:ext uri="{FF2B5EF4-FFF2-40B4-BE49-F238E27FC236}">
                  <a16:creationId xmlns:a16="http://schemas.microsoft.com/office/drawing/2014/main" id="{71908ED2-4D43-A34A-8E58-6125ACC2FA60}"/>
                </a:ext>
              </a:extLst>
            </p:cNvPr>
            <p:cNvGrpSpPr/>
            <p:nvPr/>
          </p:nvGrpSpPr>
          <p:grpSpPr>
            <a:xfrm>
              <a:off x="1030311" y="2112134"/>
              <a:ext cx="9364392" cy="4411763"/>
              <a:chOff x="157529" y="1069848"/>
              <a:chExt cx="11631421" cy="5479808"/>
            </a:xfrm>
          </p:grpSpPr>
          <p:cxnSp>
            <p:nvCxnSpPr>
              <p:cNvPr id="12" name="Straight Arrow Connector 11">
                <a:extLst>
                  <a:ext uri="{FF2B5EF4-FFF2-40B4-BE49-F238E27FC236}">
                    <a16:creationId xmlns:a16="http://schemas.microsoft.com/office/drawing/2014/main" id="{8A5232DD-31D5-E04D-90BE-D18F05E34A18}"/>
                  </a:ext>
                </a:extLst>
              </p:cNvPr>
              <p:cNvCxnSpPr>
                <a:cxnSpLocks/>
              </p:cNvCxnSpPr>
              <p:nvPr/>
            </p:nvCxnSpPr>
            <p:spPr>
              <a:xfrm flipV="1">
                <a:off x="4174944" y="2679983"/>
                <a:ext cx="1175449" cy="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1A080440-C2F2-9F4E-93B9-52BBB6151008}"/>
                  </a:ext>
                </a:extLst>
              </p:cNvPr>
              <p:cNvCxnSpPr>
                <a:cxnSpLocks/>
              </p:cNvCxnSpPr>
              <p:nvPr/>
            </p:nvCxnSpPr>
            <p:spPr>
              <a:xfrm flipV="1">
                <a:off x="6712945" y="2679979"/>
                <a:ext cx="1175449" cy="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DE434EF8-677B-5945-B821-41B5AE768547}"/>
                  </a:ext>
                </a:extLst>
              </p:cNvPr>
              <p:cNvSpPr>
                <a:spLocks noChangeAspect="1"/>
              </p:cNvSpPr>
              <p:nvPr/>
            </p:nvSpPr>
            <p:spPr>
              <a:xfrm>
                <a:off x="157529" y="1998710"/>
                <a:ext cx="1479414" cy="1362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a:p>
                <a:pPr algn="ctr"/>
                <a:r>
                  <a:rPr lang="en-US" sz="1750" dirty="0"/>
                  <a:t>Mine/Mill</a:t>
                </a:r>
              </a:p>
            </p:txBody>
          </p:sp>
          <p:sp>
            <p:nvSpPr>
              <p:cNvPr id="15" name="Rectangle 14">
                <a:extLst>
                  <a:ext uri="{FF2B5EF4-FFF2-40B4-BE49-F238E27FC236}">
                    <a16:creationId xmlns:a16="http://schemas.microsoft.com/office/drawing/2014/main" id="{E10F7719-DD9C-E144-AE6F-F038DE7F87A3}"/>
                  </a:ext>
                </a:extLst>
              </p:cNvPr>
              <p:cNvSpPr>
                <a:spLocks noChangeAspect="1"/>
              </p:cNvSpPr>
              <p:nvPr/>
            </p:nvSpPr>
            <p:spPr>
              <a:xfrm>
                <a:off x="2812390" y="1973306"/>
                <a:ext cx="1634345" cy="1362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a:p>
                <a:pPr algn="ctr"/>
                <a:r>
                  <a:rPr lang="en-US" dirty="0"/>
                  <a:t>Conversion</a:t>
                </a:r>
              </a:p>
            </p:txBody>
          </p:sp>
          <p:sp>
            <p:nvSpPr>
              <p:cNvPr id="16" name="Rectangle 15">
                <a:extLst>
                  <a:ext uri="{FF2B5EF4-FFF2-40B4-BE49-F238E27FC236}">
                    <a16:creationId xmlns:a16="http://schemas.microsoft.com/office/drawing/2014/main" id="{80368FA9-05A0-844B-BBA7-AFEFE233FB7E}"/>
                  </a:ext>
                </a:extLst>
              </p:cNvPr>
              <p:cNvSpPr>
                <a:spLocks noChangeAspect="1"/>
              </p:cNvSpPr>
              <p:nvPr/>
            </p:nvSpPr>
            <p:spPr>
              <a:xfrm>
                <a:off x="10426398" y="1973310"/>
                <a:ext cx="1362552" cy="1362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a:p>
                <a:pPr algn="ctr"/>
                <a:r>
                  <a:rPr lang="en-US" dirty="0"/>
                  <a:t>Power</a:t>
                </a:r>
              </a:p>
            </p:txBody>
          </p:sp>
          <p:sp>
            <p:nvSpPr>
              <p:cNvPr id="17" name="Rectangle 16">
                <a:extLst>
                  <a:ext uri="{FF2B5EF4-FFF2-40B4-BE49-F238E27FC236}">
                    <a16:creationId xmlns:a16="http://schemas.microsoft.com/office/drawing/2014/main" id="{1BA9ADC8-F370-1342-9B05-CAE46523E135}"/>
                  </a:ext>
                </a:extLst>
              </p:cNvPr>
              <p:cNvSpPr>
                <a:spLocks noChangeAspect="1"/>
              </p:cNvSpPr>
              <p:nvPr/>
            </p:nvSpPr>
            <p:spPr>
              <a:xfrm>
                <a:off x="5350395" y="1973311"/>
                <a:ext cx="1691270" cy="1362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a:p>
                <a:pPr algn="ctr"/>
                <a:r>
                  <a:rPr lang="en-US" dirty="0"/>
                  <a:t>Enrichment</a:t>
                </a:r>
              </a:p>
            </p:txBody>
          </p:sp>
          <p:sp>
            <p:nvSpPr>
              <p:cNvPr id="18" name="Rectangle 17">
                <a:extLst>
                  <a:ext uri="{FF2B5EF4-FFF2-40B4-BE49-F238E27FC236}">
                    <a16:creationId xmlns:a16="http://schemas.microsoft.com/office/drawing/2014/main" id="{9492F3FF-83DB-4C4F-9F67-A512C071ECA0}"/>
                  </a:ext>
                </a:extLst>
              </p:cNvPr>
              <p:cNvSpPr>
                <a:spLocks noChangeAspect="1"/>
              </p:cNvSpPr>
              <p:nvPr/>
            </p:nvSpPr>
            <p:spPr>
              <a:xfrm>
                <a:off x="7888396" y="1973311"/>
                <a:ext cx="1362552" cy="1362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a:p>
                <a:pPr algn="ctr"/>
                <a:r>
                  <a:rPr lang="en-US" dirty="0"/>
                  <a:t>Fuel Fab</a:t>
                </a:r>
              </a:p>
            </p:txBody>
          </p:sp>
          <p:sp>
            <p:nvSpPr>
              <p:cNvPr id="19" name="Rectangle 18">
                <a:extLst>
                  <a:ext uri="{FF2B5EF4-FFF2-40B4-BE49-F238E27FC236}">
                    <a16:creationId xmlns:a16="http://schemas.microsoft.com/office/drawing/2014/main" id="{1E4B1CDC-D72D-CF4B-9F0E-9A277F94569A}"/>
                  </a:ext>
                </a:extLst>
              </p:cNvPr>
              <p:cNvSpPr>
                <a:spLocks noChangeAspect="1"/>
              </p:cNvSpPr>
              <p:nvPr/>
            </p:nvSpPr>
            <p:spPr>
              <a:xfrm>
                <a:off x="7888396" y="4290124"/>
                <a:ext cx="1362552" cy="13625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accent2"/>
                    </a:solidFill>
                  </a:rPr>
                  <a:t>7</a:t>
                </a:r>
              </a:p>
              <a:p>
                <a:pPr algn="ctr"/>
                <a:r>
                  <a:rPr lang="en-US" dirty="0">
                    <a:solidFill>
                      <a:schemeClr val="accent2"/>
                    </a:solidFill>
                  </a:rPr>
                  <a:t>Weapons</a:t>
                </a:r>
              </a:p>
            </p:txBody>
          </p:sp>
          <p:sp>
            <p:nvSpPr>
              <p:cNvPr id="20" name="Rectangle 19">
                <a:extLst>
                  <a:ext uri="{FF2B5EF4-FFF2-40B4-BE49-F238E27FC236}">
                    <a16:creationId xmlns:a16="http://schemas.microsoft.com/office/drawing/2014/main" id="{15F82CED-620C-8147-B5EF-46E504046691}"/>
                  </a:ext>
                </a:extLst>
              </p:cNvPr>
              <p:cNvSpPr>
                <a:spLocks noChangeAspect="1"/>
              </p:cNvSpPr>
              <p:nvPr/>
            </p:nvSpPr>
            <p:spPr>
              <a:xfrm>
                <a:off x="5350395" y="4290124"/>
                <a:ext cx="1691270" cy="13625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accent2"/>
                    </a:solidFill>
                  </a:rPr>
                  <a:t>6</a:t>
                </a:r>
              </a:p>
              <a:p>
                <a:pPr algn="ctr"/>
                <a:r>
                  <a:rPr lang="en-US" dirty="0">
                    <a:solidFill>
                      <a:schemeClr val="accent2"/>
                    </a:solidFill>
                  </a:rPr>
                  <a:t>Enrichment</a:t>
                </a:r>
              </a:p>
            </p:txBody>
          </p:sp>
          <p:cxnSp>
            <p:nvCxnSpPr>
              <p:cNvPr id="21" name="Straight Arrow Connector 20">
                <a:extLst>
                  <a:ext uri="{FF2B5EF4-FFF2-40B4-BE49-F238E27FC236}">
                    <a16:creationId xmlns:a16="http://schemas.microsoft.com/office/drawing/2014/main" id="{2006F3C9-CA53-1143-A2C7-411E78F1539B}"/>
                  </a:ext>
                </a:extLst>
              </p:cNvPr>
              <p:cNvCxnSpPr>
                <a:cxnSpLocks/>
                <a:stCxn id="14" idx="3"/>
                <a:endCxn id="15" idx="1"/>
              </p:cNvCxnSpPr>
              <p:nvPr/>
            </p:nvCxnSpPr>
            <p:spPr>
              <a:xfrm flipV="1">
                <a:off x="1636943" y="2654583"/>
                <a:ext cx="1175447" cy="254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D283EFE5-159A-A849-A01C-C780B6D7AAF6}"/>
                  </a:ext>
                </a:extLst>
              </p:cNvPr>
              <p:cNvCxnSpPr/>
              <p:nvPr/>
            </p:nvCxnSpPr>
            <p:spPr>
              <a:xfrm flipV="1">
                <a:off x="9250949" y="2654582"/>
                <a:ext cx="1175449" cy="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AF7E34CB-1B0B-6540-AF2A-71EA1966CFF6}"/>
                  </a:ext>
                </a:extLst>
              </p:cNvPr>
              <p:cNvCxnSpPr>
                <a:cxnSpLocks/>
                <a:stCxn id="20" idx="3"/>
                <a:endCxn id="19" idx="1"/>
              </p:cNvCxnSpPr>
              <p:nvPr/>
            </p:nvCxnSpPr>
            <p:spPr>
              <a:xfrm>
                <a:off x="7041665" y="4971400"/>
                <a:ext cx="846732"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4" name="TextBox 23">
                <a:extLst>
                  <a:ext uri="{FF2B5EF4-FFF2-40B4-BE49-F238E27FC236}">
                    <a16:creationId xmlns:a16="http://schemas.microsoft.com/office/drawing/2014/main" id="{E3F6225E-2724-5B43-AE0B-98E334DF7642}"/>
                  </a:ext>
                </a:extLst>
              </p:cNvPr>
              <p:cNvSpPr txBox="1"/>
              <p:nvPr/>
            </p:nvSpPr>
            <p:spPr>
              <a:xfrm>
                <a:off x="4823817" y="5712629"/>
                <a:ext cx="2965562" cy="726343"/>
              </a:xfrm>
              <a:prstGeom prst="rect">
                <a:avLst/>
              </a:prstGeom>
              <a:noFill/>
            </p:spPr>
            <p:txBody>
              <a:bodyPr wrap="square" rtlCol="0">
                <a:spAutoFit/>
              </a:bodyPr>
              <a:lstStyle/>
              <a:p>
                <a:pPr algn="ctr"/>
                <a:r>
                  <a:rPr lang="en-US" sz="3200" dirty="0">
                    <a:solidFill>
                      <a:schemeClr val="accent2"/>
                    </a:solidFill>
                  </a:rPr>
                  <a:t>Undeclared</a:t>
                </a:r>
              </a:p>
            </p:txBody>
          </p:sp>
          <p:sp>
            <p:nvSpPr>
              <p:cNvPr id="25" name="TextBox 24">
                <a:extLst>
                  <a:ext uri="{FF2B5EF4-FFF2-40B4-BE49-F238E27FC236}">
                    <a16:creationId xmlns:a16="http://schemas.microsoft.com/office/drawing/2014/main" id="{7EA19358-847D-F043-B7AE-BEB2CE845F50}"/>
                  </a:ext>
                </a:extLst>
              </p:cNvPr>
              <p:cNvSpPr txBox="1"/>
              <p:nvPr/>
            </p:nvSpPr>
            <p:spPr>
              <a:xfrm rot="2700000">
                <a:off x="4578001" y="2747786"/>
                <a:ext cx="369332" cy="524246"/>
              </a:xfrm>
              <a:prstGeom prst="rect">
                <a:avLst/>
              </a:prstGeom>
              <a:noFill/>
            </p:spPr>
            <p:txBody>
              <a:bodyPr vert="vert270" wrap="none" rtlCol="0">
                <a:spAutoFit/>
              </a:bodyPr>
              <a:lstStyle/>
              <a:p>
                <a:r>
                  <a:rPr lang="en-US" sz="1200" dirty="0"/>
                  <a:t>Nat. U.</a:t>
                </a:r>
                <a:endParaRPr lang="en-US" sz="1600" dirty="0"/>
              </a:p>
            </p:txBody>
          </p:sp>
          <p:sp>
            <p:nvSpPr>
              <p:cNvPr id="26" name="TextBox 25">
                <a:extLst>
                  <a:ext uri="{FF2B5EF4-FFF2-40B4-BE49-F238E27FC236}">
                    <a16:creationId xmlns:a16="http://schemas.microsoft.com/office/drawing/2014/main" id="{AB262E25-4059-A34D-8223-EEAC31755E29}"/>
                  </a:ext>
                </a:extLst>
              </p:cNvPr>
              <p:cNvSpPr txBox="1"/>
              <p:nvPr/>
            </p:nvSpPr>
            <p:spPr>
              <a:xfrm rot="2700000">
                <a:off x="7116005" y="2842332"/>
                <a:ext cx="369332" cy="331181"/>
              </a:xfrm>
              <a:prstGeom prst="rect">
                <a:avLst/>
              </a:prstGeom>
              <a:noFill/>
            </p:spPr>
            <p:txBody>
              <a:bodyPr vert="vert270" wrap="none" rtlCol="0">
                <a:spAutoFit/>
              </a:bodyPr>
              <a:lstStyle/>
              <a:p>
                <a:r>
                  <a:rPr lang="en-US" sz="1200" dirty="0"/>
                  <a:t>LEU</a:t>
                </a:r>
                <a:endParaRPr lang="en-US" sz="1600" dirty="0"/>
              </a:p>
            </p:txBody>
          </p:sp>
          <p:sp>
            <p:nvSpPr>
              <p:cNvPr id="27" name="TextBox 26">
                <a:extLst>
                  <a:ext uri="{FF2B5EF4-FFF2-40B4-BE49-F238E27FC236}">
                    <a16:creationId xmlns:a16="http://schemas.microsoft.com/office/drawing/2014/main" id="{C574F449-7007-0640-A4FF-A1F22E35FDAC}"/>
                  </a:ext>
                </a:extLst>
              </p:cNvPr>
              <p:cNvSpPr txBox="1"/>
              <p:nvPr/>
            </p:nvSpPr>
            <p:spPr>
              <a:xfrm rot="2700000">
                <a:off x="7116002" y="5114954"/>
                <a:ext cx="369332" cy="363241"/>
              </a:xfrm>
              <a:prstGeom prst="rect">
                <a:avLst/>
              </a:prstGeom>
              <a:noFill/>
            </p:spPr>
            <p:txBody>
              <a:bodyPr vert="vert270" wrap="none" rtlCol="0">
                <a:spAutoFit/>
              </a:bodyPr>
              <a:lstStyle/>
              <a:p>
                <a:r>
                  <a:rPr lang="en-US" sz="1200" dirty="0"/>
                  <a:t>HEU</a:t>
                </a:r>
                <a:endParaRPr lang="en-US" sz="1600" dirty="0"/>
              </a:p>
            </p:txBody>
          </p:sp>
          <p:sp>
            <p:nvSpPr>
              <p:cNvPr id="28" name="Rectangle 27">
                <a:extLst>
                  <a:ext uri="{FF2B5EF4-FFF2-40B4-BE49-F238E27FC236}">
                    <a16:creationId xmlns:a16="http://schemas.microsoft.com/office/drawing/2014/main" id="{12C23572-0C3C-6042-988D-4CE19D89D25F}"/>
                  </a:ext>
                </a:extLst>
              </p:cNvPr>
              <p:cNvSpPr/>
              <p:nvPr/>
            </p:nvSpPr>
            <p:spPr>
              <a:xfrm>
                <a:off x="2498651" y="1069848"/>
                <a:ext cx="7145079" cy="5479808"/>
              </a:xfrm>
              <a:prstGeom prst="rect">
                <a:avLst/>
              </a:prstGeom>
              <a:noFill/>
              <a:ln w="38100">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TextBox 28">
                <a:extLst>
                  <a:ext uri="{FF2B5EF4-FFF2-40B4-BE49-F238E27FC236}">
                    <a16:creationId xmlns:a16="http://schemas.microsoft.com/office/drawing/2014/main" id="{3DD44BC1-E71E-A644-BDE3-F8214488A823}"/>
                  </a:ext>
                </a:extLst>
              </p:cNvPr>
              <p:cNvSpPr txBox="1"/>
              <p:nvPr/>
            </p:nvSpPr>
            <p:spPr>
              <a:xfrm rot="2700000">
                <a:off x="9654008" y="2699723"/>
                <a:ext cx="369332" cy="629339"/>
              </a:xfrm>
              <a:prstGeom prst="rect">
                <a:avLst/>
              </a:prstGeom>
              <a:noFill/>
            </p:spPr>
            <p:txBody>
              <a:bodyPr vert="vert270" wrap="none" rtlCol="0">
                <a:spAutoFit/>
              </a:bodyPr>
              <a:lstStyle/>
              <a:p>
                <a:r>
                  <a:rPr lang="en-US" sz="1200" dirty="0"/>
                  <a:t>LEU Fuel</a:t>
                </a:r>
                <a:endParaRPr lang="en-US" sz="1600" dirty="0"/>
              </a:p>
            </p:txBody>
          </p:sp>
          <p:sp>
            <p:nvSpPr>
              <p:cNvPr id="30" name="TextBox 29">
                <a:extLst>
                  <a:ext uri="{FF2B5EF4-FFF2-40B4-BE49-F238E27FC236}">
                    <a16:creationId xmlns:a16="http://schemas.microsoft.com/office/drawing/2014/main" id="{833C0314-A7DD-3C4C-97E3-8657952A0244}"/>
                  </a:ext>
                </a:extLst>
              </p:cNvPr>
              <p:cNvSpPr txBox="1"/>
              <p:nvPr/>
            </p:nvSpPr>
            <p:spPr>
              <a:xfrm rot="2700000">
                <a:off x="1894374" y="2711042"/>
                <a:ext cx="369332" cy="775149"/>
              </a:xfrm>
              <a:prstGeom prst="rect">
                <a:avLst/>
              </a:prstGeom>
              <a:noFill/>
            </p:spPr>
            <p:txBody>
              <a:bodyPr vert="vert270" wrap="none" rtlCol="0">
                <a:spAutoFit/>
              </a:bodyPr>
              <a:lstStyle/>
              <a:p>
                <a:r>
                  <a:rPr lang="en-US" sz="1200" dirty="0"/>
                  <a:t>Yellowcake</a:t>
                </a:r>
                <a:endParaRPr lang="en-US" sz="1600" dirty="0"/>
              </a:p>
            </p:txBody>
          </p:sp>
        </p:grpSp>
        <p:sp>
          <p:nvSpPr>
            <p:cNvPr id="11" name="TextBox 10">
              <a:extLst>
                <a:ext uri="{FF2B5EF4-FFF2-40B4-BE49-F238E27FC236}">
                  <a16:creationId xmlns:a16="http://schemas.microsoft.com/office/drawing/2014/main" id="{EF3F5031-5495-E549-82C0-6753D1D3A0EF}"/>
                </a:ext>
              </a:extLst>
            </p:cNvPr>
            <p:cNvSpPr txBox="1"/>
            <p:nvPr/>
          </p:nvSpPr>
          <p:spPr>
            <a:xfrm rot="2700000">
              <a:off x="5875705" y="4044735"/>
              <a:ext cx="369332" cy="331181"/>
            </a:xfrm>
            <a:prstGeom prst="rect">
              <a:avLst/>
            </a:prstGeom>
            <a:noFill/>
          </p:spPr>
          <p:txBody>
            <a:bodyPr vert="vert270" wrap="none" rtlCol="0">
              <a:spAutoFit/>
            </a:bodyPr>
            <a:lstStyle/>
            <a:p>
              <a:r>
                <a:rPr lang="en-US" sz="1200" dirty="0"/>
                <a:t>LEU</a:t>
              </a:r>
              <a:endParaRPr lang="en-US" sz="1600" dirty="0"/>
            </a:p>
          </p:txBody>
        </p:sp>
      </p:grpSp>
      <p:sp>
        <p:nvSpPr>
          <p:cNvPr id="2" name="Rectangle 1">
            <a:extLst>
              <a:ext uri="{FF2B5EF4-FFF2-40B4-BE49-F238E27FC236}">
                <a16:creationId xmlns:a16="http://schemas.microsoft.com/office/drawing/2014/main" id="{E41AAAE8-887D-5746-A634-7646032F39D8}"/>
              </a:ext>
            </a:extLst>
          </p:cNvPr>
          <p:cNvSpPr/>
          <p:nvPr/>
        </p:nvSpPr>
        <p:spPr>
          <a:xfrm>
            <a:off x="3712884" y="6521517"/>
            <a:ext cx="2002471" cy="369332"/>
          </a:xfrm>
          <a:prstGeom prst="rect">
            <a:avLst/>
          </a:prstGeom>
        </p:spPr>
        <p:txBody>
          <a:bodyPr wrap="none">
            <a:spAutoFit/>
          </a:bodyPr>
          <a:lstStyle/>
          <a:p>
            <a:r>
              <a:rPr lang="en-US" b="1" dirty="0">
                <a:solidFill>
                  <a:srgbClr val="191C1F"/>
                </a:solidFill>
                <a:latin typeface="Avenir-Book" panose="02000503020000020003" pitchFamily="2" charset="0"/>
              </a:rPr>
              <a:t>PNNL-SA-136210</a:t>
            </a:r>
            <a:endParaRPr lang="en-US" dirty="0"/>
          </a:p>
        </p:txBody>
      </p:sp>
    </p:spTree>
    <p:extLst>
      <p:ext uri="{BB962C8B-B14F-4D97-AF65-F5344CB8AC3E}">
        <p14:creationId xmlns:p14="http://schemas.microsoft.com/office/powerpoint/2010/main" val="2840952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1F0354-CDB1-3C45-8331-BA5651554A48}"/>
              </a:ext>
            </a:extLst>
          </p:cNvPr>
          <p:cNvSpPr>
            <a:spLocks noGrp="1"/>
          </p:cNvSpPr>
          <p:nvPr>
            <p:ph type="sldNum" sz="quarter" idx="11"/>
          </p:nvPr>
        </p:nvSpPr>
        <p:spPr/>
        <p:txBody>
          <a:bodyPr/>
          <a:lstStyle/>
          <a:p>
            <a:fld id="{B2C0B0B8-8870-BD4D-8972-2D583234E62D}" type="slidenum">
              <a:rPr lang="en-US" smtClean="0"/>
              <a:t>13</a:t>
            </a:fld>
            <a:endParaRPr lang="en-US" dirty="0"/>
          </a:p>
        </p:txBody>
      </p:sp>
      <p:sp>
        <p:nvSpPr>
          <p:cNvPr id="5" name="Title 1">
            <a:extLst>
              <a:ext uri="{FF2B5EF4-FFF2-40B4-BE49-F238E27FC236}">
                <a16:creationId xmlns:a16="http://schemas.microsoft.com/office/drawing/2014/main" id="{20DC93D6-FBEC-D746-98F9-389AF861CB88}"/>
              </a:ext>
            </a:extLst>
          </p:cNvPr>
          <p:cNvSpPr>
            <a:spLocks noGrp="1"/>
          </p:cNvSpPr>
          <p:nvPr>
            <p:ph type="title"/>
          </p:nvPr>
        </p:nvSpPr>
        <p:spPr>
          <a:xfrm>
            <a:off x="131678" y="230322"/>
            <a:ext cx="9012322" cy="384721"/>
          </a:xfrm>
        </p:spPr>
        <p:txBody>
          <a:bodyPr/>
          <a:lstStyle/>
          <a:p>
            <a:r>
              <a:rPr lang="en-US" dirty="0"/>
              <a:t>Scenario 2:</a:t>
            </a:r>
          </a:p>
        </p:txBody>
      </p:sp>
      <p:pic>
        <p:nvPicPr>
          <p:cNvPr id="6" name="Picture 5">
            <a:extLst>
              <a:ext uri="{FF2B5EF4-FFF2-40B4-BE49-F238E27FC236}">
                <a16:creationId xmlns:a16="http://schemas.microsoft.com/office/drawing/2014/main" id="{08E95B8F-012F-A54A-B242-F9CDA53913D6}"/>
              </a:ext>
            </a:extLst>
          </p:cNvPr>
          <p:cNvPicPr>
            <a:picLocks noChangeAspect="1"/>
          </p:cNvPicPr>
          <p:nvPr/>
        </p:nvPicPr>
        <p:blipFill>
          <a:blip r:embed="rId2"/>
          <a:stretch>
            <a:fillRect/>
          </a:stretch>
        </p:blipFill>
        <p:spPr>
          <a:xfrm>
            <a:off x="0" y="1538343"/>
            <a:ext cx="5314619" cy="4367982"/>
          </a:xfrm>
          <a:prstGeom prst="rect">
            <a:avLst/>
          </a:prstGeom>
        </p:spPr>
      </p:pic>
      <p:sp>
        <p:nvSpPr>
          <p:cNvPr id="7" name="Text Placeholder 4">
            <a:extLst>
              <a:ext uri="{FF2B5EF4-FFF2-40B4-BE49-F238E27FC236}">
                <a16:creationId xmlns:a16="http://schemas.microsoft.com/office/drawing/2014/main" id="{AC704AE9-FCE5-5943-AB0B-CABA90B90747}"/>
              </a:ext>
            </a:extLst>
          </p:cNvPr>
          <p:cNvSpPr txBox="1">
            <a:spLocks/>
          </p:cNvSpPr>
          <p:nvPr/>
        </p:nvSpPr>
        <p:spPr>
          <a:xfrm>
            <a:off x="-95398" y="1795327"/>
            <a:ext cx="4114860" cy="33483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000" dirty="0">
                <a:solidFill>
                  <a:schemeClr val="bg1"/>
                </a:solidFill>
              </a:rPr>
              <a:t>Scenario 2:</a:t>
            </a:r>
            <a:endParaRPr lang="en-US" dirty="0">
              <a:solidFill>
                <a:schemeClr val="bg1"/>
              </a:solidFill>
            </a:endParaRPr>
          </a:p>
        </p:txBody>
      </p:sp>
      <p:sp>
        <p:nvSpPr>
          <p:cNvPr id="8" name="TextBox 7">
            <a:extLst>
              <a:ext uri="{FF2B5EF4-FFF2-40B4-BE49-F238E27FC236}">
                <a16:creationId xmlns:a16="http://schemas.microsoft.com/office/drawing/2014/main" id="{AFFF46B4-0B31-3149-AEA2-A6024ACC3F18}"/>
              </a:ext>
            </a:extLst>
          </p:cNvPr>
          <p:cNvSpPr txBox="1"/>
          <p:nvPr/>
        </p:nvSpPr>
        <p:spPr>
          <a:xfrm>
            <a:off x="5314619" y="1227264"/>
            <a:ext cx="3657259" cy="5509200"/>
          </a:xfrm>
          <a:prstGeom prst="rect">
            <a:avLst/>
          </a:prstGeom>
          <a:noFill/>
        </p:spPr>
        <p:txBody>
          <a:bodyPr wrap="square" rtlCol="0">
            <a:spAutoFit/>
          </a:bodyPr>
          <a:lstStyle/>
          <a:p>
            <a:pPr algn="ctr"/>
            <a:r>
              <a:rPr lang="en-US" u="sng" dirty="0"/>
              <a:t>Scenario 2</a:t>
            </a:r>
          </a:p>
          <a:p>
            <a:r>
              <a:rPr lang="en-US" dirty="0"/>
              <a:t>Facility: Clandestine Enrichment </a:t>
            </a:r>
            <a:endParaRPr lang="en-US" dirty="0">
              <a:solidFill>
                <a:schemeClr val="bg1"/>
              </a:solidFill>
            </a:endParaRPr>
          </a:p>
          <a:p>
            <a:r>
              <a:rPr lang="en-US" dirty="0"/>
              <a:t>Parameters: Tails assay to 0.0015 (Run 2) from 0.001 (Run 1). </a:t>
            </a:r>
            <a:endParaRPr lang="en-US" dirty="0">
              <a:highlight>
                <a:srgbClr val="FFFF00"/>
              </a:highlight>
            </a:endParaRPr>
          </a:p>
          <a:p>
            <a:r>
              <a:rPr lang="en-US" dirty="0"/>
              <a:t>Observations:</a:t>
            </a:r>
          </a:p>
          <a:p>
            <a:pPr marL="285750" indent="-285750">
              <a:buFont typeface="Arial" panose="020B0604020202020204" pitchFamily="34" charset="0"/>
              <a:buChar char="•"/>
            </a:pPr>
            <a:r>
              <a:rPr lang="en-US" sz="1600" dirty="0"/>
              <a:t>The enrichment feed inventory is at about 23,250.</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sink inventory appears to be repeating from an increasing slope and then being constant from 60 to 120 months.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the undeclared enrichment feed inventory, the variation caused the graph to bounce from about 700 to 950.</a:t>
            </a:r>
          </a:p>
          <a:p>
            <a:endParaRPr lang="en-US" dirty="0"/>
          </a:p>
          <a:p>
            <a:pPr marL="285750" indent="-285750">
              <a:buFont typeface="Arial" panose="020B0604020202020204" pitchFamily="34" charset="0"/>
              <a:buChar char="•"/>
            </a:pPr>
            <a:r>
              <a:rPr lang="en-US" dirty="0"/>
              <a:t>Note: </a:t>
            </a:r>
            <a:r>
              <a:rPr lang="en-US" sz="1600" dirty="0"/>
              <a:t>A small difference in the declared enrichment tails inventory.</a:t>
            </a:r>
          </a:p>
          <a:p>
            <a:pPr marL="285750" indent="-285750">
              <a:buFont typeface="Arial" panose="020B0604020202020204" pitchFamily="34" charset="0"/>
              <a:buChar char="•"/>
            </a:pPr>
            <a:endParaRPr lang="en-US" dirty="0"/>
          </a:p>
        </p:txBody>
      </p:sp>
      <p:sp>
        <p:nvSpPr>
          <p:cNvPr id="2" name="Rectangle 1">
            <a:extLst>
              <a:ext uri="{FF2B5EF4-FFF2-40B4-BE49-F238E27FC236}">
                <a16:creationId xmlns:a16="http://schemas.microsoft.com/office/drawing/2014/main" id="{79A7242B-72A0-A84E-9955-715403BCE7DE}"/>
              </a:ext>
            </a:extLst>
          </p:cNvPr>
          <p:cNvSpPr/>
          <p:nvPr/>
        </p:nvSpPr>
        <p:spPr>
          <a:xfrm>
            <a:off x="3636603" y="6551798"/>
            <a:ext cx="2002471" cy="369332"/>
          </a:xfrm>
          <a:prstGeom prst="rect">
            <a:avLst/>
          </a:prstGeom>
        </p:spPr>
        <p:txBody>
          <a:bodyPr wrap="none">
            <a:spAutoFit/>
          </a:bodyPr>
          <a:lstStyle/>
          <a:p>
            <a:r>
              <a:rPr lang="en-US" b="1" dirty="0">
                <a:solidFill>
                  <a:srgbClr val="191C1F"/>
                </a:solidFill>
                <a:latin typeface="Avenir-Book" panose="02000503020000020003" pitchFamily="2" charset="0"/>
              </a:rPr>
              <a:t>PNNL-SA-136210</a:t>
            </a:r>
            <a:endParaRPr lang="en-US" dirty="0"/>
          </a:p>
        </p:txBody>
      </p:sp>
    </p:spTree>
    <p:extLst>
      <p:ext uri="{BB962C8B-B14F-4D97-AF65-F5344CB8AC3E}">
        <p14:creationId xmlns:p14="http://schemas.microsoft.com/office/powerpoint/2010/main" val="459671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6F23-4CF4-7A4B-812A-54F24F9BD160}"/>
              </a:ext>
            </a:extLst>
          </p:cNvPr>
          <p:cNvSpPr>
            <a:spLocks noGrp="1"/>
          </p:cNvSpPr>
          <p:nvPr>
            <p:ph type="title"/>
          </p:nvPr>
        </p:nvSpPr>
        <p:spPr/>
        <p:txBody>
          <a:bodyPr/>
          <a:lstStyle/>
          <a:p>
            <a:r>
              <a:rPr lang="en-US" dirty="0"/>
              <a:t>Status</a:t>
            </a:r>
          </a:p>
        </p:txBody>
      </p:sp>
      <p:sp>
        <p:nvSpPr>
          <p:cNvPr id="3" name="Content Placeholder 2">
            <a:extLst>
              <a:ext uri="{FF2B5EF4-FFF2-40B4-BE49-F238E27FC236}">
                <a16:creationId xmlns:a16="http://schemas.microsoft.com/office/drawing/2014/main" id="{0DC3E5E7-97D1-424D-972F-6FC4050AF291}"/>
              </a:ext>
            </a:extLst>
          </p:cNvPr>
          <p:cNvSpPr>
            <a:spLocks noGrp="1"/>
          </p:cNvSpPr>
          <p:nvPr>
            <p:ph idx="1"/>
          </p:nvPr>
        </p:nvSpPr>
        <p:spPr>
          <a:xfrm>
            <a:off x="457200" y="1371599"/>
            <a:ext cx="8229600" cy="4247317"/>
          </a:xfrm>
        </p:spPr>
        <p:txBody>
          <a:bodyPr/>
          <a:lstStyle/>
          <a:p>
            <a:r>
              <a:rPr lang="en-US" dirty="0"/>
              <a:t>We implemented computational modeling and inference methods to integrate sparse remote sensing information across a manufacturing chain to draw stronger inferences about the activities at unknown facilities.  </a:t>
            </a:r>
          </a:p>
          <a:p>
            <a:r>
              <a:rPr lang="en-US" dirty="0"/>
              <a:t>Multiple inference approaches provided initial classification power. However, they were only tested in a few particular scenarios. </a:t>
            </a:r>
          </a:p>
          <a:p>
            <a:r>
              <a:rPr lang="en-US" dirty="0"/>
              <a:t>More tests need to be conducted in order to estimate performance accuracy.  </a:t>
            </a:r>
          </a:p>
          <a:p>
            <a:r>
              <a:rPr lang="en-US" dirty="0"/>
              <a:t> More complex processes with additional raw material and waste inputs/outputs, remotely observable signatures, and variable production rates need to be included. </a:t>
            </a:r>
          </a:p>
          <a:p>
            <a:r>
              <a:rPr lang="en-US" dirty="0"/>
              <a:t>Results should also be obtained using real data sets from current Nuclear facilities.  </a:t>
            </a:r>
          </a:p>
        </p:txBody>
      </p:sp>
      <p:sp>
        <p:nvSpPr>
          <p:cNvPr id="4" name="Slide Number Placeholder 3">
            <a:extLst>
              <a:ext uri="{FF2B5EF4-FFF2-40B4-BE49-F238E27FC236}">
                <a16:creationId xmlns:a16="http://schemas.microsoft.com/office/drawing/2014/main" id="{84B9BD0E-1FEE-2540-A86D-71EF27B2E827}"/>
              </a:ext>
            </a:extLst>
          </p:cNvPr>
          <p:cNvSpPr>
            <a:spLocks noGrp="1"/>
          </p:cNvSpPr>
          <p:nvPr>
            <p:ph type="sldNum" sz="quarter" idx="11"/>
          </p:nvPr>
        </p:nvSpPr>
        <p:spPr/>
        <p:txBody>
          <a:bodyPr/>
          <a:lstStyle/>
          <a:p>
            <a:fld id="{B2C0B0B8-8870-BD4D-8972-2D583234E62D}" type="slidenum">
              <a:rPr lang="en-US" smtClean="0"/>
              <a:t>14</a:t>
            </a:fld>
            <a:endParaRPr lang="en-US" dirty="0"/>
          </a:p>
        </p:txBody>
      </p:sp>
      <p:sp>
        <p:nvSpPr>
          <p:cNvPr id="5" name="Rectangle 4">
            <a:extLst>
              <a:ext uri="{FF2B5EF4-FFF2-40B4-BE49-F238E27FC236}">
                <a16:creationId xmlns:a16="http://schemas.microsoft.com/office/drawing/2014/main" id="{036FA764-0747-624F-9ED4-EB4C455BDBD7}"/>
              </a:ext>
            </a:extLst>
          </p:cNvPr>
          <p:cNvSpPr/>
          <p:nvPr/>
        </p:nvSpPr>
        <p:spPr>
          <a:xfrm>
            <a:off x="3570764" y="6536813"/>
            <a:ext cx="2002471" cy="369332"/>
          </a:xfrm>
          <a:prstGeom prst="rect">
            <a:avLst/>
          </a:prstGeom>
        </p:spPr>
        <p:txBody>
          <a:bodyPr wrap="none">
            <a:spAutoFit/>
          </a:bodyPr>
          <a:lstStyle/>
          <a:p>
            <a:r>
              <a:rPr lang="en-US" b="1" dirty="0">
                <a:solidFill>
                  <a:srgbClr val="191C1F"/>
                </a:solidFill>
                <a:latin typeface="Avenir-Book" panose="02000503020000020003" pitchFamily="2" charset="0"/>
              </a:rPr>
              <a:t>PNNL-SA-136210</a:t>
            </a:r>
            <a:endParaRPr lang="en-US" dirty="0"/>
          </a:p>
        </p:txBody>
      </p:sp>
    </p:spTree>
    <p:extLst>
      <p:ext uri="{BB962C8B-B14F-4D97-AF65-F5344CB8AC3E}">
        <p14:creationId xmlns:p14="http://schemas.microsoft.com/office/powerpoint/2010/main" val="2671181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8D4C-97F3-994F-9755-4400506634EA}"/>
              </a:ext>
            </a:extLst>
          </p:cNvPr>
          <p:cNvSpPr>
            <a:spLocks noGrp="1"/>
          </p:cNvSpPr>
          <p:nvPr>
            <p:ph type="title"/>
          </p:nvPr>
        </p:nvSpPr>
        <p:spPr/>
        <p:txBody>
          <a:bodyPr/>
          <a:lstStyle/>
          <a:p>
            <a:r>
              <a:rPr lang="en-US" dirty="0"/>
              <a:t>Questions</a:t>
            </a:r>
          </a:p>
        </p:txBody>
      </p:sp>
      <p:sp>
        <p:nvSpPr>
          <p:cNvPr id="5" name="Slide Number Placeholder 4">
            <a:extLst>
              <a:ext uri="{FF2B5EF4-FFF2-40B4-BE49-F238E27FC236}">
                <a16:creationId xmlns:a16="http://schemas.microsoft.com/office/drawing/2014/main" id="{9A6D4636-D8DB-3B40-9AE7-1521293F7B51}"/>
              </a:ext>
            </a:extLst>
          </p:cNvPr>
          <p:cNvSpPr>
            <a:spLocks noGrp="1"/>
          </p:cNvSpPr>
          <p:nvPr>
            <p:ph type="sldNum" sz="quarter" idx="12"/>
          </p:nvPr>
        </p:nvSpPr>
        <p:spPr/>
        <p:txBody>
          <a:bodyPr/>
          <a:lstStyle/>
          <a:p>
            <a:fld id="{B2C0B0B8-8870-BD4D-8972-2D583234E62D}" type="slidenum">
              <a:rPr lang="en-US" smtClean="0"/>
              <a:t>15</a:t>
            </a:fld>
            <a:endParaRPr lang="en-US" dirty="0"/>
          </a:p>
        </p:txBody>
      </p:sp>
      <p:sp>
        <p:nvSpPr>
          <p:cNvPr id="3" name="Rectangle 2">
            <a:extLst>
              <a:ext uri="{FF2B5EF4-FFF2-40B4-BE49-F238E27FC236}">
                <a16:creationId xmlns:a16="http://schemas.microsoft.com/office/drawing/2014/main" id="{C124AD49-9FA3-734F-B352-ACDF4FAE0DCD}"/>
              </a:ext>
            </a:extLst>
          </p:cNvPr>
          <p:cNvSpPr/>
          <p:nvPr/>
        </p:nvSpPr>
        <p:spPr>
          <a:xfrm>
            <a:off x="3516976" y="6356354"/>
            <a:ext cx="2002471" cy="369332"/>
          </a:xfrm>
          <a:prstGeom prst="rect">
            <a:avLst/>
          </a:prstGeom>
        </p:spPr>
        <p:txBody>
          <a:bodyPr wrap="none">
            <a:spAutoFit/>
          </a:bodyPr>
          <a:lstStyle/>
          <a:p>
            <a:r>
              <a:rPr lang="en-US" b="1" dirty="0">
                <a:solidFill>
                  <a:srgbClr val="191C1F"/>
                </a:solidFill>
                <a:latin typeface="Avenir-Book" panose="02000503020000020003" pitchFamily="2" charset="0"/>
              </a:rPr>
              <a:t>PNNL-SA-136210</a:t>
            </a:r>
            <a:endParaRPr lang="en-US" dirty="0"/>
          </a:p>
        </p:txBody>
      </p:sp>
    </p:spTree>
    <p:extLst>
      <p:ext uri="{BB962C8B-B14F-4D97-AF65-F5344CB8AC3E}">
        <p14:creationId xmlns:p14="http://schemas.microsoft.com/office/powerpoint/2010/main" val="3106342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10291-F6FD-8742-8D77-AC97A8631954}"/>
              </a:ext>
            </a:extLst>
          </p:cNvPr>
          <p:cNvSpPr>
            <a:spLocks noGrp="1"/>
          </p:cNvSpPr>
          <p:nvPr>
            <p:ph type="title"/>
          </p:nvPr>
        </p:nvSpPr>
        <p:spPr/>
        <p:txBody>
          <a:bodyPr/>
          <a:lstStyle/>
          <a:p>
            <a:r>
              <a:rPr lang="en-US" dirty="0"/>
              <a:t>Parameters:</a:t>
            </a:r>
          </a:p>
        </p:txBody>
      </p:sp>
      <p:sp>
        <p:nvSpPr>
          <p:cNvPr id="4" name="Slide Number Placeholder 3">
            <a:extLst>
              <a:ext uri="{FF2B5EF4-FFF2-40B4-BE49-F238E27FC236}">
                <a16:creationId xmlns:a16="http://schemas.microsoft.com/office/drawing/2014/main" id="{BDE3085D-980E-7C47-A6C9-DC783FC2B1DC}"/>
              </a:ext>
            </a:extLst>
          </p:cNvPr>
          <p:cNvSpPr>
            <a:spLocks noGrp="1"/>
          </p:cNvSpPr>
          <p:nvPr>
            <p:ph type="sldNum" sz="quarter" idx="11"/>
          </p:nvPr>
        </p:nvSpPr>
        <p:spPr/>
        <p:txBody>
          <a:bodyPr/>
          <a:lstStyle/>
          <a:p>
            <a:fld id="{B2C0B0B8-8870-BD4D-8972-2D583234E62D}" type="slidenum">
              <a:rPr lang="en-US" smtClean="0"/>
              <a:t>16</a:t>
            </a:fld>
            <a:endParaRPr lang="en-US" dirty="0"/>
          </a:p>
        </p:txBody>
      </p:sp>
      <p:graphicFrame>
        <p:nvGraphicFramePr>
          <p:cNvPr id="5" name="Content Placeholder 10">
            <a:extLst>
              <a:ext uri="{FF2B5EF4-FFF2-40B4-BE49-F238E27FC236}">
                <a16:creationId xmlns:a16="http://schemas.microsoft.com/office/drawing/2014/main" id="{E8B74DF6-F50D-3247-B8B8-E3329A6783A2}"/>
              </a:ext>
            </a:extLst>
          </p:cNvPr>
          <p:cNvGraphicFramePr>
            <a:graphicFrameLocks/>
          </p:cNvGraphicFramePr>
          <p:nvPr>
            <p:extLst>
              <p:ext uri="{D42A27DB-BD31-4B8C-83A1-F6EECF244321}">
                <p14:modId xmlns:p14="http://schemas.microsoft.com/office/powerpoint/2010/main" val="1583411777"/>
              </p:ext>
            </p:extLst>
          </p:nvPr>
        </p:nvGraphicFramePr>
        <p:xfrm>
          <a:off x="205979" y="2057400"/>
          <a:ext cx="8732043" cy="3337560"/>
        </p:xfrm>
        <a:graphic>
          <a:graphicData uri="http://schemas.openxmlformats.org/drawingml/2006/table">
            <a:tbl>
              <a:tblPr firstRow="1" bandRow="1">
                <a:tableStyleId>{5C22544A-7EE6-4342-B048-85BDC9FD1C3A}</a:tableStyleId>
              </a:tblPr>
              <a:tblGrid>
                <a:gridCol w="2910681">
                  <a:extLst>
                    <a:ext uri="{9D8B030D-6E8A-4147-A177-3AD203B41FA5}">
                      <a16:colId xmlns:a16="http://schemas.microsoft.com/office/drawing/2014/main" val="20000"/>
                    </a:ext>
                  </a:extLst>
                </a:gridCol>
                <a:gridCol w="2910681">
                  <a:extLst>
                    <a:ext uri="{9D8B030D-6E8A-4147-A177-3AD203B41FA5}">
                      <a16:colId xmlns:a16="http://schemas.microsoft.com/office/drawing/2014/main" val="20001"/>
                    </a:ext>
                  </a:extLst>
                </a:gridCol>
                <a:gridCol w="2910681">
                  <a:extLst>
                    <a:ext uri="{9D8B030D-6E8A-4147-A177-3AD203B41FA5}">
                      <a16:colId xmlns:a16="http://schemas.microsoft.com/office/drawing/2014/main" val="20002"/>
                    </a:ext>
                  </a:extLst>
                </a:gridCol>
              </a:tblGrid>
              <a:tr h="278130">
                <a:tc>
                  <a:txBody>
                    <a:bodyPr/>
                    <a:lstStyle/>
                    <a:p>
                      <a:pPr algn="l" fontAlgn="b"/>
                      <a:r>
                        <a:rPr lang="en-US" sz="1500" b="1" i="0" u="none" strike="noStrike" dirty="0">
                          <a:solidFill>
                            <a:srgbClr val="000000"/>
                          </a:solidFill>
                          <a:effectLst/>
                          <a:latin typeface="Calibri" panose="020F0502020204030204" pitchFamily="34" charset="0"/>
                        </a:rPr>
                        <a:t>Archetype</a:t>
                      </a:r>
                    </a:p>
                  </a:txBody>
                  <a:tcPr marL="5715" marR="5715" marT="5715" marB="0" anchor="b"/>
                </a:tc>
                <a:tc>
                  <a:txBody>
                    <a:bodyPr/>
                    <a:lstStyle/>
                    <a:p>
                      <a:pPr algn="l" fontAlgn="b"/>
                      <a:r>
                        <a:rPr lang="en-US" sz="1500" b="1" i="0" u="none" strike="noStrike" dirty="0">
                          <a:solidFill>
                            <a:srgbClr val="000000"/>
                          </a:solidFill>
                          <a:effectLst/>
                          <a:latin typeface="Calibri" panose="020F0502020204030204" pitchFamily="34" charset="0"/>
                        </a:rPr>
                        <a:t>Parameter</a:t>
                      </a:r>
                    </a:p>
                  </a:txBody>
                  <a:tcPr marL="5715" marR="5715" marT="5715" marB="0" anchor="b"/>
                </a:tc>
                <a:tc>
                  <a:txBody>
                    <a:bodyPr/>
                    <a:lstStyle/>
                    <a:p>
                      <a:pPr algn="l" fontAlgn="b"/>
                      <a:r>
                        <a:rPr lang="en-US" sz="1500" b="1" i="0" u="none" strike="noStrike" dirty="0">
                          <a:solidFill>
                            <a:srgbClr val="000000"/>
                          </a:solidFill>
                          <a:effectLst/>
                          <a:latin typeface="Calibri" panose="020F0502020204030204" pitchFamily="34" charset="0"/>
                        </a:rPr>
                        <a:t>Value</a:t>
                      </a:r>
                    </a:p>
                  </a:txBody>
                  <a:tcPr marL="5715" marR="5715" marT="5715" marB="0" anchor="b"/>
                </a:tc>
                <a:extLst>
                  <a:ext uri="{0D108BD9-81ED-4DB2-BD59-A6C34878D82A}">
                    <a16:rowId xmlns:a16="http://schemas.microsoft.com/office/drawing/2014/main" val="10000"/>
                  </a:ext>
                </a:extLst>
              </a:tr>
              <a:tr h="278130">
                <a:tc>
                  <a:txBody>
                    <a:bodyPr/>
                    <a:lstStyle/>
                    <a:p>
                      <a:pPr algn="l" fontAlgn="b"/>
                      <a:r>
                        <a:rPr lang="en-US" sz="1400" b="0" i="0" u="none" strike="noStrike" dirty="0">
                          <a:solidFill>
                            <a:srgbClr val="000000"/>
                          </a:solidFill>
                          <a:effectLst/>
                          <a:latin typeface="Calibri" panose="020F0502020204030204" pitchFamily="34" charset="0"/>
                        </a:rPr>
                        <a:t>Source</a:t>
                      </a:r>
                    </a:p>
                  </a:txBody>
                  <a:tcPr marL="5715" marR="5715" marT="5715" marB="0" anchor="ctr"/>
                </a:tc>
                <a:tc>
                  <a:txBody>
                    <a:bodyPr/>
                    <a:lstStyle/>
                    <a:p>
                      <a:pPr algn="l" fontAlgn="b"/>
                      <a:r>
                        <a:rPr lang="en-US" sz="1400" b="0" i="0" u="none" strike="noStrike">
                          <a:solidFill>
                            <a:srgbClr val="000000"/>
                          </a:solidFill>
                          <a:effectLst/>
                          <a:latin typeface="Calibri" panose="020F0502020204030204" pitchFamily="34" charset="0"/>
                        </a:rPr>
                        <a:t>Throughput</a:t>
                      </a:r>
                    </a:p>
                  </a:txBody>
                  <a:tcPr marL="5715" marR="5715" marT="5715" marB="0" anchor="b"/>
                </a:tc>
                <a:tc>
                  <a:txBody>
                    <a:bodyPr/>
                    <a:lstStyle/>
                    <a:p>
                      <a:pPr algn="l" fontAlgn="b"/>
                      <a:r>
                        <a:rPr lang="en-US" sz="1400" b="0" i="0" u="none" strike="noStrike" dirty="0">
                          <a:solidFill>
                            <a:srgbClr val="000000"/>
                          </a:solidFill>
                          <a:effectLst/>
                          <a:latin typeface="Calibri" panose="020F0502020204030204" pitchFamily="34" charset="0"/>
                        </a:rPr>
                        <a:t>Varies</a:t>
                      </a:r>
                    </a:p>
                  </a:txBody>
                  <a:tcPr marL="5715" marR="5715" marT="5715" marB="0" anchor="b"/>
                </a:tc>
                <a:extLst>
                  <a:ext uri="{0D108BD9-81ED-4DB2-BD59-A6C34878D82A}">
                    <a16:rowId xmlns:a16="http://schemas.microsoft.com/office/drawing/2014/main" val="10001"/>
                  </a:ext>
                </a:extLst>
              </a:tr>
              <a:tr h="278130">
                <a:tc rowSpan="4">
                  <a:txBody>
                    <a:bodyPr/>
                    <a:lstStyle/>
                    <a:p>
                      <a:pPr algn="l" fontAlgn="b"/>
                      <a:r>
                        <a:rPr lang="en-US" sz="1400" b="0" i="0" u="none" strike="noStrike" dirty="0">
                          <a:solidFill>
                            <a:srgbClr val="000000"/>
                          </a:solidFill>
                          <a:effectLst/>
                          <a:latin typeface="Calibri" panose="020F0502020204030204" pitchFamily="34" charset="0"/>
                        </a:rPr>
                        <a:t>Declared Enrichment</a:t>
                      </a:r>
                    </a:p>
                  </a:txBody>
                  <a:tcPr marL="5715" marR="5715" marT="5715" marB="0" anchor="ctr"/>
                </a:tc>
                <a:tc>
                  <a:txBody>
                    <a:bodyPr/>
                    <a:lstStyle/>
                    <a:p>
                      <a:pPr algn="l" fontAlgn="b"/>
                      <a:r>
                        <a:rPr lang="en-US" sz="1400" b="0" i="0" u="none" strike="noStrike">
                          <a:solidFill>
                            <a:srgbClr val="000000"/>
                          </a:solidFill>
                          <a:effectLst/>
                          <a:latin typeface="Calibri" panose="020F0502020204030204" pitchFamily="34" charset="0"/>
                        </a:rPr>
                        <a:t>Tails Assay</a:t>
                      </a:r>
                    </a:p>
                  </a:txBody>
                  <a:tcPr marL="5715" marR="5715" marT="5715" marB="0" anchor="b"/>
                </a:tc>
                <a:tc>
                  <a:txBody>
                    <a:bodyPr/>
                    <a:lstStyle/>
                    <a:p>
                      <a:pPr algn="l" fontAlgn="b"/>
                      <a:r>
                        <a:rPr lang="en-US" sz="1400" b="0" i="0" u="none" strike="noStrike" dirty="0">
                          <a:solidFill>
                            <a:srgbClr val="000000"/>
                          </a:solidFill>
                          <a:effectLst/>
                          <a:latin typeface="Calibri" panose="020F0502020204030204" pitchFamily="34" charset="0"/>
                        </a:rPr>
                        <a:t>0.003</a:t>
                      </a:r>
                    </a:p>
                  </a:txBody>
                  <a:tcPr marL="5715" marR="5715" marT="5715" marB="0" anchor="b"/>
                </a:tc>
                <a:extLst>
                  <a:ext uri="{0D108BD9-81ED-4DB2-BD59-A6C34878D82A}">
                    <a16:rowId xmlns:a16="http://schemas.microsoft.com/office/drawing/2014/main" val="10002"/>
                  </a:ext>
                </a:extLst>
              </a:tr>
              <a:tr h="278130">
                <a:tc vMerge="1">
                  <a:txBody>
                    <a:bodyPr/>
                    <a:lstStyle/>
                    <a:p>
                      <a:endParaRPr lang="en-US"/>
                    </a:p>
                  </a:txBody>
                  <a:tcPr/>
                </a:tc>
                <a:tc>
                  <a:txBody>
                    <a:bodyPr/>
                    <a:lstStyle/>
                    <a:p>
                      <a:pPr algn="l" fontAlgn="b"/>
                      <a:r>
                        <a:rPr lang="en-US" sz="1400" b="0" i="0" u="none" strike="noStrike" dirty="0">
                          <a:solidFill>
                            <a:srgbClr val="000000"/>
                          </a:solidFill>
                          <a:effectLst/>
                          <a:latin typeface="Calibri" panose="020F0502020204030204" pitchFamily="34" charset="0"/>
                        </a:rPr>
                        <a:t>Initial Feed Inventory</a:t>
                      </a:r>
                    </a:p>
                  </a:txBody>
                  <a:tcPr marL="5715" marR="5715" marT="5715" marB="0" anchor="b"/>
                </a:tc>
                <a:tc>
                  <a:txBody>
                    <a:bodyPr/>
                    <a:lstStyle/>
                    <a:p>
                      <a:pPr algn="l" fontAlgn="b"/>
                      <a:r>
                        <a:rPr lang="en-US" sz="1400" b="0" i="0" u="none" strike="noStrike" dirty="0">
                          <a:solidFill>
                            <a:srgbClr val="000000"/>
                          </a:solidFill>
                          <a:effectLst/>
                          <a:latin typeface="Calibri" panose="020F0502020204030204" pitchFamily="34" charset="0"/>
                        </a:rPr>
                        <a:t>12500</a:t>
                      </a:r>
                    </a:p>
                  </a:txBody>
                  <a:tcPr marL="5715" marR="5715" marT="5715" marB="0" anchor="b"/>
                </a:tc>
                <a:extLst>
                  <a:ext uri="{0D108BD9-81ED-4DB2-BD59-A6C34878D82A}">
                    <a16:rowId xmlns:a16="http://schemas.microsoft.com/office/drawing/2014/main" val="10003"/>
                  </a:ext>
                </a:extLst>
              </a:tr>
              <a:tr h="278130">
                <a:tc vMerge="1">
                  <a:txBody>
                    <a:bodyPr/>
                    <a:lstStyle/>
                    <a:p>
                      <a:endParaRPr lang="en-US"/>
                    </a:p>
                  </a:txBody>
                  <a:tcPr/>
                </a:tc>
                <a:tc>
                  <a:txBody>
                    <a:bodyPr/>
                    <a:lstStyle/>
                    <a:p>
                      <a:pPr algn="l" fontAlgn="b"/>
                      <a:r>
                        <a:rPr lang="en-US" sz="1400" b="0" i="0" u="none" strike="noStrike" dirty="0">
                          <a:solidFill>
                            <a:srgbClr val="000000"/>
                          </a:solidFill>
                          <a:effectLst/>
                          <a:latin typeface="Calibri" panose="020F0502020204030204" pitchFamily="34" charset="0"/>
                        </a:rPr>
                        <a:t>Maximum Feed Inventory</a:t>
                      </a:r>
                    </a:p>
                  </a:txBody>
                  <a:tcPr marL="5715" marR="5715" marT="5715" marB="0" anchor="b"/>
                </a:tc>
                <a:tc>
                  <a:txBody>
                    <a:bodyPr/>
                    <a:lstStyle/>
                    <a:p>
                      <a:pPr algn="l" fontAlgn="b"/>
                      <a:r>
                        <a:rPr lang="en-US" sz="1400" b="0" i="0" u="none" strike="noStrike" dirty="0">
                          <a:solidFill>
                            <a:srgbClr val="000000"/>
                          </a:solidFill>
                          <a:effectLst/>
                          <a:latin typeface="Calibri" panose="020F0502020204030204" pitchFamily="34" charset="0"/>
                        </a:rPr>
                        <a:t>50000</a:t>
                      </a:r>
                    </a:p>
                  </a:txBody>
                  <a:tcPr marL="5715" marR="5715" marT="5715" marB="0" anchor="b"/>
                </a:tc>
                <a:extLst>
                  <a:ext uri="{0D108BD9-81ED-4DB2-BD59-A6C34878D82A}">
                    <a16:rowId xmlns:a16="http://schemas.microsoft.com/office/drawing/2014/main" val="10004"/>
                  </a:ext>
                </a:extLst>
              </a:tr>
              <a:tr h="278130">
                <a:tc vMerge="1">
                  <a:txBody>
                    <a:bodyPr/>
                    <a:lstStyle/>
                    <a:p>
                      <a:endParaRPr lang="en-US"/>
                    </a:p>
                  </a:txBody>
                  <a:tcPr/>
                </a:tc>
                <a:tc>
                  <a:txBody>
                    <a:bodyPr/>
                    <a:lstStyle/>
                    <a:p>
                      <a:pPr algn="l" fontAlgn="b"/>
                      <a:r>
                        <a:rPr lang="en-US" sz="1400" b="0" i="0" u="none" strike="noStrike" dirty="0">
                          <a:solidFill>
                            <a:srgbClr val="000000"/>
                          </a:solidFill>
                          <a:effectLst/>
                          <a:latin typeface="Calibri" panose="020F0502020204030204" pitchFamily="34" charset="0"/>
                        </a:rPr>
                        <a:t>SWU Capacity</a:t>
                      </a:r>
                    </a:p>
                  </a:txBody>
                  <a:tcPr marL="5715" marR="5715" marT="5715" marB="0" anchor="b"/>
                </a:tc>
                <a:tc>
                  <a:txBody>
                    <a:bodyPr/>
                    <a:lstStyle/>
                    <a:p>
                      <a:pPr algn="l" fontAlgn="b"/>
                      <a:r>
                        <a:rPr lang="en-US" sz="1400" b="0" i="0" u="none" strike="noStrike" dirty="0">
                          <a:solidFill>
                            <a:srgbClr val="000000"/>
                          </a:solidFill>
                          <a:effectLst/>
                          <a:latin typeface="Calibri" panose="020F0502020204030204" pitchFamily="34" charset="0"/>
                        </a:rPr>
                        <a:t>1000</a:t>
                      </a:r>
                    </a:p>
                  </a:txBody>
                  <a:tcPr marL="5715" marR="5715" marT="5715" marB="0" anchor="b"/>
                </a:tc>
                <a:extLst>
                  <a:ext uri="{0D108BD9-81ED-4DB2-BD59-A6C34878D82A}">
                    <a16:rowId xmlns:a16="http://schemas.microsoft.com/office/drawing/2014/main" val="10005"/>
                  </a:ext>
                </a:extLst>
              </a:tr>
              <a:tr h="278130">
                <a:tc rowSpan="4">
                  <a:txBody>
                    <a:bodyPr/>
                    <a:lstStyle/>
                    <a:p>
                      <a:pPr algn="l" fontAlgn="b"/>
                      <a:r>
                        <a:rPr lang="en-US" sz="1400" b="0" i="0" u="none" strike="noStrike" dirty="0">
                          <a:solidFill>
                            <a:srgbClr val="000000"/>
                          </a:solidFill>
                          <a:effectLst/>
                          <a:latin typeface="Calibri" panose="020F0502020204030204" pitchFamily="34" charset="0"/>
                        </a:rPr>
                        <a:t>Undeclared Enrichment</a:t>
                      </a: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Tails Assay</a:t>
                      </a:r>
                    </a:p>
                  </a:txBody>
                  <a:tcPr marL="5715" marR="5715" marT="5715" marB="0" anchor="b"/>
                </a:tc>
                <a:tc>
                  <a:txBody>
                    <a:bodyPr/>
                    <a:lstStyle/>
                    <a:p>
                      <a:pPr algn="l" fontAlgn="b"/>
                      <a:r>
                        <a:rPr lang="en-US" sz="1400" b="0" i="0" u="none" strike="noStrike" dirty="0">
                          <a:solidFill>
                            <a:srgbClr val="000000"/>
                          </a:solidFill>
                          <a:effectLst/>
                          <a:latin typeface="Calibri" panose="020F0502020204030204" pitchFamily="34" charset="0"/>
                        </a:rPr>
                        <a:t>0.001</a:t>
                      </a:r>
                    </a:p>
                  </a:txBody>
                  <a:tcPr marL="5715" marR="5715" marT="5715" marB="0" anchor="b"/>
                </a:tc>
                <a:extLst>
                  <a:ext uri="{0D108BD9-81ED-4DB2-BD59-A6C34878D82A}">
                    <a16:rowId xmlns:a16="http://schemas.microsoft.com/office/drawing/2014/main" val="10006"/>
                  </a:ext>
                </a:extLst>
              </a:tr>
              <a:tr h="278130">
                <a:tc vMerge="1">
                  <a:txBody>
                    <a:bodyPr/>
                    <a:lstStyle/>
                    <a:p>
                      <a:endParaRPr lang="en-US"/>
                    </a:p>
                  </a:txBody>
                  <a:tcPr/>
                </a:tc>
                <a:tc>
                  <a:txBody>
                    <a:bodyPr/>
                    <a:lstStyle/>
                    <a:p>
                      <a:pPr algn="l" fontAlgn="b"/>
                      <a:r>
                        <a:rPr lang="en-US" sz="1400" b="0" i="0" u="none" strike="noStrike" dirty="0">
                          <a:solidFill>
                            <a:srgbClr val="000000"/>
                          </a:solidFill>
                          <a:effectLst/>
                          <a:latin typeface="Calibri" panose="020F0502020204030204" pitchFamily="34" charset="0"/>
                        </a:rPr>
                        <a:t>Initial Feed Inventory</a:t>
                      </a:r>
                    </a:p>
                  </a:txBody>
                  <a:tcPr marL="5715" marR="5715" marT="5715" marB="0" anchor="b"/>
                </a:tc>
                <a:tc>
                  <a:txBody>
                    <a:bodyPr/>
                    <a:lstStyle/>
                    <a:p>
                      <a:pPr algn="l" fontAlgn="b"/>
                      <a:r>
                        <a:rPr lang="en-US" sz="1400" b="0" i="0" u="none" strike="noStrike" dirty="0">
                          <a:solidFill>
                            <a:srgbClr val="000000"/>
                          </a:solidFill>
                          <a:effectLst/>
                          <a:latin typeface="Calibri" panose="020F0502020204030204" pitchFamily="34" charset="0"/>
                        </a:rPr>
                        <a:t>1000</a:t>
                      </a:r>
                    </a:p>
                  </a:txBody>
                  <a:tcPr marL="5715" marR="5715" marT="5715" marB="0" anchor="b"/>
                </a:tc>
                <a:extLst>
                  <a:ext uri="{0D108BD9-81ED-4DB2-BD59-A6C34878D82A}">
                    <a16:rowId xmlns:a16="http://schemas.microsoft.com/office/drawing/2014/main" val="10007"/>
                  </a:ext>
                </a:extLst>
              </a:tr>
              <a:tr h="278130">
                <a:tc vMerge="1">
                  <a:txBody>
                    <a:bodyPr/>
                    <a:lstStyle/>
                    <a:p>
                      <a:endParaRPr lang="en-US"/>
                    </a:p>
                  </a:txBody>
                  <a:tcPr/>
                </a:tc>
                <a:tc>
                  <a:txBody>
                    <a:bodyPr/>
                    <a:lstStyle/>
                    <a:p>
                      <a:pPr algn="l" fontAlgn="b"/>
                      <a:r>
                        <a:rPr lang="en-US" sz="1400" b="0" i="0" u="none" strike="noStrike" dirty="0">
                          <a:solidFill>
                            <a:srgbClr val="000000"/>
                          </a:solidFill>
                          <a:effectLst/>
                          <a:latin typeface="Calibri" panose="020F0502020204030204" pitchFamily="34" charset="0"/>
                        </a:rPr>
                        <a:t>Maximum Feed Inventory</a:t>
                      </a:r>
                    </a:p>
                  </a:txBody>
                  <a:tcPr marL="5715" marR="5715" marT="5715" marB="0" anchor="b"/>
                </a:tc>
                <a:tc>
                  <a:txBody>
                    <a:bodyPr/>
                    <a:lstStyle/>
                    <a:p>
                      <a:pPr algn="l" fontAlgn="b"/>
                      <a:r>
                        <a:rPr lang="en-US" sz="1400" b="0" i="0" u="none" strike="noStrike" dirty="0">
                          <a:solidFill>
                            <a:srgbClr val="000000"/>
                          </a:solidFill>
                          <a:effectLst/>
                          <a:latin typeface="Calibri" panose="020F0502020204030204" pitchFamily="34" charset="0"/>
                        </a:rPr>
                        <a:t>1000</a:t>
                      </a:r>
                    </a:p>
                  </a:txBody>
                  <a:tcPr marL="5715" marR="5715" marT="5715" marB="0" anchor="b"/>
                </a:tc>
                <a:extLst>
                  <a:ext uri="{0D108BD9-81ED-4DB2-BD59-A6C34878D82A}">
                    <a16:rowId xmlns:a16="http://schemas.microsoft.com/office/drawing/2014/main" val="10008"/>
                  </a:ext>
                </a:extLst>
              </a:tr>
              <a:tr h="278130">
                <a:tc vMerge="1">
                  <a:txBody>
                    <a:bodyPr/>
                    <a:lstStyle/>
                    <a:p>
                      <a:endParaRPr lang="en-US"/>
                    </a:p>
                  </a:txBody>
                  <a:tcPr/>
                </a:tc>
                <a:tc>
                  <a:txBody>
                    <a:bodyPr/>
                    <a:lstStyle/>
                    <a:p>
                      <a:pPr algn="l" fontAlgn="b"/>
                      <a:r>
                        <a:rPr lang="en-US" sz="1400" b="0" i="0" u="none" strike="noStrike" dirty="0">
                          <a:solidFill>
                            <a:srgbClr val="000000"/>
                          </a:solidFill>
                          <a:effectLst/>
                          <a:latin typeface="Calibri" panose="020F0502020204030204" pitchFamily="34" charset="0"/>
                        </a:rPr>
                        <a:t>SWU Capacity</a:t>
                      </a:r>
                    </a:p>
                  </a:txBody>
                  <a:tcPr marL="5715" marR="5715" marT="5715" marB="0" anchor="b"/>
                </a:tc>
                <a:tc>
                  <a:txBody>
                    <a:bodyPr/>
                    <a:lstStyle/>
                    <a:p>
                      <a:pPr algn="l" fontAlgn="b"/>
                      <a:r>
                        <a:rPr lang="en-US" sz="1400" b="0" i="0" u="none" strike="noStrike" dirty="0">
                          <a:solidFill>
                            <a:srgbClr val="000000"/>
                          </a:solidFill>
                          <a:effectLst/>
                          <a:latin typeface="Calibri" panose="020F0502020204030204" pitchFamily="34" charset="0"/>
                        </a:rPr>
                        <a:t>1000</a:t>
                      </a:r>
                    </a:p>
                  </a:txBody>
                  <a:tcPr marL="5715" marR="5715" marT="5715" marB="0" anchor="b"/>
                </a:tc>
                <a:extLst>
                  <a:ext uri="{0D108BD9-81ED-4DB2-BD59-A6C34878D82A}">
                    <a16:rowId xmlns:a16="http://schemas.microsoft.com/office/drawing/2014/main" val="10009"/>
                  </a:ext>
                </a:extLst>
              </a:tr>
              <a:tr h="278130">
                <a:tc>
                  <a:txBody>
                    <a:bodyPr/>
                    <a:lstStyle/>
                    <a:p>
                      <a:pPr algn="l" fontAlgn="b"/>
                      <a:r>
                        <a:rPr lang="en-US" sz="1400" b="0" i="0" u="none" strike="noStrike" dirty="0">
                          <a:solidFill>
                            <a:srgbClr val="000000"/>
                          </a:solidFill>
                          <a:effectLst/>
                          <a:latin typeface="Calibri" panose="020F0502020204030204" pitchFamily="34" charset="0"/>
                        </a:rPr>
                        <a:t>Declared Sink</a:t>
                      </a: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Throughput</a:t>
                      </a:r>
                    </a:p>
                  </a:txBody>
                  <a:tcPr marL="5715" marR="5715" marT="5715" marB="0" anchor="b"/>
                </a:tc>
                <a:tc>
                  <a:txBody>
                    <a:bodyPr/>
                    <a:lstStyle/>
                    <a:p>
                      <a:pPr algn="l" fontAlgn="b"/>
                      <a:r>
                        <a:rPr lang="en-US" sz="1400" b="0" i="0" u="none" strike="noStrike" dirty="0">
                          <a:solidFill>
                            <a:srgbClr val="000000"/>
                          </a:solidFill>
                          <a:effectLst/>
                          <a:latin typeface="Calibri" panose="020F0502020204030204" pitchFamily="34" charset="0"/>
                        </a:rPr>
                        <a:t>3697.5</a:t>
                      </a:r>
                    </a:p>
                  </a:txBody>
                  <a:tcPr marL="5715" marR="5715" marT="5715" marB="0" anchor="b"/>
                </a:tc>
                <a:extLst>
                  <a:ext uri="{0D108BD9-81ED-4DB2-BD59-A6C34878D82A}">
                    <a16:rowId xmlns:a16="http://schemas.microsoft.com/office/drawing/2014/main" val="10010"/>
                  </a:ext>
                </a:extLst>
              </a:tr>
              <a:tr h="278130">
                <a:tc>
                  <a:txBody>
                    <a:bodyPr/>
                    <a:lstStyle/>
                    <a:p>
                      <a:pPr algn="l" fontAlgn="b"/>
                      <a:r>
                        <a:rPr lang="en-US" sz="1400" b="0" i="0" u="none" strike="noStrike" dirty="0">
                          <a:solidFill>
                            <a:srgbClr val="000000"/>
                          </a:solidFill>
                          <a:effectLst/>
                          <a:latin typeface="Calibri" panose="020F0502020204030204" pitchFamily="34" charset="0"/>
                        </a:rPr>
                        <a:t>Undeclared Sink</a:t>
                      </a:r>
                    </a:p>
                  </a:txBody>
                  <a:tcPr marL="5715" marR="5715" marT="5715" marB="0" anchor="ctr"/>
                </a:tc>
                <a:tc>
                  <a:txBody>
                    <a:bodyPr/>
                    <a:lstStyle/>
                    <a:p>
                      <a:pPr algn="l" fontAlgn="b"/>
                      <a:r>
                        <a:rPr lang="en-US" sz="1400" b="0" i="0" u="none" strike="noStrike">
                          <a:solidFill>
                            <a:srgbClr val="000000"/>
                          </a:solidFill>
                          <a:effectLst/>
                          <a:latin typeface="Calibri" panose="020F0502020204030204" pitchFamily="34" charset="0"/>
                        </a:rPr>
                        <a:t>Throughput</a:t>
                      </a:r>
                    </a:p>
                  </a:txBody>
                  <a:tcPr marL="5715" marR="5715" marT="5715" marB="0" anchor="b"/>
                </a:tc>
                <a:tc>
                  <a:txBody>
                    <a:bodyPr/>
                    <a:lstStyle/>
                    <a:p>
                      <a:pPr algn="l" fontAlgn="b"/>
                      <a:r>
                        <a:rPr lang="en-US" sz="1400" b="0" i="0" u="none" strike="noStrike" dirty="0">
                          <a:solidFill>
                            <a:srgbClr val="000000"/>
                          </a:solidFill>
                          <a:effectLst/>
                          <a:latin typeface="Calibri" panose="020F0502020204030204" pitchFamily="34" charset="0"/>
                        </a:rPr>
                        <a:t>2.3</a:t>
                      </a:r>
                    </a:p>
                  </a:txBody>
                  <a:tcPr marL="5715" marR="5715" marT="5715" marB="0" anchor="b"/>
                </a:tc>
                <a:extLst>
                  <a:ext uri="{0D108BD9-81ED-4DB2-BD59-A6C34878D82A}">
                    <a16:rowId xmlns:a16="http://schemas.microsoft.com/office/drawing/2014/main" val="10011"/>
                  </a:ext>
                </a:extLst>
              </a:tr>
            </a:tbl>
          </a:graphicData>
        </a:graphic>
      </p:graphicFrame>
      <p:sp>
        <p:nvSpPr>
          <p:cNvPr id="3" name="Rectangle 2">
            <a:extLst>
              <a:ext uri="{FF2B5EF4-FFF2-40B4-BE49-F238E27FC236}">
                <a16:creationId xmlns:a16="http://schemas.microsoft.com/office/drawing/2014/main" id="{00AFAB49-7654-614E-93C5-82A8CC4198C5}"/>
              </a:ext>
            </a:extLst>
          </p:cNvPr>
          <p:cNvSpPr/>
          <p:nvPr/>
        </p:nvSpPr>
        <p:spPr>
          <a:xfrm>
            <a:off x="3678340" y="6442418"/>
            <a:ext cx="2002471" cy="369332"/>
          </a:xfrm>
          <a:prstGeom prst="rect">
            <a:avLst/>
          </a:prstGeom>
        </p:spPr>
        <p:txBody>
          <a:bodyPr wrap="none">
            <a:spAutoFit/>
          </a:bodyPr>
          <a:lstStyle/>
          <a:p>
            <a:r>
              <a:rPr lang="en-US" b="1" dirty="0">
                <a:solidFill>
                  <a:srgbClr val="191C1F"/>
                </a:solidFill>
                <a:latin typeface="Avenir-Book" panose="02000503020000020003" pitchFamily="2" charset="0"/>
              </a:rPr>
              <a:t>PNNL-SA-136210</a:t>
            </a:r>
            <a:endParaRPr lang="en-US" dirty="0"/>
          </a:p>
        </p:txBody>
      </p:sp>
    </p:spTree>
    <p:extLst>
      <p:ext uri="{BB962C8B-B14F-4D97-AF65-F5344CB8AC3E}">
        <p14:creationId xmlns:p14="http://schemas.microsoft.com/office/powerpoint/2010/main" val="4066380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7708-216E-FA48-AC2D-A9244B1C455F}"/>
              </a:ext>
            </a:extLst>
          </p:cNvPr>
          <p:cNvSpPr>
            <a:spLocks noGrp="1"/>
          </p:cNvSpPr>
          <p:nvPr>
            <p:ph type="title"/>
          </p:nvPr>
        </p:nvSpPr>
        <p:spPr/>
        <p:txBody>
          <a:bodyPr/>
          <a:lstStyle/>
          <a:p>
            <a:r>
              <a:rPr lang="en-US" dirty="0"/>
              <a:t>Motivation</a:t>
            </a:r>
          </a:p>
        </p:txBody>
      </p:sp>
      <p:sp>
        <p:nvSpPr>
          <p:cNvPr id="4" name="Slide Number Placeholder 3">
            <a:extLst>
              <a:ext uri="{FF2B5EF4-FFF2-40B4-BE49-F238E27FC236}">
                <a16:creationId xmlns:a16="http://schemas.microsoft.com/office/drawing/2014/main" id="{F91B5AE7-95DB-5E49-9528-406B78A87F28}"/>
              </a:ext>
            </a:extLst>
          </p:cNvPr>
          <p:cNvSpPr>
            <a:spLocks noGrp="1"/>
          </p:cNvSpPr>
          <p:nvPr>
            <p:ph type="sldNum" sz="quarter" idx="11"/>
          </p:nvPr>
        </p:nvSpPr>
        <p:spPr/>
        <p:txBody>
          <a:bodyPr/>
          <a:lstStyle/>
          <a:p>
            <a:fld id="{B2C0B0B8-8870-BD4D-8972-2D583234E62D}" type="slidenum">
              <a:rPr lang="en-US" smtClean="0"/>
              <a:t>1</a:t>
            </a:fld>
            <a:endParaRPr lang="en-US" dirty="0"/>
          </a:p>
        </p:txBody>
      </p:sp>
      <p:pic>
        <p:nvPicPr>
          <p:cNvPr id="5" name="Content Placeholder 4">
            <a:extLst>
              <a:ext uri="{FF2B5EF4-FFF2-40B4-BE49-F238E27FC236}">
                <a16:creationId xmlns:a16="http://schemas.microsoft.com/office/drawing/2014/main" id="{0888C0EB-E38D-AA46-AD5D-A764BDE7B70D}"/>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26433" y="1108768"/>
            <a:ext cx="3880854" cy="2555113"/>
          </a:xfrm>
          <a:prstGeom prst="rect">
            <a:avLst/>
          </a:prstGeom>
        </p:spPr>
      </p:pic>
      <p:sp>
        <p:nvSpPr>
          <p:cNvPr id="7" name="Rectangle 6">
            <a:extLst>
              <a:ext uri="{FF2B5EF4-FFF2-40B4-BE49-F238E27FC236}">
                <a16:creationId xmlns:a16="http://schemas.microsoft.com/office/drawing/2014/main" id="{B257E45B-0099-3E44-B387-3458B91DC721}"/>
              </a:ext>
            </a:extLst>
          </p:cNvPr>
          <p:cNvSpPr/>
          <p:nvPr/>
        </p:nvSpPr>
        <p:spPr>
          <a:xfrm>
            <a:off x="4333152" y="3992452"/>
            <a:ext cx="4887048" cy="2862322"/>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Treaty signatories could clandestinely develop nuclear weapons programs that evade early detection</a:t>
            </a:r>
          </a:p>
          <a:p>
            <a:pPr marL="285750" indent="-285750">
              <a:buFont typeface="Arial" panose="020B0604020202020204" pitchFamily="34" charset="0"/>
              <a:buChar char="•"/>
            </a:pPr>
            <a:endParaRPr lang="en-US"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1997: IAEA comprehensive safeguards</a:t>
            </a:r>
          </a:p>
          <a:p>
            <a:pPr marL="742950" lvl="1" indent="-285750">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Verifying correctness and completeness that all nuclear technology is used exclusively for peaceful purposes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6E6981B-3206-A945-A536-86DD6BF72362}"/>
              </a:ext>
            </a:extLst>
          </p:cNvPr>
          <p:cNvSpPr txBox="1"/>
          <p:nvPr/>
        </p:nvSpPr>
        <p:spPr>
          <a:xfrm>
            <a:off x="15000" y="1174177"/>
            <a:ext cx="4535601"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Uranium can be split into parts to produce energy.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consider fissile (used to produce nuclear weapons).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Requires Mining and Milling, Conversion, and Enrichment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Plutonium can also be used to produce energy and nuclear weapons</a:t>
            </a:r>
          </a:p>
        </p:txBody>
      </p:sp>
      <p:pic>
        <p:nvPicPr>
          <p:cNvPr id="12" name="Picture 11">
            <a:extLst>
              <a:ext uri="{FF2B5EF4-FFF2-40B4-BE49-F238E27FC236}">
                <a16:creationId xmlns:a16="http://schemas.microsoft.com/office/drawing/2014/main" id="{2E7DF3B0-C4F8-C24B-AE2D-BA780C68596F}"/>
              </a:ext>
            </a:extLst>
          </p:cNvPr>
          <p:cNvPicPr>
            <a:picLocks noChangeAspect="1"/>
          </p:cNvPicPr>
          <p:nvPr/>
        </p:nvPicPr>
        <p:blipFill>
          <a:blip r:embed="rId3"/>
          <a:stretch>
            <a:fillRect/>
          </a:stretch>
        </p:blipFill>
        <p:spPr>
          <a:xfrm>
            <a:off x="818463" y="4192339"/>
            <a:ext cx="2600239" cy="2219948"/>
          </a:xfrm>
          <a:prstGeom prst="rect">
            <a:avLst/>
          </a:prstGeom>
        </p:spPr>
      </p:pic>
      <p:sp>
        <p:nvSpPr>
          <p:cNvPr id="13" name="Rectangle 12">
            <a:extLst>
              <a:ext uri="{FF2B5EF4-FFF2-40B4-BE49-F238E27FC236}">
                <a16:creationId xmlns:a16="http://schemas.microsoft.com/office/drawing/2014/main" id="{E599D68A-5B62-D64A-83A2-6E12CB27E30E}"/>
              </a:ext>
            </a:extLst>
          </p:cNvPr>
          <p:cNvSpPr/>
          <p:nvPr/>
        </p:nvSpPr>
        <p:spPr>
          <a:xfrm>
            <a:off x="-21399" y="6642556"/>
            <a:ext cx="4572000" cy="215444"/>
          </a:xfrm>
          <a:prstGeom prst="rect">
            <a:avLst/>
          </a:prstGeom>
        </p:spPr>
        <p:txBody>
          <a:bodyPr>
            <a:spAutoFit/>
          </a:bodyPr>
          <a:lstStyle/>
          <a:p>
            <a:r>
              <a:rPr lang="en-US" sz="800" dirty="0">
                <a:latin typeface="Arial" panose="020B0604020202020204" pitchFamily="34" charset="0"/>
                <a:cs typeface="Arial" panose="020B0604020202020204" pitchFamily="34" charset="0"/>
              </a:rPr>
              <a:t>Image:https://futureoflife.org/2017/06/30/moving-closer-world-without-nuclear-weapons/</a:t>
            </a:r>
          </a:p>
        </p:txBody>
      </p:sp>
      <p:sp>
        <p:nvSpPr>
          <p:cNvPr id="3" name="Rectangle 2">
            <a:extLst>
              <a:ext uri="{FF2B5EF4-FFF2-40B4-BE49-F238E27FC236}">
                <a16:creationId xmlns:a16="http://schemas.microsoft.com/office/drawing/2014/main" id="{1A5C56DD-1419-CE48-887D-209CD5D95D91}"/>
              </a:ext>
            </a:extLst>
          </p:cNvPr>
          <p:cNvSpPr/>
          <p:nvPr/>
        </p:nvSpPr>
        <p:spPr>
          <a:xfrm>
            <a:off x="5884165" y="6565612"/>
            <a:ext cx="2002471" cy="369332"/>
          </a:xfrm>
          <a:prstGeom prst="rect">
            <a:avLst/>
          </a:prstGeom>
        </p:spPr>
        <p:txBody>
          <a:bodyPr wrap="none">
            <a:spAutoFit/>
          </a:bodyPr>
          <a:lstStyle/>
          <a:p>
            <a:r>
              <a:rPr lang="en-US" b="1" dirty="0">
                <a:solidFill>
                  <a:srgbClr val="191C1F"/>
                </a:solidFill>
                <a:latin typeface="Avenir-Book" panose="02000503020000020003" pitchFamily="2" charset="0"/>
              </a:rPr>
              <a:t>PNNL-SA-136210</a:t>
            </a:r>
            <a:endParaRPr lang="en-US" dirty="0"/>
          </a:p>
        </p:txBody>
      </p:sp>
    </p:spTree>
    <p:extLst>
      <p:ext uri="{BB962C8B-B14F-4D97-AF65-F5344CB8AC3E}">
        <p14:creationId xmlns:p14="http://schemas.microsoft.com/office/powerpoint/2010/main" val="893479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2A7C1-B30C-4578-96EE-AAF1C23CB148}"/>
              </a:ext>
            </a:extLst>
          </p:cNvPr>
          <p:cNvSpPr>
            <a:spLocks noGrp="1"/>
          </p:cNvSpPr>
          <p:nvPr>
            <p:ph type="title"/>
          </p:nvPr>
        </p:nvSpPr>
        <p:spPr>
          <a:xfrm>
            <a:off x="457200" y="189157"/>
            <a:ext cx="6629400" cy="384721"/>
          </a:xfrm>
        </p:spPr>
        <p:txBody>
          <a:bodyPr/>
          <a:lstStyle/>
          <a:p>
            <a:r>
              <a:rPr lang="en-US" dirty="0"/>
              <a:t>MIRS will demonstrate facility inference from sparse remote sensing clues.</a:t>
            </a:r>
          </a:p>
        </p:txBody>
      </p:sp>
      <p:sp>
        <p:nvSpPr>
          <p:cNvPr id="3" name="Content Placeholder 2">
            <a:extLst>
              <a:ext uri="{FF2B5EF4-FFF2-40B4-BE49-F238E27FC236}">
                <a16:creationId xmlns:a16="http://schemas.microsoft.com/office/drawing/2014/main" id="{9C66BFFB-E567-4AAD-9714-45E6B5DFB979}"/>
              </a:ext>
            </a:extLst>
          </p:cNvPr>
          <p:cNvSpPr>
            <a:spLocks noGrp="1"/>
          </p:cNvSpPr>
          <p:nvPr>
            <p:ph idx="1"/>
          </p:nvPr>
        </p:nvSpPr>
        <p:spPr>
          <a:xfrm>
            <a:off x="457200" y="1371599"/>
            <a:ext cx="8229600" cy="4825937"/>
          </a:xfrm>
        </p:spPr>
        <p:txBody>
          <a:bodyPr/>
          <a:lstStyle/>
          <a:p>
            <a:r>
              <a:rPr lang="en-US" dirty="0"/>
              <a:t>Determine purpose and production information of facilities of interest.</a:t>
            </a:r>
          </a:p>
          <a:p>
            <a:pPr lvl="1"/>
            <a:r>
              <a:rPr lang="en-US" dirty="0"/>
              <a:t>Is it making a material of interest?</a:t>
            </a:r>
          </a:p>
          <a:p>
            <a:pPr lvl="1"/>
            <a:r>
              <a:rPr lang="en-US" dirty="0"/>
              <a:t>How much?  When?</a:t>
            </a:r>
          </a:p>
          <a:p>
            <a:endParaRPr lang="en-US" dirty="0"/>
          </a:p>
          <a:p>
            <a:r>
              <a:rPr lang="en-US" dirty="0"/>
              <a:t>Observables can be sparse.</a:t>
            </a:r>
          </a:p>
          <a:p>
            <a:endParaRPr lang="en-US" dirty="0"/>
          </a:p>
          <a:p>
            <a:r>
              <a:rPr lang="en-US" dirty="0"/>
              <a:t>MIRS two-part approach.</a:t>
            </a:r>
          </a:p>
          <a:p>
            <a:pPr lvl="1"/>
            <a:r>
              <a:rPr lang="en-US" dirty="0"/>
              <a:t>Computationally Model the workings of connected facilities.</a:t>
            </a:r>
          </a:p>
          <a:p>
            <a:pPr lvl="1"/>
            <a:r>
              <a:rPr lang="en-US" dirty="0"/>
              <a:t>Infer which model matches the observations.</a:t>
            </a:r>
          </a:p>
          <a:p>
            <a:endParaRPr lang="en-US" dirty="0"/>
          </a:p>
          <a:p>
            <a:r>
              <a:rPr lang="en-US" dirty="0"/>
              <a:t>MIRS develops methods determine more information about unknown facilities - compared to using sensors in isolation.</a:t>
            </a:r>
          </a:p>
          <a:p>
            <a:pPr lvl="1"/>
            <a:r>
              <a:rPr lang="en-US" dirty="0"/>
              <a:t>Model of facility network</a:t>
            </a:r>
          </a:p>
          <a:p>
            <a:pPr lvl="1"/>
            <a:r>
              <a:rPr lang="en-US" dirty="0"/>
              <a:t>Stochastic integration of observables</a:t>
            </a:r>
          </a:p>
        </p:txBody>
      </p:sp>
      <p:pic>
        <p:nvPicPr>
          <p:cNvPr id="4" name="Picture 3">
            <a:extLst>
              <a:ext uri="{FF2B5EF4-FFF2-40B4-BE49-F238E27FC236}">
                <a16:creationId xmlns:a16="http://schemas.microsoft.com/office/drawing/2014/main" id="{9A6E9725-8565-4947-8F22-93D83222AD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1420" y="1887829"/>
            <a:ext cx="1874021" cy="1541364"/>
          </a:xfrm>
          <a:prstGeom prst="rect">
            <a:avLst/>
          </a:prstGeom>
        </p:spPr>
      </p:pic>
      <p:pic>
        <p:nvPicPr>
          <p:cNvPr id="5" name="Picture 4">
            <a:extLst>
              <a:ext uri="{FF2B5EF4-FFF2-40B4-BE49-F238E27FC236}">
                <a16:creationId xmlns:a16="http://schemas.microsoft.com/office/drawing/2014/main" id="{451D3E18-2A8A-4BB1-8A70-312C9E8373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949" y="2817303"/>
            <a:ext cx="993905" cy="663639"/>
          </a:xfrm>
          <a:prstGeom prst="rect">
            <a:avLst/>
          </a:prstGeom>
        </p:spPr>
      </p:pic>
      <p:sp>
        <p:nvSpPr>
          <p:cNvPr id="6" name="Rectangle 5">
            <a:extLst>
              <a:ext uri="{FF2B5EF4-FFF2-40B4-BE49-F238E27FC236}">
                <a16:creationId xmlns:a16="http://schemas.microsoft.com/office/drawing/2014/main" id="{EDD028A8-0F5B-8748-B096-0265FD9279F2}"/>
              </a:ext>
            </a:extLst>
          </p:cNvPr>
          <p:cNvSpPr/>
          <p:nvPr/>
        </p:nvSpPr>
        <p:spPr>
          <a:xfrm>
            <a:off x="3771900" y="6488668"/>
            <a:ext cx="2002471" cy="369332"/>
          </a:xfrm>
          <a:prstGeom prst="rect">
            <a:avLst/>
          </a:prstGeom>
        </p:spPr>
        <p:txBody>
          <a:bodyPr wrap="none">
            <a:spAutoFit/>
          </a:bodyPr>
          <a:lstStyle/>
          <a:p>
            <a:r>
              <a:rPr lang="en-US" b="1" dirty="0">
                <a:solidFill>
                  <a:srgbClr val="191C1F"/>
                </a:solidFill>
                <a:latin typeface="Avenir-Book" panose="02000503020000020003" pitchFamily="2" charset="0"/>
              </a:rPr>
              <a:t>PNNL-SA-136210</a:t>
            </a:r>
            <a:endParaRPr lang="en-US" dirty="0"/>
          </a:p>
        </p:txBody>
      </p:sp>
    </p:spTree>
    <p:extLst>
      <p:ext uri="{BB962C8B-B14F-4D97-AF65-F5344CB8AC3E}">
        <p14:creationId xmlns:p14="http://schemas.microsoft.com/office/powerpoint/2010/main" val="3745388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499" y="140166"/>
            <a:ext cx="4297501" cy="422364"/>
          </a:xfrm>
        </p:spPr>
        <p:txBody>
          <a:bodyPr/>
          <a:lstStyle/>
          <a:p>
            <a:r>
              <a:rPr lang="en-US" dirty="0"/>
              <a:t>Schematic for a general manufacturing unit</a:t>
            </a:r>
          </a:p>
        </p:txBody>
      </p:sp>
      <p:sp>
        <p:nvSpPr>
          <p:cNvPr id="3" name="Content Placeholder 2"/>
          <p:cNvSpPr>
            <a:spLocks noGrp="1"/>
          </p:cNvSpPr>
          <p:nvPr>
            <p:ph idx="1"/>
          </p:nvPr>
        </p:nvSpPr>
        <p:spPr>
          <a:xfrm>
            <a:off x="264619" y="4862116"/>
            <a:ext cx="3771373" cy="1292662"/>
          </a:xfrm>
          <a:ln>
            <a:solidFill>
              <a:schemeClr val="accent1"/>
            </a:solidFill>
          </a:ln>
        </p:spPr>
        <p:txBody>
          <a:bodyPr/>
          <a:lstStyle/>
          <a:p>
            <a:r>
              <a:rPr lang="en-US" dirty="0"/>
              <a:t>Software representation of manufacturing unit developed</a:t>
            </a:r>
          </a:p>
          <a:p>
            <a:r>
              <a:rPr lang="en-US" dirty="0"/>
              <a:t>These can be combined to represent different scenarios </a:t>
            </a:r>
          </a:p>
        </p:txBody>
      </p:sp>
      <p:sp>
        <p:nvSpPr>
          <p:cNvPr id="4" name="Slide Number Placeholder 3"/>
          <p:cNvSpPr>
            <a:spLocks noGrp="1"/>
          </p:cNvSpPr>
          <p:nvPr>
            <p:ph type="sldNum" sz="quarter" idx="11"/>
          </p:nvPr>
        </p:nvSpPr>
        <p:spPr/>
        <p:txBody>
          <a:bodyPr/>
          <a:lstStyle/>
          <a:p>
            <a:fld id="{B2C0B0B8-8870-BD4D-8972-2D583234E62D}" type="slidenum">
              <a:rPr lang="en-US" smtClean="0"/>
              <a:t>3</a:t>
            </a:fld>
            <a:endParaRPr lang="en-US" dirty="0"/>
          </a:p>
        </p:txBody>
      </p:sp>
      <p:sp>
        <p:nvSpPr>
          <p:cNvPr id="5" name="Rectangle 4"/>
          <p:cNvSpPr/>
          <p:nvPr/>
        </p:nvSpPr>
        <p:spPr>
          <a:xfrm>
            <a:off x="4135979" y="2231489"/>
            <a:ext cx="2730843" cy="24559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6" name="Down Arrow 5"/>
          <p:cNvSpPr/>
          <p:nvPr/>
        </p:nvSpPr>
        <p:spPr>
          <a:xfrm>
            <a:off x="5056558" y="995815"/>
            <a:ext cx="1167713" cy="1235675"/>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7" name="TextBox 6"/>
          <p:cNvSpPr txBox="1"/>
          <p:nvPr/>
        </p:nvSpPr>
        <p:spPr>
          <a:xfrm rot="16200000">
            <a:off x="5190995" y="1354976"/>
            <a:ext cx="898836" cy="300082"/>
          </a:xfrm>
          <a:prstGeom prst="rect">
            <a:avLst/>
          </a:prstGeom>
          <a:solidFill>
            <a:schemeClr val="accent1">
              <a:lumMod val="20000"/>
              <a:lumOff val="80000"/>
            </a:schemeClr>
          </a:solidFill>
        </p:spPr>
        <p:txBody>
          <a:bodyPr wrap="none" rtlCol="0">
            <a:spAutoFit/>
          </a:bodyPr>
          <a:lstStyle/>
          <a:p>
            <a:r>
              <a:rPr lang="en-US" sz="1350" dirty="0"/>
              <a:t>Resources</a:t>
            </a:r>
          </a:p>
        </p:txBody>
      </p:sp>
      <p:sp>
        <p:nvSpPr>
          <p:cNvPr id="8" name="Down Arrow 7"/>
          <p:cNvSpPr/>
          <p:nvPr/>
        </p:nvSpPr>
        <p:spPr>
          <a:xfrm>
            <a:off x="4918058" y="4687396"/>
            <a:ext cx="1167713" cy="1235675"/>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TextBox 8"/>
          <p:cNvSpPr txBox="1"/>
          <p:nvPr/>
        </p:nvSpPr>
        <p:spPr>
          <a:xfrm rot="16200000">
            <a:off x="5190066" y="5046557"/>
            <a:ext cx="623697" cy="300082"/>
          </a:xfrm>
          <a:prstGeom prst="rect">
            <a:avLst/>
          </a:prstGeom>
          <a:solidFill>
            <a:schemeClr val="accent1">
              <a:lumMod val="20000"/>
              <a:lumOff val="80000"/>
            </a:schemeClr>
          </a:solidFill>
        </p:spPr>
        <p:txBody>
          <a:bodyPr wrap="none" rtlCol="0">
            <a:spAutoFit/>
          </a:bodyPr>
          <a:lstStyle/>
          <a:p>
            <a:r>
              <a:rPr lang="en-US" sz="1350" dirty="0"/>
              <a:t>Waste</a:t>
            </a:r>
          </a:p>
        </p:txBody>
      </p:sp>
      <p:sp>
        <p:nvSpPr>
          <p:cNvPr id="10" name="Down Arrow 9"/>
          <p:cNvSpPr/>
          <p:nvPr/>
        </p:nvSpPr>
        <p:spPr>
          <a:xfrm rot="16200000">
            <a:off x="2934285" y="2787545"/>
            <a:ext cx="1167713" cy="1235675"/>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1" name="Down Arrow 10"/>
          <p:cNvSpPr/>
          <p:nvPr/>
        </p:nvSpPr>
        <p:spPr>
          <a:xfrm rot="16200000">
            <a:off x="6900804" y="2787544"/>
            <a:ext cx="1167713" cy="1235675"/>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2" name="TextBox 11"/>
          <p:cNvSpPr txBox="1"/>
          <p:nvPr/>
        </p:nvSpPr>
        <p:spPr>
          <a:xfrm>
            <a:off x="3028945" y="3266880"/>
            <a:ext cx="732893" cy="300082"/>
          </a:xfrm>
          <a:prstGeom prst="rect">
            <a:avLst/>
          </a:prstGeom>
          <a:solidFill>
            <a:schemeClr val="accent1">
              <a:lumMod val="20000"/>
              <a:lumOff val="80000"/>
            </a:schemeClr>
          </a:solidFill>
        </p:spPr>
        <p:txBody>
          <a:bodyPr wrap="none" rtlCol="0">
            <a:spAutoFit/>
          </a:bodyPr>
          <a:lstStyle/>
          <a:p>
            <a:r>
              <a:rPr lang="en-US" sz="1350" dirty="0"/>
              <a:t>Input(s)</a:t>
            </a:r>
          </a:p>
        </p:txBody>
      </p:sp>
      <p:sp>
        <p:nvSpPr>
          <p:cNvPr id="13" name="TextBox 12"/>
          <p:cNvSpPr txBox="1"/>
          <p:nvPr/>
        </p:nvSpPr>
        <p:spPr>
          <a:xfrm>
            <a:off x="6888529" y="3266880"/>
            <a:ext cx="862737" cy="300082"/>
          </a:xfrm>
          <a:prstGeom prst="rect">
            <a:avLst/>
          </a:prstGeom>
          <a:solidFill>
            <a:schemeClr val="accent1">
              <a:lumMod val="20000"/>
              <a:lumOff val="80000"/>
            </a:schemeClr>
          </a:solidFill>
        </p:spPr>
        <p:txBody>
          <a:bodyPr wrap="none" rtlCol="0">
            <a:spAutoFit/>
          </a:bodyPr>
          <a:lstStyle/>
          <a:p>
            <a:r>
              <a:rPr lang="en-US" sz="1350" dirty="0"/>
              <a:t>Output(s)</a:t>
            </a:r>
          </a:p>
        </p:txBody>
      </p:sp>
      <p:sp>
        <p:nvSpPr>
          <p:cNvPr id="14" name="TextBox 13"/>
          <p:cNvSpPr txBox="1"/>
          <p:nvPr/>
        </p:nvSpPr>
        <p:spPr>
          <a:xfrm>
            <a:off x="4247190" y="2850037"/>
            <a:ext cx="1015021" cy="276999"/>
          </a:xfrm>
          <a:prstGeom prst="rect">
            <a:avLst/>
          </a:prstGeom>
          <a:solidFill>
            <a:schemeClr val="accent1">
              <a:lumMod val="60000"/>
              <a:lumOff val="40000"/>
            </a:schemeClr>
          </a:solidFill>
          <a:ln>
            <a:solidFill>
              <a:schemeClr val="tx1"/>
            </a:solidFill>
          </a:ln>
        </p:spPr>
        <p:txBody>
          <a:bodyPr wrap="none" rtlCol="0">
            <a:spAutoFit/>
          </a:bodyPr>
          <a:lstStyle/>
          <a:p>
            <a:r>
              <a:rPr lang="en-US" sz="1200" dirty="0"/>
              <a:t>Input holding</a:t>
            </a:r>
          </a:p>
        </p:txBody>
      </p:sp>
      <p:sp>
        <p:nvSpPr>
          <p:cNvPr id="15" name="TextBox 14"/>
          <p:cNvSpPr txBox="1"/>
          <p:nvPr/>
        </p:nvSpPr>
        <p:spPr>
          <a:xfrm>
            <a:off x="4311471" y="2375485"/>
            <a:ext cx="1258550" cy="276999"/>
          </a:xfrm>
          <a:prstGeom prst="rect">
            <a:avLst/>
          </a:prstGeom>
          <a:solidFill>
            <a:schemeClr val="accent1">
              <a:lumMod val="60000"/>
              <a:lumOff val="40000"/>
            </a:schemeClr>
          </a:solidFill>
          <a:ln>
            <a:solidFill>
              <a:schemeClr val="tx1"/>
            </a:solidFill>
          </a:ln>
        </p:spPr>
        <p:txBody>
          <a:bodyPr wrap="none" rtlCol="0">
            <a:spAutoFit/>
          </a:bodyPr>
          <a:lstStyle/>
          <a:p>
            <a:r>
              <a:rPr lang="en-US" sz="1200" dirty="0"/>
              <a:t>Resource holding</a:t>
            </a:r>
          </a:p>
        </p:txBody>
      </p:sp>
      <p:sp>
        <p:nvSpPr>
          <p:cNvPr id="16" name="TextBox 15"/>
          <p:cNvSpPr txBox="1"/>
          <p:nvPr/>
        </p:nvSpPr>
        <p:spPr>
          <a:xfrm>
            <a:off x="4369537" y="4024883"/>
            <a:ext cx="1075231" cy="276999"/>
          </a:xfrm>
          <a:prstGeom prst="rect">
            <a:avLst/>
          </a:prstGeom>
          <a:solidFill>
            <a:schemeClr val="accent1">
              <a:lumMod val="60000"/>
              <a:lumOff val="40000"/>
            </a:schemeClr>
          </a:solidFill>
          <a:ln>
            <a:solidFill>
              <a:schemeClr val="tx1"/>
            </a:solidFill>
          </a:ln>
        </p:spPr>
        <p:txBody>
          <a:bodyPr wrap="none" rtlCol="0">
            <a:spAutoFit/>
          </a:bodyPr>
          <a:lstStyle/>
          <a:p>
            <a:r>
              <a:rPr lang="en-US" sz="1200" dirty="0"/>
              <a:t>Waste holding</a:t>
            </a:r>
          </a:p>
        </p:txBody>
      </p:sp>
      <p:sp>
        <p:nvSpPr>
          <p:cNvPr id="17" name="TextBox 16"/>
          <p:cNvSpPr txBox="1"/>
          <p:nvPr/>
        </p:nvSpPr>
        <p:spPr>
          <a:xfrm>
            <a:off x="5697537" y="2683024"/>
            <a:ext cx="1130438" cy="276999"/>
          </a:xfrm>
          <a:prstGeom prst="rect">
            <a:avLst/>
          </a:prstGeom>
          <a:solidFill>
            <a:schemeClr val="accent1">
              <a:lumMod val="60000"/>
              <a:lumOff val="40000"/>
            </a:schemeClr>
          </a:solidFill>
          <a:ln>
            <a:solidFill>
              <a:schemeClr val="tx1"/>
            </a:solidFill>
          </a:ln>
        </p:spPr>
        <p:txBody>
          <a:bodyPr wrap="none" rtlCol="0">
            <a:spAutoFit/>
          </a:bodyPr>
          <a:lstStyle/>
          <a:p>
            <a:r>
              <a:rPr lang="en-US" sz="1200" dirty="0"/>
              <a:t>Output holding</a:t>
            </a:r>
          </a:p>
        </p:txBody>
      </p:sp>
      <p:sp>
        <p:nvSpPr>
          <p:cNvPr id="18" name="TextBox 17"/>
          <p:cNvSpPr txBox="1"/>
          <p:nvPr/>
        </p:nvSpPr>
        <p:spPr>
          <a:xfrm>
            <a:off x="5172057" y="3324590"/>
            <a:ext cx="913713" cy="461665"/>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1200" dirty="0"/>
              <a:t>Production Process</a:t>
            </a:r>
          </a:p>
        </p:txBody>
      </p:sp>
      <p:cxnSp>
        <p:nvCxnSpPr>
          <p:cNvPr id="19" name="Curved Connector 18"/>
          <p:cNvCxnSpPr>
            <a:stCxn id="12" idx="3"/>
            <a:endCxn id="14" idx="1"/>
          </p:cNvCxnSpPr>
          <p:nvPr/>
        </p:nvCxnSpPr>
        <p:spPr>
          <a:xfrm flipV="1">
            <a:off x="3761837" y="2988537"/>
            <a:ext cx="485352" cy="428385"/>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5400000">
            <a:off x="4942366" y="2608263"/>
            <a:ext cx="1364003" cy="68651"/>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7" idx="1"/>
            <a:endCxn id="15" idx="0"/>
          </p:cNvCxnSpPr>
          <p:nvPr/>
        </p:nvCxnSpPr>
        <p:spPr>
          <a:xfrm rot="5400000">
            <a:off x="5080057" y="1815127"/>
            <a:ext cx="421049" cy="699667"/>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5" idx="2"/>
          </p:cNvCxnSpPr>
          <p:nvPr/>
        </p:nvCxnSpPr>
        <p:spPr>
          <a:xfrm rot="16200000" flipH="1">
            <a:off x="4932310" y="2660920"/>
            <a:ext cx="647225" cy="630350"/>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endCxn id="16" idx="0"/>
          </p:cNvCxnSpPr>
          <p:nvPr/>
        </p:nvCxnSpPr>
        <p:spPr>
          <a:xfrm rot="10800000" flipV="1">
            <a:off x="4907152" y="3786254"/>
            <a:ext cx="721762" cy="238628"/>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6" idx="2"/>
            <a:endCxn id="9" idx="3"/>
          </p:cNvCxnSpPr>
          <p:nvPr/>
        </p:nvCxnSpPr>
        <p:spPr>
          <a:xfrm rot="16200000" flipH="1">
            <a:off x="4913100" y="4295934"/>
            <a:ext cx="582869" cy="594762"/>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18" idx="3"/>
            <a:endCxn id="17" idx="2"/>
          </p:cNvCxnSpPr>
          <p:nvPr/>
        </p:nvCxnSpPr>
        <p:spPr>
          <a:xfrm flipV="1">
            <a:off x="6085770" y="2960022"/>
            <a:ext cx="176987" cy="595400"/>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8" idx="2"/>
            <a:endCxn id="9" idx="3"/>
          </p:cNvCxnSpPr>
          <p:nvPr/>
        </p:nvCxnSpPr>
        <p:spPr>
          <a:xfrm rot="5400000">
            <a:off x="5016166" y="4272004"/>
            <a:ext cx="1098496" cy="126999"/>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8" idx="3"/>
            <a:endCxn id="13" idx="1"/>
          </p:cNvCxnSpPr>
          <p:nvPr/>
        </p:nvCxnSpPr>
        <p:spPr>
          <a:xfrm flipV="1">
            <a:off x="6085770" y="3416922"/>
            <a:ext cx="802759" cy="138501"/>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7" idx="3"/>
            <a:endCxn id="13" idx="0"/>
          </p:cNvCxnSpPr>
          <p:nvPr/>
        </p:nvCxnSpPr>
        <p:spPr>
          <a:xfrm>
            <a:off x="6827975" y="2821524"/>
            <a:ext cx="491922" cy="445357"/>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12" idx="3"/>
            <a:endCxn id="18" idx="1"/>
          </p:cNvCxnSpPr>
          <p:nvPr/>
        </p:nvCxnSpPr>
        <p:spPr>
          <a:xfrm>
            <a:off x="3761838" y="3416922"/>
            <a:ext cx="1410219" cy="138501"/>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14" idx="2"/>
            <a:endCxn id="18" idx="1"/>
          </p:cNvCxnSpPr>
          <p:nvPr/>
        </p:nvCxnSpPr>
        <p:spPr>
          <a:xfrm rot="16200000" flipH="1">
            <a:off x="4749186" y="3132550"/>
            <a:ext cx="428387" cy="417356"/>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954189" y="3103951"/>
            <a:ext cx="778252" cy="5979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2" name="TextBox 31"/>
          <p:cNvSpPr txBox="1"/>
          <p:nvPr/>
        </p:nvSpPr>
        <p:spPr>
          <a:xfrm>
            <a:off x="1980813" y="3149031"/>
            <a:ext cx="715950" cy="507831"/>
          </a:xfrm>
          <a:prstGeom prst="rect">
            <a:avLst/>
          </a:prstGeom>
          <a:solidFill>
            <a:schemeClr val="accent1">
              <a:lumMod val="20000"/>
              <a:lumOff val="80000"/>
            </a:schemeClr>
          </a:solidFill>
        </p:spPr>
        <p:txBody>
          <a:bodyPr wrap="square" rtlCol="0">
            <a:spAutoFit/>
          </a:bodyPr>
          <a:lstStyle/>
          <a:p>
            <a:r>
              <a:rPr lang="en-US" sz="1350" dirty="0"/>
              <a:t>Source Term</a:t>
            </a:r>
          </a:p>
        </p:txBody>
      </p:sp>
      <p:sp>
        <p:nvSpPr>
          <p:cNvPr id="33" name="Rounded Rectangle 32"/>
          <p:cNvSpPr/>
          <p:nvPr/>
        </p:nvSpPr>
        <p:spPr>
          <a:xfrm>
            <a:off x="8293205" y="3103951"/>
            <a:ext cx="778252" cy="5979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4" name="TextBox 33"/>
          <p:cNvSpPr txBox="1"/>
          <p:nvPr/>
        </p:nvSpPr>
        <p:spPr>
          <a:xfrm>
            <a:off x="8332344" y="3160573"/>
            <a:ext cx="657981" cy="507831"/>
          </a:xfrm>
          <a:prstGeom prst="rect">
            <a:avLst/>
          </a:prstGeom>
          <a:solidFill>
            <a:schemeClr val="accent1">
              <a:lumMod val="20000"/>
              <a:lumOff val="80000"/>
            </a:schemeClr>
          </a:solidFill>
        </p:spPr>
        <p:txBody>
          <a:bodyPr wrap="square" rtlCol="0">
            <a:spAutoFit/>
          </a:bodyPr>
          <a:lstStyle/>
          <a:p>
            <a:r>
              <a:rPr lang="en-US" sz="1350" dirty="0"/>
              <a:t>Sink</a:t>
            </a:r>
          </a:p>
          <a:p>
            <a:r>
              <a:rPr lang="en-US" sz="1350" dirty="0"/>
              <a:t>Term</a:t>
            </a:r>
          </a:p>
        </p:txBody>
      </p:sp>
      <p:sp>
        <p:nvSpPr>
          <p:cNvPr id="35" name="Rounded Rectangle 34"/>
          <p:cNvSpPr/>
          <p:nvPr/>
        </p:nvSpPr>
        <p:spPr>
          <a:xfrm>
            <a:off x="5286795" y="154460"/>
            <a:ext cx="798975" cy="64470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6" name="TextBox 35"/>
          <p:cNvSpPr txBox="1"/>
          <p:nvPr/>
        </p:nvSpPr>
        <p:spPr>
          <a:xfrm>
            <a:off x="5310699" y="246248"/>
            <a:ext cx="732578" cy="507831"/>
          </a:xfrm>
          <a:prstGeom prst="rect">
            <a:avLst/>
          </a:prstGeom>
          <a:solidFill>
            <a:schemeClr val="accent1">
              <a:lumMod val="20000"/>
              <a:lumOff val="80000"/>
            </a:schemeClr>
          </a:solidFill>
        </p:spPr>
        <p:txBody>
          <a:bodyPr wrap="square" rtlCol="0">
            <a:spAutoFit/>
          </a:bodyPr>
          <a:lstStyle/>
          <a:p>
            <a:r>
              <a:rPr lang="en-US" sz="1350" dirty="0"/>
              <a:t>Source Term</a:t>
            </a:r>
          </a:p>
        </p:txBody>
      </p:sp>
      <p:sp>
        <p:nvSpPr>
          <p:cNvPr id="37" name="Rounded Rectangle 36"/>
          <p:cNvSpPr/>
          <p:nvPr/>
        </p:nvSpPr>
        <p:spPr>
          <a:xfrm>
            <a:off x="5112385" y="6052911"/>
            <a:ext cx="778252" cy="5979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8" name="TextBox 37"/>
          <p:cNvSpPr txBox="1"/>
          <p:nvPr/>
        </p:nvSpPr>
        <p:spPr>
          <a:xfrm>
            <a:off x="5170574" y="6109533"/>
            <a:ext cx="657981" cy="507831"/>
          </a:xfrm>
          <a:prstGeom prst="rect">
            <a:avLst/>
          </a:prstGeom>
          <a:solidFill>
            <a:schemeClr val="accent1">
              <a:lumMod val="20000"/>
              <a:lumOff val="80000"/>
            </a:schemeClr>
          </a:solidFill>
        </p:spPr>
        <p:txBody>
          <a:bodyPr wrap="square" rtlCol="0">
            <a:spAutoFit/>
          </a:bodyPr>
          <a:lstStyle/>
          <a:p>
            <a:r>
              <a:rPr lang="en-US" sz="1350" dirty="0"/>
              <a:t>Sink</a:t>
            </a:r>
          </a:p>
          <a:p>
            <a:r>
              <a:rPr lang="en-US" sz="1350" dirty="0"/>
              <a:t>Term</a:t>
            </a:r>
          </a:p>
        </p:txBody>
      </p:sp>
      <p:sp>
        <p:nvSpPr>
          <p:cNvPr id="39" name="Rectangle 38">
            <a:extLst>
              <a:ext uri="{FF2B5EF4-FFF2-40B4-BE49-F238E27FC236}">
                <a16:creationId xmlns:a16="http://schemas.microsoft.com/office/drawing/2014/main" id="{D15F521F-BBBC-214F-B10A-B2D49AAD4EEF}"/>
              </a:ext>
            </a:extLst>
          </p:cNvPr>
          <p:cNvSpPr/>
          <p:nvPr/>
        </p:nvSpPr>
        <p:spPr>
          <a:xfrm>
            <a:off x="3134743" y="6538916"/>
            <a:ext cx="2002471" cy="369332"/>
          </a:xfrm>
          <a:prstGeom prst="rect">
            <a:avLst/>
          </a:prstGeom>
        </p:spPr>
        <p:txBody>
          <a:bodyPr wrap="none">
            <a:spAutoFit/>
          </a:bodyPr>
          <a:lstStyle/>
          <a:p>
            <a:r>
              <a:rPr lang="en-US" b="1" dirty="0">
                <a:solidFill>
                  <a:srgbClr val="191C1F"/>
                </a:solidFill>
                <a:latin typeface="Avenir-Book" panose="02000503020000020003" pitchFamily="2" charset="0"/>
              </a:rPr>
              <a:t>PNNL-SA-136210</a:t>
            </a:r>
            <a:endParaRPr lang="en-US" dirty="0"/>
          </a:p>
        </p:txBody>
      </p:sp>
    </p:spTree>
    <p:extLst>
      <p:ext uri="{BB962C8B-B14F-4D97-AF65-F5344CB8AC3E}">
        <p14:creationId xmlns:p14="http://schemas.microsoft.com/office/powerpoint/2010/main" val="3170511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337" y="-916072"/>
            <a:ext cx="6629400" cy="384721"/>
          </a:xfrm>
        </p:spPr>
        <p:txBody>
          <a:bodyPr/>
          <a:lstStyle/>
          <a:p>
            <a:r>
              <a:rPr lang="en-US" dirty="0"/>
              <a:t>Fa</a:t>
            </a:r>
          </a:p>
        </p:txBody>
      </p:sp>
      <p:sp>
        <p:nvSpPr>
          <p:cNvPr id="33" name="TextBox 32"/>
          <p:cNvSpPr txBox="1"/>
          <p:nvPr/>
        </p:nvSpPr>
        <p:spPr>
          <a:xfrm>
            <a:off x="124474" y="2312273"/>
            <a:ext cx="2425344" cy="369332"/>
          </a:xfrm>
          <a:prstGeom prst="rect">
            <a:avLst/>
          </a:prstGeom>
          <a:noFill/>
        </p:spPr>
        <p:txBody>
          <a:bodyPr wrap="none" rtlCol="0">
            <a:spAutoFit/>
          </a:bodyPr>
          <a:lstStyle/>
          <a:p>
            <a:r>
              <a:rPr lang="en-US" dirty="0"/>
              <a:t>Assessing connections   </a:t>
            </a:r>
          </a:p>
        </p:txBody>
      </p:sp>
      <p:sp>
        <p:nvSpPr>
          <p:cNvPr id="34" name="TextBox 33"/>
          <p:cNvSpPr txBox="1"/>
          <p:nvPr/>
        </p:nvSpPr>
        <p:spPr>
          <a:xfrm>
            <a:off x="5814361" y="2782707"/>
            <a:ext cx="2544479" cy="369332"/>
          </a:xfrm>
          <a:prstGeom prst="rect">
            <a:avLst/>
          </a:prstGeom>
          <a:noFill/>
        </p:spPr>
        <p:txBody>
          <a:bodyPr wrap="none" rtlCol="0">
            <a:spAutoFit/>
          </a:bodyPr>
          <a:lstStyle/>
          <a:p>
            <a:r>
              <a:rPr lang="en-US" dirty="0"/>
              <a:t>Inside Facilities F1, F2, … </a:t>
            </a:r>
          </a:p>
        </p:txBody>
      </p:sp>
      <p:sp>
        <p:nvSpPr>
          <p:cNvPr id="51" name="Title 1"/>
          <p:cNvSpPr txBox="1">
            <a:spLocks/>
          </p:cNvSpPr>
          <p:nvPr/>
        </p:nvSpPr>
        <p:spPr>
          <a:xfrm>
            <a:off x="457200" y="356617"/>
            <a:ext cx="6629400" cy="384721"/>
          </a:xfrm>
          <a:prstGeom prst="rect">
            <a:avLst/>
          </a:prstGeom>
        </p:spPr>
        <p:txBody>
          <a:bodyPr vert="horz" lIns="0" tIns="0" rIns="0" bIns="0" rtlCol="0" anchor="t">
            <a:spAutoFit/>
          </a:bodyPr>
          <a:lstStyle>
            <a:lvl1pPr algn="l" defTabSz="457189" rtl="0" eaLnBrk="1" latinLnBrk="0" hangingPunct="1">
              <a:spcBef>
                <a:spcPct val="0"/>
              </a:spcBef>
              <a:buNone/>
              <a:defRPr sz="2500" b="1" kern="1200">
                <a:solidFill>
                  <a:srgbClr val="FFFFFF"/>
                </a:solidFill>
                <a:latin typeface="Arial"/>
                <a:ea typeface="+mj-ea"/>
                <a:cs typeface="Arial"/>
              </a:defRPr>
            </a:lvl1pPr>
          </a:lstStyle>
          <a:p>
            <a:r>
              <a:rPr lang="en-US" dirty="0"/>
              <a:t>Computational Experiments</a:t>
            </a:r>
          </a:p>
        </p:txBody>
      </p:sp>
      <p:sp>
        <p:nvSpPr>
          <p:cNvPr id="52" name="TextBox 51"/>
          <p:cNvSpPr txBox="1"/>
          <p:nvPr/>
        </p:nvSpPr>
        <p:spPr>
          <a:xfrm>
            <a:off x="45717" y="946980"/>
            <a:ext cx="8772755" cy="1200329"/>
          </a:xfrm>
          <a:prstGeom prst="rect">
            <a:avLst/>
          </a:prstGeom>
          <a:noFill/>
        </p:spPr>
        <p:txBody>
          <a:bodyPr wrap="square" rtlCol="0">
            <a:spAutoFit/>
          </a:bodyPr>
          <a:lstStyle/>
          <a:p>
            <a:r>
              <a:rPr lang="en-US" dirty="0"/>
              <a:t>Construct facilities for scenarios, then generate associated sensor outputs. A machine learning (ML) approach uses sensor outputs as training data for an ML algorithm. The ML algorithm is evaluated to see 1) can the scenarios be distinguished, and 2) which features (sensors) are critical for distinguishing the scenarios.</a:t>
            </a:r>
          </a:p>
        </p:txBody>
      </p:sp>
      <p:sp>
        <p:nvSpPr>
          <p:cNvPr id="53" name="TextBox 52"/>
          <p:cNvSpPr txBox="1"/>
          <p:nvPr/>
        </p:nvSpPr>
        <p:spPr>
          <a:xfrm>
            <a:off x="105008" y="4140352"/>
            <a:ext cx="2031005" cy="369332"/>
          </a:xfrm>
          <a:prstGeom prst="rect">
            <a:avLst/>
          </a:prstGeom>
          <a:noFill/>
        </p:spPr>
        <p:txBody>
          <a:bodyPr wrap="none" rtlCol="0">
            <a:spAutoFit/>
          </a:bodyPr>
          <a:lstStyle/>
          <a:p>
            <a:r>
              <a:rPr lang="en-US" dirty="0"/>
              <a:t>Diversion Detection</a:t>
            </a:r>
          </a:p>
        </p:txBody>
      </p:sp>
      <p:pic>
        <p:nvPicPr>
          <p:cNvPr id="4" name="Picture 3"/>
          <p:cNvPicPr>
            <a:picLocks noChangeAspect="1"/>
          </p:cNvPicPr>
          <p:nvPr/>
        </p:nvPicPr>
        <p:blipFill>
          <a:blip r:embed="rId3"/>
          <a:stretch>
            <a:fillRect/>
          </a:stretch>
        </p:blipFill>
        <p:spPr>
          <a:xfrm>
            <a:off x="5354728" y="3277743"/>
            <a:ext cx="3463744" cy="3277825"/>
          </a:xfrm>
          <a:prstGeom prst="rect">
            <a:avLst/>
          </a:prstGeom>
        </p:spPr>
      </p:pic>
      <p:sp>
        <p:nvSpPr>
          <p:cNvPr id="44" name="Rectangle 43"/>
          <p:cNvSpPr/>
          <p:nvPr/>
        </p:nvSpPr>
        <p:spPr>
          <a:xfrm>
            <a:off x="558595" y="2668624"/>
            <a:ext cx="441062" cy="3550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F1</a:t>
            </a:r>
          </a:p>
        </p:txBody>
      </p:sp>
      <p:sp>
        <p:nvSpPr>
          <p:cNvPr id="45" name="Rectangle 44"/>
          <p:cNvSpPr/>
          <p:nvPr/>
        </p:nvSpPr>
        <p:spPr>
          <a:xfrm>
            <a:off x="1361380" y="2668622"/>
            <a:ext cx="451820" cy="3550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F2</a:t>
            </a:r>
          </a:p>
        </p:txBody>
      </p:sp>
      <p:cxnSp>
        <p:nvCxnSpPr>
          <p:cNvPr id="46" name="Straight Arrow Connector 45"/>
          <p:cNvCxnSpPr>
            <a:stCxn id="44" idx="3"/>
            <a:endCxn id="45" idx="1"/>
          </p:cNvCxnSpPr>
          <p:nvPr/>
        </p:nvCxnSpPr>
        <p:spPr>
          <a:xfrm flipV="1">
            <a:off x="999657" y="2846124"/>
            <a:ext cx="361723" cy="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1778156" y="2846122"/>
            <a:ext cx="375253" cy="1"/>
          </a:xfrm>
          <a:prstGeom prst="straightConnector1">
            <a:avLst/>
          </a:prstGeom>
          <a:ln w="57150">
            <a:prstDash val="solid"/>
            <a:tailEnd type="triangle"/>
          </a:ln>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1351519" y="3377005"/>
            <a:ext cx="451820" cy="3550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F2</a:t>
            </a:r>
          </a:p>
        </p:txBody>
      </p:sp>
      <p:sp>
        <p:nvSpPr>
          <p:cNvPr id="61" name="Rectangle 60"/>
          <p:cNvSpPr/>
          <p:nvPr/>
        </p:nvSpPr>
        <p:spPr>
          <a:xfrm>
            <a:off x="2144862" y="2679866"/>
            <a:ext cx="430306" cy="3550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F3</a:t>
            </a:r>
          </a:p>
        </p:txBody>
      </p:sp>
      <p:sp>
        <p:nvSpPr>
          <p:cNvPr id="62" name="Rectangle 61"/>
          <p:cNvSpPr/>
          <p:nvPr/>
        </p:nvSpPr>
        <p:spPr>
          <a:xfrm>
            <a:off x="2155201" y="3396332"/>
            <a:ext cx="430306" cy="3550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F6</a:t>
            </a:r>
          </a:p>
        </p:txBody>
      </p:sp>
      <p:sp>
        <p:nvSpPr>
          <p:cNvPr id="77" name="Rectangle 76"/>
          <p:cNvSpPr/>
          <p:nvPr/>
        </p:nvSpPr>
        <p:spPr>
          <a:xfrm>
            <a:off x="543847" y="3360624"/>
            <a:ext cx="441062" cy="3550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F1</a:t>
            </a:r>
          </a:p>
        </p:txBody>
      </p:sp>
      <p:cxnSp>
        <p:nvCxnSpPr>
          <p:cNvPr id="78" name="Straight Arrow Connector 77"/>
          <p:cNvCxnSpPr>
            <a:stCxn id="77" idx="3"/>
          </p:cNvCxnSpPr>
          <p:nvPr/>
        </p:nvCxnSpPr>
        <p:spPr>
          <a:xfrm flipV="1">
            <a:off x="984909" y="3538124"/>
            <a:ext cx="361723" cy="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84408" y="4493119"/>
            <a:ext cx="2026912" cy="946233"/>
            <a:chOff x="584408" y="4711487"/>
            <a:chExt cx="2026912" cy="946233"/>
          </a:xfrm>
        </p:grpSpPr>
        <p:sp>
          <p:nvSpPr>
            <p:cNvPr id="79" name="Rectangle 78"/>
            <p:cNvSpPr/>
            <p:nvPr/>
          </p:nvSpPr>
          <p:spPr>
            <a:xfrm>
              <a:off x="584408" y="4711489"/>
              <a:ext cx="441062" cy="3550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F1</a:t>
              </a:r>
            </a:p>
          </p:txBody>
        </p:sp>
        <p:sp>
          <p:nvSpPr>
            <p:cNvPr id="80" name="Rectangle 79"/>
            <p:cNvSpPr/>
            <p:nvPr/>
          </p:nvSpPr>
          <p:spPr>
            <a:xfrm>
              <a:off x="1387193" y="4711487"/>
              <a:ext cx="451820" cy="3550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F2</a:t>
              </a:r>
            </a:p>
          </p:txBody>
        </p:sp>
        <p:cxnSp>
          <p:nvCxnSpPr>
            <p:cNvPr id="81" name="Straight Arrow Connector 80"/>
            <p:cNvCxnSpPr>
              <a:stCxn id="79" idx="3"/>
              <a:endCxn id="80" idx="1"/>
            </p:cNvCxnSpPr>
            <p:nvPr/>
          </p:nvCxnSpPr>
          <p:spPr>
            <a:xfrm flipV="1">
              <a:off x="1025470" y="4888989"/>
              <a:ext cx="361723" cy="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1803969" y="4888987"/>
              <a:ext cx="375253" cy="1"/>
            </a:xfrm>
            <a:prstGeom prst="straightConnector1">
              <a:avLst/>
            </a:prstGeom>
            <a:ln w="57150">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1839013" y="5066490"/>
              <a:ext cx="342001" cy="3944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2170675" y="4722731"/>
              <a:ext cx="430306" cy="3550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F3</a:t>
              </a:r>
            </a:p>
          </p:txBody>
        </p:sp>
        <p:sp>
          <p:nvSpPr>
            <p:cNvPr id="85" name="Rectangle 84"/>
            <p:cNvSpPr/>
            <p:nvPr/>
          </p:nvSpPr>
          <p:spPr>
            <a:xfrm>
              <a:off x="2181014" y="5302717"/>
              <a:ext cx="430306" cy="3550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F6</a:t>
              </a:r>
            </a:p>
          </p:txBody>
        </p:sp>
      </p:grpSp>
      <p:grpSp>
        <p:nvGrpSpPr>
          <p:cNvPr id="87" name="Group 86"/>
          <p:cNvGrpSpPr/>
          <p:nvPr/>
        </p:nvGrpSpPr>
        <p:grpSpPr>
          <a:xfrm>
            <a:off x="599647" y="5736016"/>
            <a:ext cx="2026912" cy="946233"/>
            <a:chOff x="584408" y="4711487"/>
            <a:chExt cx="2026912" cy="946233"/>
          </a:xfrm>
        </p:grpSpPr>
        <p:sp>
          <p:nvSpPr>
            <p:cNvPr id="94" name="Rectangle 93"/>
            <p:cNvSpPr/>
            <p:nvPr/>
          </p:nvSpPr>
          <p:spPr>
            <a:xfrm>
              <a:off x="584408" y="4711489"/>
              <a:ext cx="441062" cy="3550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F1</a:t>
              </a:r>
            </a:p>
          </p:txBody>
        </p:sp>
        <p:sp>
          <p:nvSpPr>
            <p:cNvPr id="96" name="Rectangle 95"/>
            <p:cNvSpPr/>
            <p:nvPr/>
          </p:nvSpPr>
          <p:spPr>
            <a:xfrm>
              <a:off x="1387193" y="4711487"/>
              <a:ext cx="451820" cy="3550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F2</a:t>
              </a:r>
            </a:p>
          </p:txBody>
        </p:sp>
        <p:cxnSp>
          <p:nvCxnSpPr>
            <p:cNvPr id="97" name="Straight Arrow Connector 96"/>
            <p:cNvCxnSpPr>
              <a:stCxn id="94" idx="3"/>
              <a:endCxn id="96" idx="1"/>
            </p:cNvCxnSpPr>
            <p:nvPr/>
          </p:nvCxnSpPr>
          <p:spPr>
            <a:xfrm flipV="1">
              <a:off x="1025470" y="4888989"/>
              <a:ext cx="361723" cy="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V="1">
              <a:off x="1803969" y="4888987"/>
              <a:ext cx="375253" cy="1"/>
            </a:xfrm>
            <a:prstGeom prst="straightConnector1">
              <a:avLst/>
            </a:prstGeom>
            <a:ln w="57150">
              <a:prstDash val="solid"/>
              <a:tailEnd type="triangle"/>
            </a:ln>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2170675" y="4722731"/>
              <a:ext cx="430306" cy="3550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F3</a:t>
              </a:r>
            </a:p>
          </p:txBody>
        </p:sp>
        <p:sp>
          <p:nvSpPr>
            <p:cNvPr id="101" name="Rectangle 100"/>
            <p:cNvSpPr/>
            <p:nvPr/>
          </p:nvSpPr>
          <p:spPr>
            <a:xfrm>
              <a:off x="2181014" y="5302717"/>
              <a:ext cx="430306" cy="3550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F6</a:t>
              </a:r>
            </a:p>
          </p:txBody>
        </p:sp>
      </p:grpSp>
      <p:sp>
        <p:nvSpPr>
          <p:cNvPr id="102" name="TextBox 101"/>
          <p:cNvSpPr txBox="1"/>
          <p:nvPr/>
        </p:nvSpPr>
        <p:spPr>
          <a:xfrm>
            <a:off x="196872" y="2960167"/>
            <a:ext cx="377604" cy="369332"/>
          </a:xfrm>
          <a:prstGeom prst="rect">
            <a:avLst/>
          </a:prstGeom>
          <a:noFill/>
        </p:spPr>
        <p:txBody>
          <a:bodyPr wrap="none" rtlCol="0">
            <a:spAutoFit/>
          </a:bodyPr>
          <a:lstStyle/>
          <a:p>
            <a:r>
              <a:rPr lang="en-US" dirty="0"/>
              <a:t>vs</a:t>
            </a:r>
          </a:p>
        </p:txBody>
      </p:sp>
      <p:sp>
        <p:nvSpPr>
          <p:cNvPr id="103" name="TextBox 102"/>
          <p:cNvSpPr txBox="1"/>
          <p:nvPr/>
        </p:nvSpPr>
        <p:spPr>
          <a:xfrm>
            <a:off x="177406" y="5246850"/>
            <a:ext cx="377604" cy="369332"/>
          </a:xfrm>
          <a:prstGeom prst="rect">
            <a:avLst/>
          </a:prstGeom>
          <a:noFill/>
        </p:spPr>
        <p:txBody>
          <a:bodyPr wrap="none" rtlCol="0">
            <a:spAutoFit/>
          </a:bodyPr>
          <a:lstStyle/>
          <a:p>
            <a:r>
              <a:rPr lang="en-US" dirty="0"/>
              <a:t>vs</a:t>
            </a:r>
          </a:p>
        </p:txBody>
      </p:sp>
      <p:sp>
        <p:nvSpPr>
          <p:cNvPr id="5" name="Rectangle 4"/>
          <p:cNvSpPr/>
          <p:nvPr/>
        </p:nvSpPr>
        <p:spPr>
          <a:xfrm>
            <a:off x="124474" y="2312273"/>
            <a:ext cx="2692783" cy="159640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Rectangle 103"/>
          <p:cNvSpPr/>
          <p:nvPr/>
        </p:nvSpPr>
        <p:spPr>
          <a:xfrm>
            <a:off x="128129" y="4078734"/>
            <a:ext cx="2692783" cy="274290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209798" y="2566969"/>
            <a:ext cx="1967629" cy="923330"/>
          </a:xfrm>
          <a:prstGeom prst="rect">
            <a:avLst/>
          </a:prstGeom>
          <a:noFill/>
          <a:ln>
            <a:solidFill>
              <a:schemeClr val="tx1"/>
            </a:solidFill>
          </a:ln>
        </p:spPr>
        <p:txBody>
          <a:bodyPr wrap="square" rtlCol="0">
            <a:spAutoFit/>
          </a:bodyPr>
          <a:lstStyle/>
          <a:p>
            <a:r>
              <a:rPr lang="en-US" dirty="0"/>
              <a:t>Is the third facility in a sequence connected?</a:t>
            </a:r>
          </a:p>
        </p:txBody>
      </p:sp>
      <p:sp>
        <p:nvSpPr>
          <p:cNvPr id="105" name="TextBox 104"/>
          <p:cNvSpPr txBox="1"/>
          <p:nvPr/>
        </p:nvSpPr>
        <p:spPr>
          <a:xfrm>
            <a:off x="3259824" y="5230954"/>
            <a:ext cx="2182870" cy="646331"/>
          </a:xfrm>
          <a:prstGeom prst="rect">
            <a:avLst/>
          </a:prstGeom>
          <a:noFill/>
          <a:ln>
            <a:solidFill>
              <a:schemeClr val="tx1"/>
            </a:solidFill>
          </a:ln>
        </p:spPr>
        <p:txBody>
          <a:bodyPr wrap="square" rtlCol="0">
            <a:spAutoFit/>
          </a:bodyPr>
          <a:lstStyle/>
          <a:p>
            <a:r>
              <a:rPr lang="en-US" dirty="0"/>
              <a:t>Is material from F2 going to F6?</a:t>
            </a:r>
          </a:p>
        </p:txBody>
      </p:sp>
      <p:cxnSp>
        <p:nvCxnSpPr>
          <p:cNvPr id="9" name="Straight Arrow Connector 8"/>
          <p:cNvCxnSpPr/>
          <p:nvPr/>
        </p:nvCxnSpPr>
        <p:spPr>
          <a:xfrm flipH="1">
            <a:off x="2817257" y="2857367"/>
            <a:ext cx="39254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817257" y="3277743"/>
            <a:ext cx="392541" cy="296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05" idx="1"/>
          </p:cNvCxnSpPr>
          <p:nvPr/>
        </p:nvCxnSpPr>
        <p:spPr>
          <a:xfrm flipH="1" flipV="1">
            <a:off x="2820912" y="4916655"/>
            <a:ext cx="438912" cy="6374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2844033" y="5747260"/>
            <a:ext cx="415791" cy="4624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0AB103BE-2F21-4643-B1FF-84CB5182039B}"/>
              </a:ext>
            </a:extLst>
          </p:cNvPr>
          <p:cNvSpPr/>
          <p:nvPr/>
        </p:nvSpPr>
        <p:spPr>
          <a:xfrm>
            <a:off x="4065616" y="6550984"/>
            <a:ext cx="2002471" cy="369332"/>
          </a:xfrm>
          <a:prstGeom prst="rect">
            <a:avLst/>
          </a:prstGeom>
        </p:spPr>
        <p:txBody>
          <a:bodyPr wrap="none">
            <a:spAutoFit/>
          </a:bodyPr>
          <a:lstStyle/>
          <a:p>
            <a:r>
              <a:rPr lang="en-US" b="1" dirty="0">
                <a:solidFill>
                  <a:srgbClr val="191C1F"/>
                </a:solidFill>
                <a:latin typeface="Avenir-Book" panose="02000503020000020003" pitchFamily="2" charset="0"/>
              </a:rPr>
              <a:t>PNNL-SA-136210</a:t>
            </a:r>
            <a:endParaRPr lang="en-US" dirty="0"/>
          </a:p>
        </p:txBody>
      </p:sp>
    </p:spTree>
    <p:extLst>
      <p:ext uri="{BB962C8B-B14F-4D97-AF65-F5344CB8AC3E}">
        <p14:creationId xmlns:p14="http://schemas.microsoft.com/office/powerpoint/2010/main" val="594666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192A-B998-2049-B365-0AFA03CFB5F7}"/>
              </a:ext>
            </a:extLst>
          </p:cNvPr>
          <p:cNvSpPr>
            <a:spLocks noGrp="1"/>
          </p:cNvSpPr>
          <p:nvPr>
            <p:ph type="title"/>
          </p:nvPr>
        </p:nvSpPr>
        <p:spPr/>
        <p:txBody>
          <a:bodyPr/>
          <a:lstStyle/>
          <a:p>
            <a:r>
              <a:rPr lang="en-US" dirty="0"/>
              <a:t>Deep Learning Approach</a:t>
            </a:r>
          </a:p>
        </p:txBody>
      </p:sp>
      <p:sp>
        <p:nvSpPr>
          <p:cNvPr id="4" name="Slide Number Placeholder 3">
            <a:extLst>
              <a:ext uri="{FF2B5EF4-FFF2-40B4-BE49-F238E27FC236}">
                <a16:creationId xmlns:a16="http://schemas.microsoft.com/office/drawing/2014/main" id="{CEF22B55-3EDF-154F-BDD6-43CC92F8F55E}"/>
              </a:ext>
            </a:extLst>
          </p:cNvPr>
          <p:cNvSpPr>
            <a:spLocks noGrp="1"/>
          </p:cNvSpPr>
          <p:nvPr>
            <p:ph type="sldNum" sz="quarter" idx="11"/>
          </p:nvPr>
        </p:nvSpPr>
        <p:spPr/>
        <p:txBody>
          <a:bodyPr/>
          <a:lstStyle/>
          <a:p>
            <a:fld id="{B2C0B0B8-8870-BD4D-8972-2D583234E62D}" type="slidenum">
              <a:rPr lang="en-US" smtClean="0"/>
              <a:t>5</a:t>
            </a:fld>
            <a:endParaRPr lang="en-US" dirty="0"/>
          </a:p>
        </p:txBody>
      </p:sp>
      <p:pic>
        <p:nvPicPr>
          <p:cNvPr id="5" name="Picture 4">
            <a:extLst>
              <a:ext uri="{FF2B5EF4-FFF2-40B4-BE49-F238E27FC236}">
                <a16:creationId xmlns:a16="http://schemas.microsoft.com/office/drawing/2014/main" id="{A55BC8D0-1CE3-CE4D-B2EB-568DAF1B0945}"/>
              </a:ext>
            </a:extLst>
          </p:cNvPr>
          <p:cNvPicPr/>
          <p:nvPr/>
        </p:nvPicPr>
        <p:blipFill>
          <a:blip r:embed="rId2">
            <a:extLst>
              <a:ext uri="{28A0092B-C50C-407E-A947-70E740481C1C}">
                <a14:useLocalDpi xmlns:a14="http://schemas.microsoft.com/office/drawing/2010/main" val="0"/>
              </a:ext>
            </a:extLst>
          </a:blip>
          <a:stretch>
            <a:fillRect/>
          </a:stretch>
        </p:blipFill>
        <p:spPr>
          <a:xfrm>
            <a:off x="287872" y="1235540"/>
            <a:ext cx="4030980" cy="2313305"/>
          </a:xfrm>
          <a:prstGeom prst="rect">
            <a:avLst/>
          </a:prstGeom>
        </p:spPr>
      </p:pic>
      <p:sp>
        <p:nvSpPr>
          <p:cNvPr id="6" name="Rectangle 5">
            <a:extLst>
              <a:ext uri="{FF2B5EF4-FFF2-40B4-BE49-F238E27FC236}">
                <a16:creationId xmlns:a16="http://schemas.microsoft.com/office/drawing/2014/main" id="{64B4B998-FF6A-2047-8E92-4A132B6E37AA}"/>
              </a:ext>
            </a:extLst>
          </p:cNvPr>
          <p:cNvSpPr/>
          <p:nvPr/>
        </p:nvSpPr>
        <p:spPr>
          <a:xfrm>
            <a:off x="148549" y="3640651"/>
            <a:ext cx="5238997" cy="2862322"/>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We designed a convolutional neural network (CNN) model aimed at classifying whether or not a particular simulated facility scenario was </a:t>
            </a:r>
          </a:p>
          <a:p>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mis-reporting (1) or not (0). </a:t>
            </a:r>
          </a:p>
          <a:p>
            <a:pPr marL="285750" indent="-285750">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We used the model characteristics as initial input, via linear regression we do a pattern extraction, reduction, and final classification of the facilities.  </a:t>
            </a:r>
          </a:p>
          <a:p>
            <a:pPr marL="285750" indent="-285750">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Model accuracy plot to the top, and model loss to the bottom. As we increase the number of epochs the accuracy of the classification increases to over 0.98</a:t>
            </a:r>
            <a:r>
              <a:rPr lang="en-US" sz="16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20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FE697D7E-412B-B148-9CD1-9D4AA6B30B3C}"/>
              </a:ext>
            </a:extLst>
          </p:cNvPr>
          <p:cNvPicPr>
            <a:picLocks noChangeAspect="1"/>
          </p:cNvPicPr>
          <p:nvPr/>
        </p:nvPicPr>
        <p:blipFill>
          <a:blip r:embed="rId3"/>
          <a:stretch>
            <a:fillRect/>
          </a:stretch>
        </p:blipFill>
        <p:spPr>
          <a:xfrm>
            <a:off x="5479219" y="1017899"/>
            <a:ext cx="3664781" cy="2748586"/>
          </a:xfrm>
          <a:prstGeom prst="rect">
            <a:avLst/>
          </a:prstGeom>
        </p:spPr>
      </p:pic>
      <p:pic>
        <p:nvPicPr>
          <p:cNvPr id="10" name="Picture 9">
            <a:extLst>
              <a:ext uri="{FF2B5EF4-FFF2-40B4-BE49-F238E27FC236}">
                <a16:creationId xmlns:a16="http://schemas.microsoft.com/office/drawing/2014/main" id="{3AA65F48-29F3-0647-B87E-8779783D90F5}"/>
              </a:ext>
            </a:extLst>
          </p:cNvPr>
          <p:cNvPicPr>
            <a:picLocks noChangeAspect="1"/>
          </p:cNvPicPr>
          <p:nvPr/>
        </p:nvPicPr>
        <p:blipFill>
          <a:blip r:embed="rId4"/>
          <a:stretch>
            <a:fillRect/>
          </a:stretch>
        </p:blipFill>
        <p:spPr>
          <a:xfrm>
            <a:off x="5479219" y="3722847"/>
            <a:ext cx="3664781" cy="2748586"/>
          </a:xfrm>
          <a:prstGeom prst="rect">
            <a:avLst/>
          </a:prstGeom>
        </p:spPr>
      </p:pic>
      <p:sp>
        <p:nvSpPr>
          <p:cNvPr id="3" name="Rectangle 2">
            <a:extLst>
              <a:ext uri="{FF2B5EF4-FFF2-40B4-BE49-F238E27FC236}">
                <a16:creationId xmlns:a16="http://schemas.microsoft.com/office/drawing/2014/main" id="{479E350A-EBA5-2E44-AE93-B9E49263E0D5}"/>
              </a:ext>
            </a:extLst>
          </p:cNvPr>
          <p:cNvSpPr/>
          <p:nvPr/>
        </p:nvSpPr>
        <p:spPr>
          <a:xfrm>
            <a:off x="3592279" y="6538916"/>
            <a:ext cx="2002471" cy="369332"/>
          </a:xfrm>
          <a:prstGeom prst="rect">
            <a:avLst/>
          </a:prstGeom>
        </p:spPr>
        <p:txBody>
          <a:bodyPr wrap="none">
            <a:spAutoFit/>
          </a:bodyPr>
          <a:lstStyle/>
          <a:p>
            <a:r>
              <a:rPr lang="en-US" b="1" dirty="0">
                <a:solidFill>
                  <a:srgbClr val="191C1F"/>
                </a:solidFill>
                <a:latin typeface="Avenir-Book" panose="02000503020000020003" pitchFamily="2" charset="0"/>
              </a:rPr>
              <a:t>PNNL-SA-136210</a:t>
            </a:r>
            <a:endParaRPr lang="en-US" dirty="0"/>
          </a:p>
        </p:txBody>
      </p:sp>
    </p:spTree>
    <p:extLst>
      <p:ext uri="{BB962C8B-B14F-4D97-AF65-F5344CB8AC3E}">
        <p14:creationId xmlns:p14="http://schemas.microsoft.com/office/powerpoint/2010/main" val="567782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3296-994E-054F-908B-8AFECCADEF67}"/>
              </a:ext>
            </a:extLst>
          </p:cNvPr>
          <p:cNvSpPr>
            <a:spLocks noGrp="1"/>
          </p:cNvSpPr>
          <p:nvPr>
            <p:ph type="title"/>
          </p:nvPr>
        </p:nvSpPr>
        <p:spPr/>
        <p:txBody>
          <a:bodyPr/>
          <a:lstStyle/>
          <a:p>
            <a:r>
              <a:rPr lang="en-US" dirty="0"/>
              <a:t>Cyclus Software </a:t>
            </a:r>
          </a:p>
        </p:txBody>
      </p:sp>
      <p:sp>
        <p:nvSpPr>
          <p:cNvPr id="4" name="Slide Number Placeholder 3">
            <a:extLst>
              <a:ext uri="{FF2B5EF4-FFF2-40B4-BE49-F238E27FC236}">
                <a16:creationId xmlns:a16="http://schemas.microsoft.com/office/drawing/2014/main" id="{15F9EA47-DD29-2347-AB92-4B5527A2EE4A}"/>
              </a:ext>
            </a:extLst>
          </p:cNvPr>
          <p:cNvSpPr>
            <a:spLocks noGrp="1"/>
          </p:cNvSpPr>
          <p:nvPr>
            <p:ph type="sldNum" sz="quarter" idx="11"/>
          </p:nvPr>
        </p:nvSpPr>
        <p:spPr/>
        <p:txBody>
          <a:bodyPr/>
          <a:lstStyle/>
          <a:p>
            <a:fld id="{B2C0B0B8-8870-BD4D-8972-2D583234E62D}" type="slidenum">
              <a:rPr lang="en-US" smtClean="0"/>
              <a:t>6</a:t>
            </a:fld>
            <a:endParaRPr lang="en-US" dirty="0"/>
          </a:p>
        </p:txBody>
      </p:sp>
      <p:sp>
        <p:nvSpPr>
          <p:cNvPr id="15" name="TextBox 14">
            <a:extLst>
              <a:ext uri="{FF2B5EF4-FFF2-40B4-BE49-F238E27FC236}">
                <a16:creationId xmlns:a16="http://schemas.microsoft.com/office/drawing/2014/main" id="{AF3D7A61-AAD4-9D42-98D5-82E319C54E12}"/>
              </a:ext>
            </a:extLst>
          </p:cNvPr>
          <p:cNvSpPr txBox="1"/>
          <p:nvPr/>
        </p:nvSpPr>
        <p:spPr>
          <a:xfrm>
            <a:off x="0" y="1140312"/>
            <a:ext cx="8686800" cy="6124754"/>
          </a:xfrm>
          <a:prstGeom prst="rect">
            <a:avLst/>
          </a:prstGeom>
          <a:noFill/>
        </p:spPr>
        <p:txBody>
          <a:bodyPr wrap="square" rtlCol="0">
            <a:spAutoFit/>
          </a:bodyPr>
          <a:lstStyle/>
          <a:p>
            <a:pPr marL="285750" indent="-285750">
              <a:buFont typeface="Arial" panose="020B0604020202020204" pitchFamily="34" charset="0"/>
              <a:buChar char="•"/>
            </a:pPr>
            <a:r>
              <a:rPr lang="en-US" sz="2800" dirty="0"/>
              <a:t>Agent based nuclear fuel cycle simulator  that can track uranium material movement from one facility to another. </a:t>
            </a:r>
          </a:p>
          <a:p>
            <a:endParaRPr lang="en-US" sz="2800" dirty="0"/>
          </a:p>
          <a:p>
            <a:pPr marL="285750" indent="-285750">
              <a:buFont typeface="Arial" panose="020B0604020202020204" pitchFamily="34" charset="0"/>
              <a:buChar char="•"/>
            </a:pPr>
            <a:r>
              <a:rPr lang="en-US" sz="2800" dirty="0"/>
              <a:t>Open source software that can be run using python.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With the use of this software we are able to do our forward model and include tracking material (uranium isotope) information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We tailored the Cyclus software to address two particular scenarios that will reflect realistic deterrence cases:  </a:t>
            </a:r>
          </a:p>
          <a:p>
            <a:pPr marL="285750" indent="-285750">
              <a:buFont typeface="Arial" panose="020B0604020202020204" pitchFamily="34" charset="0"/>
              <a:buChar char="•"/>
            </a:pPr>
            <a:endParaRPr lang="en-US" sz="2800" dirty="0"/>
          </a:p>
        </p:txBody>
      </p:sp>
      <p:sp>
        <p:nvSpPr>
          <p:cNvPr id="3" name="Rectangle 2">
            <a:extLst>
              <a:ext uri="{FF2B5EF4-FFF2-40B4-BE49-F238E27FC236}">
                <a16:creationId xmlns:a16="http://schemas.microsoft.com/office/drawing/2014/main" id="{124D9EE1-F9B4-F14A-970F-FC26D89C7358}"/>
              </a:ext>
            </a:extLst>
          </p:cNvPr>
          <p:cNvSpPr/>
          <p:nvPr/>
        </p:nvSpPr>
        <p:spPr>
          <a:xfrm>
            <a:off x="3463187" y="6538916"/>
            <a:ext cx="2002471" cy="369332"/>
          </a:xfrm>
          <a:prstGeom prst="rect">
            <a:avLst/>
          </a:prstGeom>
        </p:spPr>
        <p:txBody>
          <a:bodyPr wrap="none">
            <a:spAutoFit/>
          </a:bodyPr>
          <a:lstStyle/>
          <a:p>
            <a:r>
              <a:rPr lang="en-US" b="1" dirty="0">
                <a:solidFill>
                  <a:srgbClr val="191C1F"/>
                </a:solidFill>
                <a:latin typeface="Avenir-Book" panose="02000503020000020003" pitchFamily="2" charset="0"/>
              </a:rPr>
              <a:t>PNNL-SA-136210</a:t>
            </a:r>
            <a:endParaRPr lang="en-US" dirty="0"/>
          </a:p>
        </p:txBody>
      </p:sp>
    </p:spTree>
    <p:extLst>
      <p:ext uri="{BB962C8B-B14F-4D97-AF65-F5344CB8AC3E}">
        <p14:creationId xmlns:p14="http://schemas.microsoft.com/office/powerpoint/2010/main" val="1221779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B0CF-20A1-374C-B951-E43BDCEB021B}"/>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703E9584-F3E2-A145-9C80-3673BEBDAC33}"/>
              </a:ext>
            </a:extLst>
          </p:cNvPr>
          <p:cNvSpPr>
            <a:spLocks noGrp="1"/>
          </p:cNvSpPr>
          <p:nvPr>
            <p:ph idx="1"/>
          </p:nvPr>
        </p:nvSpPr>
        <p:spPr>
          <a:xfrm>
            <a:off x="457200" y="1371599"/>
            <a:ext cx="8229600" cy="2585323"/>
          </a:xfrm>
        </p:spPr>
        <p:txBody>
          <a:bodyPr/>
          <a:lstStyle/>
          <a:p>
            <a:r>
              <a:rPr lang="en-US" sz="2800" dirty="0"/>
              <a:t>The first scenario covers deterrence coming from a declared Conversion facility and sending (Natural Uranium) material to an undeclared enrichment facility. Then the undeclared Enrichment facility sends high enriched uranium (HEU) to a final facility.</a:t>
            </a:r>
          </a:p>
        </p:txBody>
      </p:sp>
      <p:sp>
        <p:nvSpPr>
          <p:cNvPr id="4" name="Slide Number Placeholder 3">
            <a:extLst>
              <a:ext uri="{FF2B5EF4-FFF2-40B4-BE49-F238E27FC236}">
                <a16:creationId xmlns:a16="http://schemas.microsoft.com/office/drawing/2014/main" id="{D9DE6B44-0325-1942-8301-F4B1BBE12E57}"/>
              </a:ext>
            </a:extLst>
          </p:cNvPr>
          <p:cNvSpPr>
            <a:spLocks noGrp="1"/>
          </p:cNvSpPr>
          <p:nvPr>
            <p:ph type="sldNum" sz="quarter" idx="11"/>
          </p:nvPr>
        </p:nvSpPr>
        <p:spPr/>
        <p:txBody>
          <a:bodyPr/>
          <a:lstStyle/>
          <a:p>
            <a:fld id="{B2C0B0B8-8870-BD4D-8972-2D583234E62D}" type="slidenum">
              <a:rPr lang="en-US" smtClean="0"/>
              <a:t>7</a:t>
            </a:fld>
            <a:endParaRPr lang="en-US" dirty="0"/>
          </a:p>
        </p:txBody>
      </p:sp>
      <p:sp>
        <p:nvSpPr>
          <p:cNvPr id="5" name="Rectangle 4">
            <a:extLst>
              <a:ext uri="{FF2B5EF4-FFF2-40B4-BE49-F238E27FC236}">
                <a16:creationId xmlns:a16="http://schemas.microsoft.com/office/drawing/2014/main" id="{7F07E574-5A82-8B48-BB00-1DE0659629DF}"/>
              </a:ext>
            </a:extLst>
          </p:cNvPr>
          <p:cNvSpPr/>
          <p:nvPr/>
        </p:nvSpPr>
        <p:spPr>
          <a:xfrm>
            <a:off x="3570764" y="6536813"/>
            <a:ext cx="2002471" cy="369332"/>
          </a:xfrm>
          <a:prstGeom prst="rect">
            <a:avLst/>
          </a:prstGeom>
        </p:spPr>
        <p:txBody>
          <a:bodyPr wrap="none">
            <a:spAutoFit/>
          </a:bodyPr>
          <a:lstStyle/>
          <a:p>
            <a:r>
              <a:rPr lang="en-US" b="1" dirty="0">
                <a:solidFill>
                  <a:srgbClr val="191C1F"/>
                </a:solidFill>
                <a:latin typeface="Avenir-Book" panose="02000503020000020003" pitchFamily="2" charset="0"/>
              </a:rPr>
              <a:t>PNNL-SA-136210</a:t>
            </a:r>
            <a:endParaRPr lang="en-US" dirty="0"/>
          </a:p>
        </p:txBody>
      </p:sp>
    </p:spTree>
    <p:extLst>
      <p:ext uri="{BB962C8B-B14F-4D97-AF65-F5344CB8AC3E}">
        <p14:creationId xmlns:p14="http://schemas.microsoft.com/office/powerpoint/2010/main" val="2492839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2777FA-E5B6-884D-AE53-FF379845A4A6}"/>
              </a:ext>
            </a:extLst>
          </p:cNvPr>
          <p:cNvSpPr>
            <a:spLocks noGrp="1"/>
          </p:cNvSpPr>
          <p:nvPr>
            <p:ph type="sldNum" sz="quarter" idx="11"/>
          </p:nvPr>
        </p:nvSpPr>
        <p:spPr/>
        <p:txBody>
          <a:bodyPr/>
          <a:lstStyle/>
          <a:p>
            <a:fld id="{B2C0B0B8-8870-BD4D-8972-2D583234E62D}" type="slidenum">
              <a:rPr lang="en-US" smtClean="0"/>
              <a:t>8</a:t>
            </a:fld>
            <a:endParaRPr lang="en-US" dirty="0"/>
          </a:p>
        </p:txBody>
      </p:sp>
      <p:sp>
        <p:nvSpPr>
          <p:cNvPr id="5" name="Title 1">
            <a:extLst>
              <a:ext uri="{FF2B5EF4-FFF2-40B4-BE49-F238E27FC236}">
                <a16:creationId xmlns:a16="http://schemas.microsoft.com/office/drawing/2014/main" id="{E2979F60-6915-D84A-88DF-9D8F2E713CEA}"/>
              </a:ext>
            </a:extLst>
          </p:cNvPr>
          <p:cNvSpPr txBox="1">
            <a:spLocks/>
          </p:cNvSpPr>
          <p:nvPr/>
        </p:nvSpPr>
        <p:spPr>
          <a:xfrm>
            <a:off x="129092" y="273176"/>
            <a:ext cx="9433571" cy="961282"/>
          </a:xfrm>
          <a:prstGeom prst="rect">
            <a:avLst/>
          </a:prstGeom>
        </p:spPr>
        <p:txBody>
          <a:bodyPr vert="horz" lIns="0" tIns="0" rIns="0" bIns="0" rtlCol="0" anchor="t" anchorCtr="0">
            <a:normAutofit/>
          </a:bodyPr>
          <a:lstStyle>
            <a:lvl1pPr algn="l" defTabSz="457189" rtl="0" eaLnBrk="1" latinLnBrk="0" hangingPunct="1">
              <a:spcBef>
                <a:spcPct val="0"/>
              </a:spcBef>
              <a:buNone/>
              <a:defRPr sz="2500" b="1" kern="1200">
                <a:solidFill>
                  <a:srgbClr val="FFFFFF"/>
                </a:solidFill>
                <a:latin typeface="Arial"/>
                <a:ea typeface="+mj-ea"/>
                <a:cs typeface="Arial"/>
              </a:defRPr>
            </a:lvl1pPr>
          </a:lstStyle>
          <a:p>
            <a:r>
              <a:rPr lang="en-US" dirty="0"/>
              <a:t>Scenario 1: Diversion of Natural Uranium</a:t>
            </a:r>
          </a:p>
        </p:txBody>
      </p:sp>
      <p:sp>
        <p:nvSpPr>
          <p:cNvPr id="6" name="TextBox 5">
            <a:extLst>
              <a:ext uri="{FF2B5EF4-FFF2-40B4-BE49-F238E27FC236}">
                <a16:creationId xmlns:a16="http://schemas.microsoft.com/office/drawing/2014/main" id="{72691258-D53F-4846-851E-43879AD9CDD8}"/>
              </a:ext>
            </a:extLst>
          </p:cNvPr>
          <p:cNvSpPr txBox="1"/>
          <p:nvPr/>
        </p:nvSpPr>
        <p:spPr>
          <a:xfrm>
            <a:off x="4017355" y="1707572"/>
            <a:ext cx="2286000" cy="584775"/>
          </a:xfrm>
          <a:prstGeom prst="rect">
            <a:avLst/>
          </a:prstGeom>
          <a:noFill/>
        </p:spPr>
        <p:txBody>
          <a:bodyPr wrap="square" rtlCol="0">
            <a:spAutoFit/>
          </a:bodyPr>
          <a:lstStyle/>
          <a:p>
            <a:pPr algn="ctr"/>
            <a:r>
              <a:rPr lang="en-US" sz="3200" dirty="0"/>
              <a:t>Declared</a:t>
            </a:r>
          </a:p>
        </p:txBody>
      </p:sp>
      <p:grpSp>
        <p:nvGrpSpPr>
          <p:cNvPr id="7" name="Group 6">
            <a:extLst>
              <a:ext uri="{FF2B5EF4-FFF2-40B4-BE49-F238E27FC236}">
                <a16:creationId xmlns:a16="http://schemas.microsoft.com/office/drawing/2014/main" id="{56E5A1D0-45E5-EC4A-AFB7-D41571C07B96}"/>
              </a:ext>
            </a:extLst>
          </p:cNvPr>
          <p:cNvGrpSpPr/>
          <p:nvPr/>
        </p:nvGrpSpPr>
        <p:grpSpPr>
          <a:xfrm>
            <a:off x="32274" y="1578767"/>
            <a:ext cx="9014908" cy="4445516"/>
            <a:chOff x="157529" y="1069848"/>
            <a:chExt cx="11631421" cy="5479808"/>
          </a:xfrm>
        </p:grpSpPr>
        <p:cxnSp>
          <p:nvCxnSpPr>
            <p:cNvPr id="8" name="Straight Arrow Connector 7">
              <a:extLst>
                <a:ext uri="{FF2B5EF4-FFF2-40B4-BE49-F238E27FC236}">
                  <a16:creationId xmlns:a16="http://schemas.microsoft.com/office/drawing/2014/main" id="{EDFD134E-94C9-484A-A5E9-BCF077A92717}"/>
                </a:ext>
              </a:extLst>
            </p:cNvPr>
            <p:cNvCxnSpPr>
              <a:cxnSpLocks/>
            </p:cNvCxnSpPr>
            <p:nvPr/>
          </p:nvCxnSpPr>
          <p:spPr>
            <a:xfrm flipV="1">
              <a:off x="4174944" y="2679983"/>
              <a:ext cx="1175449" cy="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984934D8-9C35-2842-ABC6-6678752E46DA}"/>
                </a:ext>
              </a:extLst>
            </p:cNvPr>
            <p:cNvCxnSpPr>
              <a:cxnSpLocks/>
            </p:cNvCxnSpPr>
            <p:nvPr/>
          </p:nvCxnSpPr>
          <p:spPr>
            <a:xfrm flipV="1">
              <a:off x="6712945" y="2679979"/>
              <a:ext cx="1175449" cy="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Rectangle 9">
              <a:extLst>
                <a:ext uri="{FF2B5EF4-FFF2-40B4-BE49-F238E27FC236}">
                  <a16:creationId xmlns:a16="http://schemas.microsoft.com/office/drawing/2014/main" id="{B9D6453F-4B35-D743-A465-61E3F24011A2}"/>
                </a:ext>
              </a:extLst>
            </p:cNvPr>
            <p:cNvSpPr>
              <a:spLocks noChangeAspect="1"/>
            </p:cNvSpPr>
            <p:nvPr/>
          </p:nvSpPr>
          <p:spPr>
            <a:xfrm>
              <a:off x="157529" y="1998710"/>
              <a:ext cx="1479414" cy="1362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a:p>
              <a:pPr algn="ctr"/>
              <a:r>
                <a:rPr lang="en-US" dirty="0"/>
                <a:t>Mine/Mill</a:t>
              </a:r>
            </a:p>
          </p:txBody>
        </p:sp>
        <p:sp>
          <p:nvSpPr>
            <p:cNvPr id="11" name="Rectangle 10">
              <a:extLst>
                <a:ext uri="{FF2B5EF4-FFF2-40B4-BE49-F238E27FC236}">
                  <a16:creationId xmlns:a16="http://schemas.microsoft.com/office/drawing/2014/main" id="{D06DB2A3-7DA3-8A4A-B4DD-E47E4B20F9BF}"/>
                </a:ext>
              </a:extLst>
            </p:cNvPr>
            <p:cNvSpPr>
              <a:spLocks noChangeAspect="1"/>
            </p:cNvSpPr>
            <p:nvPr/>
          </p:nvSpPr>
          <p:spPr>
            <a:xfrm>
              <a:off x="2812390" y="1973306"/>
              <a:ext cx="1634345" cy="1362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a:p>
              <a:pPr algn="ctr"/>
              <a:r>
                <a:rPr lang="en-US" dirty="0"/>
                <a:t>Conversion</a:t>
              </a:r>
            </a:p>
          </p:txBody>
        </p:sp>
        <p:sp>
          <p:nvSpPr>
            <p:cNvPr id="12" name="Rectangle 11">
              <a:extLst>
                <a:ext uri="{FF2B5EF4-FFF2-40B4-BE49-F238E27FC236}">
                  <a16:creationId xmlns:a16="http://schemas.microsoft.com/office/drawing/2014/main" id="{DC792B1C-BD79-6B46-82B8-426AD8826CE6}"/>
                </a:ext>
              </a:extLst>
            </p:cNvPr>
            <p:cNvSpPr>
              <a:spLocks noChangeAspect="1"/>
            </p:cNvSpPr>
            <p:nvPr/>
          </p:nvSpPr>
          <p:spPr>
            <a:xfrm>
              <a:off x="10426398" y="1973310"/>
              <a:ext cx="1362552" cy="1362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a:p>
              <a:pPr algn="ctr"/>
              <a:r>
                <a:rPr lang="en-US" dirty="0"/>
                <a:t>Power</a:t>
              </a:r>
            </a:p>
          </p:txBody>
        </p:sp>
        <p:sp>
          <p:nvSpPr>
            <p:cNvPr id="13" name="Rectangle 12">
              <a:extLst>
                <a:ext uri="{FF2B5EF4-FFF2-40B4-BE49-F238E27FC236}">
                  <a16:creationId xmlns:a16="http://schemas.microsoft.com/office/drawing/2014/main" id="{EC0EC9DE-33B3-6C48-B03C-5F7349C1B65E}"/>
                </a:ext>
              </a:extLst>
            </p:cNvPr>
            <p:cNvSpPr>
              <a:spLocks noChangeAspect="1"/>
            </p:cNvSpPr>
            <p:nvPr/>
          </p:nvSpPr>
          <p:spPr>
            <a:xfrm>
              <a:off x="5350395" y="1973311"/>
              <a:ext cx="1691270" cy="1362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a:p>
              <a:pPr algn="ctr"/>
              <a:r>
                <a:rPr lang="en-US" dirty="0"/>
                <a:t>Enrichment</a:t>
              </a:r>
            </a:p>
          </p:txBody>
        </p:sp>
        <p:sp>
          <p:nvSpPr>
            <p:cNvPr id="14" name="Rectangle 13">
              <a:extLst>
                <a:ext uri="{FF2B5EF4-FFF2-40B4-BE49-F238E27FC236}">
                  <a16:creationId xmlns:a16="http://schemas.microsoft.com/office/drawing/2014/main" id="{8A9CF447-37F5-3E4A-8389-6881E6780C23}"/>
                </a:ext>
              </a:extLst>
            </p:cNvPr>
            <p:cNvSpPr>
              <a:spLocks noChangeAspect="1"/>
            </p:cNvSpPr>
            <p:nvPr/>
          </p:nvSpPr>
          <p:spPr>
            <a:xfrm>
              <a:off x="7888396" y="1973311"/>
              <a:ext cx="1362552" cy="1362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a:p>
              <a:pPr algn="ctr"/>
              <a:r>
                <a:rPr lang="en-US" dirty="0"/>
                <a:t>Fuel Fab</a:t>
              </a:r>
            </a:p>
          </p:txBody>
        </p:sp>
        <p:sp>
          <p:nvSpPr>
            <p:cNvPr id="15" name="Rectangle 14">
              <a:extLst>
                <a:ext uri="{FF2B5EF4-FFF2-40B4-BE49-F238E27FC236}">
                  <a16:creationId xmlns:a16="http://schemas.microsoft.com/office/drawing/2014/main" id="{B5FC4BE1-C092-984C-825F-B85EF5DDF775}"/>
                </a:ext>
              </a:extLst>
            </p:cNvPr>
            <p:cNvSpPr>
              <a:spLocks noChangeAspect="1"/>
            </p:cNvSpPr>
            <p:nvPr/>
          </p:nvSpPr>
          <p:spPr>
            <a:xfrm>
              <a:off x="7888396" y="4290124"/>
              <a:ext cx="1362552" cy="13625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accent2"/>
                  </a:solidFill>
                </a:rPr>
                <a:t>7</a:t>
              </a:r>
            </a:p>
            <a:p>
              <a:pPr algn="ctr"/>
              <a:r>
                <a:rPr lang="en-US" dirty="0">
                  <a:solidFill>
                    <a:schemeClr val="accent2"/>
                  </a:solidFill>
                </a:rPr>
                <a:t>Weapons</a:t>
              </a:r>
            </a:p>
          </p:txBody>
        </p:sp>
        <p:sp>
          <p:nvSpPr>
            <p:cNvPr id="16" name="Rectangle 15">
              <a:extLst>
                <a:ext uri="{FF2B5EF4-FFF2-40B4-BE49-F238E27FC236}">
                  <a16:creationId xmlns:a16="http://schemas.microsoft.com/office/drawing/2014/main" id="{8348A43D-3EE8-9845-8B1A-A6141BF9B110}"/>
                </a:ext>
              </a:extLst>
            </p:cNvPr>
            <p:cNvSpPr>
              <a:spLocks noChangeAspect="1"/>
            </p:cNvSpPr>
            <p:nvPr/>
          </p:nvSpPr>
          <p:spPr>
            <a:xfrm>
              <a:off x="5350395" y="4290124"/>
              <a:ext cx="1691270" cy="13625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accent2"/>
                  </a:solidFill>
                </a:rPr>
                <a:t>6</a:t>
              </a:r>
            </a:p>
            <a:p>
              <a:pPr algn="ctr"/>
              <a:r>
                <a:rPr lang="en-US" dirty="0">
                  <a:solidFill>
                    <a:schemeClr val="accent2"/>
                  </a:solidFill>
                </a:rPr>
                <a:t>Enrichment</a:t>
              </a:r>
            </a:p>
          </p:txBody>
        </p:sp>
        <p:cxnSp>
          <p:nvCxnSpPr>
            <p:cNvPr id="17" name="Straight Arrow Connector 16">
              <a:extLst>
                <a:ext uri="{FF2B5EF4-FFF2-40B4-BE49-F238E27FC236}">
                  <a16:creationId xmlns:a16="http://schemas.microsoft.com/office/drawing/2014/main" id="{401FFF71-D0E9-1F4B-ACBA-7E89EA92A7C4}"/>
                </a:ext>
              </a:extLst>
            </p:cNvPr>
            <p:cNvCxnSpPr>
              <a:cxnSpLocks/>
              <a:stCxn id="10" idx="3"/>
              <a:endCxn id="11" idx="1"/>
            </p:cNvCxnSpPr>
            <p:nvPr/>
          </p:nvCxnSpPr>
          <p:spPr>
            <a:xfrm flipV="1">
              <a:off x="1636943" y="2654583"/>
              <a:ext cx="1175447" cy="254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778E789E-67AC-9248-BD87-43E2E03CD9CD}"/>
                </a:ext>
              </a:extLst>
            </p:cNvPr>
            <p:cNvCxnSpPr/>
            <p:nvPr/>
          </p:nvCxnSpPr>
          <p:spPr>
            <a:xfrm flipV="1">
              <a:off x="9250949" y="2654582"/>
              <a:ext cx="1175449" cy="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3A7C8EFB-6079-D14D-9B6D-48A157C2856E}"/>
                </a:ext>
              </a:extLst>
            </p:cNvPr>
            <p:cNvCxnSpPr>
              <a:cxnSpLocks/>
              <a:stCxn id="11" idx="2"/>
              <a:endCxn id="16" idx="1"/>
            </p:cNvCxnSpPr>
            <p:nvPr/>
          </p:nvCxnSpPr>
          <p:spPr>
            <a:xfrm>
              <a:off x="3629563" y="3335858"/>
              <a:ext cx="1720832" cy="1635542"/>
            </a:xfrm>
            <a:prstGeom prst="straightConnector1">
              <a:avLst/>
            </a:prstGeom>
            <a:ln>
              <a:prstDash val="solid"/>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8A2CC24D-F49C-9C4F-88A8-2731DB2FAE18}"/>
                </a:ext>
              </a:extLst>
            </p:cNvPr>
            <p:cNvCxnSpPr>
              <a:cxnSpLocks/>
              <a:stCxn id="16" idx="3"/>
              <a:endCxn id="15" idx="1"/>
            </p:cNvCxnSpPr>
            <p:nvPr/>
          </p:nvCxnSpPr>
          <p:spPr>
            <a:xfrm>
              <a:off x="7041665" y="4971400"/>
              <a:ext cx="846732"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1" name="TextBox 20">
              <a:extLst>
                <a:ext uri="{FF2B5EF4-FFF2-40B4-BE49-F238E27FC236}">
                  <a16:creationId xmlns:a16="http://schemas.microsoft.com/office/drawing/2014/main" id="{68D811AE-1771-CD4B-9600-2D7D3D6243DC}"/>
                </a:ext>
              </a:extLst>
            </p:cNvPr>
            <p:cNvSpPr txBox="1"/>
            <p:nvPr/>
          </p:nvSpPr>
          <p:spPr>
            <a:xfrm>
              <a:off x="4823817" y="5712629"/>
              <a:ext cx="2965562" cy="726343"/>
            </a:xfrm>
            <a:prstGeom prst="rect">
              <a:avLst/>
            </a:prstGeom>
            <a:noFill/>
          </p:spPr>
          <p:txBody>
            <a:bodyPr wrap="square" rtlCol="0">
              <a:spAutoFit/>
            </a:bodyPr>
            <a:lstStyle/>
            <a:p>
              <a:pPr algn="ctr"/>
              <a:r>
                <a:rPr lang="en-US" sz="3200" dirty="0">
                  <a:solidFill>
                    <a:schemeClr val="accent2"/>
                  </a:solidFill>
                </a:rPr>
                <a:t>Undeclared</a:t>
              </a:r>
            </a:p>
          </p:txBody>
        </p:sp>
        <p:sp>
          <p:nvSpPr>
            <p:cNvPr id="22" name="TextBox 21">
              <a:extLst>
                <a:ext uri="{FF2B5EF4-FFF2-40B4-BE49-F238E27FC236}">
                  <a16:creationId xmlns:a16="http://schemas.microsoft.com/office/drawing/2014/main" id="{5737AC67-C1E5-7F4B-89C9-4361BB3CE88F}"/>
                </a:ext>
              </a:extLst>
            </p:cNvPr>
            <p:cNvSpPr txBox="1"/>
            <p:nvPr/>
          </p:nvSpPr>
          <p:spPr>
            <a:xfrm rot="2700000">
              <a:off x="4578001" y="2747786"/>
              <a:ext cx="369332" cy="524246"/>
            </a:xfrm>
            <a:prstGeom prst="rect">
              <a:avLst/>
            </a:prstGeom>
            <a:noFill/>
          </p:spPr>
          <p:txBody>
            <a:bodyPr vert="vert270" wrap="none" rtlCol="0">
              <a:spAutoFit/>
            </a:bodyPr>
            <a:lstStyle/>
            <a:p>
              <a:r>
                <a:rPr lang="en-US" sz="1200" dirty="0"/>
                <a:t>Nat. U.</a:t>
              </a:r>
              <a:endParaRPr lang="en-US" sz="1600" dirty="0"/>
            </a:p>
          </p:txBody>
        </p:sp>
        <p:sp>
          <p:nvSpPr>
            <p:cNvPr id="23" name="TextBox 22">
              <a:extLst>
                <a:ext uri="{FF2B5EF4-FFF2-40B4-BE49-F238E27FC236}">
                  <a16:creationId xmlns:a16="http://schemas.microsoft.com/office/drawing/2014/main" id="{738DE543-0A15-6C4F-AE04-D633B2AEA543}"/>
                </a:ext>
              </a:extLst>
            </p:cNvPr>
            <p:cNvSpPr txBox="1"/>
            <p:nvPr/>
          </p:nvSpPr>
          <p:spPr>
            <a:xfrm rot="2700000">
              <a:off x="3946339" y="3993237"/>
              <a:ext cx="458744" cy="756905"/>
            </a:xfrm>
            <a:prstGeom prst="rect">
              <a:avLst/>
            </a:prstGeom>
            <a:noFill/>
          </p:spPr>
          <p:txBody>
            <a:bodyPr vert="vert270" wrap="square" rtlCol="0">
              <a:spAutoFit/>
            </a:bodyPr>
            <a:lstStyle/>
            <a:p>
              <a:r>
                <a:rPr lang="en-US" sz="1200" dirty="0"/>
                <a:t>Nat. U.</a:t>
              </a:r>
              <a:endParaRPr lang="en-US" sz="1600" dirty="0"/>
            </a:p>
          </p:txBody>
        </p:sp>
        <p:sp>
          <p:nvSpPr>
            <p:cNvPr id="24" name="TextBox 23">
              <a:extLst>
                <a:ext uri="{FF2B5EF4-FFF2-40B4-BE49-F238E27FC236}">
                  <a16:creationId xmlns:a16="http://schemas.microsoft.com/office/drawing/2014/main" id="{6057160E-FA82-2E49-A731-DCC63F673C1B}"/>
                </a:ext>
              </a:extLst>
            </p:cNvPr>
            <p:cNvSpPr txBox="1"/>
            <p:nvPr/>
          </p:nvSpPr>
          <p:spPr>
            <a:xfrm rot="2700000">
              <a:off x="7116005" y="2842332"/>
              <a:ext cx="369332" cy="331181"/>
            </a:xfrm>
            <a:prstGeom prst="rect">
              <a:avLst/>
            </a:prstGeom>
            <a:noFill/>
          </p:spPr>
          <p:txBody>
            <a:bodyPr vert="vert270" wrap="none" rtlCol="0">
              <a:spAutoFit/>
            </a:bodyPr>
            <a:lstStyle/>
            <a:p>
              <a:r>
                <a:rPr lang="en-US" sz="1200" dirty="0"/>
                <a:t>LEU</a:t>
              </a:r>
              <a:endParaRPr lang="en-US" sz="1600" dirty="0"/>
            </a:p>
          </p:txBody>
        </p:sp>
        <p:sp>
          <p:nvSpPr>
            <p:cNvPr id="25" name="TextBox 24">
              <a:extLst>
                <a:ext uri="{FF2B5EF4-FFF2-40B4-BE49-F238E27FC236}">
                  <a16:creationId xmlns:a16="http://schemas.microsoft.com/office/drawing/2014/main" id="{786F85E5-2306-3A47-9465-EC4AB6D8C1AC}"/>
                </a:ext>
              </a:extLst>
            </p:cNvPr>
            <p:cNvSpPr txBox="1"/>
            <p:nvPr/>
          </p:nvSpPr>
          <p:spPr>
            <a:xfrm rot="2700000">
              <a:off x="7116002" y="5114954"/>
              <a:ext cx="369332" cy="363241"/>
            </a:xfrm>
            <a:prstGeom prst="rect">
              <a:avLst/>
            </a:prstGeom>
            <a:noFill/>
          </p:spPr>
          <p:txBody>
            <a:bodyPr vert="vert270" wrap="none" rtlCol="0">
              <a:spAutoFit/>
            </a:bodyPr>
            <a:lstStyle/>
            <a:p>
              <a:r>
                <a:rPr lang="en-US" sz="1200" dirty="0"/>
                <a:t>HEU</a:t>
              </a:r>
              <a:endParaRPr lang="en-US" sz="1600" dirty="0"/>
            </a:p>
          </p:txBody>
        </p:sp>
        <p:sp>
          <p:nvSpPr>
            <p:cNvPr id="26" name="Rectangle 25">
              <a:extLst>
                <a:ext uri="{FF2B5EF4-FFF2-40B4-BE49-F238E27FC236}">
                  <a16:creationId xmlns:a16="http://schemas.microsoft.com/office/drawing/2014/main" id="{D318C873-A5E3-7343-9849-C12FBBE20653}"/>
                </a:ext>
              </a:extLst>
            </p:cNvPr>
            <p:cNvSpPr/>
            <p:nvPr/>
          </p:nvSpPr>
          <p:spPr>
            <a:xfrm>
              <a:off x="2498651" y="1069848"/>
              <a:ext cx="7145079" cy="5479808"/>
            </a:xfrm>
            <a:prstGeom prst="rect">
              <a:avLst/>
            </a:prstGeom>
            <a:noFill/>
            <a:ln w="38100">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TextBox 26">
              <a:extLst>
                <a:ext uri="{FF2B5EF4-FFF2-40B4-BE49-F238E27FC236}">
                  <a16:creationId xmlns:a16="http://schemas.microsoft.com/office/drawing/2014/main" id="{02927267-FD54-B04E-B866-8B278AE17D76}"/>
                </a:ext>
              </a:extLst>
            </p:cNvPr>
            <p:cNvSpPr txBox="1"/>
            <p:nvPr/>
          </p:nvSpPr>
          <p:spPr>
            <a:xfrm rot="2700000">
              <a:off x="9654008" y="2699723"/>
              <a:ext cx="369332" cy="629339"/>
            </a:xfrm>
            <a:prstGeom prst="rect">
              <a:avLst/>
            </a:prstGeom>
            <a:noFill/>
          </p:spPr>
          <p:txBody>
            <a:bodyPr vert="vert270" wrap="none" rtlCol="0">
              <a:spAutoFit/>
            </a:bodyPr>
            <a:lstStyle/>
            <a:p>
              <a:r>
                <a:rPr lang="en-US" sz="1200" dirty="0"/>
                <a:t>LEU Fuel</a:t>
              </a:r>
              <a:endParaRPr lang="en-US" sz="1600" dirty="0"/>
            </a:p>
          </p:txBody>
        </p:sp>
        <p:sp>
          <p:nvSpPr>
            <p:cNvPr id="28" name="TextBox 27">
              <a:extLst>
                <a:ext uri="{FF2B5EF4-FFF2-40B4-BE49-F238E27FC236}">
                  <a16:creationId xmlns:a16="http://schemas.microsoft.com/office/drawing/2014/main" id="{9B8DF7AB-104E-1E4A-A791-A79A8BBAA963}"/>
                </a:ext>
              </a:extLst>
            </p:cNvPr>
            <p:cNvSpPr txBox="1"/>
            <p:nvPr/>
          </p:nvSpPr>
          <p:spPr>
            <a:xfrm rot="2700000">
              <a:off x="1894374" y="2711042"/>
              <a:ext cx="369332" cy="775149"/>
            </a:xfrm>
            <a:prstGeom prst="rect">
              <a:avLst/>
            </a:prstGeom>
            <a:noFill/>
          </p:spPr>
          <p:txBody>
            <a:bodyPr vert="vert270" wrap="none" rtlCol="0">
              <a:spAutoFit/>
            </a:bodyPr>
            <a:lstStyle/>
            <a:p>
              <a:r>
                <a:rPr lang="en-US" sz="1200" dirty="0"/>
                <a:t>Yellowcake</a:t>
              </a:r>
              <a:endParaRPr lang="en-US" sz="1600" dirty="0"/>
            </a:p>
          </p:txBody>
        </p:sp>
      </p:grpSp>
      <p:sp>
        <p:nvSpPr>
          <p:cNvPr id="2" name="Rectangle 1">
            <a:extLst>
              <a:ext uri="{FF2B5EF4-FFF2-40B4-BE49-F238E27FC236}">
                <a16:creationId xmlns:a16="http://schemas.microsoft.com/office/drawing/2014/main" id="{6ED4F3C4-5559-A64D-BA41-BABCBDE72F71}"/>
              </a:ext>
            </a:extLst>
          </p:cNvPr>
          <p:cNvSpPr/>
          <p:nvPr/>
        </p:nvSpPr>
        <p:spPr>
          <a:xfrm>
            <a:off x="3648871" y="6508135"/>
            <a:ext cx="2002471" cy="369332"/>
          </a:xfrm>
          <a:prstGeom prst="rect">
            <a:avLst/>
          </a:prstGeom>
        </p:spPr>
        <p:txBody>
          <a:bodyPr wrap="none">
            <a:spAutoFit/>
          </a:bodyPr>
          <a:lstStyle/>
          <a:p>
            <a:r>
              <a:rPr lang="en-US" b="1" dirty="0">
                <a:solidFill>
                  <a:srgbClr val="191C1F"/>
                </a:solidFill>
                <a:latin typeface="Avenir-Book" panose="02000503020000020003" pitchFamily="2" charset="0"/>
              </a:rPr>
              <a:t>PNNL-SA-136210</a:t>
            </a:r>
            <a:endParaRPr lang="en-US" dirty="0"/>
          </a:p>
        </p:txBody>
      </p:sp>
    </p:spTree>
    <p:extLst>
      <p:ext uri="{BB962C8B-B14F-4D97-AF65-F5344CB8AC3E}">
        <p14:creationId xmlns:p14="http://schemas.microsoft.com/office/powerpoint/2010/main" val="4010231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PNN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NNL" id="{6FD32A8D-6383-4D5A-B4A7-4E1CE7EECD2B}" vid="{8D7FDE50-EF6E-4632-80DD-BCA1148480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21153</TotalTime>
  <Words>1103</Words>
  <Application>Microsoft Macintosh PowerPoint</Application>
  <PresentationFormat>On-screen Show (4:3)</PresentationFormat>
  <Paragraphs>245</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Avenir-Book</vt:lpstr>
      <vt:lpstr>Calibri</vt:lpstr>
      <vt:lpstr>Times New Roman</vt:lpstr>
      <vt:lpstr>PNNL</vt:lpstr>
      <vt:lpstr>Integration Modeling to Decipher a Fuel Cycle</vt:lpstr>
      <vt:lpstr>Motivation</vt:lpstr>
      <vt:lpstr>MIRS will demonstrate facility inference from sparse remote sensing clues.</vt:lpstr>
      <vt:lpstr>Schematic for a general manufacturing unit</vt:lpstr>
      <vt:lpstr>Fa</vt:lpstr>
      <vt:lpstr>Deep Learning Approach</vt:lpstr>
      <vt:lpstr>Cyclus Software </vt:lpstr>
      <vt:lpstr>Scenario 1</vt:lpstr>
      <vt:lpstr>PowerPoint Presentation</vt:lpstr>
      <vt:lpstr>Uranium Enrichment Facility Model</vt:lpstr>
      <vt:lpstr>Scenario 1</vt:lpstr>
      <vt:lpstr>Scenario 2</vt:lpstr>
      <vt:lpstr>Scenario 2: Diversion of Low-Enriched Uranium</vt:lpstr>
      <vt:lpstr>Scenario 2:</vt:lpstr>
      <vt:lpstr>Status</vt:lpstr>
      <vt:lpstr>Questions</vt:lpstr>
      <vt:lpstr>Parameters:</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Experiments</dc:title>
  <dc:creator>Morales, Romarie</dc:creator>
  <cp:lastModifiedBy>Morales, Romarie</cp:lastModifiedBy>
  <cp:revision>140</cp:revision>
  <cp:lastPrinted>2018-05-11T16:50:47Z</cp:lastPrinted>
  <dcterms:created xsi:type="dcterms:W3CDTF">2017-12-05T14:57:55Z</dcterms:created>
  <dcterms:modified xsi:type="dcterms:W3CDTF">2018-07-11T07:34:28Z</dcterms:modified>
</cp:coreProperties>
</file>