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3" r:id="rId7"/>
    <p:sldId id="260" r:id="rId8"/>
    <p:sldId id="261" r:id="rId9"/>
    <p:sldId id="262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A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/>
    <p:restoredTop sz="94731"/>
  </p:normalViewPr>
  <p:slideViewPr>
    <p:cSldViewPr>
      <p:cViewPr varScale="1">
        <p:scale>
          <a:sx n="158" d="100"/>
          <a:sy n="158" d="100"/>
        </p:scale>
        <p:origin x="192" y="52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>
              <a:latin typeface="Arial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EA480-6DCC-5544-A485-63DA54A823A0}" type="datetimeFigureOut">
              <a:rPr lang="fr-FR" smtClean="0">
                <a:latin typeface="Arial" charset="0"/>
              </a:rPr>
              <a:t>30/01/2018</a:t>
            </a:fld>
            <a:endParaRPr lang="fr-FR" dirty="0">
              <a:latin typeface="Arial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>
              <a:latin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697BB-36AA-B249-9631-2E325BC647BA}" type="slidenum">
              <a:rPr lang="fr-FR" smtClean="0">
                <a:latin typeface="Arial" charset="0"/>
              </a:rPr>
              <a:t>‹N°›</a:t>
            </a:fld>
            <a:endParaRPr lang="fr-FR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540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 b="0" i="0">
                <a:latin typeface="Arial" charset="0"/>
              </a:defRPr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 b="0" i="0">
                <a:latin typeface="Arial" charset="0"/>
                <a:cs typeface="Arial" charset="0"/>
              </a:defRPr>
            </a:lvl1pPr>
          </a:lstStyle>
          <a:p>
            <a:fld id="{3842907C-D0AA-4C58-9F94-58B40AD65B29}" type="datetimeFigureOut">
              <a:rPr lang="mr-IN" smtClean="0"/>
              <a:pPr/>
              <a:t>30/1/18</a:t>
            </a:fld>
            <a:endParaRPr lang="mr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fr-FR" dirty="0"/>
              <a:t>Cliquer ici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 b="0" i="0">
                <a:latin typeface="Arial" charset="0"/>
              </a:defRPr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 b="0" i="0">
                <a:latin typeface="Arial" charset="0"/>
              </a:defRPr>
            </a:lvl1pPr>
          </a:lstStyle>
          <a:p>
            <a:fld id="{1D76769E-C829-4283-B80E-CB90D995C291}" type="slidenum">
              <a:rPr lang="uk-UA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8666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 latinLnBrk="0">
      <a:defRPr lang="fr-FR" sz="12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>
      <a:defRPr lang="fr-FR" sz="12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>
      <a:defRPr lang="fr-FR" sz="12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>
      <a:defRPr lang="fr-FR" sz="12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>
      <a:defRPr lang="fr-FR" sz="12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ccue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81000" y="2301076"/>
            <a:ext cx="8382000" cy="1191426"/>
          </a:xfrm>
          <a:noFill/>
          <a:ln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/>
          </a:bodyPr>
          <a:lstStyle>
            <a:lvl1pPr algn="r" latinLnBrk="0">
              <a:defRPr lang="fr-FR" sz="4000" b="0" i="0" baseline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81000" y="3492500"/>
            <a:ext cx="8382000" cy="508000"/>
          </a:xfrm>
        </p:spPr>
        <p:txBody>
          <a:bodyPr/>
          <a:lstStyle>
            <a:lvl1pPr marL="0" marR="64008" indent="0" algn="r" latinLnBrk="0">
              <a:buNone/>
              <a:defRPr lang="fr-FR" b="0" i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dirty="0"/>
              <a:t>Cliquez pour modifier le style des sous-titres du masque</a:t>
            </a:r>
          </a:p>
        </p:txBody>
      </p:sp>
      <p:pic>
        <p:nvPicPr>
          <p:cNvPr id="13" name="Image 12" descr="fond_infr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223571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587500" y="387865"/>
            <a:ext cx="7556500" cy="433553"/>
          </a:xfrm>
          <a:prstGeom prst="rect">
            <a:avLst/>
          </a:prstGeom>
          <a:solidFill>
            <a:srgbClr val="00A0CA"/>
          </a:solidFill>
        </p:spPr>
        <p:txBody>
          <a:bodyPr wrap="square" lIns="0" tIns="108000" rIns="180000" bIns="10800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400" b="0" i="0" dirty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rPr>
              <a:t>Centre de Calcul de l’Institut National de Physique Nucléaire et de Physique des Particules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77250" y="5067300"/>
            <a:ext cx="571500" cy="558800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2400" y="4851400"/>
            <a:ext cx="2171700" cy="774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553244"/>
            <a:ext cx="9144000" cy="4752528"/>
          </a:xfrm>
        </p:spPr>
        <p:txBody>
          <a:bodyPr/>
          <a:lstStyle>
            <a:lvl1pPr>
              <a:defRPr b="0" i="0">
                <a:latin typeface="Lato Light" charset="0"/>
                <a:ea typeface="Lato Light" charset="0"/>
                <a:cs typeface="Lato Light" charset="0"/>
              </a:defRPr>
            </a:lvl1pPr>
            <a:lvl2pPr>
              <a:defRPr b="0" i="0">
                <a:latin typeface="Lato Light" charset="0"/>
                <a:ea typeface="Lato Light" charset="0"/>
                <a:cs typeface="Lato Light" charset="0"/>
              </a:defRPr>
            </a:lvl2pPr>
            <a:lvl3pPr>
              <a:defRPr b="0" i="0">
                <a:latin typeface="Lato Light" charset="0"/>
                <a:ea typeface="Lato Light" charset="0"/>
                <a:cs typeface="Lato Light" charset="0"/>
              </a:defRPr>
            </a:lvl3pPr>
            <a:lvl4pPr>
              <a:defRPr b="0" i="0">
                <a:latin typeface="Lato Light" charset="0"/>
                <a:ea typeface="Lato Light" charset="0"/>
                <a:cs typeface="Lato Light" charset="0"/>
              </a:defRPr>
            </a:lvl4pPr>
            <a:lvl5pPr>
              <a:defRPr b="0" i="0">
                <a:latin typeface="Lato Light" charset="0"/>
                <a:ea typeface="Lato Light" charset="0"/>
                <a:cs typeface="Lato Light" charset="0"/>
              </a:defRPr>
            </a:lvl5pPr>
            <a:extLst/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>
          <a:xfrm>
            <a:off x="6588224" y="5448300"/>
            <a:ext cx="1107976" cy="27804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30 janvier 2018</a:t>
            </a: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>
          <a:xfrm>
            <a:off x="0" y="5448300"/>
            <a:ext cx="6588220" cy="266701"/>
          </a:xfrm>
        </p:spPr>
        <p:txBody>
          <a:bodyPr/>
          <a:lstStyle/>
          <a:p>
            <a:r>
              <a:rPr lang="fr-FR" dirty="0"/>
              <a:t>Réunion 2018 des expériences au Centre de Calcul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4413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AAAAA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AAAAAA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AAAAAA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AAAAAA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AAAAAA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5"/>
                        </p:tgtEl>
                        <p:attrNameLst>
                          <p:attrName>ppt_c</p:attrName>
                        </p:attrNameLst>
                      </p:cBhvr>
                      <p:to>
                        <a:srgbClr val="AAAAAA"/>
                      </p:to>
                    </p:animClr>
                  </p:sub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pour une image  5"/>
          <p:cNvSpPr>
            <a:spLocks noGrp="1"/>
          </p:cNvSpPr>
          <p:nvPr>
            <p:ph type="pic" sz="quarter" idx="13"/>
          </p:nvPr>
        </p:nvSpPr>
        <p:spPr>
          <a:xfrm>
            <a:off x="0" y="571500"/>
            <a:ext cx="4572000" cy="4635500"/>
          </a:xfrm>
        </p:spPr>
        <p:txBody>
          <a:bodyPr/>
          <a:lstStyle>
            <a:lvl1pPr marL="109728" indent="0">
              <a:buNone/>
              <a:defRPr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fr-FR" dirty="0"/>
              <a:t>Cliquez sur l’icône pour ajouter une image</a:t>
            </a:r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4" hasCustomPrompt="1"/>
          </p:nvPr>
        </p:nvSpPr>
        <p:spPr>
          <a:xfrm>
            <a:off x="4572000" y="571500"/>
            <a:ext cx="4572000" cy="4635500"/>
          </a:xfrm>
        </p:spPr>
        <p:txBody>
          <a:bodyPr/>
          <a:lstStyle>
            <a:lvl1pPr>
              <a:defRPr b="0" i="0">
                <a:latin typeface="Lato Light" charset="0"/>
                <a:ea typeface="Lato Light" charset="0"/>
                <a:cs typeface="Lato Light" charset="0"/>
              </a:defRPr>
            </a:lvl1pPr>
            <a:lvl2pPr>
              <a:defRPr b="0" i="0">
                <a:latin typeface="Lato Light" charset="0"/>
                <a:ea typeface="Lato Light" charset="0"/>
                <a:cs typeface="Lato Light" charset="0"/>
              </a:defRPr>
            </a:lvl2pPr>
            <a:lvl3pPr>
              <a:defRPr b="0" i="0">
                <a:latin typeface="Lato Light" charset="0"/>
                <a:ea typeface="Lato Light" charset="0"/>
                <a:cs typeface="Lato Light" charset="0"/>
              </a:defRPr>
            </a:lvl3pPr>
            <a:lvl4pPr>
              <a:defRPr b="0" i="0">
                <a:latin typeface="Lato Light" charset="0"/>
                <a:ea typeface="Lato Light" charset="0"/>
                <a:cs typeface="Lato Light" charset="0"/>
              </a:defRPr>
            </a:lvl4pPr>
            <a:lvl5pPr>
              <a:defRPr b="0" i="0">
                <a:latin typeface="Lato Light" charset="0"/>
                <a:ea typeface="Lato Light" charset="0"/>
                <a:cs typeface="Lato Light" charset="0"/>
              </a:defRPr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5448300"/>
            <a:ext cx="6858000" cy="266701"/>
          </a:xfrm>
          <a:prstGeom prst="rect">
            <a:avLst/>
          </a:prstGeom>
        </p:spPr>
        <p:txBody>
          <a:bodyPr vert="horz" lIns="180000" anchor="ctr" anchorCtr="0"/>
          <a:lstStyle>
            <a:lvl1pPr algn="l" latinLnBrk="0">
              <a:defRPr lang="fr-FR" sz="1000" b="0" i="0">
                <a:solidFill>
                  <a:schemeClr val="tx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18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858000" y="5448300"/>
            <a:ext cx="838200" cy="278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fr-FR" dirty="0"/>
          </a:p>
        </p:txBody>
      </p:sp>
      <p:sp>
        <p:nvSpPr>
          <p:cNvPr id="19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10600" y="5448299"/>
            <a:ext cx="533400" cy="266703"/>
          </a:xfrm>
          <a:prstGeom prst="rect">
            <a:avLst/>
          </a:prstGeom>
          <a:solidFill>
            <a:srgbClr val="02A0CA"/>
          </a:solidFill>
        </p:spPr>
        <p:txBody>
          <a:bodyPr vert="horz" anchor="ctr"/>
          <a:lstStyle>
            <a:lvl1pPr algn="r" latinLnBrk="0">
              <a:defRPr lang="fr-FR" sz="1000" b="0" i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E17FB07-08BA-1241-A928-D5596DC54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88674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e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cteur droit 11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’image 3">
            <a:extLst>
              <a:ext uri="{FF2B5EF4-FFF2-40B4-BE49-F238E27FC236}">
                <a16:creationId xmlns:a16="http://schemas.microsoft.com/office/drawing/2014/main" id="{05C1BF21-7128-694B-A5D7-CC0C1F6CB82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81141"/>
            <a:ext cx="9144000" cy="5067618"/>
          </a:xfrm>
        </p:spPr>
        <p:txBody>
          <a:bodyPr/>
          <a:lstStyle/>
          <a:p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4500762D-B0FE-1344-B95F-0BD1C622A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CD5AC741-F526-4C46-843A-82D50C5C8C5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/>
              <a:t>Date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AA83E605-9082-5D44-8956-A0A5B1297BF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63123CA9-DD61-844C-A6F6-D1833983EA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2260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er chapitre res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ond_resea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2235716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81000" y="2301076"/>
            <a:ext cx="8382000" cy="1191426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/>
          </a:bodyPr>
          <a:lstStyle>
            <a:lvl1pPr algn="r" latinLnBrk="0">
              <a:defRPr lang="fr-FR" sz="4000" b="0" i="0" baseline="0">
                <a:solidFill>
                  <a:schemeClr val="bg1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81000" y="3492500"/>
            <a:ext cx="8382000" cy="508000"/>
          </a:xfrm>
        </p:spPr>
        <p:txBody>
          <a:bodyPr/>
          <a:lstStyle>
            <a:lvl1pPr marL="0" marR="64008" indent="0" algn="r" latinLnBrk="0">
              <a:buNone/>
              <a:defRPr lang="fr-FR" b="0" i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87500" y="387865"/>
            <a:ext cx="7556500" cy="433553"/>
          </a:xfrm>
          <a:prstGeom prst="rect">
            <a:avLst/>
          </a:prstGeom>
          <a:solidFill>
            <a:srgbClr val="00A0CA"/>
          </a:solidFill>
        </p:spPr>
        <p:txBody>
          <a:bodyPr wrap="square" lIns="0" tIns="108000" rIns="180000" bIns="10800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400" b="0" i="0" dirty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rPr>
              <a:t>Centre de Calcul de l’Institut National de Physique Nucléaire et de Physique des Particules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5448300"/>
            <a:ext cx="6858000" cy="266701"/>
          </a:xfrm>
          <a:prstGeom prst="rect">
            <a:avLst/>
          </a:prstGeom>
        </p:spPr>
        <p:txBody>
          <a:bodyPr vert="horz" lIns="180000" anchor="ctr" anchorCtr="0"/>
          <a:lstStyle>
            <a:lvl1pPr algn="l" latinLnBrk="0">
              <a:defRPr lang="fr-FR" sz="1000" b="0" i="0">
                <a:solidFill>
                  <a:schemeClr val="tx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16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858000" y="5448300"/>
            <a:ext cx="838200" cy="278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fr-F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10600" y="5448299"/>
            <a:ext cx="533400" cy="266703"/>
          </a:xfrm>
          <a:prstGeom prst="rect">
            <a:avLst/>
          </a:prstGeom>
          <a:solidFill>
            <a:srgbClr val="02A0CA"/>
          </a:solidFill>
        </p:spPr>
        <p:txBody>
          <a:bodyPr vert="horz" anchor="ctr"/>
          <a:lstStyle>
            <a:lvl1pPr algn="r" latinLnBrk="0">
              <a:defRPr lang="fr-FR" sz="1000" b="0" i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5524500"/>
            <a:ext cx="762000" cy="1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er chapitre stok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ond_stok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2235716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81000" y="2301076"/>
            <a:ext cx="8382000" cy="1191426"/>
          </a:xfrm>
          <a:noFill/>
          <a:ln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/>
          </a:bodyPr>
          <a:lstStyle>
            <a:lvl1pPr algn="r" latinLnBrk="0">
              <a:defRPr lang="fr-FR" sz="4000" b="0" i="0" baseline="0">
                <a:solidFill>
                  <a:schemeClr val="bg1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81000" y="3492500"/>
            <a:ext cx="8382000" cy="508000"/>
          </a:xfrm>
        </p:spPr>
        <p:txBody>
          <a:bodyPr/>
          <a:lstStyle>
            <a:lvl1pPr marL="0" marR="64008" indent="0" algn="r" latinLnBrk="0">
              <a:buNone/>
              <a:defRPr lang="fr-FR" b="0" i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587500" y="387865"/>
            <a:ext cx="7556500" cy="433553"/>
          </a:xfrm>
          <a:prstGeom prst="rect">
            <a:avLst/>
          </a:prstGeom>
          <a:solidFill>
            <a:srgbClr val="00A0CA"/>
          </a:solidFill>
        </p:spPr>
        <p:txBody>
          <a:bodyPr wrap="square" lIns="0" tIns="108000" rIns="180000" bIns="10800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400" b="0" i="0" dirty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rPr>
              <a:t>Centre de Calcul de l’Institut National de Physique Nucléaire et de Physique des Particules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5448300"/>
            <a:ext cx="6858000" cy="266701"/>
          </a:xfrm>
          <a:prstGeom prst="rect">
            <a:avLst/>
          </a:prstGeom>
        </p:spPr>
        <p:txBody>
          <a:bodyPr vert="horz" lIns="180000" anchor="ctr" anchorCtr="0"/>
          <a:lstStyle>
            <a:lvl1pPr algn="l" latinLnBrk="0">
              <a:defRPr lang="fr-FR" sz="1000" b="0" i="0">
                <a:solidFill>
                  <a:schemeClr val="tx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16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858000" y="5448300"/>
            <a:ext cx="838200" cy="278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fr-FR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10600" y="5448299"/>
            <a:ext cx="533400" cy="266703"/>
          </a:xfrm>
          <a:prstGeom prst="rect">
            <a:avLst/>
          </a:prstGeom>
          <a:solidFill>
            <a:srgbClr val="02A0CA"/>
          </a:solidFill>
        </p:spPr>
        <p:txBody>
          <a:bodyPr vert="horz" anchor="ctr"/>
          <a:lstStyle>
            <a:lvl1pPr algn="r" latinLnBrk="0">
              <a:defRPr lang="fr-FR" sz="1000" b="0" i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5524500"/>
            <a:ext cx="762000" cy="1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inter chapitre inf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81000" y="2301076"/>
            <a:ext cx="8382000" cy="1191426"/>
          </a:xfrm>
          <a:noFill/>
          <a:ln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/>
          </a:bodyPr>
          <a:lstStyle>
            <a:lvl1pPr algn="r" latinLnBrk="0">
              <a:defRPr lang="fr-FR" sz="4000" b="0" i="0" baseline="0">
                <a:solidFill>
                  <a:schemeClr val="bg1">
                    <a:lumMod val="50000"/>
                  </a:schemeClr>
                </a:solidFill>
                <a:effectLst/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81000" y="3492500"/>
            <a:ext cx="8382000" cy="508000"/>
          </a:xfrm>
        </p:spPr>
        <p:txBody>
          <a:bodyPr/>
          <a:lstStyle>
            <a:lvl1pPr marL="0" marR="64008" indent="0" algn="r" latinLnBrk="0">
              <a:buNone/>
              <a:defRPr lang="fr-FR" b="0" i="0">
                <a:solidFill>
                  <a:schemeClr val="bg1">
                    <a:lumMod val="50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pic>
        <p:nvPicPr>
          <p:cNvPr id="13" name="Image 12" descr="fond_infr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9144000" cy="2235716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1587500" y="387865"/>
            <a:ext cx="7556500" cy="433553"/>
          </a:xfrm>
          <a:prstGeom prst="rect">
            <a:avLst/>
          </a:prstGeom>
          <a:solidFill>
            <a:srgbClr val="00A0CA"/>
          </a:solidFill>
        </p:spPr>
        <p:txBody>
          <a:bodyPr wrap="square" lIns="0" tIns="108000" rIns="180000" bIns="108000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400" b="0" i="0" dirty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rPr>
              <a:t>Centre de Calcul de l’Institut National de Physique Nucléaire et de Physique des Particules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5448300"/>
            <a:ext cx="6858000" cy="266701"/>
          </a:xfrm>
          <a:prstGeom prst="rect">
            <a:avLst/>
          </a:prstGeom>
        </p:spPr>
        <p:txBody>
          <a:bodyPr vert="horz" lIns="180000" anchor="ctr" anchorCtr="0"/>
          <a:lstStyle>
            <a:lvl1pPr algn="l" latinLnBrk="0">
              <a:defRPr lang="fr-FR" sz="1000" b="0" i="0">
                <a:solidFill>
                  <a:schemeClr val="tx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18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858000" y="5448300"/>
            <a:ext cx="838200" cy="278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endParaRPr lang="fr-FR" dirty="0"/>
          </a:p>
        </p:txBody>
      </p:sp>
      <p:sp>
        <p:nvSpPr>
          <p:cNvPr id="19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10600" y="5448299"/>
            <a:ext cx="533400" cy="266703"/>
          </a:xfrm>
          <a:prstGeom prst="rect">
            <a:avLst/>
          </a:prstGeom>
          <a:solidFill>
            <a:srgbClr val="02A0CA"/>
          </a:solidFill>
        </p:spPr>
        <p:txBody>
          <a:bodyPr vert="horz" anchor="ctr"/>
          <a:lstStyle>
            <a:lvl1pPr algn="r" latinLnBrk="0">
              <a:defRPr lang="fr-FR" sz="1000" b="0" i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2400" y="5524500"/>
            <a:ext cx="762000" cy="12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5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81600"/>
          </a:xfrm>
          <a:prstGeom prst="rect">
            <a:avLst/>
          </a:prstGeom>
          <a:solidFill>
            <a:srgbClr val="02A0CA"/>
          </a:solidFill>
          <a:ln>
            <a:solidFill>
              <a:srgbClr val="02A0CA"/>
            </a:solidFill>
          </a:ln>
        </p:spPr>
        <p:txBody>
          <a:bodyPr vert="horz" lIns="90000" tIns="46800" rIns="9000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endParaRPr lang="fr-FR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0" y="553244"/>
            <a:ext cx="9144000" cy="474265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dirty="0"/>
              <a:t>Sixième niveau</a:t>
            </a:r>
          </a:p>
          <a:p>
            <a:pPr lvl="6"/>
            <a:r>
              <a:rPr lang="fr-FR" dirty="0"/>
              <a:t>Septième niveau</a:t>
            </a:r>
          </a:p>
          <a:p>
            <a:pPr lvl="7"/>
            <a:r>
              <a:rPr lang="fr-FR" dirty="0"/>
              <a:t>Huitième niveau</a:t>
            </a:r>
          </a:p>
          <a:p>
            <a:pPr lvl="8"/>
            <a:r>
              <a:rPr lang="fr-FR" dirty="0"/>
              <a:t>Neuvième niveau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3" y="5448300"/>
            <a:ext cx="9144001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0" y="5448300"/>
            <a:ext cx="6858000" cy="266701"/>
          </a:xfrm>
          <a:prstGeom prst="rect">
            <a:avLst/>
          </a:prstGeom>
        </p:spPr>
        <p:txBody>
          <a:bodyPr vert="horz" lIns="180000" anchor="ctr" anchorCtr="0"/>
          <a:lstStyle>
            <a:lvl1pPr algn="l" latinLnBrk="0">
              <a:defRPr lang="fr-FR" sz="1000" b="0" i="0">
                <a:solidFill>
                  <a:schemeClr val="tx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endParaRPr lang="fr-FR" dirty="0"/>
          </a:p>
        </p:txBody>
      </p:sp>
      <p:sp>
        <p:nvSpPr>
          <p:cNvPr id="11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6858000" y="5448300"/>
            <a:ext cx="838200" cy="2780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>
                    <a:tint val="7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fr-FR"/>
              <a:t>Date</a:t>
            </a:r>
            <a:endParaRPr lang="fr-FR" dirty="0"/>
          </a:p>
        </p:txBody>
      </p:sp>
      <p:sp>
        <p:nvSpPr>
          <p:cNvPr id="1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10600" y="5448299"/>
            <a:ext cx="533400" cy="266703"/>
          </a:xfrm>
          <a:prstGeom prst="rect">
            <a:avLst/>
          </a:prstGeom>
          <a:solidFill>
            <a:srgbClr val="02A0CA"/>
          </a:solidFill>
        </p:spPr>
        <p:txBody>
          <a:bodyPr vert="horz" anchor="ctr"/>
          <a:lstStyle>
            <a:lvl1pPr algn="r" latinLnBrk="0">
              <a:defRPr lang="fr-FR" sz="1000" b="0" i="0">
                <a:solidFill>
                  <a:schemeClr val="bg1"/>
                </a:solidFill>
                <a:latin typeface="Lato Light" charset="0"/>
                <a:ea typeface="Lato Light" charset="0"/>
                <a:cs typeface="Lato Light" charset="0"/>
              </a:defRPr>
            </a:lvl1pPr>
            <a:extLst/>
          </a:lstStyle>
          <a:p>
            <a:fld id="{45292C34-3E5E-4BA5-AF54-F1601B144FB0}" type="slidenum">
              <a:rPr lang="uk-UA" sz="1400" smtClean="0"/>
              <a:pPr/>
              <a:t>‹N°›</a:t>
            </a:fld>
            <a:endParaRPr lang="uk-UA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772400" y="5524500"/>
            <a:ext cx="762000" cy="1244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3" r:id="rId2"/>
    <p:sldLayoutId id="2147483667" r:id="rId3"/>
    <p:sldLayoutId id="2147483662" r:id="rId4"/>
    <p:sldLayoutId id="2147483664" r:id="rId5"/>
    <p:sldLayoutId id="2147483665" r:id="rId6"/>
    <p:sldLayoutId id="2147483666" r:id="rId7"/>
  </p:sldLayoutIdLst>
  <p:hf hdr="0"/>
  <p:txStyles>
    <p:titleStyle>
      <a:lvl1pPr marL="108000" algn="l" rtl="0" eaLnBrk="1" latinLnBrk="0" hangingPunct="1">
        <a:spcBef>
          <a:spcPts val="400"/>
        </a:spcBef>
        <a:buNone/>
        <a:defRPr lang="fr-FR" sz="2000" b="0" i="0" kern="1200">
          <a:solidFill>
            <a:schemeClr val="bg1"/>
          </a:solidFill>
          <a:effectLst/>
          <a:latin typeface="Lato Light" charset="0"/>
          <a:ea typeface="Lato Light" charset="0"/>
          <a:cs typeface="Lato Light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lang="fr-FR" sz="27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lang="fr-FR" sz="23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lang="fr-FR" sz="21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lang="fr-FR" sz="19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lang="fr-FR" sz="18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fr-FR" sz="18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fr-FR" sz="16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fr-FR" sz="1600" b="0" i="0" kern="120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lang="fr-FR" sz="1600" b="0" i="0" kern="1200" baseline="0">
          <a:solidFill>
            <a:schemeClr val="tx1"/>
          </a:solidFill>
          <a:latin typeface="Lato Light" charset="0"/>
          <a:ea typeface="Lato Light" charset="0"/>
          <a:cs typeface="Lato Light" charset="0"/>
        </a:defRPr>
      </a:lvl9pPr>
      <a:extLst/>
    </p:bodyStyle>
    <p:otherStyle>
      <a:lvl1pPr marL="0" algn="l" rtl="0" eaLnBrk="1" latinLnBrk="0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rIns="0">
            <a:normAutofit fontScale="90000"/>
          </a:bodyPr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Evolution de l'offre d'hébergement web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3492500"/>
            <a:ext cx="8382000" cy="805160"/>
          </a:xfrm>
        </p:spPr>
        <p:txBody>
          <a:bodyPr rIns="0">
            <a:normAutofit fontScale="55000" lnSpcReduction="20000"/>
          </a:bodyPr>
          <a:lstStyle/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Réunion 2018 des expériences au Centre de Calcul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30 janvier 2018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Justin </a:t>
            </a:r>
            <a:r>
              <a:rPr lang="fr-FR" dirty="0" err="1">
                <a:solidFill>
                  <a:schemeClr val="bg2">
                    <a:lumMod val="25000"/>
                  </a:schemeClr>
                </a:solidFill>
              </a:rPr>
              <a:t>Bussery</a:t>
            </a:r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, Benjamin Guillon &amp; Jean-René ROUET</a:t>
            </a:r>
          </a:p>
          <a:p>
            <a:endParaRPr lang="fr-F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8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259DA19-9FAE-144F-BE2A-9595C8C8B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Historique</a:t>
            </a:r>
          </a:p>
          <a:p>
            <a:r>
              <a:rPr lang="fr-FR" dirty="0"/>
              <a:t>Étude de la solution de remplacement</a:t>
            </a:r>
          </a:p>
          <a:p>
            <a:r>
              <a:rPr lang="fr-FR" dirty="0"/>
              <a:t>Offre, opportunités</a:t>
            </a:r>
          </a:p>
          <a:p>
            <a:r>
              <a:rPr lang="fr-FR" dirty="0"/>
              <a:t>Calendrier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15E240C0-2FE7-CE4B-8639-EF712A68E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A86B48-0915-0F48-8FCD-3AD6A9B40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8E1C02-9C7B-024D-8964-F87A89DC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E66940-09FF-F547-B7BE-84B6245AA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828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FA52781-9A6A-3A47-AE76-5921C526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L’hébergement Web est une offre du CC-IN2P3 depuis la fin des années 1990</a:t>
            </a:r>
          </a:p>
          <a:p>
            <a:r>
              <a:rPr lang="fr-FR" dirty="0"/>
              <a:t>À l’origine destinés aux sites Web statiques et sites Web dynamiques utilisant le langage PHP.</a:t>
            </a:r>
          </a:p>
          <a:p>
            <a:r>
              <a:rPr lang="fr-FR" dirty="0"/>
              <a:t>L’offre a été ré-implémenté sur un cluster de machines en ~2005</a:t>
            </a:r>
          </a:p>
          <a:p>
            <a:r>
              <a:rPr lang="fr-FR" dirty="0"/>
              <a:t>Elle héberge aujourd’hui 450 sites et applications</a:t>
            </a:r>
          </a:p>
          <a:p>
            <a:pPr lvl="1"/>
            <a:r>
              <a:rPr lang="fr-FR" dirty="0"/>
              <a:t>Avec presque toutes les technologies possibles</a:t>
            </a:r>
          </a:p>
          <a:p>
            <a:pPr lvl="1"/>
            <a:r>
              <a:rPr lang="fr-FR" dirty="0"/>
              <a:t>Avec tous les niveaux de service</a:t>
            </a:r>
          </a:p>
          <a:p>
            <a:r>
              <a:rPr lang="fr-FR" dirty="0"/>
              <a:t>Elle est en fin de vie depuis un an environ</a:t>
            </a:r>
          </a:p>
          <a:p>
            <a:pPr lvl="1"/>
            <a:r>
              <a:rPr lang="fr-FR" dirty="0"/>
              <a:t>Critique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36E0BA72-237F-B64C-98FC-25D301880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Historique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A70F38-8F84-E84D-AE5A-A57A89E4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20B4FF-153B-5F44-8FBC-CD03B415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A3CB45-A416-E14B-B901-E7891F96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313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60BBB00-4BE6-5E4B-8A86-EE5492D6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Fonctionnalités « utilisateur » attendues</a:t>
            </a:r>
          </a:p>
          <a:p>
            <a:pPr lvl="1"/>
            <a:r>
              <a:rPr lang="fr-FR" dirty="0"/>
              <a:t>Simple dans le cas d’un site Web simple (80%)</a:t>
            </a:r>
          </a:p>
          <a:p>
            <a:pPr lvl="1"/>
            <a:r>
              <a:rPr lang="fr-FR" dirty="0"/>
              <a:t>Support de différentes technologies</a:t>
            </a:r>
          </a:p>
          <a:p>
            <a:pPr lvl="1"/>
            <a:r>
              <a:rPr lang="fr-FR" dirty="0"/>
              <a:t>Autonomie de gestion</a:t>
            </a:r>
          </a:p>
          <a:p>
            <a:r>
              <a:rPr lang="fr-FR" dirty="0"/>
              <a:t>Fonctionnalités « opérationnel » attendues</a:t>
            </a:r>
          </a:p>
          <a:p>
            <a:pPr lvl="1"/>
            <a:r>
              <a:rPr lang="fr-FR" dirty="0"/>
              <a:t>Administration simple</a:t>
            </a:r>
          </a:p>
          <a:p>
            <a:pPr lvl="1"/>
            <a:r>
              <a:rPr lang="fr-FR" dirty="0"/>
              <a:t>Opération simple</a:t>
            </a:r>
          </a:p>
          <a:p>
            <a:pPr lvl="1"/>
            <a:r>
              <a:rPr lang="fr-FR" dirty="0"/>
              <a:t>Monitoring, </a:t>
            </a:r>
            <a:r>
              <a:rPr lang="fr-FR" dirty="0" err="1"/>
              <a:t>reporting</a:t>
            </a:r>
            <a:endParaRPr lang="fr-FR" dirty="0"/>
          </a:p>
          <a:p>
            <a:pPr lvl="1"/>
            <a:r>
              <a:rPr lang="fr-FR" dirty="0"/>
              <a:t>Evolutive, </a:t>
            </a:r>
            <a:r>
              <a:rPr lang="fr-FR" dirty="0" err="1"/>
              <a:t>scalable</a:t>
            </a:r>
            <a:r>
              <a:rPr lang="fr-FR" dirty="0"/>
              <a:t>, résiliente</a:t>
            </a:r>
          </a:p>
          <a:p>
            <a:pPr lvl="1"/>
            <a:r>
              <a:rPr lang="fr-FR" dirty="0"/>
              <a:t>Intégré dans l’environnement CC-IN2P3</a:t>
            </a:r>
          </a:p>
          <a:p>
            <a:r>
              <a:rPr lang="fr-FR" dirty="0"/>
              <a:t>Fonctionnalités « sécurité » attendues</a:t>
            </a:r>
          </a:p>
          <a:p>
            <a:pPr lvl="1"/>
            <a:r>
              <a:rPr lang="fr-FR" dirty="0"/>
              <a:t>Isolation</a:t>
            </a:r>
          </a:p>
          <a:p>
            <a:pPr lvl="1"/>
            <a:r>
              <a:rPr lang="fr-FR" dirty="0"/>
              <a:t>Limitation des ressources</a:t>
            </a:r>
          </a:p>
          <a:p>
            <a:pPr lvl="1"/>
            <a:r>
              <a:rPr lang="fr-FR" dirty="0"/>
              <a:t>Sauvegarde</a:t>
            </a:r>
          </a:p>
          <a:p>
            <a:pPr lvl="1"/>
            <a:r>
              <a:rPr lang="fr-FR" dirty="0"/>
              <a:t>Haute disponibilité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B6275B4-E3B4-6540-B410-07170B34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Étude de la solution de remplacement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1A1700-1DC7-F345-82BC-A2356F24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2F95F1-30FB-F74A-94A6-B198FB73E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47CB00-3441-0B44-89CC-875A4798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1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60BBB00-4BE6-5E4B-8A86-EE5492D61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Plusieurs pistes</a:t>
            </a:r>
          </a:p>
          <a:p>
            <a:pPr lvl="1"/>
            <a:r>
              <a:rPr lang="fr-FR" dirty="0"/>
              <a:t>Rajeunir la solution actuelle</a:t>
            </a:r>
          </a:p>
          <a:p>
            <a:pPr lvl="1"/>
            <a:r>
              <a:rPr lang="fr-FR" dirty="0"/>
              <a:t>Utiliser un nouvel outil reconnu dans le monde du Web</a:t>
            </a:r>
          </a:p>
          <a:p>
            <a:r>
              <a:rPr lang="fr-FR" dirty="0"/>
              <a:t>Orchestrateur de container</a:t>
            </a:r>
          </a:p>
          <a:p>
            <a:pPr lvl="1"/>
            <a:r>
              <a:rPr lang="fr-FR" dirty="0" err="1"/>
              <a:t>Kubernetes</a:t>
            </a:r>
            <a:r>
              <a:rPr lang="fr-FR" dirty="0"/>
              <a:t> (https://indico.in2p3.fr/</a:t>
            </a:r>
            <a:r>
              <a:rPr lang="fr-FR" dirty="0" err="1"/>
              <a:t>event</a:t>
            </a:r>
            <a:r>
              <a:rPr lang="fr-FR" dirty="0"/>
              <a:t>/16962/)</a:t>
            </a:r>
          </a:p>
          <a:p>
            <a:pPr lvl="1"/>
            <a:r>
              <a:rPr lang="fr-FR" dirty="0"/>
              <a:t>Docker, déjà utilisé dans l’infrastructure actuelle</a:t>
            </a:r>
          </a:p>
          <a:p>
            <a:r>
              <a:rPr lang="fr-FR" dirty="0"/>
              <a:t>Sur du « </a:t>
            </a:r>
            <a:r>
              <a:rPr lang="fr-FR" dirty="0" err="1"/>
              <a:t>baremetal</a:t>
            </a:r>
            <a:r>
              <a:rPr lang="fr-FR" dirty="0"/>
              <a:t> » car nous voulons garantir la disponibilité maximale de la plate-forme</a:t>
            </a:r>
          </a:p>
          <a:p>
            <a:pPr lvl="1"/>
            <a:r>
              <a:rPr lang="fr-FR" dirty="0"/>
              <a:t>Avec le mail, dernière infra qui doit être arrêtée</a:t>
            </a:r>
          </a:p>
          <a:p>
            <a:r>
              <a:rPr lang="fr-FR" dirty="0"/>
              <a:t>Débordement sur le cloud </a:t>
            </a:r>
            <a:r>
              <a:rPr lang="fr-FR" dirty="0" err="1"/>
              <a:t>OpenStack</a:t>
            </a:r>
            <a:r>
              <a:rPr lang="fr-FR" dirty="0"/>
              <a:t> pour </a:t>
            </a:r>
            <a:r>
              <a:rPr lang="fr-FR" dirty="0" err="1"/>
              <a:t>scalabilité</a:t>
            </a:r>
            <a:r>
              <a:rPr lang="fr-FR" dirty="0"/>
              <a:t> horizontale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B6275B4-E3B4-6540-B410-07170B34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Étude de la solution de remplacement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1A1700-1DC7-F345-82BC-A2356F24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2F95F1-30FB-F74A-94A6-B198FB73E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47CB00-3441-0B44-89CC-875A4798C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0669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F551067-946F-F545-A757-C4F44AD1A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Offre classique, hébergement Web PHP MySQL avec accès SFTP</a:t>
            </a:r>
          </a:p>
          <a:p>
            <a:r>
              <a:rPr lang="fr-FR" dirty="0"/>
              <a:t>Offre basée sur le déploiement automatisé en utilisant </a:t>
            </a:r>
            <a:r>
              <a:rPr lang="fr-FR" dirty="0" err="1"/>
              <a:t>GitLab</a:t>
            </a:r>
            <a:r>
              <a:rPr lang="fr-FR" dirty="0"/>
              <a:t>-CI comme chef d’orchestre</a:t>
            </a:r>
          </a:p>
          <a:p>
            <a:pPr lvl="1"/>
            <a:r>
              <a:rPr lang="fr-FR" dirty="0" err="1"/>
              <a:t>Continuous</a:t>
            </a:r>
            <a:r>
              <a:rPr lang="fr-FR" dirty="0"/>
              <a:t> </a:t>
            </a:r>
            <a:r>
              <a:rPr lang="fr-FR" dirty="0" err="1"/>
              <a:t>Integration</a:t>
            </a:r>
            <a:endParaRPr lang="fr-FR" dirty="0"/>
          </a:p>
          <a:p>
            <a:pPr lvl="1"/>
            <a:r>
              <a:rPr lang="fr-FR" dirty="0" err="1"/>
              <a:t>Continuous</a:t>
            </a:r>
            <a:r>
              <a:rPr lang="fr-FR" dirty="0"/>
              <a:t> Delivery</a:t>
            </a:r>
          </a:p>
          <a:p>
            <a:r>
              <a:rPr lang="fr-FR" dirty="0"/>
              <a:t>Déploiement automatisé d’applications ou d’ensemble de « micro-services » constituant une infrastructure applicative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49F9884-A109-C44D-8F7B-2A19DF71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Offre, opportunités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A08BFD-E297-B042-9F9D-7D94B489F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E39C2B-39EF-2042-8CD2-AFF6E343F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4B130A-333B-474F-9D36-1E5C8E153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03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430F9D63-C09F-DD4D-940E-F92C4B343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Depuis septembre 2017</a:t>
            </a:r>
          </a:p>
          <a:p>
            <a:pPr lvl="1"/>
            <a:r>
              <a:rPr lang="fr-FR" dirty="0"/>
              <a:t>Etudes des solutions possibles</a:t>
            </a:r>
          </a:p>
          <a:p>
            <a:pPr lvl="1"/>
            <a:r>
              <a:rPr lang="fr-FR" dirty="0"/>
              <a:t>Cadrage du projet</a:t>
            </a:r>
          </a:p>
          <a:p>
            <a:pPr lvl="1"/>
            <a:r>
              <a:rPr lang="fr-FR" dirty="0"/>
              <a:t>Cadrage de la plate-forme matérielle</a:t>
            </a:r>
          </a:p>
          <a:p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trimestre 2018</a:t>
            </a:r>
          </a:p>
          <a:p>
            <a:pPr lvl="1"/>
            <a:r>
              <a:rPr lang="fr-FR" dirty="0"/>
              <a:t>Finalisation de l’étude préalable</a:t>
            </a:r>
          </a:p>
          <a:p>
            <a:pPr lvl="1"/>
            <a:r>
              <a:rPr lang="fr-FR" dirty="0"/>
              <a:t>Achat de la plate-forme</a:t>
            </a:r>
          </a:p>
          <a:p>
            <a:r>
              <a:rPr lang="fr-FR" dirty="0"/>
              <a:t>2</a:t>
            </a:r>
            <a:r>
              <a:rPr lang="fr-FR" baseline="30000" dirty="0"/>
              <a:t>ème</a:t>
            </a:r>
            <a:r>
              <a:rPr lang="fr-FR" dirty="0"/>
              <a:t>  et 3</a:t>
            </a:r>
            <a:r>
              <a:rPr lang="fr-FR" baseline="30000" dirty="0"/>
              <a:t>ème</a:t>
            </a:r>
            <a:r>
              <a:rPr lang="fr-FR" dirty="0"/>
              <a:t> trimestre 2018</a:t>
            </a:r>
          </a:p>
          <a:p>
            <a:pPr lvl="1"/>
            <a:r>
              <a:rPr lang="fr-FR" dirty="0"/>
              <a:t>Mise en production (pré-production au préalable)</a:t>
            </a:r>
          </a:p>
          <a:p>
            <a:pPr lvl="1"/>
            <a:r>
              <a:rPr lang="fr-FR" dirty="0"/>
              <a:t>Migration des sites web classiques</a:t>
            </a:r>
          </a:p>
          <a:p>
            <a:pPr lvl="1"/>
            <a:r>
              <a:rPr lang="fr-FR" dirty="0"/>
              <a:t>Migration des applications CC-IN2P3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E3BFC9F-F8C5-954C-B84E-58FCB99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91087-1EB5-0743-B889-D06621DB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30 janvier 2018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BAD75-67C0-FD44-B67A-13BEB5B4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 2018 des expériences au Centre de Calcul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9BAF05-0A67-FC4D-8808-A744CF21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uk-UA" sz="1400" smtClean="0"/>
              <a:pPr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0839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itre 58">
            <a:extLst>
              <a:ext uri="{FF2B5EF4-FFF2-40B4-BE49-F238E27FC236}">
                <a16:creationId xmlns:a16="http://schemas.microsoft.com/office/drawing/2014/main" id="{28D85CFD-328D-3541-95E8-7F7ABC37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ADCBD-FE54-DB40-B142-33D786218AF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B16DC22-B3C3-A04A-AA80-518826B4CF6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2DA48C-15DE-0F4F-B1C7-6450F3E60D5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5292C34-3E5E-4BA5-AF54-F1601B144FB0}" type="slidenum">
              <a:rPr lang="uk-UA" smtClean="0"/>
              <a:pPr/>
              <a:t>8</a:t>
            </a:fld>
            <a:endParaRPr lang="uk-UA" dirty="0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C3C0310D-D9D8-A64E-8C0A-F7F4DD7AB57F}"/>
              </a:ext>
            </a:extLst>
          </p:cNvPr>
          <p:cNvSpPr txBox="1"/>
          <p:nvPr/>
        </p:nvSpPr>
        <p:spPr>
          <a:xfrm>
            <a:off x="2987824" y="899013"/>
            <a:ext cx="31683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5600" dirty="0"/>
              <a:t>❓</a:t>
            </a:r>
          </a:p>
        </p:txBody>
      </p:sp>
    </p:spTree>
    <p:extLst>
      <p:ext uri="{BB962C8B-B14F-4D97-AF65-F5344CB8AC3E}">
        <p14:creationId xmlns:p14="http://schemas.microsoft.com/office/powerpoint/2010/main" val="2967578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le_powerpoint_CCIN2P3_2014_format16-9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9B6C7488-BB9B-7844-80CB-7E27D44E871D}" vid="{4116F1CE-D364-E14F-B4FC-7E178C0166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9C73088-B109-45CE-B753-7F1578639E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modele_powerpoint_CCIN2P3_2014_format16-9</Template>
  <TotalTime>0</TotalTime>
  <Words>324</Words>
  <Application>Microsoft Macintosh PowerPoint</Application>
  <PresentationFormat>Affichage à l'écran (16:10)</PresentationFormat>
  <Paragraphs>82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Lato Light</vt:lpstr>
      <vt:lpstr>Lucida Sans Unicode</vt:lpstr>
      <vt:lpstr>Verdana</vt:lpstr>
      <vt:lpstr>Wingdings 2</vt:lpstr>
      <vt:lpstr>Wingdings 3</vt:lpstr>
      <vt:lpstr>modele_powerpoint_CCIN2P3_2014_format16-9</vt:lpstr>
      <vt:lpstr>Evolution de l'offre d'hébergement web</vt:lpstr>
      <vt:lpstr>Plan</vt:lpstr>
      <vt:lpstr>Historique</vt:lpstr>
      <vt:lpstr>Étude de la solution de remplacement</vt:lpstr>
      <vt:lpstr>Étude de la solution de remplacement</vt:lpstr>
      <vt:lpstr>Offre, opportunités</vt:lpstr>
      <vt:lpstr>Calendrier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Meeting and Date</dc:subject>
  <dc:creator>Jean-René Rouet</dc:creator>
  <cp:keywords/>
  <dc:description/>
  <cp:lastModifiedBy/>
  <cp:revision>1</cp:revision>
  <cp:lastPrinted>2018-01-30T09:00:56Z</cp:lastPrinted>
  <dcterms:created xsi:type="dcterms:W3CDTF">2018-01-30T06:58:26Z</dcterms:created>
  <dcterms:modified xsi:type="dcterms:W3CDTF">2018-01-30T10:26:13Z</dcterms:modified>
  <cp:category>Computing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