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362" r:id="rId3"/>
    <p:sldId id="398" r:id="rId4"/>
    <p:sldId id="420" r:id="rId5"/>
    <p:sldId id="472" r:id="rId6"/>
    <p:sldId id="473" r:id="rId7"/>
    <p:sldId id="474" r:id="rId8"/>
    <p:sldId id="433" r:id="rId9"/>
    <p:sldId id="274" r:id="rId10"/>
    <p:sldId id="434" r:id="rId11"/>
    <p:sldId id="437" r:id="rId12"/>
    <p:sldId id="442" r:id="rId13"/>
    <p:sldId id="462" r:id="rId14"/>
    <p:sldId id="468" r:id="rId15"/>
    <p:sldId id="475" r:id="rId16"/>
    <p:sldId id="476" r:id="rId17"/>
    <p:sldId id="469" r:id="rId18"/>
    <p:sldId id="477" r:id="rId19"/>
    <p:sldId id="478" r:id="rId20"/>
    <p:sldId id="479" r:id="rId21"/>
    <p:sldId id="480" r:id="rId22"/>
    <p:sldId id="481" r:id="rId23"/>
  </p:sldIdLst>
  <p:sldSz cx="9144000" cy="6858000" type="screen4x3"/>
  <p:notesSz cx="6858000" cy="987425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FF99CC"/>
    <a:srgbClr val="00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-136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37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CB2AAD14-7965-A743-97A9-0BE3E9724151}" type="datetimeFigureOut">
              <a:rPr lang="fr-FR"/>
              <a:pPr/>
              <a:t>14/12/17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378950"/>
            <a:ext cx="29718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9378950"/>
            <a:ext cx="2971800" cy="4937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A1C8EC44-737F-4B42-9D34-4E5831820151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3272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37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fld id="{B891DD4F-9CC8-CC49-91AC-4F56F27C7179}" type="datetimeFigureOut">
              <a:rPr lang="fr-FR"/>
              <a:pPr/>
              <a:t>14/12/17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62025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691063"/>
            <a:ext cx="5486400" cy="44434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718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9378950"/>
            <a:ext cx="2971800" cy="4937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fld id="{8672EA2D-D640-B74E-8EC1-572DC6B69B70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34193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>
              <a:latin typeface="Calibri" charset="0"/>
            </a:endParaRPr>
          </a:p>
        </p:txBody>
      </p:sp>
      <p:sp>
        <p:nvSpPr>
          <p:cNvPr id="7172" name="Espace réservé du numéro de diapositive 3"/>
          <p:cNvSpPr txBox="1">
            <a:spLocks noGrp="1"/>
          </p:cNvSpPr>
          <p:nvPr/>
        </p:nvSpPr>
        <p:spPr bwMode="auto">
          <a:xfrm>
            <a:off x="3884613" y="9378950"/>
            <a:ext cx="29718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fld id="{C8C3F5C9-D4CF-5A42-9EDF-629D018DD3AD}" type="slidenum">
              <a:rPr lang="fr-FR"/>
              <a:pPr algn="r" eaLnBrk="1" hangingPunct="1"/>
              <a:t>2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B764F00-7A33-5A41-8FD1-FBBDD94B8C7E}" type="datetimeFigureOut">
              <a:rPr lang="fr-FR"/>
              <a:pPr/>
              <a:t>14/12/17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1C59A-26B3-8C4C-BEC6-8E0274643701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1396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4A2AFFD-4469-6144-9B10-A00441DD5530}" type="datetimeFigureOut">
              <a:rPr lang="fr-FR"/>
              <a:pPr/>
              <a:t>14/12/17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01033C-10F7-6C4B-8658-49044ACBBAAC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8608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0A3754-C040-0E40-BA9D-266DAE4F3DB7}" type="datetimeFigureOut">
              <a:rPr lang="fr-FR"/>
              <a:pPr/>
              <a:t>14/12/17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CDC67E-49DA-F847-8536-42E80D9ED1F8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1955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/>
          </p:cNvSpPr>
          <p:nvPr userDrawn="1"/>
        </p:nvSpPr>
        <p:spPr bwMode="auto">
          <a:xfrm>
            <a:off x="0" y="0"/>
            <a:ext cx="9144000" cy="612775"/>
          </a:xfrm>
          <a:custGeom>
            <a:avLst/>
            <a:gdLst>
              <a:gd name="T0" fmla="*/ 1935480000 w 21600"/>
              <a:gd name="T1" fmla="*/ 0 h 21600"/>
              <a:gd name="T2" fmla="*/ 2147483646 w 21600"/>
              <a:gd name="T3" fmla="*/ 8691986 h 21600"/>
              <a:gd name="T4" fmla="*/ 1935480000 w 21600"/>
              <a:gd name="T5" fmla="*/ 17383944 h 21600"/>
              <a:gd name="T6" fmla="*/ 0 w 21600"/>
              <a:gd name="T7" fmla="*/ 8691986 h 21600"/>
              <a:gd name="T8" fmla="*/ 17694720 60000 65536"/>
              <a:gd name="T9" fmla="*/ 0 60000 65536"/>
              <a:gd name="T10" fmla="*/ 5898240 60000 65536"/>
              <a:gd name="T11" fmla="*/ 1179648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66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/>
          <a:p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16781"/>
            <a:ext cx="7886700" cy="562168"/>
          </a:xfrm>
        </p:spPr>
        <p:txBody>
          <a:bodyPr>
            <a:noAutofit/>
          </a:bodyPr>
          <a:lstStyle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E6107DD-BE72-AF42-AB45-345E5AF57CDD}" type="datetimeFigureOut">
              <a:rPr lang="en-US"/>
              <a:pPr/>
              <a:t>14/12/17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AEF9FA-2354-1341-B296-4298952EC5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128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F6599D6-D0DF-5740-8B6A-719C36A5FCB9}" type="datetimeFigureOut">
              <a:rPr lang="fr-FR"/>
              <a:pPr/>
              <a:t>14/12/17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B0099-462B-094D-B2FA-940AED630D9B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2208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EB2647-983E-F140-9D82-3ED95117471A}" type="datetimeFigureOut">
              <a:rPr lang="fr-FR"/>
              <a:pPr/>
              <a:t>14/12/17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8D0685-88E9-FA4C-AA33-86DFE6A5650C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4049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FA424A-9EF5-614C-9C5A-18BDCDD6F986}" type="datetimeFigureOut">
              <a:rPr lang="fr-FR"/>
              <a:pPr/>
              <a:t>14/12/17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8A4268-B5EB-0045-9473-ADF02AFE3C83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3235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850FB5-2BF9-E84B-A7A3-6E67572D7268}" type="datetimeFigureOut">
              <a:rPr lang="fr-FR"/>
              <a:pPr/>
              <a:t>14/12/17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60B7E8-F2B7-F34C-997D-5C1039D4EEC6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0564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6EF1E9-FB1E-684F-AEEB-C7655E947E46}" type="datetimeFigureOut">
              <a:rPr lang="fr-FR"/>
              <a:pPr/>
              <a:t>14/12/17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C23AE9-635C-764F-BB52-897E4A39765A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8333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8A9F35-F14A-1143-8EF2-95A2507407A0}" type="datetimeFigureOut">
              <a:rPr lang="fr-FR"/>
              <a:pPr/>
              <a:t>14/12/17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A95B1B-31DD-BF4A-BF00-5A29965F95AE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8306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6ABCF50-8823-D04D-BE67-64E1FBB312DE}" type="datetimeFigureOut">
              <a:rPr lang="fr-FR"/>
              <a:pPr/>
              <a:t>14/12/17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AD9248-6584-9D4F-9E03-EC0DE7871A37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0324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9D6E15-71B3-AD49-B1FB-7381006EB12C}" type="datetimeFigureOut">
              <a:rPr lang="fr-FR"/>
              <a:pPr/>
              <a:t>14/12/17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2E18CD-E35A-774C-A1A6-0BAD05F4A773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7072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B6D175FD-4BE0-464E-97E0-ABB82A1ACB84}" type="datetimeFigureOut">
              <a:rPr lang="fr-FR"/>
              <a:pPr/>
              <a:t>14/12/17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DFAFCCC9-0ED6-7547-9BF0-34EA8CF83AA6}" type="slidenum">
              <a:rPr lang="fr-FR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  <p:sldLayoutId id="214748395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png"/><Relationship Id="rId5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6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5" Type="http://schemas.openxmlformats.org/officeDocument/2006/relationships/image" Target="../media/image14.jpeg"/><Relationship Id="rId6" Type="http://schemas.openxmlformats.org/officeDocument/2006/relationships/image" Target="../media/image15.emf"/><Relationship Id="rId7" Type="http://schemas.openxmlformats.org/officeDocument/2006/relationships/image" Target="../media/image16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wmf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7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 3" descr="visuel_ALTO_sanslogos_redimensionn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78075"/>
            <a:ext cx="9144000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0"/>
            <a:ext cx="1331913" cy="86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5124" name="Picture 2" descr="D:\temporaire\images\logos\IPN_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0"/>
            <a:ext cx="126841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4" descr="CNRS IN2P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00" y="17463"/>
            <a:ext cx="12080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25"/>
          <p:cNvSpPr txBox="1">
            <a:spLocks noChangeArrowheads="1"/>
          </p:cNvSpPr>
          <p:nvPr/>
        </p:nvSpPr>
        <p:spPr bwMode="auto">
          <a:xfrm>
            <a:off x="376238" y="511175"/>
            <a:ext cx="83915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2400" b="1"/>
              <a:t>Status of ALTO</a:t>
            </a:r>
          </a:p>
          <a:p>
            <a:pPr algn="ctr"/>
            <a:r>
              <a:rPr lang="en-US" sz="2400" b="1"/>
              <a:t>and recent results</a:t>
            </a:r>
          </a:p>
        </p:txBody>
      </p:sp>
      <p:pic>
        <p:nvPicPr>
          <p:cNvPr id="5127" name="Picture 4" descr="http://ipnweb.in2p3.fr/~intranet/logos/logo_psud/logo_UPS_new_simple_L800px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0" y="838200"/>
            <a:ext cx="1138238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ZoneTexte 14"/>
          <p:cNvSpPr txBox="1">
            <a:spLocks noChangeArrowheads="1"/>
          </p:cNvSpPr>
          <p:nvPr/>
        </p:nvSpPr>
        <p:spPr bwMode="auto">
          <a:xfrm>
            <a:off x="3394075" y="1387475"/>
            <a:ext cx="22685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/>
              <a:t>Fadi Ibrahim– IPN Orsay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0" y="-7938"/>
            <a:ext cx="9144000" cy="608013"/>
          </a:xfrm>
          <a:solidFill>
            <a:srgbClr val="660066"/>
          </a:solidFill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Calibri" charset="0"/>
              </a:rPr>
              <a:t>ALTO – RIB production</a:t>
            </a:r>
          </a:p>
        </p:txBody>
      </p:sp>
      <p:sp>
        <p:nvSpPr>
          <p:cNvPr id="12291" name="TextBox 5"/>
          <p:cNvSpPr txBox="1">
            <a:spLocks noChangeArrowheads="1"/>
          </p:cNvSpPr>
          <p:nvPr/>
        </p:nvSpPr>
        <p:spPr bwMode="auto">
          <a:xfrm>
            <a:off x="184150" y="612775"/>
            <a:ext cx="6629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/>
              <a:t>First </a:t>
            </a:r>
            <a:r>
              <a:rPr lang="en-US" sz="2400" b="1" i="1"/>
              <a:t>operational</a:t>
            </a:r>
            <a:r>
              <a:rPr lang="en-US" sz="2400"/>
              <a:t> RIB facility based on photo-fission </a:t>
            </a:r>
            <a:endParaRPr lang="en-US" sz="2000"/>
          </a:p>
        </p:txBody>
      </p:sp>
      <p:pic>
        <p:nvPicPr>
          <p:cNvPr id="12292" name="Picture 4" descr="alto_mes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9" t="10043" r="1862" b="4501"/>
          <a:stretch>
            <a:fillRect/>
          </a:stretch>
        </p:blipFill>
        <p:spPr bwMode="auto">
          <a:xfrm>
            <a:off x="90488" y="3813175"/>
            <a:ext cx="4999037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3741" b="14017"/>
          <a:stretch>
            <a:fillRect/>
          </a:stretch>
        </p:blipFill>
        <p:spPr bwMode="auto">
          <a:xfrm>
            <a:off x="179388" y="1928813"/>
            <a:ext cx="2640012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Freeform 7"/>
          <p:cNvSpPr>
            <a:spLocks noChangeArrowheads="1"/>
          </p:cNvSpPr>
          <p:nvPr/>
        </p:nvSpPr>
        <p:spPr bwMode="auto">
          <a:xfrm>
            <a:off x="254000" y="1216025"/>
            <a:ext cx="2551113" cy="739775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eaLnBrk="1" hangingPunct="1">
              <a:spcBef>
                <a:spcPts val="675"/>
              </a:spcBef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400">
                <a:solidFill>
                  <a:srgbClr val="000000"/>
                </a:solidFill>
                <a:cs typeface="Arial Unicode MS" charset="0"/>
              </a:rPr>
              <a:t>standard ISOLDE target </a:t>
            </a:r>
            <a:br>
              <a:rPr lang="en-GB" sz="1400">
                <a:solidFill>
                  <a:srgbClr val="000000"/>
                </a:solidFill>
                <a:cs typeface="Arial Unicode MS" charset="0"/>
              </a:rPr>
            </a:br>
            <a:r>
              <a:rPr lang="en-GB" sz="1400">
                <a:solidFill>
                  <a:srgbClr val="A6A6A6"/>
                </a:solidFill>
                <a:cs typeface="Arial Unicode MS" charset="0"/>
              </a:rPr>
              <a:t>∅ = 14 mm; L = 200 mm</a:t>
            </a:r>
            <a:br>
              <a:rPr lang="en-GB" sz="1400">
                <a:solidFill>
                  <a:srgbClr val="A6A6A6"/>
                </a:solidFill>
                <a:cs typeface="Arial Unicode MS" charset="0"/>
              </a:rPr>
            </a:br>
            <a:r>
              <a:rPr lang="en-GB" sz="1400">
                <a:solidFill>
                  <a:srgbClr val="A6A6A6"/>
                </a:solidFill>
                <a:cs typeface="Arial Unicode MS" charset="0"/>
              </a:rPr>
              <a:t>ρ = 3.2 g/cm</a:t>
            </a:r>
            <a:r>
              <a:rPr lang="en-GB" sz="1400" baseline="33000">
                <a:solidFill>
                  <a:srgbClr val="A6A6A6"/>
                </a:solidFill>
                <a:cs typeface="Arial Unicode MS" charset="0"/>
              </a:rPr>
              <a:t>3</a:t>
            </a:r>
            <a:r>
              <a:rPr lang="en-GB" sz="1400">
                <a:solidFill>
                  <a:srgbClr val="A6A6A6"/>
                </a:solidFill>
                <a:cs typeface="Arial Unicode MS" charset="0"/>
              </a:rPr>
              <a:t>; T ≤ 2100</a:t>
            </a:r>
            <a:r>
              <a:rPr lang="en-GB" sz="1400" baseline="30000">
                <a:solidFill>
                  <a:srgbClr val="A6A6A6"/>
                </a:solidFill>
                <a:cs typeface="Arial Unicode MS" charset="0"/>
              </a:rPr>
              <a:t>o </a:t>
            </a:r>
            <a:r>
              <a:rPr lang="en-GB" sz="1400">
                <a:solidFill>
                  <a:srgbClr val="A6A6A6"/>
                </a:solidFill>
                <a:cs typeface="Arial Unicode MS" charset="0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1338" y="5211763"/>
            <a:ext cx="2647950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>
                <a:latin typeface="Calibri" charset="0"/>
                <a:sym typeface="Wingdings" charset="0"/>
              </a:rPr>
              <a:t> Yields for 10 µA, </a:t>
            </a:r>
            <a:br>
              <a:rPr lang="en-US" sz="2400">
                <a:latin typeface="Calibri" charset="0"/>
                <a:sym typeface="Wingdings" charset="0"/>
              </a:rPr>
            </a:br>
            <a:r>
              <a:rPr lang="en-US" sz="2400">
                <a:latin typeface="Calibri" charset="0"/>
                <a:sym typeface="Wingdings" charset="0"/>
              </a:rPr>
              <a:t>50 MeV e</a:t>
            </a:r>
            <a:r>
              <a:rPr lang="en-US" sz="2400" baseline="30000">
                <a:latin typeface="Calibri" charset="0"/>
                <a:sym typeface="Wingdings" charset="0"/>
              </a:rPr>
              <a:t>-</a:t>
            </a:r>
            <a:r>
              <a:rPr lang="en-US" sz="2400">
                <a:latin typeface="Calibri" charset="0"/>
                <a:sym typeface="Wingdings" charset="0"/>
              </a:rPr>
              <a:t> beam</a:t>
            </a:r>
            <a:br>
              <a:rPr lang="en-US" sz="2400">
                <a:latin typeface="Calibri" charset="0"/>
                <a:sym typeface="Wingdings" charset="0"/>
              </a:rPr>
            </a:br>
            <a:r>
              <a:rPr lang="en-US" sz="2400">
                <a:solidFill>
                  <a:srgbClr val="A6A6A6"/>
                </a:solidFill>
                <a:latin typeface="Calibri" charset="0"/>
                <a:sym typeface="Wingdings" charset="0"/>
              </a:rPr>
              <a:t>(10</a:t>
            </a:r>
            <a:r>
              <a:rPr lang="en-US" sz="2400" baseline="30000">
                <a:solidFill>
                  <a:srgbClr val="A6A6A6"/>
                </a:solidFill>
                <a:latin typeface="Calibri" charset="0"/>
                <a:sym typeface="Wingdings" charset="0"/>
              </a:rPr>
              <a:t>11</a:t>
            </a:r>
            <a:r>
              <a:rPr lang="en-US" sz="2400">
                <a:solidFill>
                  <a:srgbClr val="A6A6A6"/>
                </a:solidFill>
                <a:latin typeface="Calibri" charset="0"/>
                <a:sym typeface="Wingdings" charset="0"/>
              </a:rPr>
              <a:t> fissions/s)</a:t>
            </a:r>
          </a:p>
        </p:txBody>
      </p:sp>
      <p:grpSp>
        <p:nvGrpSpPr>
          <p:cNvPr id="12296" name="Group 12"/>
          <p:cNvGrpSpPr>
            <a:grpSpLocks/>
          </p:cNvGrpSpPr>
          <p:nvPr/>
        </p:nvGrpSpPr>
        <p:grpSpPr bwMode="auto">
          <a:xfrm>
            <a:off x="4513263" y="1014413"/>
            <a:ext cx="4470400" cy="3827462"/>
            <a:chOff x="5181013" y="1214196"/>
            <a:chExt cx="3695401" cy="3164220"/>
          </a:xfrm>
        </p:grpSpPr>
        <p:grpSp>
          <p:nvGrpSpPr>
            <p:cNvPr id="12298" name="Group 2"/>
            <p:cNvGrpSpPr>
              <a:grpSpLocks/>
            </p:cNvGrpSpPr>
            <p:nvPr/>
          </p:nvGrpSpPr>
          <p:grpSpPr bwMode="auto">
            <a:xfrm>
              <a:off x="5181013" y="1391399"/>
              <a:ext cx="3695401" cy="2987017"/>
              <a:chOff x="105120" y="1494360"/>
              <a:chExt cx="3695400" cy="3285719"/>
            </a:xfrm>
          </p:grpSpPr>
          <p:pic>
            <p:nvPicPr>
              <p:cNvPr id="12300" name="Picture 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120" y="1494360"/>
                <a:ext cx="3695400" cy="32857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01" name="Freeform 4"/>
              <p:cNvSpPr>
                <a:spLocks/>
              </p:cNvSpPr>
              <p:nvPr/>
            </p:nvSpPr>
            <p:spPr bwMode="auto">
              <a:xfrm>
                <a:off x="2462400" y="3111120"/>
                <a:ext cx="668520" cy="232920"/>
              </a:xfrm>
              <a:custGeom>
                <a:avLst/>
                <a:gdLst>
                  <a:gd name="T0" fmla="*/ 2147483646 w 21600"/>
                  <a:gd name="T1" fmla="*/ 0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0 w 21600"/>
                  <a:gd name="T7" fmla="*/ 2147483646 h 21600"/>
                  <a:gd name="T8" fmla="*/ 17694720 60000 65536"/>
                  <a:gd name="T9" fmla="*/ 0 60000 65536"/>
                  <a:gd name="T10" fmla="*/ 5898240 60000 65536"/>
                  <a:gd name="T11" fmla="*/ 1179648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3672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108360" tIns="63360" rIns="108360" bIns="63360" anchor="ctr"/>
              <a:lstStyle/>
              <a:p>
                <a:endParaRPr lang="fr-FR"/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5540580" y="1214196"/>
              <a:ext cx="3051068" cy="3084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+mj-lt"/>
                  <a:ea typeface="ＭＳ Ｐゴシック" pitchFamily="34"/>
                  <a:cs typeface="ＭＳ Ｐゴシック" pitchFamily="34"/>
                </a:rPr>
                <a:t>Y. </a:t>
              </a:r>
              <a:r>
                <a:rPr lang="en-US" sz="1400" b="1" dirty="0" err="1">
                  <a:solidFill>
                    <a:srgbClr val="000000"/>
                  </a:solidFill>
                  <a:latin typeface="+mj-lt"/>
                  <a:ea typeface="ＭＳ Ｐゴシック" pitchFamily="34"/>
                  <a:cs typeface="ＭＳ Ｐゴシック" pitchFamily="34"/>
                </a:rPr>
                <a:t>Oganessian</a:t>
              </a:r>
              <a:r>
                <a:rPr lang="en-US" sz="1400" b="1" dirty="0">
                  <a:solidFill>
                    <a:srgbClr val="000000"/>
                  </a:solidFill>
                  <a:latin typeface="+mj-lt"/>
                  <a:ea typeface="ＭＳ Ｐゴシック" pitchFamily="34"/>
                  <a:cs typeface="ＭＳ Ｐゴシック" pitchFamily="34"/>
                </a:rPr>
                <a:t> </a:t>
              </a:r>
              <a:r>
                <a:rPr lang="en-US" sz="1400" b="1" i="1" dirty="0">
                  <a:solidFill>
                    <a:srgbClr val="000000"/>
                  </a:solidFill>
                  <a:latin typeface="+mj-lt"/>
                  <a:ea typeface="ＭＳ Ｐゴシック" pitchFamily="34"/>
                  <a:cs typeface="ＭＳ Ｐゴシック" pitchFamily="34"/>
                </a:rPr>
                <a:t>et al.</a:t>
              </a:r>
              <a:r>
                <a:rPr lang="en-US" sz="1400" b="1" dirty="0">
                  <a:solidFill>
                    <a:srgbClr val="000000"/>
                  </a:solidFill>
                  <a:latin typeface="+mj-lt"/>
                  <a:ea typeface="ＭＳ Ｐゴシック" pitchFamily="34"/>
                  <a:cs typeface="ＭＳ Ｐゴシック" pitchFamily="34"/>
                </a:rPr>
                <a:t>, NPA 701 (2002) 87c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3060599" y="1921814"/>
            <a:ext cx="1511405" cy="1511405"/>
          </a:xfrm>
          <a:prstGeom prst="ellipse">
            <a:avLst/>
          </a:prstGeom>
          <a:ln>
            <a:noFill/>
          </a:ln>
          <a:effectLst>
            <a:softEdge rad="1778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2"/>
          <p:cNvSpPr>
            <a:spLocks noGrp="1"/>
          </p:cNvSpPr>
          <p:nvPr>
            <p:ph type="title"/>
          </p:nvPr>
        </p:nvSpPr>
        <p:spPr>
          <a:xfrm>
            <a:off x="628650" y="17463"/>
            <a:ext cx="7886700" cy="561975"/>
          </a:xfrm>
        </p:spPr>
        <p:txBody>
          <a:bodyPr/>
          <a:lstStyle/>
          <a:p>
            <a:r>
              <a:rPr lang="en-US">
                <a:latin typeface="Calibri" charset="0"/>
              </a:rPr>
              <a:t>Progress in the RIB instrumentation (so far)</a:t>
            </a:r>
          </a:p>
        </p:txBody>
      </p:sp>
      <p:pic>
        <p:nvPicPr>
          <p:cNvPr id="16387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188" y="2103438"/>
            <a:ext cx="1989137" cy="281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2" descr="D:\temporaire\DETECTEURS_TANDEM_ALTO\Radioactivité\BEDO\Photos BEDO\__IGP26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8" y="2130425"/>
            <a:ext cx="1871662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3" descr="D:\temporaire\DETECTEURS_TANDEM_ALTO\Radioactivité\BEDO\Photos BEDO\IMG_0154.JPG"/>
          <p:cNvPicPr>
            <a:picLocks noChangeAspect="1" noChangeArrowheads="1"/>
          </p:cNvPicPr>
          <p:nvPr/>
        </p:nvPicPr>
        <p:blipFill>
          <a:blip r:embed="rId4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825" y="2127250"/>
            <a:ext cx="2103438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ZoneTexte 6"/>
          <p:cNvSpPr txBox="1">
            <a:spLocks noChangeArrowheads="1"/>
          </p:cNvSpPr>
          <p:nvPr/>
        </p:nvSpPr>
        <p:spPr bwMode="auto">
          <a:xfrm>
            <a:off x="836613" y="4978400"/>
            <a:ext cx="17224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200"/>
              <a:t>IPN, coll. CSNSM, IPHC</a:t>
            </a:r>
          </a:p>
        </p:txBody>
      </p:sp>
      <p:sp>
        <p:nvSpPr>
          <p:cNvPr id="16391" name="ZoneTexte 7"/>
          <p:cNvSpPr txBox="1">
            <a:spLocks noChangeArrowheads="1"/>
          </p:cNvSpPr>
          <p:nvPr/>
        </p:nvSpPr>
        <p:spPr bwMode="auto">
          <a:xfrm>
            <a:off x="3322638" y="4954588"/>
            <a:ext cx="23098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200"/>
              <a:t>IPN, coll. JINR (Russia), IPHC</a:t>
            </a:r>
          </a:p>
        </p:txBody>
      </p:sp>
      <p:sp>
        <p:nvSpPr>
          <p:cNvPr id="16392" name="ZoneTexte 8"/>
          <p:cNvSpPr txBox="1">
            <a:spLocks noChangeArrowheads="1"/>
          </p:cNvSpPr>
          <p:nvPr/>
        </p:nvSpPr>
        <p:spPr bwMode="auto">
          <a:xfrm>
            <a:off x="6067425" y="4892675"/>
            <a:ext cx="2490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200"/>
              <a:t>IPN, coll. CSNSM, TANDAR (Argentina), INRNE (Bulgaria)</a:t>
            </a:r>
          </a:p>
        </p:txBody>
      </p:sp>
      <p:sp>
        <p:nvSpPr>
          <p:cNvPr id="16393" name="Text Box 22"/>
          <p:cNvSpPr txBox="1">
            <a:spLocks noChangeArrowheads="1"/>
          </p:cNvSpPr>
          <p:nvPr/>
        </p:nvSpPr>
        <p:spPr bwMode="auto">
          <a:xfrm>
            <a:off x="960438" y="1265238"/>
            <a:ext cx="1323975" cy="830262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b="1"/>
              <a:t>BEDO setup </a:t>
            </a:r>
          </a:p>
          <a:p>
            <a:pPr algn="ctr" eaLnBrk="1" hangingPunct="1"/>
            <a:r>
              <a:rPr lang="en-US" sz="1200" b="1"/>
              <a:t>in gamma mode</a:t>
            </a:r>
          </a:p>
          <a:p>
            <a:pPr algn="ctr" eaLnBrk="1" hangingPunct="1"/>
            <a:r>
              <a:rPr lang="en-US" sz="1200" b="1">
                <a:solidFill>
                  <a:srgbClr val="FF3300"/>
                </a:solidFill>
              </a:rPr>
              <a:t>4 small EXOGAM clovers</a:t>
            </a:r>
            <a:endParaRPr lang="fr-FR" sz="1200" b="1">
              <a:solidFill>
                <a:srgbClr val="FF3300"/>
              </a:solidFill>
            </a:endParaRPr>
          </a:p>
        </p:txBody>
      </p:sp>
      <p:sp>
        <p:nvSpPr>
          <p:cNvPr id="16394" name="Text Box 22"/>
          <p:cNvSpPr txBox="1">
            <a:spLocks noChangeArrowheads="1"/>
          </p:cNvSpPr>
          <p:nvPr/>
        </p:nvSpPr>
        <p:spPr bwMode="auto">
          <a:xfrm>
            <a:off x="3805238" y="1265238"/>
            <a:ext cx="1323975" cy="830262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b="1"/>
              <a:t>BEDO setup </a:t>
            </a:r>
          </a:p>
          <a:p>
            <a:pPr algn="ctr" eaLnBrk="1" hangingPunct="1"/>
            <a:r>
              <a:rPr lang="en-US" sz="1200" b="1"/>
              <a:t>in neutron mode</a:t>
            </a:r>
          </a:p>
          <a:p>
            <a:pPr algn="ctr" eaLnBrk="1" hangingPunct="1"/>
            <a:r>
              <a:rPr lang="en-US" sz="1200" b="1">
                <a:solidFill>
                  <a:srgbClr val="FF3300"/>
                </a:solidFill>
              </a:rPr>
              <a:t>Dubna neutron detector TETRA</a:t>
            </a:r>
            <a:endParaRPr lang="fr-FR" sz="1200" b="1">
              <a:solidFill>
                <a:srgbClr val="FF3300"/>
              </a:solidFill>
            </a:endParaRPr>
          </a:p>
        </p:txBody>
      </p:sp>
      <p:sp>
        <p:nvSpPr>
          <p:cNvPr id="16395" name="Text Box 22"/>
          <p:cNvSpPr txBox="1">
            <a:spLocks noChangeArrowheads="1"/>
          </p:cNvSpPr>
          <p:nvPr/>
        </p:nvSpPr>
        <p:spPr bwMode="auto">
          <a:xfrm>
            <a:off x="6650038" y="1285875"/>
            <a:ext cx="1323975" cy="793750"/>
          </a:xfrm>
          <a:prstGeom prst="rect">
            <a:avLst/>
          </a:prstGeom>
          <a:solidFill>
            <a:schemeClr val="bg1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b="1"/>
              <a:t>BEDO setup </a:t>
            </a:r>
          </a:p>
          <a:p>
            <a:pPr algn="ctr" eaLnBrk="1" hangingPunct="1"/>
            <a:r>
              <a:rPr lang="en-US" sz="1200" b="1"/>
              <a:t>fast timing mode</a:t>
            </a:r>
          </a:p>
          <a:p>
            <a:pPr algn="ctr" eaLnBrk="1" hangingPunct="1"/>
            <a:r>
              <a:rPr lang="en-US" sz="1200" b="1">
                <a:solidFill>
                  <a:srgbClr val="FF0000"/>
                </a:solidFill>
              </a:rPr>
              <a:t>LaBr3</a:t>
            </a:r>
          </a:p>
        </p:txBody>
      </p:sp>
      <p:sp>
        <p:nvSpPr>
          <p:cNvPr id="16396" name="ZoneTexte 12"/>
          <p:cNvSpPr txBox="1">
            <a:spLocks noChangeArrowheads="1"/>
          </p:cNvSpPr>
          <p:nvPr/>
        </p:nvSpPr>
        <p:spPr bwMode="auto">
          <a:xfrm>
            <a:off x="750888" y="5630863"/>
            <a:ext cx="18938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/>
              <a:t>PhD: A. Etilé (CSNSM)</a:t>
            </a:r>
          </a:p>
          <a:p>
            <a:pPr algn="ctr" eaLnBrk="1" hangingPunct="1"/>
            <a:r>
              <a:rPr lang="en-US" sz="1400" b="1"/>
              <a:t>PRC 91, 064317 (2015)</a:t>
            </a:r>
          </a:p>
        </p:txBody>
      </p:sp>
      <p:sp>
        <p:nvSpPr>
          <p:cNvPr id="16397" name="ZoneTexte 13"/>
          <p:cNvSpPr txBox="1">
            <a:spLocks noChangeArrowheads="1"/>
          </p:cNvSpPr>
          <p:nvPr/>
        </p:nvSpPr>
        <p:spPr bwMode="auto">
          <a:xfrm>
            <a:off x="3700463" y="5646738"/>
            <a:ext cx="1722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/>
              <a:t>PhD: D. Testov (IPN)</a:t>
            </a:r>
          </a:p>
          <a:p>
            <a:pPr algn="ctr" eaLnBrk="1" hangingPunct="1"/>
            <a:r>
              <a:rPr lang="en-US" sz="1400" b="1"/>
              <a:t>NIM A815, 96 (2016)</a:t>
            </a:r>
          </a:p>
        </p:txBody>
      </p:sp>
      <p:sp>
        <p:nvSpPr>
          <p:cNvPr id="16398" name="ZoneTexte 14"/>
          <p:cNvSpPr txBox="1">
            <a:spLocks noChangeArrowheads="1"/>
          </p:cNvSpPr>
          <p:nvPr/>
        </p:nvSpPr>
        <p:spPr bwMode="auto">
          <a:xfrm>
            <a:off x="6351588" y="5622925"/>
            <a:ext cx="210185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/>
              <a:t>M.A.Cardona, D.Hojman, B.Roussière, I.Deloncle et al. </a:t>
            </a:r>
          </a:p>
          <a:p>
            <a:pPr algn="ctr" eaLnBrk="1" hangingPunct="1"/>
            <a:r>
              <a:rPr lang="en-US" sz="1400" b="1"/>
              <a:t>to be submitted</a:t>
            </a:r>
            <a:endParaRPr lang="en-US" sz="1200"/>
          </a:p>
        </p:txBody>
      </p:sp>
      <p:sp>
        <p:nvSpPr>
          <p:cNvPr id="16" name="Flèche vers le bas 15"/>
          <p:cNvSpPr/>
          <p:nvPr/>
        </p:nvSpPr>
        <p:spPr>
          <a:xfrm>
            <a:off x="1411288" y="5254625"/>
            <a:ext cx="534987" cy="3921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7" name="Flèche vers le bas 16"/>
          <p:cNvSpPr/>
          <p:nvPr/>
        </p:nvSpPr>
        <p:spPr>
          <a:xfrm>
            <a:off x="4314825" y="5265738"/>
            <a:ext cx="534988" cy="3921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8" name="Flèche vers le bas 17"/>
          <p:cNvSpPr/>
          <p:nvPr/>
        </p:nvSpPr>
        <p:spPr>
          <a:xfrm>
            <a:off x="7135813" y="5311775"/>
            <a:ext cx="534987" cy="3921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6402" name="Rectangle 20"/>
          <p:cNvSpPr>
            <a:spLocks noChangeArrowheads="1"/>
          </p:cNvSpPr>
          <p:nvPr/>
        </p:nvSpPr>
        <p:spPr bwMode="auto">
          <a:xfrm>
            <a:off x="2449513" y="628650"/>
            <a:ext cx="4235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600">
                <a:latin typeface="Calibri" charset="0"/>
              </a:rPr>
              <a:t>3 modes, 3 commissioning's, 3 physics results</a:t>
            </a:r>
          </a:p>
        </p:txBody>
      </p:sp>
      <p:pic>
        <p:nvPicPr>
          <p:cNvPr id="16403" name="Imag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863" y="6280150"/>
            <a:ext cx="22987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>
              <a:latin typeface="Calibri" charset="0"/>
            </a:endParaRPr>
          </a:p>
        </p:txBody>
      </p:sp>
      <p:sp>
        <p:nvSpPr>
          <p:cNvPr id="24579" name="Title 2"/>
          <p:cNvSpPr>
            <a:spLocks noGrp="1"/>
          </p:cNvSpPr>
          <p:nvPr>
            <p:ph type="title"/>
          </p:nvPr>
        </p:nvSpPr>
        <p:spPr>
          <a:xfrm>
            <a:off x="628650" y="17463"/>
            <a:ext cx="7886700" cy="561975"/>
          </a:xfrm>
        </p:spPr>
        <p:txBody>
          <a:bodyPr/>
          <a:lstStyle/>
          <a:p>
            <a:r>
              <a:rPr lang="en-US">
                <a:latin typeface="Calibri" charset="0"/>
              </a:rPr>
              <a:t>Present RIB setups and near-future projects</a:t>
            </a:r>
          </a:p>
        </p:txBody>
      </p:sp>
      <p:pic>
        <p:nvPicPr>
          <p:cNvPr id="24580" name="Picture 6" descr="ROOM110_ALL-V7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8" r="4895" b="12369"/>
          <a:stretch>
            <a:fillRect/>
          </a:stretch>
        </p:blipFill>
        <p:spPr bwMode="auto">
          <a:xfrm>
            <a:off x="144463" y="908050"/>
            <a:ext cx="8820150" cy="534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Freeform 6"/>
          <p:cNvSpPr>
            <a:spLocks noChangeArrowheads="1"/>
          </p:cNvSpPr>
          <p:nvPr/>
        </p:nvSpPr>
        <p:spPr bwMode="auto">
          <a:xfrm>
            <a:off x="3114675" y="4862513"/>
            <a:ext cx="873125" cy="525462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 w="28440" cap="sq">
            <a:solidFill>
              <a:srgbClr val="92D05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1" hangingPunct="1">
              <a:spcBef>
                <a:spcPts val="875"/>
              </a:spcBef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r-FR" sz="1400" b="1">
                <a:solidFill>
                  <a:srgbClr val="000000"/>
                </a:solidFill>
                <a:latin typeface="Calibri" charset="0"/>
              </a:rPr>
              <a:t>POLAREX</a:t>
            </a:r>
            <a:br>
              <a:rPr lang="fr-FR" sz="1400" b="1">
                <a:solidFill>
                  <a:srgbClr val="000000"/>
                </a:solidFill>
                <a:latin typeface="Calibri" charset="0"/>
              </a:rPr>
            </a:br>
            <a:r>
              <a:rPr lang="fr-FR" sz="1400" b="1">
                <a:solidFill>
                  <a:srgbClr val="000000"/>
                </a:solidFill>
                <a:latin typeface="Calibri" charset="0"/>
              </a:rPr>
              <a:t>(project)</a:t>
            </a:r>
          </a:p>
        </p:txBody>
      </p:sp>
      <p:sp>
        <p:nvSpPr>
          <p:cNvPr id="24582" name="Freeform 11"/>
          <p:cNvSpPr>
            <a:spLocks noChangeArrowheads="1"/>
          </p:cNvSpPr>
          <p:nvPr/>
        </p:nvSpPr>
        <p:spPr bwMode="auto">
          <a:xfrm>
            <a:off x="4916488" y="2443163"/>
            <a:ext cx="1354137" cy="6096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E6FF">
              <a:alpha val="79999"/>
            </a:srgbClr>
          </a:solidFill>
          <a:ln w="28440" cap="sq">
            <a:solidFill>
              <a:srgbClr val="00FFFF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1" hangingPunct="1">
              <a:spcBef>
                <a:spcPts val="875"/>
              </a:spcBef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>
                <a:solidFill>
                  <a:srgbClr val="000000"/>
                </a:solidFill>
                <a:latin typeface="Calibri" charset="0"/>
              </a:rPr>
              <a:t>Parrne mass separator</a:t>
            </a:r>
          </a:p>
        </p:txBody>
      </p:sp>
      <p:sp>
        <p:nvSpPr>
          <p:cNvPr id="24583" name="Freeform 2"/>
          <p:cNvSpPr>
            <a:spLocks noChangeArrowheads="1"/>
          </p:cNvSpPr>
          <p:nvPr/>
        </p:nvSpPr>
        <p:spPr bwMode="auto">
          <a:xfrm>
            <a:off x="6596063" y="4632325"/>
            <a:ext cx="1185862" cy="5461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E6FF">
              <a:alpha val="76077"/>
            </a:srgbClr>
          </a:solidFill>
          <a:ln w="28440" cap="sq">
            <a:solidFill>
              <a:srgbClr val="FFC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1" hangingPunct="1">
              <a:spcBef>
                <a:spcPts val="875"/>
              </a:spcBef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b="1">
                <a:solidFill>
                  <a:srgbClr val="000000"/>
                </a:solidFill>
                <a:latin typeface="Calibri" charset="0"/>
              </a:rPr>
              <a:t>BEDO</a:t>
            </a:r>
            <a:br>
              <a:rPr lang="en-US" sz="1400" b="1">
                <a:solidFill>
                  <a:srgbClr val="000000"/>
                </a:solidFill>
                <a:latin typeface="Calibri" charset="0"/>
              </a:rPr>
            </a:br>
            <a:r>
              <a:rPr lang="en-US" sz="1400" b="1">
                <a:solidFill>
                  <a:srgbClr val="000000"/>
                </a:solidFill>
                <a:latin typeface="Calibri" charset="0"/>
              </a:rPr>
              <a:t>(existing)</a:t>
            </a:r>
          </a:p>
        </p:txBody>
      </p:sp>
      <p:sp>
        <p:nvSpPr>
          <p:cNvPr id="24584" name="Freeform 9"/>
          <p:cNvSpPr>
            <a:spLocks noChangeArrowheads="1"/>
          </p:cNvSpPr>
          <p:nvPr/>
        </p:nvSpPr>
        <p:spPr bwMode="auto">
          <a:xfrm>
            <a:off x="6875463" y="3490913"/>
            <a:ext cx="1019175" cy="5461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E6FF">
              <a:alpha val="74117"/>
            </a:srgbClr>
          </a:solidFill>
          <a:ln w="28440" cap="sq">
            <a:solidFill>
              <a:srgbClr val="FFC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1" hangingPunct="1">
              <a:spcBef>
                <a:spcPts val="875"/>
              </a:spcBef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r-FR" sz="1400" b="1">
                <a:solidFill>
                  <a:srgbClr val="000000"/>
                </a:solidFill>
                <a:latin typeface="Calibri" charset="0"/>
              </a:rPr>
              <a:t>TETRA</a:t>
            </a:r>
            <a:br>
              <a:rPr lang="fr-FR" sz="1400" b="1">
                <a:solidFill>
                  <a:srgbClr val="000000"/>
                </a:solidFill>
                <a:latin typeface="Calibri" charset="0"/>
              </a:rPr>
            </a:br>
            <a:r>
              <a:rPr lang="fr-FR" sz="1400" b="1">
                <a:solidFill>
                  <a:srgbClr val="000000"/>
                </a:solidFill>
                <a:latin typeface="Calibri" charset="0"/>
              </a:rPr>
              <a:t>(existing)</a:t>
            </a:r>
          </a:p>
        </p:txBody>
      </p:sp>
      <p:sp>
        <p:nvSpPr>
          <p:cNvPr id="24585" name="Freeform 10"/>
          <p:cNvSpPr>
            <a:spLocks noChangeArrowheads="1"/>
          </p:cNvSpPr>
          <p:nvPr/>
        </p:nvSpPr>
        <p:spPr bwMode="auto">
          <a:xfrm>
            <a:off x="6804025" y="2349500"/>
            <a:ext cx="1281113" cy="5461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E6FF">
              <a:alpha val="76077"/>
            </a:srgbClr>
          </a:solidFill>
          <a:ln w="28440" cap="sq">
            <a:solidFill>
              <a:srgbClr val="FFFF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1" hangingPunct="1">
              <a:spcBef>
                <a:spcPts val="875"/>
              </a:spcBef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b="1">
                <a:solidFill>
                  <a:srgbClr val="000000"/>
                </a:solidFill>
                <a:latin typeface="Calibri" charset="0"/>
              </a:rPr>
              <a:t>Identification station</a:t>
            </a:r>
          </a:p>
        </p:txBody>
      </p:sp>
      <p:sp>
        <p:nvSpPr>
          <p:cNvPr id="24586" name="TextBox 16"/>
          <p:cNvSpPr txBox="1">
            <a:spLocks noChangeArrowheads="1"/>
          </p:cNvSpPr>
          <p:nvPr/>
        </p:nvSpPr>
        <p:spPr bwMode="auto">
          <a:xfrm>
            <a:off x="3121025" y="5365750"/>
            <a:ext cx="889000" cy="517525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/>
              <a:t>LTNO </a:t>
            </a:r>
            <a:br>
              <a:rPr lang="en-US" sz="1400" b="1"/>
            </a:br>
            <a:r>
              <a:rPr lang="en-US" sz="1400" b="1"/>
              <a:t>(</a:t>
            </a:r>
            <a:r>
              <a:rPr lang="en-US" sz="1400" b="1" baseline="30000"/>
              <a:t>3</a:t>
            </a:r>
            <a:r>
              <a:rPr lang="en-US" sz="1400" b="1"/>
              <a:t>He/</a:t>
            </a:r>
            <a:r>
              <a:rPr lang="en-US" sz="1400" b="1" baseline="30000"/>
              <a:t>4</a:t>
            </a:r>
            <a:r>
              <a:rPr lang="en-US" sz="1400" b="1"/>
              <a:t>He)</a:t>
            </a:r>
          </a:p>
        </p:txBody>
      </p:sp>
      <p:sp>
        <p:nvSpPr>
          <p:cNvPr id="24587" name="TextBox 22"/>
          <p:cNvSpPr txBox="1">
            <a:spLocks noChangeArrowheads="1"/>
          </p:cNvSpPr>
          <p:nvPr/>
        </p:nvSpPr>
        <p:spPr bwMode="auto">
          <a:xfrm>
            <a:off x="990600" y="5119688"/>
            <a:ext cx="1268413" cy="517525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/>
              <a:t>Mass </a:t>
            </a:r>
            <a:br>
              <a:rPr lang="en-US" sz="1400"/>
            </a:br>
            <a:r>
              <a:rPr lang="en-US" sz="1400"/>
              <a:t>measurements</a:t>
            </a:r>
          </a:p>
        </p:txBody>
      </p:sp>
      <p:sp>
        <p:nvSpPr>
          <p:cNvPr id="24588" name="TextBox 23"/>
          <p:cNvSpPr txBox="1">
            <a:spLocks noChangeArrowheads="1"/>
          </p:cNvSpPr>
          <p:nvPr/>
        </p:nvSpPr>
        <p:spPr bwMode="auto">
          <a:xfrm>
            <a:off x="5649913" y="5756275"/>
            <a:ext cx="1804987" cy="517525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/>
              <a:t>Laser-Induced nuclear</a:t>
            </a:r>
          </a:p>
          <a:p>
            <a:pPr algn="ctr" eaLnBrk="1" hangingPunct="1"/>
            <a:r>
              <a:rPr lang="en-US" sz="1400" b="1"/>
              <a:t> orientation (µ,Q, J</a:t>
            </a:r>
            <a:r>
              <a:rPr lang="en-US" sz="1400" b="1" baseline="30000"/>
              <a:t>p</a:t>
            </a:r>
            <a:r>
              <a:rPr lang="en-US" sz="1400" b="1"/>
              <a:t>)</a:t>
            </a:r>
          </a:p>
        </p:txBody>
      </p:sp>
      <p:sp>
        <p:nvSpPr>
          <p:cNvPr id="24589" name="Line 15"/>
          <p:cNvSpPr>
            <a:spLocks noChangeShapeType="1"/>
          </p:cNvSpPr>
          <p:nvPr/>
        </p:nvSpPr>
        <p:spPr bwMode="auto">
          <a:xfrm flipH="1">
            <a:off x="5867400" y="4221163"/>
            <a:ext cx="288925" cy="1444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590" name="Line 16"/>
          <p:cNvSpPr>
            <a:spLocks noChangeShapeType="1"/>
          </p:cNvSpPr>
          <p:nvPr/>
        </p:nvSpPr>
        <p:spPr bwMode="auto">
          <a:xfrm flipH="1">
            <a:off x="6372225" y="4221163"/>
            <a:ext cx="0" cy="287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591" name="Line 17"/>
          <p:cNvSpPr>
            <a:spLocks noChangeShapeType="1"/>
          </p:cNvSpPr>
          <p:nvPr/>
        </p:nvSpPr>
        <p:spPr bwMode="auto">
          <a:xfrm>
            <a:off x="6588125" y="4221163"/>
            <a:ext cx="215900" cy="2159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592" name="Line 18"/>
          <p:cNvSpPr>
            <a:spLocks noChangeShapeType="1"/>
          </p:cNvSpPr>
          <p:nvPr/>
        </p:nvSpPr>
        <p:spPr bwMode="auto">
          <a:xfrm>
            <a:off x="6516688" y="3860800"/>
            <a:ext cx="503237" cy="730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593" name="Freeform 18"/>
          <p:cNvSpPr>
            <a:spLocks noChangeArrowheads="1"/>
          </p:cNvSpPr>
          <p:nvPr/>
        </p:nvSpPr>
        <p:spPr bwMode="auto">
          <a:xfrm>
            <a:off x="5999163" y="5226050"/>
            <a:ext cx="1035050" cy="5207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2844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algn="ctr" eaLnBrk="1" hangingPunct="1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r-FR" sz="1400" b="1">
                <a:solidFill>
                  <a:srgbClr val="000000"/>
                </a:solidFill>
                <a:latin typeface="Calibri" charset="0"/>
              </a:rPr>
              <a:t>LINO</a:t>
            </a:r>
          </a:p>
          <a:p>
            <a:pPr algn="ctr" eaLnBrk="1" hangingPunct="1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r-FR" sz="1400" b="1">
                <a:solidFill>
                  <a:srgbClr val="000000"/>
                </a:solidFill>
                <a:latin typeface="Calibri" charset="0"/>
              </a:rPr>
              <a:t>(project)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127125" y="4654550"/>
            <a:ext cx="947738" cy="5365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tx1"/>
                </a:solidFill>
              </a:rPr>
              <a:t>MLL </a:t>
            </a:r>
            <a:r>
              <a:rPr lang="fr-FR" sz="1600" b="1" dirty="0" err="1">
                <a:solidFill>
                  <a:schemeClr val="tx1"/>
                </a:solidFill>
              </a:rPr>
              <a:t>Trap</a:t>
            </a:r>
            <a:r>
              <a:rPr lang="fr-FR" sz="1600" b="1" dirty="0">
                <a:solidFill>
                  <a:schemeClr val="tx1"/>
                </a:solidFill>
              </a:rPr>
              <a:t/>
            </a:r>
            <a:br>
              <a:rPr lang="fr-FR" sz="1600" b="1" dirty="0">
                <a:solidFill>
                  <a:schemeClr val="tx1"/>
                </a:solidFill>
              </a:rPr>
            </a:br>
            <a:r>
              <a:rPr lang="fr-FR" sz="1600" b="1" dirty="0">
                <a:solidFill>
                  <a:schemeClr val="tx1"/>
                </a:solidFill>
              </a:rPr>
              <a:t>(</a:t>
            </a:r>
            <a:r>
              <a:rPr lang="fr-FR" sz="1600" b="1" dirty="0" err="1">
                <a:solidFill>
                  <a:schemeClr val="tx1"/>
                </a:solidFill>
              </a:rPr>
              <a:t>project</a:t>
            </a:r>
            <a:r>
              <a:rPr lang="fr-FR" sz="1600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4595" name="Freeform 20"/>
          <p:cNvSpPr>
            <a:spLocks noChangeArrowheads="1"/>
          </p:cNvSpPr>
          <p:nvPr/>
        </p:nvSpPr>
        <p:spPr bwMode="auto">
          <a:xfrm>
            <a:off x="7253288" y="3962400"/>
            <a:ext cx="1019175" cy="5461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E6FF">
              <a:alpha val="74117"/>
            </a:srgbClr>
          </a:solidFill>
          <a:ln w="28440" cap="sq">
            <a:solidFill>
              <a:srgbClr val="FFC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1" hangingPunct="1">
              <a:spcBef>
                <a:spcPts val="875"/>
              </a:spcBef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r-FR" sz="1400" b="1">
                <a:solidFill>
                  <a:srgbClr val="000000"/>
                </a:solidFill>
                <a:latin typeface="Calibri" charset="0"/>
              </a:rPr>
              <a:t>TAS</a:t>
            </a:r>
            <a:br>
              <a:rPr lang="fr-FR" sz="1400" b="1">
                <a:solidFill>
                  <a:srgbClr val="000000"/>
                </a:solidFill>
                <a:latin typeface="Calibri" charset="0"/>
              </a:rPr>
            </a:br>
            <a:r>
              <a:rPr lang="fr-FR" sz="1400" b="1">
                <a:solidFill>
                  <a:srgbClr val="000000"/>
                </a:solidFill>
                <a:latin typeface="Calibri" charset="0"/>
              </a:rPr>
              <a:t>(existing)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84288"/>
            <a:ext cx="9144000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2"/>
          <p:cNvSpPr txBox="1">
            <a:spLocks noChangeArrowheads="1"/>
          </p:cNvSpPr>
          <p:nvPr/>
        </p:nvSpPr>
        <p:spPr bwMode="auto">
          <a:xfrm>
            <a:off x="0" y="-6350"/>
            <a:ext cx="91646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chemeClr val="bg1"/>
                </a:solidFill>
              </a:rPr>
              <a:t>Progress in the instrumentation of the secondary beam lines</a:t>
            </a:r>
          </a:p>
          <a:p>
            <a:pPr eaLnBrk="1" hangingPunct="1"/>
            <a:r>
              <a:rPr lang="en-US" sz="1600">
                <a:solidFill>
                  <a:schemeClr val="bg1"/>
                </a:solidFill>
              </a:rPr>
              <a:t>			</a:t>
            </a:r>
            <a:r>
              <a:rPr lang="en-US" sz="1600" b="1">
                <a:solidFill>
                  <a:schemeClr val="bg1"/>
                </a:solidFill>
              </a:rPr>
              <a:t>Nuclear orientation on line: the POLAREX project at ALTO</a:t>
            </a:r>
          </a:p>
        </p:txBody>
      </p:sp>
      <p:sp>
        <p:nvSpPr>
          <p:cNvPr id="39940" name="Freeform 6"/>
          <p:cNvSpPr>
            <a:spLocks/>
          </p:cNvSpPr>
          <p:nvPr/>
        </p:nvSpPr>
        <p:spPr bwMode="auto">
          <a:xfrm>
            <a:off x="-20638" y="-6350"/>
            <a:ext cx="9164638" cy="608013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66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/>
          <a:p>
            <a:endParaRPr lang="fr-FR"/>
          </a:p>
        </p:txBody>
      </p:sp>
      <p:sp>
        <p:nvSpPr>
          <p:cNvPr id="39941" name="Title 11"/>
          <p:cNvSpPr>
            <a:spLocks noGrp="1"/>
          </p:cNvSpPr>
          <p:nvPr>
            <p:ph type="title"/>
          </p:nvPr>
        </p:nvSpPr>
        <p:spPr>
          <a:xfrm>
            <a:off x="628650" y="17463"/>
            <a:ext cx="7886700" cy="560387"/>
          </a:xfrm>
        </p:spPr>
        <p:txBody>
          <a:bodyPr/>
          <a:lstStyle/>
          <a:p>
            <a:r>
              <a:rPr lang="en-GB" sz="2400">
                <a:solidFill>
                  <a:srgbClr val="FFFFFF"/>
                </a:solidFill>
                <a:latin typeface="Calibri" charset="0"/>
              </a:rPr>
              <a:t>The future extension : PALTO</a:t>
            </a:r>
            <a:br>
              <a:rPr lang="en-GB" sz="2400">
                <a:solidFill>
                  <a:srgbClr val="FFFFFF"/>
                </a:solidFill>
                <a:latin typeface="Calibri" charset="0"/>
              </a:rPr>
            </a:br>
            <a:r>
              <a:rPr lang="en-GB" sz="2400" b="1">
                <a:solidFill>
                  <a:srgbClr val="FFFFFF"/>
                </a:solidFill>
                <a:latin typeface="Calibri" charset="0"/>
              </a:rPr>
              <a:t>Platform</a:t>
            </a:r>
            <a:r>
              <a:rPr lang="en-GB" sz="2400">
                <a:solidFill>
                  <a:srgbClr val="FFFFFF"/>
                </a:solidFill>
                <a:latin typeface="Calibri" charset="0"/>
              </a:rPr>
              <a:t> </a:t>
            </a:r>
            <a:r>
              <a:rPr lang="en-GB" sz="2400" b="1">
                <a:solidFill>
                  <a:srgbClr val="FFFFFF"/>
                </a:solidFill>
                <a:latin typeface="Calibri" charset="0"/>
              </a:rPr>
              <a:t>A</a:t>
            </a:r>
            <a:r>
              <a:rPr lang="en-GB" sz="2400">
                <a:solidFill>
                  <a:srgbClr val="FFFFFF"/>
                </a:solidFill>
                <a:latin typeface="Calibri" charset="0"/>
              </a:rPr>
              <a:t>ssisted by </a:t>
            </a:r>
            <a:r>
              <a:rPr lang="en-GB" sz="2400" b="1">
                <a:solidFill>
                  <a:srgbClr val="FFFFFF"/>
                </a:solidFill>
                <a:latin typeface="Calibri" charset="0"/>
              </a:rPr>
              <a:t>L</a:t>
            </a:r>
            <a:r>
              <a:rPr lang="en-GB" sz="2400">
                <a:solidFill>
                  <a:srgbClr val="FFFFFF"/>
                </a:solidFill>
                <a:latin typeface="Calibri" charset="0"/>
              </a:rPr>
              <a:t>aser and </a:t>
            </a:r>
            <a:r>
              <a:rPr lang="en-GB" sz="2400" b="1">
                <a:solidFill>
                  <a:srgbClr val="FFFFFF"/>
                </a:solidFill>
                <a:latin typeface="Calibri" charset="0"/>
              </a:rPr>
              <a:t>T</a:t>
            </a:r>
            <a:r>
              <a:rPr lang="en-GB" sz="2400">
                <a:solidFill>
                  <a:srgbClr val="FFFFFF"/>
                </a:solidFill>
                <a:latin typeface="Calibri" charset="0"/>
              </a:rPr>
              <a:t>raps at </a:t>
            </a:r>
            <a:r>
              <a:rPr lang="en-GB" sz="2400" b="1">
                <a:solidFill>
                  <a:srgbClr val="FFFFFF"/>
                </a:solidFill>
                <a:latin typeface="Calibri" charset="0"/>
              </a:rPr>
              <a:t>O</a:t>
            </a:r>
            <a:r>
              <a:rPr lang="en-GB" sz="2400">
                <a:solidFill>
                  <a:srgbClr val="FFFFFF"/>
                </a:solidFill>
                <a:latin typeface="Calibri" charset="0"/>
              </a:rPr>
              <a:t>rsay</a:t>
            </a:r>
            <a:endParaRPr lang="en-US" sz="2400">
              <a:latin typeface="Calibri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/>
          <a:p>
            <a:pPr>
              <a:defRPr/>
            </a:pPr>
            <a:r>
              <a:rPr lang="en-US" sz="6600" dirty="0" smtClean="0">
                <a:solidFill>
                  <a:srgbClr val="7030A0"/>
                </a:solidFill>
              </a:rPr>
              <a:t>FAISCEAUX </a:t>
            </a:r>
            <a:br>
              <a:rPr lang="en-US" sz="6600" dirty="0" smtClean="0">
                <a:solidFill>
                  <a:srgbClr val="7030A0"/>
                </a:solidFill>
              </a:rPr>
            </a:br>
            <a:r>
              <a:rPr lang="en-US" sz="6600" dirty="0" smtClean="0">
                <a:solidFill>
                  <a:srgbClr val="7030A0"/>
                </a:solidFill>
              </a:rPr>
              <a:t>STABLES</a:t>
            </a:r>
            <a:br>
              <a:rPr lang="en-US" sz="6600" dirty="0" smtClean="0">
                <a:solidFill>
                  <a:srgbClr val="7030A0"/>
                </a:solidFill>
              </a:rPr>
            </a:br>
            <a:r>
              <a:rPr lang="en-US" sz="6600" dirty="0" err="1" smtClean="0">
                <a:solidFill>
                  <a:srgbClr val="7030A0"/>
                </a:solidFill>
              </a:rPr>
              <a:t>à</a:t>
            </a:r>
            <a:r>
              <a:rPr lang="en-US" sz="6600" dirty="0" smtClean="0">
                <a:solidFill>
                  <a:srgbClr val="7030A0"/>
                </a:solidFill>
              </a:rPr>
              <a:t> ALTO</a:t>
            </a:r>
          </a:p>
        </p:txBody>
      </p:sp>
      <p:sp>
        <p:nvSpPr>
          <p:cNvPr id="2048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  <a:defRPr/>
            </a:pPr>
            <a:endParaRPr lang="en-US" dirty="0" smtClean="0"/>
          </a:p>
          <a:p>
            <a:pPr>
              <a:buFont typeface="Arial" panose="020B0604020202020204" pitchFamily="34" charset="0"/>
              <a:buNone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028581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$wilson\Desktop\238U(n,f) Miniball\238U(n,f) expt photos\20150224_085633_resiz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1332"/>
            <a:ext cx="8999978" cy="506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6"/>
          <p:cNvSpPr>
            <a:spLocks/>
          </p:cNvSpPr>
          <p:nvPr/>
        </p:nvSpPr>
        <p:spPr bwMode="auto">
          <a:xfrm>
            <a:off x="-20638" y="-6350"/>
            <a:ext cx="9164638" cy="608013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66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LES INTRUMENTS : SPECTROSCOPIE GAMMA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3097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434"/>
            <a:ext cx="4394200" cy="33274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4297" y="3640667"/>
            <a:ext cx="5719703" cy="3217333"/>
          </a:xfrm>
          <a:prstGeom prst="rect">
            <a:avLst/>
          </a:prstGeom>
        </p:spPr>
      </p:pic>
      <p:sp>
        <p:nvSpPr>
          <p:cNvPr id="6" name="Freeform 6"/>
          <p:cNvSpPr>
            <a:spLocks/>
          </p:cNvSpPr>
          <p:nvPr/>
        </p:nvSpPr>
        <p:spPr bwMode="auto">
          <a:xfrm>
            <a:off x="-20638" y="-6350"/>
            <a:ext cx="9164638" cy="608013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66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LES INTRUMENTS : LES SPECTROMETRES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113867" y="1710267"/>
            <a:ext cx="16301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Spectromètre</a:t>
            </a:r>
          </a:p>
          <a:p>
            <a:r>
              <a:rPr lang="fr-FR" dirty="0" smtClean="0"/>
              <a:t>SPLIT POLE : </a:t>
            </a:r>
          </a:p>
          <a:p>
            <a:r>
              <a:rPr lang="fr-FR" dirty="0" smtClean="0"/>
              <a:t>Ions légers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795867" y="4775200"/>
            <a:ext cx="16301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Spectromètre</a:t>
            </a:r>
          </a:p>
          <a:p>
            <a:r>
              <a:rPr lang="fr-FR" dirty="0" smtClean="0"/>
              <a:t>BACCHUS: </a:t>
            </a:r>
          </a:p>
          <a:p>
            <a:r>
              <a:rPr lang="fr-FR" dirty="0" smtClean="0"/>
              <a:t>Ions lourds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5142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628650" y="17463"/>
            <a:ext cx="7886700" cy="561975"/>
          </a:xfrm>
        </p:spPr>
        <p:txBody>
          <a:bodyPr/>
          <a:lstStyle/>
          <a:p>
            <a:r>
              <a:rPr lang="en-US" sz="2800">
                <a:solidFill>
                  <a:srgbClr val="FF0000"/>
                </a:solidFill>
                <a:latin typeface="Calibri" charset="0"/>
              </a:rPr>
              <a:t>L</a:t>
            </a:r>
            <a:r>
              <a:rPr lang="en-US" sz="2800">
                <a:latin typeface="Calibri" charset="0"/>
              </a:rPr>
              <a:t>ithium </a:t>
            </a:r>
            <a:r>
              <a:rPr lang="en-US" sz="2800">
                <a:solidFill>
                  <a:srgbClr val="FF0000"/>
                </a:solidFill>
                <a:latin typeface="Calibri" charset="0"/>
              </a:rPr>
              <a:t>I</a:t>
            </a:r>
            <a:r>
              <a:rPr lang="en-US" sz="2800">
                <a:latin typeface="Calibri" charset="0"/>
              </a:rPr>
              <a:t>nverse </a:t>
            </a:r>
            <a:r>
              <a:rPr lang="en-US" sz="2800">
                <a:solidFill>
                  <a:srgbClr val="FF0000"/>
                </a:solidFill>
                <a:latin typeface="Calibri" charset="0"/>
              </a:rPr>
              <a:t>C</a:t>
            </a:r>
            <a:r>
              <a:rPr lang="en-US" sz="2800">
                <a:latin typeface="Calibri" charset="0"/>
              </a:rPr>
              <a:t>inematics </a:t>
            </a:r>
            <a:r>
              <a:rPr lang="en-US" sz="2800">
                <a:solidFill>
                  <a:srgbClr val="FF0000"/>
                </a:solidFill>
                <a:latin typeface="Calibri" charset="0"/>
              </a:rPr>
              <a:t>OR</a:t>
            </a:r>
            <a:r>
              <a:rPr lang="en-US" sz="2800">
                <a:latin typeface="Calibri" charset="0"/>
              </a:rPr>
              <a:t>say </a:t>
            </a:r>
            <a:r>
              <a:rPr lang="en-US" sz="2800">
                <a:solidFill>
                  <a:srgbClr val="FF0000"/>
                </a:solidFill>
                <a:latin typeface="Calibri" charset="0"/>
              </a:rPr>
              <a:t>NE</a:t>
            </a:r>
            <a:r>
              <a:rPr lang="en-US" sz="2800">
                <a:latin typeface="Calibri" charset="0"/>
              </a:rPr>
              <a:t>utron source</a:t>
            </a:r>
          </a:p>
        </p:txBody>
      </p:sp>
      <p:grpSp>
        <p:nvGrpSpPr>
          <p:cNvPr id="16387" name="Group 37"/>
          <p:cNvGrpSpPr>
            <a:grpSpLocks/>
          </p:cNvGrpSpPr>
          <p:nvPr/>
        </p:nvGrpSpPr>
        <p:grpSpPr bwMode="auto">
          <a:xfrm>
            <a:off x="79375" y="690563"/>
            <a:ext cx="2727325" cy="2297112"/>
            <a:chOff x="121946" y="690701"/>
            <a:chExt cx="2727253" cy="2296727"/>
          </a:xfrm>
        </p:grpSpPr>
        <p:sp>
          <p:nvSpPr>
            <p:cNvPr id="4" name="Flèche droite 62"/>
            <p:cNvSpPr/>
            <p:nvPr/>
          </p:nvSpPr>
          <p:spPr>
            <a:xfrm>
              <a:off x="134646" y="1800177"/>
              <a:ext cx="709594" cy="21586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1101408" y="1595424"/>
              <a:ext cx="53974" cy="636480"/>
            </a:xfrm>
            <a:prstGeom prst="rect">
              <a:avLst/>
            </a:prstGeom>
            <a:gradFill rotWithShape="1">
              <a:gsLst>
                <a:gs pos="0">
                  <a:srgbClr val="CB6C1D"/>
                </a:gs>
                <a:gs pos="80000">
                  <a:srgbClr val="FF8F2A"/>
                </a:gs>
                <a:gs pos="100000">
                  <a:srgbClr val="FF8F26"/>
                </a:gs>
              </a:gsLst>
              <a:lin ang="16200000"/>
            </a:gradFill>
            <a:ln w="9525">
              <a:solidFill>
                <a:srgbClr val="F69240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6" name="Connecteur droit avec flèche 64"/>
            <p:cNvCxnSpPr>
              <a:stCxn id="5" idx="3"/>
            </p:cNvCxnSpPr>
            <p:nvPr/>
          </p:nvCxnSpPr>
          <p:spPr>
            <a:xfrm flipV="1">
              <a:off x="1155382" y="1595424"/>
              <a:ext cx="1327115" cy="31903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avec flèche 65"/>
            <p:cNvCxnSpPr>
              <a:stCxn id="5" idx="3"/>
            </p:cNvCxnSpPr>
            <p:nvPr/>
          </p:nvCxnSpPr>
          <p:spPr>
            <a:xfrm flipV="1">
              <a:off x="1155382" y="1743037"/>
              <a:ext cx="1489036" cy="17142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avec flèche 66"/>
            <p:cNvCxnSpPr>
              <a:stCxn id="5" idx="3"/>
            </p:cNvCxnSpPr>
            <p:nvPr/>
          </p:nvCxnSpPr>
          <p:spPr>
            <a:xfrm>
              <a:off x="1155382" y="1914458"/>
              <a:ext cx="1425537" cy="6983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avec flèche 67"/>
            <p:cNvCxnSpPr>
              <a:stCxn id="5" idx="3"/>
            </p:cNvCxnSpPr>
            <p:nvPr/>
          </p:nvCxnSpPr>
          <p:spPr>
            <a:xfrm>
              <a:off x="1155382" y="1914458"/>
              <a:ext cx="1090583" cy="16824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13" name="ZoneTexte 68"/>
            <p:cNvSpPr txBox="1">
              <a:spLocks noChangeArrowheads="1"/>
            </p:cNvSpPr>
            <p:nvPr/>
          </p:nvSpPr>
          <p:spPr bwMode="auto">
            <a:xfrm>
              <a:off x="2482180" y="1394922"/>
              <a:ext cx="244679" cy="277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b="1">
                  <a:latin typeface="Calibri" charset="0"/>
                </a:rPr>
                <a:t>n</a:t>
              </a:r>
            </a:p>
          </p:txBody>
        </p:sp>
        <p:sp>
          <p:nvSpPr>
            <p:cNvPr id="16414" name="ZoneTexte 69"/>
            <p:cNvSpPr txBox="1">
              <a:spLocks noChangeArrowheads="1"/>
            </p:cNvSpPr>
            <p:nvPr/>
          </p:nvSpPr>
          <p:spPr bwMode="auto">
            <a:xfrm>
              <a:off x="2559312" y="1839356"/>
              <a:ext cx="244679" cy="277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b="1">
                  <a:latin typeface="Calibri" charset="0"/>
                </a:rPr>
                <a:t>n</a:t>
              </a:r>
            </a:p>
          </p:txBody>
        </p:sp>
        <p:sp>
          <p:nvSpPr>
            <p:cNvPr id="16415" name="ZoneTexte 70"/>
            <p:cNvSpPr txBox="1">
              <a:spLocks noChangeArrowheads="1"/>
            </p:cNvSpPr>
            <p:nvPr/>
          </p:nvSpPr>
          <p:spPr bwMode="auto">
            <a:xfrm>
              <a:off x="2604520" y="1664995"/>
              <a:ext cx="244679" cy="277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b="1">
                  <a:latin typeface="Calibri" charset="0"/>
                </a:rPr>
                <a:t>n</a:t>
              </a:r>
            </a:p>
          </p:txBody>
        </p:sp>
        <p:sp>
          <p:nvSpPr>
            <p:cNvPr id="16416" name="ZoneTexte 71"/>
            <p:cNvSpPr txBox="1">
              <a:spLocks noChangeArrowheads="1"/>
            </p:cNvSpPr>
            <p:nvPr/>
          </p:nvSpPr>
          <p:spPr bwMode="auto">
            <a:xfrm>
              <a:off x="2237108" y="1945385"/>
              <a:ext cx="244679" cy="277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b="1">
                  <a:latin typeface="Calibri" charset="0"/>
                </a:rPr>
                <a:t>n</a:t>
              </a: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945837" y="1597011"/>
              <a:ext cx="155571" cy="634894"/>
            </a:xfrm>
            <a:prstGeom prst="rect">
              <a:avLst/>
            </a:prstGeom>
            <a:solidFill>
              <a:srgbClr val="9BBB59"/>
            </a:solidFill>
            <a:ln w="9525">
              <a:solidFill>
                <a:srgbClr val="00B050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418" name="ZoneTexte 73"/>
            <p:cNvSpPr txBox="1">
              <a:spLocks noChangeArrowheads="1"/>
            </p:cNvSpPr>
            <p:nvPr/>
          </p:nvSpPr>
          <p:spPr bwMode="auto">
            <a:xfrm>
              <a:off x="162312" y="1163860"/>
              <a:ext cx="69807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200" b="1">
                  <a:latin typeface="Calibri" charset="0"/>
                  <a:cs typeface="Calibri" charset="0"/>
                </a:rPr>
                <a:t>H target</a:t>
              </a:r>
            </a:p>
          </p:txBody>
        </p:sp>
        <p:cxnSp>
          <p:nvCxnSpPr>
            <p:cNvPr id="16" name="Connecteur droit 74"/>
            <p:cNvCxnSpPr/>
            <p:nvPr/>
          </p:nvCxnSpPr>
          <p:spPr>
            <a:xfrm>
              <a:off x="844240" y="1360514"/>
              <a:ext cx="101597" cy="16824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20" name="ZoneTexte 75"/>
            <p:cNvSpPr txBox="1">
              <a:spLocks noChangeArrowheads="1"/>
            </p:cNvSpPr>
            <p:nvPr/>
          </p:nvSpPr>
          <p:spPr bwMode="auto">
            <a:xfrm>
              <a:off x="121946" y="2002539"/>
              <a:ext cx="88357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200" b="1">
                  <a:latin typeface="Calibri" charset="0"/>
                  <a:cs typeface="Calibri" charset="0"/>
                </a:rPr>
                <a:t>100nA </a:t>
              </a:r>
              <a:r>
                <a:rPr lang="fr-FR" sz="1200" b="1" baseline="30000">
                  <a:latin typeface="Calibri" charset="0"/>
                  <a:cs typeface="Calibri" charset="0"/>
                </a:rPr>
                <a:t>7</a:t>
              </a:r>
              <a:r>
                <a:rPr lang="fr-FR" sz="1200" b="1">
                  <a:latin typeface="Calibri" charset="0"/>
                  <a:cs typeface="Calibri" charset="0"/>
                </a:rPr>
                <a:t>Li</a:t>
              </a:r>
            </a:p>
            <a:p>
              <a:pPr eaLnBrk="1" hangingPunct="1"/>
              <a:r>
                <a:rPr lang="fr-FR" sz="1200" b="1">
                  <a:latin typeface="Calibri" charset="0"/>
                  <a:cs typeface="Calibri" charset="0"/>
                </a:rPr>
                <a:t>13-17 MeV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885612" y="1692245"/>
              <a:ext cx="34924" cy="38411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774490" y="743079"/>
              <a:ext cx="263518" cy="319035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774490" y="2668394"/>
              <a:ext cx="263518" cy="319034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1" name="Rectangle 20"/>
            <p:cNvSpPr/>
            <p:nvPr/>
          </p:nvSpPr>
          <p:spPr>
            <a:xfrm rot="1860032">
              <a:off x="1333177" y="2563637"/>
              <a:ext cx="263518" cy="319034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2" name="Rectangle 21"/>
            <p:cNvSpPr/>
            <p:nvPr/>
          </p:nvSpPr>
          <p:spPr>
            <a:xfrm rot="19840960" flipH="1">
              <a:off x="1333177" y="839901"/>
              <a:ext cx="263518" cy="319034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3" name="Rectangle 22"/>
            <p:cNvSpPr/>
            <p:nvPr/>
          </p:nvSpPr>
          <p:spPr>
            <a:xfrm rot="3012098" flipH="1">
              <a:off x="1057771" y="2310451"/>
              <a:ext cx="263481" cy="319080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4" name="Rectangle 23"/>
            <p:cNvSpPr/>
            <p:nvPr/>
          </p:nvSpPr>
          <p:spPr>
            <a:xfrm rot="18718595">
              <a:off x="1043484" y="1081932"/>
              <a:ext cx="263481" cy="319079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6428" name="Freeform 41"/>
            <p:cNvSpPr>
              <a:spLocks noChangeAspect="1"/>
            </p:cNvSpPr>
            <p:nvPr/>
          </p:nvSpPr>
          <p:spPr bwMode="auto">
            <a:xfrm rot="3193461" flipH="1">
              <a:off x="1329082" y="1512301"/>
              <a:ext cx="649316" cy="47675"/>
            </a:xfrm>
            <a:custGeom>
              <a:avLst/>
              <a:gdLst>
                <a:gd name="T0" fmla="*/ 0 w 1248"/>
                <a:gd name="T1" fmla="*/ 2147483647 h 464"/>
                <a:gd name="T2" fmla="*/ 2147483647 w 1248"/>
                <a:gd name="T3" fmla="*/ 2147483647 h 464"/>
                <a:gd name="T4" fmla="*/ 2147483647 w 1248"/>
                <a:gd name="T5" fmla="*/ 2147483647 h 464"/>
                <a:gd name="T6" fmla="*/ 2147483647 w 1248"/>
                <a:gd name="T7" fmla="*/ 2147483647 h 464"/>
                <a:gd name="T8" fmla="*/ 2147483647 w 1248"/>
                <a:gd name="T9" fmla="*/ 2147483647 h 464"/>
                <a:gd name="T10" fmla="*/ 2147483647 w 1248"/>
                <a:gd name="T11" fmla="*/ 2147483647 h 464"/>
                <a:gd name="T12" fmla="*/ 2147483647 w 1248"/>
                <a:gd name="T13" fmla="*/ 2147483647 h 464"/>
                <a:gd name="T14" fmla="*/ 2147483647 w 1248"/>
                <a:gd name="T15" fmla="*/ 2147483647 h 464"/>
                <a:gd name="T16" fmla="*/ 2147483647 w 1248"/>
                <a:gd name="T17" fmla="*/ 2147483647 h 464"/>
                <a:gd name="T18" fmla="*/ 2147483647 w 1248"/>
                <a:gd name="T19" fmla="*/ 2147483647 h 464"/>
                <a:gd name="T20" fmla="*/ 2147483647 w 1248"/>
                <a:gd name="T21" fmla="*/ 2147483647 h 464"/>
                <a:gd name="T22" fmla="*/ 2147483647 w 1248"/>
                <a:gd name="T23" fmla="*/ 2147483647 h 464"/>
                <a:gd name="T24" fmla="*/ 2147483647 w 1248"/>
                <a:gd name="T25" fmla="*/ 2147483647 h 464"/>
                <a:gd name="T26" fmla="*/ 2147483647 w 1248"/>
                <a:gd name="T27" fmla="*/ 2147483647 h 46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48"/>
                <a:gd name="T43" fmla="*/ 0 h 464"/>
                <a:gd name="T44" fmla="*/ 1248 w 1248"/>
                <a:gd name="T45" fmla="*/ 464 h 46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48" h="464">
                  <a:moveTo>
                    <a:pt x="0" y="464"/>
                  </a:moveTo>
                  <a:cubicBezTo>
                    <a:pt x="32" y="248"/>
                    <a:pt x="64" y="32"/>
                    <a:pt x="96" y="32"/>
                  </a:cubicBezTo>
                  <a:cubicBezTo>
                    <a:pt x="128" y="32"/>
                    <a:pt x="160" y="464"/>
                    <a:pt x="192" y="464"/>
                  </a:cubicBezTo>
                  <a:cubicBezTo>
                    <a:pt x="224" y="464"/>
                    <a:pt x="256" y="32"/>
                    <a:pt x="288" y="32"/>
                  </a:cubicBezTo>
                  <a:cubicBezTo>
                    <a:pt x="320" y="32"/>
                    <a:pt x="352" y="464"/>
                    <a:pt x="384" y="464"/>
                  </a:cubicBezTo>
                  <a:cubicBezTo>
                    <a:pt x="416" y="464"/>
                    <a:pt x="448" y="32"/>
                    <a:pt x="480" y="32"/>
                  </a:cubicBezTo>
                  <a:cubicBezTo>
                    <a:pt x="512" y="32"/>
                    <a:pt x="552" y="464"/>
                    <a:pt x="576" y="464"/>
                  </a:cubicBezTo>
                  <a:cubicBezTo>
                    <a:pt x="600" y="464"/>
                    <a:pt x="600" y="32"/>
                    <a:pt x="624" y="32"/>
                  </a:cubicBezTo>
                  <a:cubicBezTo>
                    <a:pt x="648" y="32"/>
                    <a:pt x="688" y="464"/>
                    <a:pt x="720" y="464"/>
                  </a:cubicBezTo>
                  <a:cubicBezTo>
                    <a:pt x="752" y="464"/>
                    <a:pt x="784" y="32"/>
                    <a:pt x="816" y="32"/>
                  </a:cubicBezTo>
                  <a:cubicBezTo>
                    <a:pt x="848" y="32"/>
                    <a:pt x="880" y="464"/>
                    <a:pt x="912" y="464"/>
                  </a:cubicBezTo>
                  <a:cubicBezTo>
                    <a:pt x="944" y="464"/>
                    <a:pt x="984" y="64"/>
                    <a:pt x="1008" y="32"/>
                  </a:cubicBezTo>
                  <a:cubicBezTo>
                    <a:pt x="1032" y="0"/>
                    <a:pt x="1016" y="224"/>
                    <a:pt x="1056" y="272"/>
                  </a:cubicBezTo>
                  <a:cubicBezTo>
                    <a:pt x="1096" y="320"/>
                    <a:pt x="1216" y="312"/>
                    <a:pt x="1248" y="320"/>
                  </a:cubicBezTo>
                </a:path>
              </a:pathLst>
            </a:custGeom>
            <a:noFill/>
            <a:ln w="25400">
              <a:solidFill>
                <a:srgbClr val="00B050"/>
              </a:solidFill>
              <a:round/>
              <a:headEnd type="none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429" name="Freeform 41"/>
            <p:cNvSpPr>
              <a:spLocks noChangeAspect="1"/>
            </p:cNvSpPr>
            <p:nvPr/>
          </p:nvSpPr>
          <p:spPr bwMode="auto">
            <a:xfrm rot="7134491" flipV="1">
              <a:off x="1329082" y="2185070"/>
              <a:ext cx="649316" cy="47675"/>
            </a:xfrm>
            <a:custGeom>
              <a:avLst/>
              <a:gdLst>
                <a:gd name="T0" fmla="*/ 0 w 1248"/>
                <a:gd name="T1" fmla="*/ 2147483647 h 464"/>
                <a:gd name="T2" fmla="*/ 2147483647 w 1248"/>
                <a:gd name="T3" fmla="*/ 2147483647 h 464"/>
                <a:gd name="T4" fmla="*/ 2147483647 w 1248"/>
                <a:gd name="T5" fmla="*/ 2147483647 h 464"/>
                <a:gd name="T6" fmla="*/ 2147483647 w 1248"/>
                <a:gd name="T7" fmla="*/ 2147483647 h 464"/>
                <a:gd name="T8" fmla="*/ 2147483647 w 1248"/>
                <a:gd name="T9" fmla="*/ 2147483647 h 464"/>
                <a:gd name="T10" fmla="*/ 2147483647 w 1248"/>
                <a:gd name="T11" fmla="*/ 2147483647 h 464"/>
                <a:gd name="T12" fmla="*/ 2147483647 w 1248"/>
                <a:gd name="T13" fmla="*/ 2147483647 h 464"/>
                <a:gd name="T14" fmla="*/ 2147483647 w 1248"/>
                <a:gd name="T15" fmla="*/ 2147483647 h 464"/>
                <a:gd name="T16" fmla="*/ 2147483647 w 1248"/>
                <a:gd name="T17" fmla="*/ 2147483647 h 464"/>
                <a:gd name="T18" fmla="*/ 2147483647 w 1248"/>
                <a:gd name="T19" fmla="*/ 2147483647 h 464"/>
                <a:gd name="T20" fmla="*/ 2147483647 w 1248"/>
                <a:gd name="T21" fmla="*/ 2147483647 h 464"/>
                <a:gd name="T22" fmla="*/ 2147483647 w 1248"/>
                <a:gd name="T23" fmla="*/ 2147483647 h 464"/>
                <a:gd name="T24" fmla="*/ 2147483647 w 1248"/>
                <a:gd name="T25" fmla="*/ 2147483647 h 464"/>
                <a:gd name="T26" fmla="*/ 2147483647 w 1248"/>
                <a:gd name="T27" fmla="*/ 2147483647 h 46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48"/>
                <a:gd name="T43" fmla="*/ 0 h 464"/>
                <a:gd name="T44" fmla="*/ 1248 w 1248"/>
                <a:gd name="T45" fmla="*/ 464 h 46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48" h="464">
                  <a:moveTo>
                    <a:pt x="0" y="464"/>
                  </a:moveTo>
                  <a:cubicBezTo>
                    <a:pt x="32" y="248"/>
                    <a:pt x="64" y="32"/>
                    <a:pt x="96" y="32"/>
                  </a:cubicBezTo>
                  <a:cubicBezTo>
                    <a:pt x="128" y="32"/>
                    <a:pt x="160" y="464"/>
                    <a:pt x="192" y="464"/>
                  </a:cubicBezTo>
                  <a:cubicBezTo>
                    <a:pt x="224" y="464"/>
                    <a:pt x="256" y="32"/>
                    <a:pt x="288" y="32"/>
                  </a:cubicBezTo>
                  <a:cubicBezTo>
                    <a:pt x="320" y="32"/>
                    <a:pt x="352" y="464"/>
                    <a:pt x="384" y="464"/>
                  </a:cubicBezTo>
                  <a:cubicBezTo>
                    <a:pt x="416" y="464"/>
                    <a:pt x="448" y="32"/>
                    <a:pt x="480" y="32"/>
                  </a:cubicBezTo>
                  <a:cubicBezTo>
                    <a:pt x="512" y="32"/>
                    <a:pt x="552" y="464"/>
                    <a:pt x="576" y="464"/>
                  </a:cubicBezTo>
                  <a:cubicBezTo>
                    <a:pt x="600" y="464"/>
                    <a:pt x="600" y="32"/>
                    <a:pt x="624" y="32"/>
                  </a:cubicBezTo>
                  <a:cubicBezTo>
                    <a:pt x="648" y="32"/>
                    <a:pt x="688" y="464"/>
                    <a:pt x="720" y="464"/>
                  </a:cubicBezTo>
                  <a:cubicBezTo>
                    <a:pt x="752" y="464"/>
                    <a:pt x="784" y="32"/>
                    <a:pt x="816" y="32"/>
                  </a:cubicBezTo>
                  <a:cubicBezTo>
                    <a:pt x="848" y="32"/>
                    <a:pt x="880" y="464"/>
                    <a:pt x="912" y="464"/>
                  </a:cubicBezTo>
                  <a:cubicBezTo>
                    <a:pt x="944" y="464"/>
                    <a:pt x="984" y="64"/>
                    <a:pt x="1008" y="32"/>
                  </a:cubicBezTo>
                  <a:cubicBezTo>
                    <a:pt x="1032" y="0"/>
                    <a:pt x="1016" y="224"/>
                    <a:pt x="1056" y="272"/>
                  </a:cubicBezTo>
                  <a:cubicBezTo>
                    <a:pt x="1096" y="320"/>
                    <a:pt x="1216" y="312"/>
                    <a:pt x="1248" y="320"/>
                  </a:cubicBezTo>
                </a:path>
              </a:pathLst>
            </a:custGeom>
            <a:noFill/>
            <a:ln w="25400">
              <a:solidFill>
                <a:srgbClr val="00B050"/>
              </a:solidFill>
              <a:round/>
              <a:headEnd type="none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430" name="Text Box 30"/>
            <p:cNvSpPr txBox="1">
              <a:spLocks noChangeArrowheads="1"/>
            </p:cNvSpPr>
            <p:nvPr/>
          </p:nvSpPr>
          <p:spPr bwMode="auto">
            <a:xfrm>
              <a:off x="1601863" y="1104193"/>
              <a:ext cx="37532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l-GR" sz="2400" b="1">
                  <a:solidFill>
                    <a:srgbClr val="00B050"/>
                  </a:solidFill>
                  <a:latin typeface="Times New Roman" charset="0"/>
                  <a:cs typeface="Times New Roman" charset="0"/>
                </a:rPr>
                <a:t>γ</a:t>
              </a:r>
              <a:endParaRPr lang="en-US" sz="2400" b="1">
                <a:solidFill>
                  <a:srgbClr val="00B050"/>
                </a:solidFill>
                <a:latin typeface="Calibri" charset="0"/>
              </a:endParaRPr>
            </a:p>
          </p:txBody>
        </p:sp>
        <p:sp>
          <p:nvSpPr>
            <p:cNvPr id="16431" name="Text Box 30"/>
            <p:cNvSpPr txBox="1">
              <a:spLocks noChangeArrowheads="1"/>
            </p:cNvSpPr>
            <p:nvPr/>
          </p:nvSpPr>
          <p:spPr bwMode="auto">
            <a:xfrm>
              <a:off x="1620737" y="2141360"/>
              <a:ext cx="599168" cy="346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l-GR" sz="2400" b="1">
                  <a:solidFill>
                    <a:srgbClr val="00B050"/>
                  </a:solidFill>
                  <a:latin typeface="Times New Roman" charset="0"/>
                  <a:cs typeface="Times New Roman" charset="0"/>
                </a:rPr>
                <a:t>γ</a:t>
              </a:r>
              <a:endParaRPr lang="en-US" sz="2400" b="1">
                <a:solidFill>
                  <a:srgbClr val="00B050"/>
                </a:solidFill>
                <a:latin typeface="Calibri" charset="0"/>
              </a:endParaRPr>
            </a:p>
          </p:txBody>
        </p:sp>
        <p:sp>
          <p:nvSpPr>
            <p:cNvPr id="16432" name="ZoneTexte 92"/>
            <p:cNvSpPr txBox="1">
              <a:spLocks noChangeArrowheads="1"/>
            </p:cNvSpPr>
            <p:nvPr/>
          </p:nvSpPr>
          <p:spPr bwMode="auto">
            <a:xfrm>
              <a:off x="2146601" y="690701"/>
              <a:ext cx="65594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200" b="1">
                  <a:latin typeface="Calibri" charset="0"/>
                  <a:cs typeface="Calibri" charset="0"/>
                </a:rPr>
                <a:t>Sample</a:t>
              </a:r>
            </a:p>
          </p:txBody>
        </p:sp>
        <p:cxnSp>
          <p:nvCxnSpPr>
            <p:cNvPr id="31" name="Connecteur droit avec flèche 93"/>
            <p:cNvCxnSpPr>
              <a:cxnSpLocks noChangeShapeType="1"/>
            </p:cNvCxnSpPr>
            <p:nvPr/>
          </p:nvCxnSpPr>
          <p:spPr bwMode="auto">
            <a:xfrm>
              <a:off x="844240" y="1347816"/>
              <a:ext cx="101597" cy="18888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63500" sx="999" sy="999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" name="Connecteur droit avec flèche 94"/>
            <p:cNvCxnSpPr>
              <a:cxnSpLocks noChangeShapeType="1"/>
            </p:cNvCxnSpPr>
            <p:nvPr/>
          </p:nvCxnSpPr>
          <p:spPr bwMode="auto">
            <a:xfrm flipH="1">
              <a:off x="1885612" y="968466"/>
              <a:ext cx="406389" cy="699971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63500" sx="999" sy="999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435" name="Rectangle 32"/>
            <p:cNvSpPr>
              <a:spLocks noChangeArrowheads="1"/>
            </p:cNvSpPr>
            <p:nvPr/>
          </p:nvSpPr>
          <p:spPr bwMode="auto">
            <a:xfrm>
              <a:off x="2094577" y="2224368"/>
              <a:ext cx="75193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200" b="1">
                  <a:solidFill>
                    <a:srgbClr val="FF0000"/>
                  </a:solidFill>
                  <a:latin typeface="Calibri" charset="0"/>
                </a:rPr>
                <a:t>10</a:t>
              </a:r>
              <a:r>
                <a:rPr lang="fr-FR" sz="1200" b="1" baseline="30000">
                  <a:solidFill>
                    <a:srgbClr val="FF0000"/>
                  </a:solidFill>
                  <a:latin typeface="Calibri" charset="0"/>
                </a:rPr>
                <a:t>7</a:t>
              </a:r>
              <a:r>
                <a:rPr lang="fr-FR" sz="1200" b="1">
                  <a:solidFill>
                    <a:srgbClr val="FF0000"/>
                  </a:solidFill>
                  <a:latin typeface="Calibri" charset="0"/>
                </a:rPr>
                <a:t> n/s/cm</a:t>
              </a:r>
              <a:r>
                <a:rPr lang="fr-FR" sz="1200" b="1" baseline="30000">
                  <a:solidFill>
                    <a:srgbClr val="FF0000"/>
                  </a:solidFill>
                  <a:latin typeface="Calibri" charset="0"/>
                </a:rPr>
                <a:t>2</a:t>
              </a:r>
            </a:p>
          </p:txBody>
        </p:sp>
      </p:grpSp>
      <p:pic>
        <p:nvPicPr>
          <p:cNvPr id="16388" name="Picture 2" descr="C:\Documents and Settings\Jon\Bureau\licorne-logo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t="9593" r="9479" b="4279"/>
          <a:stretch>
            <a:fillRect/>
          </a:stretch>
        </p:blipFill>
        <p:spPr bwMode="auto">
          <a:xfrm>
            <a:off x="6262688" y="631825"/>
            <a:ext cx="93345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 descr="C:\Users\$wilson\Desktop\talk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9" t="7414" r="17775" b="12392"/>
          <a:stretch>
            <a:fillRect/>
          </a:stretch>
        </p:blipFill>
        <p:spPr bwMode="auto">
          <a:xfrm>
            <a:off x="5954713" y="1184275"/>
            <a:ext cx="3017837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Rectangle 41"/>
          <p:cNvSpPr>
            <a:spLocks noChangeArrowheads="1"/>
          </p:cNvSpPr>
          <p:nvPr/>
        </p:nvSpPr>
        <p:spPr bwMode="auto">
          <a:xfrm>
            <a:off x="3587750" y="1922463"/>
            <a:ext cx="197326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36000">
            <a:spAutoFit/>
          </a:bodyPr>
          <a:lstStyle/>
          <a:p>
            <a:pPr algn="ctr"/>
            <a:r>
              <a:rPr lang="en-US" b="1" i="1">
                <a:solidFill>
                  <a:srgbClr val="7030A0"/>
                </a:solidFill>
                <a:latin typeface="Calibri" charset="0"/>
              </a:rPr>
              <a:t>TIPS – tagging of </a:t>
            </a:r>
            <a:br>
              <a:rPr lang="en-US" b="1" i="1">
                <a:solidFill>
                  <a:srgbClr val="7030A0"/>
                </a:solidFill>
                <a:latin typeface="Calibri" charset="0"/>
              </a:rPr>
            </a:br>
            <a:r>
              <a:rPr lang="en-US" b="1" i="1">
                <a:solidFill>
                  <a:srgbClr val="7030A0"/>
                </a:solidFill>
                <a:latin typeface="Calibri" charset="0"/>
              </a:rPr>
              <a:t>isomer partners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257680" y="673968"/>
            <a:ext cx="1620315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+mn-lt"/>
                <a:ea typeface="ＭＳ Ｐゴシック" pitchFamily="34" charset="-128"/>
                <a:cs typeface="+mn-cs"/>
              </a:rPr>
              <a:t>+MINORCA</a:t>
            </a:r>
          </a:p>
        </p:txBody>
      </p:sp>
      <p:sp>
        <p:nvSpPr>
          <p:cNvPr id="16392" name="TextBox 44"/>
          <p:cNvSpPr txBox="1">
            <a:spLocks noChangeArrowheads="1"/>
          </p:cNvSpPr>
          <p:nvPr/>
        </p:nvSpPr>
        <p:spPr bwMode="auto">
          <a:xfrm>
            <a:off x="3317875" y="1204913"/>
            <a:ext cx="24971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i="1">
                <a:solidFill>
                  <a:srgbClr val="7030A0"/>
                </a:solidFill>
                <a:latin typeface="Calibri" charset="0"/>
              </a:rPr>
              <a:t>n-induced fission of </a:t>
            </a:r>
            <a:r>
              <a:rPr lang="en-US" b="1" i="1" baseline="30000">
                <a:solidFill>
                  <a:srgbClr val="7030A0"/>
                </a:solidFill>
                <a:latin typeface="Calibri" charset="0"/>
              </a:rPr>
              <a:t>238</a:t>
            </a:r>
            <a:r>
              <a:rPr lang="en-US" b="1" i="1">
                <a:solidFill>
                  <a:srgbClr val="7030A0"/>
                </a:solidFill>
                <a:latin typeface="Calibri" charset="0"/>
              </a:rPr>
              <a:t>U</a:t>
            </a:r>
          </a:p>
        </p:txBody>
      </p:sp>
      <p:grpSp>
        <p:nvGrpSpPr>
          <p:cNvPr id="16393" name="Group 60"/>
          <p:cNvGrpSpPr>
            <a:grpSpLocks/>
          </p:cNvGrpSpPr>
          <p:nvPr/>
        </p:nvGrpSpPr>
        <p:grpSpPr bwMode="auto">
          <a:xfrm>
            <a:off x="358775" y="3170238"/>
            <a:ext cx="3576638" cy="3217862"/>
            <a:chOff x="3305183" y="1343024"/>
            <a:chExt cx="5755399" cy="5362179"/>
          </a:xfrm>
        </p:grpSpPr>
        <p:pic>
          <p:nvPicPr>
            <p:cNvPr id="16397" name="Imag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5" t="12537" r="30002" b="5942"/>
            <a:stretch>
              <a:fillRect/>
            </a:stretch>
          </p:blipFill>
          <p:spPr bwMode="auto">
            <a:xfrm>
              <a:off x="3305183" y="1343024"/>
              <a:ext cx="5755399" cy="5362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398" name="Grouper 14"/>
            <p:cNvGrpSpPr>
              <a:grpSpLocks/>
            </p:cNvGrpSpPr>
            <p:nvPr/>
          </p:nvGrpSpPr>
          <p:grpSpPr bwMode="auto">
            <a:xfrm>
              <a:off x="5676599" y="1949664"/>
              <a:ext cx="2639815" cy="2624425"/>
              <a:chOff x="5508104" y="1628800"/>
              <a:chExt cx="2808312" cy="2736304"/>
            </a:xfrm>
          </p:grpSpPr>
          <p:cxnSp>
            <p:nvCxnSpPr>
              <p:cNvPr id="53" name="Connecteur droit avec flèche 14"/>
              <p:cNvCxnSpPr>
                <a:cxnSpLocks noChangeShapeType="1"/>
              </p:cNvCxnSpPr>
              <p:nvPr/>
            </p:nvCxnSpPr>
            <p:spPr bwMode="auto">
              <a:xfrm flipH="1" flipV="1">
                <a:off x="5507258" y="1627914"/>
                <a:ext cx="2810002" cy="2736085"/>
              </a:xfrm>
              <a:prstGeom prst="straightConnector1">
                <a:avLst/>
              </a:prstGeom>
              <a:noFill/>
              <a:ln w="38100">
                <a:solidFill>
                  <a:srgbClr val="BE80F2"/>
                </a:solidFill>
                <a:round/>
                <a:headEnd/>
                <a:tailEnd type="arrow" w="med" len="med"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6406" name="ZoneTexte 15"/>
              <p:cNvSpPr txBox="1">
                <a:spLocks noChangeArrowheads="1"/>
              </p:cNvSpPr>
              <p:nvPr/>
            </p:nvSpPr>
            <p:spPr bwMode="auto">
              <a:xfrm>
                <a:off x="6300192" y="2060848"/>
                <a:ext cx="1110506" cy="3850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>
                    <a:solidFill>
                      <a:srgbClr val="BE80F2"/>
                    </a:solidFill>
                    <a:latin typeface="Calibri" charset="0"/>
                  </a:rPr>
                  <a:t>Exoticity</a:t>
                </a:r>
              </a:p>
            </p:txBody>
          </p:sp>
        </p:grpSp>
        <p:sp>
          <p:nvSpPr>
            <p:cNvPr id="55" name="Ellipse 18"/>
            <p:cNvSpPr>
              <a:spLocks noChangeArrowheads="1"/>
            </p:cNvSpPr>
            <p:nvPr/>
          </p:nvSpPr>
          <p:spPr bwMode="auto">
            <a:xfrm rot="-1906324">
              <a:off x="6138178" y="3387900"/>
              <a:ext cx="503245" cy="1584582"/>
            </a:xfrm>
            <a:prstGeom prst="ellips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6" name="Ellipse 21"/>
            <p:cNvSpPr>
              <a:spLocks noChangeArrowheads="1"/>
            </p:cNvSpPr>
            <p:nvPr/>
          </p:nvSpPr>
          <p:spPr bwMode="auto">
            <a:xfrm rot="-6799314">
              <a:off x="5381066" y="3668958"/>
              <a:ext cx="502622" cy="1078020"/>
            </a:xfrm>
            <a:prstGeom prst="ellips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7" name="Ellipse 24"/>
            <p:cNvSpPr>
              <a:spLocks noChangeArrowheads="1"/>
            </p:cNvSpPr>
            <p:nvPr/>
          </p:nvSpPr>
          <p:spPr bwMode="auto">
            <a:xfrm rot="-7272903">
              <a:off x="5055318" y="2395207"/>
              <a:ext cx="505266" cy="107802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402" name="TextBox 57"/>
            <p:cNvSpPr txBox="1">
              <a:spLocks noChangeArrowheads="1"/>
            </p:cNvSpPr>
            <p:nvPr/>
          </p:nvSpPr>
          <p:spPr bwMode="auto">
            <a:xfrm>
              <a:off x="4297420" y="2254457"/>
              <a:ext cx="1171728" cy="461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FF0000"/>
                  </a:solidFill>
                  <a:latin typeface="Calibri" charset="0"/>
                </a:rPr>
                <a:t>LICORNE</a:t>
              </a:r>
              <a:endParaRPr lang="en-US">
                <a:solidFill>
                  <a:srgbClr val="FF0000"/>
                </a:solidFill>
                <a:latin typeface="Calibri" charset="0"/>
              </a:endParaRPr>
            </a:p>
          </p:txBody>
        </p:sp>
        <p:sp>
          <p:nvSpPr>
            <p:cNvPr id="16403" name="TextBox 58"/>
            <p:cNvSpPr txBox="1">
              <a:spLocks noChangeArrowheads="1"/>
            </p:cNvSpPr>
            <p:nvPr/>
          </p:nvSpPr>
          <p:spPr bwMode="auto">
            <a:xfrm>
              <a:off x="4544505" y="3839447"/>
              <a:ext cx="815434" cy="461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0000FF"/>
                  </a:solidFill>
                  <a:latin typeface="Calibri" charset="0"/>
                </a:rPr>
                <a:t>EXILL</a:t>
              </a:r>
            </a:p>
          </p:txBody>
        </p:sp>
        <p:sp>
          <p:nvSpPr>
            <p:cNvPr id="16404" name="TextBox 59"/>
            <p:cNvSpPr txBox="1">
              <a:spLocks noChangeArrowheads="1"/>
            </p:cNvSpPr>
            <p:nvPr/>
          </p:nvSpPr>
          <p:spPr bwMode="auto">
            <a:xfrm>
              <a:off x="6821099" y="4165679"/>
              <a:ext cx="560126" cy="512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rgbClr val="008000"/>
                  </a:solidFill>
                  <a:latin typeface="Calibri" charset="0"/>
                </a:rPr>
                <a:t>SF</a:t>
              </a:r>
            </a:p>
          </p:txBody>
        </p:sp>
      </p:grpSp>
      <p:sp>
        <p:nvSpPr>
          <p:cNvPr id="16394" name="Rectangle 62"/>
          <p:cNvSpPr>
            <a:spLocks noChangeArrowheads="1"/>
          </p:cNvSpPr>
          <p:nvPr/>
        </p:nvSpPr>
        <p:spPr bwMode="auto">
          <a:xfrm>
            <a:off x="5368925" y="6253163"/>
            <a:ext cx="3387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i="1">
                <a:solidFill>
                  <a:srgbClr val="7030A0"/>
                </a:solidFill>
                <a:latin typeface="Calibri" charset="0"/>
              </a:rPr>
              <a:t>Testing ground for NFS@SPIRAL2 </a:t>
            </a:r>
          </a:p>
        </p:txBody>
      </p:sp>
      <p:pic>
        <p:nvPicPr>
          <p:cNvPr id="16395" name="Picture 6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438" y="3508375"/>
            <a:ext cx="3973512" cy="281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6" name="TextBox 66"/>
          <p:cNvSpPr txBox="1">
            <a:spLocks noChangeArrowheads="1"/>
          </p:cNvSpPr>
          <p:nvPr/>
        </p:nvSpPr>
        <p:spPr bwMode="auto">
          <a:xfrm>
            <a:off x="247650" y="6251575"/>
            <a:ext cx="2546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Calibri" charset="0"/>
              </a:rPr>
              <a:t>J. Wilson, M. Lebois </a:t>
            </a:r>
            <a:r>
              <a:rPr lang="en-US" i="1">
                <a:latin typeface="Calibri" charset="0"/>
              </a:rPr>
              <a:t>et al.</a:t>
            </a:r>
          </a:p>
        </p:txBody>
      </p:sp>
    </p:spTree>
    <p:extLst>
      <p:ext uri="{BB962C8B-B14F-4D97-AF65-F5344CB8AC3E}">
        <p14:creationId xmlns:p14="http://schemas.microsoft.com/office/powerpoint/2010/main" val="1319321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/>
          <a:p>
            <a:pPr>
              <a:defRPr/>
            </a:pPr>
            <a:r>
              <a:rPr lang="en-US" sz="6600" dirty="0" smtClean="0">
                <a:solidFill>
                  <a:srgbClr val="7030A0"/>
                </a:solidFill>
              </a:rPr>
              <a:t>LISTE DES FAISCEAUX </a:t>
            </a:r>
            <a:br>
              <a:rPr lang="en-US" sz="6600" dirty="0" smtClean="0">
                <a:solidFill>
                  <a:srgbClr val="7030A0"/>
                </a:solidFill>
              </a:rPr>
            </a:br>
            <a:r>
              <a:rPr lang="en-US" sz="6600" dirty="0" err="1" smtClean="0">
                <a:solidFill>
                  <a:srgbClr val="7030A0"/>
                </a:solidFill>
              </a:rPr>
              <a:t>à</a:t>
            </a:r>
            <a:r>
              <a:rPr lang="en-US" sz="6600" dirty="0" smtClean="0">
                <a:solidFill>
                  <a:srgbClr val="7030A0"/>
                </a:solidFill>
              </a:rPr>
              <a:t> ALTO</a:t>
            </a:r>
          </a:p>
        </p:txBody>
      </p:sp>
      <p:sp>
        <p:nvSpPr>
          <p:cNvPr id="2" name="Espace réservé du text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23694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0" y="863600"/>
            <a:ext cx="8951089" cy="5632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Du proton à l’or</a:t>
            </a:r>
          </a:p>
          <a:p>
            <a:r>
              <a:rPr lang="fr-FR" sz="2400" dirty="0" smtClean="0"/>
              <a:t>Si au dessus de la barrière coulombienne : du proton à l’iode</a:t>
            </a:r>
          </a:p>
          <a:p>
            <a:r>
              <a:rPr lang="fr-FR" sz="2400" dirty="0" smtClean="0"/>
              <a:t>Du micro ampère pour les légers aux dizaines de </a:t>
            </a:r>
            <a:r>
              <a:rPr lang="fr-FR" sz="2400" dirty="0" err="1" smtClean="0"/>
              <a:t>nA</a:t>
            </a:r>
            <a:r>
              <a:rPr lang="fr-FR" sz="2400" dirty="0" smtClean="0"/>
              <a:t> pour les </a:t>
            </a:r>
          </a:p>
          <a:p>
            <a:r>
              <a:rPr lang="fr-FR" sz="2400" dirty="0" smtClean="0"/>
              <a:t>Lourds</a:t>
            </a:r>
          </a:p>
          <a:p>
            <a:endParaRPr lang="fr-FR" sz="2400" dirty="0"/>
          </a:p>
          <a:p>
            <a:r>
              <a:rPr lang="fr-FR" sz="2400" b="1" dirty="0" smtClean="0"/>
              <a:t>Faisceau d’électrons </a:t>
            </a:r>
            <a:r>
              <a:rPr lang="fr-FR" sz="2400" dirty="0" smtClean="0"/>
              <a:t>jusqu’à 50 MeV 10uA</a:t>
            </a:r>
            <a:endParaRPr lang="fr-FR" sz="2400" dirty="0" smtClean="0"/>
          </a:p>
          <a:p>
            <a:endParaRPr lang="fr-FR" sz="2400" dirty="0"/>
          </a:p>
          <a:p>
            <a:r>
              <a:rPr lang="fr-FR" sz="2400" b="1" dirty="0" smtClean="0"/>
              <a:t>Flux de neutrons mono énergétique :</a:t>
            </a:r>
          </a:p>
          <a:p>
            <a:r>
              <a:rPr lang="fr-FR" sz="2400" dirty="0" smtClean="0"/>
              <a:t>Jusqu’à 4 MeV, flux 10</a:t>
            </a:r>
            <a:r>
              <a:rPr lang="fr-FR" sz="2400" baseline="30000" dirty="0" smtClean="0"/>
              <a:t>7</a:t>
            </a:r>
            <a:r>
              <a:rPr lang="fr-FR" sz="2400" dirty="0" smtClean="0"/>
              <a:t> n/s/cm2</a:t>
            </a:r>
          </a:p>
          <a:p>
            <a:endParaRPr lang="fr-FR" sz="2400" dirty="0"/>
          </a:p>
          <a:p>
            <a:r>
              <a:rPr lang="fr-FR" sz="2400" b="1" dirty="0" smtClean="0"/>
              <a:t>Faisceaux d’agrégats </a:t>
            </a:r>
          </a:p>
          <a:p>
            <a:r>
              <a:rPr lang="fr-FR" sz="2400" dirty="0" smtClean="0"/>
              <a:t>C60 jusqu’à 50 MeV </a:t>
            </a:r>
          </a:p>
          <a:p>
            <a:endParaRPr lang="fr-FR" sz="2400" dirty="0"/>
          </a:p>
          <a:p>
            <a:r>
              <a:rPr lang="fr-FR" sz="2400" b="1" dirty="0" smtClean="0"/>
              <a:t>Faisceaux radioactifs :</a:t>
            </a:r>
          </a:p>
          <a:p>
            <a:r>
              <a:rPr lang="fr-FR" sz="2400" dirty="0" smtClean="0"/>
              <a:t>Tous les fragments de fissions séparés à partir de 10</a:t>
            </a:r>
            <a:r>
              <a:rPr lang="fr-FR" sz="2400" baseline="30000" dirty="0" smtClean="0"/>
              <a:t>11</a:t>
            </a:r>
            <a:r>
              <a:rPr lang="fr-FR" sz="2400" dirty="0" smtClean="0"/>
              <a:t> fissions/s</a:t>
            </a:r>
            <a:endParaRPr lang="fr-FR" sz="24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6467" y="4336897"/>
            <a:ext cx="1295400" cy="125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031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3" y="596900"/>
            <a:ext cx="5948362" cy="5819775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Image 15" descr="logo_alto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525" y="303213"/>
            <a:ext cx="190658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Connecteur droit avec flèche 17"/>
          <p:cNvCxnSpPr/>
          <p:nvPr/>
        </p:nvCxnSpPr>
        <p:spPr>
          <a:xfrm rot="10800000" flipV="1">
            <a:off x="4535488" y="549275"/>
            <a:ext cx="1878012" cy="523875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9" name="Picture 2" descr="D:\temporaire\images\logos\IPN_BI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1016000"/>
            <a:ext cx="763587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2" descr="D:\temporaire\images\logos\IPN_BI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3119438"/>
            <a:ext cx="763587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2" descr="D:\temporaire\images\logos\IPN_BI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0" y="4857750"/>
            <a:ext cx="7635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2" descr="D:\temporaire\images\logos\IPN_BI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5634038"/>
            <a:ext cx="762000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2" descr="D:\temporaire\images\logos\IPN_BI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225" y="5486400"/>
            <a:ext cx="7635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2" descr="D:\temporaire\images\logos\IPN_BI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588" y="4229100"/>
            <a:ext cx="763587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tablebeam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67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3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tablebeam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266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0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tablebeam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866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70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 5" descr="vallee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3"/>
            <a:ext cx="5072063" cy="657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lipse 6"/>
          <p:cNvSpPr/>
          <p:nvPr/>
        </p:nvSpPr>
        <p:spPr>
          <a:xfrm>
            <a:off x="357188" y="4429125"/>
            <a:ext cx="1714500" cy="500063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196" name="ZoneTexte 20"/>
          <p:cNvSpPr txBox="1">
            <a:spLocks noChangeArrowheads="1"/>
          </p:cNvSpPr>
          <p:nvPr/>
        </p:nvSpPr>
        <p:spPr bwMode="auto">
          <a:xfrm>
            <a:off x="5072063" y="3440113"/>
            <a:ext cx="3892550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Tandem building </a:t>
            </a:r>
          </a:p>
          <a:p>
            <a:pPr eaLnBrk="1" hangingPunct="1"/>
            <a:r>
              <a:rPr lang="en-US" sz="1800"/>
              <a:t>Institut de Physique Nucléaire </a:t>
            </a:r>
          </a:p>
          <a:p>
            <a:pPr eaLnBrk="1" hangingPunct="1"/>
            <a:r>
              <a:rPr lang="en-US" sz="1800"/>
              <a:t>Campus of the Paris Sud University Orsay (France)</a:t>
            </a:r>
          </a:p>
        </p:txBody>
      </p:sp>
      <p:grpSp>
        <p:nvGrpSpPr>
          <p:cNvPr id="8197" name="Groupe 4"/>
          <p:cNvGrpSpPr>
            <a:grpSpLocks/>
          </p:cNvGrpSpPr>
          <p:nvPr/>
        </p:nvGrpSpPr>
        <p:grpSpPr bwMode="auto">
          <a:xfrm>
            <a:off x="0" y="23813"/>
            <a:ext cx="9174163" cy="6834187"/>
            <a:chOff x="2029196" y="24382"/>
            <a:chExt cx="7086601" cy="3771901"/>
          </a:xfrm>
        </p:grpSpPr>
        <p:pic>
          <p:nvPicPr>
            <p:cNvPr id="8198" name="Image 4" descr="facilities_photos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49" t="10468" r="6250" b="27657"/>
            <a:stretch>
              <a:fillRect/>
            </a:stretch>
          </p:blipFill>
          <p:spPr bwMode="auto">
            <a:xfrm>
              <a:off x="2029197" y="24383"/>
              <a:ext cx="7086600" cy="3771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riangle rectangle 3"/>
            <p:cNvSpPr/>
            <p:nvPr/>
          </p:nvSpPr>
          <p:spPr>
            <a:xfrm rot="5400000">
              <a:off x="3582070" y="-1528492"/>
              <a:ext cx="1886388" cy="4992136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9"/>
          <p:cNvGrpSpPr>
            <a:grpSpLocks/>
          </p:cNvGrpSpPr>
          <p:nvPr/>
        </p:nvGrpSpPr>
        <p:grpSpPr bwMode="auto">
          <a:xfrm>
            <a:off x="1952625" y="1358900"/>
            <a:ext cx="6835775" cy="4986338"/>
            <a:chOff x="1611360" y="1109520"/>
            <a:chExt cx="7518239" cy="5484634"/>
          </a:xfrm>
        </p:grpSpPr>
        <p:pic>
          <p:nvPicPr>
            <p:cNvPr id="924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1360" y="1109520"/>
              <a:ext cx="7410240" cy="5364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4" name="Freeform 3"/>
            <p:cNvSpPr>
              <a:spLocks/>
            </p:cNvSpPr>
            <p:nvPr/>
          </p:nvSpPr>
          <p:spPr bwMode="auto">
            <a:xfrm rot="1020000">
              <a:off x="5146671" y="2951177"/>
              <a:ext cx="803519" cy="965160"/>
            </a:xfrm>
            <a:custGeom>
              <a:avLst/>
              <a:gdLst>
                <a:gd name="T0" fmla="*/ 2147483646 w 21600"/>
                <a:gd name="T1" fmla="*/ 0 h 21600"/>
                <a:gd name="T2" fmla="*/ 2147483646 w 21600"/>
                <a:gd name="T3" fmla="*/ 2147483646 h 21600"/>
                <a:gd name="T4" fmla="*/ 2147483646 w 21600"/>
                <a:gd name="T5" fmla="*/ 2147483646 h 21600"/>
                <a:gd name="T6" fmla="*/ 0 w 21600"/>
                <a:gd name="T7" fmla="*/ 2147483646 h 21600"/>
                <a:gd name="T8" fmla="*/ 2147483646 w 21600"/>
                <a:gd name="T9" fmla="*/ 0 h 21600"/>
                <a:gd name="T10" fmla="*/ 2147483646 w 21600"/>
                <a:gd name="T11" fmla="*/ 2147483646 h 21600"/>
                <a:gd name="T12" fmla="*/ 0 w 21600"/>
                <a:gd name="T13" fmla="*/ 2147483646 h 21600"/>
                <a:gd name="T14" fmla="*/ 2147483646 w 21600"/>
                <a:gd name="T15" fmla="*/ 2147483646 h 21600"/>
                <a:gd name="T16" fmla="*/ 2147483646 w 21600"/>
                <a:gd name="T17" fmla="*/ 2147483646 h 21600"/>
                <a:gd name="T18" fmla="*/ 2147483646 w 21600"/>
                <a:gd name="T19" fmla="*/ 2147483646 h 21600"/>
                <a:gd name="T20" fmla="*/ 2147483646 w 21600"/>
                <a:gd name="T21" fmla="*/ 2147483646 h 21600"/>
                <a:gd name="T22" fmla="*/ 2147483646 w 21600"/>
                <a:gd name="T23" fmla="*/ 2147483646 h 21600"/>
                <a:gd name="T24" fmla="*/ 17694720 60000 65536"/>
                <a:gd name="T25" fmla="*/ 0 60000 65536"/>
                <a:gd name="T26" fmla="*/ 5898240 60000 65536"/>
                <a:gd name="T27" fmla="*/ 11796480 60000 65536"/>
                <a:gd name="T28" fmla="*/ 17694720 60000 65536"/>
                <a:gd name="T29" fmla="*/ 17694720 60000 65536"/>
                <a:gd name="T30" fmla="*/ 17694720 60000 65536"/>
                <a:gd name="T31" fmla="*/ 17694720 60000 65536"/>
                <a:gd name="T32" fmla="*/ 17694720 60000 65536"/>
                <a:gd name="T33" fmla="*/ 17694720 60000 65536"/>
                <a:gd name="T34" fmla="*/ 17694720 60000 65536"/>
                <a:gd name="T35" fmla="*/ 17694720 60000 65536"/>
                <a:gd name="T36" fmla="*/ 3163 w 21600"/>
                <a:gd name="T37" fmla="*/ 3163 h 21600"/>
                <a:gd name="T38" fmla="*/ 18437 w 21600"/>
                <a:gd name="T39" fmla="*/ 18437 h 216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1600" h="21600">
                  <a:moveTo>
                    <a:pt x="10800" y="0"/>
                  </a:moveTo>
                  <a:lnTo>
                    <a:pt x="10799" y="0"/>
                  </a:lnTo>
                  <a:cubicBezTo>
                    <a:pt x="4835" y="0"/>
                    <a:pt x="0" y="4835"/>
                    <a:pt x="0" y="10799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lose/>
                </a:path>
              </a:pathLst>
            </a:custGeom>
            <a:noFill/>
            <a:ln w="9360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fr-FR"/>
            </a:p>
          </p:txBody>
        </p:sp>
        <p:sp>
          <p:nvSpPr>
            <p:cNvPr id="9245" name="Freeform 8"/>
            <p:cNvSpPr>
              <a:spLocks/>
            </p:cNvSpPr>
            <p:nvPr/>
          </p:nvSpPr>
          <p:spPr bwMode="auto">
            <a:xfrm>
              <a:off x="2410632" y="3593909"/>
              <a:ext cx="414360" cy="384120"/>
            </a:xfrm>
            <a:custGeom>
              <a:avLst/>
              <a:gdLst>
                <a:gd name="T0" fmla="*/ 2147483646 w 21600"/>
                <a:gd name="T1" fmla="*/ 0 h 21600"/>
                <a:gd name="T2" fmla="*/ 2147483646 w 21600"/>
                <a:gd name="T3" fmla="*/ 2147483646 h 21600"/>
                <a:gd name="T4" fmla="*/ 2147483646 w 21600"/>
                <a:gd name="T5" fmla="*/ 2147483646 h 21600"/>
                <a:gd name="T6" fmla="*/ 0 w 21600"/>
                <a:gd name="T7" fmla="*/ 2147483646 h 21600"/>
                <a:gd name="T8" fmla="*/ 2147483646 w 21600"/>
                <a:gd name="T9" fmla="*/ 0 h 21600"/>
                <a:gd name="T10" fmla="*/ 2147483646 w 21600"/>
                <a:gd name="T11" fmla="*/ 2147483646 h 21600"/>
                <a:gd name="T12" fmla="*/ 0 w 21600"/>
                <a:gd name="T13" fmla="*/ 2147483646 h 21600"/>
                <a:gd name="T14" fmla="*/ 2147483646 w 21600"/>
                <a:gd name="T15" fmla="*/ 2147483646 h 21600"/>
                <a:gd name="T16" fmla="*/ 2147483646 w 21600"/>
                <a:gd name="T17" fmla="*/ 2147483646 h 21600"/>
                <a:gd name="T18" fmla="*/ 2147483646 w 21600"/>
                <a:gd name="T19" fmla="*/ 2147483646 h 21600"/>
                <a:gd name="T20" fmla="*/ 2147483646 w 21600"/>
                <a:gd name="T21" fmla="*/ 2147483646 h 21600"/>
                <a:gd name="T22" fmla="*/ 2147483646 w 21600"/>
                <a:gd name="T23" fmla="*/ 2147483646 h 21600"/>
                <a:gd name="T24" fmla="*/ 17694720 60000 65536"/>
                <a:gd name="T25" fmla="*/ 0 60000 65536"/>
                <a:gd name="T26" fmla="*/ 5898240 60000 65536"/>
                <a:gd name="T27" fmla="*/ 11796480 60000 65536"/>
                <a:gd name="T28" fmla="*/ 17694720 60000 65536"/>
                <a:gd name="T29" fmla="*/ 17694720 60000 65536"/>
                <a:gd name="T30" fmla="*/ 17694720 60000 65536"/>
                <a:gd name="T31" fmla="*/ 17694720 60000 65536"/>
                <a:gd name="T32" fmla="*/ 17694720 60000 65536"/>
                <a:gd name="T33" fmla="*/ 17694720 60000 65536"/>
                <a:gd name="T34" fmla="*/ 17694720 60000 65536"/>
                <a:gd name="T35" fmla="*/ 17694720 60000 65536"/>
                <a:gd name="T36" fmla="*/ 3163 w 21600"/>
                <a:gd name="T37" fmla="*/ 3163 h 21600"/>
                <a:gd name="T38" fmla="*/ 18437 w 21600"/>
                <a:gd name="T39" fmla="*/ 18437 h 216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1600" h="21600">
                  <a:moveTo>
                    <a:pt x="10800" y="0"/>
                  </a:moveTo>
                  <a:lnTo>
                    <a:pt x="10799" y="0"/>
                  </a:lnTo>
                  <a:cubicBezTo>
                    <a:pt x="4835" y="0"/>
                    <a:pt x="0" y="4835"/>
                    <a:pt x="0" y="10799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lose/>
                </a:path>
              </a:pathLst>
            </a:custGeom>
            <a:solidFill>
              <a:srgbClr val="FFCC00"/>
            </a:solidFill>
            <a:ln w="9360" cap="sq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fr-FR"/>
            </a:p>
          </p:txBody>
        </p:sp>
        <p:sp>
          <p:nvSpPr>
            <p:cNvPr id="9246" name="Freeform 15"/>
            <p:cNvSpPr>
              <a:spLocks/>
            </p:cNvSpPr>
            <p:nvPr/>
          </p:nvSpPr>
          <p:spPr bwMode="auto">
            <a:xfrm>
              <a:off x="6216479" y="5230800"/>
              <a:ext cx="2913120" cy="1362240"/>
            </a:xfrm>
            <a:custGeom>
              <a:avLst/>
              <a:gdLst>
                <a:gd name="T0" fmla="*/ 2147483646 w 21600"/>
                <a:gd name="T1" fmla="*/ 0 h 21600"/>
                <a:gd name="T2" fmla="*/ 2147483646 w 21600"/>
                <a:gd name="T3" fmla="*/ 2147483646 h 21600"/>
                <a:gd name="T4" fmla="*/ 2147483646 w 21600"/>
                <a:gd name="T5" fmla="*/ 2147483646 h 21600"/>
                <a:gd name="T6" fmla="*/ 0 w 21600"/>
                <a:gd name="T7" fmla="*/ 2147483646 h 21600"/>
                <a:gd name="T8" fmla="*/ 17694720 60000 65536"/>
                <a:gd name="T9" fmla="*/ 0 60000 65536"/>
                <a:gd name="T10" fmla="*/ 5898240 60000 65536"/>
                <a:gd name="T11" fmla="*/ 1179648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/>
            <a:p>
              <a:endParaRPr lang="fr-FR"/>
            </a:p>
          </p:txBody>
        </p:sp>
        <p:sp>
          <p:nvSpPr>
            <p:cNvPr id="9247" name="Freeform 16"/>
            <p:cNvSpPr>
              <a:spLocks/>
            </p:cNvSpPr>
            <p:nvPr/>
          </p:nvSpPr>
          <p:spPr bwMode="auto">
            <a:xfrm flipH="1">
              <a:off x="3371040" y="5230800"/>
              <a:ext cx="2825640" cy="1325520"/>
            </a:xfrm>
            <a:custGeom>
              <a:avLst/>
              <a:gdLst>
                <a:gd name="T0" fmla="*/ 2147483646 w 21600"/>
                <a:gd name="T1" fmla="*/ 0 h 21600"/>
                <a:gd name="T2" fmla="*/ 2147483646 w 21600"/>
                <a:gd name="T3" fmla="*/ 2147483646 h 21600"/>
                <a:gd name="T4" fmla="*/ 2147483646 w 21600"/>
                <a:gd name="T5" fmla="*/ 2147483646 h 21600"/>
                <a:gd name="T6" fmla="*/ 0 w 21600"/>
                <a:gd name="T7" fmla="*/ 2147483646 h 21600"/>
                <a:gd name="T8" fmla="*/ 0 w 21600"/>
                <a:gd name="T9" fmla="*/ 0 h 21600"/>
                <a:gd name="T10" fmla="*/ 0 w 21600"/>
                <a:gd name="T11" fmla="*/ 2147483646 h 21600"/>
                <a:gd name="T12" fmla="*/ 0 w 21600"/>
                <a:gd name="T13" fmla="*/ 2147483646 h 21600"/>
                <a:gd name="T14" fmla="*/ 2147483646 w 21600"/>
                <a:gd name="T15" fmla="*/ 2147483646 h 21600"/>
                <a:gd name="T16" fmla="*/ 2147483646 w 21600"/>
                <a:gd name="T17" fmla="*/ 2147483646 h 21600"/>
                <a:gd name="T18" fmla="*/ 2147483646 w 21600"/>
                <a:gd name="T19" fmla="*/ 2147483646 h 21600"/>
                <a:gd name="T20" fmla="*/ 17694720 60000 65536"/>
                <a:gd name="T21" fmla="*/ 0 60000 65536"/>
                <a:gd name="T22" fmla="*/ 5898240 60000 65536"/>
                <a:gd name="T23" fmla="*/ 11796480 60000 65536"/>
                <a:gd name="T24" fmla="*/ 17694720 60000 65536"/>
                <a:gd name="T25" fmla="*/ 17694720 60000 65536"/>
                <a:gd name="T26" fmla="*/ 17694720 60000 65536"/>
                <a:gd name="T27" fmla="*/ 17694720 60000 65536"/>
                <a:gd name="T28" fmla="*/ 17694720 60000 65536"/>
                <a:gd name="T29" fmla="*/ 17694720 60000 65536"/>
                <a:gd name="T30" fmla="*/ 1900 w 21600"/>
                <a:gd name="T31" fmla="*/ 12700 h 21600"/>
                <a:gd name="T32" fmla="*/ 12700 w 21600"/>
                <a:gd name="T33" fmla="*/ 19700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/>
            <a:p>
              <a:endParaRPr lang="fr-FR"/>
            </a:p>
          </p:txBody>
        </p:sp>
        <p:sp>
          <p:nvSpPr>
            <p:cNvPr id="9248" name="Freeform 17"/>
            <p:cNvSpPr>
              <a:spLocks/>
            </p:cNvSpPr>
            <p:nvPr/>
          </p:nvSpPr>
          <p:spPr bwMode="auto">
            <a:xfrm>
              <a:off x="4395959" y="6248520"/>
              <a:ext cx="682560" cy="301680"/>
            </a:xfrm>
            <a:custGeom>
              <a:avLst/>
              <a:gdLst>
                <a:gd name="T0" fmla="*/ 2147483646 w 21600"/>
                <a:gd name="T1" fmla="*/ 0 h 21600"/>
                <a:gd name="T2" fmla="*/ 2147483646 w 21600"/>
                <a:gd name="T3" fmla="*/ 2147483646 h 21600"/>
                <a:gd name="T4" fmla="*/ 2147483646 w 21600"/>
                <a:gd name="T5" fmla="*/ 2147483646 h 21600"/>
                <a:gd name="T6" fmla="*/ 0 w 21600"/>
                <a:gd name="T7" fmla="*/ 2147483646 h 21600"/>
                <a:gd name="T8" fmla="*/ 17694720 60000 65536"/>
                <a:gd name="T9" fmla="*/ 0 60000 65536"/>
                <a:gd name="T10" fmla="*/ 5898240 60000 65536"/>
                <a:gd name="T11" fmla="*/ 1179648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/>
            <a:p>
              <a:endParaRPr lang="fr-FR"/>
            </a:p>
          </p:txBody>
        </p:sp>
        <p:sp>
          <p:nvSpPr>
            <p:cNvPr id="9249" name="Freeform 18"/>
            <p:cNvSpPr>
              <a:spLocks/>
            </p:cNvSpPr>
            <p:nvPr/>
          </p:nvSpPr>
          <p:spPr bwMode="auto">
            <a:xfrm>
              <a:off x="5172120" y="5857919"/>
              <a:ext cx="682560" cy="301680"/>
            </a:xfrm>
            <a:custGeom>
              <a:avLst/>
              <a:gdLst>
                <a:gd name="T0" fmla="*/ 2147483646 w 21600"/>
                <a:gd name="T1" fmla="*/ 0 h 21600"/>
                <a:gd name="T2" fmla="*/ 2147483646 w 21600"/>
                <a:gd name="T3" fmla="*/ 2147483646 h 21600"/>
                <a:gd name="T4" fmla="*/ 2147483646 w 21600"/>
                <a:gd name="T5" fmla="*/ 2147483646 h 21600"/>
                <a:gd name="T6" fmla="*/ 0 w 21600"/>
                <a:gd name="T7" fmla="*/ 2147483646 h 21600"/>
                <a:gd name="T8" fmla="*/ 17694720 60000 65536"/>
                <a:gd name="T9" fmla="*/ 0 60000 65536"/>
                <a:gd name="T10" fmla="*/ 5898240 60000 65536"/>
                <a:gd name="T11" fmla="*/ 1179648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/>
            <a:p>
              <a:endParaRPr lang="fr-FR"/>
            </a:p>
          </p:txBody>
        </p:sp>
        <p:sp>
          <p:nvSpPr>
            <p:cNvPr id="9250" name="Freeform 19"/>
            <p:cNvSpPr>
              <a:spLocks/>
            </p:cNvSpPr>
            <p:nvPr/>
          </p:nvSpPr>
          <p:spPr bwMode="auto">
            <a:xfrm>
              <a:off x="5781600" y="5467320"/>
              <a:ext cx="682560" cy="301680"/>
            </a:xfrm>
            <a:custGeom>
              <a:avLst/>
              <a:gdLst>
                <a:gd name="T0" fmla="*/ 2147483646 w 21600"/>
                <a:gd name="T1" fmla="*/ 0 h 21600"/>
                <a:gd name="T2" fmla="*/ 2147483646 w 21600"/>
                <a:gd name="T3" fmla="*/ 2147483646 h 21600"/>
                <a:gd name="T4" fmla="*/ 2147483646 w 21600"/>
                <a:gd name="T5" fmla="*/ 2147483646 h 21600"/>
                <a:gd name="T6" fmla="*/ 0 w 21600"/>
                <a:gd name="T7" fmla="*/ 2147483646 h 21600"/>
                <a:gd name="T8" fmla="*/ 17694720 60000 65536"/>
                <a:gd name="T9" fmla="*/ 0 60000 65536"/>
                <a:gd name="T10" fmla="*/ 5898240 60000 65536"/>
                <a:gd name="T11" fmla="*/ 1179648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/>
            <a:p>
              <a:endParaRPr lang="fr-FR"/>
            </a:p>
          </p:txBody>
        </p:sp>
        <p:sp>
          <p:nvSpPr>
            <p:cNvPr id="9251" name="Freeform 20"/>
            <p:cNvSpPr>
              <a:spLocks noChangeArrowheads="1"/>
            </p:cNvSpPr>
            <p:nvPr/>
          </p:nvSpPr>
          <p:spPr bwMode="auto">
            <a:xfrm>
              <a:off x="5224320" y="6253200"/>
              <a:ext cx="3295800" cy="340954"/>
            </a:xfrm>
            <a:custGeom>
              <a:avLst/>
              <a:gdLst>
                <a:gd name="T0" fmla="*/ 2147483646 w 21600"/>
                <a:gd name="T1" fmla="*/ 0 h 21600"/>
                <a:gd name="T2" fmla="*/ 2147483646 w 21600"/>
                <a:gd name="T3" fmla="*/ 2147483646 h 21600"/>
                <a:gd name="T4" fmla="*/ 2147483646 w 21600"/>
                <a:gd name="T5" fmla="*/ 2147483646 h 21600"/>
                <a:gd name="T6" fmla="*/ 0 w 21600"/>
                <a:gd name="T7" fmla="*/ 2147483646 h 21600"/>
                <a:gd name="T8" fmla="*/ 17694720 60000 65536"/>
                <a:gd name="T9" fmla="*/ 0 60000 65536"/>
                <a:gd name="T10" fmla="*/ 5898240 60000 65536"/>
                <a:gd name="T11" fmla="*/ 1179648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eaLnBrk="1" hangingPunct="1">
                <a:tabLst>
                  <a:tab pos="0" algn="l"/>
                  <a:tab pos="457200" algn="l"/>
                  <a:tab pos="914400" algn="l"/>
                  <a:tab pos="1370013" algn="l"/>
                  <a:tab pos="1828800" algn="l"/>
                  <a:tab pos="2286000" algn="l"/>
                  <a:tab pos="2741613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4813" algn="l"/>
                  <a:tab pos="5943600" algn="l"/>
                  <a:tab pos="6399213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400">
                  <a:solidFill>
                    <a:srgbClr val="000000"/>
                  </a:solidFill>
                </a:rPr>
                <a:t>Stable beam with spectrometer</a:t>
              </a:r>
            </a:p>
          </p:txBody>
        </p:sp>
        <p:sp>
          <p:nvSpPr>
            <p:cNvPr id="9252" name="Freeform 21"/>
            <p:cNvSpPr>
              <a:spLocks noChangeArrowheads="1"/>
            </p:cNvSpPr>
            <p:nvPr/>
          </p:nvSpPr>
          <p:spPr bwMode="auto">
            <a:xfrm>
              <a:off x="5967360" y="5848199"/>
              <a:ext cx="3100320" cy="340954"/>
            </a:xfrm>
            <a:custGeom>
              <a:avLst/>
              <a:gdLst>
                <a:gd name="T0" fmla="*/ 2147483646 w 21600"/>
                <a:gd name="T1" fmla="*/ 0 h 21600"/>
                <a:gd name="T2" fmla="*/ 2147483646 w 21600"/>
                <a:gd name="T3" fmla="*/ 2147483646 h 21600"/>
                <a:gd name="T4" fmla="*/ 2147483646 w 21600"/>
                <a:gd name="T5" fmla="*/ 2147483646 h 21600"/>
                <a:gd name="T6" fmla="*/ 0 w 21600"/>
                <a:gd name="T7" fmla="*/ 2147483646 h 21600"/>
                <a:gd name="T8" fmla="*/ 17694720 60000 65536"/>
                <a:gd name="T9" fmla="*/ 0 60000 65536"/>
                <a:gd name="T10" fmla="*/ 5898240 60000 65536"/>
                <a:gd name="T11" fmla="*/ 1179648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eaLnBrk="1" hangingPunct="1">
                <a:tabLst>
                  <a:tab pos="0" algn="l"/>
                  <a:tab pos="457200" algn="l"/>
                  <a:tab pos="914400" algn="l"/>
                  <a:tab pos="1370013" algn="l"/>
                  <a:tab pos="1828800" algn="l"/>
                  <a:tab pos="2286000" algn="l"/>
                  <a:tab pos="2741613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4813" algn="l"/>
                  <a:tab pos="5943600" algn="l"/>
                  <a:tab pos="6399213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400">
                  <a:solidFill>
                    <a:srgbClr val="000000"/>
                  </a:solidFill>
                </a:rPr>
                <a:t>Stable beam w/o spectrometer</a:t>
              </a:r>
            </a:p>
          </p:txBody>
        </p:sp>
        <p:sp>
          <p:nvSpPr>
            <p:cNvPr id="9253" name="Freeform 22"/>
            <p:cNvSpPr>
              <a:spLocks noChangeArrowheads="1"/>
            </p:cNvSpPr>
            <p:nvPr/>
          </p:nvSpPr>
          <p:spPr bwMode="auto">
            <a:xfrm>
              <a:off x="6564240" y="5467320"/>
              <a:ext cx="2284560" cy="340954"/>
            </a:xfrm>
            <a:custGeom>
              <a:avLst/>
              <a:gdLst>
                <a:gd name="T0" fmla="*/ 2147483646 w 21600"/>
                <a:gd name="T1" fmla="*/ 0 h 21600"/>
                <a:gd name="T2" fmla="*/ 2147483646 w 21600"/>
                <a:gd name="T3" fmla="*/ 2147483646 h 21600"/>
                <a:gd name="T4" fmla="*/ 2147483646 w 21600"/>
                <a:gd name="T5" fmla="*/ 2147483646 h 21600"/>
                <a:gd name="T6" fmla="*/ 0 w 21600"/>
                <a:gd name="T7" fmla="*/ 2147483646 h 21600"/>
                <a:gd name="T8" fmla="*/ 17694720 60000 65536"/>
                <a:gd name="T9" fmla="*/ 0 60000 65536"/>
                <a:gd name="T10" fmla="*/ 5898240 60000 65536"/>
                <a:gd name="T11" fmla="*/ 1179648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eaLnBrk="1" hangingPunct="1">
                <a:tabLst>
                  <a:tab pos="0" algn="l"/>
                  <a:tab pos="457200" algn="l"/>
                  <a:tab pos="914400" algn="l"/>
                  <a:tab pos="1370013" algn="l"/>
                  <a:tab pos="1828800" algn="l"/>
                  <a:tab pos="2286000" algn="l"/>
                  <a:tab pos="2741613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4813" algn="l"/>
                  <a:tab pos="5943600" algn="l"/>
                  <a:tab pos="6399213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400">
                  <a:solidFill>
                    <a:srgbClr val="000000"/>
                  </a:solidFill>
                </a:rPr>
                <a:t>Radioactive beam lines</a:t>
              </a:r>
            </a:p>
          </p:txBody>
        </p:sp>
        <p:sp>
          <p:nvSpPr>
            <p:cNvPr id="9254" name="Freeform 23"/>
            <p:cNvSpPr>
              <a:spLocks/>
            </p:cNvSpPr>
            <p:nvPr/>
          </p:nvSpPr>
          <p:spPr bwMode="auto">
            <a:xfrm>
              <a:off x="3514680" y="1988999"/>
              <a:ext cx="2786040" cy="2251080"/>
            </a:xfrm>
            <a:custGeom>
              <a:avLst/>
              <a:gdLst>
                <a:gd name="T0" fmla="*/ 1394798 w 2785533"/>
                <a:gd name="T1" fmla="*/ 0 h 2252133"/>
                <a:gd name="T2" fmla="*/ 2789596 w 2785533"/>
                <a:gd name="T3" fmla="*/ 1121863 h 2252133"/>
                <a:gd name="T4" fmla="*/ 1394798 w 2785533"/>
                <a:gd name="T5" fmla="*/ 2243724 h 2252133"/>
                <a:gd name="T6" fmla="*/ 0 w 2785533"/>
                <a:gd name="T7" fmla="*/ 1121863 h 2252133"/>
                <a:gd name="T8" fmla="*/ 644526 w 2785533"/>
                <a:gd name="T9" fmla="*/ 1694652 h 2252133"/>
                <a:gd name="T10" fmla="*/ 0 w 2785533"/>
                <a:gd name="T11" fmla="*/ 109606 h 2252133"/>
                <a:gd name="T12" fmla="*/ 568205 w 2785533"/>
                <a:gd name="T13" fmla="*/ 0 h 2252133"/>
                <a:gd name="T14" fmla="*/ 1263614 w 2785533"/>
                <a:gd name="T15" fmla="*/ 59014 h 2252133"/>
                <a:gd name="T16" fmla="*/ 1967505 w 2785533"/>
                <a:gd name="T17" fmla="*/ 446849 h 2252133"/>
                <a:gd name="T18" fmla="*/ 2400016 w 2785533"/>
                <a:gd name="T19" fmla="*/ 893697 h 2252133"/>
                <a:gd name="T20" fmla="*/ 2671397 w 2785533"/>
                <a:gd name="T21" fmla="*/ 1391133 h 2252133"/>
                <a:gd name="T22" fmla="*/ 2756205 w 2785533"/>
                <a:gd name="T23" fmla="*/ 1812687 h 2252133"/>
                <a:gd name="T24" fmla="*/ 2781643 w 2785533"/>
                <a:gd name="T25" fmla="*/ 2166792 h 2252133"/>
                <a:gd name="T26" fmla="*/ 2790127 w 2785533"/>
                <a:gd name="T27" fmla="*/ 2234240 h 2252133"/>
                <a:gd name="T28" fmla="*/ 1051601 w 2785533"/>
                <a:gd name="T29" fmla="*/ 2242670 h 2252133"/>
                <a:gd name="T30" fmla="*/ 1043118 w 2785533"/>
                <a:gd name="T31" fmla="*/ 1939153 h 2252133"/>
                <a:gd name="T32" fmla="*/ 898950 w 2785533"/>
                <a:gd name="T33" fmla="*/ 1762100 h 2252133"/>
                <a:gd name="T34" fmla="*/ 644526 w 2785533"/>
                <a:gd name="T35" fmla="*/ 1694652 h 2252133"/>
                <a:gd name="T36" fmla="*/ 17694720 60000 65536"/>
                <a:gd name="T37" fmla="*/ 0 60000 65536"/>
                <a:gd name="T38" fmla="*/ 5898240 60000 65536"/>
                <a:gd name="T39" fmla="*/ 11796480 60000 65536"/>
                <a:gd name="T40" fmla="*/ 17694720 60000 65536"/>
                <a:gd name="T41" fmla="*/ 17694720 60000 65536"/>
                <a:gd name="T42" fmla="*/ 17694720 60000 65536"/>
                <a:gd name="T43" fmla="*/ 17694720 60000 65536"/>
                <a:gd name="T44" fmla="*/ 17694720 60000 65536"/>
                <a:gd name="T45" fmla="*/ 17694720 60000 65536"/>
                <a:gd name="T46" fmla="*/ 17694720 60000 65536"/>
                <a:gd name="T47" fmla="*/ 17694720 60000 65536"/>
                <a:gd name="T48" fmla="*/ 17694720 60000 65536"/>
                <a:gd name="T49" fmla="*/ 17694720 60000 65536"/>
                <a:gd name="T50" fmla="*/ 17694720 60000 65536"/>
                <a:gd name="T51" fmla="*/ 17694720 60000 65536"/>
                <a:gd name="T52" fmla="*/ 17694720 60000 65536"/>
                <a:gd name="T53" fmla="*/ 17694720 60000 65536"/>
                <a:gd name="T54" fmla="*/ 0 w 2785533"/>
                <a:gd name="T55" fmla="*/ 0 h 2252133"/>
                <a:gd name="T56" fmla="*/ 2785533 w 2785533"/>
                <a:gd name="T57" fmla="*/ 2252133 h 225213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785533" h="2252133">
                  <a:moveTo>
                    <a:pt x="643467" y="1701800"/>
                  </a:moveTo>
                  <a:lnTo>
                    <a:pt x="0" y="110066"/>
                  </a:lnTo>
                  <a:lnTo>
                    <a:pt x="567267" y="0"/>
                  </a:lnTo>
                  <a:lnTo>
                    <a:pt x="1261533" y="59266"/>
                  </a:lnTo>
                  <a:lnTo>
                    <a:pt x="1964267" y="448733"/>
                  </a:lnTo>
                  <a:lnTo>
                    <a:pt x="2396067" y="897466"/>
                  </a:lnTo>
                  <a:lnTo>
                    <a:pt x="2667001" y="1397000"/>
                  </a:lnTo>
                  <a:lnTo>
                    <a:pt x="2751667" y="1820333"/>
                  </a:lnTo>
                  <a:lnTo>
                    <a:pt x="2777067" y="2175933"/>
                  </a:lnTo>
                  <a:lnTo>
                    <a:pt x="2785533" y="2243667"/>
                  </a:lnTo>
                  <a:lnTo>
                    <a:pt x="1049867" y="2252133"/>
                  </a:lnTo>
                  <a:lnTo>
                    <a:pt x="1041400" y="1947333"/>
                  </a:lnTo>
                  <a:lnTo>
                    <a:pt x="897467" y="1769533"/>
                  </a:lnTo>
                  <a:lnTo>
                    <a:pt x="643467" y="1701800"/>
                  </a:lnTo>
                  <a:close/>
                </a:path>
              </a:pathLst>
            </a:custGeom>
            <a:noFill/>
            <a:ln w="76320" cap="sq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fr-FR"/>
            </a:p>
          </p:txBody>
        </p:sp>
        <p:sp>
          <p:nvSpPr>
            <p:cNvPr id="9255" name="Straight Connector 24"/>
            <p:cNvSpPr>
              <a:spLocks noChangeShapeType="1"/>
            </p:cNvSpPr>
            <p:nvPr/>
          </p:nvSpPr>
          <p:spPr bwMode="auto">
            <a:xfrm flipH="1">
              <a:off x="5854678" y="2602716"/>
              <a:ext cx="947864" cy="516734"/>
            </a:xfrm>
            <a:prstGeom prst="line">
              <a:avLst/>
            </a:prstGeom>
            <a:noFill/>
            <a:ln w="9360" cap="sq">
              <a:solidFill>
                <a:srgbClr val="000000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/>
            <a:lstStyle/>
            <a:p>
              <a:endParaRPr lang="fr-FR"/>
            </a:p>
          </p:txBody>
        </p:sp>
        <p:sp>
          <p:nvSpPr>
            <p:cNvPr id="9256" name="Freeform 26"/>
            <p:cNvSpPr>
              <a:spLocks noChangeArrowheads="1"/>
            </p:cNvSpPr>
            <p:nvPr/>
          </p:nvSpPr>
          <p:spPr bwMode="auto">
            <a:xfrm rot="2220000">
              <a:off x="5043839" y="1829717"/>
              <a:ext cx="1458744" cy="580680"/>
            </a:xfrm>
            <a:custGeom>
              <a:avLst/>
              <a:gdLst>
                <a:gd name="T0" fmla="*/ 2147483646 w 21600"/>
                <a:gd name="T1" fmla="*/ 0 h 21600"/>
                <a:gd name="T2" fmla="*/ 2147483646 w 21600"/>
                <a:gd name="T3" fmla="*/ 2147483646 h 21600"/>
                <a:gd name="T4" fmla="*/ 2147483646 w 21600"/>
                <a:gd name="T5" fmla="*/ 2147483646 h 21600"/>
                <a:gd name="T6" fmla="*/ 0 w 21600"/>
                <a:gd name="T7" fmla="*/ 2147483646 h 21600"/>
                <a:gd name="T8" fmla="*/ 17694720 60000 65536"/>
                <a:gd name="T9" fmla="*/ 0 60000 65536"/>
                <a:gd name="T10" fmla="*/ 5898240 60000 65536"/>
                <a:gd name="T11" fmla="*/ 1179648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eaLnBrk="1" hangingPunct="1">
                <a:spcBef>
                  <a:spcPts val="1000"/>
                </a:spcBef>
                <a:tabLst>
                  <a:tab pos="0" algn="l"/>
                  <a:tab pos="457200" algn="l"/>
                  <a:tab pos="914400" algn="l"/>
                  <a:tab pos="1370013" algn="l"/>
                  <a:tab pos="1828800" algn="l"/>
                  <a:tab pos="2286000" algn="l"/>
                  <a:tab pos="2741613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4813" algn="l"/>
                  <a:tab pos="5943600" algn="l"/>
                  <a:tab pos="6399213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400">
                  <a:solidFill>
                    <a:srgbClr val="FF0000"/>
                  </a:solidFill>
                  <a:latin typeface="Arial Black" charset="0"/>
                </a:rPr>
                <a:t>ISOL installation</a:t>
              </a:r>
            </a:p>
          </p:txBody>
        </p:sp>
        <p:sp>
          <p:nvSpPr>
            <p:cNvPr id="9257" name="Straight Connector 27"/>
            <p:cNvSpPr>
              <a:spLocks noChangeShapeType="1"/>
            </p:cNvSpPr>
            <p:nvPr/>
          </p:nvSpPr>
          <p:spPr bwMode="auto">
            <a:xfrm flipH="1">
              <a:off x="4954325" y="1165481"/>
              <a:ext cx="407437" cy="995139"/>
            </a:xfrm>
            <a:prstGeom prst="line">
              <a:avLst/>
            </a:prstGeom>
            <a:noFill/>
            <a:ln w="9360" cap="sq">
              <a:solidFill>
                <a:srgbClr val="000000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/>
            <a:lstStyle/>
            <a:p>
              <a:endParaRPr lang="fr-FR"/>
            </a:p>
          </p:txBody>
        </p:sp>
        <p:sp>
          <p:nvSpPr>
            <p:cNvPr id="9258" name="Freeform 28"/>
            <p:cNvSpPr>
              <a:spLocks noChangeArrowheads="1"/>
            </p:cNvSpPr>
            <p:nvPr/>
          </p:nvSpPr>
          <p:spPr bwMode="auto">
            <a:xfrm>
              <a:off x="3532528" y="2113316"/>
              <a:ext cx="866520" cy="303120"/>
            </a:xfrm>
            <a:custGeom>
              <a:avLst/>
              <a:gdLst>
                <a:gd name="T0" fmla="*/ 2147483646 w 21600"/>
                <a:gd name="T1" fmla="*/ 0 h 21600"/>
                <a:gd name="T2" fmla="*/ 2147483646 w 21600"/>
                <a:gd name="T3" fmla="*/ 2147483646 h 21600"/>
                <a:gd name="T4" fmla="*/ 2147483646 w 21600"/>
                <a:gd name="T5" fmla="*/ 2147483646 h 21600"/>
                <a:gd name="T6" fmla="*/ 0 w 21600"/>
                <a:gd name="T7" fmla="*/ 2147483646 h 21600"/>
                <a:gd name="T8" fmla="*/ 17694720 60000 65536"/>
                <a:gd name="T9" fmla="*/ 0 60000 65536"/>
                <a:gd name="T10" fmla="*/ 5898240 60000 65536"/>
                <a:gd name="T11" fmla="*/ 1179648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5000" rIns="90000" bIns="45000"/>
            <a:lstStyle/>
            <a:p>
              <a:pPr eaLnBrk="1" hangingPunct="1">
                <a:tabLst>
                  <a:tab pos="0" algn="l"/>
                  <a:tab pos="457200" algn="l"/>
                  <a:tab pos="914400" algn="l"/>
                  <a:tab pos="1370013" algn="l"/>
                  <a:tab pos="1828800" algn="l"/>
                  <a:tab pos="2286000" algn="l"/>
                  <a:tab pos="2741613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4813" algn="l"/>
                  <a:tab pos="5943600" algn="l"/>
                  <a:tab pos="6399213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200">
                  <a:solidFill>
                    <a:srgbClr val="FFFFFF"/>
                  </a:solidFill>
                </a:rPr>
                <a:t>e LINAC</a:t>
              </a:r>
            </a:p>
          </p:txBody>
        </p:sp>
        <p:sp>
          <p:nvSpPr>
            <p:cNvPr id="9259" name="Freeform 31"/>
            <p:cNvSpPr>
              <a:spLocks/>
            </p:cNvSpPr>
            <p:nvPr/>
          </p:nvSpPr>
          <p:spPr bwMode="auto">
            <a:xfrm rot="441366">
              <a:off x="4432091" y="2203671"/>
              <a:ext cx="803519" cy="965160"/>
            </a:xfrm>
            <a:custGeom>
              <a:avLst/>
              <a:gdLst>
                <a:gd name="T0" fmla="*/ 2147483646 w 21600"/>
                <a:gd name="T1" fmla="*/ 0 h 21600"/>
                <a:gd name="T2" fmla="*/ 2147483646 w 21600"/>
                <a:gd name="T3" fmla="*/ 2147483646 h 21600"/>
                <a:gd name="T4" fmla="*/ 2147483646 w 21600"/>
                <a:gd name="T5" fmla="*/ 2147483646 h 21600"/>
                <a:gd name="T6" fmla="*/ 0 w 21600"/>
                <a:gd name="T7" fmla="*/ 2147483646 h 21600"/>
                <a:gd name="T8" fmla="*/ 2147483646 w 21600"/>
                <a:gd name="T9" fmla="*/ 0 h 21600"/>
                <a:gd name="T10" fmla="*/ 2147483646 w 21600"/>
                <a:gd name="T11" fmla="*/ 2147483646 h 21600"/>
                <a:gd name="T12" fmla="*/ 0 w 21600"/>
                <a:gd name="T13" fmla="*/ 2147483646 h 21600"/>
                <a:gd name="T14" fmla="*/ 2147483646 w 21600"/>
                <a:gd name="T15" fmla="*/ 2147483646 h 21600"/>
                <a:gd name="T16" fmla="*/ 2147483646 w 21600"/>
                <a:gd name="T17" fmla="*/ 2147483646 h 21600"/>
                <a:gd name="T18" fmla="*/ 2147483646 w 21600"/>
                <a:gd name="T19" fmla="*/ 2147483646 h 21600"/>
                <a:gd name="T20" fmla="*/ 2147483646 w 21600"/>
                <a:gd name="T21" fmla="*/ 2147483646 h 21600"/>
                <a:gd name="T22" fmla="*/ 2147483646 w 21600"/>
                <a:gd name="T23" fmla="*/ 2147483646 h 21600"/>
                <a:gd name="T24" fmla="*/ 17694720 60000 65536"/>
                <a:gd name="T25" fmla="*/ 0 60000 65536"/>
                <a:gd name="T26" fmla="*/ 5898240 60000 65536"/>
                <a:gd name="T27" fmla="*/ 11796480 60000 65536"/>
                <a:gd name="T28" fmla="*/ 17694720 60000 65536"/>
                <a:gd name="T29" fmla="*/ 17694720 60000 65536"/>
                <a:gd name="T30" fmla="*/ 17694720 60000 65536"/>
                <a:gd name="T31" fmla="*/ 17694720 60000 65536"/>
                <a:gd name="T32" fmla="*/ 17694720 60000 65536"/>
                <a:gd name="T33" fmla="*/ 17694720 60000 65536"/>
                <a:gd name="T34" fmla="*/ 17694720 60000 65536"/>
                <a:gd name="T35" fmla="*/ 17694720 60000 65536"/>
                <a:gd name="T36" fmla="*/ 3163 w 21600"/>
                <a:gd name="T37" fmla="*/ 3163 h 21600"/>
                <a:gd name="T38" fmla="*/ 18437 w 21600"/>
                <a:gd name="T39" fmla="*/ 18437 h 216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1600" h="21600">
                  <a:moveTo>
                    <a:pt x="10800" y="0"/>
                  </a:moveTo>
                  <a:lnTo>
                    <a:pt x="10799" y="0"/>
                  </a:lnTo>
                  <a:cubicBezTo>
                    <a:pt x="4835" y="0"/>
                    <a:pt x="0" y="4835"/>
                    <a:pt x="0" y="10799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lose/>
                </a:path>
              </a:pathLst>
            </a:custGeom>
            <a:noFill/>
            <a:ln w="53975" cap="sq" cmpd="sng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fr-FR"/>
            </a:p>
          </p:txBody>
        </p:sp>
        <p:sp>
          <p:nvSpPr>
            <p:cNvPr id="9260" name="Freeform 32"/>
            <p:cNvSpPr>
              <a:spLocks/>
            </p:cNvSpPr>
            <p:nvPr/>
          </p:nvSpPr>
          <p:spPr bwMode="auto">
            <a:xfrm rot="-7526607">
              <a:off x="4301530" y="2527523"/>
              <a:ext cx="730472" cy="1186211"/>
            </a:xfrm>
            <a:custGeom>
              <a:avLst/>
              <a:gdLst>
                <a:gd name="T0" fmla="*/ 2147483646 w 21600"/>
                <a:gd name="T1" fmla="*/ 0 h 21600"/>
                <a:gd name="T2" fmla="*/ 2147483646 w 21600"/>
                <a:gd name="T3" fmla="*/ 2147483646 h 21600"/>
                <a:gd name="T4" fmla="*/ 2147483646 w 21600"/>
                <a:gd name="T5" fmla="*/ 2147483646 h 21600"/>
                <a:gd name="T6" fmla="*/ 0 w 21600"/>
                <a:gd name="T7" fmla="*/ 2147483646 h 21600"/>
                <a:gd name="T8" fmla="*/ 2147483646 w 21600"/>
                <a:gd name="T9" fmla="*/ 0 h 21600"/>
                <a:gd name="T10" fmla="*/ 2147483646 w 21600"/>
                <a:gd name="T11" fmla="*/ 2147483646 h 21600"/>
                <a:gd name="T12" fmla="*/ 0 w 21600"/>
                <a:gd name="T13" fmla="*/ 2147483646 h 21600"/>
                <a:gd name="T14" fmla="*/ 2147483646 w 21600"/>
                <a:gd name="T15" fmla="*/ 2147483646 h 21600"/>
                <a:gd name="T16" fmla="*/ 2147483646 w 21600"/>
                <a:gd name="T17" fmla="*/ 2147483646 h 21600"/>
                <a:gd name="T18" fmla="*/ 2147483646 w 21600"/>
                <a:gd name="T19" fmla="*/ 2147483646 h 21600"/>
                <a:gd name="T20" fmla="*/ 2147483646 w 21600"/>
                <a:gd name="T21" fmla="*/ 2147483646 h 21600"/>
                <a:gd name="T22" fmla="*/ 2147483646 w 21600"/>
                <a:gd name="T23" fmla="*/ 2147483646 h 21600"/>
                <a:gd name="T24" fmla="*/ 17694720 60000 65536"/>
                <a:gd name="T25" fmla="*/ 0 60000 65536"/>
                <a:gd name="T26" fmla="*/ 5898240 60000 65536"/>
                <a:gd name="T27" fmla="*/ 11796480 60000 65536"/>
                <a:gd name="T28" fmla="*/ 17694720 60000 65536"/>
                <a:gd name="T29" fmla="*/ 17694720 60000 65536"/>
                <a:gd name="T30" fmla="*/ 17694720 60000 65536"/>
                <a:gd name="T31" fmla="*/ 17694720 60000 65536"/>
                <a:gd name="T32" fmla="*/ 17694720 60000 65536"/>
                <a:gd name="T33" fmla="*/ 17694720 60000 65536"/>
                <a:gd name="T34" fmla="*/ 17694720 60000 65536"/>
                <a:gd name="T35" fmla="*/ 17694720 60000 65536"/>
                <a:gd name="T36" fmla="*/ 3163 w 21600"/>
                <a:gd name="T37" fmla="*/ 3163 h 21600"/>
                <a:gd name="T38" fmla="*/ 18437 w 21600"/>
                <a:gd name="T39" fmla="*/ 18437 h 216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1600" h="21600">
                  <a:moveTo>
                    <a:pt x="10800" y="0"/>
                  </a:moveTo>
                  <a:lnTo>
                    <a:pt x="10799" y="0"/>
                  </a:lnTo>
                  <a:cubicBezTo>
                    <a:pt x="4835" y="0"/>
                    <a:pt x="0" y="4835"/>
                    <a:pt x="0" y="10799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lose/>
                </a:path>
              </a:pathLst>
            </a:custGeom>
            <a:noFill/>
            <a:ln w="53975" cap="sq" cmpd="sng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fr-FR"/>
            </a:p>
          </p:txBody>
        </p:sp>
        <p:sp>
          <p:nvSpPr>
            <p:cNvPr id="9261" name="Straight Connector 33"/>
            <p:cNvSpPr>
              <a:spLocks noChangeShapeType="1"/>
            </p:cNvSpPr>
            <p:nvPr/>
          </p:nvSpPr>
          <p:spPr bwMode="auto">
            <a:xfrm flipH="1">
              <a:off x="5224319" y="1674718"/>
              <a:ext cx="1306126" cy="1205082"/>
            </a:xfrm>
            <a:prstGeom prst="line">
              <a:avLst/>
            </a:prstGeom>
            <a:noFill/>
            <a:ln w="9360" cap="sq">
              <a:solidFill>
                <a:srgbClr val="000000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/>
            <a:lstStyle/>
            <a:p>
              <a:endParaRPr lang="fr-FR"/>
            </a:p>
          </p:txBody>
        </p:sp>
      </p:grpSp>
      <p:sp>
        <p:nvSpPr>
          <p:cNvPr id="9219" name="Freeform 4"/>
          <p:cNvSpPr>
            <a:spLocks noChangeArrowheads="1"/>
          </p:cNvSpPr>
          <p:nvPr/>
        </p:nvSpPr>
        <p:spPr bwMode="auto">
          <a:xfrm>
            <a:off x="4397375" y="814388"/>
            <a:ext cx="1593850" cy="587375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 w="1905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1" hangingPunct="1">
              <a:spcBef>
                <a:spcPts val="875"/>
              </a:spcBef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r-FR" sz="1600" b="1">
                <a:solidFill>
                  <a:srgbClr val="000000"/>
                </a:solidFill>
              </a:rPr>
              <a:t>Split-Pole </a:t>
            </a:r>
            <a:br>
              <a:rPr lang="fr-FR" sz="1600" b="1">
                <a:solidFill>
                  <a:srgbClr val="000000"/>
                </a:solidFill>
              </a:rPr>
            </a:br>
            <a:r>
              <a:rPr lang="en-US" sz="1600" b="1">
                <a:solidFill>
                  <a:srgbClr val="000000"/>
                </a:solidFill>
              </a:rPr>
              <a:t>spectrometer</a:t>
            </a:r>
          </a:p>
        </p:txBody>
      </p:sp>
      <p:sp>
        <p:nvSpPr>
          <p:cNvPr id="9220" name="Freeform 5"/>
          <p:cNvSpPr>
            <a:spLocks noChangeArrowheads="1"/>
          </p:cNvSpPr>
          <p:nvPr/>
        </p:nvSpPr>
        <p:spPr bwMode="auto">
          <a:xfrm>
            <a:off x="3049588" y="868363"/>
            <a:ext cx="1030287" cy="327025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eaLnBrk="1" hangingPunct="1">
              <a:spcBef>
                <a:spcPts val="875"/>
              </a:spcBef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r-FR" sz="1600" b="1">
                <a:solidFill>
                  <a:srgbClr val="000000"/>
                </a:solidFill>
              </a:rPr>
              <a:t>Bacchus</a:t>
            </a:r>
          </a:p>
        </p:txBody>
      </p:sp>
      <p:sp>
        <p:nvSpPr>
          <p:cNvPr id="9221" name="Straight Connector 6"/>
          <p:cNvSpPr>
            <a:spLocks noChangeShapeType="1"/>
          </p:cNvSpPr>
          <p:nvPr/>
        </p:nvSpPr>
        <p:spPr bwMode="auto">
          <a:xfrm flipH="1">
            <a:off x="3455988" y="1195388"/>
            <a:ext cx="52387" cy="1408112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/>
          <a:lstStyle/>
          <a:p>
            <a:endParaRPr lang="fr-FR"/>
          </a:p>
        </p:txBody>
      </p:sp>
      <p:sp>
        <p:nvSpPr>
          <p:cNvPr id="9222" name="Straight Connector 9"/>
          <p:cNvSpPr>
            <a:spLocks noChangeShapeType="1"/>
          </p:cNvSpPr>
          <p:nvPr/>
        </p:nvSpPr>
        <p:spPr bwMode="auto">
          <a:xfrm>
            <a:off x="1820863" y="3027363"/>
            <a:ext cx="841375" cy="742950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/>
          <a:lstStyle/>
          <a:p>
            <a:endParaRPr lang="fr-FR"/>
          </a:p>
        </p:txBody>
      </p:sp>
      <p:sp>
        <p:nvSpPr>
          <p:cNvPr id="13" name="Freeform 12"/>
          <p:cNvSpPr/>
          <p:nvPr/>
        </p:nvSpPr>
        <p:spPr>
          <a:xfrm>
            <a:off x="6756400" y="1881188"/>
            <a:ext cx="1971675" cy="83185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FF33"/>
          </a:solidFill>
          <a:ln>
            <a:noFill/>
            <a:prstDash val="solid"/>
          </a:ln>
        </p:spPr>
        <p:txBody>
          <a:bodyPr lIns="90000" tIns="46800" rIns="90000" bIns="468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1600" b="1" dirty="0">
                <a:solidFill>
                  <a:srgbClr val="000000"/>
                </a:solidFill>
                <a:latin typeface="Arial" pitchFamily="34"/>
                <a:ea typeface="ＭＳ Ｐゴシック" pitchFamily="34"/>
                <a:cs typeface="ＭＳ Ｐゴシック" pitchFamily="34"/>
              </a:rPr>
              <a:t>ISOL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1600" b="1" dirty="0">
                <a:solidFill>
                  <a:srgbClr val="000000"/>
                </a:solidFill>
                <a:latin typeface="Arial" pitchFamily="34"/>
                <a:ea typeface="ＭＳ Ｐゴシック" pitchFamily="34"/>
                <a:cs typeface="ＭＳ Ｐゴシック" pitchFamily="34"/>
              </a:rPr>
              <a:t>experimental cave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/>
                <a:ea typeface="ＭＳ Ｐゴシック" pitchFamily="34"/>
                <a:cs typeface="ＭＳ Ｐゴシック" pitchFamily="34"/>
              </a:rPr>
              <a:t>(~100 m</a:t>
            </a:r>
            <a:r>
              <a:rPr lang="en-US" sz="1600" b="1" baseline="30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/>
                <a:ea typeface="ＭＳ Ｐゴシック" pitchFamily="34"/>
                <a:cs typeface="ＭＳ Ｐゴシック" pitchFamily="34"/>
              </a:rPr>
              <a:t>2</a:t>
            </a:r>
            <a:r>
              <a:rPr lang="en-US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/>
                <a:ea typeface="ＭＳ Ｐゴシック" pitchFamily="34"/>
                <a:cs typeface="ＭＳ Ｐゴシック" pitchFamily="34"/>
              </a:rPr>
              <a:t>)</a:t>
            </a:r>
          </a:p>
        </p:txBody>
      </p:sp>
      <p:sp>
        <p:nvSpPr>
          <p:cNvPr id="9224" name="Freeform 13"/>
          <p:cNvSpPr>
            <a:spLocks/>
          </p:cNvSpPr>
          <p:nvPr/>
        </p:nvSpPr>
        <p:spPr bwMode="auto">
          <a:xfrm>
            <a:off x="3133725" y="4260850"/>
            <a:ext cx="165100" cy="862013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2147483646 w 21600"/>
              <a:gd name="T9" fmla="*/ 0 h 21600"/>
              <a:gd name="T10" fmla="*/ 0 w 21600"/>
              <a:gd name="T11" fmla="*/ 2147483646 h 21600"/>
              <a:gd name="T12" fmla="*/ 2147483646 w 21600"/>
              <a:gd name="T13" fmla="*/ 2147483646 h 21600"/>
              <a:gd name="T14" fmla="*/ 17694720 60000 65536"/>
              <a:gd name="T15" fmla="*/ 0 60000 65536"/>
              <a:gd name="T16" fmla="*/ 5898240 60000 65536"/>
              <a:gd name="T17" fmla="*/ 11796480 60000 65536"/>
              <a:gd name="T18" fmla="*/ 17694720 60000 65536"/>
              <a:gd name="T19" fmla="*/ 17694720 60000 65536"/>
              <a:gd name="T20" fmla="*/ 17694720 60000 65536"/>
              <a:gd name="T21" fmla="*/ 13800 w 21600"/>
              <a:gd name="T22" fmla="*/ 1074 h 21600"/>
              <a:gd name="T23" fmla="*/ 21600 w 21600"/>
              <a:gd name="T24" fmla="*/ 20526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21600" y="0"/>
                </a:moveTo>
                <a:cubicBezTo>
                  <a:pt x="16200" y="0"/>
                  <a:pt x="10800" y="1716"/>
                  <a:pt x="10800" y="3431"/>
                </a:cubicBezTo>
                <a:lnTo>
                  <a:pt x="10800" y="7369"/>
                </a:lnTo>
                <a:cubicBezTo>
                  <a:pt x="10800" y="9085"/>
                  <a:pt x="5400" y="10800"/>
                  <a:pt x="0" y="10800"/>
                </a:cubicBezTo>
                <a:cubicBezTo>
                  <a:pt x="5400" y="10800"/>
                  <a:pt x="10800" y="12516"/>
                  <a:pt x="10800" y="14231"/>
                </a:cubicBezTo>
                <a:lnTo>
                  <a:pt x="10800" y="18169"/>
                </a:lnTo>
                <a:cubicBezTo>
                  <a:pt x="10800" y="19885"/>
                  <a:pt x="16200" y="21600"/>
                  <a:pt x="21600" y="21600"/>
                </a:cubicBezTo>
              </a:path>
            </a:pathLst>
          </a:custGeom>
          <a:noFill/>
          <a:ln w="18360" cap="sq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fr-FR"/>
          </a:p>
        </p:txBody>
      </p:sp>
      <p:sp>
        <p:nvSpPr>
          <p:cNvPr id="9225" name="Freeform 14"/>
          <p:cNvSpPr>
            <a:spLocks noChangeArrowheads="1"/>
          </p:cNvSpPr>
          <p:nvPr/>
        </p:nvSpPr>
        <p:spPr bwMode="auto">
          <a:xfrm>
            <a:off x="869950" y="5922963"/>
            <a:ext cx="1801813" cy="823912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eaLnBrk="1" hangingPunct="1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>
                <a:solidFill>
                  <a:srgbClr val="000000"/>
                </a:solidFill>
              </a:rPr>
              <a:t>cluster,</a:t>
            </a:r>
          </a:p>
          <a:p>
            <a:pPr eaLnBrk="1" hangingPunct="1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>
                <a:solidFill>
                  <a:srgbClr val="000000"/>
                </a:solidFill>
              </a:rPr>
              <a:t>molecular &amp;</a:t>
            </a:r>
          </a:p>
          <a:p>
            <a:pPr eaLnBrk="1" hangingPunct="1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>
                <a:solidFill>
                  <a:srgbClr val="000000"/>
                </a:solidFill>
              </a:rPr>
              <a:t>droplets beams</a:t>
            </a:r>
          </a:p>
        </p:txBody>
      </p:sp>
      <p:sp>
        <p:nvSpPr>
          <p:cNvPr id="9226" name="Freeform 25"/>
          <p:cNvSpPr>
            <a:spLocks noChangeArrowheads="1"/>
          </p:cNvSpPr>
          <p:nvPr/>
        </p:nvSpPr>
        <p:spPr bwMode="auto">
          <a:xfrm>
            <a:off x="5883275" y="1025525"/>
            <a:ext cx="1325563" cy="78105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CCFF33"/>
          </a:solidFill>
          <a:ln w="1905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1" hangingPunct="1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>
                <a:solidFill>
                  <a:srgbClr val="000000"/>
                </a:solidFill>
              </a:rPr>
              <a:t>ISOL</a:t>
            </a:r>
          </a:p>
          <a:p>
            <a:pPr algn="ctr" eaLnBrk="1" hangingPunct="1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>
                <a:solidFill>
                  <a:srgbClr val="000000"/>
                </a:solidFill>
              </a:rPr>
              <a:t>production cave</a:t>
            </a:r>
          </a:p>
        </p:txBody>
      </p:sp>
      <p:sp>
        <p:nvSpPr>
          <p:cNvPr id="9227" name="Straight Connector 35"/>
          <p:cNvSpPr>
            <a:spLocks noChangeShapeType="1"/>
          </p:cNvSpPr>
          <p:nvPr/>
        </p:nvSpPr>
        <p:spPr bwMode="auto">
          <a:xfrm flipV="1">
            <a:off x="1930400" y="4687888"/>
            <a:ext cx="1101725" cy="1431925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/>
          <a:lstStyle/>
          <a:p>
            <a:endParaRPr lang="fr-FR"/>
          </a:p>
        </p:txBody>
      </p:sp>
      <p:pic>
        <p:nvPicPr>
          <p:cNvPr id="9228" name="Picture 2" descr="C:\Documents and Settings\Jon\Bureau\licorne-logo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t="9593" r="9479" b="4279"/>
          <a:stretch>
            <a:fillRect/>
          </a:stretch>
        </p:blipFill>
        <p:spPr bwMode="auto">
          <a:xfrm>
            <a:off x="2043113" y="1227138"/>
            <a:ext cx="11303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Straight Connector 30"/>
          <p:cNvSpPr>
            <a:spLocks noChangeShapeType="1"/>
          </p:cNvSpPr>
          <p:nvPr/>
        </p:nvSpPr>
        <p:spPr bwMode="auto">
          <a:xfrm>
            <a:off x="2417763" y="1881188"/>
            <a:ext cx="350837" cy="1736725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/>
          <a:lstStyle/>
          <a:p>
            <a:endParaRPr lang="fr-FR"/>
          </a:p>
        </p:txBody>
      </p:sp>
      <p:sp>
        <p:nvSpPr>
          <p:cNvPr id="9230" name="Straight Connector 11"/>
          <p:cNvSpPr>
            <a:spLocks noChangeShapeType="1"/>
          </p:cNvSpPr>
          <p:nvPr/>
        </p:nvSpPr>
        <p:spPr bwMode="auto">
          <a:xfrm>
            <a:off x="2417763" y="1881188"/>
            <a:ext cx="696912" cy="1189037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/>
          <a:lstStyle/>
          <a:p>
            <a:endParaRPr lang="fr-FR"/>
          </a:p>
        </p:txBody>
      </p:sp>
      <p:grpSp>
        <p:nvGrpSpPr>
          <p:cNvPr id="9231" name="Group 45"/>
          <p:cNvGrpSpPr>
            <a:grpSpLocks/>
          </p:cNvGrpSpPr>
          <p:nvPr/>
        </p:nvGrpSpPr>
        <p:grpSpPr bwMode="auto">
          <a:xfrm>
            <a:off x="139700" y="796925"/>
            <a:ext cx="1689100" cy="5024438"/>
            <a:chOff x="138994" y="797209"/>
            <a:chExt cx="1689207" cy="5024042"/>
          </a:xfrm>
        </p:grpSpPr>
        <p:sp>
          <p:nvSpPr>
            <p:cNvPr id="9233" name="Freeform 7"/>
            <p:cNvSpPr>
              <a:spLocks noChangeArrowheads="1"/>
            </p:cNvSpPr>
            <p:nvPr/>
          </p:nvSpPr>
          <p:spPr bwMode="auto">
            <a:xfrm>
              <a:off x="147757" y="813987"/>
              <a:ext cx="1673155" cy="246221"/>
            </a:xfrm>
            <a:custGeom>
              <a:avLst/>
              <a:gdLst>
                <a:gd name="T0" fmla="*/ 2147483646 w 21600"/>
                <a:gd name="T1" fmla="*/ 0 h 21600"/>
                <a:gd name="T2" fmla="*/ 2147483646 w 21600"/>
                <a:gd name="T3" fmla="*/ 2147483646 h 21600"/>
                <a:gd name="T4" fmla="*/ 2147483646 w 21600"/>
                <a:gd name="T5" fmla="*/ 2147483646 h 21600"/>
                <a:gd name="T6" fmla="*/ 0 w 21600"/>
                <a:gd name="T7" fmla="*/ 2147483646 h 21600"/>
                <a:gd name="T8" fmla="*/ 17694720 60000 65536"/>
                <a:gd name="T9" fmla="*/ 0 60000 65536"/>
                <a:gd name="T10" fmla="*/ 5898240 60000 65536"/>
                <a:gd name="T11" fmla="*/ 1179648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 eaLnBrk="1" hangingPunct="1">
                <a:spcBef>
                  <a:spcPts val="1000"/>
                </a:spcBef>
                <a:tabLst>
                  <a:tab pos="0" algn="l"/>
                  <a:tab pos="457200" algn="l"/>
                  <a:tab pos="914400" algn="l"/>
                  <a:tab pos="1370013" algn="l"/>
                  <a:tab pos="1828800" algn="l"/>
                  <a:tab pos="2286000" algn="l"/>
                  <a:tab pos="2741613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4813" algn="l"/>
                  <a:tab pos="5943600" algn="l"/>
                  <a:tab pos="6399213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600" b="1">
                  <a:solidFill>
                    <a:srgbClr val="000000"/>
                  </a:solidFill>
                  <a:latin typeface="Symbol" charset="0"/>
                </a:rPr>
                <a:t>g</a:t>
              </a:r>
              <a:r>
                <a:rPr lang="en-US" sz="1600" b="1">
                  <a:solidFill>
                    <a:srgbClr val="000000"/>
                  </a:solidFill>
                </a:rPr>
                <a:t>-spectroscopy</a:t>
              </a:r>
            </a:p>
          </p:txBody>
        </p:sp>
        <p:grpSp>
          <p:nvGrpSpPr>
            <p:cNvPr id="9234" name="Group 40"/>
            <p:cNvGrpSpPr>
              <a:grpSpLocks/>
            </p:cNvGrpSpPr>
            <p:nvPr/>
          </p:nvGrpSpPr>
          <p:grpSpPr bwMode="auto">
            <a:xfrm>
              <a:off x="202456" y="1033707"/>
              <a:ext cx="1562670" cy="1406404"/>
              <a:chOff x="-1832547" y="4140956"/>
              <a:chExt cx="1718937" cy="1547044"/>
            </a:xfrm>
          </p:grpSpPr>
          <p:pic>
            <p:nvPicPr>
              <p:cNvPr id="38" name="19 Resim" descr="C:\Documents and Settings\ASLI\My Documents\A_KUSOGLU\ASLI_K\ASLI\Doktora\TDRIV\Asli\_IGP3071.jpg"/>
              <p:cNvPicPr/>
              <p:nvPr/>
            </p:nvPicPr>
            <p:blipFill rotWithShape="1">
              <a:blip r:embed="rId4" cstate="print"/>
              <a:srcRect l="17086" t="8311" r="17629" b="11222"/>
              <a:stretch/>
            </p:blipFill>
            <p:spPr bwMode="auto">
              <a:xfrm>
                <a:off x="-1832547" y="4140956"/>
                <a:ext cx="1718937" cy="1547044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39" name="Rectangle 38"/>
              <p:cNvSpPr/>
              <p:nvPr/>
            </p:nvSpPr>
            <p:spPr>
              <a:xfrm rot="20931346">
                <a:off x="-1508666" y="5057557"/>
                <a:ext cx="1214563" cy="4616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b="1" dirty="0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latin typeface="+mn-lt"/>
                    <a:ea typeface="ＭＳ Ｐゴシック" panose="020B0600070205080204" pitchFamily="34" charset="-128"/>
                    <a:cs typeface="+mn-cs"/>
                  </a:rPr>
                  <a:t>ORGAM</a:t>
                </a:r>
              </a:p>
            </p:txBody>
          </p:sp>
        </p:grpSp>
        <p:grpSp>
          <p:nvGrpSpPr>
            <p:cNvPr id="9235" name="Group 43"/>
            <p:cNvGrpSpPr>
              <a:grpSpLocks/>
            </p:cNvGrpSpPr>
            <p:nvPr/>
          </p:nvGrpSpPr>
          <p:grpSpPr bwMode="auto">
            <a:xfrm>
              <a:off x="202239" y="2322057"/>
              <a:ext cx="1577784" cy="1435849"/>
              <a:chOff x="-661086" y="3461649"/>
              <a:chExt cx="1909118" cy="1737377"/>
            </a:xfrm>
          </p:grpSpPr>
          <p:pic>
            <p:nvPicPr>
              <p:cNvPr id="42" name="Image 5" descr="20140617_172809.jpg"/>
              <p:cNvPicPr>
                <a:picLocks noChangeAspect="1"/>
              </p:cNvPicPr>
              <p:nvPr/>
            </p:nvPicPr>
            <p:blipFill rotWithShape="1">
              <a:blip r:embed="rId5" cstate="print"/>
              <a:srcRect l="8676" r="8910"/>
              <a:stretch/>
            </p:blipFill>
            <p:spPr>
              <a:xfrm flipH="1" flipV="1">
                <a:off x="-661086" y="3461649"/>
                <a:ext cx="1909118" cy="1737377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43" name="Rectangle 42"/>
              <p:cNvSpPr/>
              <p:nvPr/>
            </p:nvSpPr>
            <p:spPr>
              <a:xfrm rot="20745320">
                <a:off x="-391834" y="4487743"/>
                <a:ext cx="1481092" cy="4616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b="1" dirty="0">
                    <a:ln w="12700" cmpd="sng">
                      <a:solidFill>
                        <a:schemeClr val="accent4"/>
                      </a:solidFill>
                      <a:prstDash val="solid"/>
                    </a:ln>
                    <a:gradFill>
                      <a:gsLst>
                        <a:gs pos="0">
                          <a:schemeClr val="accent4"/>
                        </a:gs>
                        <a:gs pos="4000">
                          <a:schemeClr val="accent4">
                            <a:lumMod val="60000"/>
                            <a:lumOff val="40000"/>
                          </a:schemeClr>
                        </a:gs>
                        <a:gs pos="87000">
                          <a:schemeClr val="accent4">
                            <a:lumMod val="20000"/>
                            <a:lumOff val="80000"/>
                          </a:schemeClr>
                        </a:gs>
                      </a:gsLst>
                      <a:lin ang="5400000"/>
                    </a:gradFill>
                    <a:latin typeface="+mn-lt"/>
                    <a:ea typeface="ＭＳ Ｐゴシック" panose="020B0600070205080204" pitchFamily="34" charset="-128"/>
                    <a:cs typeface="+mn-cs"/>
                  </a:rPr>
                  <a:t>MINORCA</a:t>
                </a:r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2497" y="3734286"/>
              <a:ext cx="1679719" cy="74274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7" name="Rectangle 36"/>
            <p:cNvSpPr/>
            <p:nvPr/>
          </p:nvSpPr>
          <p:spPr>
            <a:xfrm>
              <a:off x="138994" y="797209"/>
              <a:ext cx="1689207" cy="5024042"/>
            </a:xfrm>
            <a:prstGeom prst="rect">
              <a:avLst/>
            </a:prstGeom>
            <a:noFill/>
            <a:ln w="28575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9238" name="Picture 4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36" t="2103" r="6824" b="5013"/>
            <a:stretch>
              <a:fillRect/>
            </a:stretch>
          </p:blipFill>
          <p:spPr bwMode="auto">
            <a:xfrm>
              <a:off x="461709" y="4551306"/>
              <a:ext cx="1123950" cy="1230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7" name="Rectangle 46"/>
          <p:cNvSpPr/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dirty="0">
                <a:solidFill>
                  <a:schemeClr val="bg1"/>
                </a:solidFill>
              </a:rPr>
              <a:t>ALTO general layout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3"/>
          <p:cNvSpPr>
            <a:spLocks noChangeArrowheads="1"/>
          </p:cNvSpPr>
          <p:nvPr/>
        </p:nvSpPr>
        <p:spPr bwMode="auto">
          <a:xfrm>
            <a:off x="1747838" y="428625"/>
            <a:ext cx="6770687" cy="5932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u="sng" dirty="0">
                <a:solidFill>
                  <a:srgbClr val="1212EC"/>
                </a:solidFill>
                <a:latin typeface="Calibri" charset="0"/>
              </a:rPr>
              <a:t>Richard </a:t>
            </a:r>
            <a:r>
              <a:rPr lang="en-US" sz="2000" b="1" u="sng" dirty="0" err="1">
                <a:solidFill>
                  <a:srgbClr val="1212EC"/>
                </a:solidFill>
                <a:latin typeface="Calibri" charset="0"/>
              </a:rPr>
              <a:t>Casten</a:t>
            </a:r>
            <a:r>
              <a:rPr lang="en-US" sz="2000" dirty="0">
                <a:solidFill>
                  <a:srgbClr val="1212EC"/>
                </a:solidFill>
                <a:latin typeface="Calibri" charset="0"/>
              </a:rPr>
              <a:t>		Yale, USA, </a:t>
            </a:r>
            <a:r>
              <a:rPr lang="en-US" sz="2000" b="1" u="sng" dirty="0">
                <a:solidFill>
                  <a:srgbClr val="1212EC"/>
                </a:solidFill>
                <a:latin typeface="Calibri" charset="0"/>
              </a:rPr>
              <a:t>Chair</a:t>
            </a:r>
          </a:p>
          <a:p>
            <a:pPr>
              <a:lnSpc>
                <a:spcPct val="150000"/>
              </a:lnSpc>
            </a:pPr>
            <a:r>
              <a:rPr lang="en-US" dirty="0" err="1">
                <a:latin typeface="Calibri" charset="0"/>
              </a:rPr>
              <a:t>Dimiter</a:t>
            </a:r>
            <a:r>
              <a:rPr lang="en-US" dirty="0">
                <a:latin typeface="Calibri" charset="0"/>
              </a:rPr>
              <a:t> </a:t>
            </a:r>
            <a:r>
              <a:rPr lang="en-US" dirty="0" err="1">
                <a:latin typeface="Calibri" charset="0"/>
              </a:rPr>
              <a:t>Balabanski</a:t>
            </a:r>
            <a:r>
              <a:rPr lang="en-US" dirty="0">
                <a:latin typeface="Calibri" charset="0"/>
              </a:rPr>
              <a:t>		ELI-NP, Romania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alibri" charset="0"/>
              </a:rPr>
              <a:t>Emmanuel </a:t>
            </a:r>
            <a:r>
              <a:rPr lang="en-US" dirty="0" err="1">
                <a:latin typeface="Calibri" charset="0"/>
              </a:rPr>
              <a:t>Balanzat</a:t>
            </a:r>
            <a:r>
              <a:rPr lang="en-US" dirty="0">
                <a:latin typeface="Calibri" charset="0"/>
              </a:rPr>
              <a:t>	CIMAP/GANIL, France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alibri" charset="0"/>
              </a:rPr>
              <a:t>Marcella Grasso		IPN Orsay, France</a:t>
            </a:r>
          </a:p>
          <a:p>
            <a:pPr>
              <a:lnSpc>
                <a:spcPct val="150000"/>
              </a:lnSpc>
            </a:pPr>
            <a:r>
              <a:rPr lang="en-US" dirty="0" err="1">
                <a:latin typeface="Calibri" charset="0"/>
              </a:rPr>
              <a:t>Stéphane</a:t>
            </a:r>
            <a:r>
              <a:rPr lang="en-US" dirty="0">
                <a:latin typeface="Calibri" charset="0"/>
              </a:rPr>
              <a:t> </a:t>
            </a:r>
            <a:r>
              <a:rPr lang="en-US" dirty="0" err="1">
                <a:latin typeface="Calibri" charset="0"/>
              </a:rPr>
              <a:t>Grévy</a:t>
            </a:r>
            <a:r>
              <a:rPr lang="en-US" dirty="0">
                <a:latin typeface="Calibri" charset="0"/>
              </a:rPr>
              <a:t>		Bordeaux-</a:t>
            </a:r>
            <a:r>
              <a:rPr lang="en-US" dirty="0" err="1">
                <a:latin typeface="Calibri" charset="0"/>
              </a:rPr>
              <a:t>Gradignan</a:t>
            </a:r>
            <a:r>
              <a:rPr lang="en-US" dirty="0">
                <a:latin typeface="Calibri" charset="0"/>
              </a:rPr>
              <a:t>, France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alibri" charset="0"/>
              </a:rPr>
              <a:t>Adam </a:t>
            </a:r>
            <a:r>
              <a:rPr lang="en-US" dirty="0" err="1">
                <a:latin typeface="Calibri" charset="0"/>
              </a:rPr>
              <a:t>Maj</a:t>
            </a:r>
            <a:r>
              <a:rPr lang="en-US" dirty="0">
                <a:latin typeface="Calibri" charset="0"/>
              </a:rPr>
              <a:t>		IFJ PAN </a:t>
            </a:r>
            <a:r>
              <a:rPr lang="en-US" dirty="0" err="1">
                <a:latin typeface="Calibri" charset="0"/>
              </a:rPr>
              <a:t>Kraków</a:t>
            </a:r>
            <a:r>
              <a:rPr lang="en-US" dirty="0">
                <a:latin typeface="Calibri" charset="0"/>
              </a:rPr>
              <a:t>, Poland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alibri" charset="0"/>
              </a:rPr>
              <a:t>Paddy Regan		Univ. Surrey, UK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alibri" charset="0"/>
              </a:rPr>
              <a:t>Peter Reiter		Univ. </a:t>
            </a:r>
            <a:r>
              <a:rPr lang="en-US" dirty="0" err="1">
                <a:latin typeface="Calibri" charset="0"/>
              </a:rPr>
              <a:t>Koeln</a:t>
            </a:r>
            <a:r>
              <a:rPr lang="en-US" dirty="0">
                <a:latin typeface="Calibri" charset="0"/>
              </a:rPr>
              <a:t>, Germany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alibri" charset="0"/>
              </a:rPr>
              <a:t>Berta Rubio		CSIC-Univ. Valencia, Spain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alibri" charset="0"/>
              </a:rPr>
              <a:t>Jean-Charles Thomas	GANIL, France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alibri" charset="0"/>
              </a:rPr>
              <a:t>Christina </a:t>
            </a:r>
            <a:r>
              <a:rPr lang="en-US" dirty="0" err="1">
                <a:latin typeface="Calibri" charset="0"/>
              </a:rPr>
              <a:t>Trautmann</a:t>
            </a:r>
            <a:r>
              <a:rPr lang="en-US" dirty="0">
                <a:latin typeface="Calibri" charset="0"/>
              </a:rPr>
              <a:t>	GSI, Darmstadt, Germany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alibri" charset="0"/>
              </a:rPr>
              <a:t>Aurora </a:t>
            </a:r>
            <a:r>
              <a:rPr lang="en-US" dirty="0" err="1">
                <a:latin typeface="Calibri" charset="0"/>
              </a:rPr>
              <a:t>Tumino</a:t>
            </a:r>
            <a:r>
              <a:rPr lang="en-US" dirty="0">
                <a:latin typeface="Calibri" charset="0"/>
              </a:rPr>
              <a:t>		</a:t>
            </a:r>
            <a:r>
              <a:rPr lang="en-US" dirty="0" err="1">
                <a:latin typeface="Calibri" charset="0"/>
              </a:rPr>
              <a:t>Kore</a:t>
            </a:r>
            <a:r>
              <a:rPr lang="en-US" dirty="0">
                <a:latin typeface="Calibri" charset="0"/>
              </a:rPr>
              <a:t> Univ. </a:t>
            </a:r>
            <a:r>
              <a:rPr lang="en-US" dirty="0" err="1">
                <a:latin typeface="Calibri" charset="0"/>
              </a:rPr>
              <a:t>Enna</a:t>
            </a:r>
            <a:r>
              <a:rPr lang="en-US" dirty="0">
                <a:latin typeface="Calibri" charset="0"/>
              </a:rPr>
              <a:t> &amp; LNS-INFN Catania, Italy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alibri" charset="0"/>
              </a:rPr>
              <a:t>		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The ALTO PAC </a:t>
            </a:r>
          </a:p>
        </p:txBody>
      </p:sp>
      <p:pic>
        <p:nvPicPr>
          <p:cNvPr id="21507" name="Picture 2" descr="Logo du S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6026150"/>
            <a:ext cx="17018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ZoneTexte 6"/>
          <p:cNvSpPr txBox="1">
            <a:spLocks noChangeArrowheads="1"/>
          </p:cNvSpPr>
          <p:nvPr/>
        </p:nvSpPr>
        <p:spPr bwMode="auto">
          <a:xfrm>
            <a:off x="1949450" y="6050493"/>
            <a:ext cx="71945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/>
              <a:t>ALTO is an Infrastructure supported by the European Community through the ENSAR2 contract in the framework of H2020-INFRAIA-1-2014-2015, for the period from </a:t>
            </a:r>
          </a:p>
          <a:p>
            <a:pPr eaLnBrk="1" hangingPunct="1"/>
            <a:r>
              <a:rPr lang="en-US" sz="1400" b="1" dirty="0"/>
              <a:t>March 1</a:t>
            </a:r>
            <a:r>
              <a:rPr lang="en-US" sz="1400" b="1" baseline="30000" dirty="0"/>
              <a:t>st</a:t>
            </a:r>
            <a:r>
              <a:rPr lang="en-US" sz="1400" b="1" dirty="0"/>
              <a:t>, 2016 to February 29</a:t>
            </a:r>
            <a:r>
              <a:rPr lang="en-US" sz="1400" b="1" baseline="30000" dirty="0"/>
              <a:t>th</a:t>
            </a:r>
            <a:r>
              <a:rPr lang="en-US" sz="1400" b="1" dirty="0"/>
              <a:t>, 2020.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900465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628650" y="17463"/>
            <a:ext cx="7886700" cy="561975"/>
          </a:xfrm>
        </p:spPr>
        <p:txBody>
          <a:bodyPr/>
          <a:lstStyle/>
          <a:p>
            <a:r>
              <a:rPr lang="en-US" sz="4000">
                <a:latin typeface="Calibri" charset="0"/>
              </a:rPr>
              <a:t>Beam-time and users (2011 – 2015)</a:t>
            </a:r>
          </a:p>
        </p:txBody>
      </p:sp>
      <p:pic>
        <p:nvPicPr>
          <p:cNvPr id="2253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0" y="2103438"/>
            <a:ext cx="7415213" cy="456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3"/>
          <p:cNvSpPr/>
          <p:nvPr/>
        </p:nvSpPr>
        <p:spPr>
          <a:xfrm>
            <a:off x="963613" y="704850"/>
            <a:ext cx="7221537" cy="13065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0" tIns="45000" rIns="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332038" algn="l"/>
                <a:tab pos="2960688" algn="l"/>
                <a:tab pos="3200400" algn="l"/>
                <a:tab pos="4035425" algn="l"/>
                <a:tab pos="4114800" algn="l"/>
                <a:tab pos="5029200" algn="l"/>
                <a:tab pos="5108575" algn="l"/>
                <a:tab pos="5468938" algn="l"/>
                <a:tab pos="619125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/>
            </a:pPr>
            <a:r>
              <a:rPr lang="en-US" sz="2000" b="1" dirty="0">
                <a:solidFill>
                  <a:srgbClr val="800080"/>
                </a:solidFill>
                <a:latin typeface="Arial" pitchFamily="34"/>
                <a:ea typeface="Calibri" pitchFamily="34"/>
                <a:cs typeface="Calibri" pitchFamily="34"/>
              </a:rPr>
              <a:t>					</a:t>
            </a:r>
            <a:r>
              <a:rPr lang="en-US" sz="2000" b="1" u="sng" dirty="0">
                <a:solidFill>
                  <a:srgbClr val="800080"/>
                </a:solidFill>
                <a:latin typeface="Arial" pitchFamily="34"/>
                <a:ea typeface="Calibri" pitchFamily="34"/>
                <a:cs typeface="Calibri" pitchFamily="34"/>
              </a:rPr>
              <a:t>2011	2012	2013	2014	2015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332038" algn="l"/>
                <a:tab pos="2960688" algn="l"/>
                <a:tab pos="3200400" algn="l"/>
                <a:tab pos="4035425" algn="l"/>
                <a:tab pos="4114800" algn="l"/>
                <a:tab pos="5029200" algn="l"/>
                <a:tab pos="5108575" algn="l"/>
                <a:tab pos="5468938" algn="l"/>
                <a:tab pos="619125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/>
            </a:pPr>
            <a:r>
              <a:rPr lang="en-US" sz="2000" b="1" dirty="0">
                <a:solidFill>
                  <a:srgbClr val="C00000"/>
                </a:solidFill>
                <a:latin typeface="Arial" pitchFamily="34"/>
                <a:ea typeface="Calibri" pitchFamily="34"/>
                <a:cs typeface="Calibri" pitchFamily="34"/>
              </a:rPr>
              <a:t>Users			~120	~240	200	135		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/>
                <a:ea typeface="Calibri" pitchFamily="34"/>
                <a:cs typeface="Calibri" pitchFamily="34"/>
              </a:rPr>
              <a:t>	246</a:t>
            </a:r>
            <a:endParaRPr lang="en-US" sz="2000" b="1" dirty="0">
              <a:solidFill>
                <a:srgbClr val="C00000"/>
              </a:solidFill>
              <a:latin typeface="Arial" pitchFamily="34"/>
              <a:ea typeface="Calibri" pitchFamily="34"/>
              <a:cs typeface="Calibri" pitchFamily="34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332038" algn="l"/>
                <a:tab pos="2960688" algn="l"/>
                <a:tab pos="3200400" algn="l"/>
                <a:tab pos="4035425" algn="l"/>
                <a:tab pos="4114800" algn="l"/>
                <a:tab pos="5029200" algn="l"/>
                <a:tab pos="5108575" algn="l"/>
                <a:tab pos="5468938" algn="l"/>
                <a:tab pos="619125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/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Arial" pitchFamily="34"/>
                <a:ea typeface="Calibri" pitchFamily="34"/>
                <a:cs typeface="Calibri" pitchFamily="34"/>
              </a:rPr>
              <a:t>Beam-time		1752 h	3600 h	2712 h	2232 h	3816 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332038" algn="l"/>
                <a:tab pos="2960688" algn="l"/>
                <a:tab pos="3200400" algn="l"/>
                <a:tab pos="4035425" algn="l"/>
                <a:tab pos="4114800" algn="l"/>
                <a:tab pos="5029200" algn="l"/>
                <a:tab pos="5108575" algn="l"/>
                <a:tab pos="5468938" algn="l"/>
                <a:tab pos="619125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itchFamily="34"/>
                <a:ea typeface="Calibri" pitchFamily="34"/>
                <a:cs typeface="Calibri" pitchFamily="34"/>
              </a:rPr>
              <a:t>					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  <a:latin typeface="Arial" pitchFamily="34"/>
                <a:ea typeface="Calibri" pitchFamily="34"/>
                <a:cs typeface="Calibri" pitchFamily="34"/>
              </a:rPr>
              <a:t>219 UT 	450 UT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Arial" pitchFamily="34"/>
                <a:ea typeface="Calibri" pitchFamily="34"/>
                <a:cs typeface="Calibri" pitchFamily="34"/>
              </a:rPr>
              <a:t>	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  <a:latin typeface="Arial" pitchFamily="34"/>
                <a:ea typeface="Calibri" pitchFamily="34"/>
                <a:cs typeface="Calibri" pitchFamily="34"/>
              </a:rPr>
              <a:t>339 UT	279 UT	477 UT</a:t>
            </a:r>
          </a:p>
        </p:txBody>
      </p:sp>
    </p:spTree>
    <p:extLst>
      <p:ext uri="{BB962C8B-B14F-4D97-AF65-F5344CB8AC3E}">
        <p14:creationId xmlns:p14="http://schemas.microsoft.com/office/powerpoint/2010/main" val="2117860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628650" y="17463"/>
            <a:ext cx="7886700" cy="561975"/>
          </a:xfrm>
        </p:spPr>
        <p:txBody>
          <a:bodyPr/>
          <a:lstStyle/>
          <a:p>
            <a:r>
              <a:rPr lang="fr-FR">
                <a:latin typeface="Calibri" charset="0"/>
              </a:rPr>
              <a:t>2015 run</a:t>
            </a:r>
          </a:p>
        </p:txBody>
      </p:sp>
      <p:pic>
        <p:nvPicPr>
          <p:cNvPr id="2355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706438"/>
            <a:ext cx="4376738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4"/>
          <p:cNvSpPr txBox="1">
            <a:spLocks noChangeArrowheads="1"/>
          </p:cNvSpPr>
          <p:nvPr/>
        </p:nvSpPr>
        <p:spPr bwMode="auto">
          <a:xfrm>
            <a:off x="4621213" y="1054100"/>
            <a:ext cx="4267200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b="1">
                <a:solidFill>
                  <a:srgbClr val="FF0000"/>
                </a:solidFill>
                <a:latin typeface="Calibri" charset="0"/>
              </a:rPr>
              <a:t>2015 – record beam time</a:t>
            </a:r>
            <a:r>
              <a:rPr lang="en-US">
                <a:latin typeface="Calibri" charset="0"/>
              </a:rPr>
              <a:t>, </a:t>
            </a:r>
            <a:br>
              <a:rPr lang="en-US">
                <a:latin typeface="Calibri" charset="0"/>
              </a:rPr>
            </a:br>
            <a:r>
              <a:rPr lang="en-US">
                <a:latin typeface="Calibri" charset="0"/>
              </a:rPr>
              <a:t>limited  by the number of </a:t>
            </a:r>
            <a:br>
              <a:rPr lang="en-US">
                <a:latin typeface="Calibri" charset="0"/>
              </a:rPr>
            </a:br>
            <a:r>
              <a:rPr lang="en-US">
                <a:latin typeface="Calibri" charset="0"/>
              </a:rPr>
              <a:t>operators  available </a:t>
            </a:r>
          </a:p>
          <a:p>
            <a:pPr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>
                <a:latin typeface="Calibri" charset="0"/>
              </a:rPr>
              <a:t>High percentage of </a:t>
            </a:r>
            <a:r>
              <a:rPr lang="en-US">
                <a:solidFill>
                  <a:srgbClr val="00B0F0"/>
                </a:solidFill>
                <a:latin typeface="Calibri" charset="0"/>
              </a:rPr>
              <a:t>stable</a:t>
            </a:r>
            <a:r>
              <a:rPr lang="en-US">
                <a:latin typeface="Calibri" charset="0"/>
              </a:rPr>
              <a:t> and </a:t>
            </a:r>
            <a:br>
              <a:rPr lang="en-US">
                <a:latin typeface="Calibri" charset="0"/>
              </a:rPr>
            </a:br>
            <a:r>
              <a:rPr lang="en-US">
                <a:solidFill>
                  <a:srgbClr val="7030A0"/>
                </a:solidFill>
                <a:latin typeface="Calibri" charset="0"/>
              </a:rPr>
              <a:t>radioactive </a:t>
            </a:r>
            <a:r>
              <a:rPr lang="en-US">
                <a:latin typeface="Calibri" charset="0"/>
              </a:rPr>
              <a:t>nuclear physics </a:t>
            </a:r>
            <a:br>
              <a:rPr lang="en-US">
                <a:latin typeface="Calibri" charset="0"/>
              </a:rPr>
            </a:br>
            <a:r>
              <a:rPr lang="en-US">
                <a:latin typeface="Calibri" charset="0"/>
              </a:rPr>
              <a:t>experiments</a:t>
            </a:r>
          </a:p>
          <a:p>
            <a:pPr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b="1">
                <a:solidFill>
                  <a:srgbClr val="1212EC"/>
                </a:solidFill>
                <a:latin typeface="Calibri" charset="0"/>
              </a:rPr>
              <a:t>Split Pole</a:t>
            </a:r>
            <a:r>
              <a:rPr lang="en-US">
                <a:latin typeface="Calibri" charset="0"/>
              </a:rPr>
              <a:t> – 2 campaigns</a:t>
            </a:r>
          </a:p>
          <a:p>
            <a:pPr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b="1">
                <a:solidFill>
                  <a:srgbClr val="7030A0"/>
                </a:solidFill>
                <a:latin typeface="Calibri" charset="0"/>
              </a:rPr>
              <a:t>RIB </a:t>
            </a:r>
            <a:r>
              <a:rPr lang="en-US">
                <a:latin typeface="Calibri" charset="0"/>
              </a:rPr>
              <a:t>– 2 campaigns</a:t>
            </a:r>
          </a:p>
        </p:txBody>
      </p:sp>
      <p:sp>
        <p:nvSpPr>
          <p:cNvPr id="23556" name="Rectangle 2"/>
          <p:cNvSpPr>
            <a:spLocks noChangeArrowheads="1"/>
          </p:cNvSpPr>
          <p:nvPr/>
        </p:nvSpPr>
        <p:spPr bwMode="auto">
          <a:xfrm>
            <a:off x="646113" y="5237163"/>
            <a:ext cx="7872412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n-US" sz="2400" b="1">
                <a:latin typeface="Calibri" charset="0"/>
              </a:rPr>
              <a:t>True </a:t>
            </a:r>
            <a:r>
              <a:rPr lang="en-US" sz="2400" b="1">
                <a:solidFill>
                  <a:srgbClr val="FF0000"/>
                </a:solidFill>
                <a:latin typeface="Calibri" charset="0"/>
              </a:rPr>
              <a:t>parallel operation</a:t>
            </a:r>
            <a:r>
              <a:rPr lang="en-US" sz="2400" b="1">
                <a:latin typeface="Calibri" charset="0"/>
              </a:rPr>
              <a:t> of </a:t>
            </a:r>
            <a:r>
              <a:rPr lang="en-US" sz="2400" b="1">
                <a:solidFill>
                  <a:srgbClr val="00B0F0"/>
                </a:solidFill>
                <a:latin typeface="Calibri" charset="0"/>
              </a:rPr>
              <a:t>stable</a:t>
            </a:r>
            <a:r>
              <a:rPr lang="en-US" sz="2400" b="1">
                <a:latin typeface="Calibri" charset="0"/>
              </a:rPr>
              <a:t> and </a:t>
            </a:r>
            <a:r>
              <a:rPr lang="en-US" sz="2400" b="1">
                <a:solidFill>
                  <a:srgbClr val="7030A0"/>
                </a:solidFill>
                <a:latin typeface="Calibri" charset="0"/>
              </a:rPr>
              <a:t>radioactive</a:t>
            </a:r>
            <a:r>
              <a:rPr lang="en-US" sz="2400" b="1">
                <a:latin typeface="Calibri" charset="0"/>
              </a:rPr>
              <a:t> beams over several weeks</a:t>
            </a: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n-US" sz="2400" b="1">
                <a:latin typeface="Calibri" charset="0"/>
              </a:rPr>
              <a:t>34 days of RIB in </a:t>
            </a:r>
            <a:r>
              <a:rPr lang="en-US" sz="2400" b="1">
                <a:solidFill>
                  <a:srgbClr val="FF0000"/>
                </a:solidFill>
                <a:latin typeface="Calibri" charset="0"/>
              </a:rPr>
              <a:t>two campaigns</a:t>
            </a:r>
          </a:p>
        </p:txBody>
      </p:sp>
    </p:spTree>
    <p:extLst>
      <p:ext uri="{BB962C8B-B14F-4D97-AF65-F5344CB8AC3E}">
        <p14:creationId xmlns:p14="http://schemas.microsoft.com/office/powerpoint/2010/main" val="4207163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/>
          <a:p>
            <a:pPr>
              <a:defRPr/>
            </a:pPr>
            <a:r>
              <a:rPr lang="en-US" sz="6600" dirty="0" smtClean="0">
                <a:solidFill>
                  <a:srgbClr val="7030A0"/>
                </a:solidFill>
              </a:rPr>
              <a:t>FAISCEAUX </a:t>
            </a:r>
            <a:br>
              <a:rPr lang="en-US" sz="6600" dirty="0" smtClean="0">
                <a:solidFill>
                  <a:srgbClr val="7030A0"/>
                </a:solidFill>
              </a:rPr>
            </a:br>
            <a:r>
              <a:rPr lang="en-US" sz="6600" dirty="0" smtClean="0">
                <a:solidFill>
                  <a:srgbClr val="7030A0"/>
                </a:solidFill>
              </a:rPr>
              <a:t>RADIOACTIFS </a:t>
            </a:r>
            <a:br>
              <a:rPr lang="en-US" sz="6600" dirty="0" smtClean="0">
                <a:solidFill>
                  <a:srgbClr val="7030A0"/>
                </a:solidFill>
              </a:rPr>
            </a:br>
            <a:r>
              <a:rPr lang="en-US" sz="6600" dirty="0" err="1" smtClean="0">
                <a:solidFill>
                  <a:srgbClr val="7030A0"/>
                </a:solidFill>
              </a:rPr>
              <a:t>à</a:t>
            </a:r>
            <a:r>
              <a:rPr lang="en-US" sz="6600" dirty="0" smtClean="0">
                <a:solidFill>
                  <a:srgbClr val="7030A0"/>
                </a:solidFill>
              </a:rPr>
              <a:t> ALTO</a:t>
            </a:r>
          </a:p>
        </p:txBody>
      </p:sp>
      <p:sp>
        <p:nvSpPr>
          <p:cNvPr id="2048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  <a:defRPr/>
            </a:pPr>
            <a:endParaRPr lang="en-US" dirty="0" smtClean="0"/>
          </a:p>
          <a:p>
            <a:pPr>
              <a:buFont typeface="Arial" panose="020B0604020202020204" pitchFamily="34" charset="0"/>
              <a:buNone/>
              <a:defRPr/>
            </a:pPr>
            <a:endParaRPr lang="en-US" dirty="0" smtClean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e 48"/>
          <p:cNvGrpSpPr>
            <a:grpSpLocks/>
          </p:cNvGrpSpPr>
          <p:nvPr/>
        </p:nvGrpSpPr>
        <p:grpSpPr bwMode="auto">
          <a:xfrm>
            <a:off x="0" y="-20638"/>
            <a:ext cx="9144000" cy="338138"/>
            <a:chOff x="0" y="-20638"/>
            <a:chExt cx="9144000" cy="338554"/>
          </a:xfrm>
        </p:grpSpPr>
        <p:sp>
          <p:nvSpPr>
            <p:cNvPr id="43" name="Rectangle 42"/>
            <p:cNvSpPr/>
            <p:nvPr/>
          </p:nvSpPr>
          <p:spPr bwMode="auto">
            <a:xfrm>
              <a:off x="0" y="25"/>
              <a:ext cx="9144000" cy="311533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11296" name="Text Box 2"/>
            <p:cNvSpPr txBox="1">
              <a:spLocks noChangeArrowheads="1"/>
            </p:cNvSpPr>
            <p:nvPr/>
          </p:nvSpPr>
          <p:spPr bwMode="auto">
            <a:xfrm>
              <a:off x="0" y="-20638"/>
              <a:ext cx="888520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>
                  <a:solidFill>
                    <a:schemeClr val="bg1"/>
                  </a:solidFill>
                </a:rPr>
                <a:t>The ISOL installation  based on photo-fission: the first of its kind in the world</a:t>
              </a:r>
            </a:p>
          </p:txBody>
        </p:sp>
      </p:grpSp>
      <p:pic>
        <p:nvPicPr>
          <p:cNvPr id="11267" name="Espace réservé du contenu 5" descr="alto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4" t="7954" r="8633" b="31339"/>
          <a:stretch>
            <a:fillRect/>
          </a:stretch>
        </p:blipFill>
        <p:spPr bwMode="auto">
          <a:xfrm>
            <a:off x="0" y="908050"/>
            <a:ext cx="9144000" cy="571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22"/>
          <p:cNvSpPr txBox="1">
            <a:spLocks noChangeArrowheads="1"/>
          </p:cNvSpPr>
          <p:nvPr/>
        </p:nvSpPr>
        <p:spPr bwMode="auto">
          <a:xfrm>
            <a:off x="4427538" y="4149725"/>
            <a:ext cx="1323975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b="1"/>
              <a:t>PARRNe </a:t>
            </a:r>
          </a:p>
          <a:p>
            <a:pPr algn="ctr" eaLnBrk="1" hangingPunct="1"/>
            <a:r>
              <a:rPr lang="en-US" sz="1200" b="1"/>
              <a:t>mass separator</a:t>
            </a:r>
            <a:endParaRPr lang="fr-FR" sz="1200" b="1">
              <a:solidFill>
                <a:srgbClr val="FF3300"/>
              </a:solidFill>
            </a:endParaRPr>
          </a:p>
        </p:txBody>
      </p:sp>
      <p:cxnSp>
        <p:nvCxnSpPr>
          <p:cNvPr id="6" name="Connecteur droit avec flèche 5"/>
          <p:cNvCxnSpPr>
            <a:stCxn id="11268" idx="1"/>
          </p:cNvCxnSpPr>
          <p:nvPr/>
        </p:nvCxnSpPr>
        <p:spPr>
          <a:xfrm rot="10800000" flipV="1">
            <a:off x="3708400" y="4379913"/>
            <a:ext cx="719138" cy="1285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/>
          <p:cNvSpPr/>
          <p:nvPr/>
        </p:nvSpPr>
        <p:spPr bwMode="auto">
          <a:xfrm rot="784009">
            <a:off x="1770063" y="5480050"/>
            <a:ext cx="1069975" cy="10922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cxnSp>
        <p:nvCxnSpPr>
          <p:cNvPr id="10" name="Connecteur droit 9"/>
          <p:cNvCxnSpPr>
            <a:stCxn id="9" idx="1"/>
          </p:cNvCxnSpPr>
          <p:nvPr/>
        </p:nvCxnSpPr>
        <p:spPr bwMode="auto">
          <a:xfrm rot="16200000" flipV="1">
            <a:off x="1366044" y="4906169"/>
            <a:ext cx="911225" cy="404813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272" name="Groupe 50"/>
          <p:cNvGrpSpPr>
            <a:grpSpLocks/>
          </p:cNvGrpSpPr>
          <p:nvPr/>
        </p:nvGrpSpPr>
        <p:grpSpPr bwMode="auto">
          <a:xfrm>
            <a:off x="2395538" y="3711575"/>
            <a:ext cx="844550" cy="1725613"/>
            <a:chOff x="4296615" y="2207906"/>
            <a:chExt cx="844550" cy="1726279"/>
          </a:xfrm>
        </p:grpSpPr>
        <p:cxnSp>
          <p:nvCxnSpPr>
            <p:cNvPr id="15" name="Connecteur droit avec flèche 14"/>
            <p:cNvCxnSpPr/>
            <p:nvPr/>
          </p:nvCxnSpPr>
          <p:spPr>
            <a:xfrm rot="16200000" flipV="1">
              <a:off x="4148840" y="3373661"/>
              <a:ext cx="708298" cy="41275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avec flèche 15"/>
            <p:cNvCxnSpPr/>
            <p:nvPr/>
          </p:nvCxnSpPr>
          <p:spPr>
            <a:xfrm rot="5400000" flipH="1" flipV="1">
              <a:off x="4153621" y="2798745"/>
              <a:ext cx="613012" cy="31115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Ellipse 17"/>
            <p:cNvSpPr/>
            <p:nvPr/>
          </p:nvSpPr>
          <p:spPr bwMode="auto">
            <a:xfrm>
              <a:off x="4417265" y="2207906"/>
              <a:ext cx="723900" cy="46690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grpSp>
        <p:nvGrpSpPr>
          <p:cNvPr id="11273" name="Groupe 4"/>
          <p:cNvGrpSpPr>
            <a:grpSpLocks/>
          </p:cNvGrpSpPr>
          <p:nvPr/>
        </p:nvGrpSpPr>
        <p:grpSpPr bwMode="auto">
          <a:xfrm>
            <a:off x="6540500" y="0"/>
            <a:ext cx="2603500" cy="1384300"/>
            <a:chOff x="789004" y="0"/>
            <a:chExt cx="3891726" cy="2163935"/>
          </a:xfrm>
        </p:grpSpPr>
        <p:pic>
          <p:nvPicPr>
            <p:cNvPr id="21" name="Picture 1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26092" y="0"/>
              <a:ext cx="2854638" cy="213556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1291" name="Text Box 22"/>
            <p:cNvSpPr txBox="1">
              <a:spLocks noChangeArrowheads="1"/>
            </p:cNvSpPr>
            <p:nvPr/>
          </p:nvSpPr>
          <p:spPr bwMode="auto">
            <a:xfrm>
              <a:off x="789004" y="0"/>
              <a:ext cx="1419539" cy="21639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 b="1"/>
                <a:t>e-LINAC </a:t>
              </a:r>
            </a:p>
            <a:p>
              <a:pPr algn="ctr" eaLnBrk="1" hangingPunct="1"/>
              <a:r>
                <a:rPr lang="en-US" sz="1200" b="1">
                  <a:solidFill>
                    <a:srgbClr val="FF3300"/>
                  </a:solidFill>
                </a:rPr>
                <a:t>10 µA 50MeV</a:t>
              </a:r>
            </a:p>
            <a:p>
              <a:pPr algn="ctr" eaLnBrk="1" hangingPunct="1"/>
              <a:r>
                <a:rPr lang="en-US" sz="1200" b="1">
                  <a:solidFill>
                    <a:srgbClr val="FF3300"/>
                  </a:solidFill>
                </a:rPr>
                <a:t>(former 1</a:t>
              </a:r>
              <a:r>
                <a:rPr lang="en-US" sz="1200" b="1" baseline="30000">
                  <a:solidFill>
                    <a:srgbClr val="FF3300"/>
                  </a:solidFill>
                </a:rPr>
                <a:t>st</a:t>
              </a:r>
              <a:r>
                <a:rPr lang="en-US" sz="1200" b="1">
                  <a:solidFill>
                    <a:srgbClr val="FF3300"/>
                  </a:solidFill>
                </a:rPr>
                <a:t> section of the LEP injector)</a:t>
              </a:r>
              <a:endParaRPr lang="fr-FR" sz="1200" b="1">
                <a:solidFill>
                  <a:srgbClr val="FF3300"/>
                </a:solidFill>
              </a:endParaRPr>
            </a:p>
          </p:txBody>
        </p:sp>
      </p:grpSp>
      <p:pic>
        <p:nvPicPr>
          <p:cNvPr id="11274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2497138"/>
            <a:ext cx="27622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5" name="Text Box 22"/>
          <p:cNvSpPr txBox="1">
            <a:spLocks noChangeArrowheads="1"/>
          </p:cNvSpPr>
          <p:nvPr/>
        </p:nvSpPr>
        <p:spPr bwMode="auto">
          <a:xfrm>
            <a:off x="6384925" y="2376488"/>
            <a:ext cx="1319742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b="1" dirty="0"/>
              <a:t>TIS vault</a:t>
            </a:r>
          </a:p>
          <a:p>
            <a:pPr algn="ctr" eaLnBrk="1" hangingPunct="1"/>
            <a:r>
              <a:rPr lang="fr-FR" sz="1200" b="1" dirty="0" smtClean="0">
                <a:solidFill>
                  <a:srgbClr val="FF3300"/>
                </a:solidFill>
              </a:rPr>
              <a:t>~10</a:t>
            </a:r>
            <a:r>
              <a:rPr lang="fr-FR" sz="1200" b="1" dirty="0">
                <a:solidFill>
                  <a:srgbClr val="FF3300"/>
                </a:solidFill>
              </a:rPr>
              <a:t>^11 fissions/s</a:t>
            </a:r>
          </a:p>
        </p:txBody>
      </p:sp>
      <p:grpSp>
        <p:nvGrpSpPr>
          <p:cNvPr id="11276" name="Group 39"/>
          <p:cNvGrpSpPr>
            <a:grpSpLocks/>
          </p:cNvGrpSpPr>
          <p:nvPr/>
        </p:nvGrpSpPr>
        <p:grpSpPr bwMode="auto">
          <a:xfrm>
            <a:off x="6934200" y="4641850"/>
            <a:ext cx="2051050" cy="1258888"/>
            <a:chOff x="1996" y="614"/>
            <a:chExt cx="1292" cy="793"/>
          </a:xfrm>
        </p:grpSpPr>
        <p:sp>
          <p:nvSpPr>
            <p:cNvPr id="11288" name="Rectangle 32"/>
            <p:cNvSpPr>
              <a:spLocks noChangeArrowheads="1"/>
            </p:cNvSpPr>
            <p:nvPr/>
          </p:nvSpPr>
          <p:spPr bwMode="auto">
            <a:xfrm>
              <a:off x="1996" y="614"/>
              <a:ext cx="1292" cy="79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CC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fr-FR">
                <a:latin typeface="Calibri" charset="0"/>
              </a:endParaRPr>
            </a:p>
          </p:txBody>
        </p:sp>
        <p:pic>
          <p:nvPicPr>
            <p:cNvPr id="11289" name="Picture 30" descr="IMGP078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2" y="653"/>
              <a:ext cx="1161" cy="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277" name="Text Box 123"/>
          <p:cNvSpPr txBox="1">
            <a:spLocks noChangeArrowheads="1"/>
          </p:cNvSpPr>
          <p:nvPr/>
        </p:nvSpPr>
        <p:spPr bwMode="auto">
          <a:xfrm>
            <a:off x="6810375" y="4400550"/>
            <a:ext cx="2333625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b="1"/>
              <a:t>Target Ion-source ensemble</a:t>
            </a:r>
            <a:endParaRPr lang="fr-FR" sz="1200" b="1"/>
          </a:p>
        </p:txBody>
      </p:sp>
      <p:cxnSp>
        <p:nvCxnSpPr>
          <p:cNvPr id="29" name="Connecteur droit avec flèche 28"/>
          <p:cNvCxnSpPr>
            <a:stCxn id="11275" idx="1"/>
          </p:cNvCxnSpPr>
          <p:nvPr/>
        </p:nvCxnSpPr>
        <p:spPr>
          <a:xfrm flipH="1">
            <a:off x="5938839" y="2607321"/>
            <a:ext cx="446086" cy="28669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79" name="Picture 4" descr="_IGP10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5" y="4691063"/>
            <a:ext cx="169545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0" name="Text Box 123"/>
          <p:cNvSpPr txBox="1">
            <a:spLocks noChangeArrowheads="1"/>
          </p:cNvSpPr>
          <p:nvPr/>
        </p:nvSpPr>
        <p:spPr bwMode="auto">
          <a:xfrm>
            <a:off x="4465638" y="4695825"/>
            <a:ext cx="1673225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b="1"/>
              <a:t>kicker - bender </a:t>
            </a:r>
            <a:endParaRPr lang="fr-FR" sz="1200" b="1"/>
          </a:p>
        </p:txBody>
      </p:sp>
      <p:cxnSp>
        <p:nvCxnSpPr>
          <p:cNvPr id="32" name="Connecteur droit avec flèche 31"/>
          <p:cNvCxnSpPr>
            <a:stCxn id="11280" idx="1"/>
          </p:cNvCxnSpPr>
          <p:nvPr/>
        </p:nvCxnSpPr>
        <p:spPr>
          <a:xfrm rot="10800000" flipV="1">
            <a:off x="2987675" y="4833938"/>
            <a:ext cx="1477963" cy="6111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82" name="Text Box 22"/>
          <p:cNvSpPr txBox="1">
            <a:spLocks noChangeArrowheads="1"/>
          </p:cNvSpPr>
          <p:nvPr/>
        </p:nvSpPr>
        <p:spPr bwMode="auto">
          <a:xfrm>
            <a:off x="2195513" y="2205038"/>
            <a:ext cx="1323975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b="1"/>
              <a:t>secondary </a:t>
            </a:r>
          </a:p>
          <a:p>
            <a:pPr algn="ctr" eaLnBrk="1" hangingPunct="1"/>
            <a:r>
              <a:rPr lang="en-US" sz="1200" b="1"/>
              <a:t>beam lines</a:t>
            </a:r>
            <a:endParaRPr lang="fr-FR" sz="1200" b="1">
              <a:solidFill>
                <a:srgbClr val="FF3300"/>
              </a:solidFill>
            </a:endParaRPr>
          </a:p>
        </p:txBody>
      </p:sp>
      <p:sp>
        <p:nvSpPr>
          <p:cNvPr id="11283" name="Text Box 22"/>
          <p:cNvSpPr txBox="1">
            <a:spLocks noChangeArrowheads="1"/>
          </p:cNvSpPr>
          <p:nvPr/>
        </p:nvSpPr>
        <p:spPr bwMode="auto">
          <a:xfrm>
            <a:off x="2339975" y="3068638"/>
            <a:ext cx="1395413" cy="646112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b="1"/>
              <a:t>POLAREX</a:t>
            </a:r>
          </a:p>
          <a:p>
            <a:pPr algn="ctr" eaLnBrk="1" hangingPunct="1"/>
            <a:r>
              <a:rPr lang="en-US" sz="1200" b="1">
                <a:solidFill>
                  <a:srgbClr val="FF3300"/>
                </a:solidFill>
              </a:rPr>
              <a:t>nuclear orientation on line</a:t>
            </a:r>
            <a:endParaRPr lang="fr-FR" sz="1200" b="1">
              <a:solidFill>
                <a:srgbClr val="FF3300"/>
              </a:solidFill>
            </a:endParaRPr>
          </a:p>
        </p:txBody>
      </p:sp>
      <p:sp>
        <p:nvSpPr>
          <p:cNvPr id="47" name="Ellipse 46"/>
          <p:cNvSpPr/>
          <p:nvPr/>
        </p:nvSpPr>
        <p:spPr bwMode="auto">
          <a:xfrm rot="784009">
            <a:off x="3565525" y="5584825"/>
            <a:ext cx="685800" cy="728663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1285" name="Text Box 22"/>
          <p:cNvSpPr txBox="1">
            <a:spLocks noChangeArrowheads="1"/>
          </p:cNvSpPr>
          <p:nvPr/>
        </p:nvSpPr>
        <p:spPr bwMode="auto">
          <a:xfrm>
            <a:off x="2987675" y="6237288"/>
            <a:ext cx="1395413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b="1"/>
              <a:t>identification station</a:t>
            </a:r>
          </a:p>
        </p:txBody>
      </p:sp>
      <p:pic>
        <p:nvPicPr>
          <p:cNvPr id="11286" name="Picture 3" descr="D:\temporaire\DETECTEURS_TANDEM_ALTO\Radioactivité\BEDO\Photos BEDO\__IGP264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2124075" cy="2555875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87" name="Text Box 22"/>
          <p:cNvSpPr txBox="1">
            <a:spLocks noChangeArrowheads="1"/>
          </p:cNvSpPr>
          <p:nvPr/>
        </p:nvSpPr>
        <p:spPr bwMode="auto">
          <a:xfrm>
            <a:off x="0" y="1484313"/>
            <a:ext cx="1108075" cy="646112"/>
          </a:xfrm>
          <a:prstGeom prst="rect">
            <a:avLst/>
          </a:prstGeom>
          <a:solidFill>
            <a:schemeClr val="bg1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b="1"/>
              <a:t>BEDO</a:t>
            </a:r>
          </a:p>
          <a:p>
            <a:pPr algn="ctr" eaLnBrk="1" hangingPunct="1"/>
            <a:r>
              <a:rPr lang="en-US" sz="1200" b="1">
                <a:solidFill>
                  <a:srgbClr val="FF3300"/>
                </a:solidFill>
              </a:rPr>
              <a:t>beta decay spectroscopy</a:t>
            </a:r>
            <a:endParaRPr lang="fr-FR" sz="1200" b="1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14904</TotalTime>
  <Words>585</Words>
  <Application>Microsoft Macintosh PowerPoint</Application>
  <PresentationFormat>Présentation à l'écran (4:3)</PresentationFormat>
  <Paragraphs>160</Paragraphs>
  <Slides>22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3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Beam-time and users (2011 – 2015)</vt:lpstr>
      <vt:lpstr>2015 run</vt:lpstr>
      <vt:lpstr>FAISCEAUX  RADIOACTIFS  à ALTO</vt:lpstr>
      <vt:lpstr>Présentation PowerPoint</vt:lpstr>
      <vt:lpstr>ALTO – RIB production</vt:lpstr>
      <vt:lpstr>Progress in the RIB instrumentation (so far)</vt:lpstr>
      <vt:lpstr>Present RIB setups and near-future projects</vt:lpstr>
      <vt:lpstr>The future extension : PALTO Platform Assisted by Laser and Traps at Orsay</vt:lpstr>
      <vt:lpstr>FAISCEAUX  STABLES à ALTO</vt:lpstr>
      <vt:lpstr>Présentation PowerPoint</vt:lpstr>
      <vt:lpstr>Présentation PowerPoint</vt:lpstr>
      <vt:lpstr>Lithium Inverse Cinematics ORsay NEutron source</vt:lpstr>
      <vt:lpstr>LISTE DES FAISCEAUX  à ALTO</vt:lpstr>
      <vt:lpstr>Présentation PowerPoint</vt:lpstr>
      <vt:lpstr>Présentation PowerPoint</vt:lpstr>
      <vt:lpstr>Présentation PowerPoint</vt:lpstr>
      <vt:lpstr>Présentation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David Verney</dc:creator>
  <cp:lastModifiedBy>Fadi ibrahim</cp:lastModifiedBy>
  <cp:revision>311</cp:revision>
  <dcterms:created xsi:type="dcterms:W3CDTF">2013-05-31T08:24:25Z</dcterms:created>
  <dcterms:modified xsi:type="dcterms:W3CDTF">2017-12-14T08:16:29Z</dcterms:modified>
</cp:coreProperties>
</file>