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4" r:id="rId1"/>
  </p:sldMasterIdLst>
  <p:notesMasterIdLst>
    <p:notesMasterId r:id="rId18"/>
  </p:notesMasterIdLst>
  <p:handoutMasterIdLst>
    <p:handoutMasterId r:id="rId19"/>
  </p:handoutMasterIdLst>
  <p:sldIdLst>
    <p:sldId id="769" r:id="rId2"/>
    <p:sldId id="774" r:id="rId3"/>
    <p:sldId id="773" r:id="rId4"/>
    <p:sldId id="775" r:id="rId5"/>
    <p:sldId id="770" r:id="rId6"/>
    <p:sldId id="766" r:id="rId7"/>
    <p:sldId id="767" r:id="rId8"/>
    <p:sldId id="772" r:id="rId9"/>
    <p:sldId id="776" r:id="rId10"/>
    <p:sldId id="778" r:id="rId11"/>
    <p:sldId id="777" r:id="rId12"/>
    <p:sldId id="781" r:id="rId13"/>
    <p:sldId id="779" r:id="rId14"/>
    <p:sldId id="782" r:id="rId15"/>
    <p:sldId id="768" r:id="rId16"/>
    <p:sldId id="780" r:id="rId17"/>
  </p:sldIdLst>
  <p:sldSz cx="9144000" cy="6858000" type="screen4x3"/>
  <p:notesSz cx="6746875" cy="9913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D1F"/>
    <a:srgbClr val="006600"/>
    <a:srgbClr val="929292"/>
    <a:srgbClr val="FFFF80"/>
    <a:srgbClr val="808080"/>
    <a:srgbClr val="FE6D00"/>
    <a:srgbClr val="0000CC"/>
    <a:srgbClr val="CB2301"/>
    <a:srgbClr val="6CA62C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7" autoAdjust="0"/>
    <p:restoredTop sz="86497" autoAdjust="0"/>
  </p:normalViewPr>
  <p:slideViewPr>
    <p:cSldViewPr>
      <p:cViewPr varScale="1">
        <p:scale>
          <a:sx n="71" d="100"/>
          <a:sy n="71" d="100"/>
        </p:scale>
        <p:origin x="1530" y="60"/>
      </p:cViewPr>
      <p:guideLst>
        <p:guide orient="horz" pos="1872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1284"/>
      </p:cViewPr>
      <p:guideLst>
        <p:guide orient="horz" pos="3123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 descr="Paper bag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194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FE3F7FF-18D4-417F-AA47-2B047A361748}" type="datetime1">
              <a:rPr lang="en-US" smtClean="0"/>
              <a:t>3/22/2018</a:t>
            </a:fld>
            <a:endParaRPr lang="en-US"/>
          </a:p>
        </p:txBody>
      </p:sp>
      <p:sp>
        <p:nvSpPr>
          <p:cNvPr id="86020" name="Rectangle 4" descr="Paper bag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1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 descr="Paper bag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98000"/>
            <a:ext cx="291941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2C7C4A5-13A9-4A41-9373-F398730F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 descr="Paper bag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9D22861-7B99-42AC-88B6-4CE579965AB6}" type="datetime1">
              <a:rPr lang="en-US" smtClean="0"/>
              <a:t>3/22/2018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66763"/>
            <a:ext cx="4897438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 descr="Paper bag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6625"/>
            <a:ext cx="4953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 descr="Paper bag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 descr="Paper bag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154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DF45327-CCE7-4B14-BAD2-E5E212F57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09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Yu. Guz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5CFC1043-5661-440F-B114-A4201B306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9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2018-03-22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Yu. Guz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E783A-518E-4E2A-B920-36C5068C8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640244" y="2514600"/>
            <a:ext cx="4180953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Calorimeter technology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797020" y="3276600"/>
            <a:ext cx="586740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E.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Auffray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O.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Buzanov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Golutvin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Yu. Guz, M.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Korzhik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Schopper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P.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Shatalov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E.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Shmanin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, V.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Vasiliev</a:t>
            </a:r>
            <a:endParaRPr lang="en-GB" sz="16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Yu. Guz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0966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possible ECAL technologies - 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3911" y="1001673"/>
            <a:ext cx="123463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Shashlik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73888" y="2287324"/>
            <a:ext cx="359784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R.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Ruchti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, CPAD2016, Caltech, 2016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01"/>
          <a:stretch/>
        </p:blipFill>
        <p:spPr>
          <a:xfrm>
            <a:off x="4343400" y="855879"/>
            <a:ext cx="4536612" cy="2358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1325495"/>
            <a:ext cx="449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Originally consists of LYSO and W </a:t>
            </a:r>
          </a:p>
          <a:p>
            <a:r>
              <a:rPr lang="en-US" dirty="0" smtClean="0"/>
              <a:t>layers and WLS filled capillaries. </a:t>
            </a:r>
          </a:p>
          <a:p>
            <a:r>
              <a:rPr lang="en-US" dirty="0" smtClean="0"/>
              <a:t>Other crystals can be used, WLS should match</a:t>
            </a:r>
            <a:endParaRPr lang="en-GB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490754" y="704909"/>
            <a:ext cx="20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+mn-lt"/>
              </a:rPr>
              <a:t>PoS</a:t>
            </a:r>
            <a:r>
              <a:rPr lang="en-US" sz="1800" dirty="0" smtClean="0">
                <a:latin typeface="+mn-lt"/>
              </a:rPr>
              <a:t>(ICHEP2016)</a:t>
            </a:r>
            <a:r>
              <a:rPr lang="uk-UA" sz="1800" dirty="0" smtClean="0">
                <a:latin typeface="+mn-lt"/>
              </a:rPr>
              <a:t>23</a:t>
            </a:r>
            <a:r>
              <a:rPr lang="en-US" sz="1800" dirty="0" smtClean="0">
                <a:latin typeface="+mn-lt"/>
              </a:rPr>
              <a:t>9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46" y="2656656"/>
            <a:ext cx="3294399" cy="2134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937" y="3154400"/>
            <a:ext cx="3679720" cy="1797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46" y="5249422"/>
            <a:ext cx="5620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Pros: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good radiation hardness (small light path in crystal)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low Molière radius achievable (13 mm @GAAG:W=1:1)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reasonable resolution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6020" y="5161296"/>
            <a:ext cx="290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complexity of production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647" y="4829340"/>
            <a:ext cx="419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light yield is moderate because of WLS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36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4681474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possible ECAL technologies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383" y="889575"/>
            <a:ext cx="3575209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Homogeneous calorimeter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5" y="1253632"/>
            <a:ext cx="447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longitudinal segmentation as an option. </a:t>
            </a:r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0721" r="14167" b="18246"/>
          <a:stretch/>
        </p:blipFill>
        <p:spPr>
          <a:xfrm>
            <a:off x="628650" y="2075822"/>
            <a:ext cx="4207133" cy="2427192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146953" y="1907709"/>
            <a:ext cx="1518814" cy="699480"/>
            <a:chOff x="303135" y="4700451"/>
            <a:chExt cx="1518814" cy="699480"/>
          </a:xfrm>
        </p:grpSpPr>
        <p:sp>
          <p:nvSpPr>
            <p:cNvPr id="11" name="TextBox 10"/>
            <p:cNvSpPr txBox="1"/>
            <p:nvPr/>
          </p:nvSpPr>
          <p:spPr>
            <a:xfrm>
              <a:off x="303135" y="4700451"/>
              <a:ext cx="1518814" cy="369332"/>
            </a:xfrm>
            <a:prstGeom prst="rect">
              <a:avLst/>
            </a:prstGeom>
            <a:solidFill>
              <a:srgbClr val="FFFF80"/>
            </a:solidFill>
          </p:spPr>
          <p:txBody>
            <a:bodyPr wrap="none" rtlCol="0">
              <a:no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cintillator</a:t>
              </a:r>
              <a:endParaRPr lang="en-GB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3135" y="5061377"/>
              <a:ext cx="1518814" cy="338554"/>
            </a:xfrm>
            <a:prstGeom prst="rect">
              <a:avLst/>
            </a:prstGeom>
            <a:solidFill>
              <a:srgbClr val="929292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Photo detectors</a:t>
              </a:r>
              <a:endParaRPr lang="en-GB" sz="1600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152400" y="1987021"/>
            <a:ext cx="476250" cy="27042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726988">
            <a:off x="160889" y="180093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4272246" y="1760990"/>
            <a:ext cx="4490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Fixed </a:t>
            </a:r>
            <a:r>
              <a:rPr lang="en-US" dirty="0" err="1" smtClean="0"/>
              <a:t>Moli</a:t>
            </a:r>
            <a:r>
              <a:rPr lang="fr-FR" dirty="0" smtClean="0"/>
              <a:t>è</a:t>
            </a:r>
            <a:r>
              <a:rPr lang="en-US" dirty="0" smtClean="0"/>
              <a:t>re radius (e.g., 20 mm for GAGG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but performance benefits from </a:t>
            </a:r>
            <a:r>
              <a:rPr lang="en-US" dirty="0"/>
              <a:t>longitudinal </a:t>
            </a:r>
            <a:r>
              <a:rPr lang="en-US" dirty="0" smtClean="0"/>
              <a:t>segmentation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with longitudinal segmentation: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either need </a:t>
            </a:r>
            <a:r>
              <a:rPr lang="en-GB" dirty="0" smtClean="0"/>
              <a:t>photo detectors which are rad hard at room </a:t>
            </a:r>
            <a:r>
              <a:rPr lang="en-GB" dirty="0" smtClean="0"/>
              <a:t>temperature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GaAs photo diodes may be a good candidate, studies are ongoing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or cool down the whole detector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6107" y="4289988"/>
            <a:ext cx="483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Pros: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perfect if all components are available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timing measurement at ~ shower max – insensitive to shower longitudinal fluctuations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6600"/>
                </a:solidFill>
              </a:rPr>
              <a:t>radiation hardness improves with increasing longitudinal segmentation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7097" y="4900311"/>
            <a:ext cx="351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may need cooling of the whole detector -&gt; not easy to integrate into the ECAL </a:t>
            </a:r>
            <a:r>
              <a:rPr lang="en-US" dirty="0" err="1" smtClean="0">
                <a:solidFill>
                  <a:srgbClr val="C00000"/>
                </a:solidFill>
              </a:rPr>
              <a:t>centre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86" y="2120463"/>
            <a:ext cx="4441568" cy="1474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5912"/>
            <a:ext cx="4137011" cy="2251791"/>
          </a:xfrm>
          <a:prstGeom prst="rect">
            <a:avLst/>
          </a:prstGeom>
        </p:spPr>
      </p:pic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4681474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possible ECAL technologies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3911" y="1001673"/>
            <a:ext cx="1940724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Crystal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Spacal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86971" y="6055530"/>
            <a:ext cx="5628079" cy="36933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err="1">
                <a:latin typeface="Calibri" pitchFamily="34" charset="0"/>
                <a:cs typeface="Calibri" pitchFamily="34" charset="0"/>
              </a:rPr>
              <a:t>E.Auffray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, Upgrade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Ib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/II calorimeter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meeting, 23-Feb-2018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3911" y="1482387"/>
            <a:ext cx="1389508" cy="4554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107" y="3760116"/>
            <a:ext cx="2309163" cy="167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0799" y="3855616"/>
            <a:ext cx="3888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can be cheaper than other designs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smaller </a:t>
            </a:r>
            <a:r>
              <a:rPr lang="en-US" dirty="0" err="1">
                <a:solidFill>
                  <a:srgbClr val="006600"/>
                </a:solidFill>
              </a:rPr>
              <a:t>Moli</a:t>
            </a:r>
            <a:r>
              <a:rPr lang="fr-FR" dirty="0">
                <a:solidFill>
                  <a:srgbClr val="006600"/>
                </a:solidFill>
              </a:rPr>
              <a:t>è</a:t>
            </a:r>
            <a:r>
              <a:rPr lang="en-US" dirty="0">
                <a:solidFill>
                  <a:srgbClr val="006600"/>
                </a:solidFill>
              </a:rPr>
              <a:t>re radius </a:t>
            </a:r>
            <a:r>
              <a:rPr lang="en-US" dirty="0" smtClean="0">
                <a:solidFill>
                  <a:srgbClr val="006600"/>
                </a:solidFill>
              </a:rPr>
              <a:t>possible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but: radiation tolerance can be worse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(long </a:t>
            </a:r>
            <a:r>
              <a:rPr lang="en-US" dirty="0" smtClean="0">
                <a:solidFill>
                  <a:srgbClr val="C00000"/>
                </a:solidFill>
              </a:rPr>
              <a:t>light </a:t>
            </a:r>
            <a:r>
              <a:rPr lang="en-US" dirty="0" smtClean="0">
                <a:solidFill>
                  <a:srgbClr val="C00000"/>
                </a:solidFill>
              </a:rPr>
              <a:t>path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838D1F"/>
                </a:solidFill>
              </a:rPr>
              <a:t>can be mitigated by double side readout</a:t>
            </a:r>
            <a:endParaRPr lang="en-GB" dirty="0">
              <a:solidFill>
                <a:srgbClr val="838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798" r="4860" b="13153"/>
          <a:stretch/>
        </p:blipFill>
        <p:spPr>
          <a:xfrm>
            <a:off x="3810000" y="3561158"/>
            <a:ext cx="4267200" cy="2197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60" y="1463338"/>
            <a:ext cx="2495269" cy="2082915"/>
          </a:xfrm>
          <a:prstGeom prst="rect">
            <a:avLst/>
          </a:prstGeom>
        </p:spPr>
      </p:pic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4681474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possible ECAL technologies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3911" y="1001673"/>
            <a:ext cx="1940724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Crystal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Spacal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86971" y="6055530"/>
            <a:ext cx="5628079" cy="36933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err="1">
                <a:latin typeface="Calibri" pitchFamily="34" charset="0"/>
                <a:cs typeface="Calibri" pitchFamily="34" charset="0"/>
              </a:rPr>
              <a:t>E.Auffray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, Upgrade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Ib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/II calorimeter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meeting, 23-Feb-2018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3702" y="5650468"/>
            <a:ext cx="278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N. </a:t>
            </a:r>
            <a:r>
              <a:rPr lang="en-GB" dirty="0" err="1" smtClean="0"/>
              <a:t>Siegrist</a:t>
            </a:r>
            <a:r>
              <a:rPr lang="en-GB" dirty="0" smtClean="0"/>
              <a:t>, H. </a:t>
            </a:r>
            <a:r>
              <a:rPr lang="en-GB" dirty="0" err="1" smtClean="0"/>
              <a:t>Gerwig</a:t>
            </a:r>
            <a:r>
              <a:rPr lang="en-GB" dirty="0" smtClean="0"/>
              <a:t>, CERN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93794" y="1995703"/>
            <a:ext cx="30891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YAG:Ce</a:t>
            </a:r>
            <a:r>
              <a:rPr lang="en-GB" dirty="0" smtClean="0"/>
              <a:t> square </a:t>
            </a:r>
            <a:r>
              <a:rPr lang="en-GB" dirty="0" err="1" smtClean="0"/>
              <a:t>fibers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 a 0,75W/0.25Cu Absorber</a:t>
            </a:r>
          </a:p>
          <a:p>
            <a:r>
              <a:rPr lang="en-GB" dirty="0" smtClean="0"/>
              <a:t>60*60*200mm3, ~ 1200 holes</a:t>
            </a:r>
          </a:p>
          <a:p>
            <a:r>
              <a:rPr lang="en-GB" dirty="0" smtClean="0"/>
              <a:t>Equivalent of 3*3 PWO crystals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3" y="1560535"/>
            <a:ext cx="2027166" cy="2210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11" y="3807879"/>
            <a:ext cx="1940724" cy="1993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0" y="294316"/>
            <a:ext cx="2568440" cy="1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359470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Time measurements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8150" y="927675"/>
            <a:ext cx="7943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either build a dedicated timing layer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either separate detector (</a:t>
            </a:r>
            <a:r>
              <a:rPr lang="en-US" dirty="0" err="1" smtClean="0"/>
              <a:t>preshower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 silicon layers embedded into the ECAL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perform the timing measurements with ECAL itself if possible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24" y="2680251"/>
            <a:ext cx="2876095" cy="3262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1900" y="2438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CMS PbWO</a:t>
            </a:r>
            <a:r>
              <a:rPr lang="en-GB" baseline="-25000" dirty="0"/>
              <a:t>4</a:t>
            </a:r>
            <a:r>
              <a:rPr lang="en-GB" dirty="0"/>
              <a:t> ECAL module has </a:t>
            </a:r>
          </a:p>
          <a:p>
            <a:r>
              <a:rPr lang="en-GB" dirty="0"/>
              <a:t>demonstrated very good time resolution </a:t>
            </a:r>
          </a:p>
          <a:p>
            <a:r>
              <a:rPr lang="en-GB" dirty="0"/>
              <a:t>(~20 </a:t>
            </a:r>
            <a:r>
              <a:rPr lang="en-GB" dirty="0" err="1" smtClean="0"/>
              <a:t>ps</a:t>
            </a:r>
            <a:r>
              <a:rPr lang="en-GB" dirty="0" smtClean="0"/>
              <a:t>) </a:t>
            </a:r>
            <a:r>
              <a:rPr lang="en-GB" dirty="0"/>
              <a:t>at the test </a:t>
            </a:r>
            <a:r>
              <a:rPr lang="en-GB" dirty="0" smtClean="0"/>
              <a:t>beam</a:t>
            </a:r>
          </a:p>
          <a:p>
            <a:endParaRPr lang="en-GB" dirty="0" smtClean="0"/>
          </a:p>
          <a:p>
            <a:r>
              <a:rPr lang="en-GB" dirty="0" smtClean="0"/>
              <a:t>To be checked with Shashlik (asap) and Crystal modules (when prototype </a:t>
            </a:r>
            <a:r>
              <a:rPr lang="en-GB" smtClean="0"/>
              <a:t>is </a:t>
            </a:r>
            <a:r>
              <a:rPr lang="en-GB" smtClean="0"/>
              <a:t>available). 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Need electronics with sampling rate &gt;100 MS/s at least</a:t>
            </a:r>
          </a:p>
          <a:p>
            <a:endParaRPr lang="en-US" dirty="0"/>
          </a:p>
          <a:p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good time resolution, it may require to use </a:t>
            </a:r>
            <a:r>
              <a:rPr lang="en-US" dirty="0" smtClean="0"/>
              <a:t>semiconductor </a:t>
            </a:r>
            <a:r>
              <a:rPr lang="en-US" dirty="0" smtClean="0"/>
              <a:t>photo detectors, no PMTs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38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 bwMode="auto">
          <a:xfrm>
            <a:off x="457200" y="1376193"/>
            <a:ext cx="8229600" cy="37856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central part of ECAL can be done on the basis of crystal scintillators; 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lastic scintillator based Shashlik (present design) at the periphery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41275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There are several technologies and several rad hard crystal scintillators which can be used for the central part.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1275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Samples of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GAGG:Ce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(Mg,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scintillator were received and tested</a:t>
            </a:r>
          </a:p>
          <a:p>
            <a:pPr marL="86995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very promising results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869950" lvl="2" indent="-342900">
              <a:buFont typeface="Wingdings" panose="05000000000000000000" pitchFamily="2" charset="2"/>
              <a:buChar char="ü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1275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next steps:</a:t>
            </a:r>
          </a:p>
          <a:p>
            <a:pPr marL="86995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work 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technology choice and prototype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design for the central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module (GAGG)</a:t>
            </a:r>
          </a:p>
          <a:p>
            <a:pPr marL="1327150" lvl="3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 we need neutron irradiation of GAGG?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6995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timing measurements with Shashlik (and new prototypes)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2169184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5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 bwMode="auto">
          <a:xfrm>
            <a:off x="457200" y="1676400"/>
            <a:ext cx="8153400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lvl="1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We are greatly indebted to: </a:t>
            </a:r>
          </a:p>
          <a:p>
            <a:pPr marL="69850" lvl="1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IRRAD team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for all the work of irradiation and dosimetry;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Nicolas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Riggaz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(RP) – for gamma spectroscopy of the samples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Sasha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Singovsky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(CMS) – for the great help in the measurements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Yuri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Musienko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(CMS), Matthias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Karacson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(LHCb)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–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many fruitful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discussions.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3533916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Acknowledgements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905000" y="45720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4805931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ECAL </a:t>
            </a:r>
            <a:r>
              <a:rPr lang="en-US" sz="3200" dirty="0" err="1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centre</a:t>
            </a:r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 - requirements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Yu. Guz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1600200"/>
            <a:ext cx="4566005" cy="3854401"/>
            <a:chOff x="3810912" y="1628843"/>
            <a:chExt cx="5207711" cy="42748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912" y="1628843"/>
              <a:ext cx="5102296" cy="33205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0337756">
              <a:off x="5227883" y="3765340"/>
              <a:ext cx="2750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808080"/>
                  </a:solidFill>
                </a:rPr>
                <a:t>LHCb Preliminary</a:t>
              </a:r>
              <a:endParaRPr lang="en-GB" sz="2800" b="1" dirty="0">
                <a:solidFill>
                  <a:srgbClr val="80808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8023" y="4794340"/>
              <a:ext cx="4800600" cy="11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 smtClean="0"/>
                <a:t>up to ~1 </a:t>
              </a:r>
              <a:r>
                <a:rPr lang="en-US" dirty="0" err="1" smtClean="0"/>
                <a:t>MGy</a:t>
              </a:r>
              <a:r>
                <a:rPr lang="en-US" dirty="0" smtClean="0"/>
                <a:t> in the </a:t>
              </a:r>
              <a:r>
                <a:rPr lang="en-US" dirty="0" err="1" smtClean="0"/>
                <a:t>centre</a:t>
              </a:r>
              <a:r>
                <a:rPr lang="en-US" dirty="0" smtClean="0"/>
                <a:t> (</a:t>
              </a:r>
              <a:r>
                <a:rPr lang="en-US" i="1" u="sng" dirty="0" smtClean="0"/>
                <a:t>no safety factor</a:t>
              </a:r>
              <a:r>
                <a:rPr lang="en-US" dirty="0" smtClean="0"/>
                <a:t>) (Matthias </a:t>
              </a:r>
              <a:r>
                <a:rPr lang="en-US" dirty="0" err="1" smtClean="0"/>
                <a:t>Karacson</a:t>
              </a:r>
              <a:r>
                <a:rPr lang="en-US" dirty="0" smtClean="0"/>
                <a:t>, preliminary</a:t>
              </a:r>
              <a:r>
                <a:rPr lang="en-US" dirty="0" smtClean="0"/>
                <a:t>).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Neutrons: up to few·10</a:t>
              </a:r>
              <a:r>
                <a:rPr lang="en-US" baseline="30000" dirty="0" smtClean="0"/>
                <a:t>15</a:t>
              </a:r>
              <a:r>
                <a:rPr lang="en-US" dirty="0" smtClean="0"/>
                <a:t>/cm</a:t>
              </a:r>
              <a:r>
                <a:rPr lang="en-US" baseline="30000" dirty="0" smtClean="0"/>
                <a:t>2</a:t>
              </a:r>
              <a:r>
                <a:rPr lang="en-US" dirty="0" smtClean="0"/>
                <a:t> 1 MeV </a:t>
              </a:r>
              <a:r>
                <a:rPr lang="en-US" dirty="0" err="1" smtClean="0"/>
                <a:t>neq</a:t>
              </a:r>
              <a:endParaRPr lang="en-US" dirty="0" smtClean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782" y="14995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Periphery: can be shashlik (</a:t>
            </a:r>
            <a:r>
              <a:rPr lang="en-US" i="1" dirty="0" smtClean="0"/>
              <a:t>necessary granularity to be evaluated by MC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 cells (150-250 modules):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radiation hard active medium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inorganic scintillators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radiation hard photo detectors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cooling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small cell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4·10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4x4 cm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2</a:t>
            </a:r>
            <a:r>
              <a:rPr lang="en-US" dirty="0" smtClean="0"/>
              <a:t>·10</a:t>
            </a: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??? (waiting for MC)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Moli</a:t>
            </a:r>
            <a:r>
              <a:rPr lang="fr-FR" dirty="0" smtClean="0"/>
              <a:t>è</a:t>
            </a:r>
            <a:r>
              <a:rPr lang="en-US" dirty="0" smtClean="0"/>
              <a:t>re radius should match (?)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5623" y="997490"/>
            <a:ext cx="768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scintillator based Shashlik technology (present ECAL): works till 30-50 </a:t>
            </a:r>
            <a:r>
              <a:rPr lang="en-US" dirty="0" err="1" smtClean="0"/>
              <a:t>kGy</a:t>
            </a:r>
            <a:r>
              <a:rPr lang="en-US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623" y="5585452"/>
            <a:ext cx="688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+</a:t>
            </a:r>
            <a:r>
              <a:rPr lang="en-US" sz="2000" dirty="0" smtClean="0"/>
              <a:t> need to perform precise timing measurements for EM showers for the whole ECAL surface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759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3" y="1672757"/>
            <a:ext cx="7529513" cy="3418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83911" y="1001673"/>
            <a:ext cx="7614842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Crystals with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orthosilicate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and garnet structure are proven to be radiation hard.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Scintillation: doping with Ce (~1%).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565623" y="5736421"/>
            <a:ext cx="5628079" cy="36933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err="1">
                <a:latin typeface="Calibri" pitchFamily="34" charset="0"/>
                <a:cs typeface="Calibri" pitchFamily="34" charset="0"/>
              </a:rPr>
              <a:t>E.Auffray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, Upgrade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Ib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/II calorimeter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meeting, 23-Feb-2018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5170046"/>
            <a:ext cx="440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fast rise time, relatively slow decay time</a:t>
            </a:r>
            <a:endParaRPr lang="en-GB" dirty="0"/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858655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radiation hard crystal scintillators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9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583911" y="1001673"/>
            <a:ext cx="765805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Codoping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: allows to improve the scintillation properties of garnets (decay time).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65623" y="5736421"/>
            <a:ext cx="5628079" cy="36933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err="1">
                <a:latin typeface="Calibri" pitchFamily="34" charset="0"/>
                <a:cs typeface="Calibri" pitchFamily="34" charset="0"/>
              </a:rPr>
              <a:t>E.Auffray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, Upgrade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Ib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/II calorimeter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meeting, 23-Feb-2018</a:t>
            </a:r>
            <a:endParaRPr lang="en-GB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37602"/>
            <a:ext cx="8458200" cy="3632222"/>
          </a:xfrm>
          <a:prstGeom prst="rect">
            <a:avLst/>
          </a:prstGeom>
        </p:spPr>
      </p:pic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858655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radiation hard crystal scintillators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5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 bwMode="auto">
          <a:xfrm>
            <a:off x="457200" y="931877"/>
            <a:ext cx="8229600" cy="16312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lvl="1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One of promising candidates is a multi-doped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GAGG:Ce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with Mg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Ti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69850" lvl="1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4 samples received from FOMOS (Moscow) for our tests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20x20x10 mm</a:t>
            </a:r>
            <a:r>
              <a:rPr lang="en-US" sz="2000" b="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– 1 pc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20x20x2 mm</a:t>
            </a:r>
            <a:r>
              <a:rPr lang="en-US" sz="2000" b="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– 3 pc</a:t>
            </a:r>
          </a:p>
          <a:p>
            <a:pPr marL="69850" lvl="1">
              <a:spcBef>
                <a:spcPts val="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Irradiation tests were performed at the IRRAD facility @PS CERN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858655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radiation hard crystal scintillators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5"/>
          <p:cNvSpPr txBox="1"/>
          <p:nvPr/>
        </p:nvSpPr>
        <p:spPr bwMode="auto">
          <a:xfrm>
            <a:off x="635000" y="4847051"/>
            <a:ext cx="6903720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-17463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Measurements: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Scintillation signal shape (for non irradiated )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Transparency before and after irradiation</a:t>
            </a:r>
          </a:p>
          <a:p>
            <a:pPr marL="355600" lvl="1" indent="-285750">
              <a:spcBef>
                <a:spcPts val="0"/>
              </a:spcBef>
              <a:buBlip>
                <a:blip r:embed="rId2"/>
              </a:buBlip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γ-spectroscopy (by RP div.)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7200" y="3054510"/>
            <a:ext cx="4684697" cy="1264774"/>
            <a:chOff x="1981200" y="1905000"/>
            <a:chExt cx="4684697" cy="12647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905000"/>
              <a:ext cx="4684697" cy="12647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5334000" y="1905000"/>
              <a:ext cx="0" cy="126477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 bwMode="auto">
            <a:xfrm>
              <a:off x="2986065" y="2788492"/>
              <a:ext cx="995465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irradiated</a:t>
              </a:r>
              <a:endParaRPr lang="en-GB" sz="1600" b="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405335" y="1909216"/>
              <a:ext cx="995465" cy="5847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left not </a:t>
              </a:r>
            </a:p>
            <a:p>
              <a:pPr algn="l">
                <a:spcBef>
                  <a:spcPts val="0"/>
                </a:spcBef>
              </a:pP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irradiated</a:t>
              </a:r>
              <a:endParaRPr lang="en-GB" sz="1600" b="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48073"/>
            <a:ext cx="3100387" cy="206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350" y="3054510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ns: 74%</a:t>
            </a:r>
          </a:p>
          <a:p>
            <a:r>
              <a:rPr lang="en-US" dirty="0" smtClean="0"/>
              <a:t>101 ns: 26%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3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8306889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Irradiation at IRRAD @ PS, Nov 17 – Dec 4, 2017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39" y="1537104"/>
            <a:ext cx="7109778" cy="410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74822" y="3973064"/>
            <a:ext cx="3810000" cy="369332"/>
          </a:xfrm>
          <a:prstGeom prst="rect">
            <a:avLst/>
          </a:prstGeom>
          <a:noFill/>
          <a:ln w="38100" cap="flat" cmpd="sng" algn="ctr">
            <a:solidFill>
              <a:srgbClr val="FE6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1800" b="1" i="0" u="none" strike="noStrike" cap="none" normalizeH="0" baseline="0" smtClean="0">
              <a:ln>
                <a:noFill/>
              </a:ln>
              <a:solidFill>
                <a:srgbClr val="FE6D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4822" y="5073983"/>
            <a:ext cx="3810000" cy="539028"/>
          </a:xfrm>
          <a:prstGeom prst="rect">
            <a:avLst/>
          </a:prstGeom>
          <a:noFill/>
          <a:ln w="38100" cap="flat" cmpd="sng" algn="ctr">
            <a:solidFill>
              <a:srgbClr val="FE6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31800" y="1632285"/>
            <a:ext cx="11448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4.92∙10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</a:t>
            </a:r>
            <a:endParaRPr lang="en-GB" sz="2000" baseline="30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1799" y="2925312"/>
            <a:ext cx="11448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1.26∙10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</a:t>
            </a:r>
            <a:endParaRPr lang="en-GB" sz="2000" baseline="30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65623" y="917096"/>
            <a:ext cx="239501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Actual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Requested</a:t>
            </a:r>
            <a:endParaRPr lang="en-GB" sz="2000" baseline="30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31799" y="4451685"/>
            <a:ext cx="11448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3.08∙10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</a:t>
            </a:r>
            <a:endParaRPr lang="en-GB" sz="2000" baseline="30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6289" y="4865368"/>
            <a:ext cx="955711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91 </a:t>
            </a:r>
            <a:r>
              <a:rPr lang="en-US" sz="1600" i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Mrad</a:t>
            </a: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 GAGG</a:t>
            </a:r>
            <a:endParaRPr lang="en-GB" sz="1600" i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6290" y="3298190"/>
            <a:ext cx="955711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37 </a:t>
            </a:r>
            <a:r>
              <a:rPr lang="en-US" sz="1600" i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Mrad</a:t>
            </a: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 GAGG</a:t>
            </a:r>
            <a:endParaRPr lang="en-GB" sz="1600" i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3996" y="1163007"/>
            <a:ext cx="106125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(Al foils)</a:t>
            </a:r>
            <a:endParaRPr lang="en-GB" sz="20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009140" y="895290"/>
            <a:ext cx="3796809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+ Al foil dosimeters in each section</a:t>
            </a:r>
            <a:endParaRPr lang="en-GB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99" y="5861725"/>
            <a:ext cx="6648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1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018297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Transparency degradation - 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193710"/>
            <a:ext cx="5279120" cy="4105983"/>
            <a:chOff x="1371600" y="1322675"/>
            <a:chExt cx="5279120" cy="4105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322675"/>
              <a:ext cx="5279120" cy="41059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4180172" y="2100844"/>
              <a:ext cx="2470548" cy="19389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1 cm thick sample</a:t>
              </a:r>
            </a:p>
            <a:p>
              <a:pPr algn="l">
                <a:spcBef>
                  <a:spcPts val="0"/>
                </a:spcBef>
              </a:pP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before irradiation</a:t>
              </a:r>
            </a:p>
            <a:p>
              <a:pPr algn="l">
                <a:spcBef>
                  <a:spcPts val="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after irradiation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2400" b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3.08∙10</a:t>
              </a:r>
              <a:r>
                <a:rPr lang="en-US" sz="2400" b="0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15</a:t>
              </a:r>
              <a:r>
                <a:rPr lang="en-US" sz="2400" b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p/cm</a:t>
              </a:r>
              <a:r>
                <a:rPr lang="en-US" sz="2400" b="0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GB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24" y="754778"/>
            <a:ext cx="2515248" cy="2491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6457950" y="4015943"/>
            <a:ext cx="1803699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-3.6% @520nm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-2.5% @540nm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-1.8% @560nm</a:t>
            </a:r>
            <a:endParaRPr lang="en-GB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752440" y="3264540"/>
            <a:ext cx="146841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 important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wavelengths: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62533" y="5449622"/>
            <a:ext cx="8418933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transparency degradation @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λ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&gt;480 nm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measured with the 1 cm sample. For both 2mm thick samples, the degradation cannot be measured reliably.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9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5127301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Transparency degradation - II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76302" y="4102457"/>
            <a:ext cx="2561920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RIAC=3.6 m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@520nm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2.5  m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@540nm</a:t>
            </a:r>
            <a:endParaRPr lang="en-US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1.8  m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@560nm</a:t>
            </a:r>
            <a:endParaRPr lang="en-GB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8217" y="1024082"/>
            <a:ext cx="5617871" cy="3925265"/>
            <a:chOff x="471600" y="1285135"/>
            <a:chExt cx="5617871" cy="39252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600" y="1285135"/>
              <a:ext cx="5617871" cy="39252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2057400" y="1393200"/>
              <a:ext cx="1278000" cy="32766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12" y="1681120"/>
            <a:ext cx="2714393" cy="8553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19289" y="5029200"/>
            <a:ext cx="8418933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 transparency degradation @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λ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&gt;480 nm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was measured with the 1 cm thick sample. For both 2mm thick samples, the degradation 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not well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measurable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Very good result compared to other inorganic scintillators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Do we need separate run of neutron irradiation?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028950" y="2674632"/>
            <a:ext cx="2425664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 cm thick sample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3.08∙10</a:t>
            </a:r>
            <a:r>
              <a:rPr lang="en-US" sz="2400" b="0" baseline="30000" dirty="0" smtClean="0">
                <a:latin typeface="Calibri" pitchFamily="34" charset="0"/>
                <a:cs typeface="Calibri" pitchFamily="34" charset="0"/>
              </a:rPr>
              <a:t>15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p/cm</a:t>
            </a:r>
            <a:r>
              <a:rPr lang="en-US" sz="2400" b="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024" y="754778"/>
            <a:ext cx="2515248" cy="24919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6752440" y="3264540"/>
            <a:ext cx="146841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 important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wavelengths: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3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65623" y="304800"/>
            <a:ext cx="2831224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Induced activity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2018-03-22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Yu. Guz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043-5661-440F-B114-A4201B30685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70984"/>
              </p:ext>
            </p:extLst>
          </p:nvPr>
        </p:nvGraphicFramePr>
        <p:xfrm>
          <a:off x="381309" y="1455985"/>
          <a:ext cx="1394873" cy="263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257">
                  <a:extLst>
                    <a:ext uri="{9D8B030D-6E8A-4147-A177-3AD203B41FA5}">
                      <a16:colId xmlns:a16="http://schemas.microsoft.com/office/drawing/2014/main" val="1305268727"/>
                    </a:ext>
                  </a:extLst>
                </a:gridCol>
                <a:gridCol w="780616">
                  <a:extLst>
                    <a:ext uri="{9D8B030D-6E8A-4147-A177-3AD203B41FA5}">
                      <a16:colId xmlns:a16="http://schemas.microsoft.com/office/drawing/2014/main" val="212444772"/>
                    </a:ext>
                  </a:extLst>
                </a:gridCol>
              </a:tblGrid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Isotopes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(Bq /Unit)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996422701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Be-7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7.23E+05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617389001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Na-22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1.96E+04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804622183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Sc-46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7.52E+04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46113974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V-48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4.39E+04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713442689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Cr-51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1.63E+05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059636426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Mn-54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4.95E+04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258347072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Co-56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3.54E+04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202596332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Co-57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5.54E+04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224106530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Co-58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1.85E+05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270186209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Fe-59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3.31E+04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4000927742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Co-60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8.51E+03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470433420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Zn-65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1.88E+05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834357132"/>
                  </a:ext>
                </a:extLst>
              </a:tr>
              <a:tr h="140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Zn-72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1.55E+04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20836809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55220"/>
              </p:ext>
            </p:extLst>
          </p:nvPr>
        </p:nvGraphicFramePr>
        <p:xfrm>
          <a:off x="1828800" y="1455182"/>
          <a:ext cx="1371600" cy="263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08">
                  <a:extLst>
                    <a:ext uri="{9D8B030D-6E8A-4147-A177-3AD203B41FA5}">
                      <a16:colId xmlns:a16="http://schemas.microsoft.com/office/drawing/2014/main" val="1305268727"/>
                    </a:ext>
                  </a:extLst>
                </a:gridCol>
                <a:gridCol w="767592">
                  <a:extLst>
                    <a:ext uri="{9D8B030D-6E8A-4147-A177-3AD203B41FA5}">
                      <a16:colId xmlns:a16="http://schemas.microsoft.com/office/drawing/2014/main" val="212444772"/>
                    </a:ext>
                  </a:extLst>
                </a:gridCol>
              </a:tblGrid>
              <a:tr h="1168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Isotopes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(Bq /Unit)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996422701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As-74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1.14E+04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314057905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Se-75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3.13E+04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161471163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Rb-83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6.43E+04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926959898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Rb-84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1.73E+04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179702151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Sr-85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6.84E+04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735729416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Y-88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3.20E+04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860929127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Zr-88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8.59E+04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544015177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Ag-105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7.93E+04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834693823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Sn-113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1.35E+05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997331400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Te-121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9.49E+04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08239425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Xe-127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1.89E+05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985474139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Ba-131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5.64E+04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677454310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Ce-139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1.97E+05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82835681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44412"/>
              </p:ext>
            </p:extLst>
          </p:nvPr>
        </p:nvGraphicFramePr>
        <p:xfrm>
          <a:off x="3253019" y="1474350"/>
          <a:ext cx="1447800" cy="244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564">
                  <a:extLst>
                    <a:ext uri="{9D8B030D-6E8A-4147-A177-3AD203B41FA5}">
                      <a16:colId xmlns:a16="http://schemas.microsoft.com/office/drawing/2014/main" val="1305268727"/>
                    </a:ext>
                  </a:extLst>
                </a:gridCol>
                <a:gridCol w="810236">
                  <a:extLst>
                    <a:ext uri="{9D8B030D-6E8A-4147-A177-3AD203B41FA5}">
                      <a16:colId xmlns:a16="http://schemas.microsoft.com/office/drawing/2014/main" val="212444772"/>
                    </a:ext>
                  </a:extLst>
                </a:gridCol>
              </a:tblGrid>
              <a:tr h="1168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Isotopes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(Bq /Unit)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996422701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Pm-143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1.04E+05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941376079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Pm-144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2.50E+04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805615863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Eu-146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6.96E+04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666983975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Gd-146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6.89E+04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189037557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Eu-147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2.81E+05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386571308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Eu-148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2.34E+05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054405434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Pm-148m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3.54E+04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561174439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Eu-149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4.08E+05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261724075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Gd-149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2.85E+04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39944342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Gd-151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2.75E+05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891674997"/>
                  </a:ext>
                </a:extLst>
              </a:tr>
              <a:tr h="1112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Gd-153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2.58E+05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990493371"/>
                  </a:ext>
                </a:extLst>
              </a:tr>
              <a:tr h="1168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Eu-156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1.13E+05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96052259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54050" y="808851"/>
            <a:ext cx="478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γ-spectroscopy by RP division (N.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Riggaz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(data for the 20x20x10 mm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shown).</a:t>
            </a: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0" y="4391995"/>
            <a:ext cx="4546769" cy="198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28600" y="4078011"/>
            <a:ext cx="4784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Decent agreement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Fluka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(M.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Korzhik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et al).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704909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Radio luminescence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8635" y="1474350"/>
            <a:ext cx="39767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level after the irradiation to these doses (370 &amp; 910 </a:t>
            </a:r>
            <a:r>
              <a:rPr lang="en-US" dirty="0" err="1" smtClean="0"/>
              <a:t>kGy</a:t>
            </a:r>
            <a:r>
              <a:rPr lang="en-US" dirty="0" smtClean="0"/>
              <a:t>) is quite high (see </a:t>
            </a:r>
            <a:r>
              <a:rPr lang="en-US" dirty="0" smtClean="0">
                <a:sym typeface="Wingdings" panose="05000000000000000000" pitchFamily="2" charset="2"/>
              </a:rPr>
              <a:t>)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Radio luminescence in irradiated scintillator occurs as scintillations caused by the decays of the generated isotopes.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signal/noise ratio depends on particular calorimeter design and data taking </a:t>
            </a:r>
            <a:r>
              <a:rPr lang="en-GB" dirty="0" smtClean="0"/>
              <a:t>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first rough estimations</a:t>
            </a:r>
            <a:r>
              <a:rPr lang="en-US" dirty="0" smtClean="0"/>
              <a:t>: </a:t>
            </a:r>
            <a:r>
              <a:rPr lang="en-GB" dirty="0"/>
              <a:t>the ratio of MIP signal to radio luminescence noise is </a:t>
            </a:r>
            <a:r>
              <a:rPr lang="en-GB" b="1" i="1" dirty="0" smtClean="0">
                <a:solidFill>
                  <a:srgbClr val="006600"/>
                </a:solidFill>
              </a:rPr>
              <a:t>&gt;~ </a:t>
            </a:r>
            <a:r>
              <a:rPr lang="en-GB" b="1" i="1" dirty="0">
                <a:solidFill>
                  <a:srgbClr val="006600"/>
                </a:solidFill>
              </a:rPr>
              <a:t>1000 in 25 - 100 ns </a:t>
            </a:r>
            <a:r>
              <a:rPr lang="en-GB" b="1" i="1" dirty="0" smtClean="0">
                <a:solidFill>
                  <a:srgbClr val="006600"/>
                </a:solidFill>
              </a:rPr>
              <a:t>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work on </a:t>
            </a:r>
            <a:r>
              <a:rPr lang="en-US" dirty="0" err="1" smtClean="0"/>
              <a:t>Fluka</a:t>
            </a:r>
            <a:r>
              <a:rPr lang="en-US" dirty="0" smtClean="0"/>
              <a:t> simulation is ongoing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51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137585</TotalTime>
  <Words>1289</Words>
  <Application>Microsoft Office PowerPoint</Application>
  <PresentationFormat>On-screen Show (4:3)</PresentationFormat>
  <Paragraphs>294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Monotype Sorts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HCAL commissioning</dc:title>
  <dc:creator>gouz</dc:creator>
  <cp:lastModifiedBy>Iouri Guz</cp:lastModifiedBy>
  <cp:revision>3243</cp:revision>
  <cp:lastPrinted>2000-11-30T10:44:50Z</cp:lastPrinted>
  <dcterms:created xsi:type="dcterms:W3CDTF">1999-06-22T13:00:13Z</dcterms:created>
  <dcterms:modified xsi:type="dcterms:W3CDTF">2018-03-22T11:25:20Z</dcterms:modified>
</cp:coreProperties>
</file>