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4" r:id="rId2"/>
    <p:sldId id="373" r:id="rId3"/>
    <p:sldId id="370" r:id="rId4"/>
    <p:sldId id="371" r:id="rId5"/>
    <p:sldId id="372" r:id="rId6"/>
    <p:sldId id="368" r:id="rId7"/>
    <p:sldId id="374" r:id="rId8"/>
    <p:sldId id="376" r:id="rId9"/>
    <p:sldId id="366" r:id="rId10"/>
    <p:sldId id="367" r:id="rId11"/>
    <p:sldId id="377" r:id="rId12"/>
  </p:sldIdLst>
  <p:sldSz cx="9144000" cy="6858000" type="screen4x3"/>
  <p:notesSz cx="9144000" cy="6858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an Luc Lancelot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86410" autoAdjust="0"/>
  </p:normalViewPr>
  <p:slideViewPr>
    <p:cSldViewPr>
      <p:cViewPr varScale="1">
        <p:scale>
          <a:sx n="73" d="100"/>
          <a:sy n="73" d="100"/>
        </p:scale>
        <p:origin x="102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BE603F-1481-8943-88CA-7C5C3D6A537C}" type="datetimeFigureOut">
              <a:rPr lang="fr-FR"/>
              <a:pPr>
                <a:defRPr/>
              </a:pPr>
              <a:t>15/02/2018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FB8BB6-2527-6242-8E84-F2A6FD3F22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74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DB9595-6816-7B43-A3C4-3504275C9D0F}" type="datetimeFigureOut">
              <a:rPr lang="fr-FR"/>
              <a:pPr>
                <a:defRPr/>
              </a:pPr>
              <a:t>15/02/2018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450BB5-19B3-5E48-9571-E5E9FA996F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476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>
              <a:latin typeface="Calibri" charset="0"/>
            </a:endParaRPr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E25F7F-1F2A-FE4B-87EA-C1660053C12C}" type="slidenum">
              <a:rPr lang="fr-FR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144196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6"/>
          <p:cNvGraphicFramePr>
            <a:graphicFrameLocks noChangeAspect="1"/>
          </p:cNvGraphicFramePr>
          <p:nvPr/>
        </p:nvGraphicFramePr>
        <p:xfrm>
          <a:off x="114300" y="260350"/>
          <a:ext cx="86439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" name="Acrobat Document" r:id="rId3" imgW="129463800" imgH="182880000" progId="AcroExch.Document.7">
                  <p:embed/>
                </p:oleObj>
              </mc:Choice>
              <mc:Fallback>
                <p:oleObj name="Acrobat Document" r:id="rId3" imgW="129463800" imgH="1828800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89104"/>
                      <a:stretch>
                        <a:fillRect/>
                      </a:stretch>
                    </p:blipFill>
                    <p:spPr bwMode="auto">
                      <a:xfrm>
                        <a:off x="114300" y="260350"/>
                        <a:ext cx="8643938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7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28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0FD6A-E66F-1646-8EED-0FEE83F66E38}" type="datetime1">
              <a:rPr lang="fr-FR" smtClean="0"/>
              <a:t>15/02/2018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E73E1-AA45-734D-B7BF-40F1F78FED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5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C568B-4D09-B24B-8DB8-6DEC385C48F0}" type="datetime1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1080-62AA-7040-98E8-9B119F1E92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36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89D55-A962-D143-9236-AA8399C80E73}" type="datetime1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3391-0875-DD41-9D9C-A763A9E505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74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3A98-F8BB-7340-94F8-C28A4DFED1FE}" type="datetime1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EB5D-0AF7-4F40-94AA-EE4B95102B3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8" name="Picture 2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7714"/>
            <a:ext cx="2286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58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0CD1-0C1B-FE41-835A-73E7413709A7}" type="datetime1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6CEC1-AAD9-4643-8EF6-86CD0C0D47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689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4DFCC-D4E7-E046-8131-BCA8CD67E57A}" type="datetime1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EF2B-253D-DA48-89D2-640B40EE0B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3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4ABD6-96BC-7940-9C50-65B6CCC34E59}" type="datetime1">
              <a:rPr lang="fr-FR" smtClean="0"/>
              <a:t>15/02/2018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8562-C462-BF46-9A02-99A507FB087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28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D4662-36FD-124E-A000-C89D4752420F}" type="datetime1">
              <a:rPr lang="fr-FR" smtClean="0"/>
              <a:t>15/02/2018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4DC3-3E30-C144-9107-D8BC77CB3A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71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278D-9C8F-C041-99BE-260E0741577D}" type="datetime1">
              <a:rPr lang="fr-FR" smtClean="0"/>
              <a:t>15/02/2018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4CD6-F44B-444E-9815-99A43CEAF17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56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9F82-D102-0E4F-BD1A-99F5070990DC}" type="datetime1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E4C71-6646-284B-8041-738B3011D3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4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091FF-6E82-E34D-B3B6-FDF384D1256F}" type="datetime1">
              <a:rPr lang="fr-FR" smtClean="0"/>
              <a:t>15/02/2018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5E30-0A7C-594F-817A-C6EAD9C0A3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55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5F5CB41-E5F5-B744-89E7-512B08DA6F22}" type="datetime1">
              <a:rPr lang="fr-FR" smtClean="0"/>
              <a:t>15/02/2018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0CD875-DE01-9B4C-A40F-0C9B040F60D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967087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r>
              <a:rPr lang="fr-FR" dirty="0"/>
              <a:t>JINR – Sigmaphi collaboration</a:t>
            </a:r>
            <a:br>
              <a:rPr lang="fr-FR" dirty="0"/>
            </a:br>
            <a:r>
              <a:rPr lang="fr-FR" dirty="0"/>
              <a:t>Performance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dirty="0" err="1"/>
              <a:t>turnkey</a:t>
            </a:r>
            <a:r>
              <a:rPr lang="fr-FR" dirty="0"/>
              <a:t> </a:t>
            </a:r>
            <a:r>
              <a:rPr lang="fr-FR" dirty="0" err="1"/>
              <a:t>systems</a:t>
            </a:r>
            <a:br>
              <a:rPr lang="fr-FR" dirty="0"/>
            </a:br>
            <a:br>
              <a:rPr lang="fr-FR" dirty="0"/>
            </a:br>
            <a:r>
              <a:rPr lang="fr-FR" sz="3600" dirty="0"/>
              <a:t>JINR </a:t>
            </a:r>
            <a:r>
              <a:rPr lang="fr-FR" sz="3600" dirty="0" err="1"/>
              <a:t>day</a:t>
            </a:r>
            <a:r>
              <a:rPr lang="fr-FR" sz="3600" dirty="0"/>
              <a:t> in France </a:t>
            </a:r>
            <a:br>
              <a:rPr lang="fr-FR" sz="3600" dirty="0"/>
            </a:br>
            <a:r>
              <a:rPr lang="fr-FR" sz="2400" dirty="0"/>
              <a:t>Jean Luc Lancelot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15/02/2018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9A96-1E7C-44E8-AC88-AA179D57CCE9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3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RF Kicker</a:t>
            </a:r>
            <a:endParaRPr lang="en-GB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586074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Time of flight 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deflector</a:t>
            </a:r>
            <a:endParaRPr lang="fr-FR" dirty="0"/>
          </a:p>
          <a:p>
            <a:r>
              <a:rPr lang="fr-FR" dirty="0"/>
              <a:t>14,5 – 20 MHz, 70 mm gap700 mm 120 mm </a:t>
            </a:r>
            <a:r>
              <a:rPr lang="fr-FR" dirty="0" err="1"/>
              <a:t>wide</a:t>
            </a:r>
            <a:r>
              <a:rPr lang="fr-FR" dirty="0"/>
              <a:t> long </a:t>
            </a:r>
            <a:r>
              <a:rPr lang="fr-FR" dirty="0" err="1"/>
              <a:t>electrodes</a:t>
            </a:r>
            <a:r>
              <a:rPr lang="fr-FR" dirty="0"/>
              <a:t> 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signed</a:t>
            </a:r>
            <a:r>
              <a:rPr lang="fr-FR" dirty="0"/>
              <a:t> Jan 2017, </a:t>
            </a:r>
            <a:r>
              <a:rPr lang="fr-FR" dirty="0" err="1"/>
              <a:t>delivery</a:t>
            </a:r>
            <a:r>
              <a:rPr lang="fr-FR" dirty="0"/>
              <a:t> </a:t>
            </a:r>
            <a:r>
              <a:rPr lang="fr-FR" dirty="0" err="1"/>
              <a:t>December</a:t>
            </a:r>
            <a:r>
              <a:rPr lang="fr-FR" dirty="0"/>
              <a:t> 2018 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621160"/>
            <a:ext cx="4309835" cy="350864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8" y="2036043"/>
            <a:ext cx="4635508" cy="362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66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Comments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fr-FR" dirty="0"/>
              <a:t>JINR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biggest</a:t>
            </a:r>
            <a:r>
              <a:rPr lang="fr-FR" dirty="0"/>
              <a:t> </a:t>
            </a:r>
            <a:r>
              <a:rPr lang="fr-FR" dirty="0" err="1"/>
              <a:t>customer</a:t>
            </a:r>
            <a:r>
              <a:rPr lang="fr-FR" dirty="0"/>
              <a:t> for </a:t>
            </a:r>
            <a:r>
              <a:rPr lang="fr-FR" dirty="0" err="1"/>
              <a:t>turnkey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r>
              <a:rPr lang="fr-FR" dirty="0" err="1"/>
              <a:t>Quality</a:t>
            </a:r>
            <a:r>
              <a:rPr lang="fr-FR" dirty="0"/>
              <a:t> of </a:t>
            </a:r>
            <a:r>
              <a:rPr lang="fr-FR" dirty="0" err="1"/>
              <a:t>technical</a:t>
            </a:r>
            <a:r>
              <a:rPr lang="fr-FR" dirty="0"/>
              <a:t> exchanges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really</a:t>
            </a:r>
            <a:r>
              <a:rPr lang="fr-FR" dirty="0"/>
              <a:t> top </a:t>
            </a:r>
            <a:r>
              <a:rPr lang="fr-FR" dirty="0" err="1"/>
              <a:t>level</a:t>
            </a:r>
            <a:r>
              <a:rPr lang="fr-FR" dirty="0"/>
              <a:t>, </a:t>
            </a:r>
            <a:r>
              <a:rPr lang="fr-FR" dirty="0" err="1"/>
              <a:t>common</a:t>
            </a:r>
            <a:r>
              <a:rPr lang="fr-FR" dirty="0"/>
              <a:t> goals, </a:t>
            </a:r>
            <a:r>
              <a:rPr lang="fr-FR" dirty="0" err="1"/>
              <a:t>going</a:t>
            </a:r>
            <a:r>
              <a:rPr lang="fr-FR" dirty="0"/>
              <a:t> to the essential, </a:t>
            </a:r>
            <a:r>
              <a:rPr lang="fr-FR" dirty="0" err="1"/>
              <a:t>letting</a:t>
            </a:r>
            <a:r>
              <a:rPr lang="fr-FR" dirty="0"/>
              <a:t> as </a:t>
            </a:r>
            <a:r>
              <a:rPr lang="fr-FR" dirty="0" err="1"/>
              <a:t>much</a:t>
            </a:r>
            <a:r>
              <a:rPr lang="fr-FR" dirty="0"/>
              <a:t> room to </a:t>
            </a:r>
            <a:r>
              <a:rPr lang="fr-FR" dirty="0" err="1"/>
              <a:t>manoeuvre</a:t>
            </a:r>
            <a:r>
              <a:rPr lang="fr-FR" dirty="0"/>
              <a:t> as possible</a:t>
            </a:r>
          </a:p>
          <a:p>
            <a:r>
              <a:rPr lang="fr-FR" dirty="0" err="1"/>
              <a:t>Quality</a:t>
            </a:r>
            <a:r>
              <a:rPr lang="fr-FR" dirty="0"/>
              <a:t> of </a:t>
            </a:r>
            <a:r>
              <a:rPr lang="fr-FR" dirty="0" err="1"/>
              <a:t>human</a:t>
            </a:r>
            <a:r>
              <a:rPr lang="fr-FR" dirty="0"/>
              <a:t> </a:t>
            </a:r>
            <a:r>
              <a:rPr lang="fr-FR" dirty="0" err="1"/>
              <a:t>relationship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excellent</a:t>
            </a:r>
          </a:p>
          <a:p>
            <a:r>
              <a:rPr lang="fr-FR" dirty="0"/>
              <a:t>Administration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efficient and </a:t>
            </a:r>
            <a:r>
              <a:rPr lang="fr-FR" dirty="0" err="1"/>
              <a:t>reactive</a:t>
            </a:r>
            <a:r>
              <a:rPr lang="fr-FR" dirty="0"/>
              <a:t> </a:t>
            </a:r>
          </a:p>
          <a:p>
            <a:r>
              <a:rPr lang="fr-FR" dirty="0"/>
              <a:t>This </a:t>
            </a:r>
            <a:r>
              <a:rPr lang="fr-FR" dirty="0" err="1"/>
              <a:t>is</a:t>
            </a:r>
            <a:r>
              <a:rPr lang="fr-FR" dirty="0"/>
              <a:t> key to </a:t>
            </a:r>
            <a:r>
              <a:rPr lang="fr-FR" dirty="0" err="1"/>
              <a:t>smooth</a:t>
            </a:r>
            <a:r>
              <a:rPr lang="fr-FR" dirty="0"/>
              <a:t> </a:t>
            </a:r>
            <a:r>
              <a:rPr lang="fr-FR" dirty="0" err="1"/>
              <a:t>contracts</a:t>
            </a:r>
            <a:r>
              <a:rPr lang="fr-FR" dirty="0"/>
              <a:t>, </a:t>
            </a:r>
            <a:r>
              <a:rPr lang="fr-FR" dirty="0" err="1"/>
              <a:t>optimized</a:t>
            </a:r>
            <a:r>
              <a:rPr lang="fr-FR" dirty="0"/>
              <a:t> and </a:t>
            </a:r>
            <a:r>
              <a:rPr lang="fr-FR" dirty="0" err="1"/>
              <a:t>performing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  <a:p>
            <a:r>
              <a:rPr lang="fr-FR" dirty="0"/>
              <a:t>One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: </a:t>
            </a:r>
            <a:r>
              <a:rPr lang="fr-FR" dirty="0" err="1"/>
              <a:t>some</a:t>
            </a:r>
            <a:r>
              <a:rPr lang="fr-FR" dirty="0"/>
              <a:t> french </a:t>
            </a:r>
            <a:r>
              <a:rPr lang="fr-FR" dirty="0" err="1"/>
              <a:t>banks</a:t>
            </a:r>
            <a:endParaRPr lang="fr-F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488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Sigmaphi </a:t>
            </a:r>
            <a:r>
              <a:rPr lang="fr-FR" dirty="0" err="1"/>
              <a:t>presentation</a:t>
            </a:r>
            <a:endParaRPr lang="fr-FR" dirty="0"/>
          </a:p>
          <a:p>
            <a:r>
              <a:rPr lang="fr-FR" dirty="0"/>
              <a:t>4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contracts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JINR</a:t>
            </a:r>
          </a:p>
          <a:p>
            <a:r>
              <a:rPr lang="fr-FR" dirty="0"/>
              <a:t>Conclusions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9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Equipments</a:t>
            </a:r>
            <a:r>
              <a:rPr lang="fr-FR" dirty="0"/>
              <a:t> for </a:t>
            </a:r>
            <a:r>
              <a:rPr lang="fr-FR" dirty="0" err="1"/>
              <a:t>particle</a:t>
            </a:r>
            <a:r>
              <a:rPr lang="fr-FR" dirty="0"/>
              <a:t> </a:t>
            </a:r>
            <a:r>
              <a:rPr lang="fr-FR" dirty="0" err="1"/>
              <a:t>accelerators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437332"/>
            <a:ext cx="5040560" cy="514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6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85"/>
    </mc:Choice>
    <mc:Fallback xmlns="">
      <p:transition spd="slow" advTm="251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786063" y="274638"/>
            <a:ext cx="5900737" cy="1143000"/>
          </a:xfrm>
        </p:spPr>
        <p:txBody>
          <a:bodyPr/>
          <a:lstStyle/>
          <a:p>
            <a:pPr eaLnBrk="1" hangingPunct="1"/>
            <a:r>
              <a:rPr lang="fr-FR" dirty="0">
                <a:latin typeface="Garamond"/>
                <a:cs typeface="Garamond"/>
              </a:rPr>
              <a:t>2 main </a:t>
            </a:r>
            <a:r>
              <a:rPr lang="fr-FR" dirty="0" err="1">
                <a:latin typeface="Garamond"/>
                <a:cs typeface="Garamond"/>
              </a:rPr>
              <a:t>sectors</a:t>
            </a:r>
            <a:endParaRPr lang="fr-FR" dirty="0">
              <a:latin typeface="Garamond"/>
              <a:cs typeface="Garamond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528638" y="1639888"/>
            <a:ext cx="7931150" cy="452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>
                <a:latin typeface="Garamond"/>
                <a:ea typeface="+mn-ea"/>
                <a:cs typeface="Garamond"/>
              </a:rPr>
              <a:t>Physics</a:t>
            </a:r>
            <a:r>
              <a:rPr lang="fr-FR" dirty="0">
                <a:latin typeface="Garamond"/>
                <a:ea typeface="+mn-ea"/>
                <a:cs typeface="Garamond"/>
              </a:rPr>
              <a:t> </a:t>
            </a:r>
            <a:r>
              <a:rPr lang="fr-FR" dirty="0" err="1">
                <a:latin typeface="Garamond"/>
                <a:ea typeface="+mn-ea"/>
                <a:cs typeface="Garamond"/>
              </a:rPr>
              <a:t>research</a:t>
            </a:r>
            <a:r>
              <a:rPr lang="fr-FR" dirty="0">
                <a:latin typeface="Garamond"/>
                <a:ea typeface="+mn-ea"/>
                <a:cs typeface="Garamond"/>
              </a:rPr>
              <a:t> </a:t>
            </a:r>
            <a:r>
              <a:rPr lang="fr-FR" dirty="0" err="1">
                <a:latin typeface="Garamond"/>
                <a:ea typeface="+mn-ea"/>
                <a:cs typeface="Garamond"/>
              </a:rPr>
              <a:t>labs</a:t>
            </a:r>
            <a:endParaRPr lang="fr-FR" dirty="0">
              <a:latin typeface="Garamond"/>
              <a:ea typeface="+mn-ea"/>
              <a:cs typeface="Garamond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>
              <a:latin typeface="Garamond"/>
              <a:ea typeface="+mn-ea"/>
              <a:cs typeface="Garamond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latin typeface="Garamond"/>
              <a:ea typeface="+mn-ea"/>
              <a:cs typeface="Garamond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fr-FR" dirty="0">
              <a:latin typeface="Garamond"/>
              <a:ea typeface="+mn-ea"/>
              <a:cs typeface="Garamond"/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fr-FR" sz="1800" dirty="0">
                <a:latin typeface="Garamond"/>
                <a:ea typeface="+mn-ea"/>
                <a:cs typeface="Garamond"/>
              </a:rPr>
              <a:t>               CERN-LHC                                 ESRF	          Jefferson </a:t>
            </a:r>
            <a:r>
              <a:rPr lang="fr-FR" sz="1800" dirty="0" err="1">
                <a:latin typeface="Garamond"/>
                <a:ea typeface="+mn-ea"/>
                <a:cs typeface="Garamond"/>
              </a:rPr>
              <a:t>Lab</a:t>
            </a:r>
            <a:endParaRPr lang="fr-FR" sz="1800" dirty="0">
              <a:latin typeface="Garamond"/>
              <a:ea typeface="+mn-ea"/>
              <a:cs typeface="Garamond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err="1">
                <a:latin typeface="Garamond"/>
                <a:ea typeface="+mn-ea"/>
                <a:cs typeface="Garamond"/>
              </a:rPr>
              <a:t>Hadrontherapy</a:t>
            </a:r>
            <a:r>
              <a:rPr lang="fr-FR" dirty="0">
                <a:latin typeface="Garamond"/>
                <a:ea typeface="+mn-ea"/>
                <a:cs typeface="Garamond"/>
              </a:rPr>
              <a:t> </a:t>
            </a:r>
            <a:r>
              <a:rPr lang="fr-FR" dirty="0" err="1">
                <a:latin typeface="Garamond"/>
                <a:ea typeface="+mn-ea"/>
                <a:cs typeface="Garamond"/>
              </a:rPr>
              <a:t>centers</a:t>
            </a:r>
            <a:r>
              <a:rPr lang="fr-FR" dirty="0">
                <a:latin typeface="Garamond"/>
                <a:ea typeface="+mn-ea"/>
                <a:cs typeface="Garamond"/>
              </a:rPr>
              <a:t> </a:t>
            </a:r>
            <a:r>
              <a:rPr lang="fr-FR" dirty="0" err="1">
                <a:latin typeface="Garamond"/>
                <a:ea typeface="+mn-ea"/>
                <a:cs typeface="Garamond"/>
              </a:rPr>
              <a:t>manufacturers</a:t>
            </a:r>
            <a:endParaRPr lang="fr-FR" dirty="0">
              <a:latin typeface="Garamond"/>
              <a:ea typeface="+mn-ea"/>
              <a:cs typeface="Garamond"/>
            </a:endParaRP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228282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2276475"/>
            <a:ext cx="238918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297113"/>
            <a:ext cx="1962150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413" y="5327650"/>
            <a:ext cx="152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013" y="5327650"/>
            <a:ext cx="193198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5725" y="4841875"/>
            <a:ext cx="32940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03"/>
    </mc:Choice>
    <mc:Fallback xmlns="">
      <p:transition spd="slow" advTm="1480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988840"/>
            <a:ext cx="6635080" cy="3926908"/>
          </a:xfrm>
          <a:prstGeom prst="rect">
            <a:avLst/>
          </a:prstGeom>
        </p:spPr>
      </p:pic>
      <p:pic>
        <p:nvPicPr>
          <p:cNvPr id="72706" name="Picture 2" descr="http://cirennes.concept-image.fr/sigmaphi/wp-content/uploads/2016/12/Sigmaphi-Magnets-350x2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66" y="1708049"/>
            <a:ext cx="1799667" cy="11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http://cirennes.concept-image.fr/sigmaphi/wp-content/uploads/2016/12/Sigmaphi-Electronics-350x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33" y="3130326"/>
            <a:ext cx="1799667" cy="11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0" name="Picture 6" descr="http://cirennes.concept-image.fr/sigmaphi/wp-content/uploads/2016/12/Sigmaphi-Chine-350x23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33" y="4620247"/>
            <a:ext cx="1799667" cy="118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27584" y="60932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                  30 M€, 90% export, 180 people</a:t>
            </a:r>
            <a:endParaRPr lang="en-GB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7047583" y="4290639"/>
            <a:ext cx="178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Sigmaphi Electronics, Alsace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92280" y="2879358"/>
            <a:ext cx="178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Sigmaphi </a:t>
            </a:r>
            <a:r>
              <a:rPr lang="fr-FR" sz="1100" dirty="0" err="1"/>
              <a:t>Magnets</a:t>
            </a:r>
            <a:r>
              <a:rPr lang="fr-FR" sz="1100" dirty="0"/>
              <a:t>, Brittany</a:t>
            </a:r>
            <a:endParaRPr lang="en-GB" sz="1100" dirty="0"/>
          </a:p>
        </p:txBody>
      </p:sp>
      <p:sp>
        <p:nvSpPr>
          <p:cNvPr id="12" name="ZoneTexte 11"/>
          <p:cNvSpPr txBox="1"/>
          <p:nvPr/>
        </p:nvSpPr>
        <p:spPr>
          <a:xfrm>
            <a:off x="7069932" y="5799343"/>
            <a:ext cx="178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Sigmaphi  China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47583" y="6035911"/>
            <a:ext cx="1782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Sigmaphi  </a:t>
            </a:r>
            <a:r>
              <a:rPr lang="fr-FR" sz="1100" dirty="0" err="1"/>
              <a:t>Japan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20252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0"/>
    </mc:Choice>
    <mc:Fallback xmlns="">
      <p:transition spd="slow" advTm="2183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Acculina</a:t>
            </a:r>
            <a:r>
              <a:rPr lang="fr-FR" dirty="0"/>
              <a:t> 2 </a:t>
            </a:r>
            <a:r>
              <a:rPr lang="fr-FR" dirty="0" err="1"/>
              <a:t>beamline</a:t>
            </a:r>
            <a:endParaRPr lang="en-GB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594928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70m long </a:t>
            </a:r>
            <a:r>
              <a:rPr lang="fr-FR" dirty="0" err="1"/>
              <a:t>heavy</a:t>
            </a:r>
            <a:r>
              <a:rPr lang="fr-FR" dirty="0"/>
              <a:t> ion </a:t>
            </a:r>
            <a:r>
              <a:rPr lang="fr-FR" dirty="0" err="1"/>
              <a:t>beamline</a:t>
            </a:r>
            <a:r>
              <a:rPr lang="fr-FR" dirty="0"/>
              <a:t> – </a:t>
            </a:r>
            <a:r>
              <a:rPr lang="fr-FR" dirty="0" err="1"/>
              <a:t>optical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, </a:t>
            </a:r>
            <a:r>
              <a:rPr lang="fr-FR" dirty="0" err="1"/>
              <a:t>magnets</a:t>
            </a:r>
            <a:r>
              <a:rPr lang="fr-FR" dirty="0"/>
              <a:t>, power supplies, vacuum, installation and </a:t>
            </a:r>
            <a:r>
              <a:rPr lang="fr-FR" dirty="0" err="1"/>
              <a:t>alignment</a:t>
            </a:r>
            <a:endParaRPr lang="en-GB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115616" y="2996952"/>
            <a:ext cx="8229600" cy="4525963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" r="1960" b="27672"/>
          <a:stretch/>
        </p:blipFill>
        <p:spPr bwMode="auto">
          <a:xfrm>
            <a:off x="118755" y="1475128"/>
            <a:ext cx="5334590" cy="312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/>
          <a:stretch/>
        </p:blipFill>
        <p:spPr bwMode="auto">
          <a:xfrm>
            <a:off x="5736424" y="1340768"/>
            <a:ext cx="3084048" cy="442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1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Leaving</a:t>
            </a:r>
            <a:r>
              <a:rPr lang="fr-FR" dirty="0"/>
              <a:t> room </a:t>
            </a:r>
            <a:r>
              <a:rPr lang="fr-FR" dirty="0" err="1"/>
              <a:t>is</a:t>
            </a:r>
            <a:r>
              <a:rPr lang="fr-FR" dirty="0"/>
              <a:t> essential to </a:t>
            </a:r>
            <a:r>
              <a:rPr lang="fr-FR" dirty="0" err="1"/>
              <a:t>optimization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18068"/>
            <a:ext cx="6840760" cy="41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3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Gas</a:t>
            </a:r>
            <a:r>
              <a:rPr lang="fr-FR" dirty="0"/>
              <a:t> </a:t>
            </a:r>
            <a:r>
              <a:rPr lang="fr-FR" dirty="0" err="1"/>
              <a:t>filled</a:t>
            </a:r>
            <a:r>
              <a:rPr lang="fr-FR" dirty="0"/>
              <a:t> </a:t>
            </a:r>
            <a:r>
              <a:rPr lang="fr-FR" dirty="0" err="1"/>
              <a:t>separator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252" y="1600200"/>
            <a:ext cx="7859496" cy="452596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0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Magnets</a:t>
            </a:r>
            <a:r>
              <a:rPr lang="fr-FR" dirty="0"/>
              <a:t>, power supplies, </a:t>
            </a:r>
            <a:r>
              <a:rPr lang="fr-FR" dirty="0" err="1"/>
              <a:t>differential</a:t>
            </a:r>
            <a:r>
              <a:rPr lang="fr-FR" dirty="0"/>
              <a:t> vacuum </a:t>
            </a:r>
            <a:r>
              <a:rPr lang="fr-FR" dirty="0" err="1"/>
              <a:t>beam</a:t>
            </a:r>
            <a:r>
              <a:rPr lang="fr-FR" dirty="0"/>
              <a:t> dump, installation</a:t>
            </a:r>
          </a:p>
          <a:p>
            <a:r>
              <a:rPr lang="fr-FR" dirty="0" err="1"/>
              <a:t>Delivered</a:t>
            </a:r>
            <a:r>
              <a:rPr lang="fr-FR" dirty="0"/>
              <a:t> </a:t>
            </a:r>
            <a:r>
              <a:rPr lang="fr-FR" dirty="0" err="1"/>
              <a:t>early</a:t>
            </a:r>
            <a:r>
              <a:rPr lang="fr-FR" dirty="0"/>
              <a:t>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38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Nica</a:t>
            </a:r>
            <a:r>
              <a:rPr lang="fr-FR" dirty="0"/>
              <a:t> </a:t>
            </a:r>
            <a:r>
              <a:rPr lang="fr-FR" dirty="0" err="1"/>
              <a:t>Nuclotron</a:t>
            </a:r>
            <a:r>
              <a:rPr lang="fr-FR" dirty="0"/>
              <a:t> to </a:t>
            </a:r>
            <a:r>
              <a:rPr lang="fr-FR" dirty="0" err="1"/>
              <a:t>Collider</a:t>
            </a:r>
            <a:r>
              <a:rPr lang="fr-FR" dirty="0"/>
              <a:t> </a:t>
            </a:r>
            <a:r>
              <a:rPr lang="fr-FR" dirty="0" err="1"/>
              <a:t>beamline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382" y="1600200"/>
            <a:ext cx="5185236" cy="452596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648" y="59492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330m </a:t>
            </a:r>
            <a:r>
              <a:rPr lang="fr-FR" dirty="0" err="1"/>
              <a:t>beamline</a:t>
            </a:r>
            <a:r>
              <a:rPr lang="fr-FR" dirty="0"/>
              <a:t>, </a:t>
            </a:r>
            <a:r>
              <a:rPr lang="fr-FR" dirty="0" err="1"/>
              <a:t>magnets</a:t>
            </a:r>
            <a:r>
              <a:rPr lang="fr-FR" dirty="0"/>
              <a:t>, power </a:t>
            </a:r>
            <a:r>
              <a:rPr lang="fr-FR" dirty="0" err="1"/>
              <a:t>supply</a:t>
            </a:r>
            <a:r>
              <a:rPr lang="fr-FR" dirty="0"/>
              <a:t>, vacuum, diagnostics, control command, installation – Project </a:t>
            </a:r>
            <a:r>
              <a:rPr lang="fr-FR" dirty="0" err="1"/>
              <a:t>started</a:t>
            </a:r>
            <a:r>
              <a:rPr lang="fr-FR" dirty="0"/>
              <a:t> 2017, </a:t>
            </a:r>
            <a:r>
              <a:rPr lang="fr-FR" dirty="0" err="1"/>
              <a:t>delivery</a:t>
            </a:r>
            <a:r>
              <a:rPr lang="fr-FR" dirty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465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 performance 2015-réunion 9 mars" id="{7A42FBD8-6792-485E-BB7E-E86A9A79CF53}" vid="{51BC98AA-7B7B-4983-BBDD-7B8BA5A52D7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SAT-présentation modele</Template>
  <TotalTime>57</TotalTime>
  <Words>214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Garamond</vt:lpstr>
      <vt:lpstr>Thème Office</vt:lpstr>
      <vt:lpstr>Acrobat Document</vt:lpstr>
      <vt:lpstr>  JINR – Sigmaphi collaboration Performance through turnkey systems  JINR day in France  Jean Luc Lancelot</vt:lpstr>
      <vt:lpstr>Презентация PowerPoint</vt:lpstr>
      <vt:lpstr>Equipments for particle accelerators</vt:lpstr>
      <vt:lpstr>2 main sectors</vt:lpstr>
      <vt:lpstr>Презентация PowerPoint</vt:lpstr>
      <vt:lpstr>Acculina 2 beamline</vt:lpstr>
      <vt:lpstr>Leaving room is essential to optimization</vt:lpstr>
      <vt:lpstr>Gas filled separator</vt:lpstr>
      <vt:lpstr>Nica Nuclotron to Collider beamline</vt:lpstr>
      <vt:lpstr>RF Kicker</vt:lpstr>
      <vt:lpstr>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</dc:title>
  <dc:creator>Jean-luc LANCELOT</dc:creator>
  <cp:lastModifiedBy>Anna Kotova</cp:lastModifiedBy>
  <cp:revision>8</cp:revision>
  <cp:lastPrinted>2014-11-02T11:39:25Z</cp:lastPrinted>
  <dcterms:created xsi:type="dcterms:W3CDTF">2018-02-14T18:18:59Z</dcterms:created>
  <dcterms:modified xsi:type="dcterms:W3CDTF">2018-02-15T09:22:19Z</dcterms:modified>
</cp:coreProperties>
</file>