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582" r:id="rId2"/>
    <p:sldId id="644" r:id="rId3"/>
    <p:sldId id="645" r:id="rId4"/>
    <p:sldId id="640" r:id="rId5"/>
    <p:sldId id="638" r:id="rId6"/>
    <p:sldId id="565" r:id="rId7"/>
    <p:sldId id="564" r:id="rId8"/>
    <p:sldId id="554" r:id="rId9"/>
    <p:sldId id="639" r:id="rId10"/>
    <p:sldId id="610" r:id="rId11"/>
    <p:sldId id="633" r:id="rId12"/>
    <p:sldId id="499" r:id="rId13"/>
    <p:sldId id="422" r:id="rId14"/>
    <p:sldId id="630" r:id="rId15"/>
    <p:sldId id="623" r:id="rId16"/>
    <p:sldId id="641" r:id="rId17"/>
    <p:sldId id="636" r:id="rId18"/>
    <p:sldId id="598" r:id="rId19"/>
    <p:sldId id="502" r:id="rId20"/>
    <p:sldId id="484" r:id="rId21"/>
    <p:sldId id="602" r:id="rId22"/>
    <p:sldId id="637" r:id="rId23"/>
    <p:sldId id="606" r:id="rId24"/>
    <p:sldId id="632" r:id="rId25"/>
    <p:sldId id="634" r:id="rId26"/>
    <p:sldId id="635" r:id="rId27"/>
    <p:sldId id="642" r:id="rId28"/>
    <p:sldId id="533" r:id="rId29"/>
    <p:sldId id="643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F68A99D-3451-A146-BAD9-B5170D7EA96C}">
          <p14:sldIdLst>
            <p14:sldId id="582"/>
            <p14:sldId id="644"/>
            <p14:sldId id="645"/>
            <p14:sldId id="640"/>
            <p14:sldId id="638"/>
            <p14:sldId id="565"/>
            <p14:sldId id="564"/>
            <p14:sldId id="554"/>
            <p14:sldId id="639"/>
            <p14:sldId id="610"/>
            <p14:sldId id="633"/>
            <p14:sldId id="499"/>
            <p14:sldId id="422"/>
            <p14:sldId id="630"/>
            <p14:sldId id="623"/>
            <p14:sldId id="641"/>
            <p14:sldId id="636"/>
            <p14:sldId id="598"/>
            <p14:sldId id="502"/>
            <p14:sldId id="484"/>
            <p14:sldId id="602"/>
            <p14:sldId id="637"/>
            <p14:sldId id="606"/>
            <p14:sldId id="632"/>
            <p14:sldId id="634"/>
            <p14:sldId id="635"/>
            <p14:sldId id="642"/>
            <p14:sldId id="533"/>
            <p14:sldId id="64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B808"/>
    <a:srgbClr val="F400F0"/>
    <a:srgbClr val="4BFF30"/>
    <a:srgbClr val="129355"/>
    <a:srgbClr val="FFD121"/>
    <a:srgbClr val="AA00AC"/>
    <a:srgbClr val="FFD08F"/>
    <a:srgbClr val="F9FF4B"/>
    <a:srgbClr val="63AEFF"/>
    <a:srgbClr val="140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9" autoAdjust="0"/>
    <p:restoredTop sz="98286" autoAdjust="0"/>
  </p:normalViewPr>
  <p:slideViewPr>
    <p:cSldViewPr snapToGrid="0" snapToObjects="1">
      <p:cViewPr>
        <p:scale>
          <a:sx n="85" d="100"/>
          <a:sy n="85" d="100"/>
        </p:scale>
        <p:origin x="-888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2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E15EC-3AD3-0049-A3B0-3260D0F9A81F}" type="datetimeFigureOut">
              <a:rPr lang="fr-FR" smtClean="0"/>
              <a:t>15/02/18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A84E0-888C-2F4A-BE13-89F1508A54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508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13FD0-8603-4947-91B3-CCC07B1BAE80}" type="datetimeFigureOut">
              <a:rPr lang="fr-FR" smtClean="0"/>
              <a:t>15/02/18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8B671-3E29-9B4C-BA1A-001D3AD5FA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435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F0EE0D-B3C5-47AF-930A-F1D8C9C73054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65340" indent="-255899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23600" indent="-20472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3040" indent="-20472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42480" indent="-20472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51920" indent="-20472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661359" indent="-20472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070800" indent="-20472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480239" indent="-20472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63F85EC-FB47-4607-B7FF-492D1CC9E063}" type="slidenum">
              <a:rPr lang="en-GB" sz="1100">
                <a:solidFill>
                  <a:srgbClr val="FFFF00"/>
                </a:solidFill>
              </a:rPr>
              <a:pPr/>
              <a:t>7</a:t>
            </a:fld>
            <a:endParaRPr lang="en-GB" sz="1100">
              <a:solidFill>
                <a:srgbClr val="FFFF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4550" y="642938"/>
            <a:ext cx="2782888" cy="20875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716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96326" indent="-267817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1270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99779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28287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56795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85303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13812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42320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63F85EC-FB47-4607-B7FF-492D1CC9E063}" type="slidenum">
              <a:rPr lang="en-GB" sz="1200">
                <a:solidFill>
                  <a:srgbClr val="FFFF00"/>
                </a:solidFill>
              </a:rPr>
              <a:pPr/>
              <a:t>15</a:t>
            </a:fld>
            <a:endParaRPr lang="en-GB" sz="1200">
              <a:solidFill>
                <a:srgbClr val="FFFF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698500"/>
            <a:ext cx="3022600" cy="226853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394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96326" indent="-267817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1270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99779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28287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56795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85303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13812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42320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63F85EC-FB47-4607-B7FF-492D1CC9E063}" type="slidenum">
              <a:rPr lang="en-GB" sz="1200">
                <a:solidFill>
                  <a:srgbClr val="FFFF00"/>
                </a:solidFill>
              </a:rPr>
              <a:pPr/>
              <a:t>16</a:t>
            </a:fld>
            <a:endParaRPr lang="en-GB" sz="1200">
              <a:solidFill>
                <a:srgbClr val="FFFF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698500"/>
            <a:ext cx="3022600" cy="226853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394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above figure shows the precision with which theta23 can be measured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ORCA. Note that a 2 degree prior has been included, so this does not include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determination of the octant.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D0D97-0FAE-4961-A231-2B2122208EC2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70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above figure shows the precision with which theta23 can be measured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ORCA. Note that a 2 degree prior has been included, so this does not include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determination of the octant.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D0D97-0FAE-4961-A231-2B2122208EC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7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18024" y="64779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FEE40-A5DB-8B42-996B-36C0A8BCEC5C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wmf"/><Relationship Id="rId13" Type="http://schemas.openxmlformats.org/officeDocument/2006/relationships/image" Target="../media/image9.png"/><Relationship Id="rId14" Type="http://schemas.openxmlformats.org/officeDocument/2006/relationships/image" Target="../media/image10.jpe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jpeg"/><Relationship Id="rId10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Relationship Id="rId6" Type="http://schemas.openxmlformats.org/officeDocument/2006/relationships/hyperlink" Target="http://dx.doi.org/10.1088/0954-3899/43/8/084001" TargetMode="External"/><Relationship Id="rId7" Type="http://schemas.openxmlformats.org/officeDocument/2006/relationships/image" Target="../media/image42.png"/><Relationship Id="rId8" Type="http://schemas.openxmlformats.org/officeDocument/2006/relationships/image" Target="../media/image43.emf"/><Relationship Id="rId9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9.png"/><Relationship Id="rId5" Type="http://schemas.openxmlformats.org/officeDocument/2006/relationships/image" Target="../media/image47.jp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9.png"/><Relationship Id="rId7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" Type="http://schemas.microsoft.com/office/2007/relationships/media" Target="../media/media3.mov"/><Relationship Id="rId2" Type="http://schemas.openxmlformats.org/officeDocument/2006/relationships/video" Target="../media/media3.mov"/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39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72.gif"/><Relationship Id="rId5" Type="http://schemas.openxmlformats.org/officeDocument/2006/relationships/image" Target="../media/image73.gif"/><Relationship Id="rId6" Type="http://schemas.openxmlformats.org/officeDocument/2006/relationships/image" Target="../media/image74.gif"/><Relationship Id="rId7" Type="http://schemas.openxmlformats.org/officeDocument/2006/relationships/image" Target="../media/image75.gif"/><Relationship Id="rId8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84.emf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5" Type="http://schemas.openxmlformats.org/officeDocument/2006/relationships/image" Target="../media/image91.JPG"/><Relationship Id="rId6" Type="http://schemas.openxmlformats.org/officeDocument/2006/relationships/image" Target="../media/image92.JPG"/><Relationship Id="rId7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gif"/><Relationship Id="rId3" Type="http://schemas.openxmlformats.org/officeDocument/2006/relationships/image" Target="../media/image10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9.png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eg"/><Relationship Id="rId5" Type="http://schemas.openxmlformats.org/officeDocument/2006/relationships/image" Target="../media/image9.pn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F:\fiel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0" y="1"/>
            <a:ext cx="9171646" cy="57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PReplay_Final15086050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20" name="Picture 3"/>
          <p:cNvPicPr>
            <a:picLocks noChangeAspect="1" noChangeArrowheads="1"/>
          </p:cNvPicPr>
          <p:nvPr/>
        </p:nvPicPr>
        <p:blipFill>
          <a:blip r:embed="rId7" cstate="print"/>
          <a:srcRect t="14384" r="8896" b="6264"/>
          <a:stretch>
            <a:fillRect/>
          </a:stretch>
        </p:blipFill>
        <p:spPr bwMode="auto">
          <a:xfrm>
            <a:off x="3649252" y="5223469"/>
            <a:ext cx="1895202" cy="163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570914" y="2060676"/>
            <a:ext cx="6607145" cy="315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>KM3NeT/ORCA:</a:t>
            </a:r>
          </a:p>
          <a:p>
            <a:pPr algn="ctr"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>Oscillation </a:t>
            </a:r>
            <a:r>
              <a:rPr lang="fr-FR" sz="3600" dirty="0" err="1" smtClean="0">
                <a:solidFill>
                  <a:srgbClr val="FFFF00"/>
                </a:solidFill>
              </a:rPr>
              <a:t>Research</a:t>
            </a:r>
            <a:r>
              <a:rPr lang="fr-FR" sz="3600" dirty="0" smtClean="0">
                <a:solidFill>
                  <a:srgbClr val="FFFF00"/>
                </a:solidFill>
              </a:rPr>
              <a:t> in the </a:t>
            </a:r>
            <a:r>
              <a:rPr lang="fr-FR" sz="3600" dirty="0" err="1" smtClean="0">
                <a:solidFill>
                  <a:srgbClr val="FFFF00"/>
                </a:solidFill>
              </a:rPr>
              <a:t>Abyss</a:t>
            </a:r>
            <a:endParaRPr lang="fr-FR" sz="2800" dirty="0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fr-FR" sz="2800" dirty="0" smtClean="0">
                <a:solidFill>
                  <a:schemeClr val="bg1"/>
                </a:solidFill>
              </a:rPr>
              <a:t>JINR Day</a:t>
            </a:r>
            <a:endParaRPr lang="fr-FR" sz="28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fr-FR" sz="2800" dirty="0" smtClean="0">
                <a:solidFill>
                  <a:srgbClr val="FFFF00"/>
                </a:solidFill>
              </a:rPr>
              <a:t>15/</a:t>
            </a:r>
            <a:r>
              <a:rPr lang="fr-FR" sz="2800" dirty="0">
                <a:solidFill>
                  <a:srgbClr val="FFFF00"/>
                </a:solidFill>
              </a:rPr>
              <a:t>2</a:t>
            </a:r>
            <a:r>
              <a:rPr lang="fr-FR" sz="2800" dirty="0" smtClean="0">
                <a:solidFill>
                  <a:srgbClr val="FFFF00"/>
                </a:solidFill>
              </a:rPr>
              <a:t>/18 </a:t>
            </a:r>
            <a:endParaRPr lang="fr-FR" sz="2800" dirty="0">
              <a:solidFill>
                <a:srgbClr val="FFFF00"/>
              </a:solidFill>
            </a:endParaRPr>
          </a:p>
        </p:txBody>
      </p:sp>
      <p:pic>
        <p:nvPicPr>
          <p:cNvPr id="133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6482" y="0"/>
            <a:ext cx="1827518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6" descr="crab_vl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72752" y="-4124"/>
            <a:ext cx="1880856" cy="138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9" name="TextBox 17"/>
          <p:cNvSpPr txBox="1">
            <a:spLocks noChangeArrowheads="1"/>
          </p:cNvSpPr>
          <p:nvPr/>
        </p:nvSpPr>
        <p:spPr bwMode="auto">
          <a:xfrm>
            <a:off x="0" y="4140214"/>
            <a:ext cx="367516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Paschal Coyle </a:t>
            </a:r>
          </a:p>
          <a:p>
            <a:r>
              <a:rPr lang="en-GB" sz="2000" dirty="0">
                <a:solidFill>
                  <a:schemeClr val="bg1"/>
                </a:solidFill>
              </a:rPr>
              <a:t>Centre de Physique des 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err="1" smtClean="0">
                <a:solidFill>
                  <a:schemeClr val="bg1"/>
                </a:solidFill>
              </a:rPr>
              <a:t>Particules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de Marseille</a:t>
            </a:r>
          </a:p>
        </p:txBody>
      </p:sp>
      <p:pic>
        <p:nvPicPr>
          <p:cNvPr id="20" name="Picture 4" descr="2007121008183115-remi"/>
          <p:cNvPicPr>
            <a:picLocks noChangeAspect="1" noChangeArrowheads="1"/>
          </p:cNvPicPr>
          <p:nvPr/>
        </p:nvPicPr>
        <p:blipFill>
          <a:blip r:embed="rId10" cstate="print"/>
          <a:srcRect r="58997" b="39021"/>
          <a:stretch>
            <a:fillRect/>
          </a:stretch>
        </p:blipFill>
        <p:spPr bwMode="auto">
          <a:xfrm>
            <a:off x="1570914" y="5198123"/>
            <a:ext cx="2074640" cy="1681048"/>
          </a:xfrm>
          <a:prstGeom prst="rect">
            <a:avLst/>
          </a:prstGeom>
          <a:noFill/>
        </p:spPr>
      </p:pic>
      <p:pic>
        <p:nvPicPr>
          <p:cNvPr id="16" name="Picture 15" descr="jap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63842" y="5200881"/>
            <a:ext cx="1910688" cy="16706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89225" y="4928"/>
            <a:ext cx="1864383" cy="13920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3" name="Picture 6" descr="KM3NeT_logo_web_no_shade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39" y="-31617"/>
            <a:ext cx="1448055" cy="138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7"/>
            <a:ext cx="1929803" cy="139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Antares-ch18-2010-02-22-02_15_possible_UCCs_1v5sec.tif"/>
          <p:cNvPicPr>
            <a:picLocks noChangeAspect="1"/>
          </p:cNvPicPr>
          <p:nvPr/>
        </p:nvPicPr>
        <p:blipFill rotWithShape="1">
          <a:blip r:embed="rId15"/>
          <a:srcRect l="5528" r="7035"/>
          <a:stretch/>
        </p:blipFill>
        <p:spPr bwMode="auto">
          <a:xfrm>
            <a:off x="7161167" y="5216537"/>
            <a:ext cx="2025929" cy="166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0" y="5182939"/>
            <a:ext cx="1557359" cy="167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698" r="30499" b="1282"/>
          <a:stretch>
            <a:fillRect/>
          </a:stretch>
        </p:blipFill>
        <p:spPr bwMode="auto">
          <a:xfrm>
            <a:off x="1959324" y="-17506"/>
            <a:ext cx="1864787" cy="138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9"/>
          <p:cNvSpPr>
            <a:spLocks/>
          </p:cNvSpPr>
          <p:nvPr/>
        </p:nvSpPr>
        <p:spPr bwMode="auto">
          <a:xfrm>
            <a:off x="1891290" y="526042"/>
            <a:ext cx="223256" cy="10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cs typeface="Arial" pitchFamily="34" charset="0"/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40526898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ZoneTexte 43"/>
          <p:cNvSpPr txBox="1"/>
          <p:nvPr/>
        </p:nvSpPr>
        <p:spPr>
          <a:xfrm>
            <a:off x="276902" y="4375036"/>
            <a:ext cx="4393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Oscillation pattern 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distorted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by </a:t>
            </a:r>
          </a:p>
          <a:p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     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matter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effects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in 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core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and 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mantle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</a:t>
            </a:r>
          </a:p>
          <a:p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>
                <a:solidFill>
                  <a:srgbClr val="0000FF"/>
                </a:solidFill>
                <a:cs typeface="Comic Sans MS"/>
              </a:rPr>
              <a:t>M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aximum 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difference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IH  NH for </a:t>
            </a:r>
            <a:r>
              <a:rPr lang="fr-FR" sz="2000" dirty="0" err="1">
                <a:solidFill>
                  <a:srgbClr val="0000FF"/>
                </a:solidFill>
                <a:cs typeface="Comic Sans MS"/>
              </a:rPr>
              <a:t>r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esonance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in 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Earth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mantle</a:t>
            </a:r>
            <a:r>
              <a:rPr lang="fr-FR" sz="2000" dirty="0">
                <a:solidFill>
                  <a:srgbClr val="0000FF"/>
                </a:solidFill>
                <a:cs typeface="Comic Sans MS"/>
              </a:rPr>
              <a:t>:</a:t>
            </a:r>
            <a:r>
              <a:rPr lang="fr-FR" sz="2000" dirty="0" smtClean="0">
                <a:solidFill>
                  <a:srgbClr val="0000FF"/>
                </a:solidFill>
                <a:ea typeface="Lucida Grande"/>
                <a:cs typeface="Lucida Grande"/>
              </a:rPr>
              <a:t> </a:t>
            </a:r>
          </a:p>
          <a:p>
            <a:r>
              <a:rPr lang="fr-FR" sz="2000" dirty="0" smtClean="0">
                <a:solidFill>
                  <a:srgbClr val="0000FF"/>
                </a:solidFill>
                <a:ea typeface="Lucida Grande"/>
                <a:cs typeface="Lucida Grande"/>
              </a:rPr>
              <a:t>      </a:t>
            </a:r>
            <a:r>
              <a:rPr lang="fr-FR" sz="2000" dirty="0" err="1" smtClean="0">
                <a:solidFill>
                  <a:srgbClr val="0000FF"/>
                </a:solidFill>
                <a:ea typeface="Lucida Grande"/>
                <a:cs typeface="Lucida Grande"/>
              </a:rPr>
              <a:t>θ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=130° (7645 km) and E</a:t>
            </a:r>
            <a:r>
              <a:rPr lang="fr-FR" sz="2000" baseline="-25000" dirty="0" smtClean="0">
                <a:solidFill>
                  <a:srgbClr val="0000FF"/>
                </a:solidFill>
                <a:ea typeface="Lucida Grande"/>
                <a:cs typeface="Lucida Grande"/>
              </a:rPr>
              <a:t>ν</a:t>
            </a:r>
            <a:r>
              <a:rPr lang="fr-FR" sz="2000" dirty="0" smtClean="0">
                <a:solidFill>
                  <a:srgbClr val="0000FF"/>
                </a:solidFill>
                <a:cs typeface="Comic Sans MS"/>
              </a:rPr>
              <a:t> = 7 </a:t>
            </a:r>
            <a:r>
              <a:rPr lang="fr-FR" sz="2000" dirty="0" err="1" smtClean="0">
                <a:solidFill>
                  <a:srgbClr val="0000FF"/>
                </a:solidFill>
                <a:cs typeface="Comic Sans MS"/>
              </a:rPr>
              <a:t>GeV</a:t>
            </a:r>
            <a:endParaRPr lang="fr-FR" sz="2000" dirty="0" smtClean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8332891" y="61404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918024" y="6477940"/>
            <a:ext cx="2133600" cy="365125"/>
          </a:xfrm>
          <a:prstGeom prst="rect">
            <a:avLst/>
          </a:prstGeom>
        </p:spPr>
        <p:txBody>
          <a:bodyPr/>
          <a:lstStyle/>
          <a:p>
            <a:fld id="{E62FEE40-A5DB-8B42-996B-36C0A8BCEC5C}" type="slidenum">
              <a:rPr lang="fr-FR" smtClean="0"/>
              <a:t>10</a:t>
            </a:fld>
            <a:endParaRPr lang="fr-FR" dirty="0"/>
          </a:p>
        </p:txBody>
      </p:sp>
      <p:grpSp>
        <p:nvGrpSpPr>
          <p:cNvPr id="5" name="Group 4"/>
          <p:cNvGrpSpPr/>
          <p:nvPr/>
        </p:nvGrpSpPr>
        <p:grpSpPr>
          <a:xfrm>
            <a:off x="5884333" y="852992"/>
            <a:ext cx="2738773" cy="2563120"/>
            <a:chOff x="6812601" y="2490475"/>
            <a:chExt cx="2145634" cy="2038464"/>
          </a:xfrm>
        </p:grpSpPr>
        <p:cxnSp>
          <p:nvCxnSpPr>
            <p:cNvPr id="47" name="Connecteur droit avec flèche 10"/>
            <p:cNvCxnSpPr/>
            <p:nvPr/>
          </p:nvCxnSpPr>
          <p:spPr>
            <a:xfrm>
              <a:off x="7755435" y="2792416"/>
              <a:ext cx="560214" cy="1389601"/>
            </a:xfrm>
            <a:prstGeom prst="straightConnector1">
              <a:avLst/>
            </a:prstGeom>
            <a:ln w="25400">
              <a:solidFill>
                <a:srgbClr val="0C00F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53259" y="2490475"/>
              <a:ext cx="2004976" cy="1909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9" name="Connecteur droit avec flèche 26"/>
            <p:cNvCxnSpPr/>
            <p:nvPr/>
          </p:nvCxnSpPr>
          <p:spPr>
            <a:xfrm>
              <a:off x="7773858" y="2895541"/>
              <a:ext cx="324334" cy="1406566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29"/>
            <p:cNvCxnSpPr/>
            <p:nvPr/>
          </p:nvCxnSpPr>
          <p:spPr>
            <a:xfrm>
              <a:off x="7747870" y="2895541"/>
              <a:ext cx="7565" cy="1621202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35"/>
            <p:cNvCxnSpPr/>
            <p:nvPr/>
          </p:nvCxnSpPr>
          <p:spPr>
            <a:xfrm flipH="1">
              <a:off x="7469473" y="2965637"/>
              <a:ext cx="265365" cy="1563302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38"/>
            <p:cNvCxnSpPr/>
            <p:nvPr/>
          </p:nvCxnSpPr>
          <p:spPr>
            <a:xfrm flipH="1">
              <a:off x="7207312" y="2924873"/>
              <a:ext cx="501244" cy="1447501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41"/>
            <p:cNvCxnSpPr/>
            <p:nvPr/>
          </p:nvCxnSpPr>
          <p:spPr>
            <a:xfrm flipH="1">
              <a:off x="7063769" y="2814358"/>
              <a:ext cx="678154" cy="1273801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44"/>
            <p:cNvCxnSpPr/>
            <p:nvPr/>
          </p:nvCxnSpPr>
          <p:spPr>
            <a:xfrm flipH="1">
              <a:off x="6904560" y="2842488"/>
              <a:ext cx="796094" cy="984301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47"/>
            <p:cNvCxnSpPr/>
            <p:nvPr/>
          </p:nvCxnSpPr>
          <p:spPr>
            <a:xfrm flipH="1">
              <a:off x="6812601" y="2775452"/>
              <a:ext cx="855064" cy="781651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1"/>
            <p:cNvCxnSpPr/>
            <p:nvPr/>
          </p:nvCxnSpPr>
          <p:spPr>
            <a:xfrm>
              <a:off x="7734838" y="2842488"/>
              <a:ext cx="678154" cy="1215901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2"/>
            <p:cNvCxnSpPr/>
            <p:nvPr/>
          </p:nvCxnSpPr>
          <p:spPr>
            <a:xfrm>
              <a:off x="7822995" y="2804402"/>
              <a:ext cx="796094" cy="752701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3"/>
            <p:cNvCxnSpPr/>
            <p:nvPr/>
          </p:nvCxnSpPr>
          <p:spPr>
            <a:xfrm>
              <a:off x="7813449" y="2871492"/>
              <a:ext cx="737124" cy="984301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412"/>
            <a:ext cx="9144000" cy="7177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fr-FR" sz="3200" dirty="0">
                <a:solidFill>
                  <a:schemeClr val="tx2">
                    <a:lumMod val="75000"/>
                  </a:schemeClr>
                </a:solidFill>
                <a:cs typeface="Comic Sans MS"/>
              </a:rPr>
              <a:t>M</a:t>
            </a:r>
            <a:r>
              <a:rPr lang="fr-FR" sz="3200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ass </a:t>
            </a:r>
            <a:r>
              <a:rPr lang="fr-FR" sz="3200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Hierarchy</a:t>
            </a:r>
            <a:r>
              <a:rPr lang="fr-FR" sz="3200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 </a:t>
            </a:r>
            <a:r>
              <a:rPr lang="fr-FR" sz="3200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with</a:t>
            </a:r>
            <a:r>
              <a:rPr lang="fr-FR" sz="3200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 </a:t>
            </a:r>
            <a:r>
              <a:rPr lang="fr-FR" sz="3200" dirty="0" err="1">
                <a:solidFill>
                  <a:schemeClr val="tx2">
                    <a:lumMod val="75000"/>
                  </a:schemeClr>
                </a:solidFill>
                <a:cs typeface="Comic Sans MS"/>
              </a:rPr>
              <a:t>A</a:t>
            </a:r>
            <a:r>
              <a:rPr lang="fr-FR" sz="3200" dirty="0" err="1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tmospheric</a:t>
            </a:r>
            <a:r>
              <a:rPr lang="fr-FR" sz="3200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 </a:t>
            </a:r>
            <a:r>
              <a:rPr lang="fr-FR" sz="3200" dirty="0">
                <a:solidFill>
                  <a:schemeClr val="tx2">
                    <a:lumMod val="75000"/>
                  </a:schemeClr>
                </a:solidFill>
                <a:cs typeface="Comic Sans MS"/>
              </a:rPr>
              <a:t>N</a:t>
            </a:r>
            <a:r>
              <a:rPr lang="fr-FR" sz="3200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eutrinos</a:t>
            </a:r>
            <a:endParaRPr lang="fr-FR" sz="3200" dirty="0">
              <a:solidFill>
                <a:schemeClr val="tx2">
                  <a:lumMod val="75000"/>
                </a:schemeClr>
              </a:solidFill>
              <a:cs typeface="Comic Sans M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1" y="0"/>
            <a:ext cx="716332" cy="716332"/>
          </a:xfrm>
          <a:prstGeom prst="rect">
            <a:avLst/>
          </a:prstGeom>
        </p:spPr>
      </p:pic>
      <p:grpSp>
        <p:nvGrpSpPr>
          <p:cNvPr id="26" name="Group 45"/>
          <p:cNvGrpSpPr/>
          <p:nvPr/>
        </p:nvGrpSpPr>
        <p:grpSpPr>
          <a:xfrm>
            <a:off x="5016187" y="4156782"/>
            <a:ext cx="3852631" cy="2685462"/>
            <a:chOff x="591678" y="1343638"/>
            <a:chExt cx="5936122" cy="5033350"/>
          </a:xfrm>
        </p:grpSpPr>
        <p:pic>
          <p:nvPicPr>
            <p:cNvPr id="27" name="Picture 25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t="1698" r="30499" b="1282"/>
            <a:stretch>
              <a:fillRect/>
            </a:stretch>
          </p:blipFill>
          <p:spPr bwMode="auto">
            <a:xfrm>
              <a:off x="1041399" y="1720969"/>
              <a:ext cx="5486401" cy="400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>
              <a:spLocks/>
            </p:cNvSpPr>
            <p:nvPr/>
          </p:nvSpPr>
          <p:spPr bwMode="auto">
            <a:xfrm>
              <a:off x="4686300" y="2101850"/>
              <a:ext cx="368300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dirty="0">
                  <a:latin typeface="Arial Bold" charset="0"/>
                  <a:cs typeface="Arial Bold" charset="0"/>
                  <a:sym typeface="Arial Bold" charset="0"/>
                </a:rPr>
                <a:t>IH</a:t>
              </a:r>
            </a:p>
          </p:txBody>
        </p:sp>
        <p:sp>
          <p:nvSpPr>
            <p:cNvPr id="29" name="Rectangle 28"/>
            <p:cNvSpPr>
              <a:spLocks/>
            </p:cNvSpPr>
            <p:nvPr/>
          </p:nvSpPr>
          <p:spPr bwMode="auto">
            <a:xfrm>
              <a:off x="4686300" y="2778125"/>
              <a:ext cx="492125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dirty="0">
                  <a:latin typeface="Arial Bold" charset="0"/>
                  <a:cs typeface="Arial Bold" charset="0"/>
                  <a:sym typeface="Arial Bold" charset="0"/>
                </a:rPr>
                <a:t>NH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rot="10800000" flipH="1">
              <a:off x="4151313" y="2981325"/>
              <a:ext cx="490537" cy="257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400" dirty="0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rot="10800000" flipH="1">
              <a:off x="4235450" y="2319338"/>
              <a:ext cx="400050" cy="968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400" dirty="0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6519863" y="1889125"/>
              <a:ext cx="0" cy="3725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400" dirty="0"/>
            </a:p>
          </p:txBody>
        </p:sp>
        <p:grpSp>
          <p:nvGrpSpPr>
            <p:cNvPr id="33" name="Group 36"/>
            <p:cNvGrpSpPr>
              <a:grpSpLocks/>
            </p:cNvGrpSpPr>
            <p:nvPr/>
          </p:nvGrpSpPr>
          <p:grpSpPr bwMode="auto">
            <a:xfrm>
              <a:off x="996950" y="5556250"/>
              <a:ext cx="4467243" cy="820738"/>
              <a:chOff x="36" y="0"/>
              <a:chExt cx="2814" cy="517"/>
            </a:xfrm>
          </p:grpSpPr>
          <p:sp>
            <p:nvSpPr>
              <p:cNvPr id="41" name="Rectangle 32"/>
              <p:cNvSpPr>
                <a:spLocks/>
              </p:cNvSpPr>
              <p:nvPr/>
            </p:nvSpPr>
            <p:spPr bwMode="auto">
              <a:xfrm>
                <a:off x="36" y="0"/>
                <a:ext cx="75" cy="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400" dirty="0"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42" name="Rectangle 33"/>
              <p:cNvSpPr>
                <a:spLocks/>
              </p:cNvSpPr>
              <p:nvPr/>
            </p:nvSpPr>
            <p:spPr bwMode="auto">
              <a:xfrm>
                <a:off x="1124" y="8"/>
                <a:ext cx="75" cy="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400" dirty="0"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43" name="Rectangle 34"/>
              <p:cNvSpPr>
                <a:spLocks/>
              </p:cNvSpPr>
              <p:nvPr/>
            </p:nvSpPr>
            <p:spPr bwMode="auto">
              <a:xfrm>
                <a:off x="2445" y="0"/>
                <a:ext cx="405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400" dirty="0">
                    <a:cs typeface="Arial" pitchFamily="34" charset="0"/>
                  </a:rPr>
                  <a:t>10</a:t>
                </a:r>
              </a:p>
            </p:txBody>
          </p:sp>
          <p:sp>
            <p:nvSpPr>
              <p:cNvPr id="60" name="Rectangle 35"/>
              <p:cNvSpPr>
                <a:spLocks/>
              </p:cNvSpPr>
              <p:nvPr/>
            </p:nvSpPr>
            <p:spPr bwMode="auto">
              <a:xfrm>
                <a:off x="1124" y="248"/>
                <a:ext cx="874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400" dirty="0" err="1">
                    <a:cs typeface="Arial" pitchFamily="34" charset="0"/>
                  </a:rPr>
                  <a:t>E</a:t>
                </a:r>
                <a:r>
                  <a:rPr lang="en-US" sz="1400" baseline="-6000" dirty="0" err="1">
                    <a:latin typeface="Candara" pitchFamily="34" charset="0"/>
                    <a:ea typeface="Candara" pitchFamily="34" charset="0"/>
                    <a:cs typeface="Candara" pitchFamily="34" charset="0"/>
                    <a:sym typeface="Candara" pitchFamily="34" charset="0"/>
                  </a:rPr>
                  <a:t>ν</a:t>
                </a:r>
                <a:r>
                  <a:rPr lang="en-US" sz="1400" dirty="0">
                    <a:cs typeface="Arial" pitchFamily="34" charset="0"/>
                  </a:rPr>
                  <a:t> [</a:t>
                </a:r>
                <a:r>
                  <a:rPr lang="en-US" sz="1400" dirty="0" err="1">
                    <a:cs typeface="Arial" pitchFamily="34" charset="0"/>
                  </a:rPr>
                  <a:t>GeV</a:t>
                </a:r>
                <a:r>
                  <a:rPr lang="en-US" sz="1400" dirty="0">
                    <a:cs typeface="Arial" pitchFamily="34" charset="0"/>
                  </a:rPr>
                  <a:t>]</a:t>
                </a:r>
              </a:p>
            </p:txBody>
          </p:sp>
        </p:grpSp>
        <p:sp>
          <p:nvSpPr>
            <p:cNvPr id="34" name="Rectangle 38"/>
            <p:cNvSpPr>
              <a:spLocks/>
            </p:cNvSpPr>
            <p:nvPr/>
          </p:nvSpPr>
          <p:spPr bwMode="auto">
            <a:xfrm>
              <a:off x="857353" y="1670050"/>
              <a:ext cx="119104" cy="807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cs typeface="Arial" pitchFamily="34" charset="0"/>
                </a:rPr>
                <a:t>1</a:t>
              </a:r>
            </a:p>
          </p:txBody>
        </p:sp>
        <p:sp>
          <p:nvSpPr>
            <p:cNvPr id="35" name="Rectangle 39"/>
            <p:cNvSpPr>
              <a:spLocks/>
            </p:cNvSpPr>
            <p:nvPr/>
          </p:nvSpPr>
          <p:spPr bwMode="auto">
            <a:xfrm>
              <a:off x="591678" y="3524250"/>
              <a:ext cx="730845" cy="403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cs typeface="Arial" pitchFamily="34" charset="0"/>
                </a:rPr>
                <a:t>0.5</a:t>
              </a:r>
            </a:p>
          </p:txBody>
        </p:sp>
        <p:sp>
          <p:nvSpPr>
            <p:cNvPr id="36" name="Rectangle 40"/>
            <p:cNvSpPr>
              <a:spLocks/>
            </p:cNvSpPr>
            <p:nvPr/>
          </p:nvSpPr>
          <p:spPr bwMode="auto">
            <a:xfrm>
              <a:off x="857353" y="5378449"/>
              <a:ext cx="119104" cy="807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cs typeface="Arial" pitchFamily="34" charset="0"/>
                </a:rPr>
                <a:t>0</a:t>
              </a:r>
            </a:p>
          </p:txBody>
        </p:sp>
        <p:sp>
          <p:nvSpPr>
            <p:cNvPr id="37" name="Line 41"/>
            <p:cNvSpPr>
              <a:spLocks noChangeShapeType="1"/>
            </p:cNvSpPr>
            <p:nvPr/>
          </p:nvSpPr>
          <p:spPr bwMode="auto">
            <a:xfrm>
              <a:off x="3733801" y="2012636"/>
              <a:ext cx="0" cy="11525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400" dirty="0"/>
            </a:p>
          </p:txBody>
        </p:sp>
        <p:sp>
          <p:nvSpPr>
            <p:cNvPr id="38" name="Rectangle 42"/>
            <p:cNvSpPr>
              <a:spLocks/>
            </p:cNvSpPr>
            <p:nvPr/>
          </p:nvSpPr>
          <p:spPr bwMode="auto">
            <a:xfrm>
              <a:off x="5118769" y="3461298"/>
              <a:ext cx="759067" cy="807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800" baseline="-6000" dirty="0" err="1">
                  <a:solidFill>
                    <a:srgbClr val="0000FF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endParaRPr lang="en-US" sz="2800" baseline="-6000" dirty="0">
                <a:solidFill>
                  <a:srgbClr val="0000FF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endParaRPr>
            </a:p>
          </p:txBody>
        </p:sp>
        <p:sp>
          <p:nvSpPr>
            <p:cNvPr id="39" name="Rectangle 43"/>
            <p:cNvSpPr>
              <a:spLocks/>
            </p:cNvSpPr>
            <p:nvPr/>
          </p:nvSpPr>
          <p:spPr bwMode="auto">
            <a:xfrm>
              <a:off x="3468554" y="4438649"/>
              <a:ext cx="633588" cy="807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800" baseline="-6000" dirty="0" err="1">
                  <a:solidFill>
                    <a:srgbClr val="FF00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e</a:t>
              </a:r>
              <a:endParaRPr lang="en-US" sz="2800" baseline="-6000" dirty="0">
                <a:solidFill>
                  <a:srgbClr val="FF0000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endParaRPr>
            </a:p>
          </p:txBody>
        </p:sp>
        <p:sp>
          <p:nvSpPr>
            <p:cNvPr id="40" name="Rectangle 44"/>
            <p:cNvSpPr>
              <a:spLocks/>
            </p:cNvSpPr>
            <p:nvPr/>
          </p:nvSpPr>
          <p:spPr bwMode="auto">
            <a:xfrm>
              <a:off x="2732051" y="1343638"/>
              <a:ext cx="2935532" cy="403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latin typeface="Arial Bold" charset="0"/>
                  <a:cs typeface="Arial Bold" charset="0"/>
                  <a:sym typeface="Arial Bold" charset="0"/>
                </a:rPr>
                <a:t>P(</a:t>
              </a:r>
              <a:r>
                <a:rPr lang="en-US" sz="1400" dirty="0" err="1"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1400" baseline="-6000" dirty="0" err="1"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1400" dirty="0">
                  <a:latin typeface="Arial Bold" charset="0"/>
                  <a:cs typeface="Arial Bold" charset="0"/>
                  <a:sym typeface="Arial Bold" charset="0"/>
                </a:rPr>
                <a:t> → </a:t>
              </a:r>
              <a:r>
                <a:rPr lang="en-US" sz="1400" dirty="0" err="1"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1400" baseline="-6000" dirty="0" err="1"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1400" dirty="0">
                  <a:latin typeface="Arial Bold" charset="0"/>
                  <a:cs typeface="Arial Bold" charset="0"/>
                  <a:sym typeface="Arial Bold" charset="0"/>
                </a:rPr>
                <a:t>) for θ=130º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47853" y="1421309"/>
            <a:ext cx="55953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>
                <a:cs typeface="Comic Sans MS"/>
              </a:rPr>
              <a:t>A ¨free </a:t>
            </a:r>
            <a:r>
              <a:rPr lang="fr-FR" sz="2000" dirty="0" err="1">
                <a:cs typeface="Comic Sans MS"/>
              </a:rPr>
              <a:t>beam</a:t>
            </a:r>
            <a:r>
              <a:rPr lang="fr-FR" sz="2000" dirty="0">
                <a:cs typeface="Comic Sans MS"/>
              </a:rPr>
              <a:t>¨ of </a:t>
            </a:r>
            <a:r>
              <a:rPr lang="fr-FR" sz="2000" dirty="0" err="1">
                <a:cs typeface="Comic Sans MS"/>
              </a:rPr>
              <a:t>known</a:t>
            </a:r>
            <a:r>
              <a:rPr lang="fr-FR" sz="2000" dirty="0">
                <a:cs typeface="Comic Sans MS"/>
              </a:rPr>
              <a:t> composition (</a:t>
            </a:r>
            <a:r>
              <a:rPr lang="fr-FR" sz="2000" dirty="0" err="1">
                <a:solidFill>
                  <a:srgbClr val="FF0000"/>
                </a:solidFill>
                <a:ea typeface="Lucida Grande"/>
                <a:cs typeface="Lucida Grande"/>
              </a:rPr>
              <a:t>ν</a:t>
            </a:r>
            <a:r>
              <a:rPr lang="fr-FR" sz="2000" baseline="-25000" dirty="0" err="1">
                <a:solidFill>
                  <a:srgbClr val="FF0000"/>
                </a:solidFill>
                <a:cs typeface="Comic Sans MS"/>
              </a:rPr>
              <a:t>e</a:t>
            </a:r>
            <a:r>
              <a:rPr lang="fr-FR" sz="2000" dirty="0">
                <a:cs typeface="Comic Sans MS"/>
              </a:rPr>
              <a:t>, </a:t>
            </a:r>
            <a:r>
              <a:rPr lang="fr-FR" sz="2000" dirty="0" err="1">
                <a:solidFill>
                  <a:srgbClr val="0000FF"/>
                </a:solidFill>
                <a:ea typeface="Lucida Grande"/>
                <a:cs typeface="Lucida Grande"/>
              </a:rPr>
              <a:t>ν</a:t>
            </a:r>
            <a:r>
              <a:rPr lang="fr-FR" sz="2000" baseline="-25000" dirty="0" err="1">
                <a:solidFill>
                  <a:srgbClr val="0000FF"/>
                </a:solidFill>
                <a:ea typeface="Lucida Grande"/>
                <a:cs typeface="Lucida Grande"/>
              </a:rPr>
              <a:t>μ</a:t>
            </a:r>
            <a:r>
              <a:rPr lang="fr-FR" sz="2000" dirty="0" smtClean="0">
                <a:cs typeface="Comic Sans MS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fr-FR" sz="2000" dirty="0"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fr-FR" sz="2000" dirty="0">
                <a:cs typeface="Comic Sans MS"/>
              </a:rPr>
              <a:t>A ¨free </a:t>
            </a:r>
            <a:r>
              <a:rPr lang="fr-FR" sz="2000" dirty="0" err="1">
                <a:cs typeface="Comic Sans MS"/>
              </a:rPr>
              <a:t>cavern</a:t>
            </a:r>
            <a:r>
              <a:rPr lang="fr-FR" sz="2000" dirty="0">
                <a:cs typeface="Comic Sans MS"/>
              </a:rPr>
              <a:t>¨ of </a:t>
            </a:r>
            <a:r>
              <a:rPr lang="fr-FR" sz="2000" dirty="0" err="1">
                <a:cs typeface="Comic Sans MS"/>
              </a:rPr>
              <a:t>known</a:t>
            </a:r>
            <a:r>
              <a:rPr lang="fr-FR" sz="2000" dirty="0">
                <a:cs typeface="Comic Sans MS"/>
              </a:rPr>
              <a:t>/</a:t>
            </a:r>
            <a:r>
              <a:rPr lang="fr-FR" sz="2000" dirty="0" err="1">
                <a:cs typeface="Comic Sans MS"/>
              </a:rPr>
              <a:t>uniform</a:t>
            </a:r>
            <a:r>
              <a:rPr lang="fr-FR" sz="2000" dirty="0">
                <a:cs typeface="Comic Sans MS"/>
              </a:rPr>
              <a:t> composition </a:t>
            </a:r>
          </a:p>
          <a:p>
            <a:pPr marL="285750" indent="-285750">
              <a:buFont typeface="Arial"/>
              <a:buChar char="•"/>
            </a:pPr>
            <a:endParaRPr lang="fr-FR" sz="2000" dirty="0" smtClean="0">
              <a:solidFill>
                <a:srgbClr val="FF0000"/>
              </a:solidFill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fr-FR" sz="2000" dirty="0" smtClean="0">
                <a:solidFill>
                  <a:srgbClr val="FF0000"/>
                </a:solidFill>
                <a:cs typeface="Comic Sans MS"/>
              </a:rPr>
              <a:t>Wide </a:t>
            </a:r>
            <a:r>
              <a:rPr lang="fr-FR" sz="2000" dirty="0">
                <a:solidFill>
                  <a:srgbClr val="FF0000"/>
                </a:solidFill>
                <a:cs typeface="Comic Sans MS"/>
              </a:rPr>
              <a:t>range of </a:t>
            </a:r>
            <a:r>
              <a:rPr lang="fr-FR" sz="2000" dirty="0" err="1">
                <a:solidFill>
                  <a:srgbClr val="FF0000"/>
                </a:solidFill>
                <a:cs typeface="Comic Sans MS"/>
              </a:rPr>
              <a:t>baselines</a:t>
            </a:r>
            <a:r>
              <a:rPr lang="fr-FR" sz="2000" dirty="0">
                <a:solidFill>
                  <a:srgbClr val="FF0000"/>
                </a:solidFill>
                <a:cs typeface="Comic Sans MS"/>
              </a:rPr>
              <a:t> and </a:t>
            </a:r>
            <a:r>
              <a:rPr lang="fr-FR" sz="2000" dirty="0" err="1" smtClean="0">
                <a:solidFill>
                  <a:srgbClr val="FF0000"/>
                </a:solidFill>
                <a:cs typeface="Comic Sans MS"/>
              </a:rPr>
              <a:t>energies</a:t>
            </a:r>
            <a:endParaRPr lang="fr-FR" sz="2000" dirty="0">
              <a:solidFill>
                <a:srgbClr val="FF0000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9303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55" y="1499420"/>
            <a:ext cx="3372556" cy="250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7" y="1399922"/>
            <a:ext cx="3664148" cy="275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17375E"/>
                </a:solidFill>
              </a:rPr>
              <a:t>      LOI: ORCA Oscillations and NMH</a:t>
            </a:r>
            <a:endParaRPr lang="fr-FR" dirty="0">
              <a:solidFill>
                <a:srgbClr val="17375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4821" y="328287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yrs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1" y="0"/>
            <a:ext cx="716332" cy="7163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9079" y="655603"/>
            <a:ext cx="394852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hlinkClick r:id="rId6"/>
              </a:rPr>
              <a:t>KM3NeT 2.0: Letter of Intent</a:t>
            </a:r>
          </a:p>
          <a:p>
            <a:pPr algn="ctr"/>
            <a:r>
              <a:rPr lang="en-US" sz="1400" dirty="0" smtClean="0">
                <a:hlinkClick r:id="rId6"/>
              </a:rPr>
              <a:t>http</a:t>
            </a:r>
            <a:r>
              <a:rPr lang="en-US" sz="1400" dirty="0">
                <a:hlinkClick r:id="rId6"/>
              </a:rPr>
              <a:t>://dx.doi.org/10.1088/0954-3899/43/8/</a:t>
            </a:r>
            <a:r>
              <a:rPr lang="en-US" sz="1400" dirty="0" smtClean="0">
                <a:hlinkClick r:id="rId6"/>
              </a:rPr>
              <a:t>084001</a:t>
            </a:r>
            <a:endParaRPr lang="pt-BR" sz="1400" dirty="0" smtClean="0">
              <a:solidFill>
                <a:srgbClr val="3366FF"/>
              </a:solidFill>
            </a:endParaRPr>
          </a:p>
          <a:p>
            <a:pPr algn="ctr"/>
            <a:r>
              <a:rPr lang="pt-BR" sz="1400" dirty="0" smtClean="0">
                <a:solidFill>
                  <a:srgbClr val="129355"/>
                </a:solidFill>
              </a:rPr>
              <a:t>J</a:t>
            </a:r>
            <a:r>
              <a:rPr lang="pt-BR" sz="1400" dirty="0">
                <a:solidFill>
                  <a:srgbClr val="129355"/>
                </a:solidFill>
              </a:rPr>
              <a:t>. </a:t>
            </a:r>
            <a:r>
              <a:rPr lang="pt-BR" sz="1400" dirty="0" err="1">
                <a:solidFill>
                  <a:srgbClr val="129355"/>
                </a:solidFill>
              </a:rPr>
              <a:t>Phys</a:t>
            </a:r>
            <a:r>
              <a:rPr lang="pt-BR" sz="1400" dirty="0">
                <a:solidFill>
                  <a:srgbClr val="129355"/>
                </a:solidFill>
              </a:rPr>
              <a:t>. </a:t>
            </a:r>
            <a:r>
              <a:rPr lang="pt-BR" sz="1400" dirty="0" err="1">
                <a:solidFill>
                  <a:srgbClr val="129355"/>
                </a:solidFill>
              </a:rPr>
              <a:t>G</a:t>
            </a:r>
            <a:r>
              <a:rPr lang="pt-BR" sz="1400" dirty="0">
                <a:solidFill>
                  <a:srgbClr val="129355"/>
                </a:solidFill>
              </a:rPr>
              <a:t>: Nucl. Part. </a:t>
            </a:r>
            <a:r>
              <a:rPr lang="pt-BR" sz="1400" dirty="0" err="1">
                <a:solidFill>
                  <a:srgbClr val="129355"/>
                </a:solidFill>
              </a:rPr>
              <a:t>Phys</a:t>
            </a:r>
            <a:r>
              <a:rPr lang="pt-BR" sz="1400" dirty="0">
                <a:solidFill>
                  <a:srgbClr val="129355"/>
                </a:solidFill>
              </a:rPr>
              <a:t>. 43 (2016) </a:t>
            </a:r>
            <a:r>
              <a:rPr lang="pt-BR" sz="1400" dirty="0" smtClean="0">
                <a:solidFill>
                  <a:srgbClr val="129355"/>
                </a:solidFill>
              </a:rPr>
              <a:t>084001</a:t>
            </a:r>
            <a:endParaRPr lang="de-DE" sz="1400" dirty="0" smtClean="0">
              <a:solidFill>
                <a:srgbClr val="129355"/>
              </a:solidFill>
            </a:endParaRPr>
          </a:p>
        </p:txBody>
      </p:sp>
      <p:pic>
        <p:nvPicPr>
          <p:cNvPr id="11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128" y="10482"/>
            <a:ext cx="864808" cy="1208307"/>
          </a:xfrm>
          <a:prstGeom prst="rect">
            <a:avLst/>
          </a:prstGeom>
        </p:spPr>
      </p:pic>
      <p:pic>
        <p:nvPicPr>
          <p:cNvPr id="13" name="Picture 12" descr="Contour-NH-LoI-singl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776" y="3507501"/>
            <a:ext cx="2451814" cy="3610854"/>
          </a:xfrm>
          <a:prstGeom prst="rect">
            <a:avLst/>
          </a:prstGeom>
        </p:spPr>
      </p:pic>
      <p:pic>
        <p:nvPicPr>
          <p:cNvPr id="15" name="Image 9" descr="th23-NH-nyear.gi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1"/>
          <a:stretch/>
        </p:blipFill>
        <p:spPr>
          <a:xfrm>
            <a:off x="4563162" y="4157428"/>
            <a:ext cx="3197949" cy="23184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82175" y="3961409"/>
            <a:ext cx="270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to measure octant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85476" y="4529521"/>
            <a:ext cx="1045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</a:t>
            </a:r>
            <a:r>
              <a:rPr lang="en-US" sz="1400" dirty="0" smtClean="0"/>
              <a:t>otted=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rue H </a:t>
            </a:r>
          </a:p>
          <a:p>
            <a:r>
              <a:rPr lang="en-US" sz="1400" dirty="0" smtClean="0"/>
              <a:t>not </a:t>
            </a:r>
          </a:p>
          <a:p>
            <a:r>
              <a:rPr lang="en-US" sz="1400" dirty="0" smtClean="0"/>
              <a:t>known</a:t>
            </a:r>
            <a:endParaRPr lang="en-US" sz="1400" dirty="0"/>
          </a:p>
        </p:txBody>
      </p:sp>
      <p:sp>
        <p:nvSpPr>
          <p:cNvPr id="14" name="ZoneTexte 1"/>
          <p:cNvSpPr txBox="1"/>
          <p:nvPr/>
        </p:nvSpPr>
        <p:spPr>
          <a:xfrm>
            <a:off x="3440455" y="4330741"/>
            <a:ext cx="848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MINOS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T2K</a:t>
            </a:r>
          </a:p>
          <a:p>
            <a:r>
              <a:rPr lang="en-US" dirty="0" smtClean="0">
                <a:solidFill>
                  <a:srgbClr val="FF2BFF"/>
                </a:solidFill>
              </a:rPr>
              <a:t>NOVA</a:t>
            </a:r>
            <a:endParaRPr lang="en-US" dirty="0">
              <a:solidFill>
                <a:srgbClr val="FF2B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9648" y="593164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1σ contours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4108" y="4529521"/>
            <a:ext cx="773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1σ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σ</a:t>
            </a:r>
          </a:p>
        </p:txBody>
      </p:sp>
    </p:spTree>
    <p:extLst>
      <p:ext uri="{BB962C8B-B14F-4D97-AF65-F5344CB8AC3E}">
        <p14:creationId xmlns:p14="http://schemas.microsoft.com/office/powerpoint/2010/main" val="27137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2145"/>
          <a:stretch/>
        </p:blipFill>
        <p:spPr>
          <a:xfrm>
            <a:off x="5757110" y="4655055"/>
            <a:ext cx="3199923" cy="209574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124" y="808795"/>
            <a:ext cx="60285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Phase 1:</a:t>
            </a:r>
            <a:r>
              <a:rPr lang="en-US" sz="2000" dirty="0" smtClean="0"/>
              <a:t> 7 string array at KM3NeT-France site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to demonstrate technology/detection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methods in the </a:t>
            </a:r>
            <a:r>
              <a:rPr lang="en-US" sz="2000" dirty="0" err="1" smtClean="0"/>
              <a:t>GeV</a:t>
            </a:r>
            <a:r>
              <a:rPr lang="en-US" sz="2000" dirty="0" smtClean="0"/>
              <a:t> range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3366FF"/>
                </a:solidFill>
              </a:rPr>
              <a:t>Phase </a:t>
            </a:r>
            <a:r>
              <a:rPr lang="en-US" sz="2000" dirty="0" smtClean="0">
                <a:solidFill>
                  <a:srgbClr val="3366FF"/>
                </a:solidFill>
              </a:rPr>
              <a:t>2: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/>
              <a:t>D</a:t>
            </a:r>
            <a:r>
              <a:rPr lang="en-US" sz="2000" dirty="0" smtClean="0"/>
              <a:t>eploy </a:t>
            </a:r>
            <a:r>
              <a:rPr lang="en-US" sz="2000" dirty="0"/>
              <a:t>1 building block (115 strings</a:t>
            </a:r>
            <a:r>
              <a:rPr lang="en-US" sz="2000" dirty="0" smtClean="0"/>
              <a:t>)    </a:t>
            </a:r>
            <a:endParaRPr lang="en-US" sz="20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83161" y="-234492"/>
            <a:ext cx="1079839" cy="391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5EABF3F-FEF9-4665-9987-21071D03357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111" y="2377682"/>
            <a:ext cx="3199924" cy="2134618"/>
          </a:xfrm>
          <a:prstGeom prst="rect">
            <a:avLst/>
          </a:prstGeom>
        </p:spPr>
      </p:pic>
      <p:sp>
        <p:nvSpPr>
          <p:cNvPr id="15" name="Titre 2"/>
          <p:cNvSpPr txBox="1">
            <a:spLocks/>
          </p:cNvSpPr>
          <p:nvPr/>
        </p:nvSpPr>
        <p:spPr>
          <a:xfrm>
            <a:off x="0" y="1137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solidFill>
                  <a:srgbClr val="376092"/>
                </a:solidFill>
              </a:rPr>
              <a:t>      ORCA </a:t>
            </a:r>
            <a:r>
              <a:rPr lang="fr-FR" dirty="0" err="1" smtClean="0">
                <a:solidFill>
                  <a:srgbClr val="376092"/>
                </a:solidFill>
              </a:rPr>
              <a:t>Seafloor</a:t>
            </a:r>
            <a:r>
              <a:rPr lang="fr-FR" dirty="0" smtClean="0">
                <a:solidFill>
                  <a:srgbClr val="376092"/>
                </a:solidFill>
              </a:rPr>
              <a:t> Network</a:t>
            </a:r>
            <a:endParaRPr lang="fr-FR" dirty="0">
              <a:solidFill>
                <a:srgbClr val="376092"/>
              </a:solidFill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01492" y="6573712"/>
            <a:ext cx="463019" cy="365125"/>
          </a:xfrm>
        </p:spPr>
        <p:txBody>
          <a:bodyPr/>
          <a:lstStyle/>
          <a:p>
            <a:fld id="{E62FEE40-A5DB-8B42-996B-36C0A8BCEC5C}" type="slidenum">
              <a:rPr lang="fr-FR" smtClean="0"/>
              <a:t>12</a:t>
            </a:fld>
            <a:endParaRPr lang="fr-FR" dirty="0"/>
          </a:p>
        </p:txBody>
      </p:sp>
      <p:sp>
        <p:nvSpPr>
          <p:cNvPr id="17" name="TextBox 16"/>
          <p:cNvSpPr txBox="1"/>
          <p:nvPr/>
        </p:nvSpPr>
        <p:spPr>
          <a:xfrm>
            <a:off x="5838246" y="2202052"/>
            <a:ext cx="3040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</a:t>
            </a:r>
            <a:r>
              <a:rPr lang="en-US" baseline="30000" dirty="0" smtClean="0">
                <a:solidFill>
                  <a:srgbClr val="0000FF"/>
                </a:solidFill>
              </a:rPr>
              <a:t>st</a:t>
            </a:r>
            <a:r>
              <a:rPr lang="en-US" dirty="0" smtClean="0">
                <a:solidFill>
                  <a:srgbClr val="0000FF"/>
                </a:solidFill>
              </a:rPr>
              <a:t> node: May 2015, Sept 2016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1694" y="4595810"/>
            <a:ext cx="29702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 1st ORCA string: Sept 2017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3" y="-13510"/>
            <a:ext cx="716332" cy="716332"/>
          </a:xfrm>
          <a:prstGeom prst="rect">
            <a:avLst/>
          </a:prstGeom>
        </p:spPr>
      </p:pic>
      <p:pic>
        <p:nvPicPr>
          <p:cNvPr id="2" name="Picture 1" descr="ORCA_layo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9" y="2595063"/>
            <a:ext cx="4734656" cy="40206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01817" y="2851489"/>
            <a:ext cx="94059" cy="1041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56011" y="2730097"/>
            <a:ext cx="8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Albatross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169259" y="3568781"/>
            <a:ext cx="863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A00AC"/>
                </a:solidFill>
              </a:rPr>
              <a:t>ANTARES</a:t>
            </a:r>
          </a:p>
          <a:p>
            <a:r>
              <a:rPr lang="en-US" sz="1400" dirty="0" smtClean="0">
                <a:solidFill>
                  <a:srgbClr val="AA00AC"/>
                </a:solidFill>
              </a:rPr>
              <a:t>cable</a:t>
            </a:r>
            <a:endParaRPr lang="en-US" sz="1400" dirty="0">
              <a:solidFill>
                <a:srgbClr val="AA00AC"/>
              </a:solidFill>
            </a:endParaRPr>
          </a:p>
        </p:txBody>
      </p:sp>
      <p:pic>
        <p:nvPicPr>
          <p:cNvPr id="11" name="Imag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979" y="108078"/>
            <a:ext cx="3174055" cy="2109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2638" y="108077"/>
            <a:ext cx="31208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MEOC: 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ec 2015, July 2017</a:t>
            </a:r>
          </a:p>
        </p:txBody>
      </p:sp>
    </p:spTree>
    <p:extLst>
      <p:ext uri="{BB962C8B-B14F-4D97-AF65-F5344CB8AC3E}">
        <p14:creationId xmlns:p14="http://schemas.microsoft.com/office/powerpoint/2010/main" val="28030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317007" y="1786952"/>
            <a:ext cx="1080000" cy="9000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3690484" y="3515242"/>
            <a:ext cx="168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~ </a:t>
            </a:r>
            <a:r>
              <a:rPr lang="en-GB" dirty="0"/>
              <a:t>8</a:t>
            </a:r>
            <a:r>
              <a:rPr lang="en-GB" dirty="0" smtClean="0"/>
              <a:t>00 or 200  m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189111" y="3317630"/>
            <a:ext cx="475438" cy="98934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89111" y="2445304"/>
            <a:ext cx="464208" cy="77354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70014" y="764678"/>
            <a:ext cx="31766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3366FF"/>
                </a:solidFill>
              </a:rPr>
              <a:t>Digital Optical Module</a:t>
            </a:r>
            <a:endParaRPr lang="en-GB" sz="2400" b="1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4344" y="809435"/>
            <a:ext cx="2769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3366FF"/>
                </a:solidFill>
              </a:rPr>
              <a:t>Deployment Vehicle</a:t>
            </a:r>
            <a:endParaRPr lang="en-GB" sz="2400" b="1" dirty="0">
              <a:solidFill>
                <a:srgbClr val="3366FF"/>
              </a:solidFill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178110" y="5075898"/>
            <a:ext cx="2835345" cy="16753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69875" indent="-269875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GB" sz="1600" dirty="0" smtClean="0">
                <a:cs typeface="Arial" pitchFamily="34" charset="0"/>
              </a:rPr>
              <a:t>All data to shore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‒"/>
              <a:tabLst/>
              <a:defRPr/>
            </a:pPr>
            <a:r>
              <a:rPr lang="en-US" sz="1600" dirty="0" err="1" smtClean="0">
                <a:cs typeface="Arial" pitchFamily="34" charset="0"/>
              </a:rPr>
              <a:t>Gbit</a:t>
            </a:r>
            <a:r>
              <a:rPr lang="en-US" sz="1600" dirty="0" smtClean="0">
                <a:cs typeface="Arial" pitchFamily="34" charset="0"/>
              </a:rPr>
              <a:t>/s on optical </a:t>
            </a:r>
            <a:r>
              <a:rPr lang="en-US" sz="1600" dirty="0" err="1" smtClean="0">
                <a:cs typeface="Arial" pitchFamily="34" charset="0"/>
              </a:rPr>
              <a:t>fibre</a:t>
            </a:r>
            <a:endParaRPr lang="en-US" sz="1600" dirty="0" smtClean="0">
              <a:cs typeface="Arial" pitchFamily="34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‒"/>
              <a:tabLst/>
              <a:defRPr/>
            </a:pPr>
            <a:r>
              <a:rPr lang="en-US" sz="1600" dirty="0" smtClean="0">
                <a:cs typeface="Arial" pitchFamily="34" charset="0"/>
              </a:rPr>
              <a:t>Hybrid White </a:t>
            </a:r>
            <a:r>
              <a:rPr lang="en-US" sz="1600" dirty="0">
                <a:cs typeface="Arial" pitchFamily="34" charset="0"/>
              </a:rPr>
              <a:t>R</a:t>
            </a:r>
            <a:r>
              <a:rPr lang="en-US" sz="1600" dirty="0" smtClean="0">
                <a:cs typeface="Arial" pitchFamily="34" charset="0"/>
              </a:rPr>
              <a:t>abbit </a:t>
            </a:r>
          </a:p>
          <a:p>
            <a:pPr marL="269875" lvl="0" indent="-269875" defTabSz="914400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US" sz="1600" dirty="0" smtClean="0">
                <a:cs typeface="Arial" pitchFamily="34" charset="0"/>
              </a:rPr>
              <a:t>LED flasher </a:t>
            </a:r>
            <a:r>
              <a:rPr lang="en-US" sz="1600" dirty="0">
                <a:cs typeface="Arial" pitchFamily="34" charset="0"/>
              </a:rPr>
              <a:t>&amp; acoustic </a:t>
            </a:r>
            <a:r>
              <a:rPr lang="en-US" sz="1600" dirty="0" err="1" smtClean="0">
                <a:cs typeface="Arial" pitchFamily="34" charset="0"/>
              </a:rPr>
              <a:t>piezo</a:t>
            </a:r>
            <a:endParaRPr lang="en-US" sz="1600" dirty="0">
              <a:cs typeface="Arial" pitchFamily="34" charset="0"/>
            </a:endParaRPr>
          </a:p>
          <a:p>
            <a:pPr marL="269875" lvl="0" indent="-269875" defTabSz="914400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US" sz="1600" dirty="0" err="1">
                <a:cs typeface="Arial" pitchFamily="34" charset="0"/>
              </a:rPr>
              <a:t>Tiltmeter</a:t>
            </a:r>
            <a:r>
              <a:rPr lang="en-US" sz="1600" dirty="0">
                <a:cs typeface="Arial" pitchFamily="34" charset="0"/>
              </a:rPr>
              <a:t>/</a:t>
            </a:r>
            <a:r>
              <a:rPr lang="en-US" sz="1600" dirty="0" smtClean="0">
                <a:cs typeface="Arial" pitchFamily="34" charset="0"/>
              </a:rPr>
              <a:t>compass</a:t>
            </a:r>
            <a:endParaRPr lang="en-US" sz="1600" dirty="0">
              <a:cs typeface="Arial" pitchFamily="34" charset="0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5797767" y="5652840"/>
            <a:ext cx="2866264" cy="11520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marL="269875" indent="-269875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GB" dirty="0">
                <a:cs typeface="Arial" pitchFamily="34" charset="0"/>
              </a:rPr>
              <a:t>R</a:t>
            </a:r>
            <a:r>
              <a:rPr lang="en-GB" dirty="0" smtClean="0">
                <a:cs typeface="Arial" pitchFamily="34" charset="0"/>
              </a:rPr>
              <a:t>apid deployment</a:t>
            </a:r>
          </a:p>
          <a:p>
            <a:pPr marL="269875" indent="-269875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GB" dirty="0" smtClean="0">
                <a:cs typeface="Arial" pitchFamily="34" charset="0"/>
              </a:rPr>
              <a:t>Multiple strings/sea campaign</a:t>
            </a:r>
          </a:p>
          <a:p>
            <a:pPr marL="269875" indent="-269875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GB" dirty="0" smtClean="0">
                <a:cs typeface="Arial" pitchFamily="34" charset="0"/>
              </a:rPr>
              <a:t>Autonomous/ROV unfurling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‒"/>
              <a:tabLst/>
              <a:defRPr/>
            </a:pPr>
            <a:r>
              <a:rPr lang="en-US" dirty="0" err="1" smtClean="0">
                <a:cs typeface="Arial" pitchFamily="34" charset="0"/>
              </a:rPr>
              <a:t>Reuseable</a:t>
            </a:r>
            <a:endParaRPr lang="en-US" dirty="0" smtClean="0"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85119" y="1303825"/>
            <a:ext cx="545781" cy="4314907"/>
            <a:chOff x="3685119" y="1303825"/>
            <a:chExt cx="545781" cy="431490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230900" y="2192974"/>
              <a:ext cx="0" cy="1200855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230900" y="3989076"/>
              <a:ext cx="0" cy="1200855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http://www.km3net.org/images/DetectionUnits/KM3NeT-String.jpg"/>
            <p:cNvPicPr>
              <a:picLocks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5119" y="4094569"/>
              <a:ext cx="540000" cy="1524163"/>
            </a:xfrm>
            <a:prstGeom prst="rect">
              <a:avLst/>
            </a:prstGeom>
            <a:noFill/>
          </p:spPr>
        </p:pic>
        <p:pic>
          <p:nvPicPr>
            <p:cNvPr id="21" name="Picture 20" descr="http://www.km3net.org/images/DetectionUnits/KM3NeT-String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373" y="1303825"/>
              <a:ext cx="466774" cy="2794343"/>
            </a:xfrm>
            <a:prstGeom prst="rect">
              <a:avLst/>
            </a:prstGeom>
            <a:noFill/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93701" y="6491162"/>
            <a:ext cx="546257" cy="365125"/>
          </a:xfrm>
        </p:spPr>
        <p:txBody>
          <a:bodyPr/>
          <a:lstStyle/>
          <a:p>
            <a:fld id="{464FA2D2-B08E-479C-8EFA-F462BF97C60C}" type="slidenum">
              <a:rPr lang="en-GB" smtClean="0"/>
              <a:pPr/>
              <a:t>13</a:t>
            </a:fld>
            <a:endParaRPr lang="en-GB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4214014" y="3393829"/>
            <a:ext cx="1182993" cy="199633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KM3NeT String</a:t>
            </a:r>
            <a:endParaRPr lang="fr-FR" dirty="0">
              <a:solidFill>
                <a:srgbClr val="376092"/>
              </a:solidFill>
            </a:endParaRP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3538674" y="761578"/>
            <a:ext cx="9329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3366FF"/>
                </a:solidFill>
              </a:rPr>
              <a:t>String</a:t>
            </a:r>
            <a:endParaRPr lang="en-GB" sz="2400" b="1" dirty="0">
              <a:solidFill>
                <a:srgbClr val="3366FF"/>
              </a:solidFill>
            </a:endParaRPr>
          </a:p>
        </p:txBody>
      </p:sp>
      <p:pic>
        <p:nvPicPr>
          <p:cNvPr id="28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51" y="1375514"/>
            <a:ext cx="2617382" cy="368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ontent Placeholder 4"/>
          <p:cNvSpPr txBox="1">
            <a:spLocks/>
          </p:cNvSpPr>
          <p:nvPr/>
        </p:nvSpPr>
        <p:spPr>
          <a:xfrm>
            <a:off x="2978271" y="5686729"/>
            <a:ext cx="2736000" cy="115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Bef>
                <a:spcPct val="20000"/>
              </a:spcBef>
              <a:defRPr/>
            </a:pPr>
            <a:endParaRPr lang="en-US" dirty="0" smtClean="0">
              <a:cs typeface="Arial" pitchFamily="34" charset="0"/>
            </a:endParaRPr>
          </a:p>
        </p:txBody>
      </p:sp>
      <p:sp>
        <p:nvSpPr>
          <p:cNvPr id="35" name="Content Placeholder 4"/>
          <p:cNvSpPr txBox="1">
            <a:spLocks/>
          </p:cNvSpPr>
          <p:nvPr/>
        </p:nvSpPr>
        <p:spPr>
          <a:xfrm>
            <a:off x="3020051" y="5636737"/>
            <a:ext cx="2736000" cy="1152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marL="269875" indent="-269875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GB" dirty="0" smtClean="0">
                <a:cs typeface="Arial" pitchFamily="34" charset="0"/>
              </a:rPr>
              <a:t>2 </a:t>
            </a:r>
            <a:r>
              <a:rPr lang="en-GB" dirty="0" err="1" smtClean="0">
                <a:cs typeface="Arial" pitchFamily="34" charset="0"/>
              </a:rPr>
              <a:t>dyneema</a:t>
            </a:r>
            <a:r>
              <a:rPr lang="en-GB" dirty="0" smtClean="0">
                <a:cs typeface="Arial" pitchFamily="34" charset="0"/>
              </a:rPr>
              <a:t> ropes</a:t>
            </a:r>
          </a:p>
          <a:p>
            <a:pPr marL="269875" indent="-269875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GB" dirty="0" smtClean="0">
                <a:cs typeface="Arial" pitchFamily="34" charset="0"/>
              </a:rPr>
              <a:t>Oil filled PVC tube</a:t>
            </a:r>
          </a:p>
          <a:p>
            <a:pPr marL="269875" indent="-269875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GB" dirty="0" smtClean="0">
                <a:cs typeface="Arial" pitchFamily="34" charset="0"/>
              </a:rPr>
              <a:t>Low drag</a:t>
            </a:r>
          </a:p>
          <a:p>
            <a:pPr marL="269875" indent="-269875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GB" dirty="0" smtClean="0">
                <a:cs typeface="Arial" pitchFamily="34" charset="0"/>
              </a:rPr>
              <a:t>Low cost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641" y="3707547"/>
            <a:ext cx="1196335" cy="2017490"/>
          </a:xfrm>
          <a:prstGeom prst="rect">
            <a:avLst/>
          </a:prstGeom>
        </p:spPr>
      </p:pic>
      <p:pic>
        <p:nvPicPr>
          <p:cNvPr id="25" name="Picture 6" descr="KM3NeT_logo_web_no_shad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512" y="-13510"/>
            <a:ext cx="820631" cy="84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G_236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44" y="1378370"/>
            <a:ext cx="2860460" cy="214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/>
          <p:cNvSpPr>
            <a:spLocks noGrp="1"/>
          </p:cNvSpPr>
          <p:nvPr>
            <p:ph type="title"/>
          </p:nvPr>
        </p:nvSpPr>
        <p:spPr>
          <a:xfrm>
            <a:off x="18116" y="-87121"/>
            <a:ext cx="9144000" cy="6340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17375E"/>
                </a:solidFill>
              </a:rPr>
              <a:t>First String </a:t>
            </a:r>
            <a:r>
              <a:rPr lang="fr-FR" sz="3600" dirty="0" err="1" smtClean="0">
                <a:solidFill>
                  <a:srgbClr val="17375E"/>
                </a:solidFill>
              </a:rPr>
              <a:t>Connection</a:t>
            </a:r>
            <a:r>
              <a:rPr lang="fr-FR" sz="3600" dirty="0" smtClean="0">
                <a:solidFill>
                  <a:srgbClr val="17375E"/>
                </a:solidFill>
              </a:rPr>
              <a:t> (22 Sept 2017)</a:t>
            </a:r>
            <a:endParaRPr lang="fr-FR" sz="3600" dirty="0">
              <a:solidFill>
                <a:srgbClr val="17375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1" y="-67550"/>
            <a:ext cx="716332" cy="716332"/>
          </a:xfrm>
          <a:prstGeom prst="rect">
            <a:avLst/>
          </a:prstGeom>
        </p:spPr>
      </p:pic>
      <p:pic>
        <p:nvPicPr>
          <p:cNvPr id="14" name="Immagine 7" descr="DOMinSea_1539.JPG"/>
          <p:cNvPicPr>
            <a:picLocks noChangeAspect="1"/>
          </p:cNvPicPr>
          <p:nvPr/>
        </p:nvPicPr>
        <p:blipFill rotWithShape="1">
          <a:blip r:embed="rId3" cstate="print"/>
          <a:srcRect l="35698" r="32093" b="22018"/>
          <a:stretch/>
        </p:blipFill>
        <p:spPr>
          <a:xfrm>
            <a:off x="6293712" y="3475755"/>
            <a:ext cx="2620255" cy="3198801"/>
          </a:xfrm>
          <a:prstGeom prst="rect">
            <a:avLst/>
          </a:prstGeom>
        </p:spPr>
      </p:pic>
      <p:pic>
        <p:nvPicPr>
          <p:cNvPr id="3" name="Picture 2" descr="DU_seabed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81" y="3835921"/>
            <a:ext cx="3070026" cy="2677767"/>
          </a:xfrm>
          <a:prstGeom prst="rect">
            <a:avLst/>
          </a:prstGeom>
        </p:spPr>
      </p:pic>
      <p:pic>
        <p:nvPicPr>
          <p:cNvPr id="5" name="Picture 4" descr="Comex_ro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1" y="4050569"/>
            <a:ext cx="2998842" cy="2249132"/>
          </a:xfrm>
          <a:prstGeom prst="rect">
            <a:avLst/>
          </a:prstGeom>
        </p:spPr>
      </p:pic>
      <p:pic>
        <p:nvPicPr>
          <p:cNvPr id="6" name="Picture 5" descr="DU_Deploy_underwa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1048798"/>
            <a:ext cx="4048483" cy="2277272"/>
          </a:xfrm>
          <a:prstGeom prst="rect">
            <a:avLst/>
          </a:prstGeom>
        </p:spPr>
      </p:pic>
      <p:pic>
        <p:nvPicPr>
          <p:cNvPr id="15" name="Picture 14" descr="DU_Deplo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1048797"/>
            <a:ext cx="4205111" cy="23653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1882" y="579830"/>
            <a:ext cx="5483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omlFkdCkbYk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6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2"/>
          <p:cNvSpPr txBox="1">
            <a:spLocks/>
          </p:cNvSpPr>
          <p:nvPr/>
        </p:nvSpPr>
        <p:spPr>
          <a:xfrm>
            <a:off x="0" y="-599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ORCA First Light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9" name="Picture 6" descr="KM3NeT_logo_web_no_shad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631" cy="84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62" y="1336924"/>
            <a:ext cx="1355538" cy="4735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4828" y="2292345"/>
            <a:ext cx="2736601" cy="24580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3093" y="1515413"/>
            <a:ext cx="2640022" cy="2427625"/>
          </a:xfrm>
          <a:prstGeom prst="rect">
            <a:avLst/>
          </a:prstGeom>
        </p:spPr>
      </p:pic>
      <p:pic>
        <p:nvPicPr>
          <p:cNvPr id="17" name="ev40_downgoing_animat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110" y="1336924"/>
            <a:ext cx="1519372" cy="4819192"/>
          </a:xfrm>
          <a:prstGeom prst="rect">
            <a:avLst/>
          </a:prstGeom>
        </p:spPr>
      </p:pic>
      <p:pic>
        <p:nvPicPr>
          <p:cNvPr id="18" name="ORC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16373" r="19094"/>
          <a:stretch/>
        </p:blipFill>
        <p:spPr>
          <a:xfrm>
            <a:off x="4728648" y="1489324"/>
            <a:ext cx="1528872" cy="47356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1397" y="835551"/>
            <a:ext cx="3543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Atmospheric </a:t>
            </a:r>
            <a:r>
              <a:rPr lang="en-US" sz="2400" dirty="0" err="1" smtClean="0">
                <a:solidFill>
                  <a:srgbClr val="0000FF"/>
                </a:solidFill>
              </a:rPr>
              <a:t>Muon</a:t>
            </a:r>
            <a:r>
              <a:rPr lang="en-US" sz="2400" dirty="0" smtClean="0">
                <a:solidFill>
                  <a:srgbClr val="0000FF"/>
                </a:solidFill>
              </a:rPr>
              <a:t> Bundle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0634" y="818848"/>
            <a:ext cx="2764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Neutrino Candidates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" name="Imag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48226" y="4054786"/>
            <a:ext cx="2406125" cy="2103604"/>
          </a:xfrm>
          <a:prstGeom prst="rect">
            <a:avLst/>
          </a:prstGeom>
        </p:spPr>
      </p:pic>
      <p:pic>
        <p:nvPicPr>
          <p:cNvPr id="13" name="Imag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5386" y="4600079"/>
            <a:ext cx="697729" cy="221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222"/>
          <a:stretch/>
        </p:blipFill>
        <p:spPr>
          <a:xfrm>
            <a:off x="1252300" y="3845606"/>
            <a:ext cx="3235034" cy="3273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812"/>
          <a:stretch/>
        </p:blipFill>
        <p:spPr>
          <a:xfrm>
            <a:off x="1086554" y="608750"/>
            <a:ext cx="3400779" cy="3420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0444"/>
          <a:stretch/>
        </p:blipFill>
        <p:spPr>
          <a:xfrm>
            <a:off x="5249333" y="521620"/>
            <a:ext cx="3344333" cy="3394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2000"/>
          <a:stretch/>
        </p:blipFill>
        <p:spPr>
          <a:xfrm>
            <a:off x="5249333" y="3448324"/>
            <a:ext cx="3541890" cy="3677315"/>
          </a:xfrm>
          <a:prstGeom prst="rect">
            <a:avLst/>
          </a:prstGeom>
        </p:spPr>
      </p:pic>
      <p:sp>
        <p:nvSpPr>
          <p:cNvPr id="1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7794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16</a:t>
            </a:fld>
            <a:endParaRPr lang="en-GB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808133" y="5063067"/>
            <a:ext cx="0" cy="98213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8204200" y="5223933"/>
            <a:ext cx="0" cy="82126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2"/>
          <p:cNvSpPr txBox="1">
            <a:spLocks/>
          </p:cNvSpPr>
          <p:nvPr/>
        </p:nvSpPr>
        <p:spPr>
          <a:xfrm>
            <a:off x="15171" y="-11386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ORCA1: Data vs Simulation</a:t>
            </a:r>
            <a:endParaRPr lang="fr-FR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   Protvino to ORCA (P2O)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5" y="927981"/>
            <a:ext cx="3576948" cy="24198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07587" y="913996"/>
            <a:ext cx="48683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U70 accelerator in </a:t>
            </a:r>
            <a:r>
              <a:rPr lang="en-US" sz="2000" dirty="0" err="1"/>
              <a:t>Protvino</a:t>
            </a:r>
            <a:r>
              <a:rPr lang="en-US" sz="2000" dirty="0"/>
              <a:t> (Moscow), </a:t>
            </a:r>
            <a:endParaRPr lang="en-US" sz="2000" dirty="0" smtClean="0"/>
          </a:p>
          <a:p>
            <a:r>
              <a:rPr lang="en-US" sz="2000" dirty="0" smtClean="0"/>
              <a:t>E</a:t>
            </a:r>
            <a:r>
              <a:rPr lang="en-US" sz="2000" dirty="0"/>
              <a:t>=70 </a:t>
            </a:r>
            <a:r>
              <a:rPr lang="en-US" sz="2000" dirty="0" err="1" smtClean="0"/>
              <a:t>GeV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15 kW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Measurement of CP-violation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/>
              <a:t>and NMH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ν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</a:t>
            </a:r>
            <a:r>
              <a:rPr lang="en-US" sz="2000" dirty="0"/>
              <a:t>appearance at </a:t>
            </a:r>
            <a:r>
              <a:rPr lang="en-US" sz="2000" b="1" dirty="0"/>
              <a:t>L = 2600 km 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Target </a:t>
            </a:r>
            <a:r>
              <a:rPr lang="en-US" sz="2000" dirty="0"/>
              <a:t>energy </a:t>
            </a:r>
            <a:r>
              <a:rPr lang="en-US" sz="2000" dirty="0" smtClean="0"/>
              <a:t>range: </a:t>
            </a:r>
            <a:r>
              <a:rPr lang="en-US" sz="2000" b="1" dirty="0"/>
              <a:t>3-8 </a:t>
            </a:r>
            <a:r>
              <a:rPr lang="en-US" sz="2000" b="1" dirty="0" err="1"/>
              <a:t>GeV</a:t>
            </a:r>
            <a:r>
              <a:rPr lang="en-US" sz="2000" b="1" dirty="0"/>
              <a:t> 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12° angle, near detector@ -60m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1" y="13510"/>
            <a:ext cx="716332" cy="7163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20040" y="3639223"/>
            <a:ext cx="4572000" cy="29674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97967">
              <a:spcAft>
                <a:spcPts val="1285"/>
              </a:spcAft>
              <a:buClr>
                <a:srgbClr val="000000"/>
              </a:buClr>
              <a:buSzPct val="45000"/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Arial"/>
              </a:rPr>
              <a:t>Accelerator u</a:t>
            </a:r>
            <a:r>
              <a:rPr lang="en-US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pgrade needed:</a:t>
            </a:r>
          </a:p>
          <a:p>
            <a:pPr marL="391867" indent="-293900">
              <a:spcAft>
                <a:spcPts val="128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Moderate intensity option </a:t>
            </a:r>
            <a:r>
              <a:rPr lang="en-US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90 kW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New </a:t>
            </a:r>
            <a:r>
              <a:rPr lang="en-US" dirty="0">
                <a:solidFill>
                  <a:srgbClr val="0000FF"/>
                </a:solidFill>
              </a:rPr>
              <a:t>ion injection scheme (H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r>
              <a:rPr lang="en-US" dirty="0">
                <a:solidFill>
                  <a:srgbClr val="0000FF"/>
                </a:solidFill>
              </a:rPr>
              <a:t>) : x3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Double cycling frequency : 9s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 4.5s : x2</a:t>
            </a:r>
          </a:p>
          <a:p>
            <a:pPr marL="849067" lvl="1" indent="-293900">
              <a:spcAft>
                <a:spcPts val="128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spcAft>
                <a:spcPts val="128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OMEGA Project </a:t>
            </a:r>
            <a:r>
              <a:rPr lang="en-US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450 kW</a:t>
            </a:r>
          </a:p>
          <a:p>
            <a:pPr lvl="1"/>
            <a:r>
              <a:rPr lang="en-US" dirty="0">
                <a:solidFill>
                  <a:srgbClr val="0000FF"/>
                </a:solidFill>
                <a:sym typeface="Wingdings"/>
              </a:rPr>
              <a:t>New </a:t>
            </a:r>
            <a:r>
              <a:rPr lang="en-US" dirty="0" err="1">
                <a:solidFill>
                  <a:srgbClr val="0000FF"/>
                </a:solidFill>
                <a:sym typeface="Wingdings"/>
              </a:rPr>
              <a:t>Linac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LU-400</a:t>
            </a:r>
          </a:p>
          <a:p>
            <a:pPr lvl="1"/>
            <a:r>
              <a:rPr lang="en-US" dirty="0">
                <a:solidFill>
                  <a:srgbClr val="0000FF"/>
                </a:solidFill>
                <a:sym typeface="Wingdings"/>
              </a:rPr>
              <a:t>New booster 3.5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GeV</a:t>
            </a:r>
            <a:endParaRPr lang="en-US" dirty="0">
              <a:solidFill>
                <a:srgbClr val="0000FF"/>
              </a:solidFill>
              <a:sym typeface="Wingdings"/>
            </a:endParaRPr>
          </a:p>
        </p:txBody>
      </p:sp>
      <p:pic>
        <p:nvPicPr>
          <p:cNvPr id="11" name="Picture 2"/>
          <p:cNvPicPr/>
          <p:nvPr/>
        </p:nvPicPr>
        <p:blipFill>
          <a:blip r:embed="rId5"/>
          <a:stretch/>
        </p:blipFill>
        <p:spPr>
          <a:xfrm>
            <a:off x="475153" y="3678343"/>
            <a:ext cx="3208130" cy="2640443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</p:pic>
      <p:sp>
        <p:nvSpPr>
          <p:cNvPr id="12" name="CustomShape 2"/>
          <p:cNvSpPr/>
          <p:nvPr/>
        </p:nvSpPr>
        <p:spPr>
          <a:xfrm rot="19215000">
            <a:off x="909197" y="5761375"/>
            <a:ext cx="267883" cy="128442"/>
          </a:xfrm>
          <a:prstGeom prst="rect">
            <a:avLst/>
          </a:prstGeom>
          <a:solidFill>
            <a:srgbClr val="2B7ED2"/>
          </a:solidFill>
          <a:ln w="19080">
            <a:solidFill>
              <a:srgbClr val="0D0D0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Line 3"/>
          <p:cNvSpPr/>
          <p:nvPr/>
        </p:nvSpPr>
        <p:spPr>
          <a:xfrm flipV="1">
            <a:off x="2500178" y="4407063"/>
            <a:ext cx="177417" cy="67094"/>
          </a:xfrm>
          <a:prstGeom prst="line">
            <a:avLst/>
          </a:prstGeom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4"/>
          <p:cNvSpPr/>
          <p:nvPr/>
        </p:nvSpPr>
        <p:spPr>
          <a:xfrm rot="19215000">
            <a:off x="2164985" y="4666880"/>
            <a:ext cx="136350" cy="126394"/>
          </a:xfrm>
          <a:prstGeom prst="rect">
            <a:avLst/>
          </a:prstGeom>
          <a:solidFill>
            <a:srgbClr val="FF00FF"/>
          </a:solidFill>
          <a:ln w="19080">
            <a:solidFill>
              <a:srgbClr val="0D0D0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Line 5"/>
          <p:cNvSpPr/>
          <p:nvPr/>
        </p:nvSpPr>
        <p:spPr>
          <a:xfrm flipH="1">
            <a:off x="695904" y="4474157"/>
            <a:ext cx="1804274" cy="1677049"/>
          </a:xfrm>
          <a:prstGeom prst="line">
            <a:avLst/>
          </a:prstGeom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6"/>
          <p:cNvSpPr/>
          <p:nvPr/>
        </p:nvSpPr>
        <p:spPr>
          <a:xfrm>
            <a:off x="2196806" y="4675440"/>
            <a:ext cx="84310" cy="93530"/>
          </a:xfrm>
          <a:prstGeom prst="irregularSeal1">
            <a:avLst/>
          </a:prstGeom>
          <a:solidFill>
            <a:srgbClr val="0000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7"/>
          <p:cNvSpPr/>
          <p:nvPr/>
        </p:nvSpPr>
        <p:spPr>
          <a:xfrm rot="19215000">
            <a:off x="1542039" y="5293586"/>
            <a:ext cx="77097" cy="104200"/>
          </a:xfrm>
          <a:prstGeom prst="rect">
            <a:avLst/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</p:spPr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175" y="4928269"/>
            <a:ext cx="10943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Beam dump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067936" y="5894665"/>
            <a:ext cx="12105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Near detector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351260" y="4820108"/>
            <a:ext cx="9580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Target hall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81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   Protvino to ORCA (P2O): </a:t>
            </a:r>
            <a:r>
              <a:rPr lang="fr-FR" dirty="0" err="1" smtClean="0">
                <a:solidFill>
                  <a:srgbClr val="376092"/>
                </a:solidFill>
              </a:rPr>
              <a:t>prelim</a:t>
            </a:r>
            <a:r>
              <a:rPr lang="fr-FR" dirty="0" smtClean="0">
                <a:solidFill>
                  <a:srgbClr val="376092"/>
                </a:solidFill>
              </a:rPr>
              <a:t>. </a:t>
            </a:r>
            <a:r>
              <a:rPr lang="fr-FR" dirty="0" err="1" smtClean="0">
                <a:solidFill>
                  <a:srgbClr val="376092"/>
                </a:solidFill>
              </a:rPr>
              <a:t>study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1" y="13510"/>
            <a:ext cx="716332" cy="7163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4400" y="726361"/>
            <a:ext cx="4549732" cy="3036014"/>
            <a:chOff x="19501" y="2169087"/>
            <a:chExt cx="5303520" cy="3615478"/>
          </a:xfrm>
        </p:grpSpPr>
        <p:pic>
          <p:nvPicPr>
            <p:cNvPr id="17" name="Image 4" descr="Sens-th23-P2O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1" y="2180305"/>
              <a:ext cx="5303520" cy="3604260"/>
            </a:xfrm>
            <a:prstGeom prst="rect">
              <a:avLst/>
            </a:prstGeom>
          </p:spPr>
        </p:pic>
        <p:pic>
          <p:nvPicPr>
            <p:cNvPr id="20" name="Image 6" descr="Nev-flav-th42-NH-PHF-1y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1" y="2169087"/>
              <a:ext cx="5303520" cy="3604260"/>
            </a:xfrm>
            <a:prstGeom prst="rect">
              <a:avLst/>
            </a:prstGeom>
          </p:spPr>
        </p:pic>
        <p:sp>
          <p:nvSpPr>
            <p:cNvPr id="21" name="ZoneTexte 21"/>
            <p:cNvSpPr txBox="1"/>
            <p:nvPr/>
          </p:nvSpPr>
          <p:spPr>
            <a:xfrm>
              <a:off x="2900487" y="2652566"/>
              <a:ext cx="6401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NH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22" name="ZoneTexte 22"/>
            <p:cNvSpPr txBox="1"/>
            <p:nvPr/>
          </p:nvSpPr>
          <p:spPr>
            <a:xfrm>
              <a:off x="3041801" y="3311250"/>
              <a:ext cx="4988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</a:rPr>
                <a:t>I</a:t>
              </a:r>
              <a:r>
                <a:rPr lang="en-US" sz="2800" dirty="0" smtClean="0">
                  <a:solidFill>
                    <a:srgbClr val="0000FF"/>
                  </a:solidFill>
                </a:rPr>
                <a:t>H</a:t>
              </a:r>
              <a:endParaRPr lang="en-US" sz="2800" dirty="0">
                <a:solidFill>
                  <a:srgbClr val="0000FF"/>
                </a:solidFill>
              </a:endParaRPr>
            </a:p>
          </p:txBody>
        </p:sp>
        <p:sp>
          <p:nvSpPr>
            <p:cNvPr id="23" name="ZoneTexte 24"/>
            <p:cNvSpPr txBox="1"/>
            <p:nvPr/>
          </p:nvSpPr>
          <p:spPr>
            <a:xfrm>
              <a:off x="4360513" y="2240197"/>
              <a:ext cx="659984" cy="2162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δ</a:t>
              </a:r>
              <a:r>
                <a:rPr lang="en-US" sz="1600" baseline="-25000" dirty="0" err="1" smtClean="0"/>
                <a:t>CP</a:t>
              </a:r>
              <a:endParaRPr lang="en-US" sz="1600" dirty="0" smtClean="0"/>
            </a:p>
            <a:p>
              <a:endParaRPr lang="en-US" sz="1600" dirty="0"/>
            </a:p>
            <a:p>
              <a:r>
                <a:rPr lang="en-US" sz="1600" dirty="0" smtClean="0"/>
                <a:t>270°</a:t>
              </a:r>
            </a:p>
            <a:p>
              <a:endParaRPr lang="en-US" sz="1600" dirty="0" smtClean="0"/>
            </a:p>
            <a:p>
              <a:r>
                <a:rPr lang="en-US" sz="1600" dirty="0" smtClean="0"/>
                <a:t>90°</a:t>
              </a:r>
            </a:p>
            <a:p>
              <a:r>
                <a:rPr lang="en-US" sz="1600" dirty="0" smtClean="0"/>
                <a:t>90°</a:t>
              </a:r>
            </a:p>
            <a:p>
              <a:r>
                <a:rPr lang="en-US" sz="1600" dirty="0"/>
                <a:t>270</a:t>
              </a:r>
              <a:r>
                <a:rPr lang="en-US" sz="1600" dirty="0" smtClean="0"/>
                <a:t>°</a:t>
              </a:r>
              <a:endParaRPr lang="en-US" sz="1600" dirty="0"/>
            </a:p>
          </p:txBody>
        </p:sp>
      </p:grpSp>
      <p:sp>
        <p:nvSpPr>
          <p:cNvPr id="2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07778" y="6492875"/>
            <a:ext cx="536222" cy="365125"/>
          </a:xfrm>
        </p:spPr>
        <p:txBody>
          <a:bodyPr/>
          <a:lstStyle/>
          <a:p>
            <a:fld id="{044136C2-C36C-A441-B198-A5F287A86447}" type="slidenum">
              <a:rPr lang="en-US" smtClean="0"/>
              <a:t>18</a:t>
            </a:fld>
            <a:endParaRPr lang="en-US"/>
          </a:p>
        </p:txBody>
      </p:sp>
      <p:pic>
        <p:nvPicPr>
          <p:cNvPr id="25" name="Image 7" descr="Sens-CP-CP-P2O-3y-FixNormG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89325"/>
            <a:ext cx="4419600" cy="3003550"/>
          </a:xfrm>
          <a:prstGeom prst="rect">
            <a:avLst/>
          </a:prstGeom>
        </p:spPr>
      </p:pic>
      <p:pic>
        <p:nvPicPr>
          <p:cNvPr id="26" name="Image 4" descr="Sens-CP-CP-P2O-3y-FixNormGl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89325"/>
            <a:ext cx="4419600" cy="3003550"/>
          </a:xfrm>
          <a:prstGeom prst="rect">
            <a:avLst/>
          </a:prstGeom>
        </p:spPr>
      </p:pic>
      <p:pic>
        <p:nvPicPr>
          <p:cNvPr id="31" name="Image 16" descr="Sens-CP-CP-P2O-3y-FixNormGl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89325"/>
            <a:ext cx="4585710" cy="3116438"/>
          </a:xfrm>
          <a:prstGeom prst="rect">
            <a:avLst/>
          </a:prstGeom>
        </p:spPr>
      </p:pic>
      <p:sp>
        <p:nvSpPr>
          <p:cNvPr id="32" name="ZoneTexte 5"/>
          <p:cNvSpPr txBox="1"/>
          <p:nvPr/>
        </p:nvSpPr>
        <p:spPr>
          <a:xfrm>
            <a:off x="5405977" y="3762375"/>
            <a:ext cx="2181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1.35 MW-years</a:t>
            </a:r>
          </a:p>
          <a:p>
            <a:r>
              <a:rPr lang="en-US" sz="2000" dirty="0" smtClean="0"/>
              <a:t>NH, neutrino beam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11" y="3449127"/>
            <a:ext cx="53382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CP Violation</a:t>
            </a:r>
          </a:p>
          <a:p>
            <a:endParaRPr lang="en-US" dirty="0" smtClean="0"/>
          </a:p>
          <a:p>
            <a:r>
              <a:rPr lang="en-US" dirty="0" smtClean="0"/>
              <a:t>Se</a:t>
            </a:r>
            <a:r>
              <a:rPr lang="en-US" sz="2000" dirty="0" smtClean="0"/>
              <a:t>nsitivity </a:t>
            </a:r>
            <a:r>
              <a:rPr lang="en-US" sz="2000" dirty="0"/>
              <a:t>of measuring non-zero </a:t>
            </a:r>
            <a:r>
              <a:rPr lang="en-US" sz="2000" dirty="0" smtClean="0"/>
              <a:t>CP, </a:t>
            </a:r>
          </a:p>
          <a:p>
            <a:r>
              <a:rPr lang="en-US" sz="2000" dirty="0" smtClean="0"/>
              <a:t>i.e</a:t>
            </a:r>
            <a:r>
              <a:rPr lang="en-US" sz="2000" dirty="0"/>
              <a:t>. </a:t>
            </a:r>
            <a:r>
              <a:rPr lang="en-US" sz="2000" dirty="0" err="1"/>
              <a:t>δ</a:t>
            </a:r>
            <a:r>
              <a:rPr lang="en-US" sz="2000" baseline="-25000" dirty="0" err="1"/>
              <a:t>CP</a:t>
            </a:r>
            <a:r>
              <a:rPr lang="en-US" sz="2000" dirty="0"/>
              <a:t> different from 0° AND 180</a:t>
            </a:r>
            <a:r>
              <a:rPr lang="en-US" sz="2000" dirty="0" smtClean="0"/>
              <a:t>°</a:t>
            </a:r>
          </a:p>
          <a:p>
            <a:endParaRPr lang="en-US" sz="2000" dirty="0"/>
          </a:p>
          <a:p>
            <a:r>
              <a:rPr lang="en-US" sz="2000" dirty="0"/>
              <a:t>After 3</a:t>
            </a:r>
            <a:r>
              <a:rPr lang="en-US" sz="2000" dirty="0" smtClean="0"/>
              <a:t> (15) </a:t>
            </a:r>
            <a:r>
              <a:rPr lang="en-US" sz="2000" dirty="0"/>
              <a:t>years non CP-violation excluded for 35% of </a:t>
            </a:r>
            <a:r>
              <a:rPr lang="en-US" sz="2000" dirty="0" err="1"/>
              <a:t>δ</a:t>
            </a:r>
            <a:r>
              <a:rPr lang="en-US" sz="2000" baseline="-25000" dirty="0" err="1"/>
              <a:t>CP</a:t>
            </a:r>
            <a:r>
              <a:rPr lang="en-US" sz="2000" baseline="-25000" dirty="0"/>
              <a:t> </a:t>
            </a:r>
            <a:r>
              <a:rPr lang="en-US" sz="2000" dirty="0"/>
              <a:t>values at about </a:t>
            </a:r>
            <a:r>
              <a:rPr lang="en-US" sz="2000" dirty="0" smtClean="0"/>
              <a:t>3σ with 450 (90) kW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Already comparable sensitivity to DUNE with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urrent ORCA performance (w/o </a:t>
            </a:r>
            <a:r>
              <a:rPr lang="en-US" sz="2000" dirty="0" err="1" smtClean="0">
                <a:solidFill>
                  <a:srgbClr val="FF0000"/>
                </a:solidFill>
              </a:rPr>
              <a:t>optimisation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734" y="1056390"/>
            <a:ext cx="498404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Mass Hierarchy</a:t>
            </a:r>
          </a:p>
          <a:p>
            <a:endParaRPr lang="en-US" dirty="0" smtClean="0"/>
          </a:p>
          <a:p>
            <a:r>
              <a:rPr lang="en-US" sz="2000" dirty="0" smtClean="0"/>
              <a:t>ORCA detector + 1 (5) years with 450 (90) kW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Better </a:t>
            </a:r>
            <a:r>
              <a:rPr lang="en-US" sz="2000" dirty="0"/>
              <a:t>than 5σ for all combination of parameters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5243188" y="108461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0.45 </a:t>
            </a:r>
            <a:r>
              <a:rPr lang="en-US" dirty="0"/>
              <a:t>MW-years</a:t>
            </a:r>
          </a:p>
        </p:txBody>
      </p:sp>
    </p:spTree>
    <p:extLst>
      <p:ext uri="{BB962C8B-B14F-4D97-AF65-F5344CB8AC3E}">
        <p14:creationId xmlns:p14="http://schemas.microsoft.com/office/powerpoint/2010/main" val="19691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1558624" y="813974"/>
            <a:ext cx="7493000" cy="5870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  <a:cs typeface="Comic Sans MS"/>
              </a:rPr>
              <a:t>KM3NeT: phased construction of a next-generation neutrino telescope            </a:t>
            </a:r>
            <a:endParaRPr lang="en-US" sz="2000" dirty="0" smtClean="0">
              <a:solidFill>
                <a:srgbClr val="800000"/>
              </a:solidFill>
              <a:cs typeface="Comic Sans MS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800000"/>
                </a:solidFill>
                <a:cs typeface="Comic Sans MS"/>
              </a:rPr>
              <a:t>Developed </a:t>
            </a:r>
            <a:r>
              <a:rPr lang="en-US" sz="2000" dirty="0">
                <a:solidFill>
                  <a:srgbClr val="800000"/>
                </a:solidFill>
                <a:cs typeface="Comic Sans MS"/>
              </a:rPr>
              <a:t>novel and </a:t>
            </a:r>
            <a:r>
              <a:rPr lang="en-US" sz="2000" dirty="0" err="1">
                <a:solidFill>
                  <a:srgbClr val="800000"/>
                </a:solidFill>
                <a:cs typeface="Comic Sans MS"/>
              </a:rPr>
              <a:t>performant</a:t>
            </a:r>
            <a:r>
              <a:rPr lang="en-US" sz="2000" dirty="0">
                <a:solidFill>
                  <a:srgbClr val="800000"/>
                </a:solidFill>
                <a:cs typeface="Comic Sans MS"/>
              </a:rPr>
              <a:t> multi-PMT technology                              </a:t>
            </a:r>
            <a:r>
              <a:rPr lang="en-US" sz="2000" dirty="0" smtClean="0">
                <a:solidFill>
                  <a:srgbClr val="800000"/>
                </a:solidFill>
                <a:cs typeface="Comic Sans MS"/>
              </a:rPr>
              <a:t>interest </a:t>
            </a:r>
            <a:r>
              <a:rPr lang="en-US" sz="2000" dirty="0">
                <a:solidFill>
                  <a:srgbClr val="800000"/>
                </a:solidFill>
                <a:cs typeface="Comic Sans MS"/>
              </a:rPr>
              <a:t>from IC-Gen2, CHIPs, </a:t>
            </a:r>
            <a:r>
              <a:rPr lang="en-US" sz="2000" dirty="0" err="1">
                <a:solidFill>
                  <a:srgbClr val="800000"/>
                </a:solidFill>
                <a:cs typeface="Comic Sans MS"/>
              </a:rPr>
              <a:t>NuPrism</a:t>
            </a:r>
            <a:r>
              <a:rPr lang="en-US" sz="2000" dirty="0">
                <a:solidFill>
                  <a:srgbClr val="800000"/>
                </a:solidFill>
                <a:cs typeface="Comic Sans MS"/>
              </a:rPr>
              <a:t>, </a:t>
            </a:r>
            <a:r>
              <a:rPr lang="en-US" sz="2000" dirty="0" err="1">
                <a:solidFill>
                  <a:srgbClr val="800000"/>
                </a:solidFill>
                <a:cs typeface="Comic Sans MS"/>
              </a:rPr>
              <a:t>HyperK</a:t>
            </a:r>
            <a:r>
              <a:rPr lang="en-US" sz="2000" dirty="0">
                <a:solidFill>
                  <a:srgbClr val="800000"/>
                </a:solidFill>
                <a:cs typeface="Comic Sans MS"/>
              </a:rPr>
              <a:t>, </a:t>
            </a:r>
            <a:r>
              <a:rPr lang="is-IS" sz="2000" dirty="0" smtClean="0">
                <a:solidFill>
                  <a:srgbClr val="800000"/>
                </a:solidFill>
                <a:cs typeface="Comic Sans MS"/>
              </a:rPr>
              <a:t>…</a:t>
            </a:r>
            <a:endParaRPr lang="en-US" sz="2000" dirty="0" smtClean="0">
              <a:solidFill>
                <a:srgbClr val="3366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3366FF"/>
                </a:solidFill>
              </a:rPr>
              <a:t>ARCA-high energy: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3366FF"/>
                </a:solidFill>
                <a:cs typeface="Comic Sans MS"/>
              </a:rPr>
              <a:t>unprecedented angular resolution/multi-</a:t>
            </a:r>
            <a:r>
              <a:rPr lang="en-US" sz="2000" dirty="0" err="1" smtClean="0">
                <a:solidFill>
                  <a:srgbClr val="3366FF"/>
                </a:solidFill>
                <a:cs typeface="Comic Sans MS"/>
              </a:rPr>
              <a:t>flavour</a:t>
            </a:r>
            <a:r>
              <a:rPr lang="en-US" sz="2000" dirty="0" smtClean="0">
                <a:solidFill>
                  <a:srgbClr val="3366FF"/>
                </a:solidFill>
                <a:cs typeface="Comic Sans MS"/>
              </a:rPr>
              <a:t> astronomy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3366FF"/>
                </a:solidFill>
              </a:rPr>
              <a:t>investigation of diffuse flux and point-like sources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008000"/>
                </a:solidFill>
              </a:rPr>
              <a:t>ORCA-low energy: 	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008000"/>
                </a:solidFill>
              </a:rPr>
              <a:t>1</a:t>
            </a:r>
            <a:r>
              <a:rPr lang="en-US" sz="1800" baseline="30000" dirty="0" smtClean="0">
                <a:solidFill>
                  <a:srgbClr val="008000"/>
                </a:solidFill>
              </a:rPr>
              <a:t>st</a:t>
            </a:r>
            <a:r>
              <a:rPr lang="en-US" sz="1800" dirty="0" smtClean="0">
                <a:solidFill>
                  <a:srgbClr val="008000"/>
                </a:solidFill>
              </a:rPr>
              <a:t> Node +1</a:t>
            </a:r>
            <a:r>
              <a:rPr lang="en-US" sz="1800" baseline="30000" dirty="0" smtClean="0">
                <a:solidFill>
                  <a:srgbClr val="008000"/>
                </a:solidFill>
              </a:rPr>
              <a:t>st</a:t>
            </a:r>
            <a:r>
              <a:rPr lang="en-US" sz="1800" dirty="0" smtClean="0">
                <a:solidFill>
                  <a:srgbClr val="008000"/>
                </a:solidFill>
              </a:rPr>
              <a:t> string operated  (115 by end of 2020)      	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008000"/>
                </a:solidFill>
              </a:rPr>
              <a:t>NMH at 3 sigma level in 3 years (IH, NH/first octant)                        </a:t>
            </a:r>
          </a:p>
          <a:p>
            <a:pPr marL="349250" lvl="1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      Much quicker if NH/second octant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Competitive measurements of </a:t>
            </a:r>
            <a:r>
              <a:rPr lang="en-US" sz="2000" dirty="0" smtClean="0">
                <a:solidFill>
                  <a:srgbClr val="129355"/>
                </a:solidFill>
                <a:latin typeface="Symbol" panose="05050102010706020507" pitchFamily="18" charset="2"/>
              </a:rPr>
              <a:t>D</a:t>
            </a:r>
            <a:r>
              <a:rPr lang="en-US" sz="2000" dirty="0" smtClean="0">
                <a:solidFill>
                  <a:srgbClr val="129355"/>
                </a:solidFill>
              </a:rPr>
              <a:t>m</a:t>
            </a:r>
            <a:r>
              <a:rPr lang="en-US" sz="2000" baseline="30000" dirty="0" smtClean="0">
                <a:solidFill>
                  <a:srgbClr val="129355"/>
                </a:solidFill>
              </a:rPr>
              <a:t>2</a:t>
            </a:r>
            <a:r>
              <a:rPr lang="en-US" sz="2000" baseline="-25000" dirty="0" smtClean="0">
                <a:solidFill>
                  <a:srgbClr val="129355"/>
                </a:solidFill>
              </a:rPr>
              <a:t>32</a:t>
            </a:r>
            <a:r>
              <a:rPr lang="en-US" sz="2000" dirty="0" smtClean="0">
                <a:solidFill>
                  <a:srgbClr val="129355"/>
                </a:solidFill>
              </a:rPr>
              <a:t> and sin</a:t>
            </a:r>
            <a:r>
              <a:rPr lang="en-US" sz="2000" baseline="30000" dirty="0" smtClean="0">
                <a:solidFill>
                  <a:srgbClr val="129355"/>
                </a:solidFill>
              </a:rPr>
              <a:t>2</a:t>
            </a:r>
            <a:r>
              <a:rPr lang="en-US" sz="2000" dirty="0" smtClean="0">
                <a:solidFill>
                  <a:srgbClr val="129355"/>
                </a:solidFill>
                <a:latin typeface="Symbol" panose="05050102010706020507" pitchFamily="18" charset="2"/>
              </a:rPr>
              <a:t>q</a:t>
            </a:r>
            <a:r>
              <a:rPr lang="en-US" sz="2000" baseline="-25000" dirty="0" smtClean="0">
                <a:solidFill>
                  <a:srgbClr val="129355"/>
                </a:solidFill>
              </a:rPr>
              <a:t>23</a:t>
            </a:r>
            <a:r>
              <a:rPr lang="en-US" sz="2000" dirty="0" smtClean="0">
                <a:solidFill>
                  <a:srgbClr val="008000"/>
                </a:solidFill>
              </a:rPr>
              <a:t>, tau appearance, sterile neutrinos, NSI, DM, tomography,</a:t>
            </a:r>
            <a:r>
              <a:rPr lang="is-IS" sz="2000" dirty="0" smtClean="0">
                <a:solidFill>
                  <a:srgbClr val="008000"/>
                </a:solidFill>
              </a:rPr>
              <a:t>…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P2O </a:t>
            </a:r>
            <a:endParaRPr lang="en-US" sz="1800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dirty="0" err="1" smtClean="0">
                <a:solidFill>
                  <a:srgbClr val="FF0000"/>
                </a:solidFill>
              </a:rPr>
              <a:t>Protvino</a:t>
            </a:r>
            <a:r>
              <a:rPr lang="en-US" sz="1800" dirty="0" smtClean="0">
                <a:solidFill>
                  <a:srgbClr val="FF0000"/>
                </a:solidFill>
              </a:rPr>
              <a:t> beam to ORCA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NMH at 5 sigma in 1 year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CP violation at 3 sigma in 6 years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Super-Orca?</a:t>
            </a: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17375E"/>
                </a:solidFill>
              </a:rPr>
              <a:t>Outlook</a:t>
            </a:r>
            <a:endParaRPr lang="fr-FR" dirty="0">
              <a:solidFill>
                <a:srgbClr val="17375E"/>
              </a:solidFill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18024" y="6492051"/>
            <a:ext cx="2133600" cy="365125"/>
          </a:xfrm>
        </p:spPr>
        <p:txBody>
          <a:bodyPr/>
          <a:lstStyle/>
          <a:p>
            <a:fld id="{E62FEE40-A5DB-8B42-996B-36C0A8BCEC5C}" type="slidenum">
              <a:rPr lang="fr-FR" smtClean="0"/>
              <a:t>19</a:t>
            </a:fld>
            <a:endParaRPr lang="fr-FR" dirty="0"/>
          </a:p>
        </p:txBody>
      </p:sp>
      <p:pic>
        <p:nvPicPr>
          <p:cNvPr id="9" name="Picture 8" descr="https://encrypted-tbn1.google.com/images?q=tbn:ANd9GcRHF0g8_sBxQHUIpImaJnnGXDSbO-rJFeUATzsHLsGLqyWAKRqL"/>
          <p:cNvPicPr>
            <a:picLocks noChangeAspect="1" noChangeArrowheads="1"/>
          </p:cNvPicPr>
          <p:nvPr/>
        </p:nvPicPr>
        <p:blipFill>
          <a:blip r:embed="rId2" cstate="print"/>
          <a:srcRect l="8691" t="11898" r="8836"/>
          <a:stretch>
            <a:fillRect/>
          </a:stretch>
        </p:blipFill>
        <p:spPr bwMode="auto">
          <a:xfrm>
            <a:off x="24106" y="2094046"/>
            <a:ext cx="1521006" cy="3857314"/>
          </a:xfrm>
          <a:prstGeom prst="rect">
            <a:avLst/>
          </a:prstGeom>
          <a:noFill/>
        </p:spPr>
      </p:pic>
      <p:pic>
        <p:nvPicPr>
          <p:cNvPr id="12" name="Picture 6" descr="KM3NeT_logo_web_no_shad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06" y="0"/>
            <a:ext cx="820631" cy="84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2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41" y="14941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744" y="1026997"/>
            <a:ext cx="3219519" cy="524772"/>
          </a:xfrm>
          <a:prstGeom prst="rect">
            <a:avLst/>
          </a:prstGeom>
          <a:noFill/>
        </p:spPr>
        <p:txBody>
          <a:bodyPr wrap="square" lIns="91096" tIns="45550" rIns="91096" bIns="45550" rtlCol="0">
            <a:spAutoFit/>
          </a:bodyPr>
          <a:lstStyle/>
          <a:p>
            <a:pPr defTabSz="455540"/>
            <a:r>
              <a:rPr lang="en-US" sz="2800" dirty="0">
                <a:solidFill>
                  <a:srgbClr val="FFFFFF"/>
                </a:solidFill>
                <a:latin typeface="Calibri"/>
              </a:rPr>
              <a:t>ANTARES &amp; KM3NeT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24000"/>
            <a:ext cx="4790415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2708" y="1144219"/>
            <a:ext cx="1447800" cy="953764"/>
          </a:xfrm>
          <a:prstGeom prst="rect">
            <a:avLst/>
          </a:prstGeom>
          <a:noFill/>
        </p:spPr>
        <p:txBody>
          <a:bodyPr wrap="square" lIns="91096" tIns="45550" rIns="91096" bIns="45550" rtlCol="0">
            <a:spAutoFit/>
          </a:bodyPr>
          <a:lstStyle/>
          <a:p>
            <a:pPr defTabSz="455540"/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BAIKAL GVD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9461" y="5943600"/>
            <a:ext cx="1502302" cy="523220"/>
          </a:xfrm>
          <a:prstGeom prst="rect">
            <a:avLst/>
          </a:prstGeom>
          <a:noFill/>
        </p:spPr>
        <p:txBody>
          <a:bodyPr wrap="square" lIns="91096" tIns="45550" rIns="91096" bIns="45550" rtlCol="0">
            <a:spAutoFit/>
          </a:bodyPr>
          <a:lstStyle/>
          <a:p>
            <a:pPr defTabSz="455540"/>
            <a:r>
              <a:rPr lang="en-US" sz="2800" dirty="0" err="1">
                <a:solidFill>
                  <a:srgbClr val="FFFFFF"/>
                </a:solidFill>
                <a:latin typeface="Calibri"/>
              </a:rPr>
              <a:t>IceCube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19200" y="1828800"/>
            <a:ext cx="2209800" cy="609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551764" y="1828800"/>
            <a:ext cx="1372251" cy="3230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4305300" y="5676903"/>
            <a:ext cx="533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baikal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016" y="2152650"/>
            <a:ext cx="1428750" cy="1428750"/>
          </a:xfrm>
          <a:prstGeom prst="rect">
            <a:avLst/>
          </a:prstGeom>
        </p:spPr>
      </p:pic>
      <p:pic>
        <p:nvPicPr>
          <p:cNvPr id="16" name="Picture 15" descr="logo_antar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69" y="2066527"/>
            <a:ext cx="1052603" cy="1052604"/>
          </a:xfrm>
          <a:prstGeom prst="rect">
            <a:avLst/>
          </a:prstGeom>
        </p:spPr>
      </p:pic>
      <p:pic>
        <p:nvPicPr>
          <p:cNvPr id="17" name="Picture 16" descr="IceCubeLogo1_onBlac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103" y="5107766"/>
            <a:ext cx="1602450" cy="16840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4941" y="19382"/>
            <a:ext cx="9078186" cy="707543"/>
          </a:xfrm>
          <a:prstGeom prst="rect">
            <a:avLst/>
          </a:prstGeom>
          <a:noFill/>
        </p:spPr>
        <p:txBody>
          <a:bodyPr wrap="square" lIns="91096" tIns="45550" rIns="91096" bIns="45550" rtlCol="0">
            <a:spAutoFit/>
          </a:bodyPr>
          <a:lstStyle/>
          <a:p>
            <a:pPr algn="ctr" defTabSz="455540"/>
            <a:r>
              <a:rPr lang="en-US" sz="4000" dirty="0" smtClean="0">
                <a:solidFill>
                  <a:srgbClr val="FFFFFF"/>
                </a:solidFill>
                <a:cs typeface="Comic Sans MS"/>
              </a:rPr>
              <a:t>Large Volume Neutrino Telescopes</a:t>
            </a:r>
            <a:endParaRPr lang="en-US" sz="4000" dirty="0">
              <a:solidFill>
                <a:srgbClr val="FFFFFF"/>
              </a:solidFill>
              <a:cs typeface="Comic Sans MS"/>
            </a:endParaRPr>
          </a:p>
        </p:txBody>
      </p:sp>
      <p:pic>
        <p:nvPicPr>
          <p:cNvPr id="20" name="Picture 6" descr="KM3NeT_logo_web_no_shad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789" y="2178844"/>
            <a:ext cx="101758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8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5" y="4030004"/>
            <a:ext cx="3699171" cy="250863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086" y="4015050"/>
            <a:ext cx="3663837" cy="24326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008" y="1535428"/>
            <a:ext cx="3675653" cy="24580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85" y="1522366"/>
            <a:ext cx="3675653" cy="249268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2700"/>
            <a:ext cx="9144000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ORCA NMH Experimental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ignature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6597" y="753997"/>
            <a:ext cx="7507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3366FF"/>
                </a:solidFill>
                <a:cs typeface="Comic Sans MS"/>
              </a:rPr>
              <a:t>Both</a:t>
            </a:r>
            <a:r>
              <a:rPr lang="fr-FR" sz="2000" dirty="0" smtClean="0">
                <a:solidFill>
                  <a:srgbClr val="3366FF"/>
                </a:solidFill>
                <a:cs typeface="Comic Sans MS"/>
              </a:rPr>
              <a:t> muon- and </a:t>
            </a:r>
            <a:r>
              <a:rPr lang="fr-FR" sz="2000" dirty="0" err="1" smtClean="0">
                <a:solidFill>
                  <a:srgbClr val="3366FF"/>
                </a:solidFill>
                <a:cs typeface="Comic Sans MS"/>
              </a:rPr>
              <a:t>electron-channels</a:t>
            </a:r>
            <a:r>
              <a:rPr lang="fr-FR" sz="2000" dirty="0" smtClean="0">
                <a:solidFill>
                  <a:srgbClr val="3366FF"/>
                </a:solidFill>
                <a:cs typeface="Comic Sans MS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cs typeface="Comic Sans MS"/>
              </a:rPr>
              <a:t>contribute</a:t>
            </a:r>
            <a:r>
              <a:rPr lang="fr-FR" sz="2000" dirty="0" smtClean="0">
                <a:solidFill>
                  <a:srgbClr val="3366FF"/>
                </a:solidFill>
                <a:cs typeface="Comic Sans MS"/>
              </a:rPr>
              <a:t> to </a:t>
            </a:r>
            <a:r>
              <a:rPr lang="fr-FR" sz="2000" dirty="0" err="1" smtClean="0">
                <a:solidFill>
                  <a:srgbClr val="3366FF"/>
                </a:solidFill>
                <a:cs typeface="Comic Sans MS"/>
              </a:rPr>
              <a:t>hierarchy</a:t>
            </a:r>
            <a:r>
              <a:rPr lang="fr-FR" sz="2000" dirty="0" smtClean="0">
                <a:solidFill>
                  <a:srgbClr val="3366FF"/>
                </a:solidFill>
                <a:cs typeface="Comic Sans MS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cs typeface="Comic Sans MS"/>
              </a:rPr>
              <a:t>asymmetry</a:t>
            </a:r>
            <a:endParaRPr lang="fr-FR" sz="2000" dirty="0" smtClean="0">
              <a:solidFill>
                <a:srgbClr val="3366FF"/>
              </a:solidFill>
              <a:cs typeface="Comic Sans MS"/>
            </a:endParaRPr>
          </a:p>
          <a:p>
            <a:r>
              <a:rPr lang="fr-FR" sz="2000" dirty="0">
                <a:solidFill>
                  <a:srgbClr val="129355"/>
                </a:solidFill>
                <a:cs typeface="Comic Sans MS"/>
              </a:rPr>
              <a:t>E</a:t>
            </a:r>
            <a:r>
              <a:rPr lang="fr-FR" sz="2000" dirty="0" smtClean="0">
                <a:solidFill>
                  <a:srgbClr val="129355"/>
                </a:solidFill>
                <a:cs typeface="Comic Sans MS"/>
              </a:rPr>
              <a:t>lectron </a:t>
            </a:r>
            <a:r>
              <a:rPr lang="fr-FR" sz="2000" dirty="0" err="1" smtClean="0">
                <a:solidFill>
                  <a:srgbClr val="129355"/>
                </a:solidFill>
                <a:cs typeface="Comic Sans MS"/>
              </a:rPr>
              <a:t>channel</a:t>
            </a:r>
            <a:r>
              <a:rPr lang="fr-FR" sz="2000" dirty="0" smtClean="0">
                <a:solidFill>
                  <a:srgbClr val="129355"/>
                </a:solidFill>
                <a:cs typeface="Comic Sans MS"/>
              </a:rPr>
              <a:t> more </a:t>
            </a:r>
            <a:r>
              <a:rPr lang="fr-FR" sz="2000" dirty="0" err="1" smtClean="0">
                <a:solidFill>
                  <a:srgbClr val="129355"/>
                </a:solidFill>
                <a:cs typeface="Comic Sans MS"/>
              </a:rPr>
              <a:t>robust</a:t>
            </a:r>
            <a:r>
              <a:rPr lang="fr-FR" sz="2000" dirty="0" smtClean="0">
                <a:solidFill>
                  <a:srgbClr val="129355"/>
                </a:solidFill>
                <a:cs typeface="Comic Sans MS"/>
              </a:rPr>
              <a:t> </a:t>
            </a:r>
            <a:r>
              <a:rPr lang="fr-FR" sz="2000" dirty="0" err="1" smtClean="0">
                <a:solidFill>
                  <a:srgbClr val="129355"/>
                </a:solidFill>
                <a:cs typeface="Comic Sans MS"/>
              </a:rPr>
              <a:t>against</a:t>
            </a:r>
            <a:r>
              <a:rPr lang="fr-FR" sz="2000" dirty="0" smtClean="0">
                <a:solidFill>
                  <a:srgbClr val="129355"/>
                </a:solidFill>
                <a:cs typeface="Comic Sans MS"/>
              </a:rPr>
              <a:t> detector </a:t>
            </a:r>
            <a:r>
              <a:rPr lang="fr-FR" sz="2000" dirty="0" err="1" smtClean="0">
                <a:solidFill>
                  <a:srgbClr val="129355"/>
                </a:solidFill>
                <a:cs typeface="Comic Sans MS"/>
              </a:rPr>
              <a:t>resolution</a:t>
            </a:r>
            <a:r>
              <a:rPr lang="fr-FR" sz="2000" dirty="0" smtClean="0">
                <a:solidFill>
                  <a:srgbClr val="129355"/>
                </a:solidFill>
                <a:cs typeface="Comic Sans MS"/>
              </a:rPr>
              <a:t> </a:t>
            </a:r>
            <a:r>
              <a:rPr lang="fr-FR" sz="2000" dirty="0" err="1" smtClean="0">
                <a:solidFill>
                  <a:srgbClr val="129355"/>
                </a:solidFill>
                <a:cs typeface="Comic Sans MS"/>
              </a:rPr>
              <a:t>effects</a:t>
            </a:r>
            <a:endParaRPr lang="fr-FR" sz="2000" dirty="0">
              <a:solidFill>
                <a:srgbClr val="129355"/>
              </a:solidFill>
              <a:cs typeface="Comic Sans MS"/>
            </a:endParaRPr>
          </a:p>
        </p:txBody>
      </p:sp>
      <p:sp>
        <p:nvSpPr>
          <p:cNvPr id="9" name="Flèche vers la droite 8"/>
          <p:cNvSpPr/>
          <p:nvPr/>
        </p:nvSpPr>
        <p:spPr bwMode="auto">
          <a:xfrm>
            <a:off x="3999452" y="3478581"/>
            <a:ext cx="1338994" cy="1102848"/>
          </a:xfrm>
          <a:prstGeom prst="right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51115" y="3706839"/>
            <a:ext cx="122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 smtClean="0">
                <a:solidFill>
                  <a:schemeClr val="bg1"/>
                </a:solidFill>
              </a:rPr>
              <a:t>ORCA E,θ</a:t>
            </a:r>
          </a:p>
          <a:p>
            <a:r>
              <a:rPr lang="x-none" dirty="0" smtClean="0">
                <a:solidFill>
                  <a:schemeClr val="bg1"/>
                </a:solidFill>
              </a:rPr>
              <a:t>resolutions</a:t>
            </a:r>
            <a:endParaRPr lang="fr-FR" dirty="0" smtClean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74468" y="6548495"/>
            <a:ext cx="2133600" cy="365125"/>
          </a:xfrm>
          <a:prstGeom prst="rect">
            <a:avLst/>
          </a:prstGeom>
        </p:spPr>
        <p:txBody>
          <a:bodyPr/>
          <a:lstStyle/>
          <a:p>
            <a:fld id="{E62FEE40-A5DB-8B42-996B-36C0A8BCEC5C}" type="slidenum">
              <a:rPr lang="fr-FR" smtClean="0"/>
              <a:t>20</a:t>
            </a:fld>
            <a:endParaRPr lang="fr-FR"/>
          </a:p>
        </p:txBody>
      </p:sp>
      <p:grpSp>
        <p:nvGrpSpPr>
          <p:cNvPr id="12" name="Groupe 1"/>
          <p:cNvGrpSpPr/>
          <p:nvPr/>
        </p:nvGrpSpPr>
        <p:grpSpPr>
          <a:xfrm>
            <a:off x="7785622" y="-152057"/>
            <a:ext cx="1248551" cy="1828800"/>
            <a:chOff x="383721" y="304800"/>
            <a:chExt cx="1462768" cy="2209800"/>
          </a:xfrm>
        </p:grpSpPr>
        <p:cxnSp>
          <p:nvCxnSpPr>
            <p:cNvPr id="13" name="Connecteur droit avec flèche 22"/>
            <p:cNvCxnSpPr>
              <a:stCxn id="25" idx="0"/>
              <a:endCxn id="25" idx="5"/>
            </p:cNvCxnSpPr>
            <p:nvPr/>
          </p:nvCxnSpPr>
          <p:spPr>
            <a:xfrm>
              <a:off x="1115105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24"/>
            <p:cNvCxnSpPr>
              <a:stCxn id="25" idx="0"/>
              <a:endCxn id="25" idx="4"/>
            </p:cNvCxnSpPr>
            <p:nvPr/>
          </p:nvCxnSpPr>
          <p:spPr>
            <a:xfrm>
              <a:off x="1115105" y="914400"/>
              <a:ext cx="0" cy="1404257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27"/>
            <p:cNvCxnSpPr>
              <a:stCxn id="25" idx="0"/>
              <a:endCxn id="25" idx="3"/>
            </p:cNvCxnSpPr>
            <p:nvPr/>
          </p:nvCxnSpPr>
          <p:spPr>
            <a:xfrm flipH="1">
              <a:off x="597938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29"/>
            <p:cNvCxnSpPr>
              <a:stCxn id="25" idx="0"/>
              <a:endCxn id="25" idx="2"/>
            </p:cNvCxnSpPr>
            <p:nvPr/>
          </p:nvCxnSpPr>
          <p:spPr>
            <a:xfrm flipH="1">
              <a:off x="383721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31"/>
            <p:cNvCxnSpPr>
              <a:endCxn id="25" idx="6"/>
            </p:cNvCxnSpPr>
            <p:nvPr/>
          </p:nvCxnSpPr>
          <p:spPr>
            <a:xfrm>
              <a:off x="1115105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2047"/>
            <p:cNvCxnSpPr/>
            <p:nvPr/>
          </p:nvCxnSpPr>
          <p:spPr>
            <a:xfrm>
              <a:off x="1115105" y="304800"/>
              <a:ext cx="1465" cy="22098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/>
            <p:cNvSpPr/>
            <p:nvPr/>
          </p:nvSpPr>
          <p:spPr>
            <a:xfrm>
              <a:off x="861540" y="685800"/>
              <a:ext cx="510060" cy="533400"/>
            </a:xfrm>
            <a:prstGeom prst="arc">
              <a:avLst>
                <a:gd name="adj1" fmla="val 16200000"/>
                <a:gd name="adj2" fmla="val 23235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ZoneTexte 38"/>
            <p:cNvSpPr txBox="1"/>
            <p:nvPr/>
          </p:nvSpPr>
          <p:spPr>
            <a:xfrm>
              <a:off x="1295400" y="53340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q</a:t>
              </a:r>
              <a:r>
                <a:rPr lang="en-US" baseline="-25000" dirty="0" err="1"/>
                <a:t>Z</a:t>
              </a:r>
              <a:endParaRPr lang="en-GB" baseline="-25000" dirty="0"/>
            </a:p>
          </p:txBody>
        </p:sp>
        <p:cxnSp>
          <p:nvCxnSpPr>
            <p:cNvPr id="21" name="Connecteur droit avec flèche 50"/>
            <p:cNvCxnSpPr>
              <a:endCxn id="25" idx="5"/>
            </p:cNvCxnSpPr>
            <p:nvPr/>
          </p:nvCxnSpPr>
          <p:spPr>
            <a:xfrm>
              <a:off x="1373688" y="1524000"/>
              <a:ext cx="258584" cy="5890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54"/>
            <p:cNvCxnSpPr>
              <a:endCxn id="25" idx="6"/>
            </p:cNvCxnSpPr>
            <p:nvPr/>
          </p:nvCxnSpPr>
          <p:spPr>
            <a:xfrm>
              <a:off x="1495134" y="1265464"/>
              <a:ext cx="351355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57"/>
            <p:cNvCxnSpPr>
              <a:endCxn id="25" idx="3"/>
            </p:cNvCxnSpPr>
            <p:nvPr/>
          </p:nvCxnSpPr>
          <p:spPr>
            <a:xfrm flipH="1">
              <a:off x="597938" y="1513704"/>
              <a:ext cx="263602" cy="599304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61"/>
            <p:cNvCxnSpPr>
              <a:endCxn id="25" idx="2"/>
            </p:cNvCxnSpPr>
            <p:nvPr/>
          </p:nvCxnSpPr>
          <p:spPr>
            <a:xfrm flipH="1">
              <a:off x="383721" y="1265464"/>
              <a:ext cx="365692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33"/>
            <p:cNvSpPr/>
            <p:nvPr/>
          </p:nvSpPr>
          <p:spPr>
            <a:xfrm>
              <a:off x="383721" y="914400"/>
              <a:ext cx="1462768" cy="1404257"/>
            </a:xfrm>
            <a:prstGeom prst="ellipse">
              <a:avLst/>
            </a:prstGeom>
            <a:blipFill dpi="0" rotWithShape="1">
              <a:blip r:embed="rId6">
                <a:alphaModFix amt="61000"/>
              </a:blip>
              <a:srcRect/>
              <a:stretch>
                <a:fillRect r="-6000" b="-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2520943" y="1809243"/>
            <a:ext cx="7312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3200" b="1" baseline="-25000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7568851" y="1676743"/>
            <a:ext cx="7312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3200" b="1" baseline="-25000" dirty="0">
                <a:solidFill>
                  <a:srgbClr val="0C00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endParaRPr lang="en-US" sz="3200" dirty="0"/>
          </a:p>
        </p:txBody>
      </p:sp>
      <p:sp>
        <p:nvSpPr>
          <p:cNvPr id="32" name="Rectangle 31"/>
          <p:cNvSpPr/>
          <p:nvPr/>
        </p:nvSpPr>
        <p:spPr>
          <a:xfrm>
            <a:off x="2609198" y="4428711"/>
            <a:ext cx="7312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55733" y="4428711"/>
            <a:ext cx="7312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38935" y="1466992"/>
            <a:ext cx="145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</a:t>
            </a:r>
            <a:r>
              <a:rPr lang="en-US" baseline="-25000" dirty="0" smtClean="0"/>
              <a:t>IH</a:t>
            </a:r>
            <a:r>
              <a:rPr lang="en-US" dirty="0" smtClean="0"/>
              <a:t>-N</a:t>
            </a:r>
            <a:r>
              <a:rPr lang="en-US" baseline="-25000" dirty="0" smtClean="0"/>
              <a:t>NH</a:t>
            </a:r>
            <a:r>
              <a:rPr lang="en-US" dirty="0" smtClean="0"/>
              <a:t>)/N</a:t>
            </a:r>
            <a:r>
              <a:rPr lang="en-US" baseline="-25000" dirty="0" smtClean="0"/>
              <a:t>NH</a:t>
            </a:r>
            <a:endParaRPr lang="en-US" baseline="-250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7" y="0"/>
            <a:ext cx="716332" cy="7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 r="60710" b="45027"/>
          <a:stretch/>
        </p:blipFill>
        <p:spPr bwMode="auto">
          <a:xfrm>
            <a:off x="5313463" y="634084"/>
            <a:ext cx="3738162" cy="298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12270" y="2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ORCA Tau Neutrino </a:t>
            </a:r>
            <a:r>
              <a:rPr lang="fr-FR" dirty="0" err="1" smtClean="0">
                <a:solidFill>
                  <a:srgbClr val="376092"/>
                </a:solidFill>
              </a:rPr>
              <a:t>Appearance</a:t>
            </a:r>
            <a:endParaRPr lang="fr-FR" dirty="0">
              <a:solidFill>
                <a:srgbClr val="37609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295" y="885652"/>
            <a:ext cx="5339923" cy="246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l-GR" sz="2400" dirty="0" smtClean="0"/>
              <a:t>ν</a:t>
            </a:r>
            <a:r>
              <a:rPr lang="en-US" sz="2400" baseline="-25000" dirty="0" err="1" smtClean="0"/>
              <a:t>τ</a:t>
            </a:r>
            <a:r>
              <a:rPr lang="en-US" sz="2400" dirty="0" smtClean="0"/>
              <a:t> appearance tests PMNS </a:t>
            </a:r>
            <a:r>
              <a:rPr lang="en-US" sz="2400" dirty="0" err="1" smtClean="0"/>
              <a:t>unitarity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    and BSM theories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 smtClean="0"/>
              <a:t>30% deviations allowed by world data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400" dirty="0" smtClean="0"/>
              <a:t>≈3k </a:t>
            </a:r>
            <a:r>
              <a:rPr lang="el-GR" sz="2400" dirty="0"/>
              <a:t>ν</a:t>
            </a:r>
            <a:r>
              <a:rPr lang="en-US" sz="2400" baseline="-25000" dirty="0" err="1"/>
              <a:t>τ</a:t>
            </a:r>
            <a:r>
              <a:rPr lang="en-US" sz="2400" dirty="0" smtClean="0"/>
              <a:t> CC events/year with full ORCA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2400" dirty="0" smtClean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400" dirty="0" smtClean="0"/>
              <a:t>Rate constrained within </a:t>
            </a:r>
            <a:r>
              <a:rPr lang="en-US" sz="2400" dirty="0"/>
              <a:t>≈</a:t>
            </a:r>
            <a:r>
              <a:rPr lang="en-US" sz="2400" dirty="0" smtClean="0"/>
              <a:t>10% in 1 year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1" y="0"/>
            <a:ext cx="716332" cy="716332"/>
          </a:xfrm>
          <a:prstGeom prst="rect">
            <a:avLst/>
          </a:prstGeom>
        </p:spPr>
      </p:pic>
      <p:pic>
        <p:nvPicPr>
          <p:cNvPr id="11" name="Picture 10" descr="numberOfEventsPerMonth_cosz_smeared_erecGtr10G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9031" y="3210564"/>
            <a:ext cx="2554224" cy="378131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6543" y="3354020"/>
            <a:ext cx="4928940" cy="3481602"/>
            <a:chOff x="-1969108" y="3376398"/>
            <a:chExt cx="4928940" cy="3481602"/>
          </a:xfrm>
        </p:grpSpPr>
        <p:grpSp>
          <p:nvGrpSpPr>
            <p:cNvPr id="13" name="Group 12"/>
            <p:cNvGrpSpPr/>
            <p:nvPr/>
          </p:nvGrpSpPr>
          <p:grpSpPr>
            <a:xfrm>
              <a:off x="-1969108" y="3376398"/>
              <a:ext cx="4928940" cy="3481602"/>
              <a:chOff x="411081" y="3563909"/>
              <a:chExt cx="4814192" cy="3271713"/>
            </a:xfrm>
          </p:grpSpPr>
          <p:pic>
            <p:nvPicPr>
              <p:cNvPr id="7" name="Picture 6" descr="tau-nyear-NH-NH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81" y="3563909"/>
                <a:ext cx="4814192" cy="3271713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399394" y="3939503"/>
                <a:ext cx="1261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Preliminary</a:t>
                </a:r>
                <a:endParaRPr lang="en-US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53254" y="5980834"/>
              <a:ext cx="1629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1σ</a:t>
              </a:r>
              <a:r>
                <a:rPr lang="en-US" dirty="0" smtClean="0"/>
                <a:t>, </a:t>
              </a:r>
              <a:r>
                <a:rPr lang="en-US" dirty="0" smtClean="0">
                  <a:solidFill>
                    <a:srgbClr val="3366FF"/>
                  </a:solidFill>
                </a:rPr>
                <a:t>2</a:t>
              </a:r>
              <a:r>
                <a:rPr lang="en-US" dirty="0">
                  <a:solidFill>
                    <a:srgbClr val="3366FF"/>
                  </a:solidFill>
                </a:rPr>
                <a:t>σ</a:t>
              </a:r>
              <a:r>
                <a:rPr lang="en-US" dirty="0" smtClean="0"/>
                <a:t>, </a:t>
              </a:r>
              <a:r>
                <a:rPr lang="en-US" dirty="0" smtClean="0">
                  <a:solidFill>
                    <a:srgbClr val="F400F0"/>
                  </a:solidFill>
                </a:rPr>
                <a:t>3σ, </a:t>
              </a:r>
              <a:r>
                <a:rPr lang="en-US" dirty="0" smtClean="0">
                  <a:solidFill>
                    <a:srgbClr val="129355"/>
                  </a:solidFill>
                </a:rPr>
                <a:t>5σ</a:t>
              </a:r>
              <a:endParaRPr lang="en-US" dirty="0">
                <a:solidFill>
                  <a:srgbClr val="12935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0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57172" y="273352"/>
            <a:ext cx="8228763" cy="4732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700" spc="-1">
                <a:latin typeface="Arial"/>
              </a:rPr>
              <a:t>Effective mass</a:t>
            </a:r>
          </a:p>
        </p:txBody>
      </p:sp>
      <p:pic>
        <p:nvPicPr>
          <p:cNvPr id="91" name="Picture 90"/>
          <p:cNvPicPr/>
          <p:nvPr/>
        </p:nvPicPr>
        <p:blipFill>
          <a:blip r:embed="rId2"/>
          <a:stretch/>
        </p:blipFill>
        <p:spPr>
          <a:xfrm>
            <a:off x="1078272" y="1272704"/>
            <a:ext cx="1658880" cy="2692697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3"/>
          <a:stretch/>
        </p:blipFill>
        <p:spPr>
          <a:xfrm>
            <a:off x="660940" y="4729611"/>
            <a:ext cx="2634615" cy="1557160"/>
          </a:xfrm>
          <a:prstGeom prst="rect">
            <a:avLst/>
          </a:prstGeom>
          <a:ln>
            <a:noFill/>
          </a:ln>
        </p:spPr>
      </p:pic>
      <p:sp>
        <p:nvSpPr>
          <p:cNvPr id="93" name="TextShape 2"/>
          <p:cNvSpPr txBox="1"/>
          <p:nvPr/>
        </p:nvSpPr>
        <p:spPr>
          <a:xfrm>
            <a:off x="643306" y="863492"/>
            <a:ext cx="2654208" cy="495430"/>
          </a:xfrm>
          <a:prstGeom prst="rect">
            <a:avLst/>
          </a:prstGeom>
          <a:noFill/>
          <a:ln>
            <a:solidFill>
              <a:srgbClr val="007FFF"/>
            </a:solidFill>
          </a:ln>
        </p:spPr>
        <p:txBody>
          <a:bodyPr lIns="81639" tIns="40820" rIns="81639" bIns="40820"/>
          <a:lstStyle/>
          <a:p>
            <a:r>
              <a:rPr lang="en-US" sz="2900" spc="-1">
                <a:latin typeface="Arial"/>
              </a:rPr>
              <a:t>SuperK: 50 kt</a:t>
            </a:r>
          </a:p>
        </p:txBody>
      </p:sp>
      <p:sp>
        <p:nvSpPr>
          <p:cNvPr id="94" name="TextShape 3"/>
          <p:cNvSpPr txBox="1"/>
          <p:nvPr/>
        </p:nvSpPr>
        <p:spPr>
          <a:xfrm>
            <a:off x="791560" y="4181600"/>
            <a:ext cx="2239488" cy="495430"/>
          </a:xfrm>
          <a:prstGeom prst="rect">
            <a:avLst/>
          </a:prstGeom>
          <a:noFill/>
          <a:ln>
            <a:solidFill>
              <a:srgbClr val="007FFF"/>
            </a:solidFill>
          </a:ln>
        </p:spPr>
        <p:txBody>
          <a:bodyPr lIns="81639" tIns="40820" rIns="81639" bIns="40820"/>
          <a:lstStyle/>
          <a:p>
            <a:pPr algn="ctr"/>
            <a:r>
              <a:rPr lang="en-US" sz="2900" spc="-1">
                <a:latin typeface="Arial"/>
              </a:rPr>
              <a:t>DUNE: 40 kt</a:t>
            </a:r>
          </a:p>
        </p:txBody>
      </p:sp>
      <p:sp>
        <p:nvSpPr>
          <p:cNvPr id="95" name="TextShape 4"/>
          <p:cNvSpPr txBox="1"/>
          <p:nvPr/>
        </p:nvSpPr>
        <p:spPr>
          <a:xfrm>
            <a:off x="4461342" y="912480"/>
            <a:ext cx="3667170" cy="1409869"/>
          </a:xfrm>
          <a:prstGeom prst="rect">
            <a:avLst/>
          </a:prstGeom>
          <a:noFill/>
          <a:ln>
            <a:solidFill>
              <a:srgbClr val="007FFF"/>
            </a:solidFill>
          </a:ln>
        </p:spPr>
        <p:txBody>
          <a:bodyPr lIns="81639" tIns="40820" rIns="81639" bIns="40820"/>
          <a:lstStyle/>
          <a:p>
            <a:pPr algn="ctr"/>
            <a:r>
              <a:rPr lang="en-US" sz="2900" spc="-1">
                <a:latin typeface="Arial"/>
              </a:rPr>
              <a:t>ORCA</a:t>
            </a:r>
            <a:r>
              <a:t/>
            </a:r>
            <a:br/>
            <a:r>
              <a:rPr lang="en-US" sz="2900" spc="-1">
                <a:latin typeface="Arial"/>
              </a:rPr>
              <a:t>4000 kt @ 5 GeV</a:t>
            </a:r>
          </a:p>
          <a:p>
            <a:pPr algn="ctr"/>
            <a:r>
              <a:rPr lang="en-US" sz="2900" spc="-1">
                <a:latin typeface="Arial"/>
              </a:rPr>
              <a:t>  8000 kt @ 10 GeV</a:t>
            </a:r>
          </a:p>
        </p:txBody>
      </p:sp>
      <p:pic>
        <p:nvPicPr>
          <p:cNvPr id="96" name="Picture 13"/>
          <p:cNvPicPr/>
          <p:nvPr/>
        </p:nvPicPr>
        <p:blipFill>
          <a:blip r:embed="rId4"/>
          <a:srcRect l="8571" t="2778" r="15144" b="6943"/>
          <a:stretch/>
        </p:blipFill>
        <p:spPr>
          <a:xfrm>
            <a:off x="4843407" y="2405628"/>
            <a:ext cx="2855690" cy="36502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79112" y="6488685"/>
            <a:ext cx="564888" cy="391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5EABF3F-FEF9-4665-9987-21071D03357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5" name="Titre 2"/>
          <p:cNvSpPr txBox="1">
            <a:spLocks/>
          </p:cNvSpPr>
          <p:nvPr/>
        </p:nvSpPr>
        <p:spPr>
          <a:xfrm>
            <a:off x="0" y="2488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solidFill>
                  <a:srgbClr val="376092"/>
                </a:solidFill>
              </a:rPr>
              <a:t>             ORCA Junction Box </a:t>
            </a:r>
            <a:r>
              <a:rPr lang="fr-FR" dirty="0" err="1">
                <a:solidFill>
                  <a:srgbClr val="376092"/>
                </a:solidFill>
              </a:rPr>
              <a:t>D</a:t>
            </a:r>
            <a:r>
              <a:rPr lang="fr-FR" dirty="0" err="1" smtClean="0">
                <a:solidFill>
                  <a:srgbClr val="376092"/>
                </a:solidFill>
              </a:rPr>
              <a:t>eployment</a:t>
            </a:r>
            <a:r>
              <a:rPr lang="fr-FR" dirty="0" smtClean="0">
                <a:solidFill>
                  <a:srgbClr val="376092"/>
                </a:solidFill>
              </a:rPr>
              <a:t> (29 Sept 2016)    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3" y="-13510"/>
            <a:ext cx="716332" cy="716332"/>
          </a:xfrm>
          <a:prstGeom prst="rect">
            <a:avLst/>
          </a:prstGeom>
        </p:spPr>
      </p:pic>
      <p:pic>
        <p:nvPicPr>
          <p:cNvPr id="7" name="Picture 6" descr="DSC058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" y="867202"/>
            <a:ext cx="3782870" cy="2132012"/>
          </a:xfrm>
          <a:prstGeom prst="rect">
            <a:avLst/>
          </a:prstGeom>
        </p:spPr>
      </p:pic>
      <p:pic>
        <p:nvPicPr>
          <p:cNvPr id="12" name="Picture 11" descr="P10103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66" y="867202"/>
            <a:ext cx="3076856" cy="2307642"/>
          </a:xfrm>
          <a:prstGeom prst="rect">
            <a:avLst/>
          </a:prstGeom>
        </p:spPr>
      </p:pic>
      <p:pic>
        <p:nvPicPr>
          <p:cNvPr id="14" name="Picture 13" descr="P10103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33" y="745612"/>
            <a:ext cx="2296987" cy="3062650"/>
          </a:xfrm>
          <a:prstGeom prst="rect">
            <a:avLst/>
          </a:prstGeom>
        </p:spPr>
      </p:pic>
      <p:pic>
        <p:nvPicPr>
          <p:cNvPr id="19" name="Picture 18" descr="P101033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9" y="3593654"/>
            <a:ext cx="3428578" cy="2571434"/>
          </a:xfrm>
          <a:prstGeom prst="rect">
            <a:avLst/>
          </a:prstGeom>
        </p:spPr>
      </p:pic>
      <p:pic>
        <p:nvPicPr>
          <p:cNvPr id="24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24838" r="5685"/>
          <a:stretch/>
        </p:blipFill>
        <p:spPr>
          <a:xfrm>
            <a:off x="4310963" y="3780865"/>
            <a:ext cx="4268149" cy="252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95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Neutrino </a:t>
            </a:r>
            <a:r>
              <a:rPr lang="it-IT" sz="3600" dirty="0" err="1" smtClean="0"/>
              <a:t>Signatures</a:t>
            </a:r>
            <a:endParaRPr lang="it-IT" sz="3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17F0850-919E-B143-A2B9-6B3F571932C4}" type="slidenum">
              <a:rPr lang="it-IT" smtClean="0"/>
              <a:t>24</a:t>
            </a:fld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-30981" y="1219200"/>
            <a:ext cx="9169169" cy="563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Straight Connector 409"/>
          <p:cNvCxnSpPr/>
          <p:nvPr/>
        </p:nvCxnSpPr>
        <p:spPr>
          <a:xfrm flipH="1">
            <a:off x="5228102" y="1863392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545"/>
          <p:cNvSpPr>
            <a:spLocks noChangeAspect="1"/>
          </p:cNvSpPr>
          <p:nvPr/>
        </p:nvSpPr>
        <p:spPr>
          <a:xfrm rot="17762333">
            <a:off x="4738030" y="3796719"/>
            <a:ext cx="884589" cy="596886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549"/>
          <p:cNvSpPr>
            <a:spLocks noChangeAspect="1"/>
          </p:cNvSpPr>
          <p:nvPr/>
        </p:nvSpPr>
        <p:spPr>
          <a:xfrm rot="20108189">
            <a:off x="5177348" y="3577574"/>
            <a:ext cx="608215" cy="4104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543"/>
          <p:cNvSpPr>
            <a:spLocks noChangeAspect="1"/>
          </p:cNvSpPr>
          <p:nvPr/>
        </p:nvSpPr>
        <p:spPr>
          <a:xfrm rot="20529672">
            <a:off x="4944980" y="3599464"/>
            <a:ext cx="884589" cy="596886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537"/>
          <p:cNvSpPr>
            <a:spLocks noChangeAspect="1"/>
          </p:cNvSpPr>
          <p:nvPr/>
        </p:nvSpPr>
        <p:spPr>
          <a:xfrm rot="20529672">
            <a:off x="4999260" y="3595479"/>
            <a:ext cx="608215" cy="4104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536"/>
          <p:cNvSpPr>
            <a:spLocks noChangeAspect="1"/>
          </p:cNvSpPr>
          <p:nvPr/>
        </p:nvSpPr>
        <p:spPr>
          <a:xfrm rot="17762333">
            <a:off x="4708272" y="4109576"/>
            <a:ext cx="608215" cy="4104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09"/>
          <p:cNvSpPr/>
          <p:nvPr/>
        </p:nvSpPr>
        <p:spPr>
          <a:xfrm rot="10104338">
            <a:off x="5777748" y="2828254"/>
            <a:ext cx="2796277" cy="13032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493"/>
          <p:cNvCxnSpPr/>
          <p:nvPr/>
        </p:nvCxnSpPr>
        <p:spPr>
          <a:xfrm flipH="1">
            <a:off x="7591666" y="1844824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516"/>
          <p:cNvSpPr>
            <a:spLocks noChangeAspect="1"/>
          </p:cNvSpPr>
          <p:nvPr/>
        </p:nvSpPr>
        <p:spPr>
          <a:xfrm>
            <a:off x="7645386" y="2342942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517"/>
          <p:cNvSpPr>
            <a:spLocks noChangeAspect="1"/>
          </p:cNvSpPr>
          <p:nvPr/>
        </p:nvSpPr>
        <p:spPr>
          <a:xfrm>
            <a:off x="7430010" y="235714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518"/>
          <p:cNvSpPr/>
          <p:nvPr/>
        </p:nvSpPr>
        <p:spPr>
          <a:xfrm>
            <a:off x="7555230" y="211114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519"/>
          <p:cNvSpPr>
            <a:spLocks noChangeAspect="1"/>
          </p:cNvSpPr>
          <p:nvPr/>
        </p:nvSpPr>
        <p:spPr>
          <a:xfrm>
            <a:off x="7532481" y="2412658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512"/>
          <p:cNvSpPr>
            <a:spLocks noChangeAspect="1"/>
          </p:cNvSpPr>
          <p:nvPr/>
        </p:nvSpPr>
        <p:spPr>
          <a:xfrm>
            <a:off x="7645386" y="3024572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513"/>
          <p:cNvSpPr>
            <a:spLocks noChangeAspect="1"/>
          </p:cNvSpPr>
          <p:nvPr/>
        </p:nvSpPr>
        <p:spPr>
          <a:xfrm>
            <a:off x="7430010" y="3038775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14"/>
          <p:cNvSpPr/>
          <p:nvPr/>
        </p:nvSpPr>
        <p:spPr>
          <a:xfrm>
            <a:off x="7555230" y="279277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515"/>
          <p:cNvSpPr>
            <a:spLocks noChangeAspect="1"/>
          </p:cNvSpPr>
          <p:nvPr/>
        </p:nvSpPr>
        <p:spPr>
          <a:xfrm>
            <a:off x="7532481" y="3094288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508"/>
          <p:cNvSpPr>
            <a:spLocks noChangeAspect="1"/>
          </p:cNvSpPr>
          <p:nvPr/>
        </p:nvSpPr>
        <p:spPr>
          <a:xfrm>
            <a:off x="7645386" y="375912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509"/>
          <p:cNvSpPr>
            <a:spLocks noChangeAspect="1"/>
          </p:cNvSpPr>
          <p:nvPr/>
        </p:nvSpPr>
        <p:spPr>
          <a:xfrm>
            <a:off x="7430010" y="3773328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510"/>
          <p:cNvSpPr/>
          <p:nvPr/>
        </p:nvSpPr>
        <p:spPr>
          <a:xfrm>
            <a:off x="7555230" y="3527332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511"/>
          <p:cNvSpPr>
            <a:spLocks noChangeAspect="1"/>
          </p:cNvSpPr>
          <p:nvPr/>
        </p:nvSpPr>
        <p:spPr>
          <a:xfrm>
            <a:off x="7532481" y="3828841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498"/>
          <p:cNvGrpSpPr>
            <a:grpSpLocks noChangeAspect="1"/>
          </p:cNvGrpSpPr>
          <p:nvPr/>
        </p:nvGrpSpPr>
        <p:grpSpPr>
          <a:xfrm>
            <a:off x="7430010" y="4261885"/>
            <a:ext cx="382350" cy="468483"/>
            <a:chOff x="4921487" y="2399197"/>
            <a:chExt cx="1292677" cy="1583881"/>
          </a:xfrm>
        </p:grpSpPr>
        <p:sp>
          <p:nvSpPr>
            <p:cNvPr id="28" name="Oval 504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505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06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507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499"/>
          <p:cNvGrpSpPr>
            <a:grpSpLocks noChangeAspect="1"/>
          </p:cNvGrpSpPr>
          <p:nvPr/>
        </p:nvGrpSpPr>
        <p:grpSpPr>
          <a:xfrm>
            <a:off x="7430010" y="4961156"/>
            <a:ext cx="382350" cy="468483"/>
            <a:chOff x="4921487" y="2399197"/>
            <a:chExt cx="1292677" cy="1583881"/>
          </a:xfrm>
        </p:grpSpPr>
        <p:sp>
          <p:nvSpPr>
            <p:cNvPr id="33" name="Oval 500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501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02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503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Connector 465"/>
          <p:cNvCxnSpPr/>
          <p:nvPr/>
        </p:nvCxnSpPr>
        <p:spPr>
          <a:xfrm flipH="1">
            <a:off x="6774178" y="1844824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488"/>
          <p:cNvSpPr>
            <a:spLocks noChangeAspect="1"/>
          </p:cNvSpPr>
          <p:nvPr/>
        </p:nvSpPr>
        <p:spPr>
          <a:xfrm>
            <a:off x="6827898" y="2342942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489"/>
          <p:cNvSpPr>
            <a:spLocks noChangeAspect="1"/>
          </p:cNvSpPr>
          <p:nvPr/>
        </p:nvSpPr>
        <p:spPr>
          <a:xfrm>
            <a:off x="6612522" y="235714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490"/>
          <p:cNvSpPr/>
          <p:nvPr/>
        </p:nvSpPr>
        <p:spPr>
          <a:xfrm>
            <a:off x="6737742" y="211114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91"/>
          <p:cNvSpPr>
            <a:spLocks noChangeAspect="1"/>
          </p:cNvSpPr>
          <p:nvPr/>
        </p:nvSpPr>
        <p:spPr>
          <a:xfrm>
            <a:off x="6714993" y="2412658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84"/>
          <p:cNvSpPr>
            <a:spLocks noChangeAspect="1"/>
          </p:cNvSpPr>
          <p:nvPr/>
        </p:nvSpPr>
        <p:spPr>
          <a:xfrm>
            <a:off x="6827898" y="3024572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85"/>
          <p:cNvSpPr>
            <a:spLocks noChangeAspect="1"/>
          </p:cNvSpPr>
          <p:nvPr/>
        </p:nvSpPr>
        <p:spPr>
          <a:xfrm>
            <a:off x="6612522" y="303877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86"/>
          <p:cNvSpPr/>
          <p:nvPr/>
        </p:nvSpPr>
        <p:spPr>
          <a:xfrm>
            <a:off x="6737742" y="279277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87"/>
          <p:cNvSpPr>
            <a:spLocks noChangeAspect="1"/>
          </p:cNvSpPr>
          <p:nvPr/>
        </p:nvSpPr>
        <p:spPr>
          <a:xfrm>
            <a:off x="6714993" y="3094288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80"/>
          <p:cNvSpPr>
            <a:spLocks noChangeAspect="1"/>
          </p:cNvSpPr>
          <p:nvPr/>
        </p:nvSpPr>
        <p:spPr>
          <a:xfrm>
            <a:off x="6827898" y="3759125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81"/>
          <p:cNvSpPr>
            <a:spLocks noChangeAspect="1"/>
          </p:cNvSpPr>
          <p:nvPr/>
        </p:nvSpPr>
        <p:spPr>
          <a:xfrm>
            <a:off x="6612522" y="3773328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82"/>
          <p:cNvSpPr/>
          <p:nvPr/>
        </p:nvSpPr>
        <p:spPr>
          <a:xfrm>
            <a:off x="6737742" y="3527332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3"/>
          <p:cNvSpPr>
            <a:spLocks noChangeAspect="1"/>
          </p:cNvSpPr>
          <p:nvPr/>
        </p:nvSpPr>
        <p:spPr>
          <a:xfrm>
            <a:off x="6714993" y="3828841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70"/>
          <p:cNvGrpSpPr>
            <a:grpSpLocks noChangeAspect="1"/>
          </p:cNvGrpSpPr>
          <p:nvPr/>
        </p:nvGrpSpPr>
        <p:grpSpPr>
          <a:xfrm>
            <a:off x="6612522" y="4261885"/>
            <a:ext cx="382350" cy="468483"/>
            <a:chOff x="4921487" y="2399197"/>
            <a:chExt cx="1292677" cy="1583881"/>
          </a:xfrm>
        </p:grpSpPr>
        <p:sp>
          <p:nvSpPr>
            <p:cNvPr id="51" name="Oval 476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477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478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479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471"/>
          <p:cNvGrpSpPr>
            <a:grpSpLocks noChangeAspect="1"/>
          </p:cNvGrpSpPr>
          <p:nvPr/>
        </p:nvGrpSpPr>
        <p:grpSpPr>
          <a:xfrm>
            <a:off x="6612522" y="4961156"/>
            <a:ext cx="382350" cy="468483"/>
            <a:chOff x="4921487" y="2399197"/>
            <a:chExt cx="1292677" cy="1583881"/>
          </a:xfrm>
        </p:grpSpPr>
        <p:sp>
          <p:nvSpPr>
            <p:cNvPr id="56" name="Oval 472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473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474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475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Connector 437"/>
          <p:cNvCxnSpPr/>
          <p:nvPr/>
        </p:nvCxnSpPr>
        <p:spPr>
          <a:xfrm flipH="1">
            <a:off x="5982090" y="1857524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460"/>
          <p:cNvSpPr>
            <a:spLocks noChangeAspect="1"/>
          </p:cNvSpPr>
          <p:nvPr/>
        </p:nvSpPr>
        <p:spPr>
          <a:xfrm>
            <a:off x="6035810" y="2355642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461"/>
          <p:cNvSpPr>
            <a:spLocks noChangeAspect="1"/>
          </p:cNvSpPr>
          <p:nvPr/>
        </p:nvSpPr>
        <p:spPr>
          <a:xfrm>
            <a:off x="5820434" y="236984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62"/>
          <p:cNvSpPr/>
          <p:nvPr/>
        </p:nvSpPr>
        <p:spPr>
          <a:xfrm>
            <a:off x="5945654" y="212384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463"/>
          <p:cNvSpPr>
            <a:spLocks noChangeAspect="1"/>
          </p:cNvSpPr>
          <p:nvPr/>
        </p:nvSpPr>
        <p:spPr>
          <a:xfrm>
            <a:off x="5922905" y="2425358"/>
            <a:ext cx="166974" cy="1669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456"/>
          <p:cNvSpPr>
            <a:spLocks noChangeAspect="1"/>
          </p:cNvSpPr>
          <p:nvPr/>
        </p:nvSpPr>
        <p:spPr>
          <a:xfrm>
            <a:off x="6035810" y="3037272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457"/>
          <p:cNvSpPr>
            <a:spLocks noChangeAspect="1"/>
          </p:cNvSpPr>
          <p:nvPr/>
        </p:nvSpPr>
        <p:spPr>
          <a:xfrm>
            <a:off x="5820434" y="305147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458"/>
          <p:cNvSpPr/>
          <p:nvPr/>
        </p:nvSpPr>
        <p:spPr>
          <a:xfrm>
            <a:off x="5945654" y="280547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459"/>
          <p:cNvSpPr>
            <a:spLocks noChangeAspect="1"/>
          </p:cNvSpPr>
          <p:nvPr/>
        </p:nvSpPr>
        <p:spPr>
          <a:xfrm>
            <a:off x="5922905" y="3106988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452"/>
          <p:cNvSpPr>
            <a:spLocks noChangeAspect="1"/>
          </p:cNvSpPr>
          <p:nvPr/>
        </p:nvSpPr>
        <p:spPr>
          <a:xfrm>
            <a:off x="6035810" y="377182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453"/>
          <p:cNvSpPr>
            <a:spLocks noChangeAspect="1"/>
          </p:cNvSpPr>
          <p:nvPr/>
        </p:nvSpPr>
        <p:spPr>
          <a:xfrm>
            <a:off x="5820434" y="3786028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454"/>
          <p:cNvSpPr/>
          <p:nvPr/>
        </p:nvSpPr>
        <p:spPr>
          <a:xfrm>
            <a:off x="5945654" y="3540032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455"/>
          <p:cNvSpPr>
            <a:spLocks noChangeAspect="1"/>
          </p:cNvSpPr>
          <p:nvPr/>
        </p:nvSpPr>
        <p:spPr>
          <a:xfrm>
            <a:off x="5922905" y="3841541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442"/>
          <p:cNvGrpSpPr>
            <a:grpSpLocks noChangeAspect="1"/>
          </p:cNvGrpSpPr>
          <p:nvPr/>
        </p:nvGrpSpPr>
        <p:grpSpPr>
          <a:xfrm>
            <a:off x="5820434" y="4274585"/>
            <a:ext cx="382350" cy="468483"/>
            <a:chOff x="4921487" y="2399197"/>
            <a:chExt cx="1292677" cy="1583881"/>
          </a:xfrm>
        </p:grpSpPr>
        <p:sp>
          <p:nvSpPr>
            <p:cNvPr id="74" name="Oval 448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449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450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451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443"/>
          <p:cNvGrpSpPr>
            <a:grpSpLocks noChangeAspect="1"/>
          </p:cNvGrpSpPr>
          <p:nvPr/>
        </p:nvGrpSpPr>
        <p:grpSpPr>
          <a:xfrm>
            <a:off x="5820434" y="4973856"/>
            <a:ext cx="382350" cy="468483"/>
            <a:chOff x="4921487" y="2399197"/>
            <a:chExt cx="1292677" cy="1583881"/>
          </a:xfrm>
        </p:grpSpPr>
        <p:sp>
          <p:nvSpPr>
            <p:cNvPr id="79" name="Oval 444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445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446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447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Isosceles Triangle 288"/>
          <p:cNvSpPr/>
          <p:nvPr/>
        </p:nvSpPr>
        <p:spPr>
          <a:xfrm rot="1277981">
            <a:off x="1096569" y="2281682"/>
            <a:ext cx="2796277" cy="13032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381"/>
          <p:cNvCxnSpPr/>
          <p:nvPr/>
        </p:nvCxnSpPr>
        <p:spPr>
          <a:xfrm flipH="1">
            <a:off x="1421288" y="1929532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383"/>
          <p:cNvGrpSpPr>
            <a:grpSpLocks noChangeAspect="1"/>
          </p:cNvGrpSpPr>
          <p:nvPr/>
        </p:nvGrpSpPr>
        <p:grpSpPr>
          <a:xfrm>
            <a:off x="1259632" y="2195857"/>
            <a:ext cx="382350" cy="468483"/>
            <a:chOff x="4921487" y="2399197"/>
            <a:chExt cx="1292677" cy="1583881"/>
          </a:xfrm>
        </p:grpSpPr>
        <p:sp>
          <p:nvSpPr>
            <p:cNvPr id="86" name="Oval 404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405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406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407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Oval 400"/>
          <p:cNvSpPr>
            <a:spLocks noChangeAspect="1"/>
          </p:cNvSpPr>
          <p:nvPr/>
        </p:nvSpPr>
        <p:spPr>
          <a:xfrm>
            <a:off x="1475008" y="3109280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401"/>
          <p:cNvSpPr>
            <a:spLocks noChangeAspect="1"/>
          </p:cNvSpPr>
          <p:nvPr/>
        </p:nvSpPr>
        <p:spPr>
          <a:xfrm>
            <a:off x="1259632" y="312348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402"/>
          <p:cNvSpPr/>
          <p:nvPr/>
        </p:nvSpPr>
        <p:spPr>
          <a:xfrm>
            <a:off x="1384852" y="2877487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403"/>
          <p:cNvSpPr>
            <a:spLocks noChangeAspect="1"/>
          </p:cNvSpPr>
          <p:nvPr/>
        </p:nvSpPr>
        <p:spPr>
          <a:xfrm>
            <a:off x="1362103" y="317899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396"/>
          <p:cNvSpPr>
            <a:spLocks noChangeAspect="1"/>
          </p:cNvSpPr>
          <p:nvPr/>
        </p:nvSpPr>
        <p:spPr>
          <a:xfrm>
            <a:off x="1475008" y="3843833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397"/>
          <p:cNvSpPr>
            <a:spLocks noChangeAspect="1"/>
          </p:cNvSpPr>
          <p:nvPr/>
        </p:nvSpPr>
        <p:spPr>
          <a:xfrm>
            <a:off x="1259632" y="3858036"/>
            <a:ext cx="166974" cy="1669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398"/>
          <p:cNvSpPr/>
          <p:nvPr/>
        </p:nvSpPr>
        <p:spPr>
          <a:xfrm>
            <a:off x="1384852" y="3612040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399"/>
          <p:cNvSpPr>
            <a:spLocks noChangeAspect="1"/>
          </p:cNvSpPr>
          <p:nvPr/>
        </p:nvSpPr>
        <p:spPr>
          <a:xfrm>
            <a:off x="1362103" y="3913549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386"/>
          <p:cNvGrpSpPr>
            <a:grpSpLocks noChangeAspect="1"/>
          </p:cNvGrpSpPr>
          <p:nvPr/>
        </p:nvGrpSpPr>
        <p:grpSpPr>
          <a:xfrm>
            <a:off x="1259632" y="4346593"/>
            <a:ext cx="382350" cy="468483"/>
            <a:chOff x="4921487" y="2399197"/>
            <a:chExt cx="1292677" cy="1583881"/>
          </a:xfrm>
        </p:grpSpPr>
        <p:sp>
          <p:nvSpPr>
            <p:cNvPr id="99" name="Oval 392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393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394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395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387"/>
          <p:cNvGrpSpPr>
            <a:grpSpLocks noChangeAspect="1"/>
          </p:cNvGrpSpPr>
          <p:nvPr/>
        </p:nvGrpSpPr>
        <p:grpSpPr>
          <a:xfrm>
            <a:off x="1259632" y="5045864"/>
            <a:ext cx="382350" cy="468483"/>
            <a:chOff x="4921487" y="2399197"/>
            <a:chExt cx="1292677" cy="1583881"/>
          </a:xfrm>
        </p:grpSpPr>
        <p:sp>
          <p:nvSpPr>
            <p:cNvPr id="104" name="Oval 388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389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390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391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352"/>
          <p:cNvGrpSpPr/>
          <p:nvPr/>
        </p:nvGrpSpPr>
        <p:grpSpPr>
          <a:xfrm>
            <a:off x="4282866" y="1876092"/>
            <a:ext cx="382350" cy="4407828"/>
            <a:chOff x="2029410" y="1916832"/>
            <a:chExt cx="382350" cy="4407828"/>
          </a:xfrm>
        </p:grpSpPr>
        <p:cxnSp>
          <p:nvCxnSpPr>
            <p:cNvPr id="109" name="Straight Connector 353"/>
            <p:cNvCxnSpPr/>
            <p:nvPr/>
          </p:nvCxnSpPr>
          <p:spPr>
            <a:xfrm flipH="1">
              <a:off x="2191066" y="1916832"/>
              <a:ext cx="35278" cy="4407828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354"/>
            <p:cNvGrpSpPr/>
            <p:nvPr/>
          </p:nvGrpSpPr>
          <p:grpSpPr>
            <a:xfrm>
              <a:off x="2029410" y="2183157"/>
              <a:ext cx="382350" cy="3318490"/>
              <a:chOff x="2029410" y="2183157"/>
              <a:chExt cx="382350" cy="3318490"/>
            </a:xfrm>
          </p:grpSpPr>
          <p:grpSp>
            <p:nvGrpSpPr>
              <p:cNvPr id="111" name="Group 355"/>
              <p:cNvGrpSpPr>
                <a:grpSpLocks noChangeAspect="1"/>
              </p:cNvGrpSpPr>
              <p:nvPr/>
            </p:nvGrpSpPr>
            <p:grpSpPr>
              <a:xfrm>
                <a:off x="2029410" y="2183157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32" name="Oval 376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377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378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379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356"/>
              <p:cNvGrpSpPr>
                <a:grpSpLocks noChangeAspect="1"/>
              </p:cNvGrpSpPr>
              <p:nvPr/>
            </p:nvGrpSpPr>
            <p:grpSpPr>
              <a:xfrm>
                <a:off x="2029410" y="2864787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28" name="Oval 372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373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374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375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357"/>
              <p:cNvGrpSpPr>
                <a:grpSpLocks noChangeAspect="1"/>
              </p:cNvGrpSpPr>
              <p:nvPr/>
            </p:nvGrpSpPr>
            <p:grpSpPr>
              <a:xfrm>
                <a:off x="2029410" y="3599340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24" name="Oval 368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369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370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371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358"/>
              <p:cNvGrpSpPr>
                <a:grpSpLocks noChangeAspect="1"/>
              </p:cNvGrpSpPr>
              <p:nvPr/>
            </p:nvGrpSpPr>
            <p:grpSpPr>
              <a:xfrm>
                <a:off x="2029410" y="4333893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20" name="Oval 364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365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366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367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359"/>
              <p:cNvGrpSpPr>
                <a:grpSpLocks noChangeAspect="1"/>
              </p:cNvGrpSpPr>
              <p:nvPr/>
            </p:nvGrpSpPr>
            <p:grpSpPr>
              <a:xfrm>
                <a:off x="2029410" y="5033164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16" name="Oval 360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361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362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363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6" name="Group 324"/>
          <p:cNvGrpSpPr/>
          <p:nvPr/>
        </p:nvGrpSpPr>
        <p:grpSpPr>
          <a:xfrm>
            <a:off x="3494970" y="1882924"/>
            <a:ext cx="382350" cy="4407828"/>
            <a:chOff x="2029410" y="1916832"/>
            <a:chExt cx="382350" cy="4407828"/>
          </a:xfrm>
        </p:grpSpPr>
        <p:cxnSp>
          <p:nvCxnSpPr>
            <p:cNvPr id="137" name="Straight Connector 325"/>
            <p:cNvCxnSpPr/>
            <p:nvPr/>
          </p:nvCxnSpPr>
          <p:spPr>
            <a:xfrm flipH="1">
              <a:off x="2191066" y="1916832"/>
              <a:ext cx="35278" cy="4407828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326"/>
            <p:cNvGrpSpPr/>
            <p:nvPr/>
          </p:nvGrpSpPr>
          <p:grpSpPr>
            <a:xfrm>
              <a:off x="2029410" y="2183157"/>
              <a:ext cx="382350" cy="3318490"/>
              <a:chOff x="2029410" y="2183157"/>
              <a:chExt cx="382350" cy="3318490"/>
            </a:xfrm>
          </p:grpSpPr>
          <p:grpSp>
            <p:nvGrpSpPr>
              <p:cNvPr id="139" name="Group 327"/>
              <p:cNvGrpSpPr>
                <a:grpSpLocks noChangeAspect="1"/>
              </p:cNvGrpSpPr>
              <p:nvPr/>
            </p:nvGrpSpPr>
            <p:grpSpPr>
              <a:xfrm>
                <a:off x="2029410" y="2183157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60" name="Oval 348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349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350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351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328"/>
              <p:cNvGrpSpPr>
                <a:grpSpLocks noChangeAspect="1"/>
              </p:cNvGrpSpPr>
              <p:nvPr/>
            </p:nvGrpSpPr>
            <p:grpSpPr>
              <a:xfrm>
                <a:off x="2029410" y="2864787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56" name="Oval 344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345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346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347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329"/>
              <p:cNvGrpSpPr>
                <a:grpSpLocks noChangeAspect="1"/>
              </p:cNvGrpSpPr>
              <p:nvPr/>
            </p:nvGrpSpPr>
            <p:grpSpPr>
              <a:xfrm>
                <a:off x="2029410" y="3599340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52" name="Oval 340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341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342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343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330"/>
              <p:cNvGrpSpPr>
                <a:grpSpLocks noChangeAspect="1"/>
              </p:cNvGrpSpPr>
              <p:nvPr/>
            </p:nvGrpSpPr>
            <p:grpSpPr>
              <a:xfrm>
                <a:off x="2029410" y="4333893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48" name="Oval 336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337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338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339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331"/>
              <p:cNvGrpSpPr>
                <a:grpSpLocks noChangeAspect="1"/>
              </p:cNvGrpSpPr>
              <p:nvPr/>
            </p:nvGrpSpPr>
            <p:grpSpPr>
              <a:xfrm>
                <a:off x="2029410" y="5033164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44" name="Oval 332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333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334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335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164" name="Straight Connector 297"/>
          <p:cNvCxnSpPr/>
          <p:nvPr/>
        </p:nvCxnSpPr>
        <p:spPr>
          <a:xfrm flipH="1">
            <a:off x="2911146" y="1916832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5" name="Group 299"/>
          <p:cNvGrpSpPr>
            <a:grpSpLocks noChangeAspect="1"/>
          </p:cNvGrpSpPr>
          <p:nvPr/>
        </p:nvGrpSpPr>
        <p:grpSpPr>
          <a:xfrm>
            <a:off x="2749490" y="2183157"/>
            <a:ext cx="382350" cy="468483"/>
            <a:chOff x="4921487" y="2399197"/>
            <a:chExt cx="1292677" cy="1583881"/>
          </a:xfrm>
        </p:grpSpPr>
        <p:sp>
          <p:nvSpPr>
            <p:cNvPr id="166" name="Oval 320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321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322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323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Oval 316"/>
          <p:cNvSpPr>
            <a:spLocks noChangeAspect="1"/>
          </p:cNvSpPr>
          <p:nvPr/>
        </p:nvSpPr>
        <p:spPr>
          <a:xfrm>
            <a:off x="2964866" y="3096580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317"/>
          <p:cNvSpPr>
            <a:spLocks noChangeAspect="1"/>
          </p:cNvSpPr>
          <p:nvPr/>
        </p:nvSpPr>
        <p:spPr>
          <a:xfrm>
            <a:off x="2749490" y="311078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318"/>
          <p:cNvSpPr/>
          <p:nvPr/>
        </p:nvSpPr>
        <p:spPr>
          <a:xfrm>
            <a:off x="2874710" y="2864787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319"/>
          <p:cNvSpPr>
            <a:spLocks noChangeAspect="1"/>
          </p:cNvSpPr>
          <p:nvPr/>
        </p:nvSpPr>
        <p:spPr>
          <a:xfrm>
            <a:off x="2851961" y="316629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312"/>
          <p:cNvSpPr>
            <a:spLocks noChangeAspect="1"/>
          </p:cNvSpPr>
          <p:nvPr/>
        </p:nvSpPr>
        <p:spPr>
          <a:xfrm>
            <a:off x="2964866" y="383113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313"/>
          <p:cNvSpPr>
            <a:spLocks noChangeAspect="1"/>
          </p:cNvSpPr>
          <p:nvPr/>
        </p:nvSpPr>
        <p:spPr>
          <a:xfrm>
            <a:off x="2749490" y="3845336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314"/>
          <p:cNvSpPr/>
          <p:nvPr/>
        </p:nvSpPr>
        <p:spPr>
          <a:xfrm>
            <a:off x="2874710" y="3599340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315"/>
          <p:cNvSpPr>
            <a:spLocks noChangeAspect="1"/>
          </p:cNvSpPr>
          <p:nvPr/>
        </p:nvSpPr>
        <p:spPr>
          <a:xfrm>
            <a:off x="2851961" y="3900849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8" name="Group 302"/>
          <p:cNvGrpSpPr>
            <a:grpSpLocks noChangeAspect="1"/>
          </p:cNvGrpSpPr>
          <p:nvPr/>
        </p:nvGrpSpPr>
        <p:grpSpPr>
          <a:xfrm>
            <a:off x="2749490" y="4333893"/>
            <a:ext cx="382350" cy="468483"/>
            <a:chOff x="4921487" y="2399197"/>
            <a:chExt cx="1292677" cy="1583881"/>
          </a:xfrm>
        </p:grpSpPr>
        <p:sp>
          <p:nvSpPr>
            <p:cNvPr id="179" name="Oval 308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309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310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311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303"/>
          <p:cNvGrpSpPr>
            <a:grpSpLocks noChangeAspect="1"/>
          </p:cNvGrpSpPr>
          <p:nvPr/>
        </p:nvGrpSpPr>
        <p:grpSpPr>
          <a:xfrm>
            <a:off x="2749490" y="5033164"/>
            <a:ext cx="382350" cy="468483"/>
            <a:chOff x="4921487" y="2399197"/>
            <a:chExt cx="1292677" cy="1583881"/>
          </a:xfrm>
        </p:grpSpPr>
        <p:sp>
          <p:nvSpPr>
            <p:cNvPr id="184" name="Oval 304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305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306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307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8" name="Straight Arrow Connector 106"/>
          <p:cNvCxnSpPr/>
          <p:nvPr/>
        </p:nvCxnSpPr>
        <p:spPr>
          <a:xfrm>
            <a:off x="6768968" y="1691848"/>
            <a:ext cx="576064" cy="24488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244"/>
          <p:cNvCxnSpPr/>
          <p:nvPr/>
        </p:nvCxnSpPr>
        <p:spPr>
          <a:xfrm flipH="1">
            <a:off x="2191066" y="1916832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Oval 271"/>
          <p:cNvSpPr>
            <a:spLocks noChangeAspect="1"/>
          </p:cNvSpPr>
          <p:nvPr/>
        </p:nvSpPr>
        <p:spPr>
          <a:xfrm>
            <a:off x="2244786" y="2414950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272"/>
          <p:cNvSpPr>
            <a:spLocks noChangeAspect="1"/>
          </p:cNvSpPr>
          <p:nvPr/>
        </p:nvSpPr>
        <p:spPr>
          <a:xfrm>
            <a:off x="2029410" y="242915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273"/>
          <p:cNvSpPr/>
          <p:nvPr/>
        </p:nvSpPr>
        <p:spPr>
          <a:xfrm>
            <a:off x="2154630" y="2183157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274"/>
          <p:cNvSpPr>
            <a:spLocks noChangeAspect="1"/>
          </p:cNvSpPr>
          <p:nvPr/>
        </p:nvSpPr>
        <p:spPr>
          <a:xfrm>
            <a:off x="2131881" y="248466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267"/>
          <p:cNvSpPr>
            <a:spLocks noChangeAspect="1"/>
          </p:cNvSpPr>
          <p:nvPr/>
        </p:nvSpPr>
        <p:spPr>
          <a:xfrm>
            <a:off x="2244786" y="3096580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268"/>
          <p:cNvSpPr>
            <a:spLocks noChangeAspect="1"/>
          </p:cNvSpPr>
          <p:nvPr/>
        </p:nvSpPr>
        <p:spPr>
          <a:xfrm>
            <a:off x="2029410" y="3110783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269"/>
          <p:cNvSpPr/>
          <p:nvPr/>
        </p:nvSpPr>
        <p:spPr>
          <a:xfrm>
            <a:off x="2154630" y="2864787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270"/>
          <p:cNvSpPr>
            <a:spLocks noChangeAspect="1"/>
          </p:cNvSpPr>
          <p:nvPr/>
        </p:nvSpPr>
        <p:spPr>
          <a:xfrm>
            <a:off x="2131881" y="316629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263"/>
          <p:cNvSpPr>
            <a:spLocks noChangeAspect="1"/>
          </p:cNvSpPr>
          <p:nvPr/>
        </p:nvSpPr>
        <p:spPr>
          <a:xfrm>
            <a:off x="2244786" y="383113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264"/>
          <p:cNvSpPr>
            <a:spLocks noChangeAspect="1"/>
          </p:cNvSpPr>
          <p:nvPr/>
        </p:nvSpPr>
        <p:spPr>
          <a:xfrm>
            <a:off x="2029410" y="3845336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265"/>
          <p:cNvSpPr/>
          <p:nvPr/>
        </p:nvSpPr>
        <p:spPr>
          <a:xfrm>
            <a:off x="2154630" y="3599340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66"/>
          <p:cNvSpPr>
            <a:spLocks noChangeAspect="1"/>
          </p:cNvSpPr>
          <p:nvPr/>
        </p:nvSpPr>
        <p:spPr>
          <a:xfrm>
            <a:off x="2131881" y="3900849"/>
            <a:ext cx="166974" cy="1669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2" name="Group 248"/>
          <p:cNvGrpSpPr>
            <a:grpSpLocks noChangeAspect="1"/>
          </p:cNvGrpSpPr>
          <p:nvPr/>
        </p:nvGrpSpPr>
        <p:grpSpPr>
          <a:xfrm>
            <a:off x="2029410" y="4333893"/>
            <a:ext cx="382350" cy="468483"/>
            <a:chOff x="4921487" y="2399197"/>
            <a:chExt cx="1292677" cy="1583881"/>
          </a:xfrm>
        </p:grpSpPr>
        <p:sp>
          <p:nvSpPr>
            <p:cNvPr id="203" name="Oval 259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60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61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62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49"/>
          <p:cNvGrpSpPr>
            <a:grpSpLocks noChangeAspect="1"/>
          </p:cNvGrpSpPr>
          <p:nvPr/>
        </p:nvGrpSpPr>
        <p:grpSpPr>
          <a:xfrm>
            <a:off x="2029410" y="5033164"/>
            <a:ext cx="382350" cy="468483"/>
            <a:chOff x="4921487" y="2399197"/>
            <a:chExt cx="1292677" cy="1583881"/>
          </a:xfrm>
        </p:grpSpPr>
        <p:sp>
          <p:nvSpPr>
            <p:cNvPr id="208" name="Oval 255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56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57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58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2" name="Rectangle 275"/>
          <p:cNvSpPr/>
          <p:nvPr/>
        </p:nvSpPr>
        <p:spPr>
          <a:xfrm>
            <a:off x="0" y="5915006"/>
            <a:ext cx="9144000" cy="9429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1466C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TextBox 284"/>
          <p:cNvSpPr txBox="1"/>
          <p:nvPr/>
        </p:nvSpPr>
        <p:spPr>
          <a:xfrm>
            <a:off x="1434155" y="5958406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muon</a:t>
            </a:r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 neutrino, CC only</a:t>
            </a:r>
          </a:p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(track reconstruction)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214" name="Explosion 1 291"/>
          <p:cNvSpPr/>
          <p:nvPr/>
        </p:nvSpPr>
        <p:spPr>
          <a:xfrm>
            <a:off x="971600" y="6021288"/>
            <a:ext cx="421842" cy="413893"/>
          </a:xfrm>
          <a:prstGeom prst="irregularSeal1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Arrow Connector 534"/>
          <p:cNvCxnSpPr/>
          <p:nvPr/>
        </p:nvCxnSpPr>
        <p:spPr>
          <a:xfrm flipH="1" flipV="1">
            <a:off x="5066446" y="3759125"/>
            <a:ext cx="369650" cy="389955"/>
          </a:xfrm>
          <a:prstGeom prst="straightConnector1">
            <a:avLst/>
          </a:prstGeom>
          <a:ln w="38100">
            <a:solidFill>
              <a:srgbClr val="4EEE94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TextBox 538"/>
          <p:cNvSpPr txBox="1"/>
          <p:nvPr/>
        </p:nvSpPr>
        <p:spPr>
          <a:xfrm>
            <a:off x="5364088" y="5951021"/>
            <a:ext cx="335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all neutrino </a:t>
            </a:r>
            <a:r>
              <a:rPr lang="en-US" sz="18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flavours</a:t>
            </a:r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, CC &amp; NC</a:t>
            </a:r>
          </a:p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(shower reconstruction)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217" name="TextBox 539"/>
          <p:cNvSpPr txBox="1"/>
          <p:nvPr/>
        </p:nvSpPr>
        <p:spPr>
          <a:xfrm>
            <a:off x="5656841" y="1331476"/>
            <a:ext cx="240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Lucida Grande"/>
                <a:cs typeface="Lucida Grande"/>
              </a:rPr>
              <a:t>atmospheric </a:t>
            </a:r>
            <a:r>
              <a:rPr lang="en-US" sz="1800" b="1" dirty="0" err="1" smtClean="0">
                <a:latin typeface="Lucida Grande"/>
                <a:cs typeface="Lucida Grande"/>
              </a:rPr>
              <a:t>muon</a:t>
            </a:r>
            <a:endParaRPr lang="en-US" sz="1800" b="1" dirty="0">
              <a:latin typeface="Lucida Grande"/>
              <a:cs typeface="Lucida Grande"/>
            </a:endParaRPr>
          </a:p>
        </p:txBody>
      </p:sp>
      <p:sp>
        <p:nvSpPr>
          <p:cNvPr id="218" name="TextBox 540"/>
          <p:cNvSpPr txBox="1"/>
          <p:nvPr/>
        </p:nvSpPr>
        <p:spPr>
          <a:xfrm>
            <a:off x="379791" y="6084584"/>
            <a:ext cx="4499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 smtClean="0">
                <a:solidFill>
                  <a:srgbClr val="FFFFFF"/>
                </a:solidFill>
                <a:latin typeface="Arial Rounded MT Bold"/>
                <a:ea typeface="Lucida Grande"/>
                <a:cs typeface="Arial Rounded MT Bold"/>
              </a:rPr>
              <a:t>(</a:t>
            </a:r>
            <a:r>
              <a:rPr lang="en-US" sz="1200" baseline="30000" dirty="0" smtClea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</a:rPr>
              <a:t>−−</a:t>
            </a:r>
            <a:r>
              <a:rPr lang="en-US" sz="1200" baseline="30000" dirty="0" smtClean="0">
                <a:solidFill>
                  <a:srgbClr val="FFFFFF"/>
                </a:solidFill>
                <a:latin typeface="Arial Rounded MT Bold"/>
                <a:ea typeface="Lucida Grande"/>
                <a:cs typeface="Arial Rounded MT Bold"/>
              </a:rPr>
              <a:t>)</a:t>
            </a:r>
          </a:p>
          <a:p>
            <a:r>
              <a:rPr lang="en-US" sz="3600" baseline="30000" dirty="0" err="1" smtClean="0">
                <a:solidFill>
                  <a:srgbClr val="FFFFFF"/>
                </a:solidFill>
                <a:latin typeface="Arial Rounded MT Bold"/>
                <a:ea typeface="Lucida Grande"/>
                <a:cs typeface="Arial Rounded MT Bold"/>
              </a:rPr>
              <a:t>ν</a:t>
            </a:r>
            <a:r>
              <a:rPr lang="en-US" baseline="15000" dirty="0" err="1" smtClean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μ</a:t>
            </a:r>
            <a:endParaRPr lang="en-US" baseline="15000" dirty="0">
              <a:solidFill>
                <a:srgbClr val="FFFFFF"/>
              </a:solidFill>
              <a:latin typeface="Arial Rounded MT Bold"/>
            </a:endParaRPr>
          </a:p>
        </p:txBody>
      </p:sp>
      <p:cxnSp>
        <p:nvCxnSpPr>
          <p:cNvPr id="219" name="Straight Arrow Connector 276"/>
          <p:cNvCxnSpPr/>
          <p:nvPr/>
        </p:nvCxnSpPr>
        <p:spPr>
          <a:xfrm flipV="1">
            <a:off x="1165225" y="2295812"/>
            <a:ext cx="1534567" cy="3978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79"/>
          <p:cNvCxnSpPr/>
          <p:nvPr/>
        </p:nvCxnSpPr>
        <p:spPr>
          <a:xfrm flipV="1">
            <a:off x="971600" y="6165796"/>
            <a:ext cx="233040" cy="551455"/>
          </a:xfrm>
          <a:prstGeom prst="straightConnector1">
            <a:avLst/>
          </a:prstGeom>
          <a:ln w="3810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TextBox 541"/>
          <p:cNvSpPr txBox="1"/>
          <p:nvPr/>
        </p:nvSpPr>
        <p:spPr>
          <a:xfrm>
            <a:off x="6950548" y="1657605"/>
            <a:ext cx="43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="1" baseline="30000" dirty="0" smtClean="0">
                <a:latin typeface="Arial Rounded MT Bold"/>
              </a:rPr>
              <a:t>±</a:t>
            </a:r>
            <a:endParaRPr lang="en-US" b="1" baseline="30000" dirty="0">
              <a:latin typeface="Arial Rounded MT Bold"/>
            </a:endParaRPr>
          </a:p>
        </p:txBody>
      </p:sp>
      <p:sp>
        <p:nvSpPr>
          <p:cNvPr id="222" name="TextBox 542"/>
          <p:cNvSpPr txBox="1"/>
          <p:nvPr/>
        </p:nvSpPr>
        <p:spPr>
          <a:xfrm>
            <a:off x="3614017" y="2216833"/>
            <a:ext cx="1829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omic Sans MS"/>
                <a:ea typeface="Lucida Grande"/>
                <a:cs typeface="Comic Sans MS"/>
              </a:rPr>
              <a:t>neutrino or </a:t>
            </a:r>
            <a:br>
              <a:rPr lang="en-US" sz="1800" b="1" dirty="0" smtClean="0">
                <a:solidFill>
                  <a:srgbClr val="000000"/>
                </a:solidFill>
                <a:latin typeface="Comic Sans MS"/>
                <a:ea typeface="Lucida Grande"/>
                <a:cs typeface="Comic Sans MS"/>
              </a:rPr>
            </a:br>
            <a:r>
              <a:rPr lang="en-US" sz="1800" b="1" dirty="0" smtClean="0">
                <a:solidFill>
                  <a:srgbClr val="000000"/>
                </a:solidFill>
                <a:latin typeface="Comic Sans MS"/>
                <a:ea typeface="Lucida Grande"/>
                <a:cs typeface="Comic Sans MS"/>
              </a:rPr>
              <a:t>charged lepton</a:t>
            </a:r>
            <a:endParaRPr lang="en-US" sz="1800" b="1" baseline="30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223" name="Group 411"/>
          <p:cNvGrpSpPr>
            <a:grpSpLocks noChangeAspect="1"/>
          </p:cNvGrpSpPr>
          <p:nvPr/>
        </p:nvGrpSpPr>
        <p:grpSpPr>
          <a:xfrm>
            <a:off x="5066446" y="2129717"/>
            <a:ext cx="382350" cy="468483"/>
            <a:chOff x="4921487" y="2399197"/>
            <a:chExt cx="1292677" cy="1583881"/>
          </a:xfrm>
        </p:grpSpPr>
        <p:sp>
          <p:nvSpPr>
            <p:cNvPr id="224" name="Oval 432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433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434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435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8" name="Group 412"/>
          <p:cNvGrpSpPr>
            <a:grpSpLocks noChangeAspect="1"/>
          </p:cNvGrpSpPr>
          <p:nvPr/>
        </p:nvGrpSpPr>
        <p:grpSpPr>
          <a:xfrm>
            <a:off x="5066446" y="2811347"/>
            <a:ext cx="382350" cy="468483"/>
            <a:chOff x="4921487" y="2399197"/>
            <a:chExt cx="1292677" cy="1583881"/>
          </a:xfrm>
        </p:grpSpPr>
        <p:sp>
          <p:nvSpPr>
            <p:cNvPr id="229" name="Oval 428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429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430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431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3" name="Oval 424"/>
          <p:cNvSpPr>
            <a:spLocks noChangeAspect="1"/>
          </p:cNvSpPr>
          <p:nvPr/>
        </p:nvSpPr>
        <p:spPr>
          <a:xfrm>
            <a:off x="5281822" y="3777693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425"/>
          <p:cNvSpPr>
            <a:spLocks noChangeAspect="1"/>
          </p:cNvSpPr>
          <p:nvPr/>
        </p:nvSpPr>
        <p:spPr>
          <a:xfrm>
            <a:off x="5066446" y="3791896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426"/>
          <p:cNvSpPr/>
          <p:nvPr/>
        </p:nvSpPr>
        <p:spPr>
          <a:xfrm>
            <a:off x="5191666" y="3545900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427"/>
          <p:cNvSpPr>
            <a:spLocks noChangeAspect="1"/>
          </p:cNvSpPr>
          <p:nvPr/>
        </p:nvSpPr>
        <p:spPr>
          <a:xfrm>
            <a:off x="5168917" y="3847409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420"/>
          <p:cNvSpPr>
            <a:spLocks noChangeAspect="1"/>
          </p:cNvSpPr>
          <p:nvPr/>
        </p:nvSpPr>
        <p:spPr>
          <a:xfrm>
            <a:off x="5281822" y="451224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421"/>
          <p:cNvSpPr>
            <a:spLocks noChangeAspect="1"/>
          </p:cNvSpPr>
          <p:nvPr/>
        </p:nvSpPr>
        <p:spPr>
          <a:xfrm>
            <a:off x="5066446" y="4526449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422"/>
          <p:cNvSpPr/>
          <p:nvPr/>
        </p:nvSpPr>
        <p:spPr>
          <a:xfrm>
            <a:off x="5191666" y="4280453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423"/>
          <p:cNvSpPr>
            <a:spLocks noChangeAspect="1"/>
          </p:cNvSpPr>
          <p:nvPr/>
        </p:nvSpPr>
        <p:spPr>
          <a:xfrm>
            <a:off x="5168917" y="4581962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1" name="Group 415"/>
          <p:cNvGrpSpPr>
            <a:grpSpLocks noChangeAspect="1"/>
          </p:cNvGrpSpPr>
          <p:nvPr/>
        </p:nvGrpSpPr>
        <p:grpSpPr>
          <a:xfrm>
            <a:off x="5066446" y="4979724"/>
            <a:ext cx="382350" cy="468483"/>
            <a:chOff x="4921487" y="2399197"/>
            <a:chExt cx="1292677" cy="1583881"/>
          </a:xfrm>
        </p:grpSpPr>
        <p:sp>
          <p:nvSpPr>
            <p:cNvPr id="242" name="Oval 416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417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418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419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6" name="Straight Arrow Connector 530"/>
          <p:cNvCxnSpPr/>
          <p:nvPr/>
        </p:nvCxnSpPr>
        <p:spPr>
          <a:xfrm flipH="1" flipV="1">
            <a:off x="4860032" y="3938799"/>
            <a:ext cx="503670" cy="205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Explosion 1 520"/>
          <p:cNvSpPr/>
          <p:nvPr/>
        </p:nvSpPr>
        <p:spPr>
          <a:xfrm>
            <a:off x="5374294" y="4149080"/>
            <a:ext cx="421842" cy="413893"/>
          </a:xfrm>
          <a:prstGeom prst="irregularSeal1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8" name="Straight Arrow Connector 292"/>
          <p:cNvCxnSpPr/>
          <p:nvPr/>
        </p:nvCxnSpPr>
        <p:spPr>
          <a:xfrm flipH="1" flipV="1">
            <a:off x="4306060" y="2890376"/>
            <a:ext cx="1251961" cy="140960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522"/>
          <p:cNvCxnSpPr/>
          <p:nvPr/>
        </p:nvCxnSpPr>
        <p:spPr>
          <a:xfrm flipH="1" flipV="1">
            <a:off x="5558022" y="4299985"/>
            <a:ext cx="1606266" cy="1865811"/>
          </a:xfrm>
          <a:prstGeom prst="straightConnector1">
            <a:avLst/>
          </a:prstGeom>
          <a:ln w="3810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525"/>
          <p:cNvCxnSpPr/>
          <p:nvPr/>
        </p:nvCxnSpPr>
        <p:spPr>
          <a:xfrm flipH="1" flipV="1">
            <a:off x="4860032" y="4080523"/>
            <a:ext cx="647686" cy="283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527"/>
          <p:cNvCxnSpPr/>
          <p:nvPr/>
        </p:nvCxnSpPr>
        <p:spPr>
          <a:xfrm flipH="1" flipV="1">
            <a:off x="5374294" y="3565432"/>
            <a:ext cx="249012" cy="727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532"/>
          <p:cNvCxnSpPr/>
          <p:nvPr/>
        </p:nvCxnSpPr>
        <p:spPr>
          <a:xfrm flipH="1" flipV="1">
            <a:off x="5220072" y="3501008"/>
            <a:ext cx="249012" cy="727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547"/>
          <p:cNvSpPr txBox="1"/>
          <p:nvPr/>
        </p:nvSpPr>
        <p:spPr>
          <a:xfrm>
            <a:off x="6259934" y="5367400"/>
            <a:ext cx="4584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 smtClean="0">
                <a:solidFill>
                  <a:srgbClr val="000000"/>
                </a:solidFill>
                <a:latin typeface="Arial Rounded MT Bold"/>
                <a:ea typeface="Lucida Grande"/>
                <a:cs typeface="Arial Rounded MT Bold"/>
              </a:rPr>
              <a:t>(</a:t>
            </a:r>
            <a:r>
              <a:rPr lang="en-US" sz="1200" baseline="300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−−</a:t>
            </a:r>
            <a:r>
              <a:rPr lang="en-US" sz="1200" baseline="30000" dirty="0" smtClean="0">
                <a:solidFill>
                  <a:srgbClr val="000000"/>
                </a:solidFill>
                <a:latin typeface="Arial Rounded MT Bold"/>
                <a:ea typeface="Lucida Grande"/>
                <a:cs typeface="Arial Rounded MT Bold"/>
              </a:rPr>
              <a:t>)</a:t>
            </a:r>
          </a:p>
          <a:p>
            <a:r>
              <a:rPr lang="en-US" sz="3600" baseline="30000" dirty="0" err="1" smtClean="0">
                <a:solidFill>
                  <a:srgbClr val="000000"/>
                </a:solidFill>
                <a:latin typeface="Arial Rounded MT Bold"/>
                <a:ea typeface="Lucida Grande"/>
                <a:cs typeface="Arial Rounded MT Bold"/>
              </a:rPr>
              <a:t>ν</a:t>
            </a:r>
            <a:r>
              <a:rPr lang="en-US" baseline="-250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x</a:t>
            </a:r>
            <a:endParaRPr lang="en-US" sz="1050" baseline="15000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254" name="TextBox 548"/>
          <p:cNvSpPr txBox="1"/>
          <p:nvPr/>
        </p:nvSpPr>
        <p:spPr>
          <a:xfrm>
            <a:off x="2321892" y="1791331"/>
            <a:ext cx="43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="1" baseline="30000" dirty="0" smtClean="0">
                <a:latin typeface="Arial Rounded MT Bold"/>
              </a:rPr>
              <a:t>±</a:t>
            </a:r>
            <a:endParaRPr lang="en-US" b="1" baseline="30000" dirty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44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12270" y="2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>
                <a:solidFill>
                  <a:srgbClr val="376092"/>
                </a:solidFill>
              </a:rPr>
              <a:t>     ORCA Post </a:t>
            </a:r>
            <a:r>
              <a:rPr lang="fr-FR" sz="3600" dirty="0" err="1" smtClean="0">
                <a:solidFill>
                  <a:srgbClr val="376092"/>
                </a:solidFill>
              </a:rPr>
              <a:t>LoI</a:t>
            </a:r>
            <a:r>
              <a:rPr lang="fr-FR" sz="3600" dirty="0" smtClean="0">
                <a:solidFill>
                  <a:srgbClr val="376092"/>
                </a:solidFill>
              </a:rPr>
              <a:t>: </a:t>
            </a:r>
            <a:r>
              <a:rPr lang="fr-FR" sz="3600" dirty="0" err="1" smtClean="0">
                <a:solidFill>
                  <a:srgbClr val="376092"/>
                </a:solidFill>
              </a:rPr>
              <a:t>Sterile</a:t>
            </a:r>
            <a:r>
              <a:rPr lang="fr-FR" sz="3600" dirty="0" smtClean="0">
                <a:solidFill>
                  <a:srgbClr val="376092"/>
                </a:solidFill>
              </a:rPr>
              <a:t>, NSI, </a:t>
            </a:r>
            <a:r>
              <a:rPr lang="fr-FR" sz="3600" dirty="0" err="1" smtClean="0">
                <a:solidFill>
                  <a:srgbClr val="376092"/>
                </a:solidFill>
              </a:rPr>
              <a:t>Tomography</a:t>
            </a:r>
            <a:endParaRPr lang="fr-FR" sz="3600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666" y="1171222"/>
            <a:ext cx="1941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Sterile Neutrinos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838"/>
          <a:stretch/>
        </p:blipFill>
        <p:spPr>
          <a:xfrm>
            <a:off x="-12001" y="1963186"/>
            <a:ext cx="2885016" cy="2622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66" y="1977297"/>
            <a:ext cx="2757320" cy="2610264"/>
          </a:xfrm>
          <a:prstGeom prst="rect">
            <a:avLst/>
          </a:prstGeom>
        </p:spPr>
      </p:pic>
      <p:pic>
        <p:nvPicPr>
          <p:cNvPr id="21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666" y="2050777"/>
            <a:ext cx="3316111" cy="2660368"/>
          </a:xfrm>
          <a:prstGeom prst="rect">
            <a:avLst/>
          </a:prstGeom>
        </p:spPr>
      </p:pic>
      <p:sp>
        <p:nvSpPr>
          <p:cNvPr id="22" name="ZoneTexte 12"/>
          <p:cNvSpPr txBox="1"/>
          <p:nvPr/>
        </p:nvSpPr>
        <p:spPr>
          <a:xfrm>
            <a:off x="6146754" y="1763951"/>
            <a:ext cx="2884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10 year sensitivity (w systematics) 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23" name="ZoneTexte 13"/>
          <p:cNvSpPr txBox="1"/>
          <p:nvPr/>
        </p:nvSpPr>
        <p:spPr>
          <a:xfrm>
            <a:off x="6354437" y="3629491"/>
            <a:ext cx="76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Helvetica"/>
                <a:cs typeface="Helvetica"/>
              </a:rPr>
              <a:t>Outer </a:t>
            </a:r>
          </a:p>
          <a:p>
            <a:r>
              <a:rPr lang="en-US" dirty="0" smtClean="0">
                <a:solidFill>
                  <a:srgbClr val="3366FF"/>
                </a:solidFill>
                <a:latin typeface="Helvetica"/>
                <a:cs typeface="Helvetica"/>
              </a:rPr>
              <a:t>core</a:t>
            </a:r>
            <a:endParaRPr lang="en-US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24" name="ZoneTexte 14"/>
          <p:cNvSpPr txBox="1"/>
          <p:nvPr/>
        </p:nvSpPr>
        <p:spPr>
          <a:xfrm>
            <a:off x="7171917" y="2559233"/>
            <a:ext cx="400422" cy="169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Mantle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9" name="ZoneTexte 9"/>
          <p:cNvSpPr txBox="1"/>
          <p:nvPr/>
        </p:nvSpPr>
        <p:spPr>
          <a:xfrm>
            <a:off x="6565057" y="2709904"/>
            <a:ext cx="448165" cy="28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Helvetica"/>
                <a:cs typeface="Helvetica"/>
              </a:rPr>
              <a:t>NH</a:t>
            </a:r>
            <a:endParaRPr lang="fr-FR" b="1" dirty="0">
              <a:latin typeface="Helvetica"/>
              <a:cs typeface="Helvetica"/>
            </a:endParaRPr>
          </a:p>
        </p:txBody>
      </p:sp>
      <p:sp>
        <p:nvSpPr>
          <p:cNvPr id="20" name="ZoneTexte 10"/>
          <p:cNvSpPr txBox="1"/>
          <p:nvPr/>
        </p:nvSpPr>
        <p:spPr>
          <a:xfrm>
            <a:off x="6419695" y="2996899"/>
            <a:ext cx="438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Helvetica"/>
                <a:cs typeface="Helvetica"/>
              </a:rPr>
              <a:t>IH</a:t>
            </a:r>
            <a:endParaRPr lang="fr-FR" sz="1600" b="1" dirty="0"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1934" y="886827"/>
            <a:ext cx="1827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Non-Standard </a:t>
            </a:r>
            <a:r>
              <a:rPr lang="en-US" sz="2000" dirty="0" smtClean="0">
                <a:solidFill>
                  <a:srgbClr val="3366FF"/>
                </a:solidFill>
              </a:rPr>
              <a:t>Interactions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82837" y="1199614"/>
            <a:ext cx="2121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Earth Tomography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474" y="4875211"/>
            <a:ext cx="3138959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Good </a:t>
            </a:r>
            <a:r>
              <a:rPr lang="en-US" dirty="0"/>
              <a:t>sensitivity in U</a:t>
            </a:r>
            <a:r>
              <a:rPr lang="en-US" baseline="-25000" dirty="0"/>
              <a:t>τ4</a:t>
            </a:r>
            <a:r>
              <a:rPr lang="en-US" dirty="0"/>
              <a:t> </a:t>
            </a:r>
            <a:r>
              <a:rPr lang="en-US" dirty="0" smtClean="0"/>
              <a:t>mixing</a:t>
            </a:r>
          </a:p>
          <a:p>
            <a:endParaRPr lang="en-US" dirty="0"/>
          </a:p>
          <a:p>
            <a:r>
              <a:rPr lang="en-US" dirty="0"/>
              <a:t>Factor of two better sensitivity </a:t>
            </a:r>
            <a:endParaRPr lang="en-US" dirty="0" smtClean="0"/>
          </a:p>
          <a:p>
            <a:r>
              <a:rPr lang="en-US" dirty="0" err="1" smtClean="0"/>
              <a:t>cf</a:t>
            </a:r>
            <a:r>
              <a:rPr lang="en-US" dirty="0" smtClean="0"/>
              <a:t> current </a:t>
            </a:r>
            <a:r>
              <a:rPr lang="en-US" dirty="0"/>
              <a:t>limits from SK and IC</a:t>
            </a:r>
          </a:p>
          <a:p>
            <a:r>
              <a:rPr lang="en-US" dirty="0" smtClean="0"/>
              <a:t>after </a:t>
            </a:r>
            <a:r>
              <a:rPr lang="en-US" dirty="0"/>
              <a:t>only 1 year of data taking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87894" y="4822288"/>
            <a:ext cx="2867201" cy="175432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ORCA sensitive to NSI effects</a:t>
            </a:r>
          </a:p>
          <a:p>
            <a:r>
              <a:rPr lang="en-US" dirty="0" smtClean="0"/>
              <a:t>≈10</a:t>
            </a:r>
            <a:r>
              <a:rPr lang="en-US" dirty="0"/>
              <a:t>% of the Fermi int.</a:t>
            </a:r>
          </a:p>
          <a:p>
            <a:r>
              <a:rPr lang="en-US" dirty="0"/>
              <a:t>Direct bounds are more than</a:t>
            </a:r>
          </a:p>
          <a:p>
            <a:r>
              <a:rPr lang="en-US" dirty="0"/>
              <a:t> </a:t>
            </a:r>
            <a:r>
              <a:rPr lang="en-US" dirty="0" smtClean="0"/>
              <a:t>10x </a:t>
            </a:r>
            <a:r>
              <a:rPr lang="en-US" dirty="0"/>
              <a:t>larger in some cases</a:t>
            </a:r>
          </a:p>
          <a:p>
            <a:r>
              <a:rPr lang="en-US" dirty="0"/>
              <a:t>ORCA improves over current</a:t>
            </a:r>
          </a:p>
          <a:p>
            <a:r>
              <a:rPr lang="en-US" dirty="0"/>
              <a:t>     atmospheric scale </a:t>
            </a:r>
            <a:r>
              <a:rPr lang="en-US" dirty="0" smtClean="0"/>
              <a:t>bounds</a:t>
            </a:r>
            <a:endParaRPr lang="en-US" dirty="0"/>
          </a:p>
        </p:txBody>
      </p:sp>
      <p:sp>
        <p:nvSpPr>
          <p:cNvPr id="28" name="CaixaDeTexto 8"/>
          <p:cNvSpPr txBox="1"/>
          <p:nvPr/>
        </p:nvSpPr>
        <p:spPr>
          <a:xfrm>
            <a:off x="6263911" y="4787006"/>
            <a:ext cx="2851866" cy="17543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90"/>
              </a:buClr>
            </a:pPr>
            <a:r>
              <a:rPr lang="en-US" dirty="0" smtClean="0">
                <a:cs typeface="Arial"/>
              </a:rPr>
              <a:t>ORCA is sensitive to </a:t>
            </a:r>
            <a:r>
              <a:rPr lang="en-US" i="1" dirty="0" smtClean="0">
                <a:cs typeface="Arial"/>
              </a:rPr>
              <a:t>N</a:t>
            </a:r>
            <a:r>
              <a:rPr lang="en-US" i="1" baseline="-25000" dirty="0" smtClean="0">
                <a:cs typeface="Arial"/>
              </a:rPr>
              <a:t>e</a:t>
            </a:r>
            <a:r>
              <a:rPr lang="en-US" dirty="0" smtClean="0">
                <a:cs typeface="Arial"/>
              </a:rPr>
              <a:t> </a:t>
            </a:r>
          </a:p>
          <a:p>
            <a:pPr>
              <a:buClr>
                <a:srgbClr val="000090"/>
              </a:buClr>
            </a:pPr>
            <a:r>
              <a:rPr lang="en-US" dirty="0" smtClean="0">
                <a:cs typeface="Arial"/>
              </a:rPr>
              <a:t>geophysics measure </a:t>
            </a:r>
            <a:r>
              <a:rPr lang="en-US" i="1" dirty="0" smtClean="0">
                <a:latin typeface="Symbol" charset="2"/>
                <a:cs typeface="Symbol" charset="2"/>
              </a:rPr>
              <a:t>r</a:t>
            </a:r>
            <a:r>
              <a:rPr lang="en-US" i="1" baseline="-25000" dirty="0" smtClean="0"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</a:t>
            </a:r>
          </a:p>
          <a:p>
            <a:pPr>
              <a:buClr>
                <a:srgbClr val="000090"/>
              </a:buClr>
            </a:pPr>
            <a:endParaRPr lang="en-US" dirty="0" smtClean="0">
              <a:cs typeface="Symbol" charset="2"/>
            </a:endParaRPr>
          </a:p>
          <a:p>
            <a:pPr>
              <a:buClr>
                <a:srgbClr val="000090"/>
              </a:buClr>
            </a:pPr>
            <a:r>
              <a:rPr lang="en-US" dirty="0">
                <a:cs typeface="Symbol" charset="2"/>
              </a:rPr>
              <a:t>1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>
                <a:cs typeface="Symbol" charset="2"/>
              </a:rPr>
              <a:t> stat.+ syst. </a:t>
            </a:r>
            <a:r>
              <a:rPr lang="en-US" dirty="0" smtClean="0">
                <a:cs typeface="Symbol" charset="2"/>
              </a:rPr>
              <a:t>Uncertainty: </a:t>
            </a:r>
          </a:p>
          <a:p>
            <a:pPr>
              <a:buClr>
                <a:srgbClr val="000090"/>
              </a:buClr>
            </a:pPr>
            <a:r>
              <a:rPr lang="en-US" dirty="0" smtClean="0">
                <a:cs typeface="Symbol" charset="2"/>
              </a:rPr>
              <a:t>5% </a:t>
            </a:r>
            <a:r>
              <a:rPr lang="en-US" dirty="0">
                <a:cs typeface="Symbol" charset="2"/>
              </a:rPr>
              <a:t>in the whole </a:t>
            </a:r>
            <a:r>
              <a:rPr lang="en-US" dirty="0" smtClean="0">
                <a:cs typeface="Symbol" charset="2"/>
              </a:rPr>
              <a:t>mantle </a:t>
            </a:r>
          </a:p>
          <a:p>
            <a:pPr>
              <a:buClr>
                <a:srgbClr val="000090"/>
              </a:buClr>
            </a:pPr>
            <a:r>
              <a:rPr lang="en-US" dirty="0" smtClean="0">
                <a:cs typeface="Symbol" charset="2"/>
              </a:rPr>
              <a:t>6% in the whole outer core</a:t>
            </a:r>
          </a:p>
        </p:txBody>
      </p:sp>
      <p:sp>
        <p:nvSpPr>
          <p:cNvPr id="2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566145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5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12270" y="2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>
                <a:solidFill>
                  <a:srgbClr val="376092"/>
                </a:solidFill>
              </a:rPr>
              <a:t>    ORCA Post </a:t>
            </a:r>
            <a:r>
              <a:rPr lang="fr-FR" sz="3600" dirty="0" err="1" smtClean="0">
                <a:solidFill>
                  <a:srgbClr val="376092"/>
                </a:solidFill>
              </a:rPr>
              <a:t>LoI</a:t>
            </a:r>
            <a:r>
              <a:rPr lang="fr-FR" sz="3600" dirty="0" smtClean="0">
                <a:solidFill>
                  <a:srgbClr val="376092"/>
                </a:solidFill>
              </a:rPr>
              <a:t>: DM, SN, Tau </a:t>
            </a:r>
            <a:r>
              <a:rPr lang="fr-FR" sz="3600" dirty="0" err="1" smtClean="0">
                <a:solidFill>
                  <a:srgbClr val="376092"/>
                </a:solidFill>
              </a:rPr>
              <a:t>Appearance</a:t>
            </a:r>
            <a:endParaRPr lang="fr-FR" sz="3600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471" y="941105"/>
            <a:ext cx="54564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Dark Matter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ORCA 3 years, </a:t>
            </a:r>
            <a:r>
              <a:rPr lang="en-US" sz="2000" dirty="0" err="1" smtClean="0">
                <a:solidFill>
                  <a:srgbClr val="000000"/>
                </a:solidFill>
              </a:rPr>
              <a:t>track+showers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/>
              <a:t>Competitive for Spin Dependent coupling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000000"/>
                </a:solidFill>
              </a:rPr>
              <a:t>Expect excellent sensitivity for GC above 1 </a:t>
            </a:r>
            <a:r>
              <a:rPr lang="en-US" sz="2000" dirty="0" err="1" smtClean="0">
                <a:solidFill>
                  <a:srgbClr val="000000"/>
                </a:solidFill>
              </a:rPr>
              <a:t>TeV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endParaRPr lang="en-US" sz="2000" dirty="0">
              <a:solidFill>
                <a:srgbClr val="3366FF"/>
              </a:solidFill>
            </a:endParaRPr>
          </a:p>
          <a:p>
            <a:endParaRPr lang="en-US" sz="2000" dirty="0" smtClean="0">
              <a:solidFill>
                <a:srgbClr val="3366FF"/>
              </a:solidFill>
            </a:endParaRPr>
          </a:p>
          <a:p>
            <a:r>
              <a:rPr lang="en-US" sz="2000" dirty="0" err="1" smtClean="0">
                <a:solidFill>
                  <a:srgbClr val="3366FF"/>
                </a:solidFill>
              </a:rPr>
              <a:t>SuperNovae</a:t>
            </a:r>
            <a:endParaRPr lang="en-US" sz="2000" dirty="0" smtClean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10 MeV anti-nu e from core-collapse SN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Excess of DOMs where 6-10 PMTs fire together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&gt;80% of all Galactic SN with single building block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Implemented SN trigger on ORCA1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Tau Appearance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Next slide</a:t>
            </a:r>
            <a:r>
              <a:rPr lang="mr-IN" sz="2000" dirty="0" smtClean="0">
                <a:solidFill>
                  <a:srgbClr val="000000"/>
                </a:solidFill>
              </a:rPr>
              <a:t>…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 descr="rates_3_31_flu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540" y="2317684"/>
            <a:ext cx="1892697" cy="278020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20072" y="4643267"/>
            <a:ext cx="3048000" cy="1972177"/>
            <a:chOff x="256543" y="3354020"/>
            <a:chExt cx="4928940" cy="3481602"/>
          </a:xfrm>
        </p:grpSpPr>
        <p:pic>
          <p:nvPicPr>
            <p:cNvPr id="10" name="Picture 9" descr="tau-nyear-NH-NH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3" y="3354020"/>
              <a:ext cx="4928940" cy="348160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316084" y="3753710"/>
              <a:ext cx="1650328" cy="543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Preliminary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78904" y="5958455"/>
              <a:ext cx="1629141" cy="461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1σ</a:t>
              </a:r>
              <a:r>
                <a:rPr lang="en-US" sz="1100" dirty="0" smtClean="0"/>
                <a:t>, </a:t>
              </a:r>
              <a:r>
                <a:rPr lang="en-US" sz="1100" dirty="0" smtClean="0">
                  <a:solidFill>
                    <a:srgbClr val="3366FF"/>
                  </a:solidFill>
                </a:rPr>
                <a:t>2</a:t>
              </a:r>
              <a:r>
                <a:rPr lang="en-US" sz="1100" dirty="0">
                  <a:solidFill>
                    <a:srgbClr val="3366FF"/>
                  </a:solidFill>
                </a:rPr>
                <a:t>σ</a:t>
              </a:r>
              <a:r>
                <a:rPr lang="en-US" sz="1100" dirty="0" smtClean="0"/>
                <a:t>, </a:t>
              </a:r>
              <a:r>
                <a:rPr lang="en-US" sz="1100" dirty="0" smtClean="0">
                  <a:solidFill>
                    <a:srgbClr val="F400F0"/>
                  </a:solidFill>
                </a:rPr>
                <a:t>3σ, </a:t>
              </a:r>
              <a:r>
                <a:rPr lang="en-US" sz="1100" dirty="0" smtClean="0">
                  <a:solidFill>
                    <a:srgbClr val="129355"/>
                  </a:solidFill>
                </a:rPr>
                <a:t>5σ</a:t>
              </a:r>
              <a:endParaRPr lang="en-US" sz="1100" dirty="0">
                <a:solidFill>
                  <a:srgbClr val="129355"/>
                </a:solidFill>
              </a:endParaRPr>
            </a:p>
          </p:txBody>
        </p:sp>
      </p:grpSp>
      <p:sp>
        <p:nvSpPr>
          <p:cNvPr id="1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7794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26</a:t>
            </a:fld>
            <a:endParaRPr lang="en-GB" dirty="0"/>
          </a:p>
        </p:txBody>
      </p:sp>
      <p:pic>
        <p:nvPicPr>
          <p:cNvPr id="14" name="Picture 13" descr="CANDIDATE_3_DMSunORCA_FAST_sigma_sd_3yea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62" y="704649"/>
            <a:ext cx="3062919" cy="19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E-B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1925961"/>
            <a:ext cx="7071360" cy="479552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LBL Projects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63144"/>
            <a:ext cx="8229600" cy="4525963"/>
          </a:xfrm>
        </p:spPr>
        <p:txBody>
          <a:bodyPr/>
          <a:lstStyle/>
          <a:p>
            <a:r>
              <a:rPr lang="en-US" dirty="0" smtClean="0"/>
              <a:t>Energy versus baseline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27</a:t>
            </a:fld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2918043" y="5542789"/>
            <a:ext cx="86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T2K</a:t>
            </a:r>
          </a:p>
          <a:p>
            <a:pPr algn="ctr"/>
            <a:r>
              <a:rPr lang="en-US" dirty="0" err="1" smtClean="0">
                <a:solidFill>
                  <a:schemeClr val="accent5"/>
                </a:solidFill>
              </a:rPr>
              <a:t>HyperK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353852" y="4666899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NOvA</a:t>
            </a:r>
            <a:endParaRPr lang="en-US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4836879" y="5021884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</a:rPr>
              <a:t>DUNE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37184" y="4524408"/>
            <a:ext cx="57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BACC6"/>
                </a:solidFill>
              </a:rPr>
              <a:t>P2O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4563528" y="3987798"/>
            <a:ext cx="0" cy="502740"/>
          </a:xfrm>
          <a:prstGeom prst="straightConnector1">
            <a:avLst/>
          </a:prstGeom>
          <a:ln w="28575" cmpd="sng"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3349843" y="4648200"/>
            <a:ext cx="0" cy="774863"/>
          </a:xfrm>
          <a:prstGeom prst="straightConnector1">
            <a:avLst/>
          </a:prstGeom>
          <a:ln w="28575" cmpd="sng">
            <a:solidFill>
              <a:srgbClr val="9BBB59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6002866" y="3293535"/>
            <a:ext cx="0" cy="1197003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5202767" y="3614238"/>
            <a:ext cx="0" cy="1417138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809843" y="5024265"/>
            <a:ext cx="86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T2K</a:t>
            </a:r>
          </a:p>
          <a:p>
            <a:pPr algn="ctr"/>
            <a:r>
              <a:rPr lang="en-US" dirty="0" err="1" smtClean="0">
                <a:solidFill>
                  <a:schemeClr val="accent5"/>
                </a:solidFill>
              </a:rPr>
              <a:t>HyperK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960422" y="4270404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NOvA</a:t>
            </a:r>
            <a:endParaRPr lang="en-US" dirty="0" smtClean="0"/>
          </a:p>
        </p:txBody>
      </p:sp>
      <p:sp>
        <p:nvSpPr>
          <p:cNvPr id="32" name="ZoneTexte 31"/>
          <p:cNvSpPr txBox="1"/>
          <p:nvPr/>
        </p:nvSpPr>
        <p:spPr>
          <a:xfrm>
            <a:off x="966321" y="3826017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</a:rPr>
              <a:t>DUNE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051905" y="3357767"/>
            <a:ext cx="57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BACC6"/>
                </a:solidFill>
              </a:rPr>
              <a:t>P2O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2561701" y="3550738"/>
            <a:ext cx="3441165" cy="0"/>
          </a:xfrm>
          <a:prstGeom prst="line">
            <a:avLst/>
          </a:prstGeom>
          <a:ln w="952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2561701" y="3999469"/>
            <a:ext cx="2641066" cy="0"/>
          </a:xfrm>
          <a:prstGeom prst="line">
            <a:avLst/>
          </a:prstGeom>
          <a:ln w="952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2561701" y="4442366"/>
            <a:ext cx="2001827" cy="0"/>
          </a:xfrm>
          <a:prstGeom prst="line">
            <a:avLst/>
          </a:prstGeom>
          <a:ln w="952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2561701" y="5327716"/>
            <a:ext cx="788142" cy="0"/>
          </a:xfrm>
          <a:prstGeom prst="line">
            <a:avLst/>
          </a:prstGeom>
          <a:ln w="952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1693329" y="42577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1.6GeV</a:t>
            </a:r>
            <a:endParaRPr lang="en-US" dirty="0"/>
          </a:p>
        </p:txBody>
      </p:sp>
      <p:sp>
        <p:nvSpPr>
          <p:cNvPr id="51" name="ZoneTexte 50"/>
          <p:cNvSpPr txBox="1"/>
          <p:nvPr/>
        </p:nvSpPr>
        <p:spPr>
          <a:xfrm>
            <a:off x="1693332" y="5095883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dirty="0" smtClean="0"/>
              <a:t>.6GeV</a:t>
            </a:r>
            <a:endParaRPr lang="en-US" dirty="0"/>
          </a:p>
        </p:txBody>
      </p:sp>
      <p:sp>
        <p:nvSpPr>
          <p:cNvPr id="52" name="ZoneTexte 51"/>
          <p:cNvSpPr txBox="1"/>
          <p:nvPr/>
        </p:nvSpPr>
        <p:spPr>
          <a:xfrm>
            <a:off x="1693335" y="3808978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2.4GeV</a:t>
            </a:r>
            <a:endParaRPr lang="en-US" dirty="0"/>
          </a:p>
        </p:txBody>
      </p:sp>
      <p:sp>
        <p:nvSpPr>
          <p:cNvPr id="53" name="ZoneTexte 52"/>
          <p:cNvSpPr txBox="1"/>
          <p:nvPr/>
        </p:nvSpPr>
        <p:spPr>
          <a:xfrm>
            <a:off x="1710268" y="3351787"/>
            <a:ext cx="88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4-5GeV</a:t>
            </a:r>
            <a:endParaRPr lang="en-US" dirty="0"/>
          </a:p>
        </p:txBody>
      </p:sp>
      <p:sp>
        <p:nvSpPr>
          <p:cNvPr id="54" name="ZoneTexte 53"/>
          <p:cNvSpPr txBox="1"/>
          <p:nvPr/>
        </p:nvSpPr>
        <p:spPr>
          <a:xfrm>
            <a:off x="6502398" y="1930403"/>
            <a:ext cx="2417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1</a:t>
            </a:r>
            <a:r>
              <a:rPr lang="en-US" sz="2400" baseline="30000" dirty="0" smtClean="0">
                <a:solidFill>
                  <a:srgbClr val="0000FF"/>
                </a:solidFill>
              </a:rPr>
              <a:t>st</a:t>
            </a:r>
            <a:r>
              <a:rPr lang="en-US" sz="2400" dirty="0" smtClean="0">
                <a:solidFill>
                  <a:srgbClr val="0000FF"/>
                </a:solidFill>
              </a:rPr>
              <a:t> Min P(</a:t>
            </a:r>
            <a:r>
              <a:rPr lang="en-US" sz="2400" dirty="0" err="1" smtClean="0">
                <a:solidFill>
                  <a:srgbClr val="0000FF"/>
                </a:solidFill>
              </a:rPr>
              <a:t>ν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μ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ν</a:t>
            </a:r>
            <a:r>
              <a:rPr lang="en-US" sz="2400" baseline="-25000" dirty="0" err="1" smtClean="0">
                <a:solidFill>
                  <a:srgbClr val="0000FF"/>
                </a:solidFill>
                <a:sym typeface="Wingdings"/>
              </a:rPr>
              <a:t>μ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121089" y="2887140"/>
            <a:ext cx="204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</a:rPr>
              <a:t>st</a:t>
            </a:r>
            <a:r>
              <a:rPr lang="en-US" sz="2000" dirty="0" smtClean="0">
                <a:solidFill>
                  <a:srgbClr val="FF0000"/>
                </a:solidFill>
              </a:rPr>
              <a:t> Max P(</a:t>
            </a:r>
            <a:r>
              <a:rPr lang="en-US" sz="2000" dirty="0" err="1" smtClean="0">
                <a:solidFill>
                  <a:srgbClr val="FF0000"/>
                </a:solidFill>
              </a:rPr>
              <a:t>ν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μ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ν</a:t>
            </a:r>
            <a:r>
              <a:rPr lang="en-US" sz="2000" baseline="-25000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Matter resonance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3339" y="6514372"/>
            <a:ext cx="164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Daya</a:t>
            </a:r>
            <a:r>
              <a:rPr lang="en-US" dirty="0" smtClean="0"/>
              <a:t> Bay (2km)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642536" y="6501325"/>
            <a:ext cx="97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4.0 MeV</a:t>
            </a:r>
            <a:endParaRPr lang="en-US" dirty="0"/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549400" y="6079067"/>
            <a:ext cx="685800" cy="516467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7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10"/>
          <p:cNvSpPr>
            <a:spLocks noChangeShapeType="1"/>
          </p:cNvSpPr>
          <p:nvPr/>
        </p:nvSpPr>
        <p:spPr bwMode="auto">
          <a:xfrm flipH="1" flipV="1">
            <a:off x="3119182" y="2203788"/>
            <a:ext cx="72008" cy="187220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19182" y="2491820"/>
            <a:ext cx="906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50 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96456" y="1301964"/>
            <a:ext cx="2808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115 lines, 20m spaced, </a:t>
            </a:r>
          </a:p>
          <a:p>
            <a:pPr algn="ctr"/>
            <a:r>
              <a:rPr lang="en-US" sz="2000" dirty="0" smtClean="0">
                <a:solidFill>
                  <a:srgbClr val="FF4040"/>
                </a:solidFill>
              </a:rPr>
              <a:t>18 DOMs/line 9m spaced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7794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28</a:t>
            </a:fld>
            <a:endParaRPr lang="en-GB" dirty="0"/>
          </a:p>
        </p:txBody>
      </p:sp>
      <p:sp>
        <p:nvSpPr>
          <p:cNvPr id="12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KM3NeT Building Block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15" name="Picture 13" descr="C:\Users\Joao Coelho\Desktop\Detector_trans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778" r="15144" b="6944"/>
          <a:stretch/>
        </p:blipFill>
        <p:spPr bwMode="auto">
          <a:xfrm>
            <a:off x="-32160" y="677238"/>
            <a:ext cx="4776316" cy="61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ço Reservado para Conteúdo 5"/>
          <p:cNvSpPr>
            <a:spLocks noGrp="1"/>
          </p:cNvSpPr>
          <p:nvPr>
            <p:ph idx="1"/>
          </p:nvPr>
        </p:nvSpPr>
        <p:spPr>
          <a:xfrm>
            <a:off x="1028645" y="1150374"/>
            <a:ext cx="3299779" cy="1828800"/>
          </a:xfrm>
        </p:spPr>
        <p:txBody>
          <a:bodyPr>
            <a:noAutofit/>
          </a:bodyPr>
          <a:lstStyle/>
          <a:p>
            <a:pPr indent="-182880"/>
            <a:r>
              <a:rPr lang="en-US" sz="1800" b="1" dirty="0" smtClean="0"/>
              <a:t>115</a:t>
            </a:r>
            <a:r>
              <a:rPr lang="en-US" sz="1800" dirty="0" smtClean="0"/>
              <a:t> strings </a:t>
            </a:r>
          </a:p>
          <a:p>
            <a:pPr indent="-182880"/>
            <a:r>
              <a:rPr lang="en-US" sz="1800" b="1" dirty="0" smtClean="0"/>
              <a:t>18</a:t>
            </a:r>
            <a:r>
              <a:rPr lang="en-US" sz="1800" dirty="0" smtClean="0"/>
              <a:t> DOMs / string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indent="-182880"/>
            <a:r>
              <a:rPr lang="en-US" sz="1800" b="1" dirty="0" smtClean="0"/>
              <a:t>31</a:t>
            </a:r>
            <a:r>
              <a:rPr lang="en-US" sz="1800" dirty="0" smtClean="0"/>
              <a:t> PMTs / DOM</a:t>
            </a:r>
          </a:p>
          <a:p>
            <a:pPr indent="-182880"/>
            <a:r>
              <a:rPr lang="en-US" sz="1800" dirty="0" smtClean="0"/>
              <a:t>Total: </a:t>
            </a:r>
            <a:r>
              <a:rPr lang="en-US" sz="1800" b="1" dirty="0" smtClean="0"/>
              <a:t>64k*3¨ PMTs</a:t>
            </a:r>
          </a:p>
        </p:txBody>
      </p:sp>
      <p:sp>
        <p:nvSpPr>
          <p:cNvPr id="18" name="ZoneTexte 40"/>
          <p:cNvSpPr txBox="1"/>
          <p:nvPr/>
        </p:nvSpPr>
        <p:spPr>
          <a:xfrm>
            <a:off x="1865804" y="6197011"/>
            <a:ext cx="145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~210/1000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Connecteur droit avec flèche 41"/>
          <p:cNvCxnSpPr/>
          <p:nvPr/>
        </p:nvCxnSpPr>
        <p:spPr>
          <a:xfrm>
            <a:off x="1265777" y="6117613"/>
            <a:ext cx="2062594" cy="0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44"/>
          <p:cNvSpPr txBox="1"/>
          <p:nvPr/>
        </p:nvSpPr>
        <p:spPr>
          <a:xfrm rot="4687407">
            <a:off x="39820" y="4351672"/>
            <a:ext cx="134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~200/800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Connecteur droit avec flèche 45"/>
          <p:cNvCxnSpPr/>
          <p:nvPr/>
        </p:nvCxnSpPr>
        <p:spPr>
          <a:xfrm>
            <a:off x="758830" y="3669755"/>
            <a:ext cx="318091" cy="1702219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48"/>
          <p:cNvSpPr txBox="1"/>
          <p:nvPr/>
        </p:nvSpPr>
        <p:spPr>
          <a:xfrm rot="2548770">
            <a:off x="3100594" y="2782364"/>
            <a:ext cx="99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20/90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cteur droit avec flèche 49"/>
          <p:cNvCxnSpPr/>
          <p:nvPr/>
        </p:nvCxnSpPr>
        <p:spPr>
          <a:xfrm>
            <a:off x="3290869" y="3046868"/>
            <a:ext cx="205865" cy="200363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sm" len="sm"/>
            <a:tailEnd type="stealth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49"/>
          <p:cNvCxnSpPr/>
          <p:nvPr/>
        </p:nvCxnSpPr>
        <p:spPr>
          <a:xfrm>
            <a:off x="3496734" y="4054576"/>
            <a:ext cx="0" cy="200363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sm" len="sm"/>
            <a:tailEnd type="stealth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48"/>
          <p:cNvSpPr txBox="1"/>
          <p:nvPr/>
        </p:nvSpPr>
        <p:spPr>
          <a:xfrm rot="204133">
            <a:off x="3500059" y="3964867"/>
            <a:ext cx="87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9/36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62640" y="761700"/>
            <a:ext cx="3699815" cy="3588246"/>
            <a:chOff x="4837162" y="761699"/>
            <a:chExt cx="4025294" cy="396352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7162" y="761699"/>
              <a:ext cx="4025294" cy="396352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162641" y="824552"/>
              <a:ext cx="132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ARCA/</a:t>
              </a:r>
              <a:r>
                <a:rPr lang="en-US" dirty="0" smtClean="0">
                  <a:solidFill>
                    <a:srgbClr val="FF0000"/>
                  </a:solidFill>
                </a:rPr>
                <a:t>ORCA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263731"/>
              </p:ext>
            </p:extLst>
          </p:nvPr>
        </p:nvGraphicFramePr>
        <p:xfrm>
          <a:off x="4349664" y="4497768"/>
          <a:ext cx="4445232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744"/>
                <a:gridCol w="1167620"/>
                <a:gridCol w="179586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ARCA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String spacing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OM spacing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Depth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2470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3500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Instrumented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</a:t>
                      </a:r>
                      <a:r>
                        <a:rPr lang="en-US" dirty="0" err="1" smtClean="0"/>
                        <a:t>Mton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0.6*2 </a:t>
                      </a:r>
                      <a:r>
                        <a:rPr lang="en-US" dirty="0" err="1" smtClean="0"/>
                        <a:t>Gton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" name="Picture 6" descr="KM3NeT_logo_web_no_shad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497" y="-87187"/>
            <a:ext cx="820631" cy="84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3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LBL Projects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63144"/>
            <a:ext cx="8229600" cy="4525963"/>
          </a:xfrm>
        </p:spPr>
        <p:txBody>
          <a:bodyPr/>
          <a:lstStyle/>
          <a:p>
            <a:r>
              <a:rPr lang="en-US" dirty="0"/>
              <a:t>Main Signal : Appearance of </a:t>
            </a:r>
            <a:r>
              <a:rPr lang="en-US" dirty="0" err="1">
                <a:sym typeface="Wingdings"/>
              </a:rPr>
              <a:t>ν</a:t>
            </a:r>
            <a:r>
              <a:rPr lang="en-US" baseline="-25000" dirty="0" err="1">
                <a:sym typeface="Wingdings"/>
              </a:rPr>
              <a:t>e</a:t>
            </a:r>
            <a:r>
              <a:rPr lang="en-US" dirty="0"/>
              <a:t> : P(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 err="1">
                <a:sym typeface="Wingdings"/>
              </a:rPr>
              <a:t>ν</a:t>
            </a:r>
            <a:r>
              <a:rPr lang="en-US" baseline="-25000" dirty="0" err="1">
                <a:sym typeface="Wingdings"/>
              </a:rPr>
              <a:t>e</a:t>
            </a:r>
            <a:r>
              <a:rPr lang="en-US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29</a:t>
            </a:fld>
            <a:endParaRPr lang="en-US"/>
          </a:p>
        </p:txBody>
      </p:sp>
      <p:pic>
        <p:nvPicPr>
          <p:cNvPr id="5" name="Image 4" descr="Posc-B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1925961"/>
            <a:ext cx="7071360" cy="4795520"/>
          </a:xfrm>
          <a:prstGeom prst="rect">
            <a:avLst/>
          </a:prstGeom>
        </p:spPr>
      </p:pic>
      <p:pic>
        <p:nvPicPr>
          <p:cNvPr id="6" name="Image 5" descr="Posc-BL-zoo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1925961"/>
            <a:ext cx="7071360" cy="479552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3810000" y="4030133"/>
            <a:ext cx="0" cy="104988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181648" y="3860787"/>
            <a:ext cx="0" cy="104988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781850" y="3572933"/>
            <a:ext cx="0" cy="49106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5808188" y="3572933"/>
            <a:ext cx="6560" cy="116838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375250" y="3366866"/>
            <a:ext cx="86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T2K</a:t>
            </a:r>
          </a:p>
          <a:p>
            <a:pPr algn="ctr"/>
            <a:r>
              <a:rPr lang="en-US" dirty="0" err="1" smtClean="0">
                <a:solidFill>
                  <a:schemeClr val="accent5"/>
                </a:solidFill>
              </a:rPr>
              <a:t>HyperK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9483" y="3461442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NOvA</a:t>
            </a:r>
            <a:endParaRPr lang="en-US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5446498" y="3203601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</a:rPr>
              <a:t>DUNE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494977" y="3212068"/>
            <a:ext cx="57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BACC6"/>
                </a:solidFill>
              </a:rPr>
              <a:t>P2O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434067" y="3402151"/>
            <a:ext cx="136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Normal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hierarchy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434067" y="5595067"/>
            <a:ext cx="136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Inverted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hierarchy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913469" y="2692402"/>
            <a:ext cx="355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CPV and mass hierarchy degenerate</a:t>
            </a:r>
            <a:endParaRPr lang="en-US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2099732" y="3102003"/>
            <a:ext cx="3064931" cy="846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88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3" y="1457980"/>
            <a:ext cx="1447800" cy="523220"/>
          </a:xfrm>
          <a:prstGeom prst="rect">
            <a:avLst/>
          </a:prstGeom>
          <a:noFill/>
        </p:spPr>
        <p:txBody>
          <a:bodyPr wrap="square" lIns="91096" tIns="45550" rIns="91096" bIns="45550" rtlCol="0">
            <a:spAutoFit/>
          </a:bodyPr>
          <a:lstStyle/>
          <a:p>
            <a:pPr defTabSz="455540"/>
            <a:r>
              <a:rPr lang="en-US" sz="2800" dirty="0">
                <a:solidFill>
                  <a:srgbClr val="FFFFFF"/>
                </a:solidFill>
                <a:latin typeface="Calibri"/>
              </a:rPr>
              <a:t>BAIKAL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8394" cy="6081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079" y="6284863"/>
            <a:ext cx="8299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“Eventually, these detectors could be in a Global Neutrino Observatory, GNO”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98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4</a:t>
            </a:fld>
            <a:endParaRPr lang="fr-FR"/>
          </a:p>
        </p:txBody>
      </p:sp>
      <p:pic>
        <p:nvPicPr>
          <p:cNvPr id="6" name="Picture 5" descr="Screen Shot 2018-02-14 at 15.17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78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5718"/>
            <a:ext cx="9144000" cy="18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5"/>
          <p:cNvPicPr>
            <a:picLocks noChangeAspect="1" noChangeArrowheads="1"/>
          </p:cNvPicPr>
          <p:nvPr/>
        </p:nvPicPr>
        <p:blipFill>
          <a:blip r:embed="rId2" cstate="print"/>
          <a:srcRect l="2437" t="4330" b="4745"/>
          <a:stretch>
            <a:fillRect/>
          </a:stretch>
        </p:blipFill>
        <p:spPr bwMode="auto">
          <a:xfrm>
            <a:off x="571500" y="857250"/>
            <a:ext cx="5719763" cy="400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88" name="Rectangle 15"/>
          <p:cNvSpPr>
            <a:spLocks noChangeArrowheads="1"/>
          </p:cNvSpPr>
          <p:nvPr/>
        </p:nvSpPr>
        <p:spPr bwMode="auto">
          <a:xfrm>
            <a:off x="6143625" y="928688"/>
            <a:ext cx="2500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High energy </a:t>
            </a:r>
            <a:r>
              <a:rPr lang="en-US" dirty="0" smtClean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neutrinos:</a:t>
            </a:r>
            <a:endParaRPr lang="en-US" dirty="0">
              <a:solidFill>
                <a:prstClr val="black"/>
              </a:solidFill>
              <a:latin typeface="Calibri" pitchFamily="-1" charset="0"/>
              <a:ea typeface="Calibri" pitchFamily="-1" charset="0"/>
              <a:cs typeface="Calibri" pitchFamily="-1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Small </a:t>
            </a:r>
            <a:r>
              <a:rPr lang="en-US" dirty="0" smtClean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cross-sections</a:t>
            </a:r>
            <a:endParaRPr lang="en-US" dirty="0">
              <a:solidFill>
                <a:prstClr val="black"/>
              </a:solidFill>
              <a:latin typeface="Calibri" pitchFamily="-1" charset="0"/>
              <a:ea typeface="Calibri" pitchFamily="-1" charset="0"/>
              <a:cs typeface="Calibri" pitchFamily="-1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Need large detectors 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for wide energy range</a:t>
            </a:r>
          </a:p>
        </p:txBody>
      </p:sp>
      <p:grpSp>
        <p:nvGrpSpPr>
          <p:cNvPr id="41989" name="Group 16"/>
          <p:cNvGrpSpPr>
            <a:grpSpLocks/>
          </p:cNvGrpSpPr>
          <p:nvPr/>
        </p:nvGrpSpPr>
        <p:grpSpPr bwMode="auto">
          <a:xfrm>
            <a:off x="891934" y="2594718"/>
            <a:ext cx="2848817" cy="4291196"/>
            <a:chOff x="975" y="1609"/>
            <a:chExt cx="2268" cy="2517"/>
          </a:xfrm>
        </p:grpSpPr>
        <p:sp>
          <p:nvSpPr>
            <p:cNvPr id="42002" name="Line 17"/>
            <p:cNvSpPr>
              <a:spLocks noChangeShapeType="1"/>
            </p:cNvSpPr>
            <p:nvPr/>
          </p:nvSpPr>
          <p:spPr bwMode="auto">
            <a:xfrm flipH="1" flipV="1">
              <a:off x="2064" y="3203"/>
              <a:ext cx="1134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2003" name="Group 18"/>
            <p:cNvGrpSpPr>
              <a:grpSpLocks/>
            </p:cNvGrpSpPr>
            <p:nvPr/>
          </p:nvGrpSpPr>
          <p:grpSpPr bwMode="auto">
            <a:xfrm>
              <a:off x="975" y="1609"/>
              <a:ext cx="2268" cy="2517"/>
              <a:chOff x="975" y="1609"/>
              <a:chExt cx="2268" cy="2517"/>
            </a:xfrm>
          </p:grpSpPr>
          <p:grpSp>
            <p:nvGrpSpPr>
              <p:cNvPr id="42004" name="Group 19"/>
              <p:cNvGrpSpPr>
                <a:grpSpLocks/>
              </p:cNvGrpSpPr>
              <p:nvPr/>
            </p:nvGrpSpPr>
            <p:grpSpPr bwMode="auto">
              <a:xfrm>
                <a:off x="1247" y="1609"/>
                <a:ext cx="1996" cy="2517"/>
                <a:chOff x="1247" y="1609"/>
                <a:chExt cx="1996" cy="2517"/>
              </a:xfrm>
            </p:grpSpPr>
            <p:grpSp>
              <p:nvGrpSpPr>
                <p:cNvPr id="42007" name="Group 20"/>
                <p:cNvGrpSpPr>
                  <a:grpSpLocks/>
                </p:cNvGrpSpPr>
                <p:nvPr/>
              </p:nvGrpSpPr>
              <p:grpSpPr bwMode="auto">
                <a:xfrm>
                  <a:off x="3198" y="3882"/>
                  <a:ext cx="45" cy="92"/>
                  <a:chOff x="4219" y="1207"/>
                  <a:chExt cx="1519" cy="2858"/>
                </a:xfrm>
              </p:grpSpPr>
              <p:sp>
                <p:nvSpPr>
                  <p:cNvPr id="42012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4219" y="1207"/>
                    <a:ext cx="1519" cy="2858"/>
                  </a:xfrm>
                  <a:prstGeom prst="can">
                    <a:avLst>
                      <a:gd name="adj" fmla="val 24625"/>
                    </a:avLst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2013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4219" y="3657"/>
                    <a:ext cx="1519" cy="40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pic>
              <p:nvPicPr>
                <p:cNvPr id="42008" name="Picture 23" descr="det-appea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325" t="9479" r="43031"/>
                <a:stretch>
                  <a:fillRect/>
                </a:stretch>
              </p:blipFill>
              <p:spPr bwMode="auto">
                <a:xfrm>
                  <a:off x="1247" y="2931"/>
                  <a:ext cx="999" cy="11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2009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064" y="3974"/>
                  <a:ext cx="11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010" name="Line 25"/>
                <p:cNvSpPr>
                  <a:spLocks noChangeShapeType="1"/>
                </p:cNvSpPr>
                <p:nvPr/>
              </p:nvSpPr>
              <p:spPr bwMode="auto">
                <a:xfrm>
                  <a:off x="2971" y="1609"/>
                  <a:ext cx="272" cy="22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005" name="Line 27"/>
              <p:cNvSpPr>
                <a:spLocks noChangeShapeType="1"/>
              </p:cNvSpPr>
              <p:nvPr/>
            </p:nvSpPr>
            <p:spPr bwMode="auto">
              <a:xfrm>
                <a:off x="1247" y="3113"/>
                <a:ext cx="0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06" name="Text Box 28"/>
              <p:cNvSpPr txBox="1">
                <a:spLocks noChangeArrowheads="1"/>
              </p:cNvSpPr>
              <p:nvPr/>
            </p:nvSpPr>
            <p:spPr bwMode="auto">
              <a:xfrm>
                <a:off x="975" y="3362"/>
                <a:ext cx="47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>
                    <a:solidFill>
                      <a:prstClr val="black"/>
                    </a:solidFill>
                    <a:latin typeface="Calibri"/>
                  </a:rPr>
                  <a:t>41 m</a:t>
                </a:r>
              </a:p>
            </p:txBody>
          </p:sp>
        </p:grpSp>
      </p:grpSp>
      <p:grpSp>
        <p:nvGrpSpPr>
          <p:cNvPr id="41990" name="Group 4"/>
          <p:cNvGrpSpPr>
            <a:grpSpLocks/>
          </p:cNvGrpSpPr>
          <p:nvPr/>
        </p:nvGrpSpPr>
        <p:grpSpPr bwMode="auto">
          <a:xfrm>
            <a:off x="4359275" y="2249488"/>
            <a:ext cx="4249738" cy="4537075"/>
            <a:chOff x="3061" y="1207"/>
            <a:chExt cx="2677" cy="2858"/>
          </a:xfrm>
        </p:grpSpPr>
        <p:grpSp>
          <p:nvGrpSpPr>
            <p:cNvPr id="41991" name="Group 5"/>
            <p:cNvGrpSpPr>
              <a:grpSpLocks/>
            </p:cNvGrpSpPr>
            <p:nvPr/>
          </p:nvGrpSpPr>
          <p:grpSpPr bwMode="auto">
            <a:xfrm>
              <a:off x="4219" y="1207"/>
              <a:ext cx="1519" cy="2858"/>
              <a:chOff x="4219" y="1207"/>
              <a:chExt cx="1519" cy="2858"/>
            </a:xfrm>
          </p:grpSpPr>
          <p:sp>
            <p:nvSpPr>
              <p:cNvPr id="42000" name="AutoShape 6"/>
              <p:cNvSpPr>
                <a:spLocks noChangeArrowheads="1"/>
              </p:cNvSpPr>
              <p:nvPr/>
            </p:nvSpPr>
            <p:spPr bwMode="auto">
              <a:xfrm>
                <a:off x="4219" y="1207"/>
                <a:ext cx="1519" cy="2858"/>
              </a:xfrm>
              <a:prstGeom prst="can">
                <a:avLst>
                  <a:gd name="adj" fmla="val 24625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01" name="Oval 7"/>
              <p:cNvSpPr>
                <a:spLocks noChangeArrowheads="1"/>
              </p:cNvSpPr>
              <p:nvPr/>
            </p:nvSpPr>
            <p:spPr bwMode="auto">
              <a:xfrm>
                <a:off x="4219" y="3657"/>
                <a:ext cx="1519" cy="4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992" name="Text Box 8"/>
            <p:cNvSpPr txBox="1">
              <a:spLocks noChangeArrowheads="1"/>
            </p:cNvSpPr>
            <p:nvPr/>
          </p:nvSpPr>
          <p:spPr bwMode="auto">
            <a:xfrm>
              <a:off x="4742" y="1735"/>
              <a:ext cx="617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FF0000"/>
                  </a:solidFill>
                  <a:latin typeface="Calibri"/>
                </a:rPr>
                <a:t>ARCA</a:t>
              </a:r>
            </a:p>
            <a:p>
              <a:pPr algn="ctr"/>
              <a:endParaRPr lang="fr-FR" sz="2400" dirty="0" smtClean="0">
                <a:solidFill>
                  <a:srgbClr val="FF0000"/>
                </a:solidFill>
                <a:latin typeface="Calibri"/>
              </a:endParaRPr>
            </a:p>
            <a:p>
              <a:pPr algn="ctr"/>
              <a:r>
                <a:rPr lang="fr-FR" sz="3200" baseline="30000" dirty="0" smtClean="0">
                  <a:solidFill>
                    <a:srgbClr val="FF0000"/>
                  </a:solidFill>
                  <a:latin typeface="Calibri"/>
                </a:rPr>
                <a:t>BAIKAL</a:t>
              </a:r>
              <a:endParaRPr lang="fr-FR" sz="3200" baseline="30000" dirty="0">
                <a:solidFill>
                  <a:srgbClr val="FF0000"/>
                </a:solidFill>
                <a:latin typeface="Calibri"/>
              </a:endParaRPr>
            </a:p>
          </p:txBody>
        </p:sp>
        <p:grpSp>
          <p:nvGrpSpPr>
            <p:cNvPr id="41993" name="Group 9"/>
            <p:cNvGrpSpPr>
              <a:grpSpLocks/>
            </p:cNvGrpSpPr>
            <p:nvPr/>
          </p:nvGrpSpPr>
          <p:grpSpPr bwMode="auto">
            <a:xfrm>
              <a:off x="3061" y="2160"/>
              <a:ext cx="1135" cy="1862"/>
              <a:chOff x="3061" y="2114"/>
              <a:chExt cx="1135" cy="1862"/>
            </a:xfrm>
          </p:grpSpPr>
          <p:sp>
            <p:nvSpPr>
              <p:cNvPr id="41994" name="Text Box 10"/>
              <p:cNvSpPr txBox="1">
                <a:spLocks noChangeArrowheads="1"/>
              </p:cNvSpPr>
              <p:nvPr/>
            </p:nvSpPr>
            <p:spPr bwMode="auto">
              <a:xfrm rot="5400000">
                <a:off x="3481" y="3355"/>
                <a:ext cx="614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200" dirty="0">
                    <a:solidFill>
                      <a:prstClr val="black"/>
                    </a:solidFill>
                    <a:latin typeface="Calibri"/>
                  </a:rPr>
                  <a:t>      ANTARES</a:t>
                </a:r>
              </a:p>
            </p:txBody>
          </p:sp>
          <p:grpSp>
            <p:nvGrpSpPr>
              <p:cNvPr id="41995" name="Group 11"/>
              <p:cNvGrpSpPr>
                <a:grpSpLocks/>
              </p:cNvGrpSpPr>
              <p:nvPr/>
            </p:nvGrpSpPr>
            <p:grpSpPr bwMode="auto">
              <a:xfrm>
                <a:off x="3606" y="3022"/>
                <a:ext cx="363" cy="954"/>
                <a:chOff x="4219" y="1207"/>
                <a:chExt cx="1519" cy="2858"/>
              </a:xfrm>
            </p:grpSpPr>
            <p:sp>
              <p:nvSpPr>
                <p:cNvPr id="41998" name="AutoShape 12"/>
                <p:cNvSpPr>
                  <a:spLocks noChangeArrowheads="1"/>
                </p:cNvSpPr>
                <p:nvPr/>
              </p:nvSpPr>
              <p:spPr bwMode="auto">
                <a:xfrm>
                  <a:off x="4219" y="1207"/>
                  <a:ext cx="1519" cy="2858"/>
                </a:xfrm>
                <a:prstGeom prst="can">
                  <a:avLst>
                    <a:gd name="adj" fmla="val 24625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999" name="Oval 13"/>
                <p:cNvSpPr>
                  <a:spLocks noChangeArrowheads="1"/>
                </p:cNvSpPr>
                <p:nvPr/>
              </p:nvSpPr>
              <p:spPr bwMode="auto">
                <a:xfrm>
                  <a:off x="4219" y="3657"/>
                  <a:ext cx="1519" cy="40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1996" name="Line 14"/>
              <p:cNvSpPr>
                <a:spLocks noChangeShapeType="1"/>
              </p:cNvSpPr>
              <p:nvPr/>
            </p:nvSpPr>
            <p:spPr bwMode="auto">
              <a:xfrm>
                <a:off x="3061" y="2114"/>
                <a:ext cx="500" cy="14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997" name="Line 15"/>
              <p:cNvSpPr>
                <a:spLocks noChangeShapeType="1"/>
              </p:cNvSpPr>
              <p:nvPr/>
            </p:nvSpPr>
            <p:spPr bwMode="auto">
              <a:xfrm>
                <a:off x="3379" y="2386"/>
                <a:ext cx="817" cy="6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3782033" y="2987675"/>
            <a:ext cx="577242" cy="25677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4133761" y="6144198"/>
            <a:ext cx="325080" cy="553866"/>
          </a:xfrm>
          <a:prstGeom prst="can">
            <a:avLst>
              <a:gd name="adj" fmla="val 2462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3965577" y="5555466"/>
            <a:ext cx="7873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Calibri"/>
              </a:rPr>
              <a:t>O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RCA</a:t>
            </a:r>
            <a:endParaRPr lang="fr-FR" sz="2000" baseline="30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768" y="6083803"/>
            <a:ext cx="84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SuperK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0" y="5169"/>
            <a:ext cx="9144000" cy="719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  <a:ea typeface="ＭＳ Ｐゴシック" pitchFamily="-1" charset="-128"/>
                <a:cs typeface="ＭＳ Ｐゴシック" pitchFamily="-1" charset="-128"/>
              </a:rPr>
              <a:t>Neutrino Fluxes: MeV to </a:t>
            </a:r>
            <a:r>
              <a:rPr lang="en-US" dirty="0" err="1" smtClean="0">
                <a:solidFill>
                  <a:srgbClr val="000090"/>
                </a:solidFill>
                <a:ea typeface="ＭＳ Ｐゴシック" pitchFamily="-1" charset="-128"/>
                <a:cs typeface="ＭＳ Ｐゴシック" pitchFamily="-1" charset="-128"/>
              </a:rPr>
              <a:t>PeV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/>
        </p:nvSpPr>
        <p:spPr>
          <a:xfrm>
            <a:off x="0" y="5156"/>
            <a:ext cx="9144000" cy="719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</a:rPr>
              <a:t>KM3NeT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2608" y="6531980"/>
            <a:ext cx="2133600" cy="365125"/>
          </a:xfrm>
        </p:spPr>
        <p:txBody>
          <a:bodyPr/>
          <a:lstStyle/>
          <a:p>
            <a:fld id="{E62FEE40-A5DB-8B42-996B-36C0A8BCEC5C}" type="slidenum">
              <a:rPr lang="fr-FR" smtClean="0"/>
              <a:t>6</a:t>
            </a:fld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50249" y="757559"/>
            <a:ext cx="529664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66FF"/>
                </a:solidFill>
              </a:rPr>
              <a:t>M</a:t>
            </a:r>
            <a:r>
              <a:rPr lang="en-US" sz="2400" dirty="0" smtClean="0">
                <a:solidFill>
                  <a:srgbClr val="3366FF"/>
                </a:solidFill>
              </a:rPr>
              <a:t>ulti-site, deep-sea infrastructure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3366FF"/>
                </a:solidFill>
              </a:rPr>
              <a:t>Selected by ESFRI roadmap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66FF"/>
                </a:solidFill>
              </a:rPr>
              <a:t>Single collaboration, Single technology </a:t>
            </a:r>
          </a:p>
        </p:txBody>
      </p:sp>
      <p:pic>
        <p:nvPicPr>
          <p:cNvPr id="55" name="Picture 54" descr="KM3NeT-It-Sit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03" y="3209534"/>
            <a:ext cx="2377575" cy="1914214"/>
          </a:xfrm>
          <a:prstGeom prst="rect">
            <a:avLst/>
          </a:prstGeom>
        </p:spPr>
      </p:pic>
      <p:pic>
        <p:nvPicPr>
          <p:cNvPr id="56" name="Picture 13" descr="carte3_eaux_territori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2762" r="1910" b="3601"/>
          <a:stretch>
            <a:fillRect/>
          </a:stretch>
        </p:blipFill>
        <p:spPr bwMode="auto">
          <a:xfrm>
            <a:off x="6535559" y="826924"/>
            <a:ext cx="2377575" cy="159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5231001" y="2539544"/>
            <a:ext cx="83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2475m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67940" y="4743612"/>
            <a:ext cx="83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3500m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919" y="1825660"/>
            <a:ext cx="362575" cy="37526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494" y="4525941"/>
            <a:ext cx="362575" cy="37526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8193654" y="2049295"/>
            <a:ext cx="7194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ORCA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93654" y="4713574"/>
            <a:ext cx="700207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RCA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815459" y="5676920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Naples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18419" y="5561480"/>
            <a:ext cx="431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Bari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687" y="5870128"/>
            <a:ext cx="2380253" cy="889095"/>
          </a:xfrm>
          <a:prstGeom prst="rect">
            <a:avLst/>
          </a:prstGeom>
        </p:spPr>
      </p:pic>
      <p:pic>
        <p:nvPicPr>
          <p:cNvPr id="53" name="Picture 6" descr="KM3NeT_logo_web_no_shad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631" cy="84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92" y="5571593"/>
            <a:ext cx="322056" cy="335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2703" y="2418627"/>
            <a:ext cx="277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O</a:t>
            </a:r>
            <a:r>
              <a:rPr lang="en-US" dirty="0" smtClean="0">
                <a:solidFill>
                  <a:srgbClr val="3366FF"/>
                </a:solidFill>
              </a:rPr>
              <a:t>scillation </a:t>
            </a:r>
            <a:r>
              <a:rPr lang="en-US" b="1" dirty="0" smtClean="0">
                <a:solidFill>
                  <a:srgbClr val="3366FF"/>
                </a:solidFill>
              </a:rPr>
              <a:t>R</a:t>
            </a:r>
            <a:r>
              <a:rPr lang="en-US" dirty="0" smtClean="0">
                <a:solidFill>
                  <a:srgbClr val="3366FF"/>
                </a:solidFill>
              </a:rPr>
              <a:t>esearch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with </a:t>
            </a:r>
            <a:r>
              <a:rPr lang="en-US" b="1" dirty="0" err="1" smtClean="0">
                <a:solidFill>
                  <a:srgbClr val="3366FF"/>
                </a:solidFill>
              </a:rPr>
              <a:t>C</a:t>
            </a:r>
            <a:r>
              <a:rPr lang="en-US" dirty="0" err="1" smtClean="0">
                <a:solidFill>
                  <a:srgbClr val="3366FF"/>
                </a:solidFill>
              </a:rPr>
              <a:t>osmics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In the </a:t>
            </a:r>
            <a:r>
              <a:rPr lang="en-US" b="1" dirty="0" smtClean="0">
                <a:solidFill>
                  <a:srgbClr val="3366FF"/>
                </a:solidFill>
              </a:rPr>
              <a:t>A</a:t>
            </a:r>
            <a:r>
              <a:rPr lang="en-US" dirty="0" smtClean="0">
                <a:solidFill>
                  <a:srgbClr val="3366FF"/>
                </a:solidFill>
              </a:rPr>
              <a:t>byss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08592" y="5066020"/>
            <a:ext cx="265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366FF"/>
                </a:solidFill>
              </a:rPr>
              <a:t>A</a:t>
            </a:r>
            <a:r>
              <a:rPr lang="en-US" dirty="0" err="1" smtClean="0">
                <a:solidFill>
                  <a:srgbClr val="3366FF"/>
                </a:solidFill>
              </a:rPr>
              <a:t>stroparticle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b="1" dirty="0" smtClean="0">
                <a:solidFill>
                  <a:srgbClr val="3366FF"/>
                </a:solidFill>
              </a:rPr>
              <a:t>R</a:t>
            </a:r>
            <a:r>
              <a:rPr lang="en-US" dirty="0" smtClean="0">
                <a:solidFill>
                  <a:srgbClr val="3366FF"/>
                </a:solidFill>
              </a:rPr>
              <a:t>esearch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with </a:t>
            </a:r>
            <a:r>
              <a:rPr lang="en-US" b="1" dirty="0" err="1" smtClean="0">
                <a:solidFill>
                  <a:srgbClr val="3366FF"/>
                </a:solidFill>
              </a:rPr>
              <a:t>C</a:t>
            </a:r>
            <a:r>
              <a:rPr lang="en-US" dirty="0" err="1" smtClean="0">
                <a:solidFill>
                  <a:srgbClr val="3366FF"/>
                </a:solidFill>
              </a:rPr>
              <a:t>osmics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In the </a:t>
            </a:r>
            <a:r>
              <a:rPr lang="en-US" b="1" dirty="0" smtClean="0">
                <a:solidFill>
                  <a:srgbClr val="3366FF"/>
                </a:solidFill>
              </a:rPr>
              <a:t>A</a:t>
            </a:r>
            <a:r>
              <a:rPr lang="en-US" dirty="0" smtClean="0">
                <a:solidFill>
                  <a:srgbClr val="3366FF"/>
                </a:solidFill>
              </a:rPr>
              <a:t>byss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54" name="Gruppo 5"/>
          <p:cNvGrpSpPr/>
          <p:nvPr/>
        </p:nvGrpSpPr>
        <p:grpSpPr>
          <a:xfrm>
            <a:off x="251520" y="2220241"/>
            <a:ext cx="5681957" cy="4176464"/>
            <a:chOff x="251520" y="1839244"/>
            <a:chExt cx="5681957" cy="4176464"/>
          </a:xfrm>
        </p:grpSpPr>
        <p:pic>
          <p:nvPicPr>
            <p:cNvPr id="68" name="Picture 2" descr="Cities-and-Sites-KM3NeT-v20170521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839244"/>
              <a:ext cx="5681957" cy="4176464"/>
            </a:xfrm>
            <a:prstGeom prst="rect">
              <a:avLst/>
            </a:prstGeom>
          </p:spPr>
        </p:pic>
        <p:sp>
          <p:nvSpPr>
            <p:cNvPr id="70" name="CasellaDiTesto 25"/>
            <p:cNvSpPr txBox="1"/>
            <p:nvPr/>
          </p:nvSpPr>
          <p:spPr>
            <a:xfrm>
              <a:off x="265813" y="1850064"/>
              <a:ext cx="1594885" cy="553998"/>
            </a:xfrm>
            <a:prstGeom prst="rect">
              <a:avLst/>
            </a:prstGeom>
            <a:solidFill>
              <a:srgbClr val="0099FF"/>
            </a:solidFill>
          </p:spPr>
          <p:txBody>
            <a:bodyPr wrap="square" lIns="72000" tIns="0" rIns="0" bIns="0" rtlCol="0">
              <a:spAutoFit/>
            </a:bodyPr>
            <a:lstStyle/>
            <a:p>
              <a:r>
                <a:rPr lang="it-IT" sz="1200" dirty="0" smtClean="0">
                  <a:solidFill>
                    <a:schemeClr val="bg1"/>
                  </a:solidFill>
                </a:rPr>
                <a:t>&gt;240 </a:t>
              </a:r>
              <a:r>
                <a:rPr lang="it-IT" sz="1200" dirty="0" err="1" smtClean="0">
                  <a:solidFill>
                    <a:schemeClr val="bg1"/>
                  </a:solidFill>
                </a:rPr>
                <a:t>people</a:t>
              </a:r>
              <a:endParaRPr lang="it-IT" sz="1200" dirty="0" smtClean="0">
                <a:solidFill>
                  <a:schemeClr val="bg1"/>
                </a:solidFill>
              </a:endParaRPr>
            </a:p>
            <a:p>
              <a:r>
                <a:rPr lang="it-IT" sz="1200" dirty="0" smtClean="0">
                  <a:solidFill>
                    <a:schemeClr val="bg1"/>
                  </a:solidFill>
                </a:rPr>
                <a:t>55 </a:t>
              </a:r>
              <a:r>
                <a:rPr lang="it-IT" sz="1200" dirty="0" err="1" smtClean="0">
                  <a:solidFill>
                    <a:schemeClr val="bg1"/>
                  </a:solidFill>
                </a:rPr>
                <a:t>institutes</a:t>
              </a:r>
              <a:r>
                <a:rPr lang="it-IT" sz="1200" dirty="0" smtClean="0">
                  <a:solidFill>
                    <a:schemeClr val="bg1"/>
                  </a:solidFill>
                </a:rPr>
                <a:t> / 41 </a:t>
              </a:r>
              <a:r>
                <a:rPr lang="it-IT" sz="1200" dirty="0" err="1" smtClean="0">
                  <a:solidFill>
                    <a:schemeClr val="bg1"/>
                  </a:solidFill>
                </a:rPr>
                <a:t>cities</a:t>
              </a:r>
              <a:endParaRPr lang="it-IT" sz="1200" dirty="0" smtClean="0">
                <a:solidFill>
                  <a:schemeClr val="bg1"/>
                </a:solidFill>
              </a:endParaRPr>
            </a:p>
            <a:p>
              <a:r>
                <a:rPr lang="it-IT" sz="1200" dirty="0" smtClean="0">
                  <a:solidFill>
                    <a:schemeClr val="bg1"/>
                  </a:solidFill>
                </a:rPr>
                <a:t>15 </a:t>
              </a:r>
              <a:r>
                <a:rPr lang="it-IT" sz="1200" dirty="0" err="1" smtClean="0">
                  <a:solidFill>
                    <a:schemeClr val="bg1"/>
                  </a:solidFill>
                </a:rPr>
                <a:t>countries</a:t>
              </a:r>
              <a:endParaRPr lang="it-IT" sz="1200" dirty="0">
                <a:solidFill>
                  <a:schemeClr val="bg1"/>
                </a:solidFill>
              </a:endParaRPr>
            </a:p>
          </p:txBody>
        </p:sp>
        <p:sp>
          <p:nvSpPr>
            <p:cNvPr id="72" name="Ovale 29"/>
            <p:cNvSpPr>
              <a:spLocks noChangeAspect="1"/>
            </p:cNvSpPr>
            <p:nvPr/>
          </p:nvSpPr>
          <p:spPr bwMode="auto">
            <a:xfrm>
              <a:off x="3003981" y="5450269"/>
              <a:ext cx="58965" cy="59643"/>
            </a:xfrm>
            <a:prstGeom prst="ellipse">
              <a:avLst/>
            </a:prstGeom>
            <a:solidFill>
              <a:srgbClr val="F5EF1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Ovale 31"/>
            <p:cNvSpPr>
              <a:spLocks noChangeAspect="1"/>
            </p:cNvSpPr>
            <p:nvPr/>
          </p:nvSpPr>
          <p:spPr bwMode="auto">
            <a:xfrm>
              <a:off x="2199071" y="4653931"/>
              <a:ext cx="58965" cy="59643"/>
            </a:xfrm>
            <a:prstGeom prst="ellipse">
              <a:avLst/>
            </a:prstGeom>
            <a:solidFill>
              <a:srgbClr val="F5EF1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Ovale 30"/>
            <p:cNvSpPr/>
            <p:nvPr/>
          </p:nvSpPr>
          <p:spPr bwMode="auto">
            <a:xfrm>
              <a:off x="2099239" y="4605954"/>
              <a:ext cx="100827" cy="100828"/>
            </a:xfrm>
            <a:prstGeom prst="ellipse">
              <a:avLst/>
            </a:prstGeom>
            <a:solidFill>
              <a:srgbClr val="5BA7E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Ovale 1"/>
            <p:cNvSpPr/>
            <p:nvPr/>
          </p:nvSpPr>
          <p:spPr bwMode="auto">
            <a:xfrm>
              <a:off x="3052190" y="5245509"/>
              <a:ext cx="100827" cy="100828"/>
            </a:xfrm>
            <a:prstGeom prst="ellipse">
              <a:avLst/>
            </a:prstGeom>
            <a:solidFill>
              <a:srgbClr val="5BA7E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V="1">
            <a:off x="2332781" y="2208574"/>
            <a:ext cx="4196239" cy="27802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153017" y="4362615"/>
            <a:ext cx="3319559" cy="13647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190" y="961382"/>
            <a:ext cx="739953" cy="10477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71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ANTARES -&gt; KM3NeT 2.0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10" y="1326134"/>
            <a:ext cx="3630114" cy="2652128"/>
          </a:xfrm>
          <a:prstGeom prst="rect">
            <a:avLst/>
          </a:prstGeom>
        </p:spPr>
      </p:pic>
      <p:pic>
        <p:nvPicPr>
          <p:cNvPr id="126978" name="Picture 6" descr="antares-pub"/>
          <p:cNvPicPr>
            <a:picLocks noChangeAspect="1" noChangeArrowheads="1"/>
          </p:cNvPicPr>
          <p:nvPr/>
        </p:nvPicPr>
        <p:blipFill>
          <a:blip r:embed="rId4" cstate="print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24" y="1291273"/>
            <a:ext cx="3393723" cy="254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6" descr="KM3NeT_logo_web_no_shad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3369" y="-29148"/>
            <a:ext cx="820631" cy="84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14" name="Text Box 38"/>
          <p:cNvSpPr txBox="1">
            <a:spLocks noChangeArrowheads="1"/>
          </p:cNvSpPr>
          <p:nvPr/>
        </p:nvSpPr>
        <p:spPr bwMode="auto">
          <a:xfrm>
            <a:off x="400497" y="792718"/>
            <a:ext cx="2664995" cy="46155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2" tIns="45667" rIns="91332" bIns="45667">
            <a:spAutoFit/>
          </a:bodyPr>
          <a:lstStyle/>
          <a:p>
            <a:pPr defTabSz="913832" eaLnBrk="1" hangingPunct="1"/>
            <a:r>
              <a:rPr lang="fr-FR" sz="2400" dirty="0">
                <a:solidFill>
                  <a:srgbClr val="0000FF"/>
                </a:solidFill>
                <a:latin typeface="Arial"/>
                <a:cs typeface="+mn-cs"/>
              </a:rPr>
              <a:t>12 </a:t>
            </a:r>
            <a:r>
              <a:rPr lang="fr-FR" sz="2400" dirty="0" err="1">
                <a:solidFill>
                  <a:srgbClr val="0000FF"/>
                </a:solidFill>
                <a:latin typeface="Arial"/>
                <a:cs typeface="+mn-cs"/>
              </a:rPr>
              <a:t>lines</a:t>
            </a:r>
            <a:r>
              <a:rPr lang="fr-FR" sz="2400" dirty="0">
                <a:solidFill>
                  <a:srgbClr val="0000FF"/>
                </a:solidFill>
                <a:latin typeface="Arial"/>
                <a:cs typeface="+mn-cs"/>
              </a:rPr>
              <a:t>, 900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OMs</a:t>
            </a:r>
            <a:endParaRPr lang="fr-FR" sz="2400" dirty="0">
              <a:solidFill>
                <a:srgbClr val="0000FF"/>
              </a:solidFill>
              <a:latin typeface="Arial"/>
              <a:cs typeface="+mn-cs"/>
            </a:endParaRPr>
          </a:p>
        </p:txBody>
      </p:sp>
      <p:sp>
        <p:nvSpPr>
          <p:cNvPr id="127015" name="Text Box 39"/>
          <p:cNvSpPr txBox="1">
            <a:spLocks noChangeArrowheads="1"/>
          </p:cNvSpPr>
          <p:nvPr/>
        </p:nvSpPr>
        <p:spPr bwMode="auto">
          <a:xfrm>
            <a:off x="3532481" y="759156"/>
            <a:ext cx="5752629" cy="46155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2" tIns="45667" rIns="91332" bIns="45667">
            <a:spAutoFit/>
          </a:bodyPr>
          <a:lstStyle/>
          <a:p>
            <a:pPr defTabSz="913832" eaLnBrk="1" hangingPunct="1"/>
            <a:r>
              <a:rPr lang="fr-FR" sz="2400" dirty="0" smtClean="0">
                <a:solidFill>
                  <a:srgbClr val="0000FF"/>
                </a:solidFill>
                <a:latin typeface="Arial"/>
                <a:cs typeface="+mn-cs"/>
              </a:rPr>
              <a:t>3 Building Blocks </a:t>
            </a:r>
            <a:r>
              <a:rPr lang="fr-FR" sz="2000" dirty="0" smtClean="0">
                <a:solidFill>
                  <a:srgbClr val="0000FF"/>
                </a:solidFill>
                <a:latin typeface="Arial"/>
                <a:cs typeface="+mn-cs"/>
              </a:rPr>
              <a:t>(3*115 </a:t>
            </a:r>
            <a:r>
              <a:rPr lang="fr-FR" sz="2000" dirty="0" err="1">
                <a:solidFill>
                  <a:srgbClr val="0000FF"/>
                </a:solidFill>
                <a:latin typeface="Arial"/>
                <a:cs typeface="+mn-cs"/>
              </a:rPr>
              <a:t>lines</a:t>
            </a:r>
            <a:r>
              <a:rPr lang="fr-FR" sz="2000" dirty="0">
                <a:solidFill>
                  <a:srgbClr val="0000FF"/>
                </a:solidFill>
                <a:latin typeface="Arial"/>
                <a:cs typeface="+mn-cs"/>
              </a:rPr>
              <a:t>, </a:t>
            </a:r>
            <a:r>
              <a:rPr lang="fr-FR" sz="2000" dirty="0" smtClean="0">
                <a:solidFill>
                  <a:srgbClr val="0000FF"/>
                </a:solidFill>
                <a:latin typeface="Arial"/>
                <a:cs typeface="+mn-cs"/>
              </a:rPr>
              <a:t>~3*2000 </a:t>
            </a:r>
            <a:r>
              <a:rPr lang="fr-FR" sz="2000" dirty="0" err="1" smtClean="0">
                <a:solidFill>
                  <a:srgbClr val="0000FF"/>
                </a:solidFill>
                <a:latin typeface="Arial"/>
                <a:cs typeface="+mn-cs"/>
              </a:rPr>
              <a:t>OMs</a:t>
            </a:r>
            <a:r>
              <a:rPr lang="fr-FR" sz="2000" dirty="0" smtClean="0">
                <a:solidFill>
                  <a:srgbClr val="0000FF"/>
                </a:solidFill>
                <a:latin typeface="Arial"/>
                <a:cs typeface="+mn-cs"/>
              </a:rPr>
              <a:t>)</a:t>
            </a:r>
            <a:endParaRPr lang="fr-FR" sz="2400" dirty="0">
              <a:solidFill>
                <a:srgbClr val="0000FF"/>
              </a:solidFill>
              <a:latin typeface="Arial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3742724" y="3650468"/>
            <a:ext cx="799305" cy="725727"/>
          </a:xfrm>
          <a:prstGeom prst="rightArrow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89895" tIns="46747" rIns="89895" bIns="46747">
            <a:spAutoFit/>
          </a:bodyPr>
          <a:lstStyle/>
          <a:p>
            <a:pPr defTabSz="913832" eaLnBrk="1" hangingPunct="1">
              <a:defRPr/>
            </a:pPr>
            <a:endParaRPr lang="en-GB" sz="240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41" name="Picture 4" descr="E:\sauvegarde\antares\1-10 km2\integration\production\ligne 6\photos\deploiement\060727d 0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 t="17895" b="20279"/>
          <a:stretch/>
        </p:blipFill>
        <p:spPr bwMode="auto">
          <a:xfrm rot="5400000">
            <a:off x="1457675" y="4642389"/>
            <a:ext cx="2734497" cy="14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72" y="4086538"/>
            <a:ext cx="1976845" cy="2630656"/>
          </a:xfrm>
          <a:prstGeom prst="rect">
            <a:avLst/>
          </a:prstGeom>
        </p:spPr>
      </p:pic>
      <p:sp>
        <p:nvSpPr>
          <p:cNvPr id="43" name="Content Placeholder 4"/>
          <p:cNvSpPr txBox="1">
            <a:spLocks/>
          </p:cNvSpPr>
          <p:nvPr/>
        </p:nvSpPr>
        <p:spPr>
          <a:xfrm>
            <a:off x="6603060" y="4322155"/>
            <a:ext cx="2719969" cy="187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69875" indent="-269875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GB" sz="1600" dirty="0" smtClean="0">
                <a:cs typeface="Arial" pitchFamily="34" charset="0"/>
              </a:rPr>
              <a:t>31 x 3” PMTs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‒"/>
              <a:tabLst/>
              <a:defRPr/>
            </a:pPr>
            <a:r>
              <a:rPr lang="en-US" sz="1600" noProof="0" dirty="0" smtClean="0">
                <a:cs typeface="Arial" pitchFamily="34" charset="0"/>
              </a:rPr>
              <a:t>Uniform angular coverage</a:t>
            </a:r>
            <a:endParaRPr kumimoji="0" lang="en-US" sz="16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‒"/>
              <a:tabLst/>
              <a:defRPr/>
            </a:pPr>
            <a:r>
              <a:rPr lang="en-US" sz="1600" noProof="0" dirty="0" smtClean="0">
                <a:cs typeface="Arial" pitchFamily="34" charset="0"/>
              </a:rPr>
              <a:t>Directional information</a:t>
            </a:r>
            <a:endParaRPr kumimoji="0" lang="en-US" sz="16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‒"/>
              <a:tabLst/>
              <a:defRPr/>
            </a:pPr>
            <a:r>
              <a:rPr lang="en-US" sz="1600" dirty="0" smtClean="0">
                <a:cs typeface="Arial" pitchFamily="34" charset="0"/>
              </a:rPr>
              <a:t>Digital photon counting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‒"/>
              <a:tabLst/>
              <a:defRPr/>
            </a:pPr>
            <a:r>
              <a:rPr lang="en-US" sz="1600" dirty="0" smtClean="0">
                <a:cs typeface="Arial" pitchFamily="34" charset="0"/>
              </a:rPr>
              <a:t>Reduced ageing</a:t>
            </a:r>
          </a:p>
        </p:txBody>
      </p:sp>
      <p:pic>
        <p:nvPicPr>
          <p:cNvPr id="44" name="Picture 16" descr="logo_bi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11" y="0"/>
            <a:ext cx="776571" cy="73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18024" y="6477940"/>
            <a:ext cx="2133600" cy="365125"/>
          </a:xfrm>
        </p:spPr>
        <p:txBody>
          <a:bodyPr/>
          <a:lstStyle/>
          <a:p>
            <a:fld id="{464FA2D2-B08E-479C-8EFA-F462BF97C60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" y="4548837"/>
            <a:ext cx="2081011" cy="16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892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8</a:t>
            </a:fld>
            <a:endParaRPr lang="fr-FR"/>
          </a:p>
        </p:txBody>
      </p:sp>
      <p:sp>
        <p:nvSpPr>
          <p:cNvPr id="9" name="Titre 2"/>
          <p:cNvSpPr>
            <a:spLocks noGrp="1"/>
          </p:cNvSpPr>
          <p:nvPr>
            <p:ph type="title"/>
          </p:nvPr>
        </p:nvSpPr>
        <p:spPr>
          <a:xfrm>
            <a:off x="18116" y="-87121"/>
            <a:ext cx="9144000" cy="6340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accent1"/>
                </a:solidFill>
              </a:rPr>
              <a:t>Principle</a:t>
            </a:r>
            <a:r>
              <a:rPr lang="fr-FR" dirty="0" smtClean="0">
                <a:solidFill>
                  <a:schemeClr val="accent1"/>
                </a:solidFill>
              </a:rPr>
              <a:t> of </a:t>
            </a:r>
            <a:r>
              <a:rPr lang="fr-FR" dirty="0" err="1" smtClean="0">
                <a:solidFill>
                  <a:schemeClr val="accent1"/>
                </a:solidFill>
              </a:rPr>
              <a:t>Detection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2" name="orca-ancho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1989"/>
            <a:ext cx="9144000" cy="54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/>
              <a:t>9</a:t>
            </a:fld>
            <a:endParaRPr lang="fr-FR"/>
          </a:p>
        </p:txBody>
      </p:sp>
      <p:sp>
        <p:nvSpPr>
          <p:cNvPr id="9" name="Titre 2"/>
          <p:cNvSpPr>
            <a:spLocks noGrp="1"/>
          </p:cNvSpPr>
          <p:nvPr>
            <p:ph type="title"/>
          </p:nvPr>
        </p:nvSpPr>
        <p:spPr>
          <a:xfrm>
            <a:off x="18116" y="-87121"/>
            <a:ext cx="9144000" cy="6340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Neutrinos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78" y="3759831"/>
            <a:ext cx="3552842" cy="302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12459" y="6216853"/>
            <a:ext cx="219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 Normal </a:t>
            </a:r>
            <a:r>
              <a:rPr lang="en-US" dirty="0" smtClean="0"/>
              <a:t>       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Inverted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682" y="643468"/>
            <a:ext cx="3316409" cy="936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117" y="1778000"/>
            <a:ext cx="7595783" cy="12903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777" y="4797774"/>
            <a:ext cx="259558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Neutrino mass hierarchy?</a:t>
            </a:r>
          </a:p>
          <a:p>
            <a:endParaRPr lang="en-US" dirty="0" smtClean="0"/>
          </a:p>
          <a:p>
            <a:r>
              <a:rPr lang="en-US" dirty="0" smtClean="0"/>
              <a:t>Octant of sin θ</a:t>
            </a:r>
            <a:r>
              <a:rPr lang="en-US" baseline="-25000" dirty="0" smtClean="0"/>
              <a:t>23</a:t>
            </a:r>
            <a:r>
              <a:rPr lang="en-US" dirty="0" smtClean="0"/>
              <a:t>?</a:t>
            </a:r>
          </a:p>
          <a:p>
            <a:r>
              <a:rPr lang="en-US" dirty="0"/>
              <a:t>CP violation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Majorana</a:t>
            </a:r>
            <a:r>
              <a:rPr lang="en-US" dirty="0" smtClean="0"/>
              <a:t>/Dirac?</a:t>
            </a:r>
          </a:p>
          <a:p>
            <a:r>
              <a:rPr lang="en-US" dirty="0" smtClean="0"/>
              <a:t>Absolute masses?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9888" y="1382892"/>
            <a:ext cx="149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Flavour</a:t>
            </a:r>
            <a:r>
              <a:rPr lang="en-US" dirty="0" smtClean="0">
                <a:solidFill>
                  <a:srgbClr val="3366FF"/>
                </a:solidFill>
              </a:rPr>
              <a:t> states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7874" y="138050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M</a:t>
            </a:r>
            <a:r>
              <a:rPr lang="en-US" dirty="0" smtClean="0">
                <a:solidFill>
                  <a:srgbClr val="3366FF"/>
                </a:solidFill>
              </a:rPr>
              <a:t>ass states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777" y="105833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Neutrino oscillations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9677" y="2913147"/>
            <a:ext cx="138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Atmospheric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Accelerator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0359" y="2944805"/>
            <a:ext cx="128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Reactor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Accelerator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3814" y="2945461"/>
            <a:ext cx="912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Solar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Reactor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622" y="197517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PMNS Matrix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6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125956</TotalTime>
  <Words>1414</Words>
  <Application>Microsoft Macintosh PowerPoint</Application>
  <PresentationFormat>On-screen Show (4:3)</PresentationFormat>
  <Paragraphs>389</Paragraphs>
  <Slides>29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 of Detection</vt:lpstr>
      <vt:lpstr>Neutrinos</vt:lpstr>
      <vt:lpstr>PowerPoint Presentation</vt:lpstr>
      <vt:lpstr>PowerPoint Presentation</vt:lpstr>
      <vt:lpstr>PowerPoint Presentation</vt:lpstr>
      <vt:lpstr>PowerPoint Presentation</vt:lpstr>
      <vt:lpstr>First String Connection (22 Sept 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Neutrino Signatures</vt:lpstr>
      <vt:lpstr>PowerPoint Presentation</vt:lpstr>
      <vt:lpstr>PowerPoint Presentation</vt:lpstr>
      <vt:lpstr>Comparison of LBL Projects</vt:lpstr>
      <vt:lpstr>PowerPoint Presentation</vt:lpstr>
      <vt:lpstr>Comparison of LBL Projects</vt:lpstr>
    </vt:vector>
  </TitlesOfParts>
  <Company>APC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Veronique Van Elewyck</dc:creator>
  <cp:lastModifiedBy>Paschal Coyle</cp:lastModifiedBy>
  <cp:revision>1179</cp:revision>
  <cp:lastPrinted>2016-10-05T12:50:13Z</cp:lastPrinted>
  <dcterms:created xsi:type="dcterms:W3CDTF">2014-10-27T17:28:03Z</dcterms:created>
  <dcterms:modified xsi:type="dcterms:W3CDTF">2018-02-15T10:25:26Z</dcterms:modified>
</cp:coreProperties>
</file>