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74" r:id="rId3"/>
    <p:sldMasterId id="2147483813" r:id="rId4"/>
    <p:sldMasterId id="2147483841" r:id="rId5"/>
    <p:sldMasterId id="2147483882" r:id="rId6"/>
    <p:sldMasterId id="2147483897" r:id="rId7"/>
    <p:sldMasterId id="2147483977" r:id="rId8"/>
    <p:sldMasterId id="2147483989" r:id="rId9"/>
    <p:sldMasterId id="2147484002" r:id="rId10"/>
    <p:sldMasterId id="2147484086" r:id="rId11"/>
  </p:sldMasterIdLst>
  <p:notesMasterIdLst>
    <p:notesMasterId r:id="rId37"/>
  </p:notesMasterIdLst>
  <p:sldIdLst>
    <p:sldId id="444" r:id="rId12"/>
    <p:sldId id="445" r:id="rId13"/>
    <p:sldId id="329" r:id="rId14"/>
    <p:sldId id="402" r:id="rId15"/>
    <p:sldId id="451" r:id="rId16"/>
    <p:sldId id="454" r:id="rId17"/>
    <p:sldId id="392" r:id="rId18"/>
    <p:sldId id="452" r:id="rId19"/>
    <p:sldId id="395" r:id="rId20"/>
    <p:sldId id="449" r:id="rId21"/>
    <p:sldId id="435" r:id="rId22"/>
    <p:sldId id="360" r:id="rId23"/>
    <p:sldId id="438" r:id="rId24"/>
    <p:sldId id="383" r:id="rId25"/>
    <p:sldId id="412" r:id="rId26"/>
    <p:sldId id="364" r:id="rId27"/>
    <p:sldId id="414" r:id="rId28"/>
    <p:sldId id="411" r:id="rId29"/>
    <p:sldId id="450" r:id="rId30"/>
    <p:sldId id="424" r:id="rId31"/>
    <p:sldId id="322" r:id="rId32"/>
    <p:sldId id="421" r:id="rId33"/>
    <p:sldId id="371" r:id="rId34"/>
    <p:sldId id="380" r:id="rId35"/>
    <p:sldId id="386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 be" initials="ib" lastIdx="2" clrIdx="0">
    <p:extLst>
      <p:ext uri="{19B8F6BF-5375-455C-9EA6-DF929625EA0E}">
        <p15:presenceInfo xmlns:p15="http://schemas.microsoft.com/office/powerpoint/2012/main" userId="955856011b6aef3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88" autoAdjust="0"/>
    <p:restoredTop sz="93343" autoAdjust="0"/>
  </p:normalViewPr>
  <p:slideViewPr>
    <p:cSldViewPr snapToGrid="0">
      <p:cViewPr varScale="1">
        <p:scale>
          <a:sx n="109" d="100"/>
          <a:sy n="109" d="100"/>
        </p:scale>
        <p:origin x="40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euille_de_calcul_Microsoft_Excel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cap="none" baseline="0">
                <a:effectLst/>
              </a:rPr>
              <a:t>Effective Volume (km</a:t>
            </a:r>
            <a:r>
              <a:rPr lang="en-US" cap="none" baseline="30000">
                <a:effectLst/>
              </a:rPr>
              <a:t>3</a:t>
            </a:r>
            <a:r>
              <a:rPr lang="en-US" cap="none" baseline="0">
                <a:effectLst/>
              </a:rPr>
              <a:t>) for cascades with E&gt;100 TeV</a:t>
            </a:r>
            <a:r>
              <a:rPr lang="en-US" baseline="0">
                <a:effectLst/>
              </a:rPr>
              <a:t> </a:t>
            </a:r>
            <a:endParaRPr lang="ru-RU">
              <a:effectLst/>
            </a:endParaRPr>
          </a:p>
        </c:rich>
      </c:tx>
      <c:layout>
        <c:manualLayout>
          <c:xMode val="edge"/>
          <c:yMode val="edge"/>
          <c:x val="0.14174382716049402"/>
          <c:y val="2.7777828001121021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Лист1!$A$1:$A$5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Лист1!$B$1:$B$5</c:f>
              <c:numCache>
                <c:formatCode>0.00</c:formatCode>
                <c:ptCount val="5"/>
                <c:pt idx="0">
                  <c:v>6.0000000000000039E-2</c:v>
                </c:pt>
                <c:pt idx="1">
                  <c:v>0.12000000000000002</c:v>
                </c:pt>
                <c:pt idx="2">
                  <c:v>0.2400000000000001</c:v>
                </c:pt>
                <c:pt idx="3">
                  <c:v>0.36000000000000021</c:v>
                </c:pt>
                <c:pt idx="4">
                  <c:v>0.4800000000000002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D9-0247-B3A1-413F9CBEEB4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99905536"/>
        <c:axId val="99907072"/>
        <c:axId val="0"/>
      </c:bar3DChart>
      <c:catAx>
        <c:axId val="9990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9907072"/>
        <c:crosses val="autoZero"/>
        <c:auto val="1"/>
        <c:lblAlgn val="ctr"/>
        <c:lblOffset val="100"/>
        <c:noMultiLvlLbl val="0"/>
      </c:catAx>
      <c:valAx>
        <c:axId val="99907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99055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3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EBFD0-3D65-4F61-BEFB-CB8B6A50EDF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74705-1AA2-4DD6-B626-DEDD8246FDB4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42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74705-1AA2-4DD6-B626-DEDD8246FDB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74705-1AA2-4DD6-B626-DEDD8246FDB4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74705-1AA2-4DD6-B626-DEDD8246FDB4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7150804-83A9-4E64-BF67-985E8917C5B6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ru-RU" altLang="ru-RU" sz="1400"/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215900" y="5427663"/>
            <a:ext cx="7377113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В прошлом сезоне в период с 21 сентября 2016 года по 10 марта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2017 года в сборочных помещениях ЛЯП ОИЯИ было изготовлено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и протестировано 305 оптических модулей. Сборка проводилась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преимущественно двумя сотрудниками. Собранные оптические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модули были поставлены двумя партиями в город Байкальск в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начале февраля и начале марта 2017 года.   </a:t>
            </a:r>
          </a:p>
        </p:txBody>
      </p:sp>
    </p:spTree>
    <p:extLst>
      <p:ext uri="{BB962C8B-B14F-4D97-AF65-F5344CB8AC3E}">
        <p14:creationId xmlns:p14="http://schemas.microsoft.com/office/powerpoint/2010/main" val="2373322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74705-1AA2-4DD6-B626-DEDD8246FDB4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GB" dirty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B59CE14-BE5E-4FA8-8848-005AD809ACCC}" type="slidenum">
              <a:rPr lang="ru-RU" altLang="ru-RU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ru-RU" alt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90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74705-1AA2-4DD6-B626-DEDD8246FDB4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F9EE37-0E99-43B8-A645-FD449B0876D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33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C6EAE-2935-4942-9B4F-EA39E1A06F8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824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74705-1AA2-4DD6-B626-DEDD8246FDB4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74705-1AA2-4DD6-B626-DEDD8246FDB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ru-RU" sz="12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C6EAE-2935-4942-9B4F-EA39E1A06F80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736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74705-1AA2-4DD6-B626-DEDD8246FDB4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igure shows the present layout of the Baikal installation. Distance between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clusters is 250 meters. 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laser calibration source was installed between clusters.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Detector is under operation from 13 April 2017. These figure show 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ccumulative number of events for two clusters.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efficiency of the detector operation was about 85%. Eff. Volume for cascade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~0.1 cub. km.</a:t>
            </a:r>
            <a:endParaRPr lang="ru-RU" altLang="ru-RU" dirty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179177-F07D-4F0F-87F2-82F1DD67877C}" type="slidenum">
              <a:rPr lang="ru-RU" altLang="ru-RU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ru-RU" alt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795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FD44F-375F-4CF9-9B0B-7A86117EB7C3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0912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74705-1AA2-4DD6-B626-DEDD8246FDB4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74705-1AA2-4DD6-B626-DEDD8246FDB4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74705-1AA2-4DD6-B626-DEDD8246FDB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EB572-ACE8-4A64-B94C-11340C5179BC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30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74705-1AA2-4DD6-B626-DEDD8246FDB4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74705-1AA2-4DD6-B626-DEDD8246FDB4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74705-1AA2-4DD6-B626-DEDD8246FDB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333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D4BC4-C798-42A7-9D8B-5646EF1498E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74705-1AA2-4DD6-B626-DEDD8246FDB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2/14/18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‹N°›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83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2/14/18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‹N°›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753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127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513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142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721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352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7903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557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990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371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140">
                <a:solidFill>
                  <a:srgbClr val="D93E2B"/>
                </a:solidFill>
              </a:rPr>
              <a:t>Текст заголовка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476258" y="1919883"/>
            <a:ext cx="5453063" cy="4464844"/>
          </a:xfrm>
          <a:prstGeom prst="rect">
            <a:avLst/>
          </a:prstGeom>
        </p:spPr>
        <p:txBody>
          <a:bodyPr/>
          <a:lstStyle>
            <a:lvl1pPr marL="231342" indent="-231342">
              <a:spcBef>
                <a:spcPts val="1058"/>
              </a:spcBef>
              <a:buSzPct val="65000"/>
              <a:defRPr sz="1800"/>
            </a:lvl1pPr>
            <a:lvl2pPr marL="462684" indent="-231342">
              <a:spcBef>
                <a:spcPts val="1058"/>
              </a:spcBef>
              <a:buSzPct val="65000"/>
              <a:defRPr sz="1800"/>
            </a:lvl2pPr>
            <a:lvl3pPr marL="694026" indent="-231342">
              <a:spcBef>
                <a:spcPts val="1058"/>
              </a:spcBef>
              <a:buSzPct val="65000"/>
              <a:defRPr sz="1800"/>
            </a:lvl3pPr>
            <a:lvl4pPr marL="925368" indent="-231342">
              <a:spcBef>
                <a:spcPts val="1058"/>
              </a:spcBef>
              <a:buSzPct val="65000"/>
              <a:defRPr sz="1800"/>
            </a:lvl4pPr>
            <a:lvl5pPr marL="1156711" indent="-231342">
              <a:spcBef>
                <a:spcPts val="1058"/>
              </a:spcBef>
              <a:buSzPct val="65000"/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414141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414141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414141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414141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414141"/>
                </a:solidFill>
              </a:rP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18527755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2/14/18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‹N°›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9956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221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349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5766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0154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050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882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374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0889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212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61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75773-590E-4391-9736-DD1640D1C0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5A91F-4B03-4DF2-856A-0D6D8EE92BC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1586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764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455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5468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3801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7004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2496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0819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590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57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03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0AE95-6445-4F6D-8ADB-1C62C1A44D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BB6FD-BCFD-4B9E-8030-A1E579CB77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590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1036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4903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A9830-4E16-427E-B672-6F93ABF9986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45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51D5D-6E96-4A6F-BD79-2E4F839C35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3E161-B33F-4A0E-BA43-A48D81BB5C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21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C92BD-313F-450C-BED6-1EF172F296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59FF3-F691-4E9C-A429-F27D6E53C6B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70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08E2B-1899-48FE-8091-BB4F992CA3F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106C2-10B4-4B97-AF5F-98168DB4A50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38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12D3E-1374-41B8-985F-515B61CE2C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CE588-411F-4D55-A959-BA491A6614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390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5DA53-4AD3-4A2F-8536-B67CC6353E5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11259-712C-4777-A410-9021309780C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3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9A1FE-EF1D-4412-9FBE-D4B6198FE3E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A6F23-7DF8-43CE-8FEB-40F3851957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20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2/14/18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‹N°›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14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FC8DC-5FF1-478C-B2B9-9BD15BA89D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EE72F-41EA-44C2-959E-98E900DAB6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72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3D7FB-97C5-43CF-A0DE-9FB483136E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76DAA-AB08-4676-A843-FEA780DCC6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4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B812A-BC01-4A19-9C63-587A9E9A97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39031-2C92-42C4-B1D5-7151DA834AB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971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65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21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31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5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3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9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6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9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2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97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6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57" indent="0">
              <a:buNone/>
              <a:defRPr sz="2000" b="1"/>
            </a:lvl2pPr>
            <a:lvl3pPr marL="913319" indent="0">
              <a:buNone/>
              <a:defRPr sz="1800" b="1"/>
            </a:lvl3pPr>
            <a:lvl4pPr marL="1369986" indent="0">
              <a:buNone/>
              <a:defRPr sz="1600" b="1"/>
            </a:lvl4pPr>
            <a:lvl5pPr marL="1826645" indent="0">
              <a:buNone/>
              <a:defRPr sz="1600" b="1"/>
            </a:lvl5pPr>
            <a:lvl6pPr marL="2283303" indent="0">
              <a:buNone/>
              <a:defRPr sz="1600" b="1"/>
            </a:lvl6pPr>
            <a:lvl7pPr marL="2739969" indent="0">
              <a:buNone/>
              <a:defRPr sz="1600" b="1"/>
            </a:lvl7pPr>
            <a:lvl8pPr marL="3196623" indent="0">
              <a:buNone/>
              <a:defRPr sz="1600" b="1"/>
            </a:lvl8pPr>
            <a:lvl9pPr marL="365328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4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57" indent="0">
              <a:buNone/>
              <a:defRPr sz="2000" b="1"/>
            </a:lvl2pPr>
            <a:lvl3pPr marL="913319" indent="0">
              <a:buNone/>
              <a:defRPr sz="1800" b="1"/>
            </a:lvl3pPr>
            <a:lvl4pPr marL="1369986" indent="0">
              <a:buNone/>
              <a:defRPr sz="1600" b="1"/>
            </a:lvl4pPr>
            <a:lvl5pPr marL="1826645" indent="0">
              <a:buNone/>
              <a:defRPr sz="1600" b="1"/>
            </a:lvl5pPr>
            <a:lvl6pPr marL="2283303" indent="0">
              <a:buNone/>
              <a:defRPr sz="1600" b="1"/>
            </a:lvl6pPr>
            <a:lvl7pPr marL="2739969" indent="0">
              <a:buNone/>
              <a:defRPr sz="1600" b="1"/>
            </a:lvl7pPr>
            <a:lvl8pPr marL="3196623" indent="0">
              <a:buNone/>
              <a:defRPr sz="1600" b="1"/>
            </a:lvl8pPr>
            <a:lvl9pPr marL="365328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8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97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2/14/18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‹N°›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1978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6" y="27310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57" indent="0">
              <a:buNone/>
              <a:defRPr sz="1200"/>
            </a:lvl2pPr>
            <a:lvl3pPr marL="913319" indent="0">
              <a:buNone/>
              <a:defRPr sz="1000"/>
            </a:lvl3pPr>
            <a:lvl4pPr marL="1369986" indent="0">
              <a:buNone/>
              <a:defRPr sz="900"/>
            </a:lvl4pPr>
            <a:lvl5pPr marL="1826645" indent="0">
              <a:buNone/>
              <a:defRPr sz="900"/>
            </a:lvl5pPr>
            <a:lvl6pPr marL="2283303" indent="0">
              <a:buNone/>
              <a:defRPr sz="900"/>
            </a:lvl6pPr>
            <a:lvl7pPr marL="2739969" indent="0">
              <a:buNone/>
              <a:defRPr sz="900"/>
            </a:lvl7pPr>
            <a:lvl8pPr marL="3196623" indent="0">
              <a:buNone/>
              <a:defRPr sz="900"/>
            </a:lvl8pPr>
            <a:lvl9pPr marL="365328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37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57" indent="0">
              <a:buNone/>
              <a:defRPr sz="2800"/>
            </a:lvl2pPr>
            <a:lvl3pPr marL="913319" indent="0">
              <a:buNone/>
              <a:defRPr sz="2400"/>
            </a:lvl3pPr>
            <a:lvl4pPr marL="1369986" indent="0">
              <a:buNone/>
              <a:defRPr sz="2000"/>
            </a:lvl4pPr>
            <a:lvl5pPr marL="1826645" indent="0">
              <a:buNone/>
              <a:defRPr sz="2000"/>
            </a:lvl5pPr>
            <a:lvl6pPr marL="2283303" indent="0">
              <a:buNone/>
              <a:defRPr sz="2000"/>
            </a:lvl6pPr>
            <a:lvl7pPr marL="2739969" indent="0">
              <a:buNone/>
              <a:defRPr sz="2000"/>
            </a:lvl7pPr>
            <a:lvl8pPr marL="3196623" indent="0">
              <a:buNone/>
              <a:defRPr sz="2000"/>
            </a:lvl8pPr>
            <a:lvl9pPr marL="365328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57" indent="0">
              <a:buNone/>
              <a:defRPr sz="1200"/>
            </a:lvl2pPr>
            <a:lvl3pPr marL="913319" indent="0">
              <a:buNone/>
              <a:defRPr sz="1000"/>
            </a:lvl3pPr>
            <a:lvl4pPr marL="1369986" indent="0">
              <a:buNone/>
              <a:defRPr sz="900"/>
            </a:lvl4pPr>
            <a:lvl5pPr marL="1826645" indent="0">
              <a:buNone/>
              <a:defRPr sz="900"/>
            </a:lvl5pPr>
            <a:lvl6pPr marL="2283303" indent="0">
              <a:buNone/>
              <a:defRPr sz="900"/>
            </a:lvl6pPr>
            <a:lvl7pPr marL="2739969" indent="0">
              <a:buNone/>
              <a:defRPr sz="900"/>
            </a:lvl7pPr>
            <a:lvl8pPr marL="3196623" indent="0">
              <a:buNone/>
              <a:defRPr sz="900"/>
            </a:lvl8pPr>
            <a:lvl9pPr marL="365328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81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20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1" y="274696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96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97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18" y="0"/>
            <a:ext cx="10938933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4417" y="1484314"/>
            <a:ext cx="5367867" cy="45370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5484" y="1484314"/>
            <a:ext cx="5367867" cy="2192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5484" y="3829050"/>
            <a:ext cx="5367867" cy="2192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de-DE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de-DE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715CBCA-A917-492B-9D77-9454D9CA40CE}" type="slidenum">
              <a:rPr lang="de-DE" altLang="ru-RU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714683"/>
      </p:ext>
    </p:extLst>
  </p:cSld>
  <p:clrMapOvr>
    <a:masterClrMapping/>
  </p:clrMapOvr>
  <p:transition spd="med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B31C4-43FF-425F-98CA-DA30A196319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1783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76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968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058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2/14/18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‹N°›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28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76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735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473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0843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8407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200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942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682C4-C663-4E86-B5E4-994152B93A68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15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930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5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2/14/18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‹N°›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226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544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0371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9622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575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778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09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810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267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168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140">
                <a:solidFill>
                  <a:srgbClr val="D93E2B"/>
                </a:solidFill>
              </a:rPr>
              <a:t>Текст заголовка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476251" y="1919883"/>
            <a:ext cx="5453063" cy="4464844"/>
          </a:xfrm>
          <a:prstGeom prst="rect">
            <a:avLst/>
          </a:prstGeom>
        </p:spPr>
        <p:txBody>
          <a:bodyPr/>
          <a:lstStyle>
            <a:lvl1pPr marL="231342" indent="-231342">
              <a:spcBef>
                <a:spcPts val="1058"/>
              </a:spcBef>
              <a:buSzPct val="65000"/>
              <a:defRPr sz="1800"/>
            </a:lvl1pPr>
            <a:lvl2pPr marL="462684" indent="-231342">
              <a:spcBef>
                <a:spcPts val="1058"/>
              </a:spcBef>
              <a:buSzPct val="65000"/>
              <a:defRPr sz="1800"/>
            </a:lvl2pPr>
            <a:lvl3pPr marL="694026" indent="-231342">
              <a:spcBef>
                <a:spcPts val="1058"/>
              </a:spcBef>
              <a:buSzPct val="65000"/>
              <a:defRPr sz="1800"/>
            </a:lvl3pPr>
            <a:lvl4pPr marL="925368" indent="-231342">
              <a:spcBef>
                <a:spcPts val="1058"/>
              </a:spcBef>
              <a:buSzPct val="65000"/>
              <a:defRPr sz="1800"/>
            </a:lvl4pPr>
            <a:lvl5pPr marL="1156711" indent="-231342">
              <a:spcBef>
                <a:spcPts val="1058"/>
              </a:spcBef>
              <a:buSzPct val="65000"/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414141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414141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414141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414141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414141"/>
                </a:solidFill>
              </a:rP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96543720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2/14/18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‹N°›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7981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682C4-C663-4E86-B5E4-994152B93A68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2627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6327-C2BC-4AA3-B6B5-48787FC613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CDFA-07AD-46EC-9266-4FE3C1D187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599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6327-C2BC-4AA3-B6B5-48787FC613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CDFA-07AD-46EC-9266-4FE3C1D187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7613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6327-C2BC-4AA3-B6B5-48787FC613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CDFA-07AD-46EC-9266-4FE3C1D187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1429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6327-C2BC-4AA3-B6B5-48787FC613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CDFA-07AD-46EC-9266-4FE3C1D187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202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6327-C2BC-4AA3-B6B5-48787FC613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CDFA-07AD-46EC-9266-4FE3C1D187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465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6327-C2BC-4AA3-B6B5-48787FC613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CDFA-07AD-46EC-9266-4FE3C1D187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250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6327-C2BC-4AA3-B6B5-48787FC613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CDFA-07AD-46EC-9266-4FE3C1D187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374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6327-C2BC-4AA3-B6B5-48787FC613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CDFA-07AD-46EC-9266-4FE3C1D187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7803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6327-C2BC-4AA3-B6B5-48787FC613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CDFA-07AD-46EC-9266-4FE3C1D187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74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2/14/18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‹N°›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63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6327-C2BC-4AA3-B6B5-48787FC613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CDFA-07AD-46EC-9266-4FE3C1D187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993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6327-C2BC-4AA3-B6B5-48787FC613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CDFA-07AD-46EC-9266-4FE3C1D187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574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D93E2B"/>
                </a:solidFill>
              </a:rPr>
              <a:t>Текст заголовка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476251" y="1919883"/>
            <a:ext cx="5453063" cy="4464844"/>
          </a:xfrm>
          <a:prstGeom prst="rect">
            <a:avLst/>
          </a:prstGeom>
        </p:spPr>
        <p:txBody>
          <a:bodyPr/>
          <a:lstStyle>
            <a:lvl1pPr marL="257047" indent="-257047">
              <a:spcBef>
                <a:spcPts val="1175"/>
              </a:spcBef>
              <a:buSzPct val="65000"/>
              <a:defRPr sz="2000"/>
            </a:lvl1pPr>
            <a:lvl2pPr marL="514093" indent="-257047">
              <a:spcBef>
                <a:spcPts val="1175"/>
              </a:spcBef>
              <a:buSzPct val="65000"/>
              <a:defRPr sz="2000"/>
            </a:lvl2pPr>
            <a:lvl3pPr marL="771140" indent="-257047">
              <a:spcBef>
                <a:spcPts val="1175"/>
              </a:spcBef>
              <a:buSzPct val="65000"/>
              <a:defRPr sz="2000"/>
            </a:lvl3pPr>
            <a:lvl4pPr marL="1028187" indent="-257047">
              <a:spcBef>
                <a:spcPts val="1175"/>
              </a:spcBef>
              <a:buSzPct val="65000"/>
              <a:defRPr sz="2000"/>
            </a:lvl4pPr>
            <a:lvl5pPr marL="1285234" indent="-257047">
              <a:spcBef>
                <a:spcPts val="1175"/>
              </a:spcBef>
              <a:buSzPct val="65000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14141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14141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14141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14141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14141"/>
                </a:solidFill>
              </a:rP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346215536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35008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18" y="0"/>
            <a:ext cx="10938933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4417" y="1484340"/>
            <a:ext cx="5367867" cy="45370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5484" y="1484315"/>
            <a:ext cx="5367867" cy="2192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5484" y="3829050"/>
            <a:ext cx="5367867" cy="2192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de-DE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de-DE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715CBCA-A917-492B-9D77-9454D9CA40CE}" type="slidenum">
              <a:rPr lang="de-DE" altLang="ru-RU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57210"/>
      </p:ext>
    </p:extLst>
  </p:cSld>
  <p:clrMapOvr>
    <a:masterClrMapping/>
  </p:clrMapOvr>
  <p:transition spd="med">
    <p:wipe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656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065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8687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616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06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2/14/18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‹N°›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9459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102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8015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943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3461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311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00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A9830-4E16-427E-B672-6F93ABF9986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272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33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3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018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495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5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6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0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0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1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1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1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2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82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6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2/14/18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042AED99-7FB4-404E-8A97-64753DCE42E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‹N°›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565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5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5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2929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19" indent="0">
              <a:buNone/>
              <a:defRPr sz="2000" b="1"/>
            </a:lvl2pPr>
            <a:lvl3pPr marL="912057" indent="0">
              <a:buNone/>
              <a:defRPr sz="1800" b="1"/>
            </a:lvl3pPr>
            <a:lvl4pPr marL="1368096" indent="0">
              <a:buNone/>
              <a:defRPr sz="1600" b="1"/>
            </a:lvl4pPr>
            <a:lvl5pPr marL="1824122" indent="0">
              <a:buNone/>
              <a:defRPr sz="1600" b="1"/>
            </a:lvl5pPr>
            <a:lvl6pPr marL="2280149" indent="0">
              <a:buNone/>
              <a:defRPr sz="1600" b="1"/>
            </a:lvl6pPr>
            <a:lvl7pPr marL="2736188" indent="0">
              <a:buNone/>
              <a:defRPr sz="1600" b="1"/>
            </a:lvl7pPr>
            <a:lvl8pPr marL="3192210" indent="0">
              <a:buNone/>
              <a:defRPr sz="1600" b="1"/>
            </a:lvl8pPr>
            <a:lvl9pPr marL="364824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40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19" indent="0">
              <a:buNone/>
              <a:defRPr sz="2000" b="1"/>
            </a:lvl2pPr>
            <a:lvl3pPr marL="912057" indent="0">
              <a:buNone/>
              <a:defRPr sz="1800" b="1"/>
            </a:lvl3pPr>
            <a:lvl4pPr marL="1368096" indent="0">
              <a:buNone/>
              <a:defRPr sz="1600" b="1"/>
            </a:lvl4pPr>
            <a:lvl5pPr marL="1824122" indent="0">
              <a:buNone/>
              <a:defRPr sz="1600" b="1"/>
            </a:lvl5pPr>
            <a:lvl6pPr marL="2280149" indent="0">
              <a:buNone/>
              <a:defRPr sz="1600" b="1"/>
            </a:lvl6pPr>
            <a:lvl7pPr marL="2736188" indent="0">
              <a:buNone/>
              <a:defRPr sz="1600" b="1"/>
            </a:lvl7pPr>
            <a:lvl8pPr marL="3192210" indent="0">
              <a:buNone/>
              <a:defRPr sz="1600" b="1"/>
            </a:lvl8pPr>
            <a:lvl9pPr marL="364824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4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945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236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433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7" y="27320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019" indent="0">
              <a:buNone/>
              <a:defRPr sz="1200"/>
            </a:lvl2pPr>
            <a:lvl3pPr marL="912057" indent="0">
              <a:buNone/>
              <a:defRPr sz="1000"/>
            </a:lvl3pPr>
            <a:lvl4pPr marL="1368096" indent="0">
              <a:buNone/>
              <a:defRPr sz="900"/>
            </a:lvl4pPr>
            <a:lvl5pPr marL="1824122" indent="0">
              <a:buNone/>
              <a:defRPr sz="900"/>
            </a:lvl5pPr>
            <a:lvl6pPr marL="2280149" indent="0">
              <a:buNone/>
              <a:defRPr sz="900"/>
            </a:lvl6pPr>
            <a:lvl7pPr marL="2736188" indent="0">
              <a:buNone/>
              <a:defRPr sz="900"/>
            </a:lvl7pPr>
            <a:lvl8pPr marL="3192210" indent="0">
              <a:buNone/>
              <a:defRPr sz="900"/>
            </a:lvl8pPr>
            <a:lvl9pPr marL="3648241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970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019" indent="0">
              <a:buNone/>
              <a:defRPr sz="2800"/>
            </a:lvl2pPr>
            <a:lvl3pPr marL="912057" indent="0">
              <a:buNone/>
              <a:defRPr sz="2400"/>
            </a:lvl3pPr>
            <a:lvl4pPr marL="1368096" indent="0">
              <a:buNone/>
              <a:defRPr sz="2000"/>
            </a:lvl4pPr>
            <a:lvl5pPr marL="1824122" indent="0">
              <a:buNone/>
              <a:defRPr sz="2000"/>
            </a:lvl5pPr>
            <a:lvl6pPr marL="2280149" indent="0">
              <a:buNone/>
              <a:defRPr sz="2000"/>
            </a:lvl6pPr>
            <a:lvl7pPr marL="2736188" indent="0">
              <a:buNone/>
              <a:defRPr sz="2000"/>
            </a:lvl7pPr>
            <a:lvl8pPr marL="3192210" indent="0">
              <a:buNone/>
              <a:defRPr sz="2000"/>
            </a:lvl8pPr>
            <a:lvl9pPr marL="364824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019" indent="0">
              <a:buNone/>
              <a:defRPr sz="1200"/>
            </a:lvl2pPr>
            <a:lvl3pPr marL="912057" indent="0">
              <a:buNone/>
              <a:defRPr sz="1000"/>
            </a:lvl3pPr>
            <a:lvl4pPr marL="1368096" indent="0">
              <a:buNone/>
              <a:defRPr sz="900"/>
            </a:lvl4pPr>
            <a:lvl5pPr marL="1824122" indent="0">
              <a:buNone/>
              <a:defRPr sz="900"/>
            </a:lvl5pPr>
            <a:lvl6pPr marL="2280149" indent="0">
              <a:buNone/>
              <a:defRPr sz="900"/>
            </a:lvl6pPr>
            <a:lvl7pPr marL="2736188" indent="0">
              <a:buNone/>
              <a:defRPr sz="900"/>
            </a:lvl7pPr>
            <a:lvl8pPr marL="3192210" indent="0">
              <a:buNone/>
              <a:defRPr sz="900"/>
            </a:lvl8pPr>
            <a:lvl9pPr marL="3648241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355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388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1" y="27479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9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3943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40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72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2/14/18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‹N°›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0450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3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00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C2AC59-1DB1-4D2E-957C-B7E0714FCBE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18CB15-B05A-44EF-AA04-94F671147D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366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330" tIns="45666" rIns="91330" bIns="45666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26"/>
            <a:ext cx="10972800" cy="4525963"/>
          </a:xfrm>
          <a:prstGeom prst="rect">
            <a:avLst/>
          </a:prstGeom>
        </p:spPr>
        <p:txBody>
          <a:bodyPr vert="horz" lIns="91330" tIns="45666" rIns="91330" bIns="4566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08"/>
            <a:ext cx="2844800" cy="365125"/>
          </a:xfrm>
          <a:prstGeom prst="rect">
            <a:avLst/>
          </a:prstGeom>
        </p:spPr>
        <p:txBody>
          <a:bodyPr vert="horz" lIns="91330" tIns="45666" rIns="91330" bIns="4566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19"/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319"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408"/>
            <a:ext cx="3860800" cy="365125"/>
          </a:xfrm>
          <a:prstGeom prst="rect">
            <a:avLst/>
          </a:prstGeom>
        </p:spPr>
        <p:txBody>
          <a:bodyPr vert="horz" lIns="91330" tIns="45666" rIns="91330" bIns="456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1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08"/>
            <a:ext cx="2844800" cy="365125"/>
          </a:xfrm>
          <a:prstGeom prst="rect">
            <a:avLst/>
          </a:prstGeom>
        </p:spPr>
        <p:txBody>
          <a:bodyPr vert="horz" lIns="91330" tIns="45666" rIns="91330" bIns="4566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19"/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319"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22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4099" r:id="rId13"/>
  </p:sldLayoutIdLst>
  <p:txStyles>
    <p:titleStyle>
      <a:lvl1pPr algn="ctr" defTabSz="9133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99" indent="-342499" algn="l" defTabSz="9133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074" indent="-285415" algn="l" defTabSz="91331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650" indent="-228328" algn="l" defTabSz="91331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311" indent="-228328" algn="l" defTabSz="91331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979" indent="-228328" algn="l" defTabSz="91331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638" indent="-228328" algn="l" defTabSz="9133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296" indent="-228328" algn="l" defTabSz="9133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961" indent="-228328" algn="l" defTabSz="9133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615" indent="-228328" algn="l" defTabSz="9133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57" algn="l" defTabSz="913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19" algn="l" defTabSz="913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86" algn="l" defTabSz="913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45" algn="l" defTabSz="913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03" algn="l" defTabSz="913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69" algn="l" defTabSz="913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623" algn="l" defTabSz="913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289" algn="l" defTabSz="913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9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0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46327-C2BC-4AA3-B6B5-48787FC613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7CDFA-07AD-46EC-9266-4FE3C1D187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6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AEA13-7DB6-4628-AEBD-6130995403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83CD1-8D92-47E0-ABBE-D4FC61708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68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203" tIns="45602" rIns="91203" bIns="45602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55"/>
            <a:ext cx="10972800" cy="4525963"/>
          </a:xfrm>
          <a:prstGeom prst="rect">
            <a:avLst/>
          </a:prstGeom>
        </p:spPr>
        <p:txBody>
          <a:bodyPr vert="horz" lIns="91203" tIns="45602" rIns="91203" bIns="4560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503"/>
            <a:ext cx="2844800" cy="365125"/>
          </a:xfrm>
          <a:prstGeom prst="rect">
            <a:avLst/>
          </a:prstGeom>
        </p:spPr>
        <p:txBody>
          <a:bodyPr vert="horz" lIns="91203" tIns="45602" rIns="91203" bIns="456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57"/>
            <a:fld id="{ECC14E65-9F9A-4239-9CF2-D19AB89767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057"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503"/>
            <a:ext cx="3860800" cy="365125"/>
          </a:xfrm>
          <a:prstGeom prst="rect">
            <a:avLst/>
          </a:prstGeom>
        </p:spPr>
        <p:txBody>
          <a:bodyPr vert="horz" lIns="91203" tIns="45602" rIns="91203" bIns="456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5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503"/>
            <a:ext cx="2844800" cy="365125"/>
          </a:xfrm>
          <a:prstGeom prst="rect">
            <a:avLst/>
          </a:prstGeom>
        </p:spPr>
        <p:txBody>
          <a:bodyPr vert="horz" lIns="91203" tIns="45602" rIns="91203" bIns="456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57"/>
            <a:fld id="{5BAC491E-478B-4985-B6A1-A70F1A2D3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057"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40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ctr" defTabSz="91205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31" indent="-342031" algn="l" defTabSz="91205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048" indent="-285030" algn="l" defTabSz="91205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76" indent="-228008" algn="l" defTabSz="91205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103" indent="-228008" algn="l" defTabSz="91205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144" indent="-228008" algn="l" defTabSz="91205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176" indent="-228008" algn="l" defTabSz="91205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194" indent="-228008" algn="l" defTabSz="91205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234" indent="-228008" algn="l" defTabSz="91205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244" indent="-228008" algn="l" defTabSz="91205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19" algn="l" defTabSz="912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57" algn="l" defTabSz="912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96" algn="l" defTabSz="912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122" algn="l" defTabSz="912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149" algn="l" defTabSz="912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188" algn="l" defTabSz="912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210" algn="l" defTabSz="912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241" algn="l" defTabSz="912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78891-2B97-439F-BB45-DFD338156B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1E933-10A1-4F35-ACEE-D4323DBB87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8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513" y="114301"/>
            <a:ext cx="192483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2113" y="1895475"/>
            <a:ext cx="886777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853401" y="596384"/>
            <a:ext cx="5915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414141"/>
                </a:solidFill>
                <a:latin typeface="Times New Roman" pitchFamily="18" charset="0"/>
                <a:cs typeface="Times New Roman" pitchFamily="18" charset="0"/>
              </a:rPr>
              <a:t>Dzhelepov</a:t>
            </a:r>
            <a:r>
              <a:rPr lang="en-US" sz="2400" b="1" dirty="0">
                <a:solidFill>
                  <a:srgbClr val="414141"/>
                </a:solidFill>
                <a:latin typeface="Times New Roman" pitchFamily="18" charset="0"/>
                <a:cs typeface="Times New Roman" pitchFamily="18" charset="0"/>
              </a:rPr>
              <a:t> Laboratory of Nuclear Problems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48025" y="522038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 Founding Fathers:  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Venedict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Dzhelepov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Bruno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Pontecorvo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7500" y="6122809"/>
            <a:ext cx="3467100" cy="646331"/>
          </a:xfrm>
          <a:prstGeom prst="rect">
            <a:avLst/>
          </a:prstGeom>
          <a:solidFill>
            <a:schemeClr val="tx2">
              <a:lumMod val="75000"/>
              <a:alpha val="96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Evgeny Yakushev</a:t>
            </a:r>
            <a:endParaRPr lang="ru-RU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JINR Day in France, 15.02.2018</a:t>
            </a:r>
            <a:r>
              <a:rPr lang="ru-RU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619083" y="247631"/>
            <a:ext cx="784864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Neutrino telescopes brings an important information complementary to the traditional optic and radio telescopes.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58075" y="2388518"/>
            <a:ext cx="4305300" cy="31700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Physics:</a:t>
            </a: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- Investigate Galactic and extragalactic neutrino “point sources”</a:t>
            </a: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- Diffuse neutrino flux – energy spectrum, local and global anisotropy, flavor content</a:t>
            </a:r>
          </a:p>
          <a:p>
            <a:pPr>
              <a:buFontTx/>
              <a:buChar char="-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Dark matter – indirect search</a:t>
            </a:r>
          </a:p>
          <a:p>
            <a:pPr>
              <a:buFontTx/>
              <a:buChar char="-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Exotic particles – monopoles, Q-balls,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nuclearites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…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09576" y="1924050"/>
            <a:ext cx="6800850" cy="4429125"/>
            <a:chOff x="1524000" y="857250"/>
            <a:chExt cx="9144000" cy="6000750"/>
          </a:xfrm>
        </p:grpSpPr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1524000" y="857250"/>
              <a:ext cx="9144000" cy="60007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defTabSz="91247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1" name="Group 6"/>
            <p:cNvGrpSpPr>
              <a:grpSpLocks/>
            </p:cNvGrpSpPr>
            <p:nvPr/>
          </p:nvGrpSpPr>
          <p:grpSpPr bwMode="auto">
            <a:xfrm>
              <a:off x="2387600" y="2057400"/>
              <a:ext cx="7416800" cy="3600450"/>
              <a:chOff x="2976" y="2688"/>
              <a:chExt cx="2448" cy="1152"/>
            </a:xfrm>
          </p:grpSpPr>
          <p:sp>
            <p:nvSpPr>
              <p:cNvPr id="14" name="Rectangle 7"/>
              <p:cNvSpPr>
                <a:spLocks noChangeArrowheads="1"/>
              </p:cNvSpPr>
              <p:nvPr/>
            </p:nvSpPr>
            <p:spPr bwMode="auto">
              <a:xfrm>
                <a:off x="2976" y="2688"/>
                <a:ext cx="2448" cy="11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2476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5" name="Picture 8" descr="casa_xray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2688"/>
                <a:ext cx="768" cy="76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 descr="bluemarble2k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413"/>
              <a:stretch>
                <a:fillRect/>
              </a:stretch>
            </p:blipFill>
            <p:spPr bwMode="auto">
              <a:xfrm>
                <a:off x="2976" y="3216"/>
                <a:ext cx="632" cy="6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Freeform 10"/>
              <p:cNvSpPr>
                <a:spLocks/>
              </p:cNvSpPr>
              <p:nvPr/>
            </p:nvSpPr>
            <p:spPr bwMode="auto">
              <a:xfrm>
                <a:off x="3314" y="2859"/>
                <a:ext cx="1469" cy="685"/>
              </a:xfrm>
              <a:custGeom>
                <a:avLst/>
                <a:gdLst>
                  <a:gd name="T0" fmla="*/ 1454 w 1469"/>
                  <a:gd name="T1" fmla="*/ 213 h 685"/>
                  <a:gd name="T2" fmla="*/ 1414 w 1469"/>
                  <a:gd name="T3" fmla="*/ 373 h 685"/>
                  <a:gd name="T4" fmla="*/ 1334 w 1469"/>
                  <a:gd name="T5" fmla="*/ 365 h 685"/>
                  <a:gd name="T6" fmla="*/ 1254 w 1469"/>
                  <a:gd name="T7" fmla="*/ 461 h 685"/>
                  <a:gd name="T8" fmla="*/ 1286 w 1469"/>
                  <a:gd name="T9" fmla="*/ 557 h 685"/>
                  <a:gd name="T10" fmla="*/ 1294 w 1469"/>
                  <a:gd name="T11" fmla="*/ 629 h 685"/>
                  <a:gd name="T12" fmla="*/ 1302 w 1469"/>
                  <a:gd name="T13" fmla="*/ 653 h 685"/>
                  <a:gd name="T14" fmla="*/ 1254 w 1469"/>
                  <a:gd name="T15" fmla="*/ 685 h 685"/>
                  <a:gd name="T16" fmla="*/ 1126 w 1469"/>
                  <a:gd name="T17" fmla="*/ 661 h 685"/>
                  <a:gd name="T18" fmla="*/ 1102 w 1469"/>
                  <a:gd name="T19" fmla="*/ 597 h 685"/>
                  <a:gd name="T20" fmla="*/ 1006 w 1469"/>
                  <a:gd name="T21" fmla="*/ 437 h 685"/>
                  <a:gd name="T22" fmla="*/ 982 w 1469"/>
                  <a:gd name="T23" fmla="*/ 445 h 685"/>
                  <a:gd name="T24" fmla="*/ 966 w 1469"/>
                  <a:gd name="T25" fmla="*/ 493 h 685"/>
                  <a:gd name="T26" fmla="*/ 894 w 1469"/>
                  <a:gd name="T27" fmla="*/ 445 h 685"/>
                  <a:gd name="T28" fmla="*/ 806 w 1469"/>
                  <a:gd name="T29" fmla="*/ 317 h 685"/>
                  <a:gd name="T30" fmla="*/ 742 w 1469"/>
                  <a:gd name="T31" fmla="*/ 293 h 685"/>
                  <a:gd name="T32" fmla="*/ 694 w 1469"/>
                  <a:gd name="T33" fmla="*/ 261 h 685"/>
                  <a:gd name="T34" fmla="*/ 646 w 1469"/>
                  <a:gd name="T35" fmla="*/ 245 h 685"/>
                  <a:gd name="T36" fmla="*/ 614 w 1469"/>
                  <a:gd name="T37" fmla="*/ 253 h 685"/>
                  <a:gd name="T38" fmla="*/ 566 w 1469"/>
                  <a:gd name="T39" fmla="*/ 269 h 685"/>
                  <a:gd name="T40" fmla="*/ 414 w 1469"/>
                  <a:gd name="T41" fmla="*/ 229 h 685"/>
                  <a:gd name="T42" fmla="*/ 406 w 1469"/>
                  <a:gd name="T43" fmla="*/ 85 h 685"/>
                  <a:gd name="T44" fmla="*/ 262 w 1469"/>
                  <a:gd name="T45" fmla="*/ 5 h 685"/>
                  <a:gd name="T46" fmla="*/ 182 w 1469"/>
                  <a:gd name="T47" fmla="*/ 45 h 685"/>
                  <a:gd name="T48" fmla="*/ 166 w 1469"/>
                  <a:gd name="T49" fmla="*/ 93 h 685"/>
                  <a:gd name="T50" fmla="*/ 158 w 1469"/>
                  <a:gd name="T51" fmla="*/ 117 h 685"/>
                  <a:gd name="T52" fmla="*/ 150 w 1469"/>
                  <a:gd name="T53" fmla="*/ 189 h 685"/>
                  <a:gd name="T54" fmla="*/ 46 w 1469"/>
                  <a:gd name="T55" fmla="*/ 229 h 685"/>
                  <a:gd name="T56" fmla="*/ 46 w 1469"/>
                  <a:gd name="T57" fmla="*/ 381 h 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69" h="685">
                    <a:moveTo>
                      <a:pt x="1454" y="213"/>
                    </a:moveTo>
                    <a:cubicBezTo>
                      <a:pt x="1435" y="271"/>
                      <a:pt x="1469" y="336"/>
                      <a:pt x="1414" y="373"/>
                    </a:cubicBezTo>
                    <a:cubicBezTo>
                      <a:pt x="1387" y="370"/>
                      <a:pt x="1361" y="365"/>
                      <a:pt x="1334" y="365"/>
                    </a:cubicBezTo>
                    <a:cubicBezTo>
                      <a:pt x="1267" y="365"/>
                      <a:pt x="1265" y="407"/>
                      <a:pt x="1254" y="461"/>
                    </a:cubicBezTo>
                    <a:cubicBezTo>
                      <a:pt x="1262" y="509"/>
                      <a:pt x="1272" y="516"/>
                      <a:pt x="1286" y="557"/>
                    </a:cubicBezTo>
                    <a:cubicBezTo>
                      <a:pt x="1289" y="581"/>
                      <a:pt x="1290" y="605"/>
                      <a:pt x="1294" y="629"/>
                    </a:cubicBezTo>
                    <a:cubicBezTo>
                      <a:pt x="1295" y="637"/>
                      <a:pt x="1307" y="646"/>
                      <a:pt x="1302" y="653"/>
                    </a:cubicBezTo>
                    <a:cubicBezTo>
                      <a:pt x="1291" y="669"/>
                      <a:pt x="1254" y="685"/>
                      <a:pt x="1254" y="685"/>
                    </a:cubicBezTo>
                    <a:cubicBezTo>
                      <a:pt x="1210" y="679"/>
                      <a:pt x="1170" y="668"/>
                      <a:pt x="1126" y="661"/>
                    </a:cubicBezTo>
                    <a:cubicBezTo>
                      <a:pt x="1095" y="641"/>
                      <a:pt x="1090" y="632"/>
                      <a:pt x="1102" y="597"/>
                    </a:cubicBezTo>
                    <a:cubicBezTo>
                      <a:pt x="1094" y="482"/>
                      <a:pt x="1115" y="455"/>
                      <a:pt x="1006" y="437"/>
                    </a:cubicBezTo>
                    <a:cubicBezTo>
                      <a:pt x="998" y="440"/>
                      <a:pt x="987" y="438"/>
                      <a:pt x="982" y="445"/>
                    </a:cubicBezTo>
                    <a:cubicBezTo>
                      <a:pt x="972" y="459"/>
                      <a:pt x="966" y="493"/>
                      <a:pt x="966" y="493"/>
                    </a:cubicBezTo>
                    <a:cubicBezTo>
                      <a:pt x="934" y="482"/>
                      <a:pt x="918" y="469"/>
                      <a:pt x="894" y="445"/>
                    </a:cubicBezTo>
                    <a:cubicBezTo>
                      <a:pt x="872" y="379"/>
                      <a:pt x="862" y="373"/>
                      <a:pt x="806" y="317"/>
                    </a:cubicBezTo>
                    <a:cubicBezTo>
                      <a:pt x="790" y="301"/>
                      <a:pt x="762" y="304"/>
                      <a:pt x="742" y="293"/>
                    </a:cubicBezTo>
                    <a:cubicBezTo>
                      <a:pt x="725" y="284"/>
                      <a:pt x="712" y="267"/>
                      <a:pt x="694" y="261"/>
                    </a:cubicBezTo>
                    <a:cubicBezTo>
                      <a:pt x="678" y="256"/>
                      <a:pt x="646" y="245"/>
                      <a:pt x="646" y="245"/>
                    </a:cubicBezTo>
                    <a:cubicBezTo>
                      <a:pt x="635" y="248"/>
                      <a:pt x="625" y="250"/>
                      <a:pt x="614" y="253"/>
                    </a:cubicBezTo>
                    <a:cubicBezTo>
                      <a:pt x="598" y="258"/>
                      <a:pt x="566" y="269"/>
                      <a:pt x="566" y="269"/>
                    </a:cubicBezTo>
                    <a:cubicBezTo>
                      <a:pt x="512" y="265"/>
                      <a:pt x="434" y="288"/>
                      <a:pt x="414" y="229"/>
                    </a:cubicBezTo>
                    <a:cubicBezTo>
                      <a:pt x="411" y="181"/>
                      <a:pt x="413" y="133"/>
                      <a:pt x="406" y="85"/>
                    </a:cubicBezTo>
                    <a:cubicBezTo>
                      <a:pt x="398" y="31"/>
                      <a:pt x="301" y="18"/>
                      <a:pt x="262" y="5"/>
                    </a:cubicBezTo>
                    <a:cubicBezTo>
                      <a:pt x="211" y="12"/>
                      <a:pt x="205" y="0"/>
                      <a:pt x="182" y="45"/>
                    </a:cubicBezTo>
                    <a:cubicBezTo>
                      <a:pt x="174" y="60"/>
                      <a:pt x="171" y="77"/>
                      <a:pt x="166" y="93"/>
                    </a:cubicBezTo>
                    <a:cubicBezTo>
                      <a:pt x="163" y="101"/>
                      <a:pt x="158" y="117"/>
                      <a:pt x="158" y="117"/>
                    </a:cubicBezTo>
                    <a:cubicBezTo>
                      <a:pt x="155" y="141"/>
                      <a:pt x="158" y="166"/>
                      <a:pt x="150" y="189"/>
                    </a:cubicBezTo>
                    <a:cubicBezTo>
                      <a:pt x="144" y="207"/>
                      <a:pt x="64" y="223"/>
                      <a:pt x="46" y="229"/>
                    </a:cubicBezTo>
                    <a:cubicBezTo>
                      <a:pt x="0" y="298"/>
                      <a:pt x="46" y="308"/>
                      <a:pt x="46" y="381"/>
                    </a:cubicBezTo>
                  </a:path>
                </a:pathLst>
              </a:custGeom>
              <a:solidFill>
                <a:srgbClr val="000000"/>
              </a:solidFill>
              <a:ln w="28575" cmpd="sng">
                <a:solidFill>
                  <a:srgbClr val="FFFF99"/>
                </a:solidFill>
                <a:round/>
                <a:headEnd type="none" w="med" len="med"/>
                <a:tailEnd type="triangle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476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Line 11"/>
              <p:cNvSpPr>
                <a:spLocks noChangeShapeType="1"/>
              </p:cNvSpPr>
              <p:nvPr/>
            </p:nvSpPr>
            <p:spPr bwMode="auto">
              <a:xfrm flipH="1">
                <a:off x="3552" y="3072"/>
                <a:ext cx="1248" cy="336"/>
              </a:xfrm>
              <a:prstGeom prst="line">
                <a:avLst/>
              </a:prstGeom>
              <a:noFill/>
              <a:ln w="38100">
                <a:solidFill>
                  <a:srgbClr val="FF99FF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2476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600198" y="1912940"/>
              <a:ext cx="2711117" cy="523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defTabSz="912476"/>
              <a:r>
                <a:rPr lang="de-DE" sz="2800" dirty="0" err="1">
                  <a:solidFill>
                    <a:prstClr val="white"/>
                  </a:solidFill>
                  <a:latin typeface="Calibri"/>
                </a:rPr>
                <a:t>Charged</a:t>
              </a:r>
              <a:r>
                <a:rPr lang="de-DE" sz="2800" dirty="0">
                  <a:solidFill>
                    <a:prstClr val="white"/>
                  </a:solidFill>
                  <a:latin typeface="Calibri"/>
                </a:rPr>
                <a:t> </a:t>
              </a:r>
              <a:r>
                <a:rPr lang="de-DE" sz="2800" dirty="0" err="1">
                  <a:solidFill>
                    <a:prstClr val="white"/>
                  </a:solidFill>
                  <a:latin typeface="Calibri"/>
                </a:rPr>
                <a:t>particles</a:t>
              </a:r>
              <a:endParaRPr lang="en-GB" sz="2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6052450" y="2730926"/>
              <a:ext cx="792176" cy="709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defTabSz="912476"/>
              <a:r>
                <a:rPr lang="en-GB" sz="4000" dirty="0">
                  <a:solidFill>
                    <a:prstClr val="white"/>
                  </a:solidFill>
                  <a:latin typeface="Times New Roman" pitchFamily="18" charset="0"/>
                  <a:sym typeface="Symbol" pitchFamily="18" charset="2"/>
                </a:rPr>
                <a:t>,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1703388" y="195267"/>
            <a:ext cx="86042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3" tIns="45623" rIns="91243" bIns="45623">
            <a:spAutoFit/>
          </a:bodyPr>
          <a:lstStyle/>
          <a:p>
            <a:pPr algn="ctr"/>
            <a:r>
              <a:rPr lang="en-GB" sz="3200" b="1" u="sng" dirty="0" err="1">
                <a:solidFill>
                  <a:srgbClr val="000000"/>
                </a:solidFill>
                <a:latin typeface="Times New Roman" pitchFamily="18" charset="0"/>
              </a:rPr>
              <a:t>Gigaton</a:t>
            </a:r>
            <a:r>
              <a:rPr lang="en-GB" sz="3200" b="1" u="sng" dirty="0">
                <a:solidFill>
                  <a:srgbClr val="000000"/>
                </a:solidFill>
                <a:latin typeface="Times New Roman" pitchFamily="18" charset="0"/>
              </a:rPr>
              <a:t> Volume Detector (GVD) in Lake Baikal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524000" y="1944688"/>
            <a:ext cx="9144000" cy="332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43" tIns="45623" rIns="91243" bIns="45623">
            <a:spAutoFit/>
          </a:bodyPr>
          <a:lstStyle/>
          <a:p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km</a:t>
            </a:r>
            <a:r>
              <a:rPr lang="en-US" sz="3200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-scale 3D-array of photo sensors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flexible structure allowing  an upgrade and/or a rearrangement of the main building blocks (clusters)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high sensitivity and resolution of neutrino energy, direction and flavor content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53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3"/>
          <p:cNvSpPr>
            <a:spLocks noChangeArrowheads="1"/>
          </p:cNvSpPr>
          <p:nvPr/>
        </p:nvSpPr>
        <p:spPr bwMode="auto">
          <a:xfrm>
            <a:off x="4270376" y="46039"/>
            <a:ext cx="3890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b="1" dirty="0">
                <a:solidFill>
                  <a:prstClr val="black"/>
                </a:solidFill>
                <a:latin typeface="Perpetua" pitchFamily="18" charset="0"/>
              </a:rPr>
              <a:t>Optical module</a:t>
            </a:r>
            <a:endParaRPr lang="en-GB" altLang="ru-RU" b="1" dirty="0">
              <a:solidFill>
                <a:prstClr val="black"/>
              </a:solidFill>
              <a:latin typeface="Perpetua" pitchFamily="18" charset="0"/>
            </a:endParaRPr>
          </a:p>
        </p:txBody>
      </p:sp>
      <p:pic>
        <p:nvPicPr>
          <p:cNvPr id="14339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569913"/>
            <a:ext cx="270668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4097227"/>
            <a:ext cx="374491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21"/>
          <p:cNvSpPr txBox="1">
            <a:spLocks noChangeArrowheads="1"/>
          </p:cNvSpPr>
          <p:nvPr/>
        </p:nvSpPr>
        <p:spPr bwMode="auto">
          <a:xfrm>
            <a:off x="7997032" y="3664002"/>
            <a:ext cx="2822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639763" indent="-246063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3475" indent="-246063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187450" indent="-20955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1462088" indent="-20955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1919288" indent="-20955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376488" indent="-20955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2833688" indent="-20955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290888" indent="-20955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000" b="1" dirty="0">
                <a:solidFill>
                  <a:prstClr val="black"/>
                </a:solidFill>
                <a:latin typeface="Constantia" pitchFamily="18" charset="0"/>
              </a:rPr>
              <a:t>Angular sensitivity  </a:t>
            </a:r>
            <a:endParaRPr lang="ru-RU" altLang="ru-RU" sz="2000" b="1" dirty="0">
              <a:solidFill>
                <a:prstClr val="black"/>
              </a:solidFill>
              <a:latin typeface="Constantia" pitchFamily="18" charset="0"/>
            </a:endParaRPr>
          </a:p>
        </p:txBody>
      </p:sp>
      <p:grpSp>
        <p:nvGrpSpPr>
          <p:cNvPr id="14342" name="Группа 38"/>
          <p:cNvGrpSpPr>
            <a:grpSpLocks/>
          </p:cNvGrpSpPr>
          <p:nvPr/>
        </p:nvGrpSpPr>
        <p:grpSpPr bwMode="auto">
          <a:xfrm>
            <a:off x="1662114" y="3695701"/>
            <a:ext cx="5297487" cy="3127375"/>
            <a:chOff x="138269" y="3696148"/>
            <a:chExt cx="5297827" cy="3127266"/>
          </a:xfrm>
        </p:grpSpPr>
        <p:grpSp>
          <p:nvGrpSpPr>
            <p:cNvPr id="14350" name="Группа 37"/>
            <p:cNvGrpSpPr>
              <a:grpSpLocks/>
            </p:cNvGrpSpPr>
            <p:nvPr/>
          </p:nvGrpSpPr>
          <p:grpSpPr bwMode="auto">
            <a:xfrm>
              <a:off x="138269" y="3696148"/>
              <a:ext cx="4577747" cy="2901204"/>
              <a:chOff x="138270" y="3840164"/>
              <a:chExt cx="4019650" cy="2425665"/>
            </a:xfrm>
          </p:grpSpPr>
          <p:sp>
            <p:nvSpPr>
              <p:cNvPr id="14352" name="TextBox 36"/>
              <p:cNvSpPr txBox="1">
                <a:spLocks noChangeArrowheads="1"/>
              </p:cNvSpPr>
              <p:nvPr/>
            </p:nvSpPr>
            <p:spPr bwMode="auto">
              <a:xfrm>
                <a:off x="2569171" y="3840164"/>
                <a:ext cx="162220" cy="308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00"/>
                  </a:buClr>
                  <a:buSzPct val="65000"/>
                  <a:buFont typeface="Wingdings 2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639763" indent="-246063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33475" indent="-246063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187450" indent="-20955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462088" indent="-209550">
                  <a:spcBef>
                    <a:spcPct val="20000"/>
                  </a:spcBef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919288" indent="-20955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376488" indent="-20955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833688" indent="-20955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290888" indent="-20955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ru-RU" altLang="ru-RU" sz="180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4353" name="TextBox 38"/>
              <p:cNvSpPr txBox="1">
                <a:spLocks noChangeArrowheads="1"/>
              </p:cNvSpPr>
              <p:nvPr/>
            </p:nvSpPr>
            <p:spPr bwMode="auto">
              <a:xfrm>
                <a:off x="2505942" y="4422147"/>
                <a:ext cx="1588749" cy="2830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00"/>
                  </a:buClr>
                  <a:buSzPct val="65000"/>
                  <a:buFont typeface="Wingdings 2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639763" indent="-246063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33475" indent="-246063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187450" indent="-20955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462088" indent="-209550">
                  <a:spcBef>
                    <a:spcPct val="20000"/>
                  </a:spcBef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919288" indent="-20955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376488" indent="-20955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833688" indent="-20955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290888" indent="-20955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ru-RU" sz="1600">
                    <a:solidFill>
                      <a:prstClr val="black"/>
                    </a:solidFill>
                    <a:cs typeface="Times New Roman" pitchFamily="18" charset="0"/>
                  </a:rPr>
                  <a:t> OM electronics</a:t>
                </a:r>
                <a:endParaRPr lang="ru-RU" altLang="ru-RU" sz="160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4354" name="TextBox 39"/>
              <p:cNvSpPr txBox="1">
                <a:spLocks noChangeArrowheads="1"/>
              </p:cNvSpPr>
              <p:nvPr/>
            </p:nvSpPr>
            <p:spPr bwMode="auto">
              <a:xfrm>
                <a:off x="2569171" y="4746630"/>
                <a:ext cx="1588749" cy="2830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00"/>
                  </a:buClr>
                  <a:buSzPct val="65000"/>
                  <a:buFont typeface="Wingdings 2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639763" indent="-246063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33475" indent="-246063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187450" indent="-20955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462088" indent="-209550">
                  <a:spcBef>
                    <a:spcPct val="20000"/>
                  </a:spcBef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919288" indent="-20955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376488" indent="-20955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833688" indent="-20955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290888" indent="-20955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ru-RU" sz="1600">
                    <a:solidFill>
                      <a:prstClr val="black"/>
                    </a:solidFill>
                    <a:cs typeface="Times New Roman" pitchFamily="18" charset="0"/>
                  </a:rPr>
                  <a:t>Mu-metal cage</a:t>
                </a:r>
                <a:endParaRPr lang="ru-RU" altLang="ru-RU" sz="160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4355" name="TextBox 41"/>
              <p:cNvSpPr txBox="1">
                <a:spLocks noChangeArrowheads="1"/>
              </p:cNvSpPr>
              <p:nvPr/>
            </p:nvSpPr>
            <p:spPr bwMode="auto">
              <a:xfrm>
                <a:off x="2555776" y="5085184"/>
                <a:ext cx="644784" cy="2830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00"/>
                  </a:buClr>
                  <a:buSzPct val="65000"/>
                  <a:buFont typeface="Wingdings 2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639763" indent="-246063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33475" indent="-246063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187450" indent="-20955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462088" indent="-209550">
                  <a:spcBef>
                    <a:spcPct val="20000"/>
                  </a:spcBef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919288" indent="-20955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376488" indent="-20955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833688" indent="-20955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290888" indent="-20955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ru-RU" sz="1600">
                    <a:solidFill>
                      <a:prstClr val="black"/>
                    </a:solidFill>
                    <a:cs typeface="Times New Roman" pitchFamily="18" charset="0"/>
                  </a:rPr>
                  <a:t>PMT</a:t>
                </a:r>
                <a:endParaRPr lang="ru-RU" altLang="ru-RU" sz="160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4356" name="TextBox 42"/>
              <p:cNvSpPr txBox="1">
                <a:spLocks noChangeArrowheads="1"/>
              </p:cNvSpPr>
              <p:nvPr/>
            </p:nvSpPr>
            <p:spPr bwMode="auto">
              <a:xfrm>
                <a:off x="2559065" y="5373216"/>
                <a:ext cx="1436871" cy="2830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00"/>
                  </a:buClr>
                  <a:buSzPct val="65000"/>
                  <a:buFont typeface="Wingdings 2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639763" indent="-246063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33475" indent="-246063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187450" indent="-20955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462088" indent="-209550">
                  <a:spcBef>
                    <a:spcPct val="20000"/>
                  </a:spcBef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919288" indent="-20955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376488" indent="-20955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833688" indent="-20955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290888" indent="-20955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ru-RU" sz="1600">
                    <a:solidFill>
                      <a:prstClr val="black"/>
                    </a:solidFill>
                    <a:cs typeface="Times New Roman" pitchFamily="18" charset="0"/>
                  </a:rPr>
                  <a:t>Optical gel  </a:t>
                </a:r>
                <a:endParaRPr lang="ru-RU" altLang="ru-RU" sz="160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  <p:pic>
            <p:nvPicPr>
              <p:cNvPr id="14357" name="Рисунок 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70" y="4081427"/>
                <a:ext cx="2289760" cy="2184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3" name="Соединительная линия уступом 32"/>
              <p:cNvCxnSpPr/>
              <p:nvPr/>
            </p:nvCxnSpPr>
            <p:spPr bwMode="auto">
              <a:xfrm>
                <a:off x="1910106" y="4941778"/>
                <a:ext cx="645445" cy="5309"/>
              </a:xfrm>
              <a:prstGeom prst="bentConnector3">
                <a:avLst>
                  <a:gd name="adj1" fmla="val 50000"/>
                </a:avLst>
              </a:prstGeom>
              <a:ln w="12700" cap="rnd">
                <a:solidFill>
                  <a:srgbClr val="FF0000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Соединительная линия уступом 33"/>
              <p:cNvCxnSpPr/>
              <p:nvPr/>
            </p:nvCxnSpPr>
            <p:spPr bwMode="auto">
              <a:xfrm flipV="1">
                <a:off x="1897560" y="6004901"/>
                <a:ext cx="671932" cy="0"/>
              </a:xfrm>
              <a:prstGeom prst="bentConnector3">
                <a:avLst>
                  <a:gd name="adj1" fmla="val 50000"/>
                </a:avLst>
              </a:prstGeom>
              <a:ln w="12700" cap="rnd">
                <a:solidFill>
                  <a:srgbClr val="FF0000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Соединительная линия уступом 34"/>
              <p:cNvCxnSpPr/>
              <p:nvPr/>
            </p:nvCxnSpPr>
            <p:spPr bwMode="auto">
              <a:xfrm flipV="1">
                <a:off x="1491891" y="5273589"/>
                <a:ext cx="1066448" cy="0"/>
              </a:xfrm>
              <a:prstGeom prst="bentConnector3">
                <a:avLst>
                  <a:gd name="adj1" fmla="val 50000"/>
                </a:avLst>
              </a:prstGeom>
              <a:ln w="12700" cap="rnd">
                <a:solidFill>
                  <a:srgbClr val="FF0000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Соединительная линия уступом 35"/>
              <p:cNvCxnSpPr/>
              <p:nvPr/>
            </p:nvCxnSpPr>
            <p:spPr bwMode="auto">
              <a:xfrm flipV="1">
                <a:off x="2004901" y="5539038"/>
                <a:ext cx="564590" cy="0"/>
              </a:xfrm>
              <a:prstGeom prst="bentConnector3">
                <a:avLst>
                  <a:gd name="adj1" fmla="val 50000"/>
                </a:avLst>
              </a:prstGeom>
              <a:ln w="12700" cap="rnd">
                <a:solidFill>
                  <a:srgbClr val="FF0000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Соединительная линия уступом 36"/>
              <p:cNvCxnSpPr/>
              <p:nvPr/>
            </p:nvCxnSpPr>
            <p:spPr bwMode="auto">
              <a:xfrm flipV="1">
                <a:off x="1341334" y="4547586"/>
                <a:ext cx="1228158" cy="2654"/>
              </a:xfrm>
              <a:prstGeom prst="bentConnector3">
                <a:avLst>
                  <a:gd name="adj1" fmla="val 50000"/>
                </a:avLst>
              </a:prstGeom>
              <a:ln w="12700" cap="rnd">
                <a:solidFill>
                  <a:srgbClr val="FF0000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351" name="TextBox 37"/>
            <p:cNvSpPr txBox="1">
              <a:spLocks noChangeArrowheads="1"/>
            </p:cNvSpPr>
            <p:nvPr/>
          </p:nvSpPr>
          <p:spPr bwMode="auto">
            <a:xfrm>
              <a:off x="2906682" y="5992417"/>
              <a:ext cx="252941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00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639763" indent="-246063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33475" indent="-246063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187450" indent="-2095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462088" indent="-20955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9192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3764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8336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2908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>
                  <a:solidFill>
                    <a:prstClr val="black"/>
                  </a:solidFill>
                  <a:cs typeface="Times New Roman" pitchFamily="18" charset="0"/>
                </a:rPr>
                <a:t>Glass pressure-resistant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>
                  <a:solidFill>
                    <a:prstClr val="black"/>
                  </a:solidFill>
                  <a:cs typeface="Times New Roman" pitchFamily="18" charset="0"/>
                </a:rPr>
                <a:t> sphere </a:t>
              </a:r>
              <a:r>
                <a:rPr lang="en-US" altLang="ru-RU" sz="1200">
                  <a:solidFill>
                    <a:prstClr val="black"/>
                  </a:solidFill>
                  <a:cs typeface="Times New Roman" pitchFamily="18" charset="0"/>
                </a:rPr>
                <a:t>VETROVEX</a:t>
              </a:r>
              <a:r>
                <a:rPr lang="en-US" altLang="ru-RU" sz="160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ru-RU" sz="1400">
                  <a:solidFill>
                    <a:prstClr val="black"/>
                  </a:solidFill>
                  <a:cs typeface="Times New Roman" pitchFamily="18" charset="0"/>
                </a:rPr>
                <a:t>(17”)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160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</p:grpSp>
      <p:sp>
        <p:nvSpPr>
          <p:cNvPr id="14343" name="Прямоугольник 18"/>
          <p:cNvSpPr>
            <a:spLocks noChangeArrowheads="1"/>
          </p:cNvSpPr>
          <p:nvPr/>
        </p:nvSpPr>
        <p:spPr bwMode="auto">
          <a:xfrm>
            <a:off x="1552160" y="2982542"/>
            <a:ext cx="90058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ru-RU" sz="2000" b="1" dirty="0">
                <a:solidFill>
                  <a:srgbClr val="FF0000"/>
                </a:solidFill>
                <a:cs typeface="Times New Roman" pitchFamily="18" charset="0"/>
              </a:rPr>
              <a:t>R7081-100  Hamamatsu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GB" altLang="ru-RU" sz="2000" dirty="0">
                <a:solidFill>
                  <a:prstClr val="black"/>
                </a:solidFill>
                <a:cs typeface="Times New Roman" pitchFamily="18" charset="0"/>
              </a:rPr>
              <a:t>D=10 inch. SBA photocathode</a:t>
            </a:r>
            <a:r>
              <a:rPr lang="ru-RU" altLang="ru-RU" sz="2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GB" altLang="ru-RU" sz="2000" dirty="0">
                <a:solidFill>
                  <a:prstClr val="black"/>
                </a:solidFill>
                <a:cs typeface="Times New Roman" pitchFamily="18" charset="0"/>
              </a:rPr>
              <a:t>QE ≈ 35% @ 400nm; Gain ~10</a:t>
            </a:r>
            <a:r>
              <a:rPr lang="en-GB" altLang="ru-RU" sz="2000" baseline="30000" dirty="0">
                <a:solidFill>
                  <a:prstClr val="black"/>
                </a:solidFill>
                <a:cs typeface="Times New Roman" pitchFamily="18" charset="0"/>
              </a:rPr>
              <a:t>7</a:t>
            </a:r>
            <a:r>
              <a:rPr lang="en-GB" altLang="ru-RU" sz="2000" dirty="0">
                <a:solidFill>
                  <a:prstClr val="black"/>
                </a:solidFill>
                <a:cs typeface="Times New Roman" pitchFamily="18" charset="0"/>
              </a:rPr>
              <a:t>, </a:t>
            </a:r>
            <a:r>
              <a:rPr lang="en-US" altLang="ru-RU" sz="2000" dirty="0">
                <a:solidFill>
                  <a:prstClr val="black"/>
                </a:solidFill>
                <a:cs typeface="Times New Roman" pitchFamily="18" charset="0"/>
              </a:rPr>
              <a:t>dark current </a:t>
            </a:r>
            <a:r>
              <a:rPr lang="en-GB" altLang="ru-RU" sz="2000" dirty="0">
                <a:solidFill>
                  <a:prstClr val="black"/>
                </a:solidFill>
                <a:cs typeface="Times New Roman" pitchFamily="18" charset="0"/>
              </a:rPr>
              <a:t>~8</a:t>
            </a:r>
            <a:r>
              <a:rPr lang="en-US" altLang="ru-RU" sz="2000" dirty="0">
                <a:solidFill>
                  <a:prstClr val="black"/>
                </a:solidFill>
                <a:cs typeface="Times New Roman" pitchFamily="18" charset="0"/>
              </a:rPr>
              <a:t> kHz</a:t>
            </a:r>
            <a:endParaRPr lang="it-IT" altLang="ru-RU" sz="2000" dirty="0">
              <a:solidFill>
                <a:prstClr val="black"/>
              </a:solidFill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ru-RU" sz="2000" dirty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</p:txBody>
      </p:sp>
      <p:grpSp>
        <p:nvGrpSpPr>
          <p:cNvPr id="14344" name="Группа 13"/>
          <p:cNvGrpSpPr>
            <a:grpSpLocks/>
          </p:cNvGrpSpPr>
          <p:nvPr/>
        </p:nvGrpSpPr>
        <p:grpSpPr bwMode="auto">
          <a:xfrm>
            <a:off x="2016126" y="606426"/>
            <a:ext cx="1795463" cy="2263775"/>
            <a:chOff x="-5940791" y="2782261"/>
            <a:chExt cx="3318140" cy="4153644"/>
          </a:xfrm>
        </p:grpSpPr>
        <p:pic>
          <p:nvPicPr>
            <p:cNvPr id="14347" name="Picture 4" descr="C:\AVM\AVM_Basic\present_select\MANTS-RICAP-2014\Material\R7081-PM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40791" y="2782261"/>
              <a:ext cx="3318140" cy="4153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8" name="Line 5"/>
            <p:cNvSpPr>
              <a:spLocks noChangeShapeType="1"/>
            </p:cNvSpPr>
            <p:nvPr/>
          </p:nvSpPr>
          <p:spPr bwMode="auto">
            <a:xfrm flipV="1">
              <a:off x="-5722914" y="4398163"/>
              <a:ext cx="2923546" cy="3513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4349" name="Text Box 13"/>
            <p:cNvSpPr txBox="1">
              <a:spLocks noChangeArrowheads="1"/>
            </p:cNvSpPr>
            <p:nvPr/>
          </p:nvSpPr>
          <p:spPr bwMode="auto">
            <a:xfrm>
              <a:off x="-5138353" y="3748323"/>
              <a:ext cx="1584327" cy="1299679"/>
            </a:xfrm>
            <a:prstGeom prst="rect">
              <a:avLst/>
            </a:prstGeom>
            <a:solidFill>
              <a:srgbClr val="FFFFCC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00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ja-JP" sz="2000" b="1" i="1">
                  <a:solidFill>
                    <a:srgbClr val="002060"/>
                  </a:solidFill>
                  <a:cs typeface="Times New Roman" pitchFamily="18" charset="0"/>
                </a:rPr>
                <a:t>Φ220</a:t>
              </a:r>
              <a:r>
                <a:rPr lang="en-US" altLang="ja-JP" sz="2000" b="1" i="1">
                  <a:solidFill>
                    <a:srgbClr val="002060"/>
                  </a:solidFill>
                  <a:latin typeface="Perpetua" pitchFamily="18" charset="0"/>
                  <a:cs typeface="Times New Roman" pitchFamily="18" charset="0"/>
                </a:rPr>
                <a:t> </a:t>
              </a:r>
              <a:r>
                <a:rPr lang="en-US" altLang="ja-JP" sz="2000" b="1">
                  <a:solidFill>
                    <a:srgbClr val="002060"/>
                  </a:solidFill>
                  <a:latin typeface="Perpetua" pitchFamily="18" charset="0"/>
                  <a:cs typeface="Times New Roman" pitchFamily="18" charset="0"/>
                </a:rPr>
                <a:t>mm</a:t>
              </a:r>
            </a:p>
          </p:txBody>
        </p:sp>
      </p:grpSp>
      <p:pic>
        <p:nvPicPr>
          <p:cNvPr id="14345" name="Рисунок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549275"/>
            <a:ext cx="3268663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Box 25"/>
          <p:cNvSpPr txBox="1">
            <a:spLocks noChangeArrowheads="1"/>
          </p:cNvSpPr>
          <p:nvPr/>
        </p:nvSpPr>
        <p:spPr bwMode="auto">
          <a:xfrm>
            <a:off x="4770439" y="2630488"/>
            <a:ext cx="2349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639763" indent="-246063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3475" indent="-246063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187450" indent="-20955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1462088" indent="-20955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1919288" indent="-20955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376488" indent="-20955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2833688" indent="-20955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290888" indent="-20955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800" b="1">
                <a:solidFill>
                  <a:prstClr val="black"/>
                </a:solidFill>
                <a:latin typeface="Constantia" pitchFamily="18" charset="0"/>
              </a:rPr>
              <a:t>Quantum efficiency</a:t>
            </a:r>
            <a:endParaRPr lang="ru-RU" altLang="ru-RU" sz="1800" b="1">
              <a:solidFill>
                <a:prstClr val="black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466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"/>
          <p:cNvSpPr>
            <a:spLocks noGrp="1" noChangeArrowheads="1"/>
          </p:cNvSpPr>
          <p:nvPr>
            <p:ph type="title"/>
          </p:nvPr>
        </p:nvSpPr>
        <p:spPr>
          <a:xfrm>
            <a:off x="1955566" y="-264987"/>
            <a:ext cx="8229024" cy="1144921"/>
          </a:xfrm>
        </p:spPr>
        <p:txBody>
          <a:bodyPr vert="horz" lIns="91440" tIns="35598" rIns="91440" bIns="45720" rtlCol="0" anchor="ctr">
            <a:normAutofit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151419" algn="l"/>
              </a:tabLst>
            </a:pPr>
            <a:r>
              <a:rPr lang="en-US" altLang="ru-RU" u="sng" dirty="0"/>
              <a:t>Optical modules assemble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497598" y="1559184"/>
            <a:ext cx="9144960" cy="5141916"/>
            <a:chOff x="1523520" y="930258"/>
            <a:chExt cx="9144960" cy="599076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/>
            <a:srcRect l="14210"/>
            <a:stretch/>
          </p:blipFill>
          <p:spPr>
            <a:xfrm>
              <a:off x="1523520" y="930258"/>
              <a:ext cx="9144960" cy="5990761"/>
            </a:xfrm>
            <a:prstGeom prst="rect">
              <a:avLst/>
            </a:prstGeom>
            <a:effectLst>
              <a:glow rad="127000">
                <a:schemeClr val="accent1"/>
              </a:glow>
              <a:outerShdw blurRad="50800" dist="50800" dir="5400000" algn="ctr" rotWithShape="0">
                <a:srgbClr val="000000"/>
              </a:outerShdw>
              <a:reflection stA="93000" endPos="65000" dist="50800" dir="5400000" sy="-100000" algn="bl" rotWithShape="0"/>
            </a:effectLst>
          </p:spPr>
        </p:pic>
        <p:sp>
          <p:nvSpPr>
            <p:cNvPr id="3074" name="Text Box 2"/>
            <p:cNvSpPr txBox="1">
              <a:spLocks noChangeArrowheads="1"/>
            </p:cNvSpPr>
            <p:nvPr/>
          </p:nvSpPr>
          <p:spPr bwMode="auto">
            <a:xfrm>
              <a:off x="1714733" y="5800615"/>
              <a:ext cx="8722996" cy="893781"/>
            </a:xfrm>
            <a:prstGeom prst="rect">
              <a:avLst/>
            </a:prstGeom>
            <a:solidFill>
              <a:srgbClr val="FFFFFF">
                <a:alpha val="76000"/>
              </a:srgbClr>
            </a:solidFill>
            <a:ln>
              <a:noFill/>
            </a:ln>
            <a:effectLst/>
          </p:spPr>
          <p:txBody>
            <a:bodyPr wrap="none" lIns="81646" tIns="66623" rIns="81646" bIns="40823"/>
            <a:lstStyle>
              <a:lvl1pPr marL="212725" indent="-212725">
                <a:tabLst>
                  <a:tab pos="212725" algn="l"/>
                  <a:tab pos="660400" algn="l"/>
                  <a:tab pos="1109663" algn="l"/>
                  <a:tab pos="1558925" algn="l"/>
                  <a:tab pos="2008188" algn="l"/>
                  <a:tab pos="2457450" algn="l"/>
                  <a:tab pos="2906713" algn="l"/>
                  <a:tab pos="3355975" algn="l"/>
                  <a:tab pos="3805238" algn="l"/>
                  <a:tab pos="4254500" algn="l"/>
                  <a:tab pos="4703763" algn="l"/>
                  <a:tab pos="5153025" algn="l"/>
                  <a:tab pos="5602288" algn="l"/>
                  <a:tab pos="6051550" algn="l"/>
                  <a:tab pos="6500813" algn="l"/>
                  <a:tab pos="6950075" algn="l"/>
                  <a:tab pos="7399338" algn="l"/>
                  <a:tab pos="7848600" algn="l"/>
                  <a:tab pos="8297863" algn="l"/>
                  <a:tab pos="8747125" algn="l"/>
                  <a:tab pos="91963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1pPr>
              <a:lvl2pPr>
                <a:tabLst>
                  <a:tab pos="212725" algn="l"/>
                  <a:tab pos="660400" algn="l"/>
                  <a:tab pos="1109663" algn="l"/>
                  <a:tab pos="1558925" algn="l"/>
                  <a:tab pos="2008188" algn="l"/>
                  <a:tab pos="2457450" algn="l"/>
                  <a:tab pos="2906713" algn="l"/>
                  <a:tab pos="3355975" algn="l"/>
                  <a:tab pos="3805238" algn="l"/>
                  <a:tab pos="4254500" algn="l"/>
                  <a:tab pos="4703763" algn="l"/>
                  <a:tab pos="5153025" algn="l"/>
                  <a:tab pos="5602288" algn="l"/>
                  <a:tab pos="6051550" algn="l"/>
                  <a:tab pos="6500813" algn="l"/>
                  <a:tab pos="6950075" algn="l"/>
                  <a:tab pos="7399338" algn="l"/>
                  <a:tab pos="7848600" algn="l"/>
                  <a:tab pos="8297863" algn="l"/>
                  <a:tab pos="8747125" algn="l"/>
                  <a:tab pos="91963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2pPr>
              <a:lvl3pPr>
                <a:tabLst>
                  <a:tab pos="212725" algn="l"/>
                  <a:tab pos="660400" algn="l"/>
                  <a:tab pos="1109663" algn="l"/>
                  <a:tab pos="1558925" algn="l"/>
                  <a:tab pos="2008188" algn="l"/>
                  <a:tab pos="2457450" algn="l"/>
                  <a:tab pos="2906713" algn="l"/>
                  <a:tab pos="3355975" algn="l"/>
                  <a:tab pos="3805238" algn="l"/>
                  <a:tab pos="4254500" algn="l"/>
                  <a:tab pos="4703763" algn="l"/>
                  <a:tab pos="5153025" algn="l"/>
                  <a:tab pos="5602288" algn="l"/>
                  <a:tab pos="6051550" algn="l"/>
                  <a:tab pos="6500813" algn="l"/>
                  <a:tab pos="6950075" algn="l"/>
                  <a:tab pos="7399338" algn="l"/>
                  <a:tab pos="7848600" algn="l"/>
                  <a:tab pos="8297863" algn="l"/>
                  <a:tab pos="8747125" algn="l"/>
                  <a:tab pos="91963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3pPr>
              <a:lvl4pPr>
                <a:tabLst>
                  <a:tab pos="212725" algn="l"/>
                  <a:tab pos="660400" algn="l"/>
                  <a:tab pos="1109663" algn="l"/>
                  <a:tab pos="1558925" algn="l"/>
                  <a:tab pos="2008188" algn="l"/>
                  <a:tab pos="2457450" algn="l"/>
                  <a:tab pos="2906713" algn="l"/>
                  <a:tab pos="3355975" algn="l"/>
                  <a:tab pos="3805238" algn="l"/>
                  <a:tab pos="4254500" algn="l"/>
                  <a:tab pos="4703763" algn="l"/>
                  <a:tab pos="5153025" algn="l"/>
                  <a:tab pos="5602288" algn="l"/>
                  <a:tab pos="6051550" algn="l"/>
                  <a:tab pos="6500813" algn="l"/>
                  <a:tab pos="6950075" algn="l"/>
                  <a:tab pos="7399338" algn="l"/>
                  <a:tab pos="7848600" algn="l"/>
                  <a:tab pos="8297863" algn="l"/>
                  <a:tab pos="8747125" algn="l"/>
                  <a:tab pos="91963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4pPr>
              <a:lvl5pPr>
                <a:tabLst>
                  <a:tab pos="212725" algn="l"/>
                  <a:tab pos="660400" algn="l"/>
                  <a:tab pos="1109663" algn="l"/>
                  <a:tab pos="1558925" algn="l"/>
                  <a:tab pos="2008188" algn="l"/>
                  <a:tab pos="2457450" algn="l"/>
                  <a:tab pos="2906713" algn="l"/>
                  <a:tab pos="3355975" algn="l"/>
                  <a:tab pos="3805238" algn="l"/>
                  <a:tab pos="4254500" algn="l"/>
                  <a:tab pos="4703763" algn="l"/>
                  <a:tab pos="5153025" algn="l"/>
                  <a:tab pos="5602288" algn="l"/>
                  <a:tab pos="6051550" algn="l"/>
                  <a:tab pos="6500813" algn="l"/>
                  <a:tab pos="6950075" algn="l"/>
                  <a:tab pos="7399338" algn="l"/>
                  <a:tab pos="7848600" algn="l"/>
                  <a:tab pos="8297863" algn="l"/>
                  <a:tab pos="8747125" algn="l"/>
                  <a:tab pos="91963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212725" algn="l"/>
                  <a:tab pos="660400" algn="l"/>
                  <a:tab pos="1109663" algn="l"/>
                  <a:tab pos="1558925" algn="l"/>
                  <a:tab pos="2008188" algn="l"/>
                  <a:tab pos="2457450" algn="l"/>
                  <a:tab pos="2906713" algn="l"/>
                  <a:tab pos="3355975" algn="l"/>
                  <a:tab pos="3805238" algn="l"/>
                  <a:tab pos="4254500" algn="l"/>
                  <a:tab pos="4703763" algn="l"/>
                  <a:tab pos="5153025" algn="l"/>
                  <a:tab pos="5602288" algn="l"/>
                  <a:tab pos="6051550" algn="l"/>
                  <a:tab pos="6500813" algn="l"/>
                  <a:tab pos="6950075" algn="l"/>
                  <a:tab pos="7399338" algn="l"/>
                  <a:tab pos="7848600" algn="l"/>
                  <a:tab pos="8297863" algn="l"/>
                  <a:tab pos="8747125" algn="l"/>
                  <a:tab pos="91963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212725" algn="l"/>
                  <a:tab pos="660400" algn="l"/>
                  <a:tab pos="1109663" algn="l"/>
                  <a:tab pos="1558925" algn="l"/>
                  <a:tab pos="2008188" algn="l"/>
                  <a:tab pos="2457450" algn="l"/>
                  <a:tab pos="2906713" algn="l"/>
                  <a:tab pos="3355975" algn="l"/>
                  <a:tab pos="3805238" algn="l"/>
                  <a:tab pos="4254500" algn="l"/>
                  <a:tab pos="4703763" algn="l"/>
                  <a:tab pos="5153025" algn="l"/>
                  <a:tab pos="5602288" algn="l"/>
                  <a:tab pos="6051550" algn="l"/>
                  <a:tab pos="6500813" algn="l"/>
                  <a:tab pos="6950075" algn="l"/>
                  <a:tab pos="7399338" algn="l"/>
                  <a:tab pos="7848600" algn="l"/>
                  <a:tab pos="8297863" algn="l"/>
                  <a:tab pos="8747125" algn="l"/>
                  <a:tab pos="91963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212725" algn="l"/>
                  <a:tab pos="660400" algn="l"/>
                  <a:tab pos="1109663" algn="l"/>
                  <a:tab pos="1558925" algn="l"/>
                  <a:tab pos="2008188" algn="l"/>
                  <a:tab pos="2457450" algn="l"/>
                  <a:tab pos="2906713" algn="l"/>
                  <a:tab pos="3355975" algn="l"/>
                  <a:tab pos="3805238" algn="l"/>
                  <a:tab pos="4254500" algn="l"/>
                  <a:tab pos="4703763" algn="l"/>
                  <a:tab pos="5153025" algn="l"/>
                  <a:tab pos="5602288" algn="l"/>
                  <a:tab pos="6051550" algn="l"/>
                  <a:tab pos="6500813" algn="l"/>
                  <a:tab pos="6950075" algn="l"/>
                  <a:tab pos="7399338" algn="l"/>
                  <a:tab pos="7848600" algn="l"/>
                  <a:tab pos="8297863" algn="l"/>
                  <a:tab pos="8747125" algn="l"/>
                  <a:tab pos="91963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212725" algn="l"/>
                  <a:tab pos="660400" algn="l"/>
                  <a:tab pos="1109663" algn="l"/>
                  <a:tab pos="1558925" algn="l"/>
                  <a:tab pos="2008188" algn="l"/>
                  <a:tab pos="2457450" algn="l"/>
                  <a:tab pos="2906713" algn="l"/>
                  <a:tab pos="3355975" algn="l"/>
                  <a:tab pos="3805238" algn="l"/>
                  <a:tab pos="4254500" algn="l"/>
                  <a:tab pos="4703763" algn="l"/>
                  <a:tab pos="5153025" algn="l"/>
                  <a:tab pos="5602288" algn="l"/>
                  <a:tab pos="6051550" algn="l"/>
                  <a:tab pos="6500813" algn="l"/>
                  <a:tab pos="6950075" algn="l"/>
                  <a:tab pos="7399338" algn="l"/>
                  <a:tab pos="7848600" algn="l"/>
                  <a:tab pos="8297863" algn="l"/>
                  <a:tab pos="8747125" algn="l"/>
                  <a:tab pos="91963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9pPr>
            </a:lstStyle>
            <a:p>
              <a:pPr>
                <a:lnSpc>
                  <a:spcPct val="93000"/>
                </a:lnSpc>
                <a:spcBef>
                  <a:spcPts val="261"/>
                </a:spcBef>
                <a:spcAft>
                  <a:spcPts val="261"/>
                </a:spcAft>
                <a:buClr>
                  <a:srgbClr val="000000"/>
                </a:buClr>
                <a:buSzPct val="45000"/>
                <a:defRPr/>
              </a:pP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Production rate in 2017 (including testing) was up to 6 OM/day</a:t>
              </a:r>
            </a:p>
            <a:p>
              <a:pPr marL="195864">
                <a:lnSpc>
                  <a:spcPct val="93000"/>
                </a:lnSpc>
                <a:spcBef>
                  <a:spcPts val="261"/>
                </a:spcBef>
                <a:spcAft>
                  <a:spcPts val="261"/>
                </a:spcAft>
                <a:buSzPct val="45000"/>
                <a:defRPr/>
              </a:pPr>
              <a:endParaRPr lang="ru-RU" altLang="ru-RU" sz="2903" dirty="0"/>
            </a:p>
          </p:txBody>
        </p:sp>
      </p:grpSp>
    </p:spTree>
    <p:extLst>
      <p:ext uri="{BB962C8B-B14F-4D97-AF65-F5344CB8AC3E}">
        <p14:creationId xmlns:p14="http://schemas.microsoft.com/office/powerpoint/2010/main" val="36698838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3496" y="0"/>
            <a:ext cx="5158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The optical modules production facility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0" y="544100"/>
            <a:ext cx="10058400" cy="5657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2405" y="5786451"/>
            <a:ext cx="10241778" cy="830997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The facility allows to produce and test up to 12 OM per day</a:t>
            </a:r>
          </a:p>
          <a:p>
            <a:r>
              <a:rPr lang="en-US" sz="2400" dirty="0"/>
              <a:t>This year we need to produce and send to the site 600 OM up to end of February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84579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2" y="0"/>
            <a:ext cx="116784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5303838" y="260351"/>
            <a:ext cx="1853798" cy="69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10" tIns="41455" rIns="82910" bIns="41455">
            <a:spAutoFit/>
          </a:bodyPr>
          <a:lstStyle>
            <a:lvl1pPr defTabSz="4064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064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064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064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064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4000" b="1" dirty="0">
                <a:solidFill>
                  <a:srgbClr val="E6E6E6"/>
                </a:solidFill>
                <a:latin typeface="Perpetua" pitchFamily="18" charset="0"/>
                <a:ea typeface="MS PGothic" pitchFamily="34" charset="-128"/>
              </a:rPr>
              <a:t>The site</a:t>
            </a:r>
            <a:endParaRPr lang="ru-RU" altLang="ru-RU" sz="4000" b="1" dirty="0">
              <a:solidFill>
                <a:srgbClr val="E6E6E6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6149" name="TextBox 8"/>
          <p:cNvSpPr txBox="1">
            <a:spLocks noChangeArrowheads="1"/>
          </p:cNvSpPr>
          <p:nvPr/>
        </p:nvSpPr>
        <p:spPr bwMode="auto">
          <a:xfrm>
            <a:off x="1016457" y="1951314"/>
            <a:ext cx="2000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dirty="0">
                <a:solidFill>
                  <a:schemeClr val="bg1"/>
                </a:solidFill>
                <a:latin typeface="Arial" pitchFamily="34" charset="0"/>
              </a:rPr>
              <a:t>Shore station</a:t>
            </a:r>
            <a:endParaRPr lang="ru-RU" altLang="ru-RU" sz="2400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630959" y="3978975"/>
            <a:ext cx="430336" cy="954597"/>
          </a:xfrm>
          <a:prstGeom prst="straightConnector1">
            <a:avLst/>
          </a:prstGeom>
          <a:ln w="15875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TextBox 13"/>
          <p:cNvSpPr txBox="1">
            <a:spLocks noChangeArrowheads="1"/>
          </p:cNvSpPr>
          <p:nvPr/>
        </p:nvSpPr>
        <p:spPr bwMode="auto">
          <a:xfrm>
            <a:off x="2897188" y="4232275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  <a:latin typeface="Arial" pitchFamily="34" charset="0"/>
              </a:rPr>
              <a:t>36 km</a:t>
            </a:r>
            <a:endParaRPr lang="ru-RU" altLang="ru-RU" sz="1800">
              <a:solidFill>
                <a:schemeClr val="bg1"/>
              </a:solidFill>
              <a:latin typeface="Arial" pitchFamily="34" charset="0"/>
            </a:endParaRPr>
          </a:p>
        </p:txBody>
      </p:sp>
      <p:grpSp>
        <p:nvGrpSpPr>
          <p:cNvPr id="6153" name="Группа 1"/>
          <p:cNvGrpSpPr>
            <a:grpSpLocks/>
          </p:cNvGrpSpPr>
          <p:nvPr/>
        </p:nvGrpSpPr>
        <p:grpSpPr bwMode="auto">
          <a:xfrm>
            <a:off x="3193493" y="4430659"/>
            <a:ext cx="3867744" cy="2427341"/>
            <a:chOff x="1452977" y="3651594"/>
            <a:chExt cx="3867587" cy="2427297"/>
          </a:xfrm>
        </p:grpSpPr>
        <p:sp>
          <p:nvSpPr>
            <p:cNvPr id="17" name="Равнобедренный треугольник 16"/>
            <p:cNvSpPr/>
            <p:nvPr/>
          </p:nvSpPr>
          <p:spPr bwMode="auto">
            <a:xfrm rot="18788564">
              <a:off x="2191910" y="2912661"/>
              <a:ext cx="1055669" cy="2533536"/>
            </a:xfrm>
            <a:prstGeom prst="triangle">
              <a:avLst>
                <a:gd name="adj" fmla="val 13995"/>
              </a:avLst>
            </a:prstGeom>
            <a:solidFill>
              <a:schemeClr val="accent1">
                <a:alpha val="6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633">
                <a:solidFill>
                  <a:prstClr val="white"/>
                </a:solidFill>
              </a:endParaRPr>
            </a:p>
          </p:txBody>
        </p:sp>
        <p:pic>
          <p:nvPicPr>
            <p:cNvPr id="6158" name="Рисунок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5" t="37239" r="2110" b="2863"/>
            <a:stretch>
              <a:fillRect/>
            </a:stretch>
          </p:blipFill>
          <p:spPr bwMode="auto">
            <a:xfrm>
              <a:off x="3271502" y="3985016"/>
              <a:ext cx="2049062" cy="209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845586" y="1405732"/>
            <a:ext cx="39417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Location:  104</a:t>
            </a:r>
            <a:r>
              <a:rPr lang="en-US" sz="2400" b="1" baseline="30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o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25’</a:t>
            </a:r>
            <a:r>
              <a:rPr lang="en-US" sz="2400" b="1" baseline="30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E; 51</a:t>
            </a:r>
            <a:r>
              <a:rPr lang="en-US" sz="2400" b="1" baseline="30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o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46’ 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N</a:t>
            </a:r>
            <a:endParaRPr lang="ru-RU" sz="2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42914" y="4803207"/>
            <a:ext cx="4003675" cy="1800225"/>
            <a:chOff x="1703389" y="4797426"/>
            <a:chExt cx="4003675" cy="1800225"/>
          </a:xfrm>
        </p:grpSpPr>
        <p:sp>
          <p:nvSpPr>
            <p:cNvPr id="6148" name="TextBox 6"/>
            <p:cNvSpPr txBox="1">
              <a:spLocks noChangeArrowheads="1"/>
            </p:cNvSpPr>
            <p:nvPr/>
          </p:nvSpPr>
          <p:spPr bwMode="auto">
            <a:xfrm>
              <a:off x="2533651" y="4797426"/>
              <a:ext cx="13917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 dirty="0" err="1">
                  <a:solidFill>
                    <a:schemeClr val="bg1"/>
                  </a:solidFill>
                  <a:latin typeface="Arial" pitchFamily="34" charset="0"/>
                </a:rPr>
                <a:t>Baikal’sk</a:t>
              </a:r>
              <a:endParaRPr lang="ru-RU" altLang="ru-RU" sz="2400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  <p:pic>
          <p:nvPicPr>
            <p:cNvPr id="6152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57" b="49416"/>
            <a:stretch>
              <a:fillRect/>
            </a:stretch>
          </p:blipFill>
          <p:spPr bwMode="auto">
            <a:xfrm>
              <a:off x="1703389" y="5256214"/>
              <a:ext cx="4003675" cy="134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5" name="Прямоугольник 1"/>
            <p:cNvSpPr>
              <a:spLocks noChangeArrowheads="1"/>
            </p:cNvSpPr>
            <p:nvPr/>
          </p:nvSpPr>
          <p:spPr bwMode="auto">
            <a:xfrm>
              <a:off x="1849438" y="5199064"/>
              <a:ext cx="375397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Workshop&amp;Storage</a:t>
              </a:r>
              <a:r>
                <a:rPr lang="en-US" altLang="ru-RU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facilities</a:t>
              </a:r>
              <a:endParaRPr lang="ru-RU" altLang="ru-RU" sz="2400" dirty="0">
                <a:latin typeface="Arial" pitchFamily="34" charset="0"/>
              </a:endParaRPr>
            </a:p>
          </p:txBody>
        </p:sp>
      </p:grpSp>
      <p:pic>
        <p:nvPicPr>
          <p:cNvPr id="6156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7" b="9166"/>
          <a:stretch>
            <a:fillRect/>
          </a:stretch>
        </p:blipFill>
        <p:spPr>
          <a:xfrm>
            <a:off x="771525" y="2478278"/>
            <a:ext cx="2716213" cy="1423987"/>
          </a:xfrm>
        </p:spPr>
      </p:pic>
      <p:sp>
        <p:nvSpPr>
          <p:cNvPr id="15" name="Прямоугольник 14"/>
          <p:cNvSpPr/>
          <p:nvPr/>
        </p:nvSpPr>
        <p:spPr>
          <a:xfrm>
            <a:off x="9171807" y="5750004"/>
            <a:ext cx="2726377" cy="11079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Baikal water </a:t>
            </a:r>
          </a:p>
          <a:p>
            <a:pPr>
              <a:spcBef>
                <a:spcPct val="0"/>
              </a:spcBef>
            </a:pPr>
            <a:r>
              <a:rPr lang="en-US" altLang="ru-RU" sz="2200" dirty="0" err="1">
                <a:latin typeface="Times New Roman" pitchFamily="18" charset="0"/>
                <a:cs typeface="Times New Roman" pitchFamily="18" charset="0"/>
              </a:rPr>
              <a:t>Abs.Length</a:t>
            </a:r>
            <a:r>
              <a:rPr lang="en-US" altLang="ru-RU" sz="2200" dirty="0">
                <a:latin typeface="Times New Roman" pitchFamily="18" charset="0"/>
                <a:cs typeface="Times New Roman" pitchFamily="18" charset="0"/>
              </a:rPr>
              <a:t>: 22 ± 2 m  </a:t>
            </a:r>
            <a:r>
              <a:rPr lang="en-US" altLang="ru-RU" sz="2200" dirty="0" err="1">
                <a:latin typeface="Times New Roman" pitchFamily="18" charset="0"/>
                <a:cs typeface="Times New Roman" pitchFamily="18" charset="0"/>
              </a:rPr>
              <a:t>Scatt.Length</a:t>
            </a:r>
            <a:r>
              <a:rPr lang="en-US" altLang="ru-RU" sz="2200" dirty="0">
                <a:latin typeface="Times New Roman" pitchFamily="18" charset="0"/>
                <a:cs typeface="Times New Roman" pitchFamily="18" charset="0"/>
              </a:rPr>
              <a:t>: 30-50 m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157636" y="896531"/>
            <a:ext cx="3600400" cy="21852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Site: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1370 m maximum depth</a:t>
            </a:r>
            <a:endParaRPr lang="en-US" alt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Distance to shore ~4  km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 high luminosity bursts from biology.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 K</a:t>
            </a:r>
            <a:r>
              <a:rPr lang="en-US" altLang="ru-RU" sz="2200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alt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background.</a:t>
            </a:r>
          </a:p>
        </p:txBody>
      </p:sp>
    </p:spTree>
    <p:extLst>
      <p:ext uri="{BB962C8B-B14F-4D97-AF65-F5344CB8AC3E}">
        <p14:creationId xmlns:p14="http://schemas.microsoft.com/office/powerpoint/2010/main" val="3764162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D93E2B"/>
                </a:solidFill>
              </a:rPr>
              <a:t>Previous</a:t>
            </a:r>
            <a:r>
              <a:rPr lang="en-US" sz="3600" dirty="0"/>
              <a:t> </a:t>
            </a:r>
            <a:r>
              <a:rPr lang="en-US" sz="4000" dirty="0">
                <a:solidFill>
                  <a:srgbClr val="D93E2B"/>
                </a:solidFill>
              </a:rPr>
              <a:t>stages</a:t>
            </a:r>
            <a:r>
              <a:rPr lang="en-US" sz="3600" dirty="0"/>
              <a:t> </a:t>
            </a:r>
            <a:r>
              <a:rPr lang="en-US" sz="4000" dirty="0">
                <a:solidFill>
                  <a:srgbClr val="D93E2B"/>
                </a:solidFill>
              </a:rPr>
              <a:t>of</a:t>
            </a:r>
            <a:r>
              <a:rPr lang="en-US" sz="3600" dirty="0"/>
              <a:t> </a:t>
            </a:r>
            <a:r>
              <a:rPr lang="en-US" sz="4000" dirty="0">
                <a:solidFill>
                  <a:srgbClr val="D93E2B"/>
                </a:solidFill>
              </a:rPr>
              <a:t>the</a:t>
            </a:r>
            <a:r>
              <a:rPr lang="en-US" sz="3600" dirty="0"/>
              <a:t> </a:t>
            </a:r>
            <a:r>
              <a:rPr lang="en-US" sz="4000" dirty="0">
                <a:solidFill>
                  <a:srgbClr val="D93E2B"/>
                </a:solidFill>
              </a:rPr>
              <a:t>first  cluster</a:t>
            </a:r>
            <a:r>
              <a:rPr lang="en-US" sz="3600" dirty="0"/>
              <a:t> </a:t>
            </a:r>
            <a:r>
              <a:rPr lang="ru-RU" sz="3600" dirty="0"/>
              <a:t>                 </a:t>
            </a:r>
            <a:r>
              <a:rPr lang="en-US" sz="3600" dirty="0"/>
              <a:t>                                          </a:t>
            </a:r>
            <a:r>
              <a:rPr lang="ru-RU" sz="3600" dirty="0"/>
              <a:t>            </a:t>
            </a:r>
            <a:r>
              <a:rPr lang="en-US" sz="3600" dirty="0"/>
              <a:t>                        </a:t>
            </a:r>
            <a:r>
              <a:rPr lang="ru-RU" sz="3600" dirty="0"/>
              <a:t>   </a:t>
            </a:r>
            <a:r>
              <a:rPr lang="ru-RU" sz="3600" dirty="0">
                <a:solidFill>
                  <a:srgbClr val="FF0000"/>
                </a:solidFill>
              </a:rPr>
              <a:t>          </a:t>
            </a:r>
            <a:r>
              <a:rPr lang="en-US" sz="3600" dirty="0">
                <a:solidFill>
                  <a:srgbClr val="FF0000"/>
                </a:solidFill>
              </a:rPr>
              <a:t>“DUBNA”</a:t>
            </a:r>
            <a:r>
              <a:rPr lang="ru-RU" sz="3600" dirty="0">
                <a:solidFill>
                  <a:srgbClr val="FF0000"/>
                </a:solidFill>
              </a:rPr>
              <a:t>            </a:t>
            </a:r>
            <a:r>
              <a:rPr lang="en-US" sz="3600" dirty="0">
                <a:solidFill>
                  <a:srgbClr val="FF0000"/>
                </a:solidFill>
              </a:rPr>
              <a:t>                                                                                                         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1552620" y="1359841"/>
            <a:ext cx="2486707" cy="4595031"/>
            <a:chOff x="707923" y="1259633"/>
            <a:chExt cx="2486707" cy="4595031"/>
          </a:xfrm>
        </p:grpSpPr>
        <p:grpSp>
          <p:nvGrpSpPr>
            <p:cNvPr id="2" name="Группа 2"/>
            <p:cNvGrpSpPr>
              <a:grpSpLocks/>
            </p:cNvGrpSpPr>
            <p:nvPr/>
          </p:nvGrpSpPr>
          <p:grpSpPr bwMode="auto">
            <a:xfrm>
              <a:off x="1165220" y="2753488"/>
              <a:ext cx="1736605" cy="3101176"/>
              <a:chOff x="685800" y="990600"/>
              <a:chExt cx="2411546" cy="3048000"/>
            </a:xfrm>
          </p:grpSpPr>
          <p:pic>
            <p:nvPicPr>
              <p:cNvPr id="3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" y="990600"/>
                <a:ext cx="739201" cy="3033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6401" y="2895600"/>
                <a:ext cx="668470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8876" y="2895600"/>
                <a:ext cx="668470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707923" y="1259633"/>
              <a:ext cx="2486707" cy="1185801"/>
            </a:xfrm>
            <a:prstGeom prst="rect">
              <a:avLst/>
            </a:prstGeom>
            <a:noFill/>
          </p:spPr>
          <p:txBody>
            <a:bodyPr wrap="none" lIns="91407" tIns="45704" rIns="91407" bIns="45704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2012</a:t>
              </a:r>
            </a:p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3 strings (36 OMs)</a:t>
              </a:r>
              <a:r>
                <a:rPr lang="ru-RU" sz="1400" dirty="0">
                  <a:solidFill>
                    <a:prstClr val="black"/>
                  </a:solidFill>
                  <a:latin typeface="Calibri"/>
                </a:rPr>
                <a:t>, 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First full-scale</a:t>
              </a:r>
              <a:r>
                <a:rPr lang="ru-RU" sz="14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GVD</a:t>
              </a:r>
              <a:r>
                <a:rPr lang="ru-RU" sz="14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string </a:t>
              </a:r>
            </a:p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Launch: April</a:t>
              </a:r>
              <a:r>
                <a:rPr lang="ru-RU" sz="1400" dirty="0">
                  <a:solidFill>
                    <a:prstClr val="black"/>
                  </a:solidFill>
                  <a:latin typeface="Calibri"/>
                </a:rPr>
                <a:t> 2012 </a:t>
              </a:r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yr</a:t>
              </a:r>
              <a:r>
                <a:rPr lang="ru-RU" sz="1400" dirty="0">
                  <a:solidFill>
                    <a:prstClr val="black"/>
                  </a:solidFill>
                  <a:latin typeface="Calibri"/>
                </a:rPr>
                <a:t>.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00360" y="2718663"/>
              <a:ext cx="742753" cy="2154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07" tIns="45704" rIns="91407" bIns="45704" rtlCol="0">
              <a:spAutoFit/>
            </a:bodyPr>
            <a:lstStyle/>
            <a:p>
              <a:r>
                <a:rPr lang="en-US" sz="800" dirty="0">
                  <a:latin typeface="Calibri"/>
                </a:rPr>
                <a:t>DAQ</a:t>
              </a:r>
              <a:endParaRPr lang="ru-RU" sz="800" dirty="0"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55590" y="4595468"/>
              <a:ext cx="525142" cy="2154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07" tIns="45704" rIns="91407" bIns="45704" rtlCol="0">
              <a:spAutoFit/>
            </a:bodyPr>
            <a:lstStyle/>
            <a:p>
              <a:r>
                <a:rPr lang="en-US" sz="800" dirty="0">
                  <a:latin typeface="Calibri"/>
                </a:rPr>
                <a:t>DAQ</a:t>
              </a:r>
              <a:endParaRPr lang="ru-RU" sz="800" dirty="0">
                <a:latin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80732" y="4595468"/>
              <a:ext cx="521095" cy="2154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07" tIns="45704" rIns="91407" bIns="45704" rtlCol="0">
              <a:spAutoFit/>
            </a:bodyPr>
            <a:lstStyle/>
            <a:p>
              <a:r>
                <a:rPr lang="en-US" sz="800" dirty="0">
                  <a:latin typeface="Calibri"/>
                </a:rPr>
                <a:t>DAQ</a:t>
              </a:r>
              <a:endParaRPr lang="ru-RU" sz="800" dirty="0">
                <a:latin typeface="Calibri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8618451" y="1259632"/>
            <a:ext cx="2487061" cy="4806989"/>
            <a:chOff x="5686408" y="1259633"/>
            <a:chExt cx="2487061" cy="4806989"/>
          </a:xfrm>
        </p:grpSpPr>
        <p:sp>
          <p:nvSpPr>
            <p:cNvPr id="17" name="TextBox 16"/>
            <p:cNvSpPr txBox="1"/>
            <p:nvPr/>
          </p:nvSpPr>
          <p:spPr>
            <a:xfrm>
              <a:off x="5929514" y="1259633"/>
              <a:ext cx="2000852" cy="1185801"/>
            </a:xfrm>
            <a:prstGeom prst="rect">
              <a:avLst/>
            </a:prstGeom>
            <a:noFill/>
          </p:spPr>
          <p:txBody>
            <a:bodyPr wrap="none" lIns="91407" tIns="45704" rIns="91407" bIns="45704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2014</a:t>
              </a:r>
            </a:p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 5 strings</a:t>
              </a:r>
              <a:r>
                <a:rPr lang="ru-RU" sz="14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(120 OMs)</a:t>
              </a:r>
              <a:endParaRPr lang="ru-RU" sz="1400" dirty="0">
                <a:solidFill>
                  <a:prstClr val="black"/>
                </a:solidFill>
                <a:latin typeface="Calibri"/>
              </a:endParaRPr>
            </a:p>
            <a:p>
              <a:pPr algn="ctr"/>
              <a:endParaRPr lang="en-US" sz="1400" dirty="0">
                <a:solidFill>
                  <a:prstClr val="black"/>
                </a:solidFill>
                <a:latin typeface="Calibri"/>
              </a:endParaRPr>
            </a:p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Launch: April 2014</a:t>
              </a:r>
              <a:endParaRPr lang="ru-RU" sz="140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408" y="2238836"/>
              <a:ext cx="2487061" cy="3827786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4986864" y="1359841"/>
            <a:ext cx="2760043" cy="4595031"/>
            <a:chOff x="3654009" y="1259633"/>
            <a:chExt cx="2760043" cy="4595031"/>
          </a:xfrm>
        </p:grpSpPr>
        <p:sp>
          <p:nvSpPr>
            <p:cNvPr id="16" name="TextBox 15"/>
            <p:cNvSpPr txBox="1"/>
            <p:nvPr/>
          </p:nvSpPr>
          <p:spPr>
            <a:xfrm>
              <a:off x="3654009" y="1259633"/>
              <a:ext cx="2760043" cy="1261851"/>
            </a:xfrm>
            <a:prstGeom prst="rect">
              <a:avLst/>
            </a:prstGeom>
            <a:noFill/>
          </p:spPr>
          <p:txBody>
            <a:bodyPr wrap="square" lIns="91407" tIns="45704" rIns="91407" bIns="45704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alibri"/>
                </a:rPr>
                <a:t>2013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 3 full-scale strings (72 OMs)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 Section electronics updated</a:t>
              </a:r>
              <a:endParaRPr lang="ru-RU" sz="1400" dirty="0">
                <a:solidFill>
                  <a:schemeClr val="bg1"/>
                </a:solidFill>
                <a:latin typeface="Calibri"/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Launch: April</a:t>
              </a:r>
              <a:r>
                <a:rPr lang="ru-RU" sz="1400" dirty="0">
                  <a:solidFill>
                    <a:schemeClr val="bg1"/>
                  </a:solidFill>
                  <a:latin typeface="Calibri"/>
                </a:rPr>
                <a:t> 2013</a:t>
              </a:r>
              <a:endParaRPr lang="en-US" sz="1400" dirty="0">
                <a:solidFill>
                  <a:schemeClr val="bg1"/>
                </a:solidFill>
                <a:latin typeface="Calibri"/>
              </a:endParaRPr>
            </a:p>
            <a:p>
              <a:pPr algn="ctr"/>
              <a:endParaRPr lang="en-US" sz="1400" dirty="0">
                <a:latin typeface="Calibri"/>
              </a:endParaRPr>
            </a:p>
          </p:txBody>
        </p:sp>
        <p:grpSp>
          <p:nvGrpSpPr>
            <p:cNvPr id="7" name="Группа 1"/>
            <p:cNvGrpSpPr>
              <a:grpSpLocks/>
            </p:cNvGrpSpPr>
            <p:nvPr/>
          </p:nvGrpSpPr>
          <p:grpSpPr bwMode="auto">
            <a:xfrm>
              <a:off x="3965532" y="2738593"/>
              <a:ext cx="2018446" cy="3116071"/>
              <a:chOff x="5029200" y="642938"/>
              <a:chExt cx="3338513" cy="3395662"/>
            </a:xfrm>
          </p:grpSpPr>
          <p:pic>
            <p:nvPicPr>
              <p:cNvPr id="8" name="Picture 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9200" y="642938"/>
                <a:ext cx="823913" cy="3381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4600" y="657225"/>
                <a:ext cx="823913" cy="3381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3800" y="657225"/>
                <a:ext cx="823913" cy="3381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3965532" y="2738593"/>
              <a:ext cx="469176" cy="2154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07" tIns="45704" rIns="91407" bIns="45704" rtlCol="0">
              <a:spAutoFit/>
            </a:bodyPr>
            <a:lstStyle/>
            <a:p>
              <a:r>
                <a:rPr lang="en-US" sz="800" dirty="0">
                  <a:latin typeface="Calibri"/>
                </a:rPr>
                <a:t>DAQ</a:t>
              </a:r>
              <a:endParaRPr lang="ru-RU" sz="800" dirty="0"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07521" y="2751634"/>
              <a:ext cx="469176" cy="2154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07" tIns="45704" rIns="91407" bIns="45704" rtlCol="0">
              <a:spAutoFit/>
            </a:bodyPr>
            <a:lstStyle/>
            <a:p>
              <a:r>
                <a:rPr lang="en-US" sz="800" dirty="0">
                  <a:latin typeface="Calibri"/>
                </a:rPr>
                <a:t>DAQ</a:t>
              </a:r>
              <a:endParaRPr lang="ru-RU" sz="800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1362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Box 134"/>
          <p:cNvSpPr txBox="1"/>
          <p:nvPr/>
        </p:nvSpPr>
        <p:spPr>
          <a:xfrm>
            <a:off x="2717660" y="45813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ru-RU" b="1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0394" y="47598"/>
            <a:ext cx="4289204" cy="2816156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BAIKAL-GVD-1</a:t>
            </a:r>
          </a:p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</a:rPr>
              <a:t>2304 light sensors </a:t>
            </a:r>
          </a:p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</a:rPr>
              <a:t>combined in 8 clusters</a:t>
            </a:r>
          </a:p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</a:rPr>
              <a:t>of vertical strings at</a:t>
            </a:r>
          </a:p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</a:rPr>
              <a:t>750 – 1300 m depths.</a:t>
            </a:r>
          </a:p>
          <a:p>
            <a:pPr>
              <a:defRPr/>
            </a:pPr>
            <a:endParaRPr lang="en-US" sz="1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 volume 0.4km</a:t>
            </a:r>
            <a:r>
              <a:rPr lang="en-US" sz="2400" b="1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sz="11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040987" y="6060879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081793" y="606373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/>
          <p:cNvGrpSpPr/>
          <p:nvPr/>
        </p:nvGrpSpPr>
        <p:grpSpPr>
          <a:xfrm>
            <a:off x="11581183" y="1317978"/>
            <a:ext cx="369332" cy="4348052"/>
            <a:chOff x="9310281" y="-47147"/>
            <a:chExt cx="423408" cy="4439013"/>
          </a:xfrm>
        </p:grpSpPr>
        <p:cxnSp>
          <p:nvCxnSpPr>
            <p:cNvPr id="26" name="Прямая со стрелкой 25"/>
            <p:cNvCxnSpPr/>
            <p:nvPr/>
          </p:nvCxnSpPr>
          <p:spPr>
            <a:xfrm flipH="1">
              <a:off x="9328058" y="-47147"/>
              <a:ext cx="10579" cy="4439013"/>
            </a:xfrm>
            <a:prstGeom prst="straightConnector1">
              <a:avLst/>
            </a:prstGeom>
            <a:ln w="34925">
              <a:solidFill>
                <a:schemeClr val="tx2">
                  <a:lumMod val="40000"/>
                  <a:lumOff val="6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 rot="16200000">
              <a:off x="9066863" y="1851760"/>
              <a:ext cx="910243" cy="423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b="1" dirty="0">
                  <a:ln>
                    <a:solidFill>
                      <a:prstClr val="white"/>
                    </a:solidFill>
                  </a:ln>
                  <a:solidFill>
                    <a:srgbClr val="1F497D">
                      <a:lumMod val="20000"/>
                      <a:lumOff val="80000"/>
                    </a:srgbClr>
                  </a:solidFill>
                </a:rPr>
                <a:t>~600 m</a:t>
              </a:r>
              <a:endParaRPr lang="ru-RU" b="1" dirty="0">
                <a:ln>
                  <a:solidFill>
                    <a:prstClr val="white"/>
                  </a:solidFill>
                </a:ln>
                <a:solidFill>
                  <a:srgbClr val="1F497D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276725" y="167041"/>
            <a:ext cx="6467845" cy="6085877"/>
            <a:chOff x="4308929" y="243241"/>
            <a:chExt cx="7083342" cy="6085877"/>
          </a:xfrm>
        </p:grpSpPr>
        <p:sp>
          <p:nvSpPr>
            <p:cNvPr id="33" name="Цилиндр 32"/>
            <p:cNvSpPr/>
            <p:nvPr/>
          </p:nvSpPr>
          <p:spPr>
            <a:xfrm>
              <a:off x="4308929" y="1109020"/>
              <a:ext cx="6460603" cy="4720051"/>
            </a:xfrm>
            <a:prstGeom prst="can">
              <a:avLst>
                <a:gd name="adj" fmla="val 12656"/>
              </a:avLst>
            </a:prstGeom>
            <a:solidFill>
              <a:schemeClr val="accent1">
                <a:lumMod val="20000"/>
                <a:lumOff val="80000"/>
                <a:alpha val="79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2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4356675" y="243241"/>
              <a:ext cx="7035596" cy="6085877"/>
              <a:chOff x="4356675" y="243241"/>
              <a:chExt cx="7035596" cy="6085877"/>
            </a:xfrm>
          </p:grpSpPr>
          <p:grpSp>
            <p:nvGrpSpPr>
              <p:cNvPr id="9" name="Группа 8"/>
              <p:cNvGrpSpPr/>
              <p:nvPr/>
            </p:nvGrpSpPr>
            <p:grpSpPr>
              <a:xfrm>
                <a:off x="4356675" y="751418"/>
                <a:ext cx="7035596" cy="5577700"/>
                <a:chOff x="4356675" y="751418"/>
                <a:chExt cx="7035596" cy="5577700"/>
              </a:xfrm>
            </p:grpSpPr>
            <p:cxnSp>
              <p:nvCxnSpPr>
                <p:cNvPr id="24" name="Прямая со стрелкой 23"/>
                <p:cNvCxnSpPr/>
                <p:nvPr/>
              </p:nvCxnSpPr>
              <p:spPr>
                <a:xfrm flipV="1">
                  <a:off x="7252923" y="5483808"/>
                  <a:ext cx="1127097" cy="13846"/>
                </a:xfrm>
                <a:prstGeom prst="straightConnector1">
                  <a:avLst/>
                </a:prstGeom>
                <a:ln w="47625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" name="Цилиндр 2"/>
                <p:cNvSpPr/>
                <p:nvPr/>
              </p:nvSpPr>
              <p:spPr>
                <a:xfrm>
                  <a:off x="4356675" y="1331409"/>
                  <a:ext cx="1200156" cy="4315506"/>
                </a:xfrm>
                <a:prstGeom prst="can">
                  <a:avLst>
                    <a:gd name="adj" fmla="val 11269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 sz="162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Цилиндр 45"/>
                <p:cNvSpPr/>
                <p:nvPr/>
              </p:nvSpPr>
              <p:spPr>
                <a:xfrm>
                  <a:off x="5623769" y="1206295"/>
                  <a:ext cx="1200156" cy="4315506"/>
                </a:xfrm>
                <a:prstGeom prst="can">
                  <a:avLst>
                    <a:gd name="adj" fmla="val 11269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 sz="162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Цилиндр 49"/>
                <p:cNvSpPr/>
                <p:nvPr/>
              </p:nvSpPr>
              <p:spPr>
                <a:xfrm>
                  <a:off x="6980147" y="1149567"/>
                  <a:ext cx="1200156" cy="4315506"/>
                </a:xfrm>
                <a:prstGeom prst="can">
                  <a:avLst>
                    <a:gd name="adj" fmla="val 11269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 sz="162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Цилиндр 56"/>
                <p:cNvSpPr/>
                <p:nvPr/>
              </p:nvSpPr>
              <p:spPr>
                <a:xfrm>
                  <a:off x="8315490" y="1171167"/>
                  <a:ext cx="1200156" cy="4315506"/>
                </a:xfrm>
                <a:prstGeom prst="can">
                  <a:avLst>
                    <a:gd name="adj" fmla="val 11269"/>
                  </a:avLst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 sz="162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9" name="Цилиндр 48"/>
                <p:cNvSpPr/>
                <p:nvPr/>
              </p:nvSpPr>
              <p:spPr>
                <a:xfrm>
                  <a:off x="6666839" y="1371783"/>
                  <a:ext cx="1200156" cy="4315506"/>
                </a:xfrm>
                <a:prstGeom prst="can">
                  <a:avLst>
                    <a:gd name="adj" fmla="val 11269"/>
                  </a:avLst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 sz="162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Цилиндр 47"/>
                <p:cNvSpPr/>
                <p:nvPr/>
              </p:nvSpPr>
              <p:spPr>
                <a:xfrm>
                  <a:off x="5505772" y="1481469"/>
                  <a:ext cx="1200156" cy="4315506"/>
                </a:xfrm>
                <a:prstGeom prst="can">
                  <a:avLst>
                    <a:gd name="adj" fmla="val 11269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 sz="162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Цилиндр 54"/>
                <p:cNvSpPr/>
                <p:nvPr/>
              </p:nvSpPr>
              <p:spPr>
                <a:xfrm>
                  <a:off x="7606855" y="1492281"/>
                  <a:ext cx="1200156" cy="4315506"/>
                </a:xfrm>
                <a:prstGeom prst="can">
                  <a:avLst>
                    <a:gd name="adj" fmla="val 11269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 sz="162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Цилиндр 52"/>
                <p:cNvSpPr/>
                <p:nvPr/>
              </p:nvSpPr>
              <p:spPr>
                <a:xfrm>
                  <a:off x="9387904" y="1312976"/>
                  <a:ext cx="1200156" cy="4315506"/>
                </a:xfrm>
                <a:prstGeom prst="can">
                  <a:avLst>
                    <a:gd name="adj" fmla="val 11269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 sz="162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8" name="Gerade Verbindung mit Pfeil 7"/>
                <p:cNvCxnSpPr/>
                <p:nvPr/>
              </p:nvCxnSpPr>
              <p:spPr>
                <a:xfrm flipV="1">
                  <a:off x="9242692" y="5987427"/>
                  <a:ext cx="1265849" cy="24464"/>
                </a:xfrm>
                <a:prstGeom prst="straightConnector1">
                  <a:avLst/>
                </a:prstGeom>
                <a:ln w="28575"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я со стрелкой 28"/>
                <p:cNvCxnSpPr/>
                <p:nvPr/>
              </p:nvCxnSpPr>
              <p:spPr>
                <a:xfrm>
                  <a:off x="4453598" y="6329118"/>
                  <a:ext cx="6576754" cy="0"/>
                </a:xfrm>
                <a:prstGeom prst="straightConnector1">
                  <a:avLst/>
                </a:prstGeom>
                <a:ln w="34925">
                  <a:solidFill>
                    <a:schemeClr val="tx2">
                      <a:lumMod val="60000"/>
                      <a:lumOff val="4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/>
                <p:cNvSpPr txBox="1"/>
                <p:nvPr/>
              </p:nvSpPr>
              <p:spPr>
                <a:xfrm>
                  <a:off x="7144834" y="5947867"/>
                  <a:ext cx="7681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b="1" dirty="0">
                      <a:ln>
                        <a:solidFill>
                          <a:prstClr val="white"/>
                        </a:solidFill>
                      </a:ln>
                      <a:solidFill>
                        <a:srgbClr val="1F497D">
                          <a:lumMod val="20000"/>
                          <a:lumOff val="80000"/>
                        </a:srgbClr>
                      </a:solidFill>
                    </a:rPr>
                    <a:t>~1 km</a:t>
                  </a:r>
                  <a:endParaRPr lang="ru-RU" b="1" dirty="0">
                    <a:ln>
                      <a:solidFill>
                        <a:prstClr val="white"/>
                      </a:solidFill>
                    </a:ln>
                    <a:solidFill>
                      <a:srgbClr val="1F497D">
                        <a:lumMod val="20000"/>
                        <a:lumOff val="80000"/>
                      </a:srgbClr>
                    </a:solidFill>
                  </a:endParaRPr>
                </a:p>
              </p:txBody>
            </p:sp>
            <p:sp>
              <p:nvSpPr>
                <p:cNvPr id="139" name="TextBox 138"/>
                <p:cNvSpPr txBox="1"/>
                <p:nvPr/>
              </p:nvSpPr>
              <p:spPr>
                <a:xfrm>
                  <a:off x="9536159" y="5841232"/>
                  <a:ext cx="781270" cy="338554"/>
                </a:xfrm>
                <a:prstGeom prst="rect">
                  <a:avLst/>
                </a:prstGeom>
                <a:solidFill>
                  <a:srgbClr val="6699FF"/>
                </a:solidFill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ln>
                        <a:solidFill>
                          <a:prstClr val="white"/>
                        </a:solidFill>
                      </a:ln>
                      <a:solidFill>
                        <a:prstClr val="white"/>
                      </a:solidFill>
                    </a:rPr>
                    <a:t>120 m</a:t>
                  </a:r>
                  <a:endParaRPr lang="ru-RU" sz="1600" dirty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2" name="Группа 31"/>
                <p:cNvGrpSpPr/>
                <p:nvPr/>
              </p:nvGrpSpPr>
              <p:grpSpPr>
                <a:xfrm>
                  <a:off x="4934503" y="751418"/>
                  <a:ext cx="1209041" cy="1087718"/>
                  <a:chOff x="1887023" y="836712"/>
                  <a:chExt cx="1343522" cy="1087718"/>
                </a:xfrm>
              </p:grpSpPr>
              <p:sp>
                <p:nvSpPr>
                  <p:cNvPr id="51" name="TextBox 50"/>
                  <p:cNvSpPr txBox="1"/>
                  <p:nvPr/>
                </p:nvSpPr>
                <p:spPr>
                  <a:xfrm rot="206125">
                    <a:off x="2106509" y="1582798"/>
                    <a:ext cx="796599" cy="3416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620" b="1" dirty="0">
                        <a:ln>
                          <a:solidFill>
                            <a:prstClr val="white"/>
                          </a:solidFill>
                        </a:ln>
                        <a:solidFill>
                          <a:prstClr val="black"/>
                        </a:solidFill>
                      </a:rPr>
                      <a:t>300 m</a:t>
                    </a:r>
                    <a:endParaRPr lang="ru-RU" sz="1620" b="1" dirty="0">
                      <a:ln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  <p:cxnSp>
                <p:nvCxnSpPr>
                  <p:cNvPr id="54" name="Прямая соединительная линия 53"/>
                  <p:cNvCxnSpPr/>
                  <p:nvPr/>
                </p:nvCxnSpPr>
                <p:spPr>
                  <a:xfrm>
                    <a:off x="1887023" y="864609"/>
                    <a:ext cx="0" cy="82740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Прямая соединительная линия 55"/>
                  <p:cNvCxnSpPr/>
                  <p:nvPr/>
                </p:nvCxnSpPr>
                <p:spPr>
                  <a:xfrm flipV="1">
                    <a:off x="3194752" y="836712"/>
                    <a:ext cx="1926" cy="91690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Прямая со стрелкой 46"/>
                  <p:cNvCxnSpPr/>
                  <p:nvPr/>
                </p:nvCxnSpPr>
                <p:spPr>
                  <a:xfrm>
                    <a:off x="1922817" y="1540970"/>
                    <a:ext cx="1307728" cy="99165"/>
                  </a:xfrm>
                  <a:prstGeom prst="straightConnector1">
                    <a:avLst/>
                  </a:prstGeom>
                  <a:ln w="44450">
                    <a:solidFill>
                      <a:schemeClr val="accent6">
                        <a:lumMod val="75000"/>
                      </a:schemeClr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" name="Прямоугольник 13"/>
                <p:cNvSpPr/>
                <p:nvPr/>
              </p:nvSpPr>
              <p:spPr>
                <a:xfrm>
                  <a:off x="7514269" y="799807"/>
                  <a:ext cx="1200156" cy="753164"/>
                </a:xfrm>
                <a:prstGeom prst="rect">
                  <a:avLst/>
                </a:prstGeom>
                <a:solidFill>
                  <a:schemeClr val="bg1"/>
                </a:solidFill>
                <a:ln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1600" b="1" dirty="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April 2017</a:t>
                  </a:r>
                </a:p>
                <a:p>
                  <a:pPr algn="ctr">
                    <a:defRPr/>
                  </a:pPr>
                  <a:r>
                    <a:rPr lang="en-US" sz="1600" b="1" dirty="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Taking data</a:t>
                  </a:r>
                  <a:endParaRPr lang="ru-RU" sz="1600" b="1" dirty="0">
                    <a:solidFill>
                      <a:prstClr val="black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3" name="Группа 42"/>
                <p:cNvGrpSpPr/>
                <p:nvPr/>
              </p:nvGrpSpPr>
              <p:grpSpPr>
                <a:xfrm>
                  <a:off x="9271772" y="834926"/>
                  <a:ext cx="1265849" cy="4922412"/>
                  <a:chOff x="6207505" y="822667"/>
                  <a:chExt cx="1407767" cy="4518163"/>
                </a:xfrm>
              </p:grpSpPr>
              <p:grpSp>
                <p:nvGrpSpPr>
                  <p:cNvPr id="44" name="Группа 43"/>
                  <p:cNvGrpSpPr/>
                  <p:nvPr/>
                </p:nvGrpSpPr>
                <p:grpSpPr>
                  <a:xfrm>
                    <a:off x="6207505" y="822667"/>
                    <a:ext cx="1407767" cy="4502135"/>
                    <a:chOff x="6079552" y="-438017"/>
                    <a:chExt cx="1451190" cy="4792091"/>
                  </a:xfrm>
                </p:grpSpPr>
                <p:grpSp>
                  <p:nvGrpSpPr>
                    <p:cNvPr id="58" name="Группа 57"/>
                    <p:cNvGrpSpPr/>
                    <p:nvPr/>
                  </p:nvGrpSpPr>
                  <p:grpSpPr>
                    <a:xfrm>
                      <a:off x="6079552" y="-438017"/>
                      <a:ext cx="1451190" cy="4792091"/>
                      <a:chOff x="7249879" y="-510243"/>
                      <a:chExt cx="1451190" cy="4792091"/>
                    </a:xfrm>
                    <a:solidFill>
                      <a:schemeClr val="accent1"/>
                    </a:solidFill>
                  </p:grpSpPr>
                  <p:sp>
                    <p:nvSpPr>
                      <p:cNvPr id="64" name="TextBox 63"/>
                      <p:cNvSpPr txBox="1"/>
                      <p:nvPr/>
                    </p:nvSpPr>
                    <p:spPr>
                      <a:xfrm>
                        <a:off x="7249879" y="-510243"/>
                        <a:ext cx="1451190" cy="84194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FFC000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>
                          <a:defRPr/>
                        </a:pPr>
                        <a:r>
                          <a:rPr lang="en-US" sz="1600" b="1" dirty="0">
                            <a:solidFill>
                              <a:prstClr val="black"/>
                            </a:solidFill>
                            <a:cs typeface="Arial" panose="020B0604020202020204" pitchFamily="34" charset="0"/>
                          </a:rPr>
                          <a:t>April 2016</a:t>
                        </a:r>
                      </a:p>
                      <a:p>
                        <a:pPr algn="ctr">
                          <a:defRPr/>
                        </a:pPr>
                        <a:r>
                          <a:rPr lang="en-US" sz="1600" b="1" dirty="0">
                            <a:solidFill>
                              <a:prstClr val="black"/>
                            </a:solidFill>
                            <a:cs typeface="Arial" panose="020B0604020202020204" pitchFamily="34" charset="0"/>
                          </a:rPr>
                          <a:t>Taking data</a:t>
                        </a:r>
                        <a:endParaRPr lang="ru-RU" sz="1600" b="1" dirty="0">
                          <a:solidFill>
                            <a:prstClr val="black"/>
                          </a:solidFill>
                          <a:cs typeface="Arial" panose="020B0604020202020204" pitchFamily="34" charset="0"/>
                        </a:endParaRPr>
                      </a:p>
                      <a:p>
                        <a:pPr>
                          <a:defRPr/>
                        </a:pPr>
                        <a:endParaRPr lang="en-US" sz="1600" u="sng" dirty="0">
                          <a:ln>
                            <a:solidFill>
                              <a:prstClr val="white"/>
                            </a:solidFill>
                          </a:ln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  <p:pic>
                    <p:nvPicPr>
                      <p:cNvPr id="60" name="Рисунок 59"/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265795" y="159766"/>
                        <a:ext cx="1375879" cy="4122082"/>
                      </a:xfrm>
                      <a:prstGeom prst="rect">
                        <a:avLst/>
                      </a:prstGeom>
                      <a:grpFill/>
                      <a:ln w="38100">
                        <a:solidFill>
                          <a:srgbClr val="00B050"/>
                        </a:solidFill>
                      </a:ln>
                    </p:spPr>
                  </p:pic>
                </p:grpSp>
                <p:sp>
                  <p:nvSpPr>
                    <p:cNvPr id="59" name="Овал 58"/>
                    <p:cNvSpPr/>
                    <p:nvPr/>
                  </p:nvSpPr>
                  <p:spPr>
                    <a:xfrm>
                      <a:off x="6095468" y="170845"/>
                      <a:ext cx="1375879" cy="127487"/>
                    </a:xfrm>
                    <a:prstGeom prst="ellipse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ru-RU" sz="1620">
                        <a:ln>
                          <a:solidFill>
                            <a:prstClr val="white"/>
                          </a:solidFill>
                        </a:ln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52" name="Овал 51"/>
                  <p:cNvSpPr/>
                  <p:nvPr/>
                </p:nvSpPr>
                <p:spPr>
                  <a:xfrm>
                    <a:off x="6234135" y="5248647"/>
                    <a:ext cx="1344260" cy="92183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  <a:alpha val="7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ru-RU" sz="1620">
                      <a:ln>
                        <a:solidFill>
                          <a:prstClr val="white"/>
                        </a:solidFill>
                      </a:ln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8" name="Группа 17"/>
                <p:cNvGrpSpPr/>
                <p:nvPr/>
              </p:nvGrpSpPr>
              <p:grpSpPr>
                <a:xfrm>
                  <a:off x="7553489" y="1479712"/>
                  <a:ext cx="1218809" cy="4299210"/>
                  <a:chOff x="6222942" y="1394689"/>
                  <a:chExt cx="1355453" cy="3946141"/>
                </a:xfrm>
              </p:grpSpPr>
              <p:grpSp>
                <p:nvGrpSpPr>
                  <p:cNvPr id="61" name="Группа 60"/>
                  <p:cNvGrpSpPr/>
                  <p:nvPr/>
                </p:nvGrpSpPr>
                <p:grpSpPr>
                  <a:xfrm>
                    <a:off x="6222942" y="1394689"/>
                    <a:ext cx="1334709" cy="3930113"/>
                    <a:chOff x="6095468" y="170845"/>
                    <a:chExt cx="1375879" cy="4183229"/>
                  </a:xfrm>
                </p:grpSpPr>
                <p:pic>
                  <p:nvPicPr>
                    <p:cNvPr id="5" name="Рисунок 4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5468" y="231992"/>
                      <a:ext cx="1375878" cy="412208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38100">
                      <a:solidFill>
                        <a:srgbClr val="00B050"/>
                      </a:solidFill>
                    </a:ln>
                  </p:spPr>
                </p:pic>
                <p:sp>
                  <p:nvSpPr>
                    <p:cNvPr id="37" name="Овал 36"/>
                    <p:cNvSpPr/>
                    <p:nvPr/>
                  </p:nvSpPr>
                  <p:spPr>
                    <a:xfrm>
                      <a:off x="6095468" y="170845"/>
                      <a:ext cx="1375879" cy="127487"/>
                    </a:xfrm>
                    <a:prstGeom prst="ellipse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ru-RU" sz="1620">
                        <a:ln>
                          <a:solidFill>
                            <a:prstClr val="white"/>
                          </a:solidFill>
                        </a:ln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136" name="Овал 135"/>
                  <p:cNvSpPr/>
                  <p:nvPr/>
                </p:nvSpPr>
                <p:spPr>
                  <a:xfrm>
                    <a:off x="6234135" y="5248647"/>
                    <a:ext cx="1344260" cy="92183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  <a:alpha val="7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ru-RU" sz="1620">
                      <a:ln>
                        <a:solidFill>
                          <a:prstClr val="white"/>
                        </a:solidFill>
                      </a:ln>
                      <a:solidFill>
                        <a:prstClr val="white"/>
                      </a:solidFill>
                    </a:endParaRPr>
                  </a:p>
                </p:txBody>
              </p:sp>
            </p:grpSp>
            <p:pic>
              <p:nvPicPr>
                <p:cNvPr id="6" name="Рисунок 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99946" y="2851743"/>
                  <a:ext cx="830639" cy="2830555"/>
                </a:xfrm>
                <a:prstGeom prst="rect">
                  <a:avLst/>
                </a:prstGeom>
                <a:ln w="38100">
                  <a:solidFill>
                    <a:srgbClr val="FF0000"/>
                  </a:solidFill>
                </a:ln>
              </p:spPr>
            </p:pic>
            <p:grpSp>
              <p:nvGrpSpPr>
                <p:cNvPr id="68" name="Группа 67"/>
                <p:cNvGrpSpPr/>
                <p:nvPr/>
              </p:nvGrpSpPr>
              <p:grpSpPr>
                <a:xfrm>
                  <a:off x="5666408" y="2663440"/>
                  <a:ext cx="2081666" cy="1884472"/>
                  <a:chOff x="4145737" y="2883467"/>
                  <a:chExt cx="2081666" cy="1884472"/>
                </a:xfrm>
              </p:grpSpPr>
              <p:pic>
                <p:nvPicPr>
                  <p:cNvPr id="69" name="Рисунок 68" descr="OM_vid_subcon.png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lum bright="-14000" contrast="22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172" r="14172"/>
                  <a:stretch>
                    <a:fillRect/>
                  </a:stretch>
                </p:blipFill>
                <p:spPr bwMode="auto">
                  <a:xfrm>
                    <a:off x="4145737" y="2883467"/>
                    <a:ext cx="1800225" cy="18844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0" name="Блок-схема: объединение 69"/>
                  <p:cNvSpPr/>
                  <p:nvPr/>
                </p:nvSpPr>
                <p:spPr>
                  <a:xfrm rot="16200000">
                    <a:off x="5275215" y="3695600"/>
                    <a:ext cx="1662186" cy="242190"/>
                  </a:xfrm>
                  <a:prstGeom prst="flowChartMerge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pic>
              <p:nvPicPr>
                <p:cNvPr id="71" name="Picture 6" descr="http://km-shop.su/images/sk-00669.jpg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078" t="13009" r="39134"/>
                <a:stretch/>
              </p:blipFill>
              <p:spPr bwMode="auto">
                <a:xfrm>
                  <a:off x="10672191" y="1634492"/>
                  <a:ext cx="720080" cy="4105384"/>
                </a:xfrm>
                <a:prstGeom prst="rect">
                  <a:avLst/>
                </a:prstGeom>
                <a:noFill/>
                <a:ln w="38100">
                  <a:solidFill>
                    <a:srgbClr val="00B05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" name="TextBox 1"/>
                <p:cNvSpPr txBox="1"/>
                <p:nvPr/>
              </p:nvSpPr>
              <p:spPr>
                <a:xfrm>
                  <a:off x="9136189" y="3385340"/>
                  <a:ext cx="1890577" cy="83099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prstClr val="black"/>
                      </a:solidFill>
                    </a:rPr>
                    <a:t>“</a:t>
                  </a:r>
                  <a:r>
                    <a:rPr lang="en-US" sz="1600" b="1" dirty="0" err="1">
                      <a:solidFill>
                        <a:prstClr val="black"/>
                      </a:solidFill>
                    </a:rPr>
                    <a:t>Dubna</a:t>
                  </a:r>
                  <a:r>
                    <a:rPr lang="en-US" sz="1600" b="1" dirty="0">
                      <a:solidFill>
                        <a:prstClr val="black"/>
                      </a:solidFill>
                    </a:rPr>
                    <a:t>” </a:t>
                  </a:r>
                </a:p>
                <a:p>
                  <a:pPr algn="ctr"/>
                  <a:r>
                    <a:rPr lang="en-US" sz="1600" b="1" dirty="0">
                      <a:solidFill>
                        <a:prstClr val="black"/>
                      </a:solidFill>
                    </a:rPr>
                    <a:t>Demonstration </a:t>
                  </a:r>
                </a:p>
                <a:p>
                  <a:pPr algn="ctr"/>
                  <a:r>
                    <a:rPr lang="en-US" sz="1600" b="1" dirty="0">
                      <a:solidFill>
                        <a:prstClr val="black"/>
                      </a:solidFill>
                    </a:rPr>
                    <a:t>Cluster</a:t>
                  </a:r>
                  <a:endParaRPr lang="ru-RU" sz="1600" b="1" dirty="0">
                    <a:solidFill>
                      <a:prstClr val="black"/>
                    </a:solidFill>
                  </a:endParaRPr>
                </a:p>
              </p:txBody>
            </p:sp>
          </p:grpSp>
          <p:cxnSp>
            <p:nvCxnSpPr>
              <p:cNvPr id="13" name="Прямая со стрелкой 12"/>
              <p:cNvCxnSpPr/>
              <p:nvPr/>
            </p:nvCxnSpPr>
            <p:spPr>
              <a:xfrm flipH="1">
                <a:off x="7144835" y="573838"/>
                <a:ext cx="324523" cy="1094482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 стрелкой 61"/>
              <p:cNvCxnSpPr/>
              <p:nvPr/>
            </p:nvCxnSpPr>
            <p:spPr>
              <a:xfrm>
                <a:off x="8698430" y="558336"/>
                <a:ext cx="217538" cy="707477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6276977" y="243241"/>
                <a:ext cx="4071745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</a:rPr>
                  <a:t>Deployment plan for expedition 2018</a:t>
                </a:r>
                <a:endParaRPr lang="ru-RU" b="1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032795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1" y="35950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524001" y="322036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524001" y="57430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24001" y="84402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2207568" y="152400"/>
            <a:ext cx="7776865" cy="64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03" tIns="45602" rIns="91203" bIns="4560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2057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Perpetua" panose="02020502060401020303" pitchFamily="18" charset="0"/>
                <a:cs typeface="Times New Roman" pitchFamily="18" charset="0"/>
              </a:rPr>
              <a:t>Baikal-GVD : phase 1 (up to 2020)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4" descr="OM_vid_subcon.png"/>
          <p:cNvPicPr>
            <a:picLocks noChangeAspect="1"/>
          </p:cNvPicPr>
          <p:nvPr/>
        </p:nvPicPr>
        <p:blipFill>
          <a:blip r:embed="rId3" cstate="print">
            <a:lum bright="-14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r="14172"/>
          <a:stretch>
            <a:fillRect/>
          </a:stretch>
        </p:blipFill>
        <p:spPr bwMode="auto">
          <a:xfrm>
            <a:off x="1895967" y="1565780"/>
            <a:ext cx="1711811" cy="192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774208" y="4288723"/>
            <a:ext cx="2833961" cy="399990"/>
          </a:xfrm>
          <a:prstGeom prst="rect">
            <a:avLst/>
          </a:prstGeom>
          <a:noFill/>
        </p:spPr>
        <p:txBody>
          <a:bodyPr wrap="square" lIns="91321" tIns="45661" rIns="91321" bIns="45661" rtlCol="0">
            <a:spAutoFit/>
          </a:bodyPr>
          <a:lstStyle/>
          <a:p>
            <a:r>
              <a:rPr lang="en-US" sz="2000" b="1" dirty="0">
                <a:latin typeface="+mj-lt"/>
              </a:rPr>
              <a:t>Cluster: 8 strings</a:t>
            </a:r>
            <a:endParaRPr lang="ru-RU" sz="2000" b="1" dirty="0">
              <a:latin typeface="+mj-lt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64" t="3" r="-61217" b="-5788"/>
          <a:stretch>
            <a:fillRect/>
          </a:stretch>
        </p:blipFill>
        <p:spPr bwMode="auto">
          <a:xfrm>
            <a:off x="3804149" y="751860"/>
            <a:ext cx="1014338" cy="377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41191" y="4301670"/>
            <a:ext cx="1753766" cy="399990"/>
          </a:xfrm>
          <a:prstGeom prst="rect">
            <a:avLst/>
          </a:prstGeom>
          <a:noFill/>
        </p:spPr>
        <p:txBody>
          <a:bodyPr wrap="none" lIns="91321" tIns="45661" rIns="91321" bIns="45661" rtlCol="0">
            <a:spAutoFit/>
          </a:bodyPr>
          <a:lstStyle/>
          <a:p>
            <a:r>
              <a:rPr lang="en-US" sz="2000" b="1" dirty="0">
                <a:latin typeface="+mj-lt"/>
              </a:rPr>
              <a:t>String: 36 OMs</a:t>
            </a:r>
            <a:endParaRPr lang="ru-RU" sz="2000" b="1" dirty="0">
              <a:latin typeface="+mj-lt"/>
            </a:endParaRPr>
          </a:p>
        </p:txBody>
      </p:sp>
      <p:sp>
        <p:nvSpPr>
          <p:cNvPr id="21" name="Прямоугольник 12"/>
          <p:cNvSpPr>
            <a:spLocks noChangeArrowheads="1"/>
          </p:cNvSpPr>
          <p:nvPr/>
        </p:nvSpPr>
        <p:spPr bwMode="auto">
          <a:xfrm>
            <a:off x="1713667" y="3491954"/>
            <a:ext cx="19568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2057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Optical module </a:t>
            </a:r>
          </a:p>
          <a:p>
            <a:pPr defTabSz="91205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>
                <a:cs typeface="Times New Roman" panose="02020603050405020304" pitchFamily="18" charset="0"/>
              </a:rPr>
              <a:t> PMT: R7081-100</a:t>
            </a:r>
            <a:endParaRPr lang="ru-RU" sz="2000" dirty="0">
              <a:solidFill>
                <a:prstClr val="black"/>
              </a:solidFill>
              <a:latin typeface="+mj-lt"/>
              <a:cs typeface="Arial" charset="0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1895966" y="4793888"/>
          <a:ext cx="5586382" cy="199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6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0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5753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 GVD-1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/>
                        <a:t>OMs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2304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992">
                <a:tc>
                  <a:txBody>
                    <a:bodyPr/>
                    <a:lstStyle/>
                    <a:p>
                      <a:r>
                        <a:rPr lang="en-US" sz="2000" b="1" dirty="0"/>
                        <a:t>Clusters (8 Strings)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8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en-US" sz="2000" b="1" dirty="0"/>
                        <a:t>Depths, m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750 </a:t>
                      </a:r>
                      <a:r>
                        <a:rPr lang="en-US" sz="2000" b="1" baseline="0" dirty="0"/>
                        <a:t> – 1275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/>
                        <a:t>Eff.</a:t>
                      </a:r>
                      <a:r>
                        <a:rPr lang="en-US" sz="2000" b="1" baseline="0" dirty="0"/>
                        <a:t> Volume (E</a:t>
                      </a:r>
                      <a:r>
                        <a:rPr lang="en-US" sz="2000" b="1" baseline="-25000" dirty="0"/>
                        <a:t>SH</a:t>
                      </a:r>
                      <a:r>
                        <a:rPr lang="en-US" sz="2000" b="1" baseline="0" dirty="0"/>
                        <a:t> &gt; 100 </a:t>
                      </a:r>
                      <a:r>
                        <a:rPr lang="ru-RU" sz="2000" b="1" baseline="0" dirty="0"/>
                        <a:t>Т</a:t>
                      </a:r>
                      <a:r>
                        <a:rPr lang="en-US" sz="2000" b="1" baseline="0" dirty="0"/>
                        <a:t>eV)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0.4 km</a:t>
                      </a:r>
                      <a:r>
                        <a:rPr lang="en-US" sz="2000" b="1" baseline="30000" dirty="0"/>
                        <a:t>3</a:t>
                      </a:r>
                      <a:endParaRPr lang="ru-RU" sz="2000" b="1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4799856" y="980728"/>
            <a:ext cx="2014216" cy="3384376"/>
            <a:chOff x="3275856" y="980728"/>
            <a:chExt cx="2014216" cy="3384376"/>
          </a:xfrm>
        </p:grpSpPr>
        <p:pic>
          <p:nvPicPr>
            <p:cNvPr id="10246" name="Рисунок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980728"/>
              <a:ext cx="2014215" cy="3320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 rot="16200000">
              <a:off x="4717318" y="2599572"/>
              <a:ext cx="7761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dirty="0"/>
                <a:t>525 m</a:t>
              </a:r>
              <a:endParaRPr lang="ru-RU" dirty="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867833" y="3995772"/>
              <a:ext cx="7761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dirty="0"/>
                <a:t>120 m</a:t>
              </a:r>
              <a:endParaRPr lang="ru-RU" dirty="0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190658" y="1091286"/>
            <a:ext cx="3225667" cy="3345827"/>
            <a:chOff x="5666657" y="1091285"/>
            <a:chExt cx="3225667" cy="3345827"/>
          </a:xfrm>
        </p:grpSpPr>
        <p:pic>
          <p:nvPicPr>
            <p:cNvPr id="10245" name="Рисунок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88000"/>
                      </a14:imgEffect>
                      <a14:imgEffect>
                        <a14:brightnessContrast bright="-20000" contrast="6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-4994"/>
            <a:stretch>
              <a:fillRect/>
            </a:stretch>
          </p:blipFill>
          <p:spPr bwMode="auto">
            <a:xfrm>
              <a:off x="5666657" y="1091285"/>
              <a:ext cx="3225667" cy="3197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Прямая со стрелкой 11"/>
            <p:cNvCxnSpPr/>
            <p:nvPr/>
          </p:nvCxnSpPr>
          <p:spPr>
            <a:xfrm flipV="1">
              <a:off x="5796136" y="4237950"/>
              <a:ext cx="3096188" cy="1015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Прямоугольник 39"/>
            <p:cNvSpPr/>
            <p:nvPr/>
          </p:nvSpPr>
          <p:spPr>
            <a:xfrm>
              <a:off x="6964177" y="4067780"/>
              <a:ext cx="7761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dirty="0"/>
                <a:t>700 m</a:t>
              </a:r>
              <a:endParaRPr lang="ru-RU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968208" y="4315171"/>
            <a:ext cx="2055900" cy="399990"/>
          </a:xfrm>
          <a:prstGeom prst="rect">
            <a:avLst/>
          </a:prstGeom>
          <a:noFill/>
        </p:spPr>
        <p:txBody>
          <a:bodyPr wrap="none" lIns="91321" tIns="45661" rIns="91321" bIns="45661" rtlCol="0">
            <a:spAutoFit/>
          </a:bodyPr>
          <a:lstStyle/>
          <a:p>
            <a:r>
              <a:rPr lang="en-US" sz="2000" b="1" dirty="0">
                <a:latin typeface="+mj-lt"/>
              </a:rPr>
              <a:t>GVD-1:  8 clusters</a:t>
            </a:r>
            <a:endParaRPr lang="ru-RU" sz="2000" b="1" dirty="0">
              <a:latin typeface="+mj-lt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351460"/>
              </p:ext>
            </p:extLst>
          </p:nvPr>
        </p:nvGraphicFramePr>
        <p:xfrm>
          <a:off x="7968208" y="4783133"/>
          <a:ext cx="2510606" cy="1200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0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5753"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Directional resolution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Cascades:  3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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– 5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992"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Muons: 0.25 - 0.5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589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007942"/>
              </p:ext>
            </p:extLst>
          </p:nvPr>
        </p:nvGraphicFramePr>
        <p:xfrm>
          <a:off x="2161287" y="2196832"/>
          <a:ext cx="8063758" cy="20724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5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5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5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87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2017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2018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2019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2020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37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 clusters (deployed)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4 clusters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6 clusters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8 clusters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Объект 2"/>
          <p:cNvSpPr txBox="1">
            <a:spLocks/>
          </p:cNvSpPr>
          <p:nvPr/>
        </p:nvSpPr>
        <p:spPr>
          <a:xfrm>
            <a:off x="1884589" y="180975"/>
            <a:ext cx="8784772" cy="619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58"/>
              </a:spcBef>
              <a:spcAft>
                <a:spcPts val="0"/>
              </a:spcAft>
              <a:buClrTx/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 cluster = 8 strings = 1 event (&gt; 100TeV, cascade)/year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8191004"/>
              </p:ext>
            </p:extLst>
          </p:nvPr>
        </p:nvGraphicFramePr>
        <p:xfrm>
          <a:off x="1556928" y="590550"/>
          <a:ext cx="9396822" cy="6115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5899" y="1227862"/>
            <a:ext cx="91725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Main directions of research in the Laboratory </a:t>
            </a: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Neutrino Physics and Astrophysics — 50%</a:t>
            </a: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Particle Physics of (super)-high energy — 25%</a:t>
            </a: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Development of new detectors, applied research. Medicine — 25%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1"/>
          <p:cNvSpPr>
            <a:spLocks noChangeArrowheads="1"/>
          </p:cNvSpPr>
          <p:nvPr/>
        </p:nvSpPr>
        <p:spPr bwMode="auto">
          <a:xfrm>
            <a:off x="3359696" y="116633"/>
            <a:ext cx="58136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Assembling the detector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507831" y="737320"/>
            <a:ext cx="9144001" cy="6120680"/>
            <a:chOff x="-1" y="836712"/>
            <a:chExt cx="9144001" cy="6120680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-1" y="836712"/>
              <a:ext cx="9080699" cy="6120680"/>
              <a:chOff x="-1" y="836712"/>
              <a:chExt cx="9080699" cy="6120680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9" y="836712"/>
                <a:ext cx="9074969" cy="6120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3646634"/>
                <a:ext cx="4576453" cy="33107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5831" y="3861048"/>
              <a:ext cx="4588169" cy="3049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4151784" y="3784972"/>
            <a:ext cx="6767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>Detector deployment from the ice.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Deployment period:~20 February … ~10 April</a:t>
            </a:r>
          </a:p>
        </p:txBody>
      </p:sp>
    </p:spTree>
    <p:extLst>
      <p:ext uri="{BB962C8B-B14F-4D97-AF65-F5344CB8AC3E}">
        <p14:creationId xmlns:p14="http://schemas.microsoft.com/office/powerpoint/2010/main" val="1902268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80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3"/>
          <p:cNvSpPr>
            <a:spLocks noChangeArrowheads="1"/>
          </p:cNvSpPr>
          <p:nvPr/>
        </p:nvSpPr>
        <p:spPr bwMode="auto">
          <a:xfrm>
            <a:off x="3767011" y="205046"/>
            <a:ext cx="45309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Detector operation -2017</a:t>
            </a:r>
            <a:endParaRPr lang="ru-RU" altLang="ru-RU" sz="3200" b="1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20484" name="Рисунок 1" descr="http://baikalsnr.jinr.ru/images/cluster1/masterstat20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1605806"/>
            <a:ext cx="3382962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2667001" y="3701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20486" name="Рисунок 2" descr="http://baikalsnr.jinr.ru/images/cluster2/masterstat20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9" y="4196606"/>
            <a:ext cx="3455987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6"/>
          <p:cNvSpPr>
            <a:spLocks noChangeArrowheads="1"/>
          </p:cNvSpPr>
          <p:nvPr/>
        </p:nvSpPr>
        <p:spPr bwMode="auto">
          <a:xfrm>
            <a:off x="2667001" y="39602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0510" name="TextBox 10"/>
          <p:cNvSpPr txBox="1">
            <a:spLocks noChangeArrowheads="1"/>
          </p:cNvSpPr>
          <p:nvPr/>
        </p:nvSpPr>
        <p:spPr bwMode="auto">
          <a:xfrm>
            <a:off x="3400426" y="2847231"/>
            <a:ext cx="1285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Cluster 1</a:t>
            </a:r>
            <a:endParaRPr lang="ru-RU" altLang="ru-RU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1" name="TextBox 15"/>
          <p:cNvSpPr txBox="1">
            <a:spLocks noChangeArrowheads="1"/>
          </p:cNvSpPr>
          <p:nvPr/>
        </p:nvSpPr>
        <p:spPr bwMode="auto">
          <a:xfrm>
            <a:off x="3508376" y="5269756"/>
            <a:ext cx="1287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Cluster 2</a:t>
            </a:r>
            <a:endParaRPr lang="ru-RU" altLang="ru-RU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2" name="TextBox 1"/>
          <p:cNvSpPr txBox="1">
            <a:spLocks noChangeArrowheads="1"/>
          </p:cNvSpPr>
          <p:nvPr/>
        </p:nvSpPr>
        <p:spPr bwMode="auto">
          <a:xfrm>
            <a:off x="1706995" y="1103314"/>
            <a:ext cx="284930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  April – 15 Jun 2017</a:t>
            </a:r>
            <a:endParaRPr lang="ru-RU" alt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C:\AVM\AVM_Basic\present_select\ICRC-2017\Carta-GVD\Cluster-plan-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48" y="933197"/>
            <a:ext cx="4479812" cy="34886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5465126" y="5269756"/>
          <a:ext cx="5051211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4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1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4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Full time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sz="2000" kern="0" dirty="0">
                          <a:effectLst/>
                          <a:latin typeface="Perpetua" panose="02020502060401020303" pitchFamily="18" charset="0"/>
                        </a:rPr>
                        <a:t>Eff., %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sz="2000" kern="0" dirty="0">
                          <a:effectLst/>
                          <a:latin typeface="Perpetua" panose="02020502060401020303" pitchFamily="18" charset="0"/>
                        </a:rPr>
                        <a:t>Event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sz="2000" kern="0" dirty="0">
                          <a:effectLst/>
                          <a:latin typeface="Perpetua" panose="02020502060401020303" pitchFamily="18" charset="0"/>
                        </a:rPr>
                        <a:t>Cluster-1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ru-RU" sz="2000" kern="0" dirty="0">
                          <a:effectLst/>
                        </a:rPr>
                        <a:t>64</a:t>
                      </a:r>
                      <a:r>
                        <a:rPr lang="en-US" sz="2000" kern="0" dirty="0">
                          <a:effectLst/>
                        </a:rPr>
                        <a:t>d 7h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ru-RU" sz="2000" kern="0" dirty="0">
                          <a:effectLst/>
                        </a:rPr>
                        <a:t>84.4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ru-RU" sz="2000" kern="0" dirty="0">
                          <a:effectLst/>
                        </a:rPr>
                        <a:t>1.87×10</a:t>
                      </a:r>
                      <a:r>
                        <a:rPr lang="ru-RU" sz="2000" kern="0" baseline="30000" dirty="0">
                          <a:effectLst/>
                        </a:rPr>
                        <a:t>8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sz="2000" kern="0" dirty="0">
                          <a:effectLst/>
                          <a:latin typeface="Perpetua" panose="02020502060401020303" pitchFamily="18" charset="0"/>
                        </a:rPr>
                        <a:t>Cluster-2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ru-RU" sz="2000" kern="0" dirty="0">
                          <a:effectLst/>
                        </a:rPr>
                        <a:t>64</a:t>
                      </a:r>
                      <a:r>
                        <a:rPr lang="en-US" sz="2000" kern="0" dirty="0">
                          <a:effectLst/>
                        </a:rPr>
                        <a:t>d</a:t>
                      </a:r>
                      <a:r>
                        <a:rPr lang="en-US" sz="2000" kern="0" baseline="0" dirty="0">
                          <a:effectLst/>
                        </a:rPr>
                        <a:t> </a:t>
                      </a:r>
                      <a:r>
                        <a:rPr lang="ru-RU" sz="2000" kern="0" dirty="0">
                          <a:effectLst/>
                        </a:rPr>
                        <a:t>0</a:t>
                      </a:r>
                      <a:r>
                        <a:rPr lang="en-US" sz="2000" kern="0" dirty="0">
                          <a:effectLst/>
                        </a:rPr>
                        <a:t>h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ru-RU" sz="2000" kern="0">
                          <a:effectLst/>
                        </a:rPr>
                        <a:t>87.6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ru-RU" sz="2000" kern="0" dirty="0">
                          <a:effectLst/>
                        </a:rPr>
                        <a:t>1.45×10</a:t>
                      </a:r>
                      <a:r>
                        <a:rPr lang="ru-RU" sz="2000" kern="0" baseline="30000" dirty="0">
                          <a:effectLst/>
                        </a:rPr>
                        <a:t>8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032504" y="4516256"/>
            <a:ext cx="3916457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Eff. Vol. (E</a:t>
            </a:r>
            <a:r>
              <a:rPr lang="en-US" sz="2200" kern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10</a:t>
            </a:r>
            <a:r>
              <a:rPr lang="en-US" sz="2200" kern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r>
              <a:rPr lang="en-US" sz="2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~0.1 km</a:t>
            </a:r>
            <a:r>
              <a:rPr lang="en-US" sz="2200" kern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200" kern="15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604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4943872" y="467524"/>
            <a:ext cx="3672408" cy="6381328"/>
            <a:chOff x="3779912" y="332656"/>
            <a:chExt cx="3672408" cy="6381328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3779912" y="332656"/>
              <a:ext cx="3672408" cy="6381328"/>
              <a:chOff x="3491880" y="332656"/>
              <a:chExt cx="3672408" cy="6381328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88" t="11042" r="10280"/>
              <a:stretch/>
            </p:blipFill>
            <p:spPr>
              <a:xfrm>
                <a:off x="3491880" y="332656"/>
                <a:ext cx="3672408" cy="6381328"/>
              </a:xfrm>
              <a:prstGeom prst="rect">
                <a:avLst/>
              </a:prstGeom>
            </p:spPr>
          </p:pic>
          <p:cxnSp>
            <p:nvCxnSpPr>
              <p:cNvPr id="3" name="Прямая со стрелкой 2"/>
              <p:cNvCxnSpPr/>
              <p:nvPr/>
            </p:nvCxnSpPr>
            <p:spPr>
              <a:xfrm flipH="1">
                <a:off x="3635896" y="476672"/>
                <a:ext cx="3312368" cy="4968552"/>
              </a:xfrm>
              <a:prstGeom prst="straightConnector1">
                <a:avLst/>
              </a:prstGeom>
              <a:ln w="47625">
                <a:solidFill>
                  <a:srgbClr val="00B0F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3851920" y="4891226"/>
                    <a:ext cx="385192" cy="55399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sz="36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oMath>
                      </m:oMathPara>
                    </a14:m>
                    <a:endParaRPr lang="ru-RU" sz="3600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51920" y="4891226"/>
                    <a:ext cx="385192" cy="553998"/>
                  </a:xfrm>
                  <a:prstGeom prst="rect">
                    <a:avLst/>
                  </a:prstGeom>
                  <a:blipFill rotWithShape="0">
                    <a:blip r:embed="rId4" cstate="print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1" name="Прямая со стрелкой 10"/>
            <p:cNvCxnSpPr/>
            <p:nvPr/>
          </p:nvCxnSpPr>
          <p:spPr>
            <a:xfrm>
              <a:off x="4209658" y="6248851"/>
              <a:ext cx="2819792" cy="3359"/>
            </a:xfrm>
            <a:prstGeom prst="straightConnector1">
              <a:avLst/>
            </a:prstGeom>
            <a:ln w="508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211197" y="6252319"/>
              <a:ext cx="8146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2"/>
                  </a:solidFill>
                </a:rPr>
                <a:t>80 m</a:t>
              </a:r>
              <a:endParaRPr lang="ru-RU" sz="2400" b="1" dirty="0">
                <a:solidFill>
                  <a:schemeClr val="tx2"/>
                </a:solidFill>
              </a:endParaRPr>
            </a:p>
          </p:txBody>
        </p:sp>
        <p:cxnSp>
          <p:nvCxnSpPr>
            <p:cNvPr id="16" name="Прямая со стрелкой 15"/>
            <p:cNvCxnSpPr/>
            <p:nvPr/>
          </p:nvCxnSpPr>
          <p:spPr>
            <a:xfrm flipH="1">
              <a:off x="7370566" y="764704"/>
              <a:ext cx="72008" cy="5256584"/>
            </a:xfrm>
            <a:prstGeom prst="straightConnector1">
              <a:avLst/>
            </a:prstGeom>
            <a:ln w="476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16200000">
              <a:off x="6716927" y="3090155"/>
              <a:ext cx="970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2"/>
                  </a:solidFill>
                </a:rPr>
                <a:t>325 m</a:t>
              </a:r>
              <a:endParaRPr lang="ru-RU" sz="2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9453447" y="1118127"/>
            <a:ext cx="1115125" cy="2365381"/>
            <a:chOff x="7570623" y="1125943"/>
            <a:chExt cx="1115125" cy="2365381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0623" y="1125943"/>
              <a:ext cx="609404" cy="236538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 rot="16200000">
              <a:off x="8078723" y="2123966"/>
              <a:ext cx="844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Charge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3" name="Прямая со стрелкой 22"/>
            <p:cNvCxnSpPr/>
            <p:nvPr/>
          </p:nvCxnSpPr>
          <p:spPr>
            <a:xfrm flipV="1">
              <a:off x="8291016" y="1436860"/>
              <a:ext cx="0" cy="1788808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3"/>
          <p:cNvGrpSpPr/>
          <p:nvPr/>
        </p:nvGrpSpPr>
        <p:grpSpPr>
          <a:xfrm>
            <a:off x="9570972" y="3782535"/>
            <a:ext cx="864011" cy="2487117"/>
            <a:chOff x="7678427" y="3669041"/>
            <a:chExt cx="864011" cy="2487117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" t="27765" r="2035" b="27765"/>
            <a:stretch/>
          </p:blipFill>
          <p:spPr>
            <a:xfrm rot="16200000">
              <a:off x="6631768" y="4715700"/>
              <a:ext cx="2487117" cy="393799"/>
            </a:xfrm>
            <a:prstGeom prst="rect">
              <a:avLst/>
            </a:prstGeom>
          </p:spPr>
        </p:pic>
        <p:cxnSp>
          <p:nvCxnSpPr>
            <p:cNvPr id="24" name="Прямая со стрелкой 23"/>
            <p:cNvCxnSpPr/>
            <p:nvPr/>
          </p:nvCxnSpPr>
          <p:spPr>
            <a:xfrm flipV="1">
              <a:off x="8180027" y="3985007"/>
              <a:ext cx="0" cy="1788808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 rot="16200000">
              <a:off x="8028996" y="4758873"/>
              <a:ext cx="657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891527" y="-25080"/>
            <a:ext cx="3481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“</a:t>
            </a:r>
            <a:r>
              <a:rPr lang="en-US" sz="2800" b="1" dirty="0" err="1">
                <a:solidFill>
                  <a:schemeClr val="bg1"/>
                </a:solidFill>
              </a:rPr>
              <a:t>Dubna</a:t>
            </a:r>
            <a:r>
              <a:rPr lang="en-US" sz="2800" b="1" dirty="0">
                <a:solidFill>
                  <a:schemeClr val="bg1"/>
                </a:solidFill>
              </a:rPr>
              <a:t>” cluster event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14398" y="1436861"/>
            <a:ext cx="2429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Run#229; event 1734</a:t>
            </a: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942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098C66-3BBA-4596-AD84-1D332CA98115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683568"/>
            <a:ext cx="9180512" cy="9865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3512" y="46366"/>
            <a:ext cx="778296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E = 158 </a:t>
            </a:r>
            <a:r>
              <a:rPr lang="en-US" sz="3600" dirty="0" err="1"/>
              <a:t>TeV</a:t>
            </a:r>
            <a:r>
              <a:rPr lang="en-US" sz="3600" dirty="0"/>
              <a:t>,  </a:t>
            </a:r>
            <a:r>
              <a:rPr lang="el-GR" sz="3600" dirty="0"/>
              <a:t>θ</a:t>
            </a:r>
            <a:r>
              <a:rPr lang="en-US" sz="3600" dirty="0"/>
              <a:t> = 59°, </a:t>
            </a:r>
            <a:r>
              <a:rPr lang="el-GR" sz="3600" dirty="0"/>
              <a:t>ρ</a:t>
            </a:r>
            <a:r>
              <a:rPr lang="en-US" sz="3600" dirty="0"/>
              <a:t> = 73 m,  z = -62 m</a:t>
            </a:r>
            <a:endParaRPr lang="ru-RU" sz="36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2783632" y="4293096"/>
            <a:ext cx="1584176" cy="1944216"/>
            <a:chOff x="2195736" y="1988840"/>
            <a:chExt cx="1584176" cy="1944216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2195736" y="2204864"/>
              <a:ext cx="0" cy="172819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/>
            <p:cNvCxnSpPr/>
            <p:nvPr/>
          </p:nvCxnSpPr>
          <p:spPr>
            <a:xfrm>
              <a:off x="2195736" y="2204864"/>
              <a:ext cx="1584176" cy="1368152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 flipV="1">
              <a:off x="2195736" y="1988840"/>
              <a:ext cx="1584176" cy="216024"/>
            </a:xfrm>
            <a:prstGeom prst="straightConnector1">
              <a:avLst/>
            </a:prstGeom>
            <a:ln w="25400">
              <a:solidFill>
                <a:schemeClr val="bg2">
                  <a:lumMod val="9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3249006" y="5183378"/>
            <a:ext cx="1274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Symbol" panose="05050102010706020507" pitchFamily="18" charset="2"/>
              </a:rPr>
              <a:t></a:t>
            </a:r>
            <a:r>
              <a:rPr lang="en-US" sz="2400" dirty="0"/>
              <a:t>shower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938046" y="5050050"/>
            <a:ext cx="42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ym typeface="Symbol" panose="05050102010706020507" pitchFamily="18" charset="2"/>
              </a:rPr>
              <a:t></a:t>
            </a:r>
            <a:endParaRPr lang="ru-RU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3500004" y="3701905"/>
            <a:ext cx="373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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6671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886" y="777952"/>
            <a:ext cx="1165811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 and outlooks</a:t>
            </a:r>
          </a:p>
          <a:p>
            <a:pPr algn="ctr"/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Baikal-GVD experiment is one of the foundations of JINR/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DzLNP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neutrino program;</a:t>
            </a:r>
          </a:p>
          <a:p>
            <a:pPr>
              <a:buFont typeface="Arial" pitchFamily="34" charset="0"/>
              <a:buChar char="•"/>
            </a:pP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north hemisphere the Baikal-GVD is the biggest neutrino detector;</a:t>
            </a:r>
          </a:p>
          <a:p>
            <a:pPr>
              <a:buFont typeface="Arial" pitchFamily="34" charset="0"/>
              <a:buChar char="•"/>
            </a:pP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 excellent angular resolution provides key information about interesting high energy neutrino sources;</a:t>
            </a:r>
          </a:p>
          <a:p>
            <a:pPr>
              <a:buFont typeface="Arial" pitchFamily="34" charset="0"/>
              <a:buChar char="•"/>
            </a:pP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IceCube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like event per 1 cluster per year is expected;</a:t>
            </a:r>
          </a:p>
          <a:p>
            <a:pPr>
              <a:buFont typeface="Arial" pitchFamily="34" charset="0"/>
              <a:buChar char="•"/>
            </a:pP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First results soon!</a:t>
            </a:r>
            <a:endParaRPr lang="ru-RU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6425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" y="0"/>
            <a:ext cx="12195810" cy="685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205561" y="4354919"/>
            <a:ext cx="3509460" cy="2503081"/>
            <a:chOff x="2910286" y="4175510"/>
            <a:chExt cx="3509460" cy="2503081"/>
          </a:xfrm>
        </p:grpSpPr>
        <p:sp>
          <p:nvSpPr>
            <p:cNvPr id="6" name="Равнобедренный треугольник 5"/>
            <p:cNvSpPr/>
            <p:nvPr/>
          </p:nvSpPr>
          <p:spPr>
            <a:xfrm rot="18788564">
              <a:off x="3230486" y="3855310"/>
              <a:ext cx="1100448" cy="1740848"/>
            </a:xfrm>
            <a:prstGeom prst="triangle">
              <a:avLst/>
            </a:prstGeom>
            <a:solidFill>
              <a:schemeClr val="accent1">
                <a:alpha val="6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5" t="37239" r="2110" b="2863"/>
            <a:stretch>
              <a:fillRect/>
            </a:stretch>
          </p:blipFill>
          <p:spPr bwMode="auto">
            <a:xfrm>
              <a:off x="3923817" y="4245488"/>
              <a:ext cx="2495929" cy="2433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Равнобедренный треугольник 8"/>
          <p:cNvSpPr/>
          <p:nvPr/>
        </p:nvSpPr>
        <p:spPr>
          <a:xfrm rot="7997279">
            <a:off x="1420993" y="2423232"/>
            <a:ext cx="2110007" cy="1678610"/>
          </a:xfrm>
          <a:prstGeom prst="triangl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91016" y="173699"/>
            <a:ext cx="5563097" cy="1538774"/>
          </a:xfrm>
          <a:prstGeom prst="rect">
            <a:avLst/>
          </a:prstGeom>
          <a:noFill/>
        </p:spPr>
        <p:txBody>
          <a:bodyPr wrap="none" lIns="91330" tIns="45666" rIns="91330" bIns="45666" rtlCol="0">
            <a:spAutoFit/>
          </a:bodyPr>
          <a:lstStyle/>
          <a:p>
            <a:pPr algn="ctr" defTabSz="913319"/>
            <a:r>
              <a:rPr lang="en-US" sz="5400" b="1" dirty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 Baikal</a:t>
            </a:r>
          </a:p>
          <a:p>
            <a:pPr algn="ctr" defTabSz="913319"/>
            <a:r>
              <a:rPr lang="en-US" sz="4000" b="1" dirty="0" err="1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Gigaton</a:t>
            </a:r>
            <a:r>
              <a:rPr lang="en-US" sz="4000" b="1" dirty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Volume Detector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504950" cy="14967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5821"/>
            <a:ext cx="2849359" cy="17473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80710" y="3799292"/>
            <a:ext cx="2700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en-US" sz="24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25’</a:t>
            </a:r>
            <a:r>
              <a:rPr lang="en-US" sz="24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E; 51</a:t>
            </a:r>
            <a:r>
              <a:rPr lang="en-US" sz="24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46’ </a:t>
            </a:r>
            <a:r>
              <a:rPr lang="en-US" sz="2400" b="1" dirty="0">
                <a:solidFill>
                  <a:srgbClr val="FFFF00"/>
                </a:solidFill>
              </a:rPr>
              <a:t>N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427" y="4784582"/>
            <a:ext cx="2097573" cy="207341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343775" y="1923187"/>
            <a:ext cx="4362450" cy="2585323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latin typeface="Comic Sans MS" pitchFamily="66" charset="0"/>
              </a:rPr>
              <a:t>A couple of years ago </a:t>
            </a:r>
            <a:r>
              <a:rPr lang="en-US" i="1" dirty="0" err="1">
                <a:latin typeface="Comic Sans MS" pitchFamily="66" charset="0"/>
              </a:rPr>
              <a:t>IceCube</a:t>
            </a:r>
            <a:r>
              <a:rPr lang="en-US" i="1" dirty="0">
                <a:latin typeface="Comic Sans MS" pitchFamily="66" charset="0"/>
              </a:rPr>
              <a:t> saw nothing, and GVD on Baikal was almost not needed. Today the </a:t>
            </a:r>
            <a:r>
              <a:rPr lang="en-US" i="1" dirty="0" err="1">
                <a:latin typeface="Comic Sans MS" pitchFamily="66" charset="0"/>
              </a:rPr>
              <a:t>IceCube</a:t>
            </a:r>
            <a:r>
              <a:rPr lang="en-US" i="1" dirty="0">
                <a:latin typeface="Comic Sans MS" pitchFamily="66" charset="0"/>
              </a:rPr>
              <a:t> sees galactic neutrinos, but not very good. The GVD on Baikal is urgently needed! It is a long-term project with a clear and strong prospects. Its discoveries are waiting for us (</a:t>
            </a:r>
            <a:r>
              <a:rPr lang="en-US" i="1" dirty="0" err="1">
                <a:latin typeface="Comic Sans MS" pitchFamily="66" charset="0"/>
              </a:rPr>
              <a:t>V.Rubakov</a:t>
            </a:r>
            <a:r>
              <a:rPr lang="en-US" i="1" dirty="0">
                <a:latin typeface="Comic Sans MS" pitchFamily="66" charset="0"/>
              </a:rPr>
              <a:t>, 16.12.2013).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608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026443"/>
            <a:ext cx="8229600" cy="5650582"/>
          </a:xfrm>
        </p:spPr>
        <p:txBody>
          <a:bodyPr>
            <a:noAutofit/>
          </a:bodyPr>
          <a:lstStyle/>
          <a:p>
            <a:pPr marL="513715" indent="-514350" defTabSz="496570">
              <a:spcBef>
                <a:spcPts val="2000"/>
              </a:spcBef>
              <a:defRPr sz="1800">
                <a:solidFill>
                  <a:srgbClr val="000000"/>
                </a:solidFill>
              </a:defRPr>
            </a:pPr>
            <a:r>
              <a:rPr lang="en-US" sz="2000" b="1" dirty="0">
                <a:solidFill>
                  <a:srgbClr val="414141"/>
                </a:solidFill>
                <a:latin typeface="Times New Roman" pitchFamily="18" charset="0"/>
                <a:cs typeface="Times New Roman" pitchFamily="18" charset="0"/>
              </a:rPr>
              <a:t>Institute for Nuclear Research, Moscow, Russia.</a:t>
            </a:r>
          </a:p>
          <a:p>
            <a:pPr marL="513715" indent="-514350" defTabSz="496570">
              <a:spcBef>
                <a:spcPts val="2000"/>
              </a:spcBef>
              <a:defRPr sz="1800">
                <a:solidFill>
                  <a:srgbClr val="000000"/>
                </a:solidFill>
              </a:defRPr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Joint Institute for Nuclear Research, Dubna, Russia</a:t>
            </a:r>
            <a:r>
              <a:rPr lang="en-US" sz="2000" b="1" dirty="0">
                <a:solidFill>
                  <a:srgbClr val="41414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3715" indent="-514350" defTabSz="496570">
              <a:spcBef>
                <a:spcPts val="2000"/>
              </a:spcBef>
              <a:defRPr sz="1800">
                <a:solidFill>
                  <a:srgbClr val="000000"/>
                </a:solidFill>
              </a:defRPr>
            </a:pPr>
            <a:r>
              <a:rPr lang="en-US" sz="2000" b="1" dirty="0">
                <a:solidFill>
                  <a:srgbClr val="414141"/>
                </a:solidFill>
                <a:latin typeface="Times New Roman" pitchFamily="18" charset="0"/>
                <a:cs typeface="Times New Roman" pitchFamily="18" charset="0"/>
              </a:rPr>
              <a:t>Irkutsk State University, Irkutsk, Russia.</a:t>
            </a:r>
          </a:p>
          <a:p>
            <a:pPr marL="513715" indent="-514350" defTabSz="496570">
              <a:spcBef>
                <a:spcPts val="2000"/>
              </a:spcBef>
              <a:defRPr sz="1800">
                <a:solidFill>
                  <a:srgbClr val="000000"/>
                </a:solidFill>
              </a:defRPr>
            </a:pPr>
            <a:r>
              <a:rPr lang="en-US" sz="2000" b="1" dirty="0">
                <a:solidFill>
                  <a:srgbClr val="414141"/>
                </a:solidFill>
                <a:latin typeface="Times New Roman" pitchFamily="18" charset="0"/>
                <a:cs typeface="Times New Roman" pitchFamily="18" charset="0"/>
              </a:rPr>
              <a:t>Skobeltsyn Institute of Nuclear Physics MSU, Moscow, Russia.</a:t>
            </a:r>
          </a:p>
          <a:p>
            <a:pPr marL="513715" indent="-514350" defTabSz="496570">
              <a:spcBef>
                <a:spcPts val="2000"/>
              </a:spcBef>
              <a:defRPr sz="1800">
                <a:solidFill>
                  <a:srgbClr val="000000"/>
                </a:solidFill>
              </a:defRPr>
            </a:pPr>
            <a:r>
              <a:rPr lang="en-US" sz="2000" b="1" dirty="0">
                <a:solidFill>
                  <a:srgbClr val="414141"/>
                </a:solidFill>
                <a:latin typeface="Times New Roman" pitchFamily="18" charset="0"/>
                <a:cs typeface="Times New Roman" pitchFamily="18" charset="0"/>
              </a:rPr>
              <a:t>Nizhny Novgorod State Technical University, Russia.</a:t>
            </a:r>
          </a:p>
          <a:p>
            <a:pPr marL="513715" indent="-514350" defTabSz="496570">
              <a:spcBef>
                <a:spcPts val="2000"/>
              </a:spcBef>
              <a:defRPr sz="1800">
                <a:solidFill>
                  <a:srgbClr val="000000"/>
                </a:solidFill>
              </a:defRPr>
            </a:pPr>
            <a:r>
              <a:rPr lang="en-US" sz="2000" b="1" dirty="0">
                <a:solidFill>
                  <a:srgbClr val="414141"/>
                </a:solidFill>
                <a:latin typeface="Times New Roman" pitchFamily="18" charset="0"/>
                <a:cs typeface="Times New Roman" pitchFamily="18" charset="0"/>
              </a:rPr>
              <a:t>Saint</a:t>
            </a:r>
            <a:r>
              <a:rPr lang="ru-RU" sz="2000" b="1" dirty="0">
                <a:solidFill>
                  <a:srgbClr val="41414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414141"/>
                </a:solidFill>
                <a:latin typeface="Times New Roman" pitchFamily="18" charset="0"/>
                <a:cs typeface="Times New Roman" pitchFamily="18" charset="0"/>
              </a:rPr>
              <a:t>Petersburg State Marine University, Russia.</a:t>
            </a:r>
          </a:p>
          <a:p>
            <a:pPr marL="513715" indent="-514350" defTabSz="496570">
              <a:spcBef>
                <a:spcPts val="2000"/>
              </a:spcBef>
              <a:defRPr sz="1800">
                <a:solidFill>
                  <a:srgbClr val="000000"/>
                </a:solidFill>
              </a:defRPr>
            </a:pPr>
            <a:r>
              <a:rPr lang="en-US" sz="2000" b="1" dirty="0">
                <a:solidFill>
                  <a:srgbClr val="414141"/>
                </a:solidFill>
                <a:latin typeface="Times New Roman" pitchFamily="18" charset="0"/>
                <a:cs typeface="Times New Roman" pitchFamily="18" charset="0"/>
              </a:rPr>
              <a:t>Institute of Experimental and Applied Physics,                                                  Czech Technical University, Prague, Czech Republic.</a:t>
            </a:r>
          </a:p>
          <a:p>
            <a:pPr marL="513715" indent="-514350" defTabSz="496570">
              <a:spcBef>
                <a:spcPts val="2000"/>
              </a:spcBef>
              <a:defRPr sz="1800">
                <a:solidFill>
                  <a:srgbClr val="000000"/>
                </a:solidFill>
              </a:defRPr>
            </a:pPr>
            <a:r>
              <a:rPr lang="en-US" sz="2000" b="1" dirty="0">
                <a:solidFill>
                  <a:srgbClr val="414141"/>
                </a:solidFill>
                <a:latin typeface="Times New Roman" pitchFamily="18" charset="0"/>
                <a:cs typeface="Times New Roman" pitchFamily="18" charset="0"/>
              </a:rPr>
              <a:t>Comenius University, Bratislava, Slovakia.</a:t>
            </a:r>
          </a:p>
          <a:p>
            <a:pPr marL="513715" indent="-514350" defTabSz="496570">
              <a:spcBef>
                <a:spcPts val="2000"/>
              </a:spcBef>
              <a:defRPr sz="1800">
                <a:solidFill>
                  <a:srgbClr val="000000"/>
                </a:solidFill>
              </a:defRPr>
            </a:pPr>
            <a:r>
              <a:rPr lang="en-US" sz="2000" b="1" dirty="0" err="1">
                <a:solidFill>
                  <a:srgbClr val="414141"/>
                </a:solidFill>
                <a:latin typeface="Times New Roman" pitchFamily="18" charset="0"/>
                <a:cs typeface="Times New Roman" pitchFamily="18" charset="0"/>
              </a:rPr>
              <a:t>EvoLogics</a:t>
            </a:r>
            <a:r>
              <a:rPr lang="ru-RU" sz="2000" b="1" dirty="0">
                <a:solidFill>
                  <a:srgbClr val="41414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414141"/>
                </a:solidFill>
                <a:latin typeface="Times New Roman" pitchFamily="18" charset="0"/>
                <a:cs typeface="Times New Roman" pitchFamily="18" charset="0"/>
              </a:rPr>
              <a:t>GmbH, Berlin, Germany.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744134" y="28576"/>
            <a:ext cx="94382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North hemisphere biggest neutrino detector is building by ~ 65 physicists and engineers from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2350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9523" y="724612"/>
            <a:ext cx="10108051" cy="592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8"/>
          <p:cNvSpPr txBox="1">
            <a:spLocks noChangeArrowheads="1"/>
          </p:cNvSpPr>
          <p:nvPr/>
        </p:nvSpPr>
        <p:spPr bwMode="auto">
          <a:xfrm>
            <a:off x="2047641" y="0"/>
            <a:ext cx="7559675" cy="65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43" tIns="45623" rIns="91243" bIns="456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3600" b="1" dirty="0">
                <a:solidFill>
                  <a:srgbClr val="006600"/>
                </a:solidFill>
                <a:latin typeface="Times New Roman" pitchFamily="18" charset="0"/>
              </a:rPr>
              <a:t>Detection Principle</a:t>
            </a:r>
            <a:r>
              <a:rPr lang="en-US" altLang="ru-RU" sz="3200" b="1" dirty="0">
                <a:solidFill>
                  <a:srgbClr val="006600"/>
                </a:solidFill>
                <a:latin typeface="Times New Roman" pitchFamily="18" charset="0"/>
              </a:rPr>
              <a:t> – M. Markov 1960</a:t>
            </a:r>
            <a:r>
              <a:rPr lang="en-US" altLang="ru-RU" dirty="0">
                <a:solidFill>
                  <a:prstClr val="black"/>
                </a:solidFill>
              </a:rPr>
              <a:t>  </a:t>
            </a:r>
            <a:endParaRPr lang="ru-RU" alt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7" name="Text Box 38"/>
          <p:cNvSpPr txBox="1">
            <a:spLocks noChangeArrowheads="1"/>
          </p:cNvSpPr>
          <p:nvPr/>
        </p:nvSpPr>
        <p:spPr bwMode="auto">
          <a:xfrm>
            <a:off x="2047641" y="0"/>
            <a:ext cx="7559675" cy="65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43" tIns="45623" rIns="91243" bIns="456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3600" b="1" dirty="0">
                <a:solidFill>
                  <a:srgbClr val="006600"/>
                </a:solidFill>
                <a:latin typeface="Times New Roman" pitchFamily="18" charset="0"/>
              </a:rPr>
              <a:t>Detection Principle</a:t>
            </a:r>
            <a:r>
              <a:rPr lang="en-US" altLang="ru-RU" sz="3200" b="1" dirty="0">
                <a:solidFill>
                  <a:srgbClr val="006600"/>
                </a:solidFill>
                <a:latin typeface="Times New Roman" pitchFamily="18" charset="0"/>
              </a:rPr>
              <a:t> – M. Markov 1960</a:t>
            </a:r>
            <a:r>
              <a:rPr lang="en-US" altLang="ru-RU" dirty="0">
                <a:solidFill>
                  <a:prstClr val="black"/>
                </a:solidFill>
              </a:rPr>
              <a:t>  </a:t>
            </a:r>
            <a:endParaRPr lang="ru-RU" altLang="ru-RU" dirty="0">
              <a:solidFill>
                <a:prstClr val="black"/>
              </a:solidFill>
            </a:endParaRPr>
          </a:p>
        </p:txBody>
      </p:sp>
      <p:grpSp>
        <p:nvGrpSpPr>
          <p:cNvPr id="3" name="Группа 7"/>
          <p:cNvGrpSpPr/>
          <p:nvPr/>
        </p:nvGrpSpPr>
        <p:grpSpPr>
          <a:xfrm>
            <a:off x="1915817" y="1255364"/>
            <a:ext cx="8866483" cy="1914526"/>
            <a:chOff x="168609" y="3386682"/>
            <a:chExt cx="8866483" cy="1914526"/>
          </a:xfrm>
        </p:grpSpPr>
        <p:grpSp>
          <p:nvGrpSpPr>
            <p:cNvPr id="8" name="Группа 2"/>
            <p:cNvGrpSpPr/>
            <p:nvPr/>
          </p:nvGrpSpPr>
          <p:grpSpPr>
            <a:xfrm>
              <a:off x="323851" y="3386682"/>
              <a:ext cx="8359776" cy="1914526"/>
              <a:chOff x="323851" y="1802507"/>
              <a:chExt cx="8359776" cy="1914526"/>
            </a:xfrm>
          </p:grpSpPr>
          <p:sp>
            <p:nvSpPr>
              <p:cNvPr id="27671" name="Line 3"/>
              <p:cNvSpPr>
                <a:spLocks noChangeShapeType="1"/>
              </p:cNvSpPr>
              <p:nvPr/>
            </p:nvSpPr>
            <p:spPr bwMode="auto">
              <a:xfrm>
                <a:off x="395289" y="2816920"/>
                <a:ext cx="792163" cy="0"/>
              </a:xfrm>
              <a:prstGeom prst="line">
                <a:avLst/>
              </a:prstGeom>
              <a:noFill/>
              <a:ln w="57150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7672" name="Text Box 4"/>
              <p:cNvSpPr txBox="1">
                <a:spLocks noChangeArrowheads="1"/>
              </p:cNvSpPr>
              <p:nvPr/>
            </p:nvSpPr>
            <p:spPr bwMode="auto">
              <a:xfrm>
                <a:off x="3492501" y="1802507"/>
                <a:ext cx="191001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ru-RU" b="1">
                    <a:solidFill>
                      <a:prstClr val="black"/>
                    </a:solidFill>
                  </a:rPr>
                  <a:t>Telescope (E,</a:t>
                </a:r>
                <a:r>
                  <a:rPr lang="en-US" altLang="ru-RU" b="1">
                    <a:solidFill>
                      <a:prstClr val="black"/>
                    </a:solidFill>
                    <a:latin typeface="Symbol" pitchFamily="18" charset="2"/>
                  </a:rPr>
                  <a:t>W</a:t>
                </a:r>
                <a:r>
                  <a:rPr lang="en-US" altLang="ru-RU" b="1">
                    <a:solidFill>
                      <a:prstClr val="black"/>
                    </a:solidFill>
                  </a:rPr>
                  <a:t>)</a:t>
                </a:r>
                <a:endParaRPr lang="ru-RU" altLang="ru-RU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27673" name="Text Box 5"/>
              <p:cNvSpPr txBox="1">
                <a:spLocks noChangeArrowheads="1"/>
              </p:cNvSpPr>
              <p:nvPr/>
            </p:nvSpPr>
            <p:spPr bwMode="auto">
              <a:xfrm>
                <a:off x="323851" y="2889945"/>
                <a:ext cx="684803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ru-RU">
                    <a:solidFill>
                      <a:prstClr val="black"/>
                    </a:solidFill>
                  </a:rPr>
                  <a:t>input</a:t>
                </a:r>
                <a:endParaRPr lang="ru-RU" altLang="ru-RU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1268414" y="1953320"/>
                <a:ext cx="7415213" cy="1763713"/>
                <a:chOff x="657" y="935"/>
                <a:chExt cx="4671" cy="1111"/>
              </a:xfrm>
            </p:grpSpPr>
            <p:sp>
              <p:nvSpPr>
                <p:cNvPr id="27675" name="Rectangle 7"/>
                <p:cNvSpPr>
                  <a:spLocks noChangeArrowheads="1"/>
                </p:cNvSpPr>
                <p:nvPr/>
              </p:nvSpPr>
              <p:spPr bwMode="auto">
                <a:xfrm>
                  <a:off x="657" y="1207"/>
                  <a:ext cx="635" cy="635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/>
                  <a:endParaRPr lang="ru-RU" alt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7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703" y="1253"/>
                  <a:ext cx="504" cy="40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ru-RU" dirty="0">
                      <a:solidFill>
                        <a:prstClr val="black"/>
                      </a:solidFill>
                    </a:rPr>
                    <a:t>water,</a:t>
                  </a:r>
                </a:p>
                <a:p>
                  <a:pPr eaLnBrk="1" hangingPunct="1"/>
                  <a:r>
                    <a:rPr lang="en-US" altLang="ru-RU" dirty="0">
                      <a:solidFill>
                        <a:prstClr val="black"/>
                      </a:solidFill>
                    </a:rPr>
                    <a:t>  ice</a:t>
                  </a:r>
                  <a:endParaRPr lang="ru-RU" alt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77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1292" y="1298"/>
                  <a:ext cx="681" cy="0"/>
                </a:xfrm>
                <a:prstGeom prst="line">
                  <a:avLst/>
                </a:prstGeom>
                <a:noFill/>
                <a:ln w="38100">
                  <a:solidFill>
                    <a:srgbClr val="0066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78" name="Line 10"/>
                <p:cNvSpPr>
                  <a:spLocks noChangeShapeType="1"/>
                </p:cNvSpPr>
                <p:nvPr/>
              </p:nvSpPr>
              <p:spPr bwMode="auto">
                <a:xfrm>
                  <a:off x="1292" y="1661"/>
                  <a:ext cx="681" cy="0"/>
                </a:xfrm>
                <a:prstGeom prst="line">
                  <a:avLst/>
                </a:prstGeom>
                <a:noFill/>
                <a:ln w="38100">
                  <a:solidFill>
                    <a:srgbClr val="0066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1" name="Group 11"/>
                <p:cNvGrpSpPr>
                  <a:grpSpLocks/>
                </p:cNvGrpSpPr>
                <p:nvPr/>
              </p:nvGrpSpPr>
              <p:grpSpPr bwMode="auto">
                <a:xfrm>
                  <a:off x="1973" y="1071"/>
                  <a:ext cx="1315" cy="879"/>
                  <a:chOff x="657" y="754"/>
                  <a:chExt cx="3510" cy="1651"/>
                </a:xfrm>
              </p:grpSpPr>
              <p:sp>
                <p:nvSpPr>
                  <p:cNvPr id="27689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657" y="754"/>
                    <a:ext cx="3510" cy="165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FF"/>
                  </a:solidFill>
                  <a:ln w="28575">
                    <a:solidFill>
                      <a:srgbClr val="000066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 hangingPunct="1"/>
                    <a:endParaRPr lang="ru-RU" altLang="ru-RU">
                      <a:solidFill>
                        <a:prstClr val="black"/>
                      </a:solidFill>
                    </a:endParaRPr>
                  </a:p>
                </p:txBody>
              </p:sp>
              <p:pic>
                <p:nvPicPr>
                  <p:cNvPr id="27690" name="Picture 1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93" y="935"/>
                    <a:ext cx="1665" cy="1361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7691" name="Picture 14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08" y="1026"/>
                    <a:ext cx="1375" cy="122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27680" name="Line 15"/>
                <p:cNvSpPr>
                  <a:spLocks noChangeShapeType="1"/>
                </p:cNvSpPr>
                <p:nvPr/>
              </p:nvSpPr>
              <p:spPr bwMode="auto">
                <a:xfrm>
                  <a:off x="3288" y="1525"/>
                  <a:ext cx="499" cy="0"/>
                </a:xfrm>
                <a:prstGeom prst="line">
                  <a:avLst/>
                </a:prstGeom>
                <a:noFill/>
                <a:ln w="57150">
                  <a:solidFill>
                    <a:srgbClr val="0066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81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783" y="1342"/>
                  <a:ext cx="1545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ru-RU" sz="2400" b="1">
                      <a:solidFill>
                        <a:srgbClr val="FF0000"/>
                      </a:solidFill>
                    </a:rPr>
                    <a:t>Physics (</a:t>
                  </a:r>
                  <a:r>
                    <a:rPr lang="en-US" altLang="ru-RU" sz="2400" b="1">
                      <a:solidFill>
                        <a:srgbClr val="FF0000"/>
                      </a:solidFill>
                      <a:latin typeface="Symbol" pitchFamily="18" charset="2"/>
                    </a:rPr>
                    <a:t>s</a:t>
                  </a:r>
                  <a:r>
                    <a:rPr lang="en-US" altLang="ru-RU" sz="2400" b="1" baseline="-25000">
                      <a:solidFill>
                        <a:srgbClr val="FF0000"/>
                      </a:solidFill>
                    </a:rPr>
                    <a:t>E</a:t>
                  </a:r>
                  <a:r>
                    <a:rPr lang="en-US" altLang="ru-RU" sz="2400" b="1">
                      <a:solidFill>
                        <a:srgbClr val="FF0000"/>
                      </a:solidFill>
                    </a:rPr>
                    <a:t>,</a:t>
                  </a:r>
                  <a:r>
                    <a:rPr lang="en-US" altLang="ru-RU" sz="2400" b="1">
                      <a:solidFill>
                        <a:srgbClr val="FF0000"/>
                      </a:solidFill>
                      <a:latin typeface="Symbol" pitchFamily="18" charset="2"/>
                    </a:rPr>
                    <a:t>s</a:t>
                  </a:r>
                  <a:r>
                    <a:rPr lang="en-US" altLang="ru-RU" sz="2400" b="1" baseline="-25000">
                      <a:solidFill>
                        <a:srgbClr val="FF0000"/>
                      </a:solidFill>
                      <a:latin typeface="Symbol" pitchFamily="18" charset="2"/>
                    </a:rPr>
                    <a:t>W</a:t>
                  </a:r>
                  <a:r>
                    <a:rPr lang="en-US" altLang="ru-RU" sz="2400" b="1">
                      <a:solidFill>
                        <a:srgbClr val="FF0000"/>
                      </a:solidFill>
                    </a:rPr>
                    <a:t>)</a:t>
                  </a:r>
                  <a:r>
                    <a:rPr lang="en-US" altLang="ru-RU">
                      <a:solidFill>
                        <a:prstClr val="black"/>
                      </a:solidFill>
                    </a:rPr>
                    <a:t> </a:t>
                  </a:r>
                  <a:endParaRPr lang="ru-RU" altLang="ru-RU">
                    <a:solidFill>
                      <a:prstClr val="black"/>
                    </a:solidFill>
                    <a:latin typeface="Symbol" pitchFamily="18" charset="2"/>
                  </a:endParaRPr>
                </a:p>
              </p:txBody>
            </p:sp>
            <p:sp>
              <p:nvSpPr>
                <p:cNvPr id="27682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703" y="935"/>
                  <a:ext cx="550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ru-RU" b="1">
                      <a:solidFill>
                        <a:prstClr val="black"/>
                      </a:solidFill>
                    </a:rPr>
                    <a:t>Target</a:t>
                  </a:r>
                  <a:endParaRPr lang="ru-RU" altLang="ru-RU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83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292" y="1058"/>
                  <a:ext cx="775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ru-RU" b="1">
                      <a:solidFill>
                        <a:srgbClr val="FF0000"/>
                      </a:solidFill>
                    </a:rPr>
                    <a:t>muon</a:t>
                  </a:r>
                  <a:r>
                    <a:rPr lang="en-US" altLang="ru-RU" sz="1600" b="1">
                      <a:solidFill>
                        <a:srgbClr val="FF0000"/>
                      </a:solidFill>
                    </a:rPr>
                    <a:t> (</a:t>
                  </a:r>
                  <a:r>
                    <a:rPr lang="en-US" altLang="ru-RU" sz="1600" b="1">
                      <a:solidFill>
                        <a:srgbClr val="FF0000"/>
                      </a:solidFill>
                      <a:latin typeface="Symbol" pitchFamily="18" charset="2"/>
                    </a:rPr>
                    <a:t>n</a:t>
                  </a:r>
                  <a:r>
                    <a:rPr lang="en-US" altLang="ru-RU" sz="1600" b="1" baseline="-25000">
                      <a:solidFill>
                        <a:srgbClr val="FF0000"/>
                      </a:solidFill>
                      <a:latin typeface="Symbol" pitchFamily="18" charset="2"/>
                    </a:rPr>
                    <a:t>m</a:t>
                  </a:r>
                  <a:r>
                    <a:rPr lang="en-US" altLang="ru-RU" sz="1600" b="1">
                      <a:solidFill>
                        <a:srgbClr val="FF0000"/>
                      </a:solidFill>
                    </a:rPr>
                    <a:t>)</a:t>
                  </a:r>
                  <a:r>
                    <a:rPr lang="en-US" altLang="ru-RU" sz="1000">
                      <a:solidFill>
                        <a:srgbClr val="FF0000"/>
                      </a:solidFill>
                    </a:rPr>
                    <a:t> </a:t>
                  </a:r>
                  <a:endParaRPr lang="ru-RU" altLang="ru-RU" sz="1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7684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1292" y="1661"/>
                  <a:ext cx="772" cy="3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ru-RU" b="1" dirty="0">
                      <a:solidFill>
                        <a:srgbClr val="FF0000"/>
                      </a:solidFill>
                    </a:rPr>
                    <a:t>cascade</a:t>
                  </a:r>
                </a:p>
                <a:p>
                  <a:pPr eaLnBrk="1" hangingPunct="1"/>
                  <a:r>
                    <a:rPr lang="en-US" altLang="ru-RU" sz="1600" b="1" dirty="0">
                      <a:solidFill>
                        <a:srgbClr val="FF0000"/>
                      </a:solidFill>
                    </a:rPr>
                    <a:t>(</a:t>
                  </a:r>
                  <a:r>
                    <a:rPr lang="en-US" altLang="ru-RU" sz="1600" b="1" dirty="0" err="1">
                      <a:solidFill>
                        <a:srgbClr val="FF0000"/>
                      </a:solidFill>
                      <a:latin typeface="Symbol" pitchFamily="18" charset="2"/>
                    </a:rPr>
                    <a:t>n</a:t>
                  </a:r>
                  <a:r>
                    <a:rPr lang="en-US" altLang="ru-RU" sz="1600" b="1" baseline="-25000" dirty="0" err="1">
                      <a:solidFill>
                        <a:srgbClr val="FF0000"/>
                      </a:solidFill>
                      <a:latin typeface="Times New Roman" pitchFamily="18" charset="0"/>
                    </a:rPr>
                    <a:t>e</a:t>
                  </a:r>
                  <a:r>
                    <a:rPr lang="en-US" altLang="ru-RU" sz="1600" b="1" dirty="0" err="1">
                      <a:solidFill>
                        <a:srgbClr val="FF0000"/>
                      </a:solidFill>
                      <a:latin typeface="Symbol" pitchFamily="18" charset="2"/>
                    </a:rPr>
                    <a:t>,n</a:t>
                  </a:r>
                  <a:r>
                    <a:rPr lang="en-US" altLang="ru-RU" sz="1600" b="1" baseline="-25000" dirty="0" err="1">
                      <a:solidFill>
                        <a:srgbClr val="FF0000"/>
                      </a:solidFill>
                      <a:latin typeface="Symbol" pitchFamily="18" charset="2"/>
                    </a:rPr>
                    <a:t>m</a:t>
                  </a:r>
                  <a:r>
                    <a:rPr lang="en-US" altLang="ru-RU" sz="1600" b="1" dirty="0" err="1">
                      <a:solidFill>
                        <a:srgbClr val="FF0000"/>
                      </a:solidFill>
                      <a:latin typeface="Symbol" pitchFamily="18" charset="2"/>
                    </a:rPr>
                    <a:t>,n</a:t>
                  </a:r>
                  <a:r>
                    <a:rPr lang="en-US" altLang="ru-RU" sz="1600" b="1" baseline="-25000" dirty="0" err="1">
                      <a:solidFill>
                        <a:srgbClr val="FF0000"/>
                      </a:solidFill>
                      <a:latin typeface="Symbol" pitchFamily="18" charset="2"/>
                    </a:rPr>
                    <a:t>t</a:t>
                  </a:r>
                  <a:r>
                    <a:rPr lang="en-US" altLang="ru-RU" sz="1600" b="1" dirty="0">
                      <a:solidFill>
                        <a:srgbClr val="FF0000"/>
                      </a:solidFill>
                    </a:rPr>
                    <a:t>)</a:t>
                  </a:r>
                  <a:endParaRPr lang="ru-RU" altLang="ru-RU" sz="1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7686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288" y="1253"/>
                  <a:ext cx="520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ru-RU">
                      <a:solidFill>
                        <a:prstClr val="black"/>
                      </a:solidFill>
                    </a:rPr>
                    <a:t>output</a:t>
                  </a:r>
                  <a:endParaRPr lang="ru-RU" alt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87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154" y="1071"/>
                  <a:ext cx="398" cy="1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ru-RU" sz="1400">
                      <a:solidFill>
                        <a:prstClr val="black"/>
                      </a:solidFill>
                    </a:rPr>
                    <a:t>muon</a:t>
                  </a:r>
                  <a:endParaRPr lang="ru-RU" altLang="ru-RU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88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699" y="1071"/>
                  <a:ext cx="536" cy="1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ru-RU" sz="1400">
                      <a:solidFill>
                        <a:prstClr val="black"/>
                      </a:solidFill>
                    </a:rPr>
                    <a:t>cascade</a:t>
                  </a:r>
                  <a:endParaRPr lang="ru-RU" altLang="ru-RU" sz="14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7659" name="Text Box 42"/>
            <p:cNvSpPr txBox="1">
              <a:spLocks noChangeArrowheads="1"/>
            </p:cNvSpPr>
            <p:nvPr/>
          </p:nvSpPr>
          <p:spPr bwMode="auto">
            <a:xfrm>
              <a:off x="7072320" y="3502796"/>
              <a:ext cx="1962772" cy="646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72" tIns="45687" rIns="91372" bIns="4568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ru-RU" dirty="0">
                  <a:solidFill>
                    <a:prstClr val="black"/>
                  </a:solidFill>
                </a:rPr>
                <a:t>Energy, direction,</a:t>
              </a:r>
            </a:p>
            <a:p>
              <a:pPr eaLnBrk="1" hangingPunct="1"/>
              <a:r>
                <a:rPr lang="en-US" altLang="ru-RU" dirty="0">
                  <a:solidFill>
                    <a:prstClr val="black"/>
                  </a:solidFill>
                </a:rPr>
                <a:t>       </a:t>
              </a:r>
              <a:r>
                <a:rPr lang="en-US" altLang="ru-RU" dirty="0" err="1">
                  <a:solidFill>
                    <a:prstClr val="black"/>
                  </a:solidFill>
                </a:rPr>
                <a:t>flavour</a:t>
              </a:r>
              <a:endParaRPr lang="ru-RU" altLang="ru-RU" dirty="0">
                <a:solidFill>
                  <a:prstClr val="black"/>
                </a:solidFill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68609" y="3892986"/>
              <a:ext cx="978016" cy="400043"/>
            </a:xfrm>
            <a:prstGeom prst="rect">
              <a:avLst/>
            </a:prstGeom>
          </p:spPr>
          <p:txBody>
            <a:bodyPr wrap="none" lIns="91372" tIns="45687" rIns="91372" bIns="45687">
              <a:spAutoFit/>
            </a:bodyPr>
            <a:lstStyle/>
            <a:p>
              <a:r>
                <a:rPr lang="en-US" altLang="ru-RU" sz="2000" b="1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r>
                <a:rPr lang="en-US" altLang="ru-RU" sz="2000" b="1" baseline="-25000" dirty="0" err="1">
                  <a:solidFill>
                    <a:srgbClr val="FF0000"/>
                  </a:solidFill>
                  <a:latin typeface="Times New Roman" pitchFamily="18" charset="0"/>
                </a:rPr>
                <a:t>e</a:t>
              </a:r>
              <a:r>
                <a:rPr lang="en-US" altLang="ru-RU" sz="2000" b="1" dirty="0" err="1">
                  <a:solidFill>
                    <a:srgbClr val="FF0000"/>
                  </a:solidFill>
                  <a:latin typeface="Symbol" pitchFamily="18" charset="2"/>
                </a:rPr>
                <a:t>:n</a:t>
              </a:r>
              <a:r>
                <a:rPr lang="en-US" altLang="ru-RU" sz="2000" b="1" baseline="-25000" dirty="0" err="1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en-US" altLang="ru-RU" sz="2000" b="1" dirty="0" err="1">
                  <a:solidFill>
                    <a:srgbClr val="FF0000"/>
                  </a:solidFill>
                  <a:latin typeface="Symbol" pitchFamily="18" charset="2"/>
                </a:rPr>
                <a:t>:n</a:t>
              </a:r>
              <a:r>
                <a:rPr lang="en-US" altLang="ru-RU" sz="2000" b="1" baseline="-25000" dirty="0" err="1">
                  <a:solidFill>
                    <a:srgbClr val="FF0000"/>
                  </a:solidFill>
                  <a:latin typeface="Symbol" pitchFamily="18" charset="2"/>
                </a:rPr>
                <a:t>t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Группа 31"/>
          <p:cNvGrpSpPr/>
          <p:nvPr/>
        </p:nvGrpSpPr>
        <p:grpSpPr>
          <a:xfrm>
            <a:off x="1625934" y="4247034"/>
            <a:ext cx="9008404" cy="1784958"/>
            <a:chOff x="1692609" y="1484784"/>
            <a:chExt cx="9008404" cy="1784958"/>
          </a:xfrm>
        </p:grpSpPr>
        <p:sp>
          <p:nvSpPr>
            <p:cNvPr id="4" name="TextBox 3"/>
            <p:cNvSpPr txBox="1"/>
            <p:nvPr/>
          </p:nvSpPr>
          <p:spPr>
            <a:xfrm>
              <a:off x="1692609" y="1484809"/>
              <a:ext cx="1495122" cy="1369095"/>
            </a:xfrm>
            <a:prstGeom prst="rect">
              <a:avLst/>
            </a:prstGeom>
            <a:noFill/>
          </p:spPr>
          <p:txBody>
            <a:bodyPr wrap="square" lIns="91293" tIns="45647" rIns="91293" bIns="45647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</a:rPr>
                <a:t>    </a:t>
              </a:r>
              <a:r>
                <a:rPr lang="en-US" sz="2800" dirty="0">
                  <a:solidFill>
                    <a:srgbClr val="FF0000"/>
                  </a:solidFill>
                </a:rPr>
                <a:t>Flux</a:t>
              </a:r>
              <a:endParaRPr lang="ru-RU" sz="2800" dirty="0">
                <a:solidFill>
                  <a:srgbClr val="FF0000"/>
                </a:solidFill>
              </a:endParaRPr>
            </a:p>
            <a:p>
              <a:r>
                <a:rPr lang="en-US" b="1" dirty="0">
                  <a:solidFill>
                    <a:srgbClr val="7030A0"/>
                  </a:solidFill>
                </a:rPr>
                <a:t>  From local      </a:t>
              </a:r>
            </a:p>
            <a:p>
              <a:r>
                <a:rPr lang="en-US" b="1" dirty="0">
                  <a:solidFill>
                    <a:srgbClr val="7030A0"/>
                  </a:solidFill>
                </a:rPr>
                <a:t>  sources,</a:t>
              </a:r>
            </a:p>
            <a:p>
              <a:r>
                <a:rPr lang="en-US" b="1" dirty="0">
                  <a:solidFill>
                    <a:srgbClr val="7030A0"/>
                  </a:solidFill>
                </a:rPr>
                <a:t>  diffuse flux</a:t>
              </a:r>
              <a:endParaRPr lang="ru-RU" b="1" dirty="0">
                <a:solidFill>
                  <a:srgbClr val="7030A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99831" y="1484785"/>
              <a:ext cx="2388883" cy="1784957"/>
            </a:xfrm>
            <a:prstGeom prst="rect">
              <a:avLst/>
            </a:prstGeom>
            <a:noFill/>
          </p:spPr>
          <p:txBody>
            <a:bodyPr wrap="none" lIns="91293" tIns="45647" rIns="91293" bIns="45647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Environment</a:t>
              </a:r>
            </a:p>
            <a:p>
              <a:r>
                <a:rPr lang="en-US" sz="2800" dirty="0">
                  <a:solidFill>
                    <a:srgbClr val="FF0000"/>
                  </a:solidFill>
                </a:rPr>
                <a:t>  properties</a:t>
              </a:r>
            </a:p>
            <a:p>
              <a:r>
                <a:rPr lang="en-US" dirty="0">
                  <a:solidFill>
                    <a:prstClr val="black"/>
                  </a:solidFill>
                </a:rPr>
                <a:t> </a:t>
              </a:r>
              <a:r>
                <a:rPr lang="en-US" b="1" dirty="0">
                  <a:solidFill>
                    <a:srgbClr val="7030A0"/>
                  </a:solidFill>
                </a:rPr>
                <a:t>absorption, scattering,</a:t>
              </a:r>
            </a:p>
            <a:p>
              <a:r>
                <a:rPr lang="en-US" b="1" dirty="0">
                  <a:solidFill>
                    <a:srgbClr val="7030A0"/>
                  </a:solidFill>
                </a:rPr>
                <a:t> light background –</a:t>
              </a:r>
            </a:p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  <a:r>
                <a:rPr lang="en-US" b="1" baseline="30000" dirty="0">
                  <a:solidFill>
                    <a:srgbClr val="7030A0"/>
                  </a:solidFill>
                </a:rPr>
                <a:t>40</a:t>
              </a:r>
              <a:r>
                <a:rPr lang="en-US" b="1" dirty="0">
                  <a:solidFill>
                    <a:srgbClr val="7030A0"/>
                  </a:solidFill>
                </a:rPr>
                <a:t>K, bioluminescence </a:t>
              </a:r>
              <a:endParaRPr lang="ru-RU" b="1" baseline="30000" dirty="0">
                <a:solidFill>
                  <a:srgbClr val="7030A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47068" y="1484812"/>
              <a:ext cx="1608733" cy="1508087"/>
            </a:xfrm>
            <a:prstGeom prst="rect">
              <a:avLst/>
            </a:prstGeom>
            <a:noFill/>
          </p:spPr>
          <p:txBody>
            <a:bodyPr wrap="none" lIns="91293" tIns="45647" rIns="91293" bIns="45647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Detection</a:t>
              </a:r>
            </a:p>
            <a:p>
              <a:r>
                <a:rPr lang="en-US" sz="2800" dirty="0">
                  <a:solidFill>
                    <a:srgbClr val="FF0000"/>
                  </a:solidFill>
                </a:rPr>
                <a:t>   modes</a:t>
              </a:r>
            </a:p>
            <a:p>
              <a:r>
                <a:rPr lang="en-US" b="1" dirty="0">
                  <a:solidFill>
                    <a:prstClr val="black"/>
                  </a:solidFill>
                </a:rPr>
                <a:t>      </a:t>
              </a:r>
              <a:r>
                <a:rPr lang="en-US" b="1" dirty="0">
                  <a:solidFill>
                    <a:srgbClr val="7030A0"/>
                  </a:solidFill>
                </a:rPr>
                <a:t>muons,</a:t>
              </a:r>
            </a:p>
            <a:p>
              <a:r>
                <a:rPr lang="en-US" b="1" dirty="0">
                  <a:solidFill>
                    <a:srgbClr val="7030A0"/>
                  </a:solidFill>
                </a:rPr>
                <a:t>     cascades</a:t>
              </a:r>
              <a:endParaRPr lang="ru-RU" b="1" dirty="0">
                <a:solidFill>
                  <a:srgbClr val="7030A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608171" y="1484784"/>
              <a:ext cx="3092842" cy="1087778"/>
            </a:xfrm>
            <a:prstGeom prst="rect">
              <a:avLst/>
            </a:prstGeom>
            <a:noFill/>
          </p:spPr>
          <p:txBody>
            <a:bodyPr wrap="none" lIns="91293" tIns="45647" rIns="91293" bIns="45647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     Background</a:t>
              </a:r>
            </a:p>
            <a:p>
              <a:r>
                <a:rPr lang="en-US" b="1" dirty="0">
                  <a:solidFill>
                    <a:srgbClr val="7030A0"/>
                  </a:solidFill>
                </a:rPr>
                <a:t>downward going atm. muons,</a:t>
              </a:r>
            </a:p>
            <a:p>
              <a:r>
                <a:rPr lang="en-US" b="1" dirty="0">
                  <a:solidFill>
                    <a:srgbClr val="7030A0"/>
                  </a:solidFill>
                </a:rPr>
                <a:t> atm. neutrinos</a:t>
              </a:r>
              <a:endParaRPr lang="ru-RU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047506" y="3111599"/>
            <a:ext cx="3158620" cy="646204"/>
          </a:xfrm>
          <a:prstGeom prst="rect">
            <a:avLst/>
          </a:prstGeom>
          <a:noFill/>
        </p:spPr>
        <p:txBody>
          <a:bodyPr wrap="none" lIns="91312" tIns="45657" rIns="91312" bIns="45657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</a:t>
            </a:r>
            <a:r>
              <a:rPr lang="en-US" b="1" dirty="0">
                <a:solidFill>
                  <a:srgbClr val="FF0000"/>
                </a:solidFill>
              </a:rPr>
              <a:t>Arrival times &amp; amplitudes,</a:t>
            </a:r>
          </a:p>
          <a:p>
            <a:r>
              <a:rPr lang="en-US" b="1" dirty="0">
                <a:solidFill>
                  <a:srgbClr val="FF0000"/>
                </a:solidFill>
              </a:rPr>
              <a:t>PMTs position and orientation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89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12" y="573780"/>
            <a:ext cx="5261608" cy="57355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31462" y="0"/>
            <a:ext cx="7015700" cy="646298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marL="571297" indent="-571297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Cosmic Rays </a:t>
            </a:r>
            <a:r>
              <a:rPr lang="en-US" sz="3600" dirty="0">
                <a:solidFill>
                  <a:prstClr val="black"/>
                </a:solidFill>
              </a:rPr>
              <a:t>/ 100 yr. observations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90168" y="3140969"/>
            <a:ext cx="1017599" cy="373659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Galactic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69269" y="5301210"/>
            <a:ext cx="1667942" cy="373659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Extra-Galactic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556792"/>
            <a:ext cx="975226" cy="95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556794"/>
            <a:ext cx="1062460" cy="95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556792"/>
            <a:ext cx="1007532" cy="99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6" y="3645032"/>
            <a:ext cx="1257272" cy="10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506" y="3645024"/>
            <a:ext cx="1145374" cy="11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991545" y="2483633"/>
            <a:ext cx="679404" cy="3736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1376" tIns="45690" rIns="91376" bIns="4569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SNR</a:t>
            </a:r>
            <a:endParaRPr lang="ru-RU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11626" y="2492898"/>
            <a:ext cx="1504465" cy="373659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</a:rPr>
              <a:t>Microquasars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223796" y="2492896"/>
            <a:ext cx="1033317" cy="373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91376" tIns="45690" rIns="91376" bIns="4569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Pulsars</a:t>
            </a:r>
            <a:endParaRPr lang="ru-RU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423593" y="4715882"/>
            <a:ext cx="705327" cy="3736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1376" tIns="45690" rIns="91376" bIns="456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AGN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4030222" y="4725147"/>
            <a:ext cx="705388" cy="37365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GRB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9504" y="908720"/>
            <a:ext cx="3592137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marL="342778" indent="-342778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Galactic: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PeV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EeV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59498" y="3068960"/>
            <a:ext cx="3770969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marL="342778" indent="-342778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Extra-Galactic: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PeV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EeV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1544" y="5485881"/>
            <a:ext cx="2169868" cy="936313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Energy spectrum     !</a:t>
            </a:r>
          </a:p>
          <a:p>
            <a:r>
              <a:rPr lang="en-US" dirty="0">
                <a:solidFill>
                  <a:prstClr val="black"/>
                </a:solidFill>
              </a:rPr>
              <a:t>Mass composition  !</a:t>
            </a:r>
          </a:p>
          <a:p>
            <a:r>
              <a:rPr lang="en-US" dirty="0">
                <a:solidFill>
                  <a:prstClr val="black"/>
                </a:solidFill>
              </a:rPr>
              <a:t>Sources location      ?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29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lum bright="16000" contrast="12000"/>
          </a:blip>
          <a:srcRect/>
          <a:stretch>
            <a:fillRect/>
          </a:stretch>
        </p:blipFill>
        <p:spPr bwMode="auto">
          <a:xfrm>
            <a:off x="0" y="1"/>
            <a:ext cx="12192000" cy="6869113"/>
          </a:xfrm>
          <a:prstGeom prst="rect">
            <a:avLst/>
          </a:prstGeom>
          <a:solidFill>
            <a:schemeClr val="bg1">
              <a:alpha val="11000"/>
            </a:schemeClr>
          </a:solidFill>
          <a:ln w="9525">
            <a:noFill/>
            <a:miter lim="800000"/>
            <a:headEnd/>
            <a:tailEnd/>
          </a:ln>
        </p:spPr>
      </p:pic>
      <p:grpSp>
        <p:nvGrpSpPr>
          <p:cNvPr id="5" name="Группа 21"/>
          <p:cNvGrpSpPr/>
          <p:nvPr/>
        </p:nvGrpSpPr>
        <p:grpSpPr>
          <a:xfrm>
            <a:off x="593726" y="0"/>
            <a:ext cx="8388369" cy="6858000"/>
            <a:chOff x="423863" y="0"/>
            <a:chExt cx="6291277" cy="685800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498490" y="0"/>
              <a:ext cx="6216650" cy="6858000"/>
            </a:xfrm>
            <a:prstGeom prst="rect">
              <a:avLst/>
            </a:prstGeom>
            <a:blipFill dpi="0" rotWithShape="1">
              <a:blip r:embed="rId4" cstate="print">
                <a:alphaModFix amt="62000"/>
                <a:lum bright="-10000" contrast="29000"/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50800" dir="5400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8197" name="Rectangle 4"/>
            <p:cNvSpPr>
              <a:spLocks noChangeArrowheads="1"/>
            </p:cNvSpPr>
            <p:nvPr/>
          </p:nvSpPr>
          <p:spPr bwMode="auto">
            <a:xfrm>
              <a:off x="423863" y="3644900"/>
              <a:ext cx="1385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 sz="1800" b="1" dirty="0"/>
            </a:p>
          </p:txBody>
        </p:sp>
        <p:sp>
          <p:nvSpPr>
            <p:cNvPr id="449543" name="Text Box 7"/>
            <p:cNvSpPr txBox="1">
              <a:spLocks noChangeArrowheads="1"/>
            </p:cNvSpPr>
            <p:nvPr/>
          </p:nvSpPr>
          <p:spPr bwMode="auto">
            <a:xfrm>
              <a:off x="3500451" y="1428736"/>
              <a:ext cx="3000375" cy="3079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1400" b="1" dirty="0">
                  <a:solidFill>
                    <a:srgbClr val="FFFF00"/>
                  </a:solidFill>
                  <a:latin typeface="Times New Roman" pitchFamily="18" charset="0"/>
                </a:rPr>
                <a:t>NORMAL MATTER</a:t>
              </a:r>
            </a:p>
          </p:txBody>
        </p:sp>
        <p:sp>
          <p:nvSpPr>
            <p:cNvPr id="449541" name="Text Box 5"/>
            <p:cNvSpPr txBox="1">
              <a:spLocks noChangeArrowheads="1"/>
            </p:cNvSpPr>
            <p:nvPr/>
          </p:nvSpPr>
          <p:spPr bwMode="auto">
            <a:xfrm>
              <a:off x="2571750" y="4143375"/>
              <a:ext cx="1107515" cy="7078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</a:rPr>
                <a:t>~70%</a:t>
              </a:r>
            </a:p>
          </p:txBody>
        </p:sp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3095619" y="1428736"/>
              <a:ext cx="410209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b="1" dirty="0">
                  <a:solidFill>
                    <a:srgbClr val="FFFF00"/>
                  </a:solidFill>
                  <a:latin typeface="Times New Roman" pitchFamily="18" charset="0"/>
                </a:rPr>
                <a:t>~5%</a:t>
              </a:r>
            </a:p>
          </p:txBody>
        </p:sp>
        <p:sp>
          <p:nvSpPr>
            <p:cNvPr id="2" name="Text Box 2"/>
            <p:cNvSpPr txBox="1">
              <a:spLocks noChangeArrowheads="1"/>
            </p:cNvSpPr>
            <p:nvPr/>
          </p:nvSpPr>
          <p:spPr bwMode="auto">
            <a:xfrm>
              <a:off x="3111496" y="1928802"/>
              <a:ext cx="720389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</a:rPr>
                <a:t>~25%</a:t>
              </a:r>
            </a:p>
          </p:txBody>
        </p:sp>
        <p:sp>
          <p:nvSpPr>
            <p:cNvPr id="3" name="Text Box 3"/>
            <p:cNvSpPr txBox="1">
              <a:spLocks noChangeArrowheads="1"/>
            </p:cNvSpPr>
            <p:nvPr/>
          </p:nvSpPr>
          <p:spPr bwMode="auto">
            <a:xfrm>
              <a:off x="3916369" y="1857364"/>
              <a:ext cx="1134878" cy="8309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</a:rPr>
                <a:t>DARK</a:t>
              </a:r>
            </a:p>
            <a:p>
              <a:pPr eaLnBrk="0" hangingPunct="0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</a:rPr>
                <a:t>MATTER</a:t>
              </a:r>
            </a:p>
          </p:txBody>
        </p:sp>
        <p:sp>
          <p:nvSpPr>
            <p:cNvPr id="449542" name="Text Box 6"/>
            <p:cNvSpPr txBox="1">
              <a:spLocks noChangeArrowheads="1"/>
            </p:cNvSpPr>
            <p:nvPr/>
          </p:nvSpPr>
          <p:spPr bwMode="auto">
            <a:xfrm>
              <a:off x="2643174" y="3786190"/>
              <a:ext cx="3643313" cy="4619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DARK ENERGY</a:t>
              </a: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85811" y="3214686"/>
              <a:ext cx="3643313" cy="4619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DARK ENERGY</a:t>
              </a: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857250" y="4929198"/>
              <a:ext cx="3643312" cy="4619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DARK ENERGY</a:t>
              </a: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2500298" y="5643578"/>
              <a:ext cx="3643312" cy="4619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DARK ENERGY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793067" y="292338"/>
              <a:ext cx="254300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baseline="0" dirty="0">
                  <a:solidFill>
                    <a:srgbClr val="FFFFFF"/>
                  </a:solidFill>
                  <a:latin typeface="GillSans"/>
                </a:rPr>
                <a:t>Universe</a:t>
              </a:r>
              <a:endParaRPr lang="ru-RU" sz="6000" b="1" dirty="0"/>
            </a:p>
          </p:txBody>
        </p:sp>
      </p:grpSp>
      <p:grpSp>
        <p:nvGrpSpPr>
          <p:cNvPr id="6" name="Группа 22"/>
          <p:cNvGrpSpPr/>
          <p:nvPr/>
        </p:nvGrpSpPr>
        <p:grpSpPr>
          <a:xfrm>
            <a:off x="8467724" y="1285860"/>
            <a:ext cx="3724319" cy="4643470"/>
            <a:chOff x="5882700" y="1285860"/>
            <a:chExt cx="3261332" cy="464347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82700" y="1285860"/>
              <a:ext cx="3261300" cy="4643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58180" y="3357562"/>
              <a:ext cx="1285852" cy="502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Прямоугольник 20"/>
            <p:cNvSpPr/>
            <p:nvPr/>
          </p:nvSpPr>
          <p:spPr>
            <a:xfrm>
              <a:off x="8143900" y="3500438"/>
              <a:ext cx="5054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  </a:t>
              </a:r>
              <a:r>
                <a:rPr lang="en-US" sz="1200" dirty="0"/>
                <a:t>(local)</a:t>
              </a:r>
              <a:endParaRPr lang="ru-RU" sz="1200" dirty="0"/>
            </a:p>
          </p:txBody>
        </p:sp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flux_neutrino_energy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2542" y="9"/>
            <a:ext cx="9405986" cy="6857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26056" y="116633"/>
            <a:ext cx="3262432" cy="646331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defTabSz="912476"/>
            <a:r>
              <a:rPr lang="en-US" sz="3600" dirty="0">
                <a:solidFill>
                  <a:srgbClr val="FF0000"/>
                </a:solidFill>
                <a:latin typeface="Arial Bold"/>
              </a:rPr>
              <a:t>Neutrino fluxes</a:t>
            </a:r>
            <a:endParaRPr lang="ru-RU" sz="3600" dirty="0">
              <a:solidFill>
                <a:srgbClr val="FF0000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 bwMode="auto">
          <a:xfrm>
            <a:off x="8328248" y="5301208"/>
            <a:ext cx="1008112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Прямая со стрелкой 6"/>
          <p:cNvCxnSpPr/>
          <p:nvPr/>
        </p:nvCxnSpPr>
        <p:spPr bwMode="auto">
          <a:xfrm>
            <a:off x="9336360" y="5301208"/>
            <a:ext cx="133164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9408370" y="4869161"/>
            <a:ext cx="1332063" cy="373659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defTabSz="912476"/>
            <a:r>
              <a:rPr lang="en-US" dirty="0">
                <a:solidFill>
                  <a:srgbClr val="FF0000"/>
                </a:solidFill>
                <a:latin typeface="Arial Bold"/>
              </a:rPr>
              <a:t>E.-Galactic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08170" y="4931877"/>
            <a:ext cx="1032251" cy="373659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defTabSz="912476"/>
            <a:r>
              <a:rPr lang="en-US" dirty="0">
                <a:solidFill>
                  <a:srgbClr val="FF0000"/>
                </a:solidFill>
                <a:latin typeface="Arial Bold"/>
              </a:rPr>
              <a:t>Galactic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7609" y="4676976"/>
            <a:ext cx="4269051" cy="1200296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marL="285647" indent="-285647" defTabSz="91247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 Bold"/>
              </a:rPr>
              <a:t>Born in astrophysical objects.</a:t>
            </a:r>
            <a:endParaRPr lang="ru-RU" dirty="0">
              <a:solidFill>
                <a:srgbClr val="000000"/>
              </a:solidFill>
            </a:endParaRPr>
          </a:p>
          <a:p>
            <a:pPr marL="285647" indent="-285647" defTabSz="91247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 Bold"/>
              </a:rPr>
              <a:t>Travel in straight lines - not suffer </a:t>
            </a:r>
          </a:p>
          <a:p>
            <a:pPr defTabSz="912476"/>
            <a:r>
              <a:rPr lang="en-US" dirty="0">
                <a:solidFill>
                  <a:srgbClr val="000000"/>
                </a:solidFill>
                <a:latin typeface="Arial Bold"/>
              </a:rPr>
              <a:t>     from magnetic fields.</a:t>
            </a:r>
          </a:p>
          <a:p>
            <a:pPr marL="285647" indent="-285647" defTabSz="91247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 Bold"/>
              </a:rPr>
              <a:t>Universe is transparent for neutrinos.</a:t>
            </a:r>
          </a:p>
        </p:txBody>
      </p:sp>
    </p:spTree>
    <p:extLst>
      <p:ext uri="{BB962C8B-B14F-4D97-AF65-F5344CB8AC3E}">
        <p14:creationId xmlns:p14="http://schemas.microsoft.com/office/powerpoint/2010/main" val="254079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12935</TotalTime>
  <Words>1257</Words>
  <Application>Microsoft Macintosh PowerPoint</Application>
  <PresentationFormat>Grand écran</PresentationFormat>
  <Paragraphs>280</Paragraphs>
  <Slides>25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25</vt:i4>
      </vt:variant>
    </vt:vector>
  </HeadingPairs>
  <TitlesOfParts>
    <vt:vector size="53" baseType="lpstr">
      <vt:lpstr>MS PGothic</vt:lpstr>
      <vt:lpstr>MS PGothic</vt:lpstr>
      <vt:lpstr>AAEMYJ+Calibri-Light</vt:lpstr>
      <vt:lpstr>Arial</vt:lpstr>
      <vt:lpstr>Arial Bold</vt:lpstr>
      <vt:lpstr>Calibri</vt:lpstr>
      <vt:lpstr>Calibri Light</vt:lpstr>
      <vt:lpstr>Cambria Math</vt:lpstr>
      <vt:lpstr>Comic Sans MS</vt:lpstr>
      <vt:lpstr>Constantia</vt:lpstr>
      <vt:lpstr>GillSans</vt:lpstr>
      <vt:lpstr>Perpetua</vt:lpstr>
      <vt:lpstr>Source Han Sans CN Regular</vt:lpstr>
      <vt:lpstr>Symbol</vt:lpstr>
      <vt:lpstr>Times New Roman</vt:lpstr>
      <vt:lpstr>Wingdings</vt:lpstr>
      <vt:lpstr>Wingdings 2</vt:lpstr>
      <vt:lpstr>Flow</vt:lpstr>
      <vt:lpstr>1_Тема Office</vt:lpstr>
      <vt:lpstr>2_Тема Office</vt:lpstr>
      <vt:lpstr>Office Theme</vt:lpstr>
      <vt:lpstr>2_Office Theme</vt:lpstr>
      <vt:lpstr>3_Тема Office</vt:lpstr>
      <vt:lpstr>4_Тема Office</vt:lpstr>
      <vt:lpstr>9_Тема Office</vt:lpstr>
      <vt:lpstr>4_Office Theme</vt:lpstr>
      <vt:lpstr>8_Тема Office</vt:lpstr>
      <vt:lpstr>15_Тема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Optical modules assemble</vt:lpstr>
      <vt:lpstr>Présentation PowerPoint</vt:lpstr>
      <vt:lpstr>Présentation PowerPoint</vt:lpstr>
      <vt:lpstr>Previous stages of the first  cluster                                                                                                             “DUBNA”                                                                                                               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SPecialiST RePack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 belolap</dc:creator>
  <cp:lastModifiedBy>Utilisateur Microsoft Office</cp:lastModifiedBy>
  <cp:revision>171</cp:revision>
  <dcterms:created xsi:type="dcterms:W3CDTF">2013-12-14T18:46:01Z</dcterms:created>
  <dcterms:modified xsi:type="dcterms:W3CDTF">2018-02-14T16:32:30Z</dcterms:modified>
</cp:coreProperties>
</file>