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814" r:id="rId3"/>
    <p:sldMasterId id="2147483947" r:id="rId4"/>
    <p:sldMasterId id="2147483986" r:id="rId5"/>
    <p:sldMasterId id="2147484045" r:id="rId6"/>
    <p:sldMasterId id="2147484058" r:id="rId7"/>
    <p:sldMasterId id="2147484075" r:id="rId8"/>
  </p:sldMasterIdLst>
  <p:notesMasterIdLst>
    <p:notesMasterId r:id="rId48"/>
  </p:notesMasterIdLst>
  <p:sldIdLst>
    <p:sldId id="412" r:id="rId9"/>
    <p:sldId id="453" r:id="rId10"/>
    <p:sldId id="387" r:id="rId11"/>
    <p:sldId id="438" r:id="rId12"/>
    <p:sldId id="263" r:id="rId13"/>
    <p:sldId id="370" r:id="rId14"/>
    <p:sldId id="414" r:id="rId15"/>
    <p:sldId id="326" r:id="rId16"/>
    <p:sldId id="360" r:id="rId17"/>
    <p:sldId id="280" r:id="rId18"/>
    <p:sldId id="445" r:id="rId19"/>
    <p:sldId id="417" r:id="rId20"/>
    <p:sldId id="418" r:id="rId21"/>
    <p:sldId id="449" r:id="rId22"/>
    <p:sldId id="405" r:id="rId23"/>
    <p:sldId id="406" r:id="rId24"/>
    <p:sldId id="416" r:id="rId25"/>
    <p:sldId id="372" r:id="rId26"/>
    <p:sldId id="427" r:id="rId27"/>
    <p:sldId id="371" r:id="rId28"/>
    <p:sldId id="429" r:id="rId29"/>
    <p:sldId id="428" r:id="rId30"/>
    <p:sldId id="436" r:id="rId31"/>
    <p:sldId id="362" r:id="rId32"/>
    <p:sldId id="421" r:id="rId33"/>
    <p:sldId id="419" r:id="rId34"/>
    <p:sldId id="424" r:id="rId35"/>
    <p:sldId id="454" r:id="rId36"/>
    <p:sldId id="455" r:id="rId37"/>
    <p:sldId id="456" r:id="rId38"/>
    <p:sldId id="459" r:id="rId39"/>
    <p:sldId id="460" r:id="rId40"/>
    <p:sldId id="461" r:id="rId41"/>
    <p:sldId id="462" r:id="rId42"/>
    <p:sldId id="337" r:id="rId43"/>
    <p:sldId id="303" r:id="rId44"/>
    <p:sldId id="358" r:id="rId45"/>
    <p:sldId id="308" r:id="rId46"/>
    <p:sldId id="316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17" autoAdjust="0"/>
  </p:normalViewPr>
  <p:slideViewPr>
    <p:cSldViewPr>
      <p:cViewPr varScale="1">
        <p:scale>
          <a:sx n="75" d="100"/>
          <a:sy n="75" d="100"/>
        </p:scale>
        <p:origin x="1666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EB9F5-530C-42D0-9B9C-D713C8C3781D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D57E4-5EA2-4D20-A450-F61983416E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10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293C90E-F36F-4100-AC53-BF92E7E6BE49}" type="slidenum">
              <a:rPr lang="ru-RU" altLang="ru-RU">
                <a:solidFill>
                  <a:prstClr val="black"/>
                </a:solidFill>
              </a:rPr>
              <a:pPr/>
              <a:t>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697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215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7"/>
          <p:cNvSpPr txBox="1">
            <a:spLocks noGrp="1" noChangeArrowheads="1"/>
          </p:cNvSpPr>
          <p:nvPr/>
        </p:nvSpPr>
        <p:spPr bwMode="auto">
          <a:xfrm>
            <a:off x="3810000" y="7926388"/>
            <a:ext cx="29718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48A7A7B-B441-46D4-892B-5971C00A5C43}" type="slidenum">
              <a:rPr kumimoji="1" lang="en-US" altLang="ru-RU" sz="120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kumimoji="1" lang="en-US" altLang="ru-RU" sz="1200">
              <a:solidFill>
                <a:prstClr val="black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92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92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7509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EA146F0C-2B95-4239-BA50-9B1AD3686DA4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pPr algn="r" eaLnBrk="1" hangingPunct="1"/>
              <a:t>2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1213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ru-RU"/>
              <a:t>The project of the SHE factory includes three principal components: i) high current accelerator, ii) new experimental hall and iii) a number of the next generation facilities.</a:t>
            </a:r>
            <a:endParaRPr lang="ru-RU" altLang="ru-RU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896CD97D-4703-440D-8A7B-C05D1CBE8AE6}" type="slidenum">
              <a:rPr kumimoji="0" lang="ru-RU" altLang="ru-RU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9</a:t>
            </a:fld>
            <a:endParaRPr kumimoji="0" lang="ru-RU" altLang="ru-RU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870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3F2E6A-B84C-418D-B70D-3D9FE66504A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7650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544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/>
              <a:t>Prof. Dmitriev S.N. "NRC7" 24-29 August 2008</a:t>
            </a:r>
          </a:p>
        </p:txBody>
      </p:sp>
      <p:sp>
        <p:nvSpPr>
          <p:cNvPr id="7065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AD5910-DA71-435D-A825-555B13C5A14F}" type="slidenum">
              <a:rPr lang="ru-RU" altLang="ru-RU" smtClean="0"/>
              <a:pPr eaLnBrk="1" hangingPunct="1"/>
              <a:t>20</a:t>
            </a:fld>
            <a:endParaRPr lang="ru-RU" altLang="ru-RU"/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5634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2102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537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4853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04F671B3-7981-4916-8A71-2E90C7E94B6C}" type="slidenum">
              <a:rPr kumimoji="0" lang="ru-RU" altLang="ru-RU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spcBef>
                  <a:spcPct val="0"/>
                </a:spcBef>
              </a:pPr>
              <a:t>23</a:t>
            </a:fld>
            <a:endParaRPr kumimoji="0" lang="ru-RU" altLang="ru-RU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718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A75C9B-8529-41D1-97DE-107062950F3A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621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104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290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557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316F9-F5C1-441A-BFAA-AF03607E940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92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909CD-B6C0-46D7-9AB7-CA55B56AEDB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23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945FE-A1D2-444D-B5E2-C9A66EB11F1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93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2A957-CA73-469D-8A33-2FB5BED41FA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97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ACB0E-73EF-4182-80CC-7D093B53B31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0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2078A-62EA-4BA4-8633-EA8DE4EC26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78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710A0-58E1-4381-B758-E8B59BFB475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784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B703A-1D60-4D8E-9CCC-482A853E123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72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826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95578-99FC-4335-8C6F-FAE2871FE3A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37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68EAD-3AEE-4AA0-B4A8-368C9966125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09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7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7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205E7-0120-4DD0-8692-FA210B63812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90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2B1D7-1369-403A-AF26-FE0611C9194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29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001D4-3EA2-4343-9848-0F063BA01A31}" type="slidenum">
              <a:rPr lang="en-U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96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70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68371-3A7F-4A5B-B931-292F9F3A14B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55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620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620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eaLnBrk="0" hangingPunct="0">
              <a:defRPr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68F8494-A9EF-4BD2-BAD6-7179154E5ED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215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7ADC0-548E-4B8F-B645-F42AAC8B5E6B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6F58807A-9633-4686-91A1-18EF8BC87C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0934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D04F4-2154-4ADA-B64D-619359D4FF6B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6A079A2E-F182-4EA5-AEC4-C57C0E9C13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4267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6C12C-AAE5-44E6-9015-0F432F8E1FA9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C36CB719-9DE0-408B-9243-FCCFA9120B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2919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310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A12EC-31C7-46D3-8A7C-DD437FE3AADC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C0286731-3036-4E92-9148-27A0D632CD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2158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A7EAB-1FE7-4BDC-BBD3-B76F301E54C6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71B457F5-E0BD-453A-8D48-5E42A298A8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337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55188-3431-403E-AEE0-5FE44074D6E7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AAD06814-3A34-4CD9-852E-12D978B9EC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51994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C5679-42A5-4C80-889D-799CC6040C95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559846B1-9737-4A70-A9E5-B8280C5A33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9926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D211F-AB15-4ADF-AC8F-64B762C50E41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E80FA0E8-376D-4571-BB14-A6B4D3119B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1189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14F96-5CE3-4533-A07C-BEAFB94702E8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84F461B7-3B97-4009-9FB0-3EEE473A14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0144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3811A-C475-47DB-B804-4F3C215DD828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40705C21-799C-4302-94FF-C89FC6A2C0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2254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D9CB0-C7C9-4F28-92FC-858A16F31AE3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50AD3AAA-290E-4760-866A-E7AA0857AE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43428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8D8D1-5954-4271-B928-0D97203B4CB0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482798A7-91F4-4C66-A3AF-C5EDF2F79F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35968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62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7B31C-7467-4EA5-A341-4B8E5754D539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BB7FC435-C2A2-4D7D-A37C-25CF5FD65A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295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7260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81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381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057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5104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132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55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4271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6892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717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69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5962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45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51411B46-5E47-4133-8519-97E7C0922750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6C263B7-129A-4769-BA34-5266CABFB6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216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6AFDDC65-3208-4555-BDF5-C423284279BC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6AC55012-FCD3-48DC-AE9C-9B11BB5ECB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1860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8530177-9B66-4E9A-AE1D-7FE9BC666AE2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E1D1A0B-1F2C-4556-858D-C3FBC685D5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0767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0D45AE49-B84F-49A4-AB72-ED12863AF826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5D5FEB7-B4E5-4424-A53B-3AB44617C2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4171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38A7320-0DA8-41B5-9305-830F2CC2792B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05AEB85A-DD10-4C2C-8908-68D4C19E1D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4763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B13E039-FFD9-4BA8-AC98-40C60EA7AAFC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31A6B35-D20D-4ECE-BD4E-0E8FEF10B5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6873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7FFB10C-C53B-4627-BFBA-1FB195F0940A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9C44419E-B038-4FFE-855F-E4A34B3917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1713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001D629-7CF7-4457-B0D0-9E883937DE05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68E0D4F-1CE6-4BFA-A2E9-D6A887F97E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2873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BFDC422A-C5A6-4039-971C-10D25D60EE7F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1212EAF-5856-4077-864A-43CE05D52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1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8197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E2AE14F-E9B3-44B0-B2F8-340AF9C7EABB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F98DE814-D786-4180-BF73-4B1E52EB6F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33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31B05A9-D121-46B5-A5B9-77044D342424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729AB2D-FA45-484A-A3FE-2141975F3D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1018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62B7C-86DC-46F0-AB77-982F5C3D2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046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6DA441-F575-4557-B13D-EC68A0FC2FE2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E1F1F21-E406-402F-9AEC-3B2B28FBF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7209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128CE1F-C022-4573-9000-9F59AEBF2C95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7A9A402-307C-4FBC-9F42-B8492B0013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9890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F9AF7FF-0BC6-4682-B5D4-885146F8D43D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9CC9566-1382-4DB5-92EB-8937D18586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4410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7B1EC1-8E31-4112-B3B1-B60FC924A608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0AFCF9-B586-4916-8A56-6A333EF723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715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5B3858-6557-498D-8411-A1BC66366066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97A4A44-3135-490A-AC35-501F8B6429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2057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DC95A3-624C-4DAF-A54E-CBD6350F13F9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97FC035-951F-43FF-AAB4-4637CA340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6879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4A0D53-498D-4A24-A6BD-9C82DE694BDB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BD7BCCE-CBCB-4452-9A48-E1E187D8D1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42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5964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53DF7AF-D5CC-4EAA-924E-371CB0DFB08E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87D040E-1C21-455F-B950-A65FE4819B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6856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FF59310-AC62-48AB-9F4D-852BBF8E864D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2396A13-4D6E-4082-B550-47D1263D87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7598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F4A09D-F961-43F5-87D0-2FB200DBE030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7290E2-EC59-42DC-B068-F9EB8C8537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6583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534EB1E-4A76-4A34-ABE1-E640CAF732D9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E24E389-A0C4-4751-8E45-8014034D41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610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B7EF56D-38E3-4C9F-9D6B-B9A9CC5D35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03238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3919" y="811969"/>
            <a:ext cx="2152274" cy="2152275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  <a:extLst/>
        </p:spPr>
      </p:pic>
      <p:pic>
        <p:nvPicPr>
          <p:cNvPr id="21" name="Picture 20" descr="DifScat_better vibe.jpg.jpeg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253" y="1402065"/>
            <a:ext cx="1868502" cy="186850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2715768"/>
            <a:ext cx="1664208" cy="1664208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23484238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392525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0405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9766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7" y="237744"/>
            <a:ext cx="4341471" cy="1117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736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862867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51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8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5437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2944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96AA9698-F8D5-48DD-93D2-67A6AFA0ED2B}" type="datetime1">
              <a:rPr lang="en-US"/>
              <a:pPr>
                <a:defRPr/>
              </a:pPr>
              <a:t>2/11/2018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93EB8F9A-B656-47DE-B956-6EBD43DA097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550823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49EA0BE2-9782-4539-9F83-72E8BEBFFDBD}" type="datetime1">
              <a:rPr lang="en-US"/>
              <a:pPr>
                <a:defRPr/>
              </a:pPr>
              <a:t>2/11/2018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1B3972B3-1CAE-48DE-A0F8-35C02FF573E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651474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3264C1B-5B98-49C7-B15A-6558F473DDFC}" type="datetime1">
              <a:rPr lang="en-US"/>
              <a:pPr>
                <a:defRPr/>
              </a:pPr>
              <a:t>2/11/2018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1A2001B-4819-450F-8191-E7A8AFD9DBC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616732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C7B4873-F7CD-4C21-B7E8-ECA9DAA7C10D}" type="datetime1">
              <a:rPr lang="en-US"/>
              <a:pPr>
                <a:defRPr/>
              </a:pPr>
              <a:t>2/11/2018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8108384-35F1-4B6A-80AB-3332E9161B9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995831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05CD574-0BB4-4EC3-B8C2-72DE77213BB0}" type="datetime1">
              <a:rPr lang="en-US"/>
              <a:pPr>
                <a:defRPr/>
              </a:pPr>
              <a:t>2/11/2018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E42FD11-B6AC-403D-BBFB-F4A65F41247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152689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591E24D5-3EE0-4DBB-AE24-05F49ADE65DC}" type="datetime1">
              <a:rPr lang="en-US"/>
              <a:pPr>
                <a:defRPr/>
              </a:pPr>
              <a:t>2/11/2018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F77149C-A0D4-41EB-9012-D871263C7C5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713569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FC0EAC5D-8279-488E-A5D0-AA2ED6EC139B}" type="datetime1">
              <a:rPr lang="en-US"/>
              <a:pPr>
                <a:defRPr/>
              </a:pPr>
              <a:t>2/11/2018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2F1C026-AE15-43DF-A2B1-D2568A40432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464699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1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865BE90-0672-4BCC-BD14-BC06BE57CF34}" type="datetime1">
              <a:rPr lang="en-US"/>
              <a:pPr>
                <a:defRPr/>
              </a:pPr>
              <a:t>2/11/2018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BB5AACE1-7286-4D16-967D-24442809684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470364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310468A8-0E74-43BD-B3D4-92B1289B965A}" type="datetime1">
              <a:rPr lang="en-US"/>
              <a:pPr>
                <a:defRPr/>
              </a:pPr>
              <a:t>2/11/2018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65D03083-F2BB-4C56-9033-FB8719C51A4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8386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E75C-DDC0-432D-A2D7-087753202356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3736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244E903-CBB5-452F-82AC-01D47158EAC4}" type="datetime1">
              <a:rPr lang="en-US"/>
              <a:pPr>
                <a:defRPr/>
              </a:pPr>
              <a:t>2/11/2018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0D77DF36-2959-41C0-8D0E-210F176AF4E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744953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12EAEFD6-8E38-43BE-8C6F-BFE4F7F27557}" type="datetime1">
              <a:rPr lang="en-US"/>
              <a:pPr>
                <a:defRPr/>
              </a:pPr>
              <a:t>2/11/2018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C83218D-E609-4F1E-AF58-FF81B9480D1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586834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D6D34F3C-E65D-41CF-8689-FCD82FF9380C}" type="datetime1">
              <a:rPr lang="en-US"/>
              <a:pPr>
                <a:defRPr/>
              </a:pPr>
              <a:t>2/11/2018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C4D8564-8244-4C73-82E5-2B8D77099D7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456543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1A4CB6F8-EFD9-429D-BE8B-886CB1B4F02A}" type="datetime1">
              <a:rPr lang="en-US"/>
              <a:pPr>
                <a:defRPr/>
              </a:pPr>
              <a:t>2/11/2018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DD8093F1-F60F-4A0E-A917-E2F7DDB8096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213567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1BB1268-AF9E-4C65-A356-574C4843A4DF}" type="datetime1">
              <a:rPr lang="en-US"/>
              <a:pPr>
                <a:defRPr/>
              </a:pPr>
              <a:t>2/11/2018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6841D5B-C923-400F-B5D1-584640AA7BE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938913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7740134-B63D-4F6D-908B-403F53AC2A70}" type="datetime1">
              <a:rPr lang="en-US"/>
              <a:pPr>
                <a:defRPr/>
              </a:pPr>
              <a:t>2/11/2018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FA257F86-E727-484B-8AC6-F28EFBE0FB4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790012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E48CAD86-2228-4A59-9622-55BC5491D393}" type="datetime1">
              <a:rPr lang="en-US"/>
              <a:pPr>
                <a:defRPr/>
              </a:pPr>
              <a:t>2/11/2018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846ECDF-A696-4CF8-A777-4F4904E6A26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577274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F04E252-A983-4D0E-B69E-4C102071509E}" type="datetime1">
              <a:rPr lang="en-US"/>
              <a:pPr>
                <a:defRPr/>
              </a:pPr>
              <a:t>2/11/2018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F7BAE3D6-9F32-495B-9D0C-DF2C621745B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2268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4E75C-DDC0-432D-A2D7-087753202356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8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A7082-9401-47BE-8410-56C09CBA25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60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760AB6-3576-424F-A60E-133CFCDE4F10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6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4FDB7C-5ED7-48ED-8011-DA6C4B66D845}" type="datetimeFigureOut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11.02.2018</a:t>
            </a:fld>
            <a:endParaRPr lang="ru-RU"/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967ECF-A8E1-4591-8DE0-A70D8AB9E9B6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318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E2017-3F99-4E52-A6FC-868AA372BF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8BD1C-B17C-492D-B977-171C011FB3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3555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D00BB000-BEA1-4550-A988-8C81E1DD73AB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E0BBF76-0D5C-4A0C-B1B3-6F2A9EA231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41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4093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DBF824F-3BCE-4B49-81EB-111C956CE779}" type="datetimeFigureOut">
              <a:rPr lang="ru-RU"/>
              <a:pPr>
                <a:defRPr/>
              </a:pPr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E1DF246-9095-4503-A0E7-55BAAD477B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14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083728" y="1812022"/>
            <a:ext cx="4060272" cy="50458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392525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 userDrawn="1"/>
        </p:nvSpPr>
        <p:spPr>
          <a:xfrm>
            <a:off x="216122" y="6477000"/>
            <a:ext cx="3224777" cy="178137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SHE</a:t>
            </a:r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2017, Kazimierz, Poland, September 11, 2017</a:t>
            </a:r>
            <a:endParaRPr lang="en-US" sz="1000" b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3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008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5B3C17-0AB4-46B9-8B26-3A78C9C5CD47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2/11/2018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6400800"/>
            <a:ext cx="495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3333CC"/>
                </a:solidFill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Dr. Andrey G. Popeko, Hirschegg XXII, </a:t>
            </a:r>
            <a:r>
              <a:rPr lang="ru-RU"/>
              <a:t>January 12 - 18, 2003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00800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FF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B3B124-1932-4FCC-9BD6-F94FB1918D42}" type="slidenum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/>
          </a:p>
        </p:txBody>
      </p:sp>
      <p:sp>
        <p:nvSpPr>
          <p:cNvPr id="1031" name="Rectangle 1024"/>
          <p:cNvSpPr>
            <a:spLocks noChangeArrowheads="1"/>
          </p:cNvSpPr>
          <p:nvPr userDrawn="1"/>
        </p:nvSpPr>
        <p:spPr bwMode="auto">
          <a:xfrm>
            <a:off x="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t="100000"/>
            </a:path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2" name="Rectangle 1025"/>
          <p:cNvSpPr>
            <a:spLocks noChangeArrowheads="1"/>
          </p:cNvSpPr>
          <p:nvPr userDrawn="1"/>
        </p:nvSpPr>
        <p:spPr bwMode="auto">
          <a:xfrm>
            <a:off x="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l="100000" b="100000"/>
            </a:path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3" name="Rectangle 1026"/>
          <p:cNvSpPr>
            <a:spLocks noChangeArrowheads="1"/>
          </p:cNvSpPr>
          <p:nvPr userDrawn="1"/>
        </p:nvSpPr>
        <p:spPr bwMode="auto">
          <a:xfrm>
            <a:off x="8991600" y="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t="100000" r="100000"/>
            </a:path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4" name="Rectangle 1027"/>
          <p:cNvSpPr>
            <a:spLocks noChangeArrowheads="1"/>
          </p:cNvSpPr>
          <p:nvPr userDrawn="1"/>
        </p:nvSpPr>
        <p:spPr bwMode="auto">
          <a:xfrm>
            <a:off x="8991600" y="6705600"/>
            <a:ext cx="1524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path path="rect">
              <a:fillToRect r="100000" b="100000"/>
            </a:path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5" name="Rectangle 1028"/>
          <p:cNvSpPr>
            <a:spLocks noChangeArrowheads="1"/>
          </p:cNvSpPr>
          <p:nvPr userDrawn="1"/>
        </p:nvSpPr>
        <p:spPr bwMode="auto">
          <a:xfrm>
            <a:off x="152400" y="0"/>
            <a:ext cx="8839200" cy="1524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6" name="Rectangle 1029"/>
          <p:cNvSpPr>
            <a:spLocks noChangeArrowheads="1"/>
          </p:cNvSpPr>
          <p:nvPr userDrawn="1"/>
        </p:nvSpPr>
        <p:spPr bwMode="auto">
          <a:xfrm>
            <a:off x="152400" y="6705600"/>
            <a:ext cx="8839200" cy="1524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540000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7" name="Rectangle 1030"/>
          <p:cNvSpPr>
            <a:spLocks noChangeArrowheads="1"/>
          </p:cNvSpPr>
          <p:nvPr userDrawn="1"/>
        </p:nvSpPr>
        <p:spPr bwMode="auto">
          <a:xfrm>
            <a:off x="0" y="152400"/>
            <a:ext cx="152400" cy="65532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8" name="Rectangle 1031"/>
          <p:cNvSpPr>
            <a:spLocks noChangeArrowheads="1"/>
          </p:cNvSpPr>
          <p:nvPr userDrawn="1"/>
        </p:nvSpPr>
        <p:spPr bwMode="auto">
          <a:xfrm>
            <a:off x="8991600" y="152400"/>
            <a:ext cx="152400" cy="65532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rgbClr val="333399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4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jpeg"/><Relationship Id="rId5" Type="http://schemas.openxmlformats.org/officeDocument/2006/relationships/image" Target="../media/image34.e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3"/>
          <p:cNvSpPr txBox="1">
            <a:spLocks noChangeArrowheads="1"/>
          </p:cNvSpPr>
          <p:nvPr/>
        </p:nvSpPr>
        <p:spPr bwMode="auto">
          <a:xfrm>
            <a:off x="-36514" y="-94381"/>
            <a:ext cx="8769215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b="1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u="sng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u="sng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u="sng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u="sng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u="sng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u="sng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Sergey Dmitriev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2060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2060"/>
              </a:solidFill>
              <a:latin typeface="Times New Roman" pitchFamily="18" charset="0"/>
              <a:ea typeface="Gungsuh" pitchFamily="18" charset="-127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105834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Flerov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Laboratory of Nuclear Reactions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5265" name="Rectangle 1"/>
          <p:cNvSpPr>
            <a:spLocks noChangeArrowheads="1"/>
          </p:cNvSpPr>
          <p:nvPr/>
        </p:nvSpPr>
        <p:spPr bwMode="auto">
          <a:xfrm>
            <a:off x="0" y="-125343"/>
            <a:ext cx="88204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JINR-France symposium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February 15</a:t>
            </a:r>
            <a:r>
              <a:rPr kumimoji="0" lang="en-US" sz="2000" b="0" i="0" u="none" strike="noStrike" cap="none" normalizeH="0" baseline="3000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2018, Paris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3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28600" y="152404"/>
            <a:ext cx="8686800" cy="612775"/>
          </a:xfrm>
          <a:prstGeom prst="rect">
            <a:avLst/>
          </a:prstGeom>
        </p:spPr>
        <p:txBody>
          <a:bodyPr vert="horz" lIns="36000" tIns="45720" rIns="36000" bIns="45720" rtlCol="0" anchor="t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50000"/>
              </a:spcBef>
            </a:pPr>
            <a:r>
              <a:rPr lang="en-US" altLang="ru-RU" sz="3200" b="1" dirty="0">
                <a:solidFill>
                  <a:srgbClr val="C00000"/>
                </a:solidFill>
                <a:latin typeface="Times New Roman" pitchFamily="18" charset="0"/>
                <a:ea typeface="Gungsuh" pitchFamily="18" charset="-127"/>
                <a:cs typeface="Times New Roman" pitchFamily="18" charset="0"/>
              </a:rPr>
              <a:t>DC-280 cyclotron – stand-alone SHE factory</a:t>
            </a:r>
          </a:p>
        </p:txBody>
      </p:sp>
      <p:graphicFrame>
        <p:nvGraphicFramePr>
          <p:cNvPr id="3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516270"/>
              </p:ext>
            </p:extLst>
          </p:nvPr>
        </p:nvGraphicFramePr>
        <p:xfrm>
          <a:off x="5435600" y="989013"/>
          <a:ext cx="3313113" cy="463397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87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1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756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DC280 (expected)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E=4÷8 MeV/A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64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 energy</a:t>
                      </a:r>
                      <a:endParaRPr kumimoji="0" lang="ru-RU" sz="1700" b="1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kumimoji="0" lang="en-US" sz="17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</a:t>
                      </a: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/A]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intensity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en-US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en-GB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GB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0,6-1,2×10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06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3000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kumimoji="0" lang="en-US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66" marR="91466" marT="45734" marB="4573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kumimoji="0" lang="en-GB" sz="1700" b="1" u="none" strike="noStrike" cap="none" normalizeH="0" baseline="3000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66" marR="91466" marT="45734" marB="45734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Объект 2"/>
          <p:cNvSpPr txBox="1">
            <a:spLocks/>
          </p:cNvSpPr>
          <p:nvPr/>
        </p:nvSpPr>
        <p:spPr>
          <a:xfrm>
            <a:off x="138128" y="4473575"/>
            <a:ext cx="4594225" cy="1854200"/>
          </a:xfrm>
          <a:prstGeom prst="rect">
            <a:avLst/>
          </a:prstGeom>
        </p:spPr>
        <p:txBody>
          <a:bodyPr vert="horz" lIns="91440" tIns="45720" rIns="91440" bIns="45720" rtlCol="0" anchorCtr="1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Synthesis and study of properties of superheavy elements.</a:t>
            </a:r>
          </a:p>
          <a:p>
            <a:pPr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Search for new reactions for SHE-synthesis.</a:t>
            </a:r>
          </a:p>
          <a:p>
            <a:pPr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Chemistry of new elements.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6222783"/>
              </p:ext>
            </p:extLst>
          </p:nvPr>
        </p:nvGraphicFramePr>
        <p:xfrm>
          <a:off x="323528" y="989012"/>
          <a:ext cx="4576956" cy="3376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222" name="PHOTO-PAINT" r:id="rId3" imgW="2020680" imgH="1490400" progId="">
                  <p:embed/>
                </p:oleObj>
              </mc:Choice>
              <mc:Fallback>
                <p:oleObj name="PHOTO-PAINT" r:id="rId3" imgW="2020680" imgH="1490400" progId="">
                  <p:embed/>
                  <p:pic>
                    <p:nvPicPr>
                      <p:cNvPr id="0" name="Picture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989012"/>
                        <a:ext cx="4576956" cy="33760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8197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63" y="122619"/>
            <a:ext cx="7406005" cy="65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53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8" y="582286"/>
            <a:ext cx="5946048" cy="3968341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5613" y="59066"/>
            <a:ext cx="794385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Water cooling system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9699" y="4550627"/>
            <a:ext cx="38245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kern="800" dirty="0">
                <a:solidFill>
                  <a:schemeClr val="bg1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water cooling system was developed at the FLNR (equipment suppliers: Russia, Italy, Germany)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dmin\Pictures\2015_01_22 DC280 units\DSCN2951.JPG"/>
          <p:cNvPicPr>
            <a:picLocks noChangeAspect="1" noChangeArrowheads="1"/>
          </p:cNvPicPr>
          <p:nvPr/>
        </p:nvPicPr>
        <p:blipFill rotWithShape="1">
          <a:blip r:embed="rId3" cstate="print"/>
          <a:srcRect l="3479" t="25060" b="25080"/>
          <a:stretch/>
        </p:blipFill>
        <p:spPr bwMode="auto">
          <a:xfrm>
            <a:off x="4427538" y="4620637"/>
            <a:ext cx="4319013" cy="167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761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5613" y="59066"/>
            <a:ext cx="794385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Control system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36311" y="5704398"/>
            <a:ext cx="7212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cs typeface="Times New Roman" panose="02020603050405020304" pitchFamily="18" charset="0"/>
              </a:rPr>
              <a:t>The control system based on FLNR developments and LabVIEW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8" y="582286"/>
            <a:ext cx="7674825" cy="512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1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8604448" cy="597666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1476375" y="115888"/>
            <a:ext cx="63357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ru-RU" sz="3200">
                <a:solidFill>
                  <a:srgbClr val="00B0F0"/>
                </a:solidFill>
              </a:rPr>
              <a:t>DECRIS-PM at the test bench</a:t>
            </a:r>
            <a:endParaRPr lang="ru-RU" altLang="ru-RU" sz="3200">
              <a:solidFill>
                <a:srgbClr val="00B0F0"/>
              </a:solidFill>
            </a:endParaRPr>
          </a:p>
        </p:txBody>
      </p:sp>
      <p:pic>
        <p:nvPicPr>
          <p:cNvPr id="14339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908050"/>
            <a:ext cx="7351713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741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 t="8054" r="12268"/>
          <a:stretch>
            <a:fillRect/>
          </a:stretch>
        </p:blipFill>
        <p:spPr bwMode="auto">
          <a:xfrm>
            <a:off x="323850" y="2420938"/>
            <a:ext cx="415131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" t="8781" r="11569" b="1820"/>
          <a:stretch>
            <a:fillRect/>
          </a:stretch>
        </p:blipFill>
        <p:spPr bwMode="auto">
          <a:xfrm>
            <a:off x="4787900" y="2451100"/>
            <a:ext cx="428942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Прямоугольник 2"/>
          <p:cNvSpPr>
            <a:spLocks noChangeArrowheads="1"/>
          </p:cNvSpPr>
          <p:nvPr/>
        </p:nvSpPr>
        <p:spPr bwMode="auto">
          <a:xfrm>
            <a:off x="5934075" y="1758950"/>
            <a:ext cx="2028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ru-RU"/>
              <a:t>Ca</a:t>
            </a:r>
            <a:r>
              <a:rPr lang="en-US" altLang="ru-RU" baseline="34000"/>
              <a:t>11+</a:t>
            </a:r>
            <a:r>
              <a:rPr lang="en-US" altLang="ru-RU"/>
              <a:t> =150 µA</a:t>
            </a:r>
            <a:endParaRPr lang="ru-RU" altLang="ru-RU"/>
          </a:p>
        </p:txBody>
      </p:sp>
      <p:sp>
        <p:nvSpPr>
          <p:cNvPr id="18437" name="Прямоугольник 2"/>
          <p:cNvSpPr>
            <a:spLocks noChangeArrowheads="1"/>
          </p:cNvSpPr>
          <p:nvPr/>
        </p:nvSpPr>
        <p:spPr bwMode="auto">
          <a:xfrm>
            <a:off x="1547813" y="1787525"/>
            <a:ext cx="1933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ru-RU"/>
              <a:t>Ca</a:t>
            </a:r>
            <a:r>
              <a:rPr lang="en-US" altLang="ru-RU" baseline="34000"/>
              <a:t>9+</a:t>
            </a:r>
            <a:r>
              <a:rPr lang="en-US" altLang="ru-RU"/>
              <a:t> =210 µA</a:t>
            </a:r>
            <a:endParaRPr lang="ru-RU" altLang="ru-RU"/>
          </a:p>
        </p:txBody>
      </p:sp>
      <p:sp>
        <p:nvSpPr>
          <p:cNvPr id="6" name="TextBox 5"/>
          <p:cNvSpPr txBox="1"/>
          <p:nvPr/>
        </p:nvSpPr>
        <p:spPr>
          <a:xfrm>
            <a:off x="2897188" y="765175"/>
            <a:ext cx="37814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Ca charge state spectra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96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81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133748"/>
              </p:ext>
            </p:extLst>
          </p:nvPr>
        </p:nvGraphicFramePr>
        <p:xfrm>
          <a:off x="246062" y="658613"/>
          <a:ext cx="8651875" cy="5280417"/>
        </p:xfrm>
        <a:graphic>
          <a:graphicData uri="http://schemas.openxmlformats.org/drawingml/2006/table">
            <a:tbl>
              <a:tblPr/>
              <a:tblGrid>
                <a:gridCol w="1052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2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75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67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23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362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715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ION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Intensity from ECR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HV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platform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Efficiency of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acceleration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 beam intensities of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(4÷8) MeV/n ions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targets</a:t>
                      </a:r>
                      <a:endParaRPr kumimoji="0" lang="en-US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pps</a:t>
                      </a:r>
                      <a:endParaRPr kumimoji="0" lang="en-US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A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10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1.5·10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1.5·10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48Са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7/8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6.2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575"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kumimoji="0" lang="en-US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</a:t>
                      </a:r>
                      <a:endParaRPr kumimoji="0" lang="en-US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8/9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5.10</a:t>
                      </a:r>
                      <a:r>
                        <a:rPr kumimoji="0" lang="ru-RU" alt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.10</a:t>
                      </a:r>
                      <a:r>
                        <a:rPr kumimoji="0" lang="ru-RU" altLang="ru-RU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575"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8.10</a:t>
                      </a:r>
                      <a:r>
                        <a:rPr kumimoji="0" lang="ru-RU" altLang="ru-RU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4.10</a:t>
                      </a:r>
                      <a:r>
                        <a:rPr kumimoji="0" lang="ru-RU" alt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9/10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4·10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10/11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4·10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11/12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136Хе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22/23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2·10</a:t>
                      </a:r>
                      <a:r>
                        <a:rPr kumimoji="0" lang="ru-RU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684213" y="8930"/>
            <a:ext cx="7970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 beam parameters of the DC-280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9568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7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565293"/>
              </p:ext>
            </p:extLst>
          </p:nvPr>
        </p:nvGraphicFramePr>
        <p:xfrm>
          <a:off x="4608723" y="5229200"/>
          <a:ext cx="4152900" cy="1158875"/>
        </p:xfrm>
        <a:graphic>
          <a:graphicData uri="http://schemas.openxmlformats.org/drawingml/2006/table">
            <a:tbl>
              <a:tblPr/>
              <a:tblGrid>
                <a:gridCol w="2284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8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Reaction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Transmission 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244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Pu(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Ca,3n)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289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114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60 %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244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Pu(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Fe,4n)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298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120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75 %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711410" y="188640"/>
            <a:ext cx="7794625" cy="786929"/>
          </a:xfrm>
        </p:spPr>
        <p:txBody>
          <a:bodyPr lIns="36000" rIns="36000" anchorCtr="1">
            <a:normAutofit/>
          </a:bodyPr>
          <a:lstStyle/>
          <a:p>
            <a:pPr eaLnBrk="1" hangingPunct="1">
              <a:defRPr/>
            </a:pPr>
            <a:r>
              <a:rPr lang="en-US" sz="2800" b="1" kern="1200" dirty="0">
                <a:solidFill>
                  <a:srgbClr val="C00000"/>
                </a:solidFill>
                <a:latin typeface="Times New Roman" pitchFamily="18" charset="0"/>
              </a:rPr>
              <a:t>New FLNR gas-filled separator (contracted)</a:t>
            </a:r>
            <a:r>
              <a:rPr lang="en-US" sz="2000" b="1" kern="12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lang="ru-RU" sz="2000" b="1" kern="1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9992" y="2764722"/>
            <a:ext cx="4481104" cy="18722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3810991" cy="2664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0" y="4101955"/>
            <a:ext cx="3098292" cy="250214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300192" y="1141919"/>
            <a:ext cx="1728550" cy="1422985"/>
            <a:chOff x="42244" y="4796246"/>
            <a:chExt cx="1728550" cy="1422985"/>
          </a:xfrm>
        </p:grpSpPr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7730" y="4796246"/>
              <a:ext cx="1477575" cy="8148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2244" y="5634456"/>
              <a:ext cx="1728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3399"/>
                  </a:solidFill>
                </a:rPr>
                <a:t>Technical Design</a:t>
              </a:r>
            </a:p>
            <a:p>
              <a:pPr algn="ctr"/>
              <a:r>
                <a:rPr lang="en-US" sz="1600" b="1" dirty="0">
                  <a:solidFill>
                    <a:srgbClr val="003399"/>
                  </a:solidFill>
                </a:rPr>
                <a:t>Report No 412923</a:t>
              </a:r>
              <a:endParaRPr lang="ru-RU" sz="1600" b="1" dirty="0">
                <a:solidFill>
                  <a:srgbClr val="0033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456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516866" y="3262136"/>
            <a:ext cx="5522210" cy="2441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All parts have been manufactured;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Delivery  – </a:t>
            </a:r>
            <a:r>
              <a:rPr lang="en-US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November </a:t>
            </a:r>
            <a:r>
              <a:rPr 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2017;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Installation  </a:t>
            </a:r>
            <a:r>
              <a:rPr lang="en-US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Dec. 2017  - Jan 2018 </a:t>
            </a:r>
          </a:p>
          <a:p>
            <a:pPr>
              <a:spcAft>
                <a:spcPts val="800"/>
              </a:spcAft>
            </a:pP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commissioning –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Jan –June/ July 2018</a:t>
            </a:r>
            <a:endParaRPr lang="ru-RU" sz="1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r>
              <a:rPr lang="en-US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Onset of first-day experiments </a:t>
            </a:r>
            <a:r>
              <a:rPr lang="en-US" sz="1800" b="1" baseline="30000" dirty="0">
                <a:solidFill>
                  <a:srgbClr val="002060"/>
                </a:solidFill>
                <a:cs typeface="Times New Roman" panose="02020603050405020304" pitchFamily="18" charset="0"/>
              </a:rPr>
              <a:t>48</a:t>
            </a:r>
            <a:r>
              <a:rPr lang="en-US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Ca+ </a:t>
            </a:r>
            <a:r>
              <a:rPr lang="en-US" sz="1800" b="1" baseline="30000" dirty="0">
                <a:solidFill>
                  <a:srgbClr val="002060"/>
                </a:solidFill>
                <a:cs typeface="Times New Roman" panose="02020603050405020304" pitchFamily="18" charset="0"/>
              </a:rPr>
              <a:t>243</a:t>
            </a:r>
            <a:r>
              <a:rPr lang="en-US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Am –</a:t>
            </a:r>
          </a:p>
          <a:p>
            <a:pPr marL="0" indent="0">
              <a:spcBef>
                <a:spcPts val="0"/>
              </a:spcBef>
            </a:pPr>
            <a:r>
              <a:rPr lang="en-US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			              - </a:t>
            </a:r>
            <a:r>
              <a:rPr lang="en-US" sz="1800" b="1" dirty="0">
                <a:solidFill>
                  <a:srgbClr val="FF0000"/>
                </a:solidFill>
                <a:cs typeface="Times New Roman" panose="02020603050405020304" pitchFamily="18" charset="0"/>
              </a:rPr>
              <a:t>Sept.-Nov. 2018;</a:t>
            </a:r>
          </a:p>
          <a:p>
            <a:pPr marL="0" indent="0">
              <a:spcBef>
                <a:spcPts val="0"/>
              </a:spcBef>
            </a:pPr>
            <a:r>
              <a:rPr lang="en-US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en-US" altLang="ru-RU" sz="1800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362503" name="TextBox 11"/>
          <p:cNvSpPr txBox="1">
            <a:spLocks noChangeArrowheads="1"/>
          </p:cNvSpPr>
          <p:nvPr/>
        </p:nvSpPr>
        <p:spPr bwMode="auto">
          <a:xfrm>
            <a:off x="7802562" y="542552"/>
            <a:ext cx="979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DC-280</a:t>
            </a:r>
            <a:endParaRPr lang="ru-RU" altLang="ru-RU" sz="18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994839" y="55724"/>
            <a:ext cx="4608512" cy="47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Gas-Filled Separator GFS-2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239" y="561614"/>
            <a:ext cx="3125112" cy="2401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79513" y="561613"/>
            <a:ext cx="3256491" cy="2401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53424"/>
            <a:ext cx="2279016" cy="24095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0968"/>
            <a:ext cx="3256492" cy="30636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64310" y="2582251"/>
            <a:ext cx="4467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Parts of the main analyzing 30</a:t>
            </a:r>
            <a:r>
              <a:rPr lang="en-US" b="1" baseline="30000" dirty="0">
                <a:solidFill>
                  <a:srgbClr val="FFFF00"/>
                </a:solidFill>
              </a:rPr>
              <a:t>o</a:t>
            </a:r>
            <a:r>
              <a:rPr lang="en-US" b="1" dirty="0">
                <a:solidFill>
                  <a:srgbClr val="FFFF00"/>
                </a:solidFill>
              </a:rPr>
              <a:t> magnet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0206" y="2582251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Additional 10</a:t>
            </a:r>
            <a:r>
              <a:rPr lang="en-US" sz="1800" b="1" baseline="30000" dirty="0">
                <a:solidFill>
                  <a:srgbClr val="FFFF00"/>
                </a:solidFill>
              </a:rPr>
              <a:t>o</a:t>
            </a:r>
            <a:r>
              <a:rPr lang="en-US" sz="1800" b="1" dirty="0">
                <a:solidFill>
                  <a:srgbClr val="FFFF00"/>
                </a:solidFill>
              </a:rPr>
              <a:t> magnet</a:t>
            </a:r>
            <a:endParaRPr lang="ru-RU" sz="18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5835258"/>
            <a:ext cx="234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</a:rPr>
              <a:t>Focusing quadrupole</a:t>
            </a:r>
            <a:endParaRPr lang="ru-RU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63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3" y="96884"/>
            <a:ext cx="8080375" cy="960437"/>
          </a:xfrm>
        </p:spPr>
        <p:txBody>
          <a:bodyPr lIns="36000" rIns="36000" anchor="t" anchorCtr="1"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FLNR’s BASIC DIRECTIONS of RESEARCH</a:t>
            </a:r>
            <a:b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en-US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endParaRPr lang="ru-RU" sz="28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11210" y="1120776"/>
            <a:ext cx="807708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Clr>
                <a:srgbClr val="FF3300"/>
              </a:buClr>
              <a:defRPr/>
            </a:pP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+mn-cs"/>
              </a:rPr>
              <a:t>1. Heavy and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+mn-cs"/>
              </a:rPr>
              <a:t>superheavy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+mn-cs"/>
              </a:rPr>
              <a:t> nuclei:</a:t>
            </a:r>
          </a:p>
          <a:p>
            <a:pPr marL="342900" indent="-342900">
              <a:buClr>
                <a:srgbClr val="FF3300"/>
              </a:buClr>
              <a:defRPr/>
            </a:pPr>
            <a:r>
              <a:rPr lang="en-US" sz="2400" b="1" dirty="0">
                <a:solidFill>
                  <a:srgbClr val="465174"/>
                </a:solidFill>
                <a:latin typeface="Times New Roman" pitchFamily="18" charset="0"/>
                <a:cs typeface="+mn-cs"/>
              </a:rPr>
              <a:t>	</a:t>
            </a:r>
          </a:p>
          <a:p>
            <a:pPr marL="342900" indent="-342900">
              <a:buClr>
                <a:srgbClr val="FF330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+mn-cs"/>
              </a:rPr>
              <a:t>synthesis and study of properties of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+mn-cs"/>
              </a:rPr>
              <a:t>superheavy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+mn-cs"/>
              </a:rPr>
              <a:t> elements;</a:t>
            </a:r>
          </a:p>
          <a:p>
            <a:pPr marL="342900" indent="-342900">
              <a:buClr>
                <a:srgbClr val="FF330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+mn-cs"/>
              </a:rPr>
              <a:t>chemistry of new elements;</a:t>
            </a:r>
          </a:p>
          <a:p>
            <a:pPr marL="342900" indent="-342900">
              <a:buClr>
                <a:srgbClr val="FF330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+mn-cs"/>
              </a:rPr>
              <a:t>fusion-fission and multi-nucleon transfer reactions;</a:t>
            </a:r>
          </a:p>
          <a:p>
            <a:pPr marL="342900" indent="-342900">
              <a:buClr>
                <a:srgbClr val="FF330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+mn-cs"/>
              </a:rPr>
              <a:t>nuclear- , mass-, &amp; laser-spectrometry of SH nuclei.</a:t>
            </a:r>
            <a:endParaRPr lang="ru-RU" sz="2400" b="1" dirty="0">
              <a:solidFill>
                <a:srgbClr val="0033CC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611190" y="5111796"/>
            <a:ext cx="82534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+mn-cs"/>
              </a:rPr>
              <a:t>3. Radiation effects and physical groundwork of nanotechnology.</a:t>
            </a:r>
            <a:r>
              <a:rPr lang="en-US" sz="2400" b="1" dirty="0">
                <a:solidFill>
                  <a:srgbClr val="465174"/>
                </a:solidFill>
                <a:latin typeface="Times New Roman" pitchFamily="18" charset="0"/>
                <a:cs typeface="+mn-cs"/>
              </a:rPr>
              <a:t> </a:t>
            </a:r>
            <a:endParaRPr lang="en-US" sz="2400" dirty="0">
              <a:solidFill>
                <a:srgbClr val="465174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9702" name="Text Box 4"/>
          <p:cNvSpPr txBox="1">
            <a:spLocks noChangeArrowheads="1"/>
          </p:cNvSpPr>
          <p:nvPr/>
        </p:nvSpPr>
        <p:spPr bwMode="auto">
          <a:xfrm>
            <a:off x="611188" y="3668713"/>
            <a:ext cx="79422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FF3300"/>
              </a:buClr>
              <a:defRPr/>
            </a:pP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+mn-cs"/>
              </a:rPr>
              <a:t>2. Light exotic nuclei:</a:t>
            </a:r>
            <a:endParaRPr lang="en-US" sz="2400" dirty="0">
              <a:solidFill>
                <a:srgbClr val="465174"/>
              </a:solidFill>
              <a:latin typeface="Times New Roman" pitchFamily="18" charset="0"/>
              <a:cs typeface="+mn-cs"/>
            </a:endParaRPr>
          </a:p>
          <a:p>
            <a:pPr marL="342900" indent="-342900">
              <a:buClr>
                <a:srgbClr val="FF330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+mn-cs"/>
              </a:rPr>
              <a:t>properties and structure of light exotic nuclei;</a:t>
            </a:r>
          </a:p>
          <a:p>
            <a:pPr marL="342900" indent="-342900">
              <a:buClr>
                <a:srgbClr val="FF330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+mn-cs"/>
              </a:rPr>
              <a:t>reactions with exotic nuclei.</a:t>
            </a:r>
            <a:endParaRPr lang="ru-RU" sz="2400" b="1" dirty="0">
              <a:solidFill>
                <a:srgbClr val="0033CC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28958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88640"/>
            <a:ext cx="8496944" cy="10731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Gas-phase chemistry with elements</a:t>
            </a:r>
            <a:b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112, 113 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2420888"/>
            <a:ext cx="7776864" cy="3302000"/>
          </a:xfrm>
        </p:spPr>
        <p:txBody>
          <a:bodyPr>
            <a:normAutofit/>
          </a:bodyPr>
          <a:lstStyle/>
          <a:p>
            <a:pPr marL="609600" indent="-609600" eaLnBrk="1" hangingPunct="1">
              <a:lnSpc>
                <a:spcPct val="75000"/>
              </a:lnSpc>
            </a:pP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112, 113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114 volatile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metals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609600" indent="-609600" eaLnBrk="1" hangingPunct="1">
              <a:lnSpc>
                <a:spcPct val="75000"/>
              </a:lnSpc>
              <a:buFont typeface="Wingdings" pitchFamily="2" charset="2"/>
              <a:buNone/>
            </a:pPr>
            <a:endParaRPr lang="de-CH" altLang="ru-RU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eaLnBrk="1" hangingPunct="1">
              <a:lnSpc>
                <a:spcPct val="75000"/>
              </a:lnSpc>
            </a:pP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relativistic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E112, E113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E114?</a:t>
            </a:r>
          </a:p>
          <a:p>
            <a:pPr marL="609600" indent="-609600" eaLnBrk="1" hangingPunct="1">
              <a:lnSpc>
                <a:spcPct val="75000"/>
              </a:lnSpc>
            </a:pPr>
            <a:endParaRPr lang="de-CH" altLang="ru-RU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eaLnBrk="1" hangingPunct="1">
              <a:lnSpc>
                <a:spcPct val="75000"/>
              </a:lnSpc>
            </a:pP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ru-RU" sz="2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r>
              <a:rPr lang="de-CH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115-118 ?</a:t>
            </a:r>
            <a:endParaRPr lang="ru-RU" altLang="ru-RU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04194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7" name="Group 7"/>
          <p:cNvGraphicFramePr>
            <a:graphicFrameLocks noGrp="1"/>
          </p:cNvGraphicFramePr>
          <p:nvPr>
            <p:extLst/>
          </p:nvPr>
        </p:nvGraphicFramePr>
        <p:xfrm>
          <a:off x="762000" y="5181600"/>
          <a:ext cx="4152900" cy="1158875"/>
        </p:xfrm>
        <a:graphic>
          <a:graphicData uri="http://schemas.openxmlformats.org/drawingml/2006/table">
            <a:tbl>
              <a:tblPr/>
              <a:tblGrid>
                <a:gridCol w="2284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8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Reaction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Transmission 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244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Pu(</a:t>
                      </a:r>
                      <a:r>
                        <a:rPr kumimoji="0" 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48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Ca,4n)</a:t>
                      </a:r>
                      <a:r>
                        <a:rPr kumimoji="0" 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289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114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60 %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244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Pu(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Fe,4n)</a:t>
                      </a: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298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120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75 %</a:t>
                      </a:r>
                      <a:endParaRPr kumimoji="0" lang="ru-RU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68313" y="-26987"/>
            <a:ext cx="7794625" cy="712788"/>
          </a:xfrm>
        </p:spPr>
        <p:txBody>
          <a:bodyPr lIns="36000" rIns="36000" anchorCtr="1">
            <a:normAutofit fontScale="90000"/>
          </a:bodyPr>
          <a:lstStyle/>
          <a:p>
            <a:pPr eaLnBrk="1" hangingPunct="1">
              <a:defRPr/>
            </a:pPr>
            <a:r>
              <a:rPr lang="en-US" sz="2800" b="1" kern="1200" dirty="0">
                <a:solidFill>
                  <a:srgbClr val="FF0000"/>
                </a:solidFill>
                <a:latin typeface="Times New Roman" pitchFamily="18" charset="0"/>
              </a:rPr>
              <a:t>Gas-filled pre-separator GFS-3</a:t>
            </a:r>
            <a:br>
              <a:rPr lang="en-US" sz="2800" b="1" kern="1200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(Q</a:t>
            </a:r>
            <a:r>
              <a:rPr lang="en-US" sz="2000" b="1" kern="1200" baseline="-25000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sz="2000" b="1" kern="1200" baseline="-25000" dirty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Q</a:t>
            </a:r>
            <a:r>
              <a:rPr lang="en-US" sz="2000" b="1" kern="1200" baseline="-25000" dirty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Q</a:t>
            </a:r>
            <a:r>
              <a:rPr lang="en-US" sz="2000" b="1" kern="1200" baseline="-25000" dirty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US" sz="2000" b="1" kern="1200" dirty="0">
                <a:solidFill>
                  <a:srgbClr val="FF0000"/>
                </a:solidFill>
                <a:latin typeface="Times New Roman" pitchFamily="18" charset="0"/>
              </a:rPr>
              <a:t>D)</a:t>
            </a:r>
            <a:endParaRPr lang="ru-RU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200400" y="2362200"/>
          <a:ext cx="326752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212" name="CorelDRAW" r:id="rId4" imgW="915480" imgH="2003040" progId="">
                  <p:embed/>
                </p:oleObj>
              </mc:Choice>
              <mc:Fallback>
                <p:oleObj name="CorelDRAW" r:id="rId4" imgW="915480" imgH="2003040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362200"/>
                        <a:ext cx="326752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2609"/>
            <a:ext cx="5239512" cy="3304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038600"/>
            <a:ext cx="348519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83796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076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block design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066801"/>
            <a:ext cx="3423247" cy="4419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E909CD-B6C0-46D7-9AB7-CA55B56AEDBC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4061451" cy="350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89303" y="710363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40594" y="71036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029200"/>
            <a:ext cx="4195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 = 120 mm, 1500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r.p.m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</a:t>
            </a:r>
            <a:r>
              <a:rPr 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ronous</a:t>
            </a:r>
            <a:endParaRPr lang="de-DE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wobbler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scanner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Segmented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beam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diafragm</a:t>
            </a:r>
            <a:endParaRPr lang="de-DE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GFS, SHELS, MASHA</a:t>
            </a:r>
            <a:endParaRPr lang="ru-RU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5761326"/>
            <a:ext cx="4195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 = 150mm, 1500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r.p.m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synchronous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e-beam &amp;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diagnostic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de-DE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endParaRPr lang="ru-RU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780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ChangeArrowheads="1"/>
          </p:cNvSpPr>
          <p:nvPr/>
        </p:nvSpPr>
        <p:spPr bwMode="auto">
          <a:xfrm>
            <a:off x="1374775" y="1105942"/>
            <a:ext cx="64389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TiCl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+ (CH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Si(CH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*TiCl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+ 3CH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Li  </a:t>
            </a:r>
            <a:r>
              <a:rPr lang="en-US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altLang="ru-RU" sz="16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altLang="ru-RU" sz="1600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(CH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altLang="ru-RU" sz="1600" baseline="-250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altLang="ru-RU" sz="1600" baseline="-25000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600" baseline="-25000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600" baseline="-25000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aseline="-25000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9299" name="TextBox 18"/>
          <p:cNvSpPr txBox="1">
            <a:spLocks noChangeArrowheads="1"/>
          </p:cNvSpPr>
          <p:nvPr/>
        </p:nvSpPr>
        <p:spPr bwMode="auto">
          <a:xfrm>
            <a:off x="1119879" y="588356"/>
            <a:ext cx="720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Synthesis of </a:t>
            </a:r>
            <a:r>
              <a:rPr lang="ru-RU" altLang="ru-RU" sz="2000" b="1" dirty="0">
                <a:latin typeface="Times New Roman" pitchFamily="18" charset="0"/>
              </a:rPr>
              <a:t>(</a:t>
            </a:r>
            <a:r>
              <a:rPr lang="ru-RU" altLang="ru-RU" sz="2000" b="1" dirty="0" err="1">
                <a:latin typeface="Times New Roman" pitchFamily="18" charset="0"/>
              </a:rPr>
              <a:t>trimethyl</a:t>
            </a:r>
            <a:r>
              <a:rPr lang="ru-RU" altLang="ru-RU" sz="2000" b="1" dirty="0">
                <a:latin typeface="Times New Roman" pitchFamily="18" charset="0"/>
              </a:rPr>
              <a:t>)</a:t>
            </a:r>
            <a:r>
              <a:rPr lang="ru-RU" altLang="ru-RU" sz="2000" b="1" dirty="0" err="1">
                <a:latin typeface="Times New Roman" pitchFamily="18" charset="0"/>
              </a:rPr>
              <a:t>pentamethyl-cyclopentadienyl</a:t>
            </a:r>
            <a:r>
              <a:rPr lang="ru-RU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 err="1">
                <a:latin typeface="Times New Roman" pitchFamily="18" charset="0"/>
              </a:rPr>
              <a:t>titanium</a:t>
            </a:r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39300" name="Text Box 2"/>
          <p:cNvSpPr txBox="1">
            <a:spLocks noChangeArrowheads="1"/>
          </p:cNvSpPr>
          <p:nvPr/>
        </p:nvSpPr>
        <p:spPr bwMode="auto">
          <a:xfrm>
            <a:off x="1374775" y="142875"/>
            <a:ext cx="6254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ru-RU" sz="2000" b="1" dirty="0">
                <a:solidFill>
                  <a:srgbClr val="C00000"/>
                </a:solidFill>
                <a:latin typeface="TimesNewRomanPSMT"/>
              </a:rPr>
              <a:t>Development of </a:t>
            </a:r>
            <a:r>
              <a:rPr lang="en-US" altLang="ru-RU" sz="2000" b="1" baseline="30000" dirty="0">
                <a:solidFill>
                  <a:srgbClr val="C00000"/>
                </a:solidFill>
                <a:latin typeface="TimesNewRomanPSMT"/>
              </a:rPr>
              <a:t>50</a:t>
            </a:r>
            <a:r>
              <a:rPr lang="en-US" altLang="ru-RU" sz="2000" b="1" dirty="0">
                <a:solidFill>
                  <a:srgbClr val="C00000"/>
                </a:solidFill>
                <a:latin typeface="TimesNewRomanPSMT"/>
              </a:rPr>
              <a:t>Ti beam using MIVOC method</a:t>
            </a:r>
            <a:endParaRPr lang="en-US" altLang="ru-RU" sz="2000" b="1" baseline="30000" dirty="0">
              <a:solidFill>
                <a:srgbClr val="C00000"/>
              </a:solidFill>
              <a:latin typeface="TimesNewRomanPSMT"/>
            </a:endParaRPr>
          </a:p>
        </p:txBody>
      </p:sp>
      <p:sp>
        <p:nvSpPr>
          <p:cNvPr id="439301" name="Прямоугольник 2"/>
          <p:cNvSpPr>
            <a:spLocks noChangeArrowheads="1"/>
          </p:cNvSpPr>
          <p:nvPr/>
        </p:nvSpPr>
        <p:spPr bwMode="auto">
          <a:xfrm>
            <a:off x="1116013" y="620713"/>
            <a:ext cx="720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393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603" y="3053804"/>
            <a:ext cx="2131215" cy="283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4021138" y="1325017"/>
            <a:ext cx="261937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062663" y="1325017"/>
            <a:ext cx="261937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305" name="Прямоугольник 6"/>
          <p:cNvSpPr>
            <a:spLocks noChangeArrowheads="1"/>
          </p:cNvSpPr>
          <p:nvPr/>
        </p:nvSpPr>
        <p:spPr bwMode="auto">
          <a:xfrm>
            <a:off x="0" y="1484785"/>
            <a:ext cx="9144000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fr-FR" sz="1800" dirty="0"/>
          </a:p>
          <a:p>
            <a:r>
              <a:rPr lang="fr-FR" sz="1800" b="1" dirty="0"/>
              <a:t>Benoit Gall, Zouhair Asfari</a:t>
            </a:r>
            <a:endParaRPr lang="fr-FR" sz="1800" dirty="0"/>
          </a:p>
          <a:p>
            <a:pPr>
              <a:buNone/>
            </a:pPr>
            <a:r>
              <a:rPr lang="fr-FR" sz="1800" dirty="0"/>
              <a:t>Institut Pluridisciplinaire Hubert Curien, IN2P3-CNRS, Université of Strasbourg, France</a:t>
            </a:r>
            <a:endParaRPr 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39306" name="TextBox 7"/>
          <p:cNvSpPr txBox="1">
            <a:spLocks noChangeArrowheads="1"/>
          </p:cNvSpPr>
          <p:nvPr/>
        </p:nvSpPr>
        <p:spPr bwMode="auto">
          <a:xfrm>
            <a:off x="827088" y="2406104"/>
            <a:ext cx="78493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first step of synthesis was performed at IPHC, the final step at FLNR.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9307" name="Прямоугольник 8"/>
          <p:cNvSpPr>
            <a:spLocks noChangeArrowheads="1"/>
          </p:cNvSpPr>
          <p:nvPr/>
        </p:nvSpPr>
        <p:spPr bwMode="auto">
          <a:xfrm>
            <a:off x="3551101" y="5892009"/>
            <a:ext cx="2806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Chemistry laboratory</a:t>
            </a:r>
            <a:endParaRPr lang="ru-RU" alt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9308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12976"/>
            <a:ext cx="382623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566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1729" y="116632"/>
            <a:ext cx="5826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First-day experiments at SHE Factory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8224" y="4132396"/>
            <a:ext cx="1273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Ca+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243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3963" y="4170566"/>
            <a:ext cx="1204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Ca+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242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710" y="532998"/>
            <a:ext cx="8334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 of the experiments:</a:t>
            </a:r>
          </a:p>
          <a:p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of functionalities of all the systems of new accelerator and new gas-filled recoil separator</a:t>
            </a:r>
          </a:p>
          <a:p>
            <a:pPr marL="257175" indent="-257175"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Accumulate additional statistics for the chosen reactions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709" y="2363396"/>
            <a:ext cx="8334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Chosen reactions: 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Ca+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243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and 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Ca+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242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</a:p>
          <a:p>
            <a:pPr algn="ctr"/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 material to prepare the targets</a:t>
            </a:r>
          </a:p>
          <a:p>
            <a:pPr marL="257175" indent="-257175"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Relatively large cross sections and, thus, optimum candidates for spectroscopic experiments</a:t>
            </a:r>
          </a:p>
          <a:p>
            <a:pPr marL="257175" indent="-257175"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Well-studied in previous experiments. Good for testing of the accelerator complex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85596" y="4132396"/>
            <a:ext cx="2848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experimental data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48085"/>
            <a:ext cx="8432057" cy="299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01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я1.bmp"/>
          <p:cNvPicPr>
            <a:picLocks noChangeAspect="1"/>
          </p:cNvPicPr>
          <p:nvPr/>
        </p:nvPicPr>
        <p:blipFill>
          <a:blip r:embed="rId2" cstate="print"/>
          <a:srcRect t="1325"/>
          <a:stretch>
            <a:fillRect/>
          </a:stretch>
        </p:blipFill>
        <p:spPr>
          <a:xfrm>
            <a:off x="649475" y="1038296"/>
            <a:ext cx="7883262" cy="53196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2670" y="201019"/>
            <a:ext cx="640335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                                                 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From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baseline="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48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 to </a:t>
            </a:r>
            <a:r>
              <a:rPr lang="en-US" sz="2400" b="1" baseline="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50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Ti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ru-RU" sz="800" b="1" dirty="0">
              <a:solidFill>
                <a:srgbClr val="7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Test reactions</a:t>
            </a:r>
            <a:r>
              <a:rPr lang="ru-RU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ru-RU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ru-RU" sz="2000" b="1" baseline="250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246</a:t>
            </a:r>
            <a:r>
              <a:rPr lang="en-US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Cm+</a:t>
            </a:r>
            <a:r>
              <a:rPr lang="en-US" sz="2000" b="1" baseline="250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48</a:t>
            </a:r>
            <a:r>
              <a:rPr lang="en-US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Ca</a:t>
            </a:r>
            <a:r>
              <a:rPr lang="ru-RU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       </a:t>
            </a:r>
            <a:r>
              <a:rPr lang="en-US" sz="2000" b="1" baseline="250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294</a:t>
            </a:r>
            <a:r>
              <a:rPr lang="en-US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Lv* </a:t>
            </a:r>
            <a:r>
              <a:rPr lang="ru-RU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en-US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b="1" baseline="250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244</a:t>
            </a:r>
            <a:r>
              <a:rPr lang="en-US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Pu+</a:t>
            </a:r>
            <a:r>
              <a:rPr lang="en-US" sz="2000" b="1" baseline="250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50</a:t>
            </a:r>
            <a:r>
              <a:rPr lang="en-US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Ti</a:t>
            </a:r>
            <a:r>
              <a:rPr lang="ru-RU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       </a:t>
            </a:r>
            <a:r>
              <a:rPr lang="en-US" sz="2000" b="1" baseline="250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294</a:t>
            </a:r>
            <a:r>
              <a:rPr lang="en-US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Lv*</a:t>
            </a:r>
            <a:endParaRPr lang="ru-RU" b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357554" y="815938"/>
            <a:ext cx="214314" cy="1588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5735104" y="815938"/>
            <a:ext cx="214314" cy="1588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5331903" y="4714884"/>
            <a:ext cx="20233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</a:rPr>
              <a:t>V. </a:t>
            </a:r>
            <a:r>
              <a:rPr lang="en-US" sz="1100" dirty="0" err="1">
                <a:solidFill>
                  <a:srgbClr val="0000FF"/>
                </a:solidFill>
              </a:rPr>
              <a:t>Zagrebaev</a:t>
            </a:r>
            <a:r>
              <a:rPr lang="en-US" sz="1100" dirty="0">
                <a:solidFill>
                  <a:srgbClr val="0000FF"/>
                </a:solidFill>
              </a:rPr>
              <a:t> and W. Greiner</a:t>
            </a:r>
            <a:endParaRPr lang="ru-RU" sz="1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492" y="928671"/>
            <a:ext cx="8465644" cy="585791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00166" y="142852"/>
            <a:ext cx="650085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First experiments at</a:t>
            </a:r>
            <a:r>
              <a:rPr kumimoji="0" lang="ru-RU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</a:t>
            </a:r>
            <a: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SHE Factory</a:t>
            </a:r>
            <a:b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</a:br>
            <a:r>
              <a:rPr kumimoji="0" lang="en-US" altLang="ja-JP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                               </a:t>
            </a: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Synthesis of new elements</a:t>
            </a:r>
            <a:r>
              <a:rPr kumimoji="0" lang="ru-RU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119 </a:t>
            </a:r>
            <a:r>
              <a:rPr kumimoji="0" lang="en-US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and</a:t>
            </a:r>
            <a:r>
              <a:rPr kumimoji="0" lang="ru-RU" altLang="ja-JP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120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4480" y="4293096"/>
            <a:ext cx="91095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SHE Factory Building:  Completion -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Dec 2017;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commissioning - 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Jan – April 2018</a:t>
            </a:r>
            <a:endParaRPr lang="ru-RU" alt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DC-280 cyclotron:          A</a:t>
            </a: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ssembling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Dec 2017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commissioning – 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Jan - April 2018</a:t>
            </a:r>
          </a:p>
          <a:p>
            <a:pPr marL="0" indent="0">
              <a:spcBef>
                <a:spcPts val="0"/>
              </a:spcBef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Gas-Filled Separator:   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I</a:t>
            </a: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nstallation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Dec 2017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commissioning –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Jan -  July 2018</a:t>
            </a:r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</a:pP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Onset of first-day experiments 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Sept-Nov  2018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ts val="1600"/>
              <a:buFont typeface="Arial" panose="020B0604020202020204" pitchFamily="34" charset="0"/>
              <a:buChar char="•"/>
              <a:defRPr/>
            </a:pPr>
            <a:endParaRPr lang="en-US" altLang="ru-RU" sz="2000" dirty="0">
              <a:solidFill>
                <a:srgbClr val="000066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</a:pPr>
            <a:endParaRPr lang="en-US" altLang="ru-RU" sz="2000" dirty="0">
              <a:solidFill>
                <a:srgbClr val="000066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SzPts val="1600"/>
              <a:buFont typeface="Arial" panose="020B0604020202020204" pitchFamily="34" charset="0"/>
              <a:buChar char="•"/>
              <a:defRPr/>
            </a:pPr>
            <a:endParaRPr lang="ru-RU" altLang="ru-RU" sz="2000" dirty="0">
              <a:solidFill>
                <a:srgbClr val="000066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362503" name="TextBox 11"/>
          <p:cNvSpPr txBox="1">
            <a:spLocks noChangeArrowheads="1"/>
          </p:cNvSpPr>
          <p:nvPr/>
        </p:nvSpPr>
        <p:spPr bwMode="auto">
          <a:xfrm>
            <a:off x="7802562" y="542552"/>
            <a:ext cx="979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800" b="1" dirty="0">
                <a:solidFill>
                  <a:srgbClr val="FFFFFF"/>
                </a:solidFill>
                <a:latin typeface="Arial" charset="0"/>
                <a:cs typeface="Arial" charset="0"/>
              </a:rPr>
              <a:t>DC-280</a:t>
            </a:r>
            <a:endParaRPr lang="ru-RU" altLang="ru-RU" sz="18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3656335" cy="2300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4499992" cy="2300278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907704" y="53514"/>
            <a:ext cx="5082208" cy="97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en-US" altLang="ru-RU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Element Factory</a:t>
            </a:r>
          </a:p>
          <a:p>
            <a:pPr eaLnBrk="1" hangingPunct="1">
              <a:defRPr/>
            </a:pPr>
            <a:r>
              <a:rPr lang="en-US" altLang="ru-RU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schedule</a:t>
            </a:r>
          </a:p>
        </p:txBody>
      </p:sp>
    </p:spTree>
    <p:extLst>
      <p:ext uri="{BB962C8B-B14F-4D97-AF65-F5344CB8AC3E}">
        <p14:creationId xmlns:p14="http://schemas.microsoft.com/office/powerpoint/2010/main" val="3074131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32966" y="116632"/>
            <a:ext cx="75600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α-, β-, and γ-spectroscopy of heavy nuclei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9998" y="811765"/>
            <a:ext cx="6295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 status of research (January 2018)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5165237" cy="510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46582" y="1265593"/>
            <a:ext cx="2286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ru-RU" b="1" dirty="0">
                <a:solidFill>
                  <a:schemeClr val="accent2"/>
                </a:solidFill>
                <a:ea typeface="MS PGothic" pitchFamily="34" charset="-128"/>
              </a:rPr>
              <a:t>CSNSM, </a:t>
            </a:r>
          </a:p>
          <a:p>
            <a:r>
              <a:rPr lang="fr-FR" altLang="ru-RU" b="1" dirty="0">
                <a:solidFill>
                  <a:schemeClr val="accent2"/>
                </a:solidFill>
                <a:ea typeface="MS PGothic" pitchFamily="34" charset="-128"/>
              </a:rPr>
              <a:t>Orsay Campus, France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40152" y="1899252"/>
            <a:ext cx="3619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ru-RU" dirty="0">
                <a:ea typeface="MS PGothic" pitchFamily="34" charset="-128"/>
              </a:rPr>
              <a:t>K. Hauschild, A. Lopez-Martens,</a:t>
            </a:r>
          </a:p>
          <a:p>
            <a:r>
              <a:rPr lang="fr-FR" dirty="0">
                <a:ea typeface="MS PGothic" pitchFamily="34" charset="-128"/>
              </a:rPr>
              <a:t>R. Chakma</a:t>
            </a:r>
            <a:r>
              <a:rPr lang="en-US" dirty="0">
                <a:ea typeface="MS PGothic" pitchFamily="34" charset="-128"/>
              </a:rPr>
              <a:t>, </a:t>
            </a:r>
            <a:r>
              <a:rPr lang="en-US" dirty="0"/>
              <a:t>Blaise </a:t>
            </a:r>
            <a:r>
              <a:rPr lang="en-US" dirty="0" err="1"/>
              <a:t>Retailleau</a:t>
            </a:r>
            <a:r>
              <a:rPr lang="en-US" dirty="0"/>
              <a:t>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48514" y="2550328"/>
            <a:ext cx="19609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ru-RU" dirty="0">
                <a:solidFill>
                  <a:schemeClr val="accent2"/>
                </a:solidFill>
                <a:ea typeface="MS PGothic" pitchFamily="34" charset="-128"/>
              </a:rPr>
              <a:t> </a:t>
            </a:r>
            <a:r>
              <a:rPr lang="fr-FR" altLang="ru-RU" b="1" dirty="0">
                <a:solidFill>
                  <a:schemeClr val="accent2"/>
                </a:solidFill>
                <a:ea typeface="MS PGothic" pitchFamily="34" charset="-128"/>
              </a:rPr>
              <a:t>IPHC,  </a:t>
            </a:r>
          </a:p>
          <a:p>
            <a:r>
              <a:rPr lang="fr-FR" altLang="ru-RU" b="1" dirty="0">
                <a:solidFill>
                  <a:schemeClr val="accent2"/>
                </a:solidFill>
                <a:ea typeface="MS PGothic" pitchFamily="34" charset="-128"/>
              </a:rPr>
              <a:t>Strasbourg, France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24128" y="3214688"/>
            <a:ext cx="33088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fr-FR" altLang="ru-RU" dirty="0">
                <a:ea typeface="MS PGothic" pitchFamily="34" charset="-128"/>
              </a:rPr>
              <a:t>O. Dorvaux, B. Gall, F. Dechery, </a:t>
            </a:r>
          </a:p>
          <a:p>
            <a:pPr algn="just">
              <a:spcBef>
                <a:spcPct val="0"/>
              </a:spcBef>
            </a:pPr>
            <a:r>
              <a:rPr lang="fr-FR" altLang="ru-RU" dirty="0">
                <a:ea typeface="MS PGothic" pitchFamily="34" charset="-128"/>
              </a:rPr>
              <a:t>H. Faure, Z. Asfari, </a:t>
            </a:r>
            <a:r>
              <a:rPr lang="en-US" dirty="0"/>
              <a:t>P. </a:t>
            </a:r>
            <a:r>
              <a:rPr lang="en-US" dirty="0" err="1"/>
              <a:t>Chauveau</a:t>
            </a:r>
            <a:endParaRPr lang="fr-FR" altLang="ru-RU" dirty="0">
              <a:ea typeface="MS PGothic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53933" y="3861019"/>
            <a:ext cx="14026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ru-RU" b="1" dirty="0">
                <a:solidFill>
                  <a:schemeClr val="accent2"/>
                </a:solidFill>
                <a:ea typeface="MS PGothic" pitchFamily="34" charset="-128"/>
              </a:rPr>
              <a:t>GANIL, </a:t>
            </a:r>
          </a:p>
          <a:p>
            <a:r>
              <a:rPr lang="fr-FR" altLang="ru-RU" b="1" dirty="0">
                <a:solidFill>
                  <a:schemeClr val="accent2"/>
                </a:solidFill>
                <a:ea typeface="MS PGothic" pitchFamily="34" charset="-128"/>
              </a:rPr>
              <a:t>Caen, France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40152" y="4428701"/>
            <a:ext cx="3530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fr-FR" altLang="ru-RU" dirty="0">
                <a:ea typeface="MS PGothic" pitchFamily="34" charset="-128"/>
              </a:rPr>
              <a:t>J. Piot , Ch. Stodel, D. Ackermann,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AU" dirty="0"/>
              <a:t>H. </a:t>
            </a:r>
            <a:r>
              <a:rPr lang="en-AU" dirty="0" err="1"/>
              <a:t>Savajols</a:t>
            </a:r>
            <a:r>
              <a:rPr lang="en-AU" dirty="0"/>
              <a:t>, L. Caceres</a:t>
            </a:r>
            <a:endParaRPr lang="fr-FR" altLang="ru-RU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936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71221"/>
            <a:ext cx="3113839" cy="37463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6281" y="1185586"/>
            <a:ext cx="2674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U400 heavy ion cyclotron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365892" y="116632"/>
            <a:ext cx="9757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α-, β-, and γ-spectroscopy of heavy nuclei at FLNR JINR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3358828" y="2634866"/>
            <a:ext cx="136815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40550" b="15744"/>
          <a:stretch/>
        </p:blipFill>
        <p:spPr>
          <a:xfrm>
            <a:off x="4771860" y="1370253"/>
            <a:ext cx="3989354" cy="15069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17366" y="1012086"/>
            <a:ext cx="3444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SHELS separator (velocity filter)</a:t>
            </a:r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5740708" y="3419639"/>
            <a:ext cx="136815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710" y="4772926"/>
            <a:ext cx="2662738" cy="199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156529" y="1379155"/>
            <a:ext cx="16183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22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Ne ~ 2 p</a:t>
            </a:r>
            <a:r>
              <a:rPr lang="el-GR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μ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48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 ~ 1 p</a:t>
            </a:r>
            <a:r>
              <a:rPr lang="el-GR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μ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50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Ti ~ 0.5 p</a:t>
            </a:r>
            <a:r>
              <a:rPr lang="el-GR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μ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A,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49578" y="3269540"/>
            <a:ext cx="236154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Heavy (Z&gt;100) nuclei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of interest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936028" y="4324158"/>
            <a:ext cx="4346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GABRIELA detector set up (</a:t>
            </a:r>
            <a:r>
              <a:rPr lang="el-GR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α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</a:t>
            </a:r>
            <a:r>
              <a:rPr lang="el-GR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β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</a:t>
            </a:r>
            <a:r>
              <a:rPr lang="el-GR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γ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and SF)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04097" y="5474332"/>
            <a:ext cx="59513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Detailed spectroscopy studies of the </a:t>
            </a:r>
            <a:r>
              <a:rPr lang="en-US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transfermium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isotopes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244,246,147,249,251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Fm, </a:t>
            </a:r>
            <a:r>
              <a:rPr lang="en-US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249,251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Md, </a:t>
            </a:r>
            <a:r>
              <a:rPr lang="en-US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250,251,252,253,254,255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No, </a:t>
            </a:r>
            <a:r>
              <a:rPr lang="en-US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253,255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Lr,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254,255,256,257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Rf, </a:t>
            </a:r>
            <a:r>
              <a:rPr lang="en-US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257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Db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22593" y="580932"/>
            <a:ext cx="5934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 status of research (January 2018)</a:t>
            </a:r>
          </a:p>
        </p:txBody>
      </p:sp>
    </p:spTree>
    <p:extLst>
      <p:ext uri="{BB962C8B-B14F-4D97-AF65-F5344CB8AC3E}">
        <p14:creationId xmlns:p14="http://schemas.microsoft.com/office/powerpoint/2010/main" val="338477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4572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000" b="1" dirty="0">
                <a:solidFill>
                  <a:srgbClr val="CC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dirty="0">
              <a:solidFill>
                <a:srgbClr val="CC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29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76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86617" y="1292043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SHELS 2018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4167429" y="2943274"/>
            <a:ext cx="496284" cy="223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283514" y="379882"/>
            <a:ext cx="5692346" cy="51074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Modernization of experimental set up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40550" b="15744"/>
          <a:stretch/>
        </p:blipFill>
        <p:spPr>
          <a:xfrm>
            <a:off x="140332" y="1661375"/>
            <a:ext cx="3989354" cy="301153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852825" y="1205352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SHELS 2021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3" name="Imag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040" y="1574685"/>
            <a:ext cx="1598413" cy="3308313"/>
          </a:xfrm>
          <a:prstGeom prst="rect">
            <a:avLst/>
          </a:prstGeom>
        </p:spPr>
      </p:pic>
      <p:pic>
        <p:nvPicPr>
          <p:cNvPr id="26626" name="Picture 2" descr="E:\Cyclotrons\DC280_exp_setup\GFS-2 Design 2016\Photos 2017-10\Quad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302" y="1632471"/>
            <a:ext cx="2356972" cy="235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5224357"/>
            <a:ext cx="11012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3 super wide aperture (300 mm) quadrupole lenses </a:t>
            </a:r>
          </a:p>
          <a:p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for first triplet – increase of transmission for slow ERs</a:t>
            </a:r>
          </a:p>
          <a:p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for asymmetric combinations by factor of 1.5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747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571" y="83013"/>
            <a:ext cx="8562703" cy="901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 for years  2018 – 2023:</a:t>
            </a:r>
          </a:p>
          <a:p>
            <a:pPr algn="ctr"/>
            <a:endParaRPr lang="en-A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Spectroscopy study of the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257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(complete fusion reaction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 +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→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258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Rf*)</a:t>
            </a:r>
            <a:b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(model experiment for spectroscopy of element 114)</a:t>
            </a:r>
          </a:p>
          <a:p>
            <a:pPr marL="342900" indent="-342900">
              <a:buAutoNum type="arabicPeriod"/>
            </a:pP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Spectroscopy study of the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Sg,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261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 (complete fusion reaction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 +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→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262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Sg*)</a:t>
            </a:r>
          </a:p>
          <a:p>
            <a:pPr marL="342900" indent="-342900">
              <a:buFontTx/>
              <a:buAutoNum type="arabicPeriod"/>
            </a:pP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SF of the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(complete fusion reaction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 +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→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+ 2n)</a:t>
            </a:r>
          </a:p>
          <a:p>
            <a:pPr marL="342900" indent="-342900">
              <a:buFontTx/>
              <a:buAutoNum type="arabicPeriod"/>
            </a:pP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SF of the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 (complete fusion reaction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 +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 →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 + 2n)</a:t>
            </a:r>
          </a:p>
          <a:p>
            <a:pPr marL="342900" indent="-342900">
              <a:buFontTx/>
              <a:buAutoNum type="arabicPeriod"/>
            </a:pP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SF of the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(complete fusion reaction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+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 →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+ 4n)</a:t>
            </a:r>
          </a:p>
          <a:p>
            <a:pPr marL="342900" indent="-342900">
              <a:buFontTx/>
              <a:buAutoNum type="arabicPeriod"/>
            </a:pP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Spectroscopy study of  the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(complete fusion reaction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+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 →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+ 5n)</a:t>
            </a:r>
          </a:p>
          <a:p>
            <a:pPr marL="342900" indent="-342900">
              <a:buAutoNum type="arabicPeriod"/>
            </a:pP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Spectroscopy study of the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Sg,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 (complete fusion reaction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+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248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 →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266,265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 + 4,5n) </a:t>
            </a:r>
          </a:p>
          <a:p>
            <a:pPr marL="342900" indent="-342900">
              <a:buAutoNum type="arabicPeriod"/>
            </a:pP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 for spectroscopy of element 115 (complete fusion reaction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+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 →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288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 + 3n)</a:t>
            </a:r>
          </a:p>
          <a:p>
            <a:pPr marL="342900" indent="-342900">
              <a:buFontTx/>
              <a:buAutoNum type="arabicPeriod"/>
            </a:pP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 for spectroscopy of element 114 (complete fusion reaction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+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 → </a:t>
            </a:r>
            <a:r>
              <a:rPr lang="en-AU" sz="2400" b="1" i="1" baseline="30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287</a:t>
            </a:r>
            <a:r>
              <a:rPr lang="en-A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 + 3n)</a:t>
            </a:r>
          </a:p>
          <a:p>
            <a:br>
              <a:rPr lang="en-AU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AU" sz="24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AU" sz="24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02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2924" y="1185586"/>
            <a:ext cx="2841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DC280 heavy ion cyclotron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365892" y="116632"/>
            <a:ext cx="9757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α-, β-, and γ-spectroscopy of heavy nuclei at FLNR JINR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3731341" y="2630951"/>
            <a:ext cx="101059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13644" y="1000921"/>
            <a:ext cx="2133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Gas filled separator</a:t>
            </a:r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5950161" y="3561258"/>
            <a:ext cx="136815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956" y="4772926"/>
            <a:ext cx="2662738" cy="199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334450" y="1370254"/>
            <a:ext cx="21449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22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Ne ~ 20 p</a:t>
            </a:r>
            <a:r>
              <a:rPr lang="el-GR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μ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48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 ~ 10 p</a:t>
            </a:r>
            <a:r>
              <a:rPr lang="el-GR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μ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50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Ti ~   5 p</a:t>
            </a:r>
            <a:r>
              <a:rPr lang="el-GR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μ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A,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85179" y="3589818"/>
            <a:ext cx="236154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Heavy (Z&gt;100) nuclei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of interest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565307" y="4390455"/>
            <a:ext cx="4866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GABRIELA 2020 detector set up (</a:t>
            </a:r>
            <a:r>
              <a:rPr lang="el-GR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α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</a:t>
            </a:r>
            <a:r>
              <a:rPr lang="el-GR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β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</a:t>
            </a:r>
            <a:r>
              <a:rPr lang="el-GR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γ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and SF)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108520" y="5604959"/>
            <a:ext cx="660506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Detailed spectroscopy studies of the SHE isotopes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287,289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Fl, </a:t>
            </a:r>
            <a:r>
              <a:rPr lang="en-US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287,288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Mc, </a:t>
            </a:r>
            <a:r>
              <a:rPr lang="en-US" b="1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293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Lv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65314" y="580932"/>
            <a:ext cx="6449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Future perspectives of research (2022 - 2023)</a:t>
            </a:r>
          </a:p>
        </p:txBody>
      </p:sp>
      <p:pic>
        <p:nvPicPr>
          <p:cNvPr id="16" name="Picture 6" descr="C:\Users\Admin\Documents\Inventor\DC280\Clip for export\DC280 with ion beamlin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03" y="1554918"/>
            <a:ext cx="3404897" cy="347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9374" y="1288317"/>
            <a:ext cx="3235580" cy="223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29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8676456" cy="4591752"/>
          </a:xfrm>
          <a:prstGeom prst="rect">
            <a:avLst/>
          </a:prstGeom>
        </p:spPr>
      </p:pic>
      <p:pic>
        <p:nvPicPr>
          <p:cNvPr id="58371" name="Picture 3" descr="D:\Articles\fig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929" y="165340"/>
            <a:ext cx="5332736" cy="311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4008" y="126468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F5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83968" y="764704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F3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47664" y="2548935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4221088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F2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364088" y="5147587"/>
            <a:ext cx="470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F1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44008" y="498158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F4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436368" y="1578278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F2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868144" y="1772816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F1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092280" y="2658398"/>
            <a:ext cx="4122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F0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131840" y="3883990"/>
            <a:ext cx="3312368" cy="72008"/>
          </a:xfrm>
          <a:prstGeom prst="line">
            <a:avLst/>
          </a:prstGeom>
          <a:ln w="25400">
            <a:solidFill>
              <a:schemeClr val="bg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347401" y="3555888"/>
            <a:ext cx="590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 m</a:t>
            </a: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507996" y="165340"/>
            <a:ext cx="2549335" cy="138499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ru-RU" sz="2800" b="1" dirty="0">
                <a:solidFill>
                  <a:srgbClr val="FF0000"/>
                </a:solidFill>
                <a:latin typeface="Times New Roman" pitchFamily="18" charset="0"/>
                <a:cs typeface="Lucida Sans Unicode" pitchFamily="34" charset="0"/>
              </a:rPr>
              <a:t>Setup layout </a:t>
            </a:r>
          </a:p>
          <a:p>
            <a:pPr algn="ctr"/>
            <a:r>
              <a:rPr lang="en-US" altLang="ru-RU" sz="2800" b="1" dirty="0">
                <a:solidFill>
                  <a:srgbClr val="FF0000"/>
                </a:solidFill>
                <a:latin typeface="Times New Roman" pitchFamily="18" charset="0"/>
                <a:cs typeface="Lucida Sans Unicode" pitchFamily="34" charset="0"/>
              </a:rPr>
              <a:t>&amp;</a:t>
            </a:r>
          </a:p>
          <a:p>
            <a:pPr algn="ctr"/>
            <a:r>
              <a:rPr lang="en-US" altLang="ru-RU" sz="2800" b="1" dirty="0">
                <a:solidFill>
                  <a:srgbClr val="FF0000"/>
                </a:solidFill>
                <a:latin typeface="Times New Roman" pitchFamily="18" charset="0"/>
                <a:cs typeface="Lucida Sans Unicode" pitchFamily="34" charset="0"/>
              </a:rPr>
              <a:t>Today status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659629" y="6425759"/>
            <a:ext cx="470000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F0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65337" y="1540463"/>
            <a:ext cx="2863283" cy="707886"/>
          </a:xfrm>
          <a:prstGeom prst="rect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total length F0-F5 ~53m</a:t>
            </a:r>
          </a:p>
          <a:p>
            <a:pPr algn="ctr"/>
            <a:r>
              <a:rPr lang="en-US" b="1" i="1" dirty="0">
                <a:solidFill>
                  <a:srgbClr val="FF0000"/>
                </a:solidFill>
              </a:rPr>
              <a:t>39 magnetic elements</a:t>
            </a:r>
          </a:p>
        </p:txBody>
      </p:sp>
    </p:spTree>
    <p:extLst>
      <p:ext uri="{BB962C8B-B14F-4D97-AF65-F5344CB8AC3E}">
        <p14:creationId xmlns:p14="http://schemas.microsoft.com/office/powerpoint/2010/main" val="3921524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5639"/>
            <a:ext cx="8352928" cy="4401205"/>
          </a:xfrm>
          <a:prstGeom prst="rect">
            <a:avLst/>
          </a:prstGeom>
          <a:solidFill>
            <a:schemeClr val="accent5">
              <a:lumMod val="90000"/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a typeface="Times New Roman" panose="02020603050405020304" pitchFamily="18" charset="0"/>
              </a:rPr>
              <a:t>ACCULINNA-2 fragment separator commissioned in 2017 is now ready for day-one experiments.</a:t>
            </a:r>
          </a:p>
          <a:p>
            <a:pPr algn="just">
              <a:spcAft>
                <a:spcPts val="0"/>
              </a:spcAft>
            </a:pPr>
            <a:endParaRPr lang="en-US" sz="2800" b="1" dirty="0">
              <a:solidFill>
                <a:schemeClr val="accent6">
                  <a:lumMod val="10000"/>
                </a:schemeClr>
              </a:solidFill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The first-priority experimental program with RIBs is focused on </a:t>
            </a:r>
            <a:r>
              <a:rPr lang="en-US" sz="2800" b="1" baseline="30000" dirty="0">
                <a:solidFill>
                  <a:schemeClr val="accent6">
                    <a:lumMod val="10000"/>
                  </a:schemeClr>
                </a:solidFill>
              </a:rPr>
              <a:t>6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He+d scattering, beta-delayed exotic decays of </a:t>
            </a:r>
            <a:r>
              <a:rPr lang="en-US" sz="2800" b="1" baseline="30000" dirty="0">
                <a:solidFill>
                  <a:schemeClr val="accent6">
                    <a:lumMod val="10000"/>
                  </a:schemeClr>
                </a:solidFill>
              </a:rPr>
              <a:t>11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Be and </a:t>
            </a:r>
            <a:r>
              <a:rPr lang="en-US" sz="2800" b="1" baseline="30000" dirty="0">
                <a:solidFill>
                  <a:schemeClr val="accent6">
                    <a:lumMod val="10000"/>
                  </a:schemeClr>
                </a:solidFill>
              </a:rPr>
              <a:t>5,7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H study.</a:t>
            </a:r>
          </a:p>
          <a:p>
            <a:pPr algn="just">
              <a:spcAft>
                <a:spcPts val="0"/>
              </a:spcAft>
            </a:pPr>
            <a:endParaRPr lang="en-US" sz="2800" b="1" dirty="0">
              <a:solidFill>
                <a:schemeClr val="accent6">
                  <a:lumMod val="10000"/>
                </a:schemeClr>
              </a:solidFill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Day-two experiment (with RF-kicker and zero angle spectrometer) will be aimed on  </a:t>
            </a:r>
            <a:r>
              <a:rPr lang="en-US" sz="2800" b="1" baseline="30000" dirty="0">
                <a:solidFill>
                  <a:schemeClr val="accent6">
                    <a:lumMod val="10000"/>
                  </a:schemeClr>
                </a:solidFill>
              </a:rPr>
              <a:t>26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S observation in (</a:t>
            </a:r>
            <a:r>
              <a:rPr lang="en-US" sz="2800" b="1" i="1" dirty="0" err="1">
                <a:solidFill>
                  <a:schemeClr val="accent6">
                    <a:lumMod val="10000"/>
                  </a:schemeClr>
                </a:solidFill>
              </a:rPr>
              <a:t>p,t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) reaction with </a:t>
            </a:r>
            <a:r>
              <a:rPr lang="en-US" sz="2800" b="1" baseline="30000" dirty="0">
                <a:solidFill>
                  <a:schemeClr val="accent6">
                    <a:lumMod val="10000"/>
                  </a:schemeClr>
                </a:solidFill>
              </a:rPr>
              <a:t>28</a:t>
            </a:r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S.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5745450"/>
            <a:ext cx="300082" cy="707886"/>
          </a:xfrm>
          <a:prstGeom prst="rect">
            <a:avLst/>
          </a:prstGeom>
          <a:solidFill>
            <a:schemeClr val="bg2">
              <a:lumMod val="90000"/>
              <a:alpha val="63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998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 descr="u400fromu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62" y="1408137"/>
            <a:ext cx="411797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5" name="Text Box 3"/>
          <p:cNvSpPr txBox="1">
            <a:spLocks noChangeArrowheads="1"/>
          </p:cNvSpPr>
          <p:nvPr/>
        </p:nvSpPr>
        <p:spPr bwMode="auto">
          <a:xfrm>
            <a:off x="881065" y="63500"/>
            <a:ext cx="71310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kumimoji="1" lang="en-US" altLang="ru-RU" sz="2800" b="1" dirty="0">
                <a:solidFill>
                  <a:srgbClr val="C00000"/>
                </a:solidFill>
                <a:latin typeface="Times New Roman" pitchFamily="18" charset="0"/>
              </a:rPr>
              <a:t>U400M CYCLOTRON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ru-RU" sz="2800" b="1" dirty="0">
                <a:solidFill>
                  <a:srgbClr val="C00000"/>
                </a:solidFill>
                <a:latin typeface="Times New Roman" pitchFamily="18" charset="0"/>
              </a:rPr>
              <a:t>stand-alone &amp; driving accelerator</a:t>
            </a:r>
          </a:p>
        </p:txBody>
      </p:sp>
      <p:sp>
        <p:nvSpPr>
          <p:cNvPr id="361476" name="Прямоугольник 1"/>
          <p:cNvSpPr>
            <a:spLocks noChangeArrowheads="1"/>
          </p:cNvSpPr>
          <p:nvPr/>
        </p:nvSpPr>
        <p:spPr bwMode="auto">
          <a:xfrm>
            <a:off x="209550" y="4391037"/>
            <a:ext cx="418465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Ш"/>
            </a:pPr>
            <a:r>
              <a:rPr kumimoji="1" lang="en-US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Properties and structure of light exotic nuclei;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Ш"/>
            </a:pPr>
            <a:r>
              <a:rPr kumimoji="1" lang="en-US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Astrophysics;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Ш"/>
            </a:pPr>
            <a:r>
              <a:rPr kumimoji="1" lang="en-US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Reactions with exotic nuclei;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Ш"/>
            </a:pPr>
            <a:r>
              <a:rPr kumimoji="1" lang="en-US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Light neutron-rich nuclei;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Ш"/>
            </a:pPr>
            <a:r>
              <a:rPr kumimoji="1" lang="en-US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Deep inelastic scattering;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Font typeface="Wingdings" pitchFamily="2" charset="2"/>
              <a:buChar char="Ш"/>
            </a:pPr>
            <a:r>
              <a:rPr kumimoji="1" lang="en-US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Producing of RIBs.</a:t>
            </a:r>
          </a:p>
        </p:txBody>
      </p:sp>
      <p:graphicFrame>
        <p:nvGraphicFramePr>
          <p:cNvPr id="243769" name="Group 57"/>
          <p:cNvGraphicFramePr>
            <a:graphicFrameLocks noGrp="1"/>
          </p:cNvGraphicFramePr>
          <p:nvPr/>
        </p:nvGraphicFramePr>
        <p:xfrm>
          <a:off x="4832350" y="1425575"/>
          <a:ext cx="3913188" cy="4676776"/>
        </p:xfrm>
        <a:graphic>
          <a:graphicData uri="http://schemas.openxmlformats.org/drawingml/2006/table">
            <a:tbl>
              <a:tblPr/>
              <a:tblGrid>
                <a:gridCol w="1112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8672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U400M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E=30 ÷ 50 MeV/A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E=4.5 ÷ 9 MeV/A</a:t>
                      </a: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2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 energy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[MeV/A]</a:t>
                      </a: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Output intensity</a:t>
                      </a: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33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40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3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7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046304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995738" y="115888"/>
            <a:ext cx="5076825" cy="946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U400R CYCLOTRON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stand-alone &amp; post-accelerator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90538" y="4076731"/>
            <a:ext cx="414126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Fusion-fission;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Quasi-fission;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Nuclear spectroscopy;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New heavy isotopes;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Multi nucleon transfer reactions;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SHE chemistry;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Reactions with exotic nuclei;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Structure of light exotic nuclei;</a:t>
            </a:r>
          </a:p>
        </p:txBody>
      </p:sp>
      <p:graphicFrame>
        <p:nvGraphicFramePr>
          <p:cNvPr id="5" name="Group 65"/>
          <p:cNvGraphicFramePr>
            <a:graphicFrameLocks noGrp="1"/>
          </p:cNvGraphicFramePr>
          <p:nvPr/>
        </p:nvGraphicFramePr>
        <p:xfrm>
          <a:off x="4832350" y="1425580"/>
          <a:ext cx="3913188" cy="5126041"/>
        </p:xfrm>
        <a:graphic>
          <a:graphicData uri="http://schemas.openxmlformats.org/drawingml/2006/table">
            <a:tbl>
              <a:tblPr/>
              <a:tblGrid>
                <a:gridCol w="1112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59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U400R (expected)</a:t>
                      </a: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2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 energy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[MeV/A]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Output intensity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2.8 </a:t>
                      </a: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  <a:sym typeface="Symbol" pitchFamily="18" charset="2"/>
                        </a:rPr>
                        <a:t></a:t>
                      </a: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14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1.6 </a:t>
                      </a:r>
                      <a:r>
                        <a:rPr kumimoji="0" lang="ru-RU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  <a:sym typeface="Symbol" pitchFamily="18" charset="2"/>
                        </a:rPr>
                        <a:t></a:t>
                      </a: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8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GB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2-17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6,4 -27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1-5,1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1,6-11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4,1-21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1,2-7,5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0,8-3,5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0,8-3,5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3×10</a:t>
                      </a:r>
                      <a:r>
                        <a:rPr kumimoji="0" lang="en-GB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n-GB" sz="1700" b="1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</a:t>
                      </a: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1,5- 8</a:t>
                      </a:r>
                      <a:endParaRPr kumimoji="0" lang="en-US" sz="1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5×10</a:t>
                      </a:r>
                      <a:r>
                        <a:rPr kumimoji="0" lang="en-GB" sz="17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GB" sz="17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1" y="113734"/>
            <a:ext cx="329339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616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/>
        </p:blipFill>
        <p:spPr>
          <a:xfrm>
            <a:off x="107504" y="116632"/>
            <a:ext cx="8861984" cy="4392488"/>
          </a:xfrm>
          <a:prstGeom prst="rect">
            <a:avLst/>
          </a:prstGeom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4"/>
          <a:stretch/>
        </p:blipFill>
        <p:spPr bwMode="auto">
          <a:xfrm>
            <a:off x="5924044" y="4737323"/>
            <a:ext cx="2915304" cy="1944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t="7242" r="334" b="2111"/>
          <a:stretch/>
        </p:blipFill>
        <p:spPr bwMode="auto">
          <a:xfrm>
            <a:off x="3300570" y="4737323"/>
            <a:ext cx="2376264" cy="197313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-108520" y="4572620"/>
            <a:ext cx="9577064" cy="1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664698"/>
              </p:ext>
            </p:extLst>
          </p:nvPr>
        </p:nvGraphicFramePr>
        <p:xfrm>
          <a:off x="378390" y="4737323"/>
          <a:ext cx="2674970" cy="1973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91" name="PHOTO-PAINT" r:id="rId6" imgW="2020680" imgH="1490400" progId="">
                  <p:embed/>
                </p:oleObj>
              </mc:Choice>
              <mc:Fallback>
                <p:oleObj name="PHOTO-PAINT" r:id="rId6" imgW="2020680" imgH="1490400" progId="">
                  <p:embed/>
                  <p:pic>
                    <p:nvPicPr>
                      <p:cNvPr id="0" name="Picture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390" y="4737323"/>
                        <a:ext cx="2674970" cy="19731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4244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" y="64008"/>
            <a:ext cx="8967216" cy="6729984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187624" y="6165304"/>
            <a:ext cx="69397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Flerov</a:t>
            </a:r>
            <a:r>
              <a:rPr lang="en-US" alt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Laboratory of Nuclear Reactions (JINR)</a:t>
            </a:r>
            <a:endParaRPr lang="ru-RU" alt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148263" y="115888"/>
            <a:ext cx="3887787" cy="19399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 YOU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 YOUR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ATTENTION !</a:t>
            </a:r>
            <a:endParaRPr lang="ru-RU" sz="40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5750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784"/>
            <a:ext cx="9144000" cy="6504432"/>
          </a:xfrm>
          <a:prstGeom prst="rect">
            <a:avLst/>
          </a:prstGeo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148263" y="115920"/>
            <a:ext cx="3887787" cy="19399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 YOUR</a:t>
            </a: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ATTENTION !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835150" y="6237288"/>
            <a:ext cx="53948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000" b="1" dirty="0" err="1">
                <a:solidFill>
                  <a:srgbClr val="FF0000"/>
                </a:solidFill>
                <a:latin typeface="Times New Roman" pitchFamily="18" charset="0"/>
              </a:rPr>
              <a:t>Flerov</a:t>
            </a:r>
            <a:r>
              <a:rPr lang="en-US" altLang="ru-RU" sz="2000" b="1" dirty="0">
                <a:solidFill>
                  <a:srgbClr val="FF0000"/>
                </a:solidFill>
                <a:latin typeface="Times New Roman" pitchFamily="18" charset="0"/>
              </a:rPr>
              <a:t> Laboratory of Nuclear Reactions (JINR)</a:t>
            </a:r>
            <a:endParaRPr lang="ru-RU" altLang="ru-RU" sz="2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28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214313"/>
            <a:ext cx="8501062" cy="500062"/>
          </a:xfrm>
        </p:spPr>
        <p:txBody>
          <a:bodyPr/>
          <a:lstStyle/>
          <a:p>
            <a:pPr eaLnBrk="1" hangingPunct="1"/>
            <a:r>
              <a:rPr lang="en-US" altLang="ja-JP" sz="2400" b="1">
                <a:solidFill>
                  <a:srgbClr val="C00000"/>
                </a:solidFill>
                <a:ea typeface="MS PGothic" pitchFamily="34" charset="-128"/>
              </a:rPr>
              <a:t>Region of superheavy nuclei</a:t>
            </a:r>
            <a:endParaRPr lang="ru-RU" altLang="ru-RU" sz="2400" b="1">
              <a:solidFill>
                <a:srgbClr val="C00000"/>
              </a:solidFill>
            </a:endParaRPr>
          </a:p>
        </p:txBody>
      </p:sp>
      <p:pic>
        <p:nvPicPr>
          <p:cNvPr id="324611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927100"/>
            <a:ext cx="7559675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664400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95536" y="4293128"/>
            <a:ext cx="414126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New heavy isotopes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Fusion-fission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Nuclear spectroscopy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SHE chemistry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Multi nucleon transfer reactions;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Reactions with exotic nuclei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Ø"/>
            </a:pPr>
            <a:r>
              <a:rPr lang="en-US" altLang="ru-RU" sz="2000" b="1" dirty="0">
                <a:solidFill>
                  <a:srgbClr val="002060"/>
                </a:solidFill>
                <a:latin typeface="Times New Roman" pitchFamily="18" charset="0"/>
              </a:rPr>
              <a:t>Structure of light exotic nuclei;</a:t>
            </a:r>
          </a:p>
        </p:txBody>
      </p:sp>
      <p:graphicFrame>
        <p:nvGraphicFramePr>
          <p:cNvPr id="3" name="Group 166"/>
          <p:cNvGraphicFramePr>
            <a:graphicFrameLocks noGrp="1"/>
          </p:cNvGraphicFramePr>
          <p:nvPr/>
        </p:nvGraphicFramePr>
        <p:xfrm>
          <a:off x="4787900" y="981075"/>
          <a:ext cx="3913188" cy="5743052"/>
        </p:xfrm>
        <a:graphic>
          <a:graphicData uri="http://schemas.openxmlformats.org/drawingml/2006/table">
            <a:tbl>
              <a:tblPr/>
              <a:tblGrid>
                <a:gridCol w="1112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 energy</a:t>
                      </a:r>
                      <a:endParaRPr kumimoji="0" lang="ru-RU" sz="17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[MeV/A]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Output intensity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He 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He 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7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pps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He 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O 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5.7; 7.9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pμA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7.8; 10.5; 15.8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4.4 pμA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Ar 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3.8; 5.1 *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1.7 pμA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Ca 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3.7; 5.3 *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 pμA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8.9; 11; 17.7 *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pμA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 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3.6; 5.1 *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 p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Fe 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3.8; 5.4 *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0.7 p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Kr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3.1; 4.4 *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 pμA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136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Xe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14+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3.3; 4.6; 6.9 *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0.08 pμA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Gd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19+</a:t>
                      </a: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5.5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 pμA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209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Bi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19+</a:t>
                      </a:r>
                    </a:p>
                  </a:txBody>
                  <a:tcPr marL="91445" marR="91445" marT="45724" marB="45724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3.4</a:t>
                      </a: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pμA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24" marB="4572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035152" y="20638"/>
            <a:ext cx="5076825" cy="946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U400 CYCLOTRON</a:t>
            </a:r>
          </a:p>
          <a:p>
            <a:pPr algn="ctr" eaLnBrk="1" hangingPunct="1">
              <a:defRPr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stand-alone &amp; post-accelerator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28" y="188640"/>
            <a:ext cx="329339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69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599728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Dubna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gas-filled recoil separator</a:t>
            </a:r>
            <a:endParaRPr lang="ru-RU" sz="2800" b="1" baseline="300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8339" name="Picture 4" descr="GNSVi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268760"/>
            <a:ext cx="4267200" cy="4422775"/>
          </a:xfrm>
        </p:spPr>
      </p:pic>
      <p:pic>
        <p:nvPicPr>
          <p:cNvPr id="398340" name="Picture 2" descr="q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963" y="1271935"/>
            <a:ext cx="3536950" cy="4419600"/>
          </a:xfrm>
        </p:spPr>
      </p:pic>
    </p:spTree>
    <p:extLst>
      <p:ext uri="{BB962C8B-B14F-4D97-AF65-F5344CB8AC3E}">
        <p14:creationId xmlns:p14="http://schemas.microsoft.com/office/powerpoint/2010/main" val="13225389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associate our future in continuing and development of ongoing researches in the field of super heavy elements physics and chemistry with the created SHE factory.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055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>
          <a:xfrm>
            <a:off x="427954" y="304800"/>
            <a:ext cx="8325297" cy="459904"/>
          </a:xfrm>
        </p:spPr>
        <p:txBody>
          <a:bodyPr/>
          <a:lstStyle/>
          <a:p>
            <a:r>
              <a:rPr lang="en-US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Superheavy Elements (SHE) Factory – the Goals</a:t>
            </a:r>
            <a:endParaRPr lang="ru-RU" alt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00" name="TextBox 6"/>
          <p:cNvSpPr txBox="1">
            <a:spLocks noChangeArrowheads="1"/>
          </p:cNvSpPr>
          <p:nvPr/>
        </p:nvSpPr>
        <p:spPr bwMode="auto">
          <a:xfrm>
            <a:off x="427954" y="1536174"/>
            <a:ext cx="8536534" cy="399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at the extremely low (</a:t>
            </a:r>
            <a:r>
              <a:rPr lang="el-GR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&lt;100 fb) cross sections: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new SHE in reactions with </a:t>
            </a:r>
            <a:r>
              <a:rPr lang="en-US" altLang="ru-RU" sz="2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Ti, </a:t>
            </a:r>
            <a:r>
              <a:rPr lang="en-US" altLang="ru-RU" sz="24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 ...;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 of new isotopes of SHE;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decay properties of SHE;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excitation functions.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endParaRPr lang="en-US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base">
              <a:spcBef>
                <a:spcPts val="16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Experiments requiring high statistics: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spectroscopy of SHE;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Precise mass measurements;</a:t>
            </a:r>
          </a:p>
          <a:p>
            <a:pPr marL="796925" indent="-3397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of chemical properties of SHE.</a:t>
            </a:r>
          </a:p>
        </p:txBody>
      </p:sp>
    </p:spTree>
    <p:extLst>
      <p:ext uri="{BB962C8B-B14F-4D97-AF65-F5344CB8AC3E}">
        <p14:creationId xmlns:p14="http://schemas.microsoft.com/office/powerpoint/2010/main" val="3073282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386779" y="168582"/>
            <a:ext cx="2683123" cy="50403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Factory</a:t>
            </a:r>
            <a:endParaRPr lang="ru-RU" sz="3000" b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401271" y="3751467"/>
            <a:ext cx="37090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2000" dirty="0">
                <a:solidFill>
                  <a:srgbClr val="002060"/>
                </a:solidFill>
              </a:rPr>
              <a:t>High-current cyclotron DC-280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  <p:sp>
        <p:nvSpPr>
          <p:cNvPr id="1031" name="TextBox 8"/>
          <p:cNvSpPr txBox="1">
            <a:spLocks noChangeArrowheads="1"/>
          </p:cNvSpPr>
          <p:nvPr/>
        </p:nvSpPr>
        <p:spPr bwMode="auto">
          <a:xfrm>
            <a:off x="1285006" y="5085184"/>
            <a:ext cx="367240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 dirty="0">
                <a:solidFill>
                  <a:srgbClr val="C00000"/>
                </a:solidFill>
              </a:rPr>
              <a:t>New facilities:</a:t>
            </a:r>
          </a:p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66"/>
                </a:solidFill>
                <a:cs typeface="Times New Roman" panose="02020603050405020304" pitchFamily="18" charset="0"/>
              </a:rPr>
              <a:t>New gas-filled separator</a:t>
            </a:r>
          </a:p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Preseparator</a:t>
            </a:r>
            <a:endParaRPr lang="en-US" altLang="ru-RU" sz="20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66"/>
                </a:solidFill>
                <a:cs typeface="Times New Roman" panose="02020603050405020304" pitchFamily="18" charset="0"/>
              </a:rPr>
              <a:t>SHELS</a:t>
            </a:r>
          </a:p>
          <a:p>
            <a:pPr marL="342900" indent="-342900" eaLnBrk="1" hangingPunct="1">
              <a:lnSpc>
                <a:spcPct val="8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ru-RU" sz="2000" dirty="0">
                <a:solidFill>
                  <a:srgbClr val="000066"/>
                </a:solidFill>
                <a:cs typeface="Times New Roman" panose="02020603050405020304" pitchFamily="18" charset="0"/>
              </a:rPr>
              <a:t>Etc.</a:t>
            </a:r>
          </a:p>
          <a:p>
            <a:pPr eaLnBrk="1" hangingPunct="1"/>
            <a:endParaRPr lang="ru-RU" altLang="ru-RU" sz="20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19605" y="1214543"/>
            <a:ext cx="31417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2000" dirty="0">
                <a:solidFill>
                  <a:srgbClr val="002060"/>
                </a:solidFill>
              </a:rPr>
              <a:t>SHE Factory Building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3" b="265"/>
          <a:stretch/>
        </p:blipFill>
        <p:spPr>
          <a:xfrm>
            <a:off x="403659" y="692696"/>
            <a:ext cx="4312357" cy="2804597"/>
          </a:xfrm>
          <a:prstGeom prst="rect">
            <a:avLst/>
          </a:prstGeom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252717"/>
              </p:ext>
            </p:extLst>
          </p:nvPr>
        </p:nvGraphicFramePr>
        <p:xfrm>
          <a:off x="4211960" y="2088068"/>
          <a:ext cx="3711204" cy="273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200" name="PHOTO-PAINT" r:id="rId5" imgW="2020680" imgH="1490400" progId="">
                  <p:embed/>
                </p:oleObj>
              </mc:Choice>
              <mc:Fallback>
                <p:oleObj name="PHOTO-PAINT" r:id="rId5" imgW="2020680" imgH="1490400" progId="">
                  <p:embed/>
                  <p:pic>
                    <p:nvPicPr>
                      <p:cNvPr id="0" name="Picture 1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2088068"/>
                        <a:ext cx="3711204" cy="2737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2" y="4683579"/>
            <a:ext cx="3744416" cy="191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557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_4x3_160226.potx" id="{DF21DB35-F0E5-4B9D-A31C-3B8FCA7CFF42}" vid="{C80A0934-B94A-49A3-9B10-0453C9DE6C2E}"/>
    </a:ext>
  </a:extLst>
</a:theme>
</file>

<file path=ppt/theme/theme8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4094</TotalTime>
  <Words>1699</Words>
  <Application>Microsoft Office PowerPoint</Application>
  <PresentationFormat>Экран (4:3)</PresentationFormat>
  <Paragraphs>501</Paragraphs>
  <Slides>39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64" baseType="lpstr">
      <vt:lpstr>Gungsuh</vt:lpstr>
      <vt:lpstr>MS PGothic</vt:lpstr>
      <vt:lpstr>MS PGothic</vt:lpstr>
      <vt:lpstr>Arial</vt:lpstr>
      <vt:lpstr>Arial Black</vt:lpstr>
      <vt:lpstr>Arial Unicode MS</vt:lpstr>
      <vt:lpstr>Calibri</vt:lpstr>
      <vt:lpstr>Calibri Light</vt:lpstr>
      <vt:lpstr>Lucida Sans Unicode</vt:lpstr>
      <vt:lpstr>Symbol</vt:lpstr>
      <vt:lpstr>Times</vt:lpstr>
      <vt:lpstr>Times New Roman</vt:lpstr>
      <vt:lpstr>TimesNewRomanPSMT</vt:lpstr>
      <vt:lpstr>Verdana</vt:lpstr>
      <vt:lpstr>Wingdings</vt:lpstr>
      <vt:lpstr>Тема Office</vt:lpstr>
      <vt:lpstr>Оформление по умолчанию</vt:lpstr>
      <vt:lpstr>5_Оформление по умолчанию</vt:lpstr>
      <vt:lpstr>4_Тема Office</vt:lpstr>
      <vt:lpstr>7_Тема Office</vt:lpstr>
      <vt:lpstr>5_Тема Office</vt:lpstr>
      <vt:lpstr>Default Theme</vt:lpstr>
      <vt:lpstr>5_Default Design</vt:lpstr>
      <vt:lpstr>PHOTO-PAINT</vt:lpstr>
      <vt:lpstr>CorelDRAW</vt:lpstr>
      <vt:lpstr>Презентация PowerPoint</vt:lpstr>
      <vt:lpstr>FLNR’s BASIC DIRECTIONS of RESEARCH  </vt:lpstr>
      <vt:lpstr> </vt:lpstr>
      <vt:lpstr>Region of superheavy nuclei</vt:lpstr>
      <vt:lpstr>Презентация PowerPoint</vt:lpstr>
      <vt:lpstr>Dubna gas-filled recoil separator</vt:lpstr>
      <vt:lpstr>Презентация PowerPoint</vt:lpstr>
      <vt:lpstr>Superheavy Elements (SHE) Factory – the Goals</vt:lpstr>
      <vt:lpstr>SHE Factory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New FLNR gas-filled separator (contracted) </vt:lpstr>
      <vt:lpstr>Презентация PowerPoint</vt:lpstr>
      <vt:lpstr>Gas-phase chemistry with elements 112, 113 and 114</vt:lpstr>
      <vt:lpstr>Gas-filled pre-separator GFS-3 (QVDHQHQVD)</vt:lpstr>
      <vt:lpstr>Target block design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Dmitriev</dc:creator>
  <cp:lastModifiedBy>sergey dmitriev</cp:lastModifiedBy>
  <cp:revision>410</cp:revision>
  <dcterms:created xsi:type="dcterms:W3CDTF">2015-05-02T10:22:03Z</dcterms:created>
  <dcterms:modified xsi:type="dcterms:W3CDTF">2018-02-11T08:03:20Z</dcterms:modified>
</cp:coreProperties>
</file>