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sldIdLst>
    <p:sldId id="256" r:id="rId2"/>
    <p:sldId id="305" r:id="rId3"/>
    <p:sldId id="303" r:id="rId4"/>
    <p:sldId id="304" r:id="rId5"/>
    <p:sldId id="332" r:id="rId6"/>
    <p:sldId id="307" r:id="rId7"/>
    <p:sldId id="341" r:id="rId8"/>
    <p:sldId id="308" r:id="rId9"/>
    <p:sldId id="309" r:id="rId10"/>
    <p:sldId id="310" r:id="rId11"/>
    <p:sldId id="345" r:id="rId12"/>
    <p:sldId id="333" r:id="rId13"/>
    <p:sldId id="343" r:id="rId14"/>
    <p:sldId id="291" r:id="rId15"/>
    <p:sldId id="292" r:id="rId16"/>
    <p:sldId id="325" r:id="rId17"/>
    <p:sldId id="324" r:id="rId18"/>
    <p:sldId id="323" r:id="rId19"/>
    <p:sldId id="326" r:id="rId20"/>
    <p:sldId id="334" r:id="rId21"/>
    <p:sldId id="337" r:id="rId22"/>
    <p:sldId id="327" r:id="rId23"/>
    <p:sldId id="328" r:id="rId24"/>
    <p:sldId id="330" r:id="rId25"/>
    <p:sldId id="335" r:id="rId26"/>
    <p:sldId id="318" r:id="rId27"/>
    <p:sldId id="297" r:id="rId28"/>
    <p:sldId id="347" r:id="rId2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DD7"/>
    <a:srgbClr val="3C6E2E"/>
    <a:srgbClr val="FEF994"/>
    <a:srgbClr val="0B005C"/>
    <a:srgbClr val="460000"/>
    <a:srgbClr val="820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49514D02-3691-4814-B02F-1D61A75C3E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3D715-0D84-4EC7-89D6-A05F6169EB7C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62D513-91BA-4BE2-8B1B-6C686FE83BA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602BED-6F26-401D-9FAC-A221A654D0BC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45368-93CC-429D-8812-A2EA1429830A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3ED3C-1F61-4918-8600-53108C1AD18E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231E5-7642-4260-89CD-1BADFBD5259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B09E05-7B9E-46F7-B1F8-EBD66A9201A7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2B3AC0-670A-444A-B52D-36C72E199B1B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88BE9-0581-47AC-9FBA-83FB48A0DD9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2B6D6-2763-4B97-BED4-344498233F7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9FDB77-18D7-48FC-B2BA-6E38009D1B51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A4AF3-3D9A-446D-A088-6807F77CBFE0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0D566-D73B-4B9D-8374-6C276E51AC93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3895E-01E6-45F3-AD27-62899AD80BB6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7CD28-C14E-4341-B2D4-79C0F86F6D2F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75127-416A-49AB-81BA-939F9193629E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altLang="fr-FR" smtClean="0">
                <a:latin typeface="Calibri" pitchFamily="34" charset="0"/>
              </a:rPr>
              <a:t>4,52</a:t>
            </a:r>
            <a:r>
              <a:rPr lang="fr-FR" altLang="fr-FR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E35DB-EDF3-4D68-B9E9-FABA6E620FF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E35DB-EDF3-4D68-B9E9-FABA6E620FF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95358-5158-4CDC-9046-9F0C2C0947B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2D8D7-3C7B-4D79-B311-31B744171246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AB363F-A770-4159-B897-810E2A50223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59BEFE-1EB1-4066-A8A3-0C46C4D6684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B7280-E52E-4ED2-A4F5-A050AA9252AA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F1612-2C4B-411E-865F-EFFD0CD90F93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568FE8-FD1E-479F-B7F0-A1F60C10B8F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4E99-5673-4F16-AD66-CEE47451251C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2F5D-A657-471A-8DA0-3766F53DF8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2DBC-4F99-4983-A820-629BD0F9CB09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E8BF-BED4-4A05-A8A1-202CED133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3ADC-2354-4837-BF7C-E627CF43479A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3CAB-7FD6-44EE-8DBB-87E35BEA3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BAE0-2A90-455E-B80F-E94432F6B9F0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BB96-C818-469A-A72D-31FE125F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2AF6-6CD2-4920-8D7F-9C7B0A8FC7F5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E9A8-23D3-475A-8003-98F614AD4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4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BFBD-6C42-428C-A387-A7EF299A5F59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331A-A92C-459C-923F-2257788B5B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F9FD-F553-4FBE-AA2F-82F9B82523AD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C421-17F7-41D9-A9FA-6E34F2B8DE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46B-EEF4-4A54-873A-41CBD2678F75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CDA0-F7E1-402F-9DBF-0B0463DDAE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2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9A4F-6329-43A5-A3C1-A798E6A9E6FF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677C-DD35-44D6-ACE3-94CE099D4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46B6-A13A-47DD-A879-F8C7239750DC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282A-E433-4006-979F-82C437EEFC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20FA-0A3D-4F70-B748-CCFEB49DBE15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E628-5A06-46CB-947A-EB4255B8F7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D447E22-BB13-445E-A4DF-24BA5E7CCE17}" type="datetimeFigureOut">
              <a:rPr lang="fr-FR"/>
              <a:pPr>
                <a:defRPr/>
              </a:pPr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7CB2A6C5-0628-49BA-8780-229D42968F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grand </a:t>
            </a:r>
            <a:r>
              <a:rPr lang="en-GB" altLang="fr-FR" sz="2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collisionneur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hadrons  (LHC)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et </a:t>
            </a:r>
            <a:r>
              <a:rPr lang="en-GB" altLang="fr-FR" sz="2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l’expérience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CMS</a:t>
            </a:r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56511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987824" y="6021388"/>
            <a:ext cx="3004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fr-FR" sz="1600" dirty="0" err="1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MasterClasses</a:t>
            </a:r>
            <a:r>
              <a:rPr lang="en-GB" altLang="fr-FR" sz="16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altLang="fr-FR" sz="1600" dirty="0">
                <a:solidFill>
                  <a:srgbClr val="FFFFFF"/>
                </a:solidFill>
                <a:ea typeface="KaiTi" pitchFamily="49" charset="-122"/>
                <a:cs typeface="Arial" charset="0"/>
              </a:rPr>
              <a:t>IPN Lyon, </a:t>
            </a:r>
            <a:r>
              <a:rPr lang="en-GB" altLang="fr-FR" sz="16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2018</a:t>
            </a:r>
            <a:endParaRPr lang="fr-FR" altLang="fr-FR" sz="1600" dirty="0">
              <a:ea typeface="KaiTi" pitchFamily="49" charset="-122"/>
              <a:cs typeface="Arial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7044" y="1916832"/>
            <a:ext cx="5649912" cy="36290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ea typeface="KaiTi" pitchFamily="49" charset="-122"/>
                <a:cs typeface="Arial" charset="0"/>
              </a:rPr>
              <a:t>10</a:t>
            </a:r>
            <a:endParaRPr lang="fr-FR" altLang="fr-FR" sz="1200">
              <a:ea typeface="KaiTi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points de collisions du LHC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29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3213" y="1416050"/>
            <a:ext cx="3529012" cy="36306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01638" y="981075"/>
            <a:ext cx="3162300" cy="3384550"/>
            <a:chOff x="402380" y="765175"/>
            <a:chExt cx="3161558" cy="3384550"/>
          </a:xfrm>
        </p:grpSpPr>
        <p:grpSp>
          <p:nvGrpSpPr>
            <p:cNvPr id="14364" name="Groupe 24"/>
            <p:cNvGrpSpPr>
              <a:grpSpLocks/>
            </p:cNvGrpSpPr>
            <p:nvPr/>
          </p:nvGrpSpPr>
          <p:grpSpPr bwMode="auto">
            <a:xfrm>
              <a:off x="480679" y="765175"/>
              <a:ext cx="3083259" cy="3384550"/>
              <a:chOff x="480679" y="765175"/>
              <a:chExt cx="3083259" cy="3384550"/>
            </a:xfrm>
          </p:grpSpPr>
          <p:pic>
            <p:nvPicPr>
              <p:cNvPr id="63496" name="Picture 8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80149" y="765175"/>
                <a:ext cx="2345774" cy="177958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203660" y="3789363"/>
                <a:ext cx="360278" cy="360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9" name="Connecteur en arc 56"/>
              <p:cNvCxnSpPr>
                <a:stCxn id="52" idx="0"/>
                <a:endCxn id="63496" idx="2"/>
              </p:cNvCxnSpPr>
              <p:nvPr/>
            </p:nvCxnSpPr>
            <p:spPr>
              <a:xfrm rot="16200000" flipV="1">
                <a:off x="1896514" y="2301285"/>
                <a:ext cx="1244600" cy="1731555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5" name="ZoneTexte 68"/>
            <p:cNvSpPr txBox="1">
              <a:spLocks noChangeArrowheads="1"/>
            </p:cNvSpPr>
            <p:nvPr/>
          </p:nvSpPr>
          <p:spPr bwMode="auto">
            <a:xfrm>
              <a:off x="402380" y="765175"/>
              <a:ext cx="798617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ALICE</a:t>
              </a:r>
            </a:p>
          </p:txBody>
        </p:sp>
      </p:grp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5292725" y="4221163"/>
            <a:ext cx="3281363" cy="1935162"/>
            <a:chOff x="5292725" y="4221163"/>
            <a:chExt cx="3281875" cy="1935162"/>
          </a:xfrm>
        </p:grpSpPr>
        <p:cxnSp>
          <p:nvCxnSpPr>
            <p:cNvPr id="65" name="Connecteur en arc 56"/>
            <p:cNvCxnSpPr>
              <a:stCxn id="54" idx="0"/>
              <a:endCxn id="63495" idx="0"/>
            </p:cNvCxnSpPr>
            <p:nvPr/>
          </p:nvCxnSpPr>
          <p:spPr>
            <a:xfrm rot="16200000" flipH="1">
              <a:off x="6266026" y="3427278"/>
              <a:ext cx="144462" cy="1732232"/>
            </a:xfrm>
            <a:prstGeom prst="curvedConnector3">
              <a:avLst>
                <a:gd name="adj1" fmla="val -38816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9" name="Groupe 31"/>
            <p:cNvGrpSpPr>
              <a:grpSpLocks/>
            </p:cNvGrpSpPr>
            <p:nvPr/>
          </p:nvGrpSpPr>
          <p:grpSpPr bwMode="auto">
            <a:xfrm>
              <a:off x="5292725" y="4221163"/>
              <a:ext cx="3281875" cy="1935162"/>
              <a:chOff x="5292725" y="4221163"/>
              <a:chExt cx="3281875" cy="1935162"/>
            </a:xfrm>
          </p:grpSpPr>
          <p:grpSp>
            <p:nvGrpSpPr>
              <p:cNvPr id="14360" name="Groupe 26"/>
              <p:cNvGrpSpPr>
                <a:grpSpLocks/>
              </p:cNvGrpSpPr>
              <p:nvPr/>
            </p:nvGrpSpPr>
            <p:grpSpPr bwMode="auto">
              <a:xfrm>
                <a:off x="5292725" y="4221163"/>
                <a:ext cx="3230741" cy="1935162"/>
                <a:chOff x="5292725" y="4221163"/>
                <a:chExt cx="3230741" cy="1935162"/>
              </a:xfrm>
            </p:grpSpPr>
            <p:pic>
              <p:nvPicPr>
                <p:cNvPr id="63495" name="Picture 7"/>
                <p:cNvPicPr>
                  <a:picLocks noChangeAspect="1" noChangeArrowheads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 bwMode="auto">
                <a:xfrm>
                  <a:off x="5883367" y="4365625"/>
                  <a:ext cx="2640425" cy="17907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Ellipse 53"/>
                <p:cNvSpPr/>
                <p:nvPr/>
              </p:nvSpPr>
              <p:spPr>
                <a:xfrm>
                  <a:off x="5292725" y="4221163"/>
                  <a:ext cx="358831" cy="3603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361" name="ZoneTexte 70"/>
              <p:cNvSpPr txBox="1">
                <a:spLocks noChangeArrowheads="1"/>
              </p:cNvSpPr>
              <p:nvPr/>
            </p:nvSpPr>
            <p:spPr bwMode="auto">
              <a:xfrm>
                <a:off x="7844913" y="4365625"/>
                <a:ext cx="729687" cy="3385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1600" b="1">
                    <a:solidFill>
                      <a:srgbClr val="FFFF00"/>
                    </a:solidFill>
                    <a:cs typeface="Arial" charset="0"/>
                  </a:rPr>
                  <a:t>LHCb</a:t>
                </a:r>
              </a:p>
            </p:txBody>
          </p:sp>
        </p:grpSp>
      </p:grp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376238" y="981075"/>
            <a:ext cx="8404225" cy="4895850"/>
            <a:chOff x="375553" y="981075"/>
            <a:chExt cx="8404988" cy="4895850"/>
          </a:xfrm>
        </p:grpSpPr>
        <p:grpSp>
          <p:nvGrpSpPr>
            <p:cNvPr id="14347" name="Groupe 28"/>
            <p:cNvGrpSpPr>
              <a:grpSpLocks/>
            </p:cNvGrpSpPr>
            <p:nvPr/>
          </p:nvGrpSpPr>
          <p:grpSpPr bwMode="auto">
            <a:xfrm>
              <a:off x="482483" y="981075"/>
              <a:ext cx="8211954" cy="4895850"/>
              <a:chOff x="482483" y="981075"/>
              <a:chExt cx="8211954" cy="4895850"/>
            </a:xfrm>
          </p:grpSpPr>
          <p:grpSp>
            <p:nvGrpSpPr>
              <p:cNvPr id="14350" name="Groupe 25"/>
              <p:cNvGrpSpPr>
                <a:grpSpLocks/>
              </p:cNvGrpSpPr>
              <p:nvPr/>
            </p:nvGrpSpPr>
            <p:grpSpPr bwMode="auto">
              <a:xfrm>
                <a:off x="4932363" y="981075"/>
                <a:ext cx="3762074" cy="1652588"/>
                <a:chOff x="4932363" y="981075"/>
                <a:chExt cx="3762074" cy="1652588"/>
              </a:xfrm>
            </p:grpSpPr>
            <p:pic>
              <p:nvPicPr>
                <p:cNvPr id="63492" name="Picture 4"/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6251424" y="981075"/>
                  <a:ext cx="2443384" cy="1652588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4932092" y="1628775"/>
                  <a:ext cx="360395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7" name="Connecteur en arc 56"/>
                <p:cNvCxnSpPr>
                  <a:stCxn id="53" idx="0"/>
                  <a:endCxn id="63492" idx="1"/>
                </p:cNvCxnSpPr>
                <p:nvPr/>
              </p:nvCxnSpPr>
              <p:spPr>
                <a:xfrm rot="16200000" flipH="1">
                  <a:off x="5580653" y="1159617"/>
                  <a:ext cx="177800" cy="1116114"/>
                </a:xfrm>
                <a:prstGeom prst="curvedConnector4">
                  <a:avLst>
                    <a:gd name="adj1" fmla="val -128062"/>
                    <a:gd name="adj2" fmla="val 58065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51" name="Groupe 27"/>
              <p:cNvGrpSpPr>
                <a:grpSpLocks/>
              </p:cNvGrpSpPr>
              <p:nvPr/>
            </p:nvGrpSpPr>
            <p:grpSpPr bwMode="auto">
              <a:xfrm>
                <a:off x="482483" y="4149725"/>
                <a:ext cx="4018080" cy="1727200"/>
                <a:chOff x="482483" y="4149725"/>
                <a:chExt cx="4018080" cy="1727200"/>
              </a:xfrm>
            </p:grpSpPr>
            <p:pic>
              <p:nvPicPr>
                <p:cNvPr id="63494" name="Picture 6"/>
                <p:cNvPicPr>
                  <a:picLocks noChangeAspect="1" noChangeArrowheads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 bwMode="auto">
                <a:xfrm>
                  <a:off x="481925" y="4149725"/>
                  <a:ext cx="2622788" cy="17272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5" name="Ellipse 54"/>
                <p:cNvSpPr/>
                <p:nvPr/>
              </p:nvSpPr>
              <p:spPr>
                <a:xfrm>
                  <a:off x="4139857" y="4508500"/>
                  <a:ext cx="360396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2" name="Connecteur en arc 56"/>
                <p:cNvCxnSpPr>
                  <a:stCxn id="55" idx="4"/>
                  <a:endCxn id="63494" idx="3"/>
                </p:cNvCxnSpPr>
                <p:nvPr/>
              </p:nvCxnSpPr>
              <p:spPr>
                <a:xfrm rot="5400000">
                  <a:off x="3646901" y="4340964"/>
                  <a:ext cx="144462" cy="1200259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48" name="ZoneTexte 69"/>
            <p:cNvSpPr txBox="1">
              <a:spLocks noChangeArrowheads="1"/>
            </p:cNvSpPr>
            <p:nvPr/>
          </p:nvSpPr>
          <p:spPr bwMode="auto">
            <a:xfrm>
              <a:off x="375553" y="4149725"/>
              <a:ext cx="850682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ATLAS</a:t>
              </a:r>
            </a:p>
          </p:txBody>
        </p:sp>
        <p:sp>
          <p:nvSpPr>
            <p:cNvPr id="14349" name="ZoneTexte 71"/>
            <p:cNvSpPr txBox="1">
              <a:spLocks noChangeArrowheads="1"/>
            </p:cNvSpPr>
            <p:nvPr/>
          </p:nvSpPr>
          <p:spPr bwMode="auto">
            <a:xfrm>
              <a:off x="8140622" y="981075"/>
              <a:ext cx="639919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CMS</a:t>
              </a:r>
            </a:p>
          </p:txBody>
        </p:sp>
      </p:grp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107950" y="620713"/>
            <a:ext cx="878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→ Les faisceaux se croisent à 4 endroits au LHC. Un détecteur est construit autour de chacun de ces points.</a:t>
            </a:r>
            <a:endParaRPr lang="fr-FR" altLang="fr-FR" sz="1400" b="1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smtClean="0"/>
              <a:t>Le LHC en action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9" name="ShockwaveFlash5" r:id="rId2" imgW="7059010" imgH="4535733"/>
        </mc:Choice>
        <mc:Fallback>
          <p:control name="ShockwaveFlash5" r:id="rId2" imgW="7059010" imgH="4535733">
            <p:pic>
              <p:nvPicPr>
                <p:cNvPr id="0" name="ShockwaveFlash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-1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CMS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en quelques mots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8613" y="836613"/>
            <a:ext cx="3948112" cy="28495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-180975" y="1773238"/>
            <a:ext cx="6408738" cy="4689475"/>
            <a:chOff x="-180528" y="1772816"/>
            <a:chExt cx="6408902" cy="4688532"/>
          </a:xfrm>
        </p:grpSpPr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467543" y="4077072"/>
              <a:ext cx="4825124" cy="33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 ~ </a:t>
              </a: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14 000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tonnes, 22 mètres de long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grpSp>
          <p:nvGrpSpPr>
            <p:cNvPr id="16397" name="Groupe 18"/>
            <p:cNvGrpSpPr>
              <a:grpSpLocks/>
            </p:cNvGrpSpPr>
            <p:nvPr/>
          </p:nvGrpSpPr>
          <p:grpSpPr bwMode="auto">
            <a:xfrm>
              <a:off x="-180528" y="1772816"/>
              <a:ext cx="4968552" cy="648072"/>
              <a:chOff x="-180528" y="1772816"/>
              <a:chExt cx="4968552" cy="648072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-180528" y="1772816"/>
                <a:ext cx="2089203" cy="287279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556392" y="2133106"/>
                <a:ext cx="2232082" cy="28728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xplosion 1 17"/>
              <p:cNvSpPr/>
              <p:nvPr/>
            </p:nvSpPr>
            <p:spPr>
              <a:xfrm>
                <a:off x="2051720" y="1916832"/>
                <a:ext cx="504056" cy="360040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6398" name="Rectangle 6"/>
            <p:cNvSpPr>
              <a:spLocks noChangeArrowheads="1"/>
            </p:cNvSpPr>
            <p:nvPr/>
          </p:nvSpPr>
          <p:spPr bwMode="auto">
            <a:xfrm>
              <a:off x="467544" y="4581128"/>
              <a:ext cx="5184789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2x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plus petit qu’ATLAS, mais 2x plus lourd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sp>
          <p:nvSpPr>
            <p:cNvPr id="16399" name="Rectangle 6"/>
            <p:cNvSpPr>
              <a:spLocks noChangeArrowheads="1"/>
            </p:cNvSpPr>
            <p:nvPr/>
          </p:nvSpPr>
          <p:spPr bwMode="auto">
            <a:xfrm>
              <a:off x="467544" y="5085184"/>
              <a:ext cx="5184789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Un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assemblage complexe de sous-détecteurs, imbriqués les uns dans les autres.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467949" y="5876672"/>
              <a:ext cx="5760425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Une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collaboration de plusieurs milliers de personnes, venant de plusieurs dizaines de pays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</p:grpSp>
      <p:grpSp>
        <p:nvGrpSpPr>
          <p:cNvPr id="6" name="Groupe 22"/>
          <p:cNvGrpSpPr>
            <a:grpSpLocks/>
          </p:cNvGrpSpPr>
          <p:nvPr/>
        </p:nvGrpSpPr>
        <p:grpSpPr bwMode="auto">
          <a:xfrm>
            <a:off x="4427538" y="1125538"/>
            <a:ext cx="4608512" cy="3608387"/>
            <a:chOff x="4427984" y="1124744"/>
            <a:chExt cx="4608512" cy="3609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958334" y="1124744"/>
              <a:ext cx="2747962" cy="208639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Double flèche horizontale 9"/>
            <p:cNvSpPr/>
            <p:nvPr/>
          </p:nvSpPr>
          <p:spPr>
            <a:xfrm>
              <a:off x="4427984" y="1988517"/>
              <a:ext cx="1295400" cy="504926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395" name="Rectangle 6"/>
            <p:cNvSpPr>
              <a:spLocks noChangeArrowheads="1"/>
            </p:cNvSpPr>
            <p:nvPr/>
          </p:nvSpPr>
          <p:spPr bwMode="auto">
            <a:xfrm>
              <a:off x="5940152" y="4149080"/>
              <a:ext cx="30963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 Un </a:t>
              </a:r>
              <a:r>
                <a:rPr lang="fr-FR" altLang="fr-FR" sz="1600" b="1" dirty="0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peu comme un oignon, en plus compliqué quand même…</a:t>
              </a:r>
              <a:endParaRPr lang="en-GB" altLang="fr-FR" sz="1600" b="1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800"/>
            <a:ext cx="9001125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258888" y="1628775"/>
            <a:ext cx="6553200" cy="3671888"/>
          </a:xfrm>
          <a:prstGeom prst="roundRect">
            <a:avLst/>
          </a:prstGeom>
          <a:solidFill>
            <a:srgbClr val="FEF9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>
                <a:solidFill>
                  <a:srgbClr val="FFFFFF"/>
                </a:solidFill>
                <a:latin typeface="Arial" charset="0"/>
                <a:cs typeface="Arial" charset="0"/>
              </a:rPr>
              <a:t>Que</a:t>
            </a:r>
            <a:r>
              <a:rPr lang="en-GB" altLang="fr-FR" sz="1200" b="1">
                <a:solidFill>
                  <a:srgbClr val="FFFFFF"/>
                </a:solidFill>
                <a:latin typeface="Arial" charset="0"/>
                <a:cs typeface="Arial" charset="0"/>
              </a:rPr>
              <a:t> détecte-t-on dans CMS ?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fr-FR" altLang="fr-FR" sz="1400" b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Pour reconstituer l’interaction d’origine, nous ne disposons que des particules qui survivent suffisamment longtemps  pour passer dans le détecteur.</a:t>
            </a:r>
            <a:endParaRPr lang="en-GB" altLang="fr-FR" sz="1400" b="1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484438" y="5786438"/>
            <a:ext cx="4103687" cy="7381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On doit deviner tout le reste à partir de ça.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Identifier correctement ces particules est donc capital.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2411413" y="1844675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photons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409825" y="3552825"/>
            <a:ext cx="482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hadrons chargés (</a:t>
            </a:r>
            <a:r>
              <a:rPr lang="en-GB" altLang="fr-FR" sz="1400" b="1" i="1">
                <a:latin typeface="Arial" charset="0"/>
                <a:ea typeface="KaiTi" pitchFamily="49" charset="-122"/>
                <a:cs typeface="Arial" charset="0"/>
              </a:rPr>
              <a:t>proton, pions chargés,... </a:t>
            </a: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2411413" y="256381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électrons, les muons et leurs anti-particules respectives </a:t>
            </a:r>
          </a:p>
        </p:txBody>
      </p:sp>
      <p:grpSp>
        <p:nvGrpSpPr>
          <p:cNvPr id="18442" name="Groupe 26"/>
          <p:cNvGrpSpPr>
            <a:grpSpLocks/>
          </p:cNvGrpSpPr>
          <p:nvPr/>
        </p:nvGrpSpPr>
        <p:grpSpPr bwMode="auto">
          <a:xfrm rot="-3380974">
            <a:off x="1937544" y="1862932"/>
            <a:ext cx="73025" cy="287337"/>
            <a:chOff x="323528" y="2636912"/>
            <a:chExt cx="72008" cy="432048"/>
          </a:xfrm>
        </p:grpSpPr>
        <p:cxnSp>
          <p:nvCxnSpPr>
            <p:cNvPr id="13" name="Connecteur en arc 12"/>
            <p:cNvCxnSpPr/>
            <p:nvPr/>
          </p:nvCxnSpPr>
          <p:spPr>
            <a:xfrm rot="16200000" flipH="1">
              <a:off x="329023" y="262660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rc 20"/>
            <p:cNvCxnSpPr/>
            <p:nvPr/>
          </p:nvCxnSpPr>
          <p:spPr>
            <a:xfrm rot="5400000" flipH="1" flipV="1">
              <a:off x="332913" y="2665666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16200000" flipH="1">
              <a:off x="322553" y="2773900"/>
              <a:ext cx="73997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335445" y="2826544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 rot="16200000" flipH="1">
              <a:off x="341929" y="2888782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325817" y="299403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 bwMode="auto">
          <a:xfrm>
            <a:off x="1619324" y="256490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051372" y="26369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1619175" y="3336528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835199" y="34085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051223" y="35525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1763191" y="369656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619324" y="4365104"/>
            <a:ext cx="648072" cy="64807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835348" y="44371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51372" y="458112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63340" y="4725144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12"/>
          <p:cNvSpPr>
            <a:spLocks noChangeArrowheads="1"/>
          </p:cNvSpPr>
          <p:nvPr/>
        </p:nvSpPr>
        <p:spPr bwMode="auto">
          <a:xfrm>
            <a:off x="2409825" y="4581525"/>
            <a:ext cx="461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hadrons neutres (</a:t>
            </a:r>
            <a:r>
              <a:rPr lang="en-GB" altLang="fr-FR" sz="1400" b="1" i="1">
                <a:latin typeface="Arial" charset="0"/>
                <a:ea typeface="KaiTi" pitchFamily="49" charset="-122"/>
                <a:cs typeface="Arial" charset="0"/>
              </a:rPr>
              <a:t>neutron, pion neutre,... </a:t>
            </a: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pic>
        <p:nvPicPr>
          <p:cNvPr id="1847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14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Estrangelo Edessa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Estrangelo Edessa" pitchFamily="66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Estrangelo Edessa" pitchFamily="66" charset="0"/>
              </a:rPr>
              <a:t>les particules chargées</a:t>
            </a:r>
            <a:endParaRPr lang="en-GB" altLang="fr-FR" sz="1200" b="1" dirty="0">
              <a:solidFill>
                <a:srgbClr val="FFFFFF"/>
              </a:solidFill>
              <a:latin typeface="Estrangelo Edessa" pitchFamily="66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07950" y="962025"/>
            <a:ext cx="5472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particules chargées interagissent  avec le matériau qu’elles traversent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 ionisation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 S’il y a peu de matériau traversé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fine plaque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on peut savoir où la particule est passée sans la détruire. 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50825" y="2636838"/>
            <a:ext cx="3529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Si on met plusieurs couches, on peut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voir le trajet de la particule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et donc savoir d’où elle vient.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5013325"/>
            <a:ext cx="475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Si en plus on ajoute un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champ magnétique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on peut mesurer son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impulsion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sa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charge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,...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59563" y="1341438"/>
            <a:ext cx="122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419" y="32836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/>
          <p:cNvSpPr/>
          <p:nvPr/>
        </p:nvSpPr>
        <p:spPr bwMode="auto">
          <a:xfrm>
            <a:off x="6948066" y="1917080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7164090" y="1268760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4859338" y="2636838"/>
            <a:ext cx="1223962" cy="1079500"/>
            <a:chOff x="6588224" y="2996952"/>
            <a:chExt cx="1223963" cy="108012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xplosion 2 33"/>
          <p:cNvSpPr/>
          <p:nvPr/>
        </p:nvSpPr>
        <p:spPr>
          <a:xfrm>
            <a:off x="5220072" y="36450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xplosion 2 34"/>
          <p:cNvSpPr/>
          <p:nvPr/>
        </p:nvSpPr>
        <p:spPr>
          <a:xfrm>
            <a:off x="5364088" y="32849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xplosion 2 35"/>
          <p:cNvSpPr/>
          <p:nvPr/>
        </p:nvSpPr>
        <p:spPr>
          <a:xfrm>
            <a:off x="5508104" y="292494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xplosion 2 36"/>
          <p:cNvSpPr/>
          <p:nvPr/>
        </p:nvSpPr>
        <p:spPr>
          <a:xfrm>
            <a:off x="5652120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5004048" y="4005064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9"/>
          <p:cNvGrpSpPr>
            <a:grpSpLocks/>
          </p:cNvGrpSpPr>
          <p:nvPr/>
        </p:nvGrpSpPr>
        <p:grpSpPr bwMode="auto">
          <a:xfrm>
            <a:off x="6372225" y="4868863"/>
            <a:ext cx="1223963" cy="1081087"/>
            <a:chOff x="6588224" y="2996952"/>
            <a:chExt cx="1223963" cy="108012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588224" y="371544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88224" y="335540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xplosion 2 44"/>
          <p:cNvSpPr/>
          <p:nvPr/>
        </p:nvSpPr>
        <p:spPr>
          <a:xfrm>
            <a:off x="6948264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xplosion 2 45"/>
          <p:cNvSpPr/>
          <p:nvPr/>
        </p:nvSpPr>
        <p:spPr>
          <a:xfrm>
            <a:off x="7092280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xplosion 2 46"/>
          <p:cNvSpPr/>
          <p:nvPr/>
        </p:nvSpPr>
        <p:spPr>
          <a:xfrm>
            <a:off x="7020272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xplosion 2 47"/>
          <p:cNvSpPr/>
          <p:nvPr/>
        </p:nvSpPr>
        <p:spPr>
          <a:xfrm>
            <a:off x="6876256" y="479715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6732240" y="6237312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4553744" y="2978944"/>
            <a:ext cx="1800225" cy="6842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 rot="21215844">
            <a:off x="6762750" y="4508500"/>
            <a:ext cx="458788" cy="1866900"/>
          </a:xfrm>
          <a:custGeom>
            <a:avLst/>
            <a:gdLst>
              <a:gd name="connsiteX0" fmla="*/ 0 w 458460"/>
              <a:gd name="connsiteY0" fmla="*/ 1866585 h 1866585"/>
              <a:gd name="connsiteX1" fmla="*/ 430751 w 458460"/>
              <a:gd name="connsiteY1" fmla="*/ 921957 h 1866585"/>
              <a:gd name="connsiteX2" fmla="*/ 166255 w 458460"/>
              <a:gd name="connsiteY2" fmla="*/ 0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60" h="1866585">
                <a:moveTo>
                  <a:pt x="0" y="1866585"/>
                </a:moveTo>
                <a:cubicBezTo>
                  <a:pt x="201521" y="1549820"/>
                  <a:pt x="403042" y="1233055"/>
                  <a:pt x="430751" y="921957"/>
                </a:cubicBezTo>
                <a:cubicBezTo>
                  <a:pt x="458460" y="610860"/>
                  <a:pt x="312357" y="305430"/>
                  <a:pt x="166255" y="0"/>
                </a:cubicBezTo>
              </a:path>
            </a:pathLst>
          </a:cu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86688" y="4962525"/>
            <a:ext cx="668337" cy="958850"/>
            <a:chOff x="7786338" y="4962654"/>
            <a:chExt cx="668643" cy="959139"/>
          </a:xfrm>
        </p:grpSpPr>
        <p:grpSp>
          <p:nvGrpSpPr>
            <p:cNvPr id="19508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0" name="Arc 49"/>
              <p:cNvSpPr/>
              <p:nvPr/>
            </p:nvSpPr>
            <p:spPr>
              <a:xfrm rot="13422690">
                <a:off x="3167385" y="2090770"/>
                <a:ext cx="80981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444089" y="2275684"/>
                <a:ext cx="70955" cy="72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9509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19510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06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8027988" y="5949950"/>
          <a:ext cx="755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Équation" r:id="rId5" imgW="482391" imgH="418918" progId="Equation.3">
                  <p:embed/>
                </p:oleObj>
              </mc:Choice>
              <mc:Fallback>
                <p:oleObj name="Équation" r:id="rId5" imgW="482391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949950"/>
                        <a:ext cx="7556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8963E-6 L 0.03941 -0.2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9297E-6 L 0.07882 -0.251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25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79E-6 L 0.02639 -0.06895 C 0.03212 -0.08352 0.03542 -0.10504 0.03542 -0.12748 C 0.03542 -0.15317 0.03212 -0.17376 0.02639 -0.18834 L 0.00104 -0.25705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2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048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765175"/>
            <a:ext cx="3762375" cy="23066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8125" y="89188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28608" y="1628775"/>
            <a:ext cx="503237" cy="2889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1831845" y="1773237"/>
            <a:ext cx="3455988" cy="32543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4221163"/>
            <a:ext cx="8567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Plusieurs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dizaines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milliers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plaques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détection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silicium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(à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près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surface d’un court de tennis...).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Environ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75 millions </a:t>
            </a:r>
            <a:r>
              <a:rPr lang="en-GB" altLang="fr-FR" sz="1400" dirty="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de </a:t>
            </a:r>
            <a:r>
              <a:rPr lang="en-GB" altLang="fr-FR" sz="1400" dirty="0" err="1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canaux</a:t>
            </a:r>
            <a:r>
              <a:rPr lang="en-GB" altLang="fr-FR" sz="1400" dirty="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C’est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le plus grand </a:t>
            </a:r>
            <a:r>
              <a:rPr lang="en-GB" altLang="fr-FR" sz="1400" b="1" dirty="0" err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détecteur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en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silicium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jamais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construit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950" y="5067300"/>
            <a:ext cx="8640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chargée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traversant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laisse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moyenne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dizaine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points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mesure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Avec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ça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on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reconstruire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les traces des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et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origine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avec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précision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quelques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dizaines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microns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moins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l’épaisseur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d’un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cheveu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07950" y="2924175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détecteur de traces de CMS entoure le point d’interaction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première couche de l’oignon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107950" y="3644900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essaye de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couvrir le maximum d’espace 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pour perdre le moins possible d’information (</a:t>
            </a:r>
            <a:r>
              <a:rPr lang="en-GB" altLang="fr-FR" sz="1400" b="1" i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herméticité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049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07" y="32820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8138" y="3284538"/>
            <a:ext cx="4221162" cy="28448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21225" y="908720"/>
            <a:ext cx="4273550" cy="27368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68313" y="1052513"/>
            <a:ext cx="338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La construction d’un tel détecteur est un défi technique monumental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859338" y="4076700"/>
            <a:ext cx="4032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Plusieurs centaines d’ingénieurs et de techniciens ont travaillé pendant presque 20 ans....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17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07950" y="692150"/>
            <a:ext cx="626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Mais au bout de 20 ans, on arrive à cela: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8077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69975" y="1116013"/>
            <a:ext cx="6877050" cy="38973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79388" y="5354638"/>
            <a:ext cx="864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Pour reconstruire correctement toutes ces traces, des programmes informatiques spéciaux ont été développés.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835150" y="5929313"/>
            <a:ext cx="712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L’informatique est aussi une composante importante dans ce type d’expérience. 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18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79388" y="765175"/>
            <a:ext cx="475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particules neutres passent dans un détecteur de traces  sans en laisser…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les particules neutres (et aussi les particules chargées)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355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5074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1628775"/>
            <a:ext cx="4321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va freiner /arrêter ces particules en les forçant à traverser un matériau très dense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du plomb par exemple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6443663" y="1414463"/>
            <a:ext cx="1223962" cy="1079500"/>
            <a:chOff x="6588224" y="2996952"/>
            <a:chExt cx="1223963" cy="10801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 bwMode="auto">
          <a:xfrm>
            <a:off x="6732959" y="909464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69"/>
          <p:cNvGrpSpPr>
            <a:grpSpLocks/>
          </p:cNvGrpSpPr>
          <p:nvPr/>
        </p:nvGrpSpPr>
        <p:grpSpPr bwMode="auto">
          <a:xfrm>
            <a:off x="5795963" y="2925763"/>
            <a:ext cx="2879725" cy="1800225"/>
            <a:chOff x="5004048" y="2852936"/>
            <a:chExt cx="2664296" cy="1800200"/>
          </a:xfrm>
        </p:grpSpPr>
        <p:sp>
          <p:nvSpPr>
            <p:cNvPr id="29" name="Rectangle 28"/>
            <p:cNvSpPr/>
            <p:nvPr/>
          </p:nvSpPr>
          <p:spPr>
            <a:xfrm>
              <a:off x="5004048" y="2852936"/>
              <a:ext cx="2664296" cy="1800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3619" name="Groupe 23"/>
            <p:cNvGrpSpPr>
              <a:grpSpLocks/>
            </p:cNvGrpSpPr>
            <p:nvPr/>
          </p:nvGrpSpPr>
          <p:grpSpPr bwMode="auto">
            <a:xfrm>
              <a:off x="5004048" y="2852936"/>
              <a:ext cx="2664296" cy="1800200"/>
              <a:chOff x="6588224" y="2996952"/>
              <a:chExt cx="1223963" cy="108012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6588224" y="371607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88224" y="335603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588224" y="299695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6588224" y="407707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e 68"/>
          <p:cNvGrpSpPr>
            <a:grpSpLocks/>
          </p:cNvGrpSpPr>
          <p:nvPr/>
        </p:nvGrpSpPr>
        <p:grpSpPr bwMode="auto">
          <a:xfrm>
            <a:off x="6659563" y="2925763"/>
            <a:ext cx="1152525" cy="1871662"/>
            <a:chOff x="5868144" y="2852936"/>
            <a:chExt cx="1152128" cy="1872208"/>
          </a:xfrm>
        </p:grpSpPr>
        <p:cxnSp>
          <p:nvCxnSpPr>
            <p:cNvPr id="32" name="Connecteur droit 31"/>
            <p:cNvCxnSpPr/>
            <p:nvPr/>
          </p:nvCxnSpPr>
          <p:spPr>
            <a:xfrm rot="16200000" flipH="1">
              <a:off x="6156062" y="2996669"/>
              <a:ext cx="360467" cy="73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6156855" y="3356343"/>
              <a:ext cx="358880" cy="7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6263226" y="3608852"/>
              <a:ext cx="217551" cy="144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6011648" y="3644605"/>
              <a:ext cx="360468" cy="2158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5868029" y="4077278"/>
              <a:ext cx="360467" cy="71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6083878" y="3932843"/>
              <a:ext cx="289009" cy="2888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 flipH="1">
              <a:off x="6264791" y="4329764"/>
              <a:ext cx="287421" cy="71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795" y="3213403"/>
              <a:ext cx="503064" cy="142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6840084" y="3392094"/>
              <a:ext cx="215963" cy="14441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V="1">
              <a:off x="6588621" y="3356320"/>
              <a:ext cx="287238" cy="2159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H="1">
              <a:off x="6587735" y="3573168"/>
              <a:ext cx="289009" cy="28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xplosion 2 58"/>
            <p:cNvSpPr/>
            <p:nvPr/>
          </p:nvSpPr>
          <p:spPr>
            <a:xfrm>
              <a:off x="6228184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Explosion 2 59"/>
            <p:cNvSpPr/>
            <p:nvPr/>
          </p:nvSpPr>
          <p:spPr>
            <a:xfrm>
              <a:off x="6444208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6732240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xplosion 2 61"/>
            <p:cNvSpPr/>
            <p:nvPr/>
          </p:nvSpPr>
          <p:spPr>
            <a:xfrm>
              <a:off x="658822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xplosion 2 62"/>
            <p:cNvSpPr/>
            <p:nvPr/>
          </p:nvSpPr>
          <p:spPr>
            <a:xfrm>
              <a:off x="6804248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Explosion 2 63"/>
            <p:cNvSpPr/>
            <p:nvPr/>
          </p:nvSpPr>
          <p:spPr>
            <a:xfrm>
              <a:off x="622818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xplosion 2 64"/>
            <p:cNvSpPr/>
            <p:nvPr/>
          </p:nvSpPr>
          <p:spPr>
            <a:xfrm>
              <a:off x="6012160" y="4005064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Explosion 2 65"/>
            <p:cNvSpPr/>
            <p:nvPr/>
          </p:nvSpPr>
          <p:spPr>
            <a:xfrm>
              <a:off x="5868144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Explosion 2 66"/>
            <p:cNvSpPr/>
            <p:nvPr/>
          </p:nvSpPr>
          <p:spPr>
            <a:xfrm>
              <a:off x="6012160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4925" y="3481388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Cette quantité d’énergie va nous mener directement à l’énergie de la particule initiale.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6732240" y="908720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1908175" y="5805488"/>
            <a:ext cx="496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Ces détecteurs d’énergie sont les CALORIMETRES</a:t>
            </a:r>
            <a:endParaRPr lang="en-GB" altLang="fr-FR" sz="1400" b="1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50" y="2492375"/>
            <a:ext cx="4464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En freinant, les particules vont émettre d’autres particules que l’on va pouvoir détecter, et ainsi mesurer  la quantité d’énergie déposée.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50" y="4292600"/>
            <a:ext cx="432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De la même façon, on mesure l’énergie des particules </a:t>
            </a:r>
            <a:r>
              <a:rPr lang="fr-FR" altLang="fr-FR" sz="1400" b="1" u="sng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chargées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.  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Si on a l’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énergie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 et l’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impulsion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, on peut reconstruire la masse de la particule, et l’identifier.</a:t>
            </a:r>
            <a:endParaRPr lang="en-GB" altLang="fr-FR" sz="1400">
              <a:solidFill>
                <a:schemeClr val="bg1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3572" name="Groupe 48"/>
          <p:cNvGrpSpPr>
            <a:grpSpLocks/>
          </p:cNvGrpSpPr>
          <p:nvPr/>
        </p:nvGrpSpPr>
        <p:grpSpPr bwMode="auto">
          <a:xfrm>
            <a:off x="7740650" y="1317625"/>
            <a:ext cx="668338" cy="958850"/>
            <a:chOff x="7786338" y="4962654"/>
            <a:chExt cx="668643" cy="959139"/>
          </a:xfrm>
        </p:grpSpPr>
        <p:grpSp>
          <p:nvGrpSpPr>
            <p:cNvPr id="23574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8" name="Arc 57"/>
              <p:cNvSpPr/>
              <p:nvPr/>
            </p:nvSpPr>
            <p:spPr>
              <a:xfrm rot="13422690">
                <a:off x="3167384" y="2090771"/>
                <a:ext cx="80981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3444088" y="2275684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575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23576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4428424" y="1268760"/>
                <a:ext cx="35893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7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19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39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39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947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On a vu le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Pourquoi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maintenant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on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va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expliquer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le Comment….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43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>
                <a:cs typeface="Arial" charset="0"/>
              </a:rPr>
              <a:t>→ La physique que l’on veut comprendre aujourd’hui est au niveau du </a:t>
            </a:r>
            <a:r>
              <a:rPr lang="fr-FR" altLang="fr-FR" sz="1600" dirty="0" err="1">
                <a:cs typeface="Arial" charset="0"/>
              </a:rPr>
              <a:t>TeV</a:t>
            </a:r>
            <a:r>
              <a:rPr lang="fr-FR" altLang="fr-FR" sz="1600">
                <a:cs typeface="Arial" charset="0"/>
              </a:rPr>
              <a:t> (</a:t>
            </a:r>
            <a:r>
              <a:rPr lang="fr-FR" altLang="fr-FR" sz="1600" b="1" i="1" smtClean="0">
                <a:solidFill>
                  <a:srgbClr val="FFFF00"/>
                </a:solidFill>
                <a:cs typeface="Arial" charset="0"/>
              </a:rPr>
              <a:t>1 000 </a:t>
            </a:r>
            <a:r>
              <a:rPr lang="fr-FR" altLang="fr-FR" sz="1600" b="1" i="1" dirty="0" err="1">
                <a:solidFill>
                  <a:srgbClr val="FFFF00"/>
                </a:solidFill>
                <a:cs typeface="Arial" charset="0"/>
              </a:rPr>
              <a:t>GeV</a:t>
            </a:r>
            <a:r>
              <a:rPr lang="fr-FR" altLang="fr-FR" sz="1600" b="1" i="1" dirty="0">
                <a:solidFill>
                  <a:srgbClr val="FFFF00"/>
                </a:solidFill>
                <a:cs typeface="Arial" charset="0"/>
              </a:rPr>
              <a:t>  </a:t>
            </a:r>
            <a:r>
              <a:rPr lang="fr-FR" altLang="fr-FR" sz="1600" dirty="0">
                <a:cs typeface="Arial" charset="0"/>
              </a:rPr>
              <a:t>)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707904" y="2442344"/>
            <a:ext cx="1944216" cy="698624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+E</a:t>
            </a:r>
            <a:r>
              <a:rPr lang="fr-FR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83772" y="2586608"/>
            <a:ext cx="503852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Ellipse 42"/>
          <p:cNvSpPr/>
          <p:nvPr/>
        </p:nvSpPr>
        <p:spPr bwMode="auto">
          <a:xfrm flipH="1">
            <a:off x="8028384" y="2586360"/>
            <a:ext cx="504056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43" name="ZoneTexte 29"/>
          <p:cNvSpPr txBox="1">
            <a:spLocks noChangeArrowheads="1"/>
          </p:cNvSpPr>
          <p:nvPr/>
        </p:nvSpPr>
        <p:spPr bwMode="auto">
          <a:xfrm>
            <a:off x="107950" y="3716338"/>
            <a:ext cx="878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Problème</a:t>
            </a:r>
            <a:r>
              <a:rPr lang="fr-FR" altLang="fr-FR" sz="1600">
                <a:cs typeface="Arial" charset="0"/>
              </a:rPr>
              <a:t>: énergie disponible dans particule au repos au mieux de E=mc</a:t>
            </a:r>
            <a:r>
              <a:rPr lang="fr-FR" altLang="fr-FR" sz="1600" baseline="30000">
                <a:cs typeface="Arial" charset="0"/>
              </a:rPr>
              <a:t>2</a:t>
            </a:r>
            <a:r>
              <a:rPr lang="fr-FR" altLang="fr-FR" sz="1600">
                <a:cs typeface="Arial" charset="0"/>
              </a:rPr>
              <a:t>=1 GeV (</a:t>
            </a:r>
            <a:r>
              <a:rPr lang="fr-FR" altLang="fr-FR" sz="1600" i="1">
                <a:cs typeface="Arial" charset="0"/>
              </a:rPr>
              <a:t>proton</a:t>
            </a:r>
            <a:r>
              <a:rPr lang="fr-FR" altLang="fr-FR" sz="1600">
                <a:cs typeface="Arial" charset="0"/>
              </a:rPr>
              <a:t>)   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250825" y="5373688"/>
            <a:ext cx="8785225" cy="1057275"/>
            <a:chOff x="251519" y="5373217"/>
            <a:chExt cx="8785995" cy="1059217"/>
          </a:xfrm>
        </p:grpSpPr>
        <p:sp>
          <p:nvSpPr>
            <p:cNvPr id="6171" name="ZoneTexte 27"/>
            <p:cNvSpPr txBox="1">
              <a:spLocks noChangeArrowheads="1"/>
            </p:cNvSpPr>
            <p:nvPr/>
          </p:nvSpPr>
          <p:spPr bwMode="auto">
            <a:xfrm>
              <a:off x="251519" y="5373217"/>
              <a:ext cx="8785995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dirty="0">
                  <a:cs typeface="Arial" charset="0"/>
                </a:rPr>
                <a:t>→ </a:t>
              </a:r>
              <a:r>
                <a:rPr lang="fr-FR" altLang="fr-FR" sz="1600" b="1" u="sng" dirty="0">
                  <a:cs typeface="Arial" charset="0"/>
                </a:rPr>
                <a:t>Exemple</a:t>
              </a:r>
              <a:r>
                <a:rPr lang="fr-FR" altLang="fr-FR" sz="1600" dirty="0">
                  <a:cs typeface="Arial" charset="0"/>
                </a:rPr>
                <a:t>: Au </a:t>
              </a:r>
              <a:r>
                <a:rPr lang="fr-FR" altLang="fr-FR" sz="1600" b="1" dirty="0">
                  <a:cs typeface="Arial" charset="0"/>
                </a:rPr>
                <a:t>LHC</a:t>
              </a:r>
              <a:r>
                <a:rPr lang="fr-FR" altLang="fr-FR" sz="1600" dirty="0">
                  <a:cs typeface="Arial" charset="0"/>
                </a:rPr>
                <a:t>, on a des protons avec </a:t>
              </a:r>
              <a:r>
                <a:rPr lang="fr-FR" altLang="fr-FR" sz="1600" b="1" i="1" dirty="0">
                  <a:cs typeface="Arial" charset="0"/>
                </a:rPr>
                <a:t>E</a:t>
              </a:r>
              <a:r>
                <a:rPr lang="fr-FR" altLang="fr-FR" sz="1600" b="1" i="1" baseline="-25000" dirty="0">
                  <a:cs typeface="Arial" charset="0"/>
                </a:rPr>
                <a:t> </a:t>
              </a:r>
              <a:r>
                <a:rPr lang="fr-FR" altLang="fr-FR" sz="1600" b="1" i="1" dirty="0" smtClean="0">
                  <a:cs typeface="Arial" charset="0"/>
                </a:rPr>
                <a:t>= 13 000 </a:t>
              </a:r>
              <a:r>
                <a:rPr lang="fr-FR" altLang="fr-FR" sz="1600" b="1" i="1" dirty="0" err="1" smtClean="0">
                  <a:cs typeface="Arial" charset="0"/>
                </a:rPr>
                <a:t>GeV</a:t>
              </a:r>
              <a:r>
                <a:rPr lang="fr-FR" altLang="fr-FR" sz="1600" dirty="0" smtClean="0">
                  <a:cs typeface="Arial" charset="0"/>
                </a:rPr>
                <a:t>  </a:t>
              </a:r>
              <a:r>
                <a:rPr lang="fr-FR" altLang="fr-FR" sz="1600" dirty="0">
                  <a:cs typeface="Arial" charset="0"/>
                  <a:sym typeface="Symbol" pitchFamily="18" charset="2"/>
                </a:rPr>
                <a:t></a:t>
              </a:r>
              <a:r>
                <a:rPr lang="fr-FR" altLang="fr-FR" sz="1600" dirty="0">
                  <a:cs typeface="Arial" charset="0"/>
                </a:rPr>
                <a:t> </a:t>
              </a:r>
              <a:r>
                <a:rPr lang="fr-FR" altLang="fr-FR" sz="1600" b="1" i="1" dirty="0">
                  <a:solidFill>
                    <a:srgbClr val="FFFF00"/>
                  </a:solidFill>
                  <a:cs typeface="Arial" charset="0"/>
                </a:rPr>
                <a:t>v= </a:t>
              </a:r>
              <a:r>
                <a:rPr lang="fr-FR" altLang="fr-FR" sz="1600" b="1" i="1" dirty="0" smtClean="0">
                  <a:solidFill>
                    <a:srgbClr val="FFFF00"/>
                  </a:solidFill>
                  <a:cs typeface="Arial" charset="0"/>
                </a:rPr>
                <a:t>0,999999997c</a:t>
              </a:r>
              <a:r>
                <a:rPr lang="fr-FR" altLang="fr-FR" sz="16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endParaRPr lang="fr-FR" altLang="fr-FR" sz="1600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6172" name="ZoneTexte 29"/>
            <p:cNvSpPr txBox="1">
              <a:spLocks noChangeArrowheads="1"/>
            </p:cNvSpPr>
            <p:nvPr/>
          </p:nvSpPr>
          <p:spPr bwMode="auto">
            <a:xfrm>
              <a:off x="2556673" y="5733312"/>
              <a:ext cx="6421657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i="1" dirty="0">
                  <a:cs typeface="Arial" charset="0"/>
                </a:rPr>
                <a:t>→ Seulement </a:t>
              </a:r>
              <a:r>
                <a:rPr lang="fr-FR" altLang="fr-FR" sz="1600" i="1" dirty="0" smtClean="0">
                  <a:cs typeface="Arial" charset="0"/>
                </a:rPr>
                <a:t>3 </a:t>
              </a:r>
              <a:r>
                <a:rPr lang="fr-FR" altLang="fr-FR" sz="1600" i="1" dirty="0">
                  <a:cs typeface="Arial" charset="0"/>
                </a:rPr>
                <a:t>km/h de moins que la vitesse de la lumière…</a:t>
              </a:r>
            </a:p>
          </p:txBody>
        </p:sp>
        <p:sp>
          <p:nvSpPr>
            <p:cNvPr id="6173" name="ZoneTexte 29"/>
            <p:cNvSpPr txBox="1">
              <a:spLocks noChangeArrowheads="1"/>
            </p:cNvSpPr>
            <p:nvPr/>
          </p:nvSpPr>
          <p:spPr bwMode="auto">
            <a:xfrm>
              <a:off x="2556672" y="6093880"/>
              <a:ext cx="6421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i="1">
                  <a:cs typeface="Arial" charset="0"/>
                </a:rPr>
                <a:t>→ </a:t>
              </a:r>
              <a:r>
                <a:rPr lang="fr-FR" altLang="fr-FR" sz="1600" i="1">
                  <a:latin typeface="Estrangelo Edessa" pitchFamily="66" charset="0"/>
                </a:rPr>
                <a:t>On va donc devoir accélérer beaucoup….</a:t>
              </a:r>
            </a:p>
          </p:txBody>
        </p:sp>
      </p:grp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07950" y="1412875"/>
            <a:ext cx="829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Question</a:t>
            </a:r>
            <a:r>
              <a:rPr lang="fr-FR" altLang="fr-FR" sz="1600">
                <a:cs typeface="Arial" charset="0"/>
              </a:rPr>
              <a:t>: comment obtenir 1 TeV dans un petit espace (</a:t>
            </a:r>
            <a:r>
              <a:rPr lang="fr-FR" altLang="fr-FR" sz="1600" i="1">
                <a:cs typeface="Arial" charset="0"/>
              </a:rPr>
              <a:t>la taille inférieure au proton</a:t>
            </a:r>
            <a:r>
              <a:rPr lang="fr-FR" altLang="fr-FR" sz="1600">
                <a:cs typeface="Arial" charset="0"/>
              </a:rPr>
              <a:t>)?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107950" y="1844675"/>
            <a:ext cx="653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Réponse</a:t>
            </a:r>
            <a:r>
              <a:rPr lang="fr-FR" altLang="fr-FR" sz="1600">
                <a:cs typeface="Arial" charset="0"/>
              </a:rPr>
              <a:t>: en envoyant 2 particules de 500 GeV l’une contre l’autre.</a:t>
            </a:r>
          </a:p>
        </p:txBody>
      </p: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107950" y="4149725"/>
            <a:ext cx="8280400" cy="863600"/>
            <a:chOff x="107504" y="4149080"/>
            <a:chExt cx="8063005" cy="864096"/>
          </a:xfrm>
        </p:grpSpPr>
        <p:sp>
          <p:nvSpPr>
            <p:cNvPr id="6165" name="ZoneTexte 29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3664706" cy="33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cs typeface="Arial" charset="0"/>
                </a:rPr>
                <a:t>→ </a:t>
              </a:r>
              <a:r>
                <a:rPr lang="fr-FR" altLang="fr-FR" sz="1600" b="1" u="sng">
                  <a:cs typeface="Arial" charset="0"/>
                </a:rPr>
                <a:t>Solution</a:t>
              </a:r>
              <a:r>
                <a:rPr lang="fr-FR" altLang="fr-FR" sz="1600" b="1">
                  <a:cs typeface="Arial" charset="0"/>
                </a:rPr>
                <a:t>:</a:t>
              </a:r>
              <a:r>
                <a:rPr lang="fr-FR" altLang="fr-FR" sz="1600">
                  <a:cs typeface="Arial" charset="0"/>
                </a:rPr>
                <a:t> accélérer les particules   </a:t>
              </a:r>
            </a:p>
          </p:txBody>
        </p:sp>
        <p:graphicFrame>
          <p:nvGraphicFramePr>
            <p:cNvPr id="6166" name="Object 2"/>
            <p:cNvGraphicFramePr>
              <a:graphicFrameLocks noChangeAspect="1"/>
            </p:cNvGraphicFramePr>
            <p:nvPr/>
          </p:nvGraphicFramePr>
          <p:xfrm>
            <a:off x="4355976" y="4152751"/>
            <a:ext cx="1092200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2" name="Équation" r:id="rId5" imgW="762000" imgH="647700" progId="Equation.3">
                    <p:embed/>
                  </p:oleObj>
                </mc:Choice>
                <mc:Fallback>
                  <p:oleObj name="Équation" r:id="rId5" imgW="762000" imgH="647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4152751"/>
                          <a:ext cx="1092200" cy="8604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lèche droite 18"/>
            <p:cNvSpPr/>
            <p:nvPr/>
          </p:nvSpPr>
          <p:spPr>
            <a:xfrm>
              <a:off x="3472709" y="4436583"/>
              <a:ext cx="666297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667" y="4436583"/>
              <a:ext cx="431285" cy="3605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69" name="ZoneTexte 20"/>
            <p:cNvSpPr txBox="1">
              <a:spLocks noChangeArrowheads="1"/>
            </p:cNvSpPr>
            <p:nvPr/>
          </p:nvSpPr>
          <p:spPr bwMode="auto">
            <a:xfrm>
              <a:off x="6660232" y="4149080"/>
              <a:ext cx="1510277" cy="739088"/>
            </a:xfrm>
            <a:prstGeom prst="rect">
              <a:avLst/>
            </a:prstGeom>
            <a:solidFill>
              <a:srgbClr val="FEF994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Si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v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 approche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c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,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E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 devient très élevée</a:t>
              </a:r>
            </a:p>
          </p:txBody>
        </p:sp>
        <p:cxnSp>
          <p:nvCxnSpPr>
            <p:cNvPr id="23" name="Connecteur en arc 22"/>
            <p:cNvCxnSpPr>
              <a:stCxn id="20" idx="7"/>
              <a:endCxn id="6169" idx="1"/>
            </p:cNvCxnSpPr>
            <p:nvPr/>
          </p:nvCxnSpPr>
          <p:spPr>
            <a:xfrm rot="16200000" flipH="1">
              <a:off x="6002089" y="3861029"/>
              <a:ext cx="30180" cy="1286123"/>
            </a:xfrm>
            <a:prstGeom prst="curvedConnector4">
              <a:avLst>
                <a:gd name="adj1" fmla="val -782341"/>
                <a:gd name="adj2" fmla="val 52457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98936E-6 L 0.38576 2.9893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98936E-6 L -0.40937 2.9893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calorimètres de CMS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6785" y="87312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77547" y="1556792"/>
            <a:ext cx="649287" cy="4318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  <a:endCxn id="87042" idx="1"/>
          </p:cNvCxnSpPr>
          <p:nvPr/>
        </p:nvCxnSpPr>
        <p:spPr>
          <a:xfrm>
            <a:off x="1926834" y="1772692"/>
            <a:ext cx="3013465" cy="39463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40299" y="835412"/>
            <a:ext cx="3609975" cy="26638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7950" y="2924175"/>
            <a:ext cx="4608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calorimètre électromagnétique entoure le détecteur de traces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deuxième couche de l’oignon, </a:t>
            </a:r>
            <a:r>
              <a:rPr lang="en-GB" altLang="fr-FR" sz="1400" b="1" i="1">
                <a:solidFill>
                  <a:srgbClr val="92D050"/>
                </a:solidFill>
                <a:latin typeface="Arial" charset="0"/>
                <a:ea typeface="KaiTi" pitchFamily="49" charset="-122"/>
                <a:cs typeface="Arial" charset="0"/>
              </a:rPr>
              <a:t>en vert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d’arrêter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électrons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et les photons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qui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freinent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plus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vite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que les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autres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Assemblage de 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75 000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cristaux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tungstate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plomb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PbWO</a:t>
            </a:r>
            <a:r>
              <a:rPr lang="en-GB" altLang="fr-FR" sz="1400" baseline="-250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4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matériau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très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dense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19775" y="4941888"/>
            <a:ext cx="2249488" cy="129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 rot="16200000">
            <a:off x="3186507" y="3539332"/>
            <a:ext cx="215900" cy="2808288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20" idx="1"/>
          </p:cNvCxnSpPr>
          <p:nvPr/>
        </p:nvCxnSpPr>
        <p:spPr>
          <a:xfrm rot="16200000" flipH="1">
            <a:off x="4279104" y="4048917"/>
            <a:ext cx="538162" cy="2543179"/>
          </a:xfrm>
          <a:prstGeom prst="curvedConnector4">
            <a:avLst>
              <a:gd name="adj1" fmla="val 42478"/>
              <a:gd name="adj2" fmla="val 524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dirty="0" smtClean="0">
                <a:ea typeface="KaiTi" pitchFamily="49" charset="-122"/>
                <a:cs typeface="Estrangelo Edessa" pitchFamily="66" charset="0"/>
              </a:rPr>
              <a:t>20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37293" y="908720"/>
            <a:ext cx="3021012" cy="28082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calorimètres de CMS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23" y="29474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5588" y="87312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2988" y="1449388"/>
            <a:ext cx="1081087" cy="6477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2124075" y="1773238"/>
            <a:ext cx="2808288" cy="5048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calorimètre hadronique entoure le précédent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troisième couche de l’oignon, </a:t>
            </a:r>
            <a:r>
              <a:rPr lang="en-GB" altLang="fr-FR" sz="1400" b="1" i="1">
                <a:solidFill>
                  <a:srgbClr val="0070C0"/>
                </a:solidFill>
                <a:latin typeface="Arial" charset="0"/>
                <a:ea typeface="KaiTi" pitchFamily="49" charset="-122"/>
                <a:cs typeface="Arial" charset="0"/>
              </a:rPr>
              <a:t>en bleu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Comme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son nom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l’indique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il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d’arrêter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les </a:t>
            </a:r>
            <a:r>
              <a:rPr lang="en-GB" altLang="fr-FR" sz="14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hadrons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neutrons, protons,...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Assemblages de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plaques de 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bronze (Cu, Sn)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1" name="Accolade ouvrante 20"/>
          <p:cNvSpPr/>
          <p:nvPr/>
        </p:nvSpPr>
        <p:spPr>
          <a:xfrm rot="16200000">
            <a:off x="2519462" y="4276725"/>
            <a:ext cx="215900" cy="1295400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</p:cNvCxnSpPr>
          <p:nvPr/>
        </p:nvCxnSpPr>
        <p:spPr>
          <a:xfrm rot="16200000" flipH="1">
            <a:off x="3353320" y="4298228"/>
            <a:ext cx="844897" cy="231319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94288" y="4508500"/>
            <a:ext cx="2339975" cy="1873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21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 électromagnétique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21" y="32820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6400" y="908050"/>
            <a:ext cx="4387850" cy="29527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49663" y="2781300"/>
            <a:ext cx="4795837" cy="36179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dirty="0" smtClean="0">
                <a:ea typeface="KaiTi" pitchFamily="49" charset="-122"/>
                <a:cs typeface="Estrangelo Edessa" pitchFamily="66" charset="0"/>
              </a:rPr>
              <a:t>22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 hadronique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80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388" y="958560"/>
            <a:ext cx="2700337" cy="35829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67050" y="2636838"/>
            <a:ext cx="5468938" cy="36718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067175" y="908050"/>
            <a:ext cx="4321175" cy="7381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calorimètre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hadronique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entouré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par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aimant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très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puissant (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solénoïde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 qui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courber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trajectoires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des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cxnSp>
        <p:nvCxnSpPr>
          <p:cNvPr id="12" name="Connecteur droit avec flèche 11"/>
          <p:cNvCxnSpPr>
            <a:stCxn id="27655" idx="2"/>
          </p:cNvCxnSpPr>
          <p:nvPr/>
        </p:nvCxnSpPr>
        <p:spPr>
          <a:xfrm>
            <a:off x="6227763" y="1646238"/>
            <a:ext cx="144462" cy="17827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23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79388" y="765175"/>
            <a:ext cx="446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calorimètres ne suffisent pas à arrêter les muons, qui ‘</a:t>
            </a:r>
            <a:r>
              <a:rPr lang="fr-FR" altLang="fr-FR" sz="1400" i="1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freinent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’  moins 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que les électrons.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8675" name="Groupe 9"/>
          <p:cNvGrpSpPr>
            <a:grpSpLocks/>
          </p:cNvGrpSpPr>
          <p:nvPr/>
        </p:nvGrpSpPr>
        <p:grpSpPr bwMode="auto">
          <a:xfrm>
            <a:off x="5868988" y="1557338"/>
            <a:ext cx="1223962" cy="1079500"/>
            <a:chOff x="6588224" y="2996952"/>
            <a:chExt cx="1223963" cy="108012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19700" y="3068638"/>
            <a:ext cx="26654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77" name="Groupe 23"/>
          <p:cNvGrpSpPr>
            <a:grpSpLocks/>
          </p:cNvGrpSpPr>
          <p:nvPr/>
        </p:nvGrpSpPr>
        <p:grpSpPr bwMode="auto">
          <a:xfrm>
            <a:off x="5219700" y="3068638"/>
            <a:ext cx="2665413" cy="1800225"/>
            <a:chOff x="6588224" y="2996952"/>
            <a:chExt cx="1223963" cy="108012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588224" y="371607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335603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 bwMode="auto">
          <a:xfrm>
            <a:off x="6228184" y="98072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grpSp>
        <p:nvGrpSpPr>
          <p:cNvPr id="4" name="Groupe 45"/>
          <p:cNvGrpSpPr>
            <a:grpSpLocks/>
          </p:cNvGrpSpPr>
          <p:nvPr/>
        </p:nvGrpSpPr>
        <p:grpSpPr bwMode="auto">
          <a:xfrm>
            <a:off x="4716463" y="5229225"/>
            <a:ext cx="3671887" cy="1079500"/>
            <a:chOff x="6588224" y="2996952"/>
            <a:chExt cx="1223963" cy="108012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588224" y="371650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xplosion 2 50"/>
          <p:cNvSpPr/>
          <p:nvPr/>
        </p:nvSpPr>
        <p:spPr>
          <a:xfrm>
            <a:off x="6516216" y="14847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xplosion 2 51"/>
          <p:cNvSpPr/>
          <p:nvPr/>
        </p:nvSpPr>
        <p:spPr>
          <a:xfrm>
            <a:off x="6660232" y="18448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xplosion 2 52"/>
          <p:cNvSpPr/>
          <p:nvPr/>
        </p:nvSpPr>
        <p:spPr>
          <a:xfrm>
            <a:off x="6660232" y="220486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xplosion 2 53"/>
          <p:cNvSpPr/>
          <p:nvPr/>
        </p:nvSpPr>
        <p:spPr>
          <a:xfrm>
            <a:off x="6588224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Explosion 2 54"/>
          <p:cNvSpPr/>
          <p:nvPr/>
        </p:nvSpPr>
        <p:spPr>
          <a:xfrm>
            <a:off x="5724128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xplosion 2 55"/>
          <p:cNvSpPr/>
          <p:nvPr/>
        </p:nvSpPr>
        <p:spPr>
          <a:xfrm>
            <a:off x="5724128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xplosion 2 56"/>
          <p:cNvSpPr/>
          <p:nvPr/>
        </p:nvSpPr>
        <p:spPr>
          <a:xfrm>
            <a:off x="5796136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xplosion 2 57"/>
          <p:cNvSpPr/>
          <p:nvPr/>
        </p:nvSpPr>
        <p:spPr>
          <a:xfrm>
            <a:off x="5940152" y="623731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9388" y="1681163"/>
            <a:ext cx="4464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place donc un autre détecteur de traces (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SPECTROMETRE A MUONS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après les calorimètres, pour mesurer à nouveau les propriétés des muons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50825" y="2781300"/>
            <a:ext cx="4176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Un 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second champ magnétique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(le champ de retour du premier), courbe la trajectoire des muons dans l’autre sens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0825" y="3716338"/>
            <a:ext cx="4176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Avec tout cela, on a une 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très bonne identification des muons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C’est très utile pour trier les interactions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8709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les muons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87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6189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12" name="Groupe 35"/>
          <p:cNvGrpSpPr>
            <a:grpSpLocks/>
          </p:cNvGrpSpPr>
          <p:nvPr/>
        </p:nvGrpSpPr>
        <p:grpSpPr bwMode="auto">
          <a:xfrm>
            <a:off x="7740650" y="1412875"/>
            <a:ext cx="668338" cy="958850"/>
            <a:chOff x="7786338" y="4962654"/>
            <a:chExt cx="668643" cy="959139"/>
          </a:xfrm>
        </p:grpSpPr>
        <p:grpSp>
          <p:nvGrpSpPr>
            <p:cNvPr id="28721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41" name="Arc 40"/>
              <p:cNvSpPr/>
              <p:nvPr/>
            </p:nvSpPr>
            <p:spPr>
              <a:xfrm rot="13422690">
                <a:off x="3167384" y="2090771"/>
                <a:ext cx="80981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444088" y="2275684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8722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8723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r>
                  <a:rPr lang="fr-FR" altLang="fr-FR" sz="1600" b="1" i="1" baseline="-25000">
                    <a:cs typeface="Arial" charset="0"/>
                  </a:rPr>
                  <a:t>1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8316913" y="5445125"/>
            <a:ext cx="668337" cy="958850"/>
            <a:chOff x="7786338" y="4962654"/>
            <a:chExt cx="668643" cy="959139"/>
          </a:xfrm>
        </p:grpSpPr>
        <p:grpSp>
          <p:nvGrpSpPr>
            <p:cNvPr id="28715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64" name="Arc 63"/>
              <p:cNvSpPr/>
              <p:nvPr/>
            </p:nvSpPr>
            <p:spPr>
              <a:xfrm rot="13422690">
                <a:off x="3167385" y="2090770"/>
                <a:ext cx="80981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444089" y="2275684"/>
                <a:ext cx="70955" cy="72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8716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8717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r>
                  <a:rPr lang="fr-FR" altLang="fr-FR" sz="1600" b="1" i="1" baseline="-25000">
                    <a:cs typeface="Arial" charset="0"/>
                  </a:rPr>
                  <a:t>2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71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24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82E-6 C 0.02171 0.0428 0.04359 0.08561 0.04619 0.13211 C 0.04879 0.17862 0.03282 0.208 0.01563 0.27973 C -0.00155 0.35146 -0.04409 0.49977 -0.05711 0.5627 C -0.07014 0.62563 -0.06319 0.63072 -0.06284 0.65756 C -0.06249 0.6844 -0.06388 0.69875 -0.0545 0.72351 C -0.04513 0.74826 -0.02586 0.77718 -0.00659 0.80611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spectromètre à muons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25" y="33958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500" y="4292600"/>
            <a:ext cx="3263900" cy="20891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836613"/>
            <a:ext cx="2089150" cy="15843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en arc 11"/>
          <p:cNvCxnSpPr>
            <a:stCxn id="11" idx="3"/>
          </p:cNvCxnSpPr>
          <p:nvPr/>
        </p:nvCxnSpPr>
        <p:spPr>
          <a:xfrm>
            <a:off x="2700338" y="1628775"/>
            <a:ext cx="2232025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C’est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dernière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couche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 </a:t>
            </a:r>
            <a:r>
              <a:rPr lang="en-GB" altLang="fr-FR" sz="1400" b="1" i="1" dirty="0">
                <a:solidFill>
                  <a:srgbClr val="FF0000"/>
                </a:solidFill>
                <a:latin typeface="Arial" charset="0"/>
                <a:ea typeface="KaiTi" pitchFamily="49" charset="-122"/>
                <a:cs typeface="Arial" charset="0"/>
              </a:rPr>
              <a:t>rouge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et </a:t>
            </a:r>
            <a:r>
              <a:rPr lang="en-GB" altLang="fr-FR" sz="1400" b="1" i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jaune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donc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plus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imposante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99050" y="908050"/>
            <a:ext cx="3003550" cy="22875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107950" y="3573463"/>
            <a:ext cx="4319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détecteurs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sont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à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l’intérieur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la structure 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 la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culasse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l’aimant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(retour du champ).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292725" y="3298825"/>
            <a:ext cx="2303463" cy="32194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ChangeArrowheads="1"/>
          </p:cNvSpPr>
          <p:nvPr/>
        </p:nvSpPr>
        <p:spPr bwMode="auto">
          <a:xfrm>
            <a:off x="395288" y="836613"/>
            <a:ext cx="583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Ce n’est pas tout de fabriquer un détecteur, il faut le faire fonctionner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288" y="1392238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y 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 </a:t>
            </a:r>
            <a:r>
              <a:rPr lang="fr-FR" altLang="fr-FR" sz="1400" b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plusieurs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millions de collisions chaque seconde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nous ne pouvons en garder que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quelques centaines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395288" y="1970088"/>
            <a:ext cx="828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faut décider lesquelles en très peu de temps, et donc être capable d 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analyser les données du détecteur en temps réel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Ce tri est assuré par plusieurs centaines d’ordinateurs fonctionnant en parallèle.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859338" y="3213100"/>
            <a:ext cx="414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10 </a:t>
            </a:r>
            <a:r>
              <a:rPr lang="fr-FR" altLang="fr-FR" sz="1400" b="1" dirty="0" err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GiO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de données chaque seconde, 7J/7, 24H/24…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Estrangelo Edessa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Estrangelo Edessa" pitchFamily="66" charset="0"/>
              </a:rPr>
              <a:t>Trier </a:t>
            </a:r>
            <a:r>
              <a:rPr lang="fr-FR" altLang="fr-FR" sz="1200" b="1" dirty="0">
                <a:solidFill>
                  <a:srgbClr val="FFFFFF"/>
                </a:solidFill>
                <a:latin typeface="Estrangelo Edessa" pitchFamily="66" charset="0"/>
              </a:rPr>
              <a:t>et stocker les bons événements</a:t>
            </a:r>
            <a:endParaRPr lang="en-GB" altLang="fr-FR" sz="1200" b="1" dirty="0">
              <a:solidFill>
                <a:srgbClr val="FFFFFF"/>
              </a:solidFill>
              <a:latin typeface="Estrangelo Edessa" pitchFamily="66" charset="0"/>
            </a:endParaRPr>
          </a:p>
        </p:txBody>
      </p:sp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58" y="427577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8288" y="2997200"/>
            <a:ext cx="4413250" cy="25923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4751388" y="4797425"/>
            <a:ext cx="439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 dirty="0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C’est un travail qui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prend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plusieurs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années.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4751388" y="3933825"/>
            <a:ext cx="4392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Ces données sont distribuées dans les laboratoires du monde entier pour y être stockées et analysées (grille de calcul)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3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Conclusion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27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projet LHC fonctionne enfin après plus de 20 ans d’efforts</a:t>
            </a:r>
            <a:endParaRPr lang="en-GB" altLang="fr-FR" sz="20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323850" y="5445125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récolte a commencé…</a:t>
            </a:r>
            <a:endParaRPr lang="en-GB" altLang="fr-FR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26636" name="Picture 12" descr="http://blog2.musicroom.com/wp-content/uploads/Hi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4679950" cy="32861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6638" name="Picture 14" descr="HIG-13-002 Figure 1: Distribution of the four-lepton reconstructed mass for the sum of the 4e, 4&amp;amp;mu;, and 2e2&amp;amp;mu; channels. Points represent the data, shaded histograms represent the background and un-shaded histogram the signal expectations. The distributions are presented as stacked histograms. The measurements are presented for the sum of the data collected at centre-of-mass energies of 7&amp;amp;nbsp;TeV and 8&amp;amp;nbsp;TeV."/>
          <p:cNvPicPr>
            <a:picLocks noChangeAspect="1" noChangeArrowheads="1"/>
          </p:cNvPicPr>
          <p:nvPr/>
        </p:nvPicPr>
        <p:blipFill>
          <a:blip r:embed="rId5"/>
          <a:srcRect l="1109" t="3047" r="5750" b="2224"/>
          <a:stretch>
            <a:fillRect/>
          </a:stretch>
        </p:blipFill>
        <p:spPr bwMode="auto">
          <a:xfrm>
            <a:off x="5148263" y="1700213"/>
            <a:ext cx="3155950" cy="25923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Conclusion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15086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28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23850" y="620713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La suite s’annonce encore plus passionnante…</a:t>
            </a:r>
            <a:endParaRPr lang="en-GB" altLang="fr-FR" sz="20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" y="1209903"/>
            <a:ext cx="7849165" cy="55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3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>
            <a:grpSpLocks/>
          </p:cNvGrpSpPr>
          <p:nvPr/>
        </p:nvGrpSpPr>
        <p:grpSpPr bwMode="auto">
          <a:xfrm>
            <a:off x="2339975" y="4075113"/>
            <a:ext cx="3600450" cy="1585912"/>
            <a:chOff x="2339752" y="4075484"/>
            <a:chExt cx="3600400" cy="1585764"/>
          </a:xfrm>
        </p:grpSpPr>
        <p:grpSp>
          <p:nvGrpSpPr>
            <p:cNvPr id="7185" name="Groupe 52"/>
            <p:cNvGrpSpPr>
              <a:grpSpLocks/>
            </p:cNvGrpSpPr>
            <p:nvPr/>
          </p:nvGrpSpPr>
          <p:grpSpPr bwMode="auto">
            <a:xfrm>
              <a:off x="3995936" y="4075484"/>
              <a:ext cx="360040" cy="339725"/>
              <a:chOff x="4427984" y="1268760"/>
              <a:chExt cx="360040" cy="339725"/>
            </a:xfrm>
          </p:grpSpPr>
          <p:sp>
            <p:nvSpPr>
              <p:cNvPr id="7190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222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E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7540" y="1268760"/>
                <a:ext cx="360357" cy="15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avec flèche 55"/>
            <p:cNvCxnSpPr/>
            <p:nvPr/>
          </p:nvCxnSpPr>
          <p:spPr>
            <a:xfrm>
              <a:off x="3852619" y="4435812"/>
              <a:ext cx="792151" cy="158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1547663" y="4869160"/>
              <a:ext cx="1584177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652047" y="4365176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>
              <a:off x="5652047" y="5301714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Comment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accélérer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une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particule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717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ZoneTexte 15"/>
          <p:cNvSpPr txBox="1">
            <a:spLocks noChangeArrowheads="1"/>
          </p:cNvSpPr>
          <p:nvPr/>
        </p:nvSpPr>
        <p:spPr bwMode="auto">
          <a:xfrm>
            <a:off x="107950" y="1177925"/>
            <a:ext cx="675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→ La particule y subit une accélération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a</a:t>
            </a:r>
            <a:r>
              <a:rPr lang="fr-FR" altLang="fr-FR" sz="1400">
                <a:cs typeface="Arial" charset="0"/>
              </a:rPr>
              <a:t> proportionnelle à  l’intensité du champ </a:t>
            </a:r>
            <a:r>
              <a:rPr lang="fr-FR" altLang="fr-FR" sz="1400" i="1">
                <a:solidFill>
                  <a:srgbClr val="FFFF00"/>
                </a:solidFill>
                <a:cs typeface="Arial" charset="0"/>
              </a:rPr>
              <a:t>E</a:t>
            </a:r>
            <a:r>
              <a:rPr lang="fr-FR" altLang="fr-FR" sz="1400" i="1">
                <a:cs typeface="Arial" charset="0"/>
              </a:rPr>
              <a:t> </a:t>
            </a:r>
            <a:r>
              <a:rPr lang="fr-FR" altLang="fr-FR" sz="1400">
                <a:cs typeface="Arial" charset="0"/>
              </a:rPr>
              <a:t>:</a:t>
            </a:r>
          </a:p>
        </p:txBody>
      </p:sp>
      <p:sp>
        <p:nvSpPr>
          <p:cNvPr id="7177" name="ZoneTexte 17"/>
          <p:cNvSpPr txBox="1">
            <a:spLocks noChangeArrowheads="1"/>
          </p:cNvSpPr>
          <p:nvPr/>
        </p:nvSpPr>
        <p:spPr bwMode="auto">
          <a:xfrm>
            <a:off x="2124075" y="1773238"/>
            <a:ext cx="410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où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q</a:t>
            </a:r>
            <a:r>
              <a:rPr lang="fr-FR" altLang="fr-FR" sz="1400">
                <a:cs typeface="Arial" charset="0"/>
              </a:rPr>
              <a:t> est la charge de la particule, et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m</a:t>
            </a:r>
            <a:r>
              <a:rPr lang="fr-FR" altLang="fr-FR" sz="1400">
                <a:cs typeface="Arial" charset="0"/>
              </a:rPr>
              <a:t> sa masse </a:t>
            </a:r>
          </a:p>
        </p:txBody>
      </p:sp>
      <p:sp>
        <p:nvSpPr>
          <p:cNvPr id="7183" name="ZoneTexte 33"/>
          <p:cNvSpPr txBox="1">
            <a:spLocks noChangeArrowheads="1"/>
          </p:cNvSpPr>
          <p:nvPr/>
        </p:nvSpPr>
        <p:spPr bwMode="auto">
          <a:xfrm>
            <a:off x="179388" y="2492375"/>
            <a:ext cx="9075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→ En supposant que notre particule est initialement au repos, elle acquiert au bout d’un temps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t</a:t>
            </a:r>
            <a:r>
              <a:rPr lang="fr-FR" altLang="fr-FR" sz="1400">
                <a:cs typeface="Arial" charset="0"/>
              </a:rPr>
              <a:t> une vitesse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v</a:t>
            </a:r>
            <a:r>
              <a:rPr lang="fr-FR" altLang="fr-FR" sz="1400" b="1" i="1">
                <a:cs typeface="Arial" charset="0"/>
              </a:rPr>
              <a:t> </a:t>
            </a:r>
            <a:r>
              <a:rPr lang="fr-FR" altLang="fr-FR" sz="1400">
                <a:cs typeface="Arial" charset="0"/>
              </a:rPr>
              <a:t>:  </a:t>
            </a:r>
          </a:p>
        </p:txBody>
      </p:sp>
      <p:sp>
        <p:nvSpPr>
          <p:cNvPr id="51" name="Ellipse 50"/>
          <p:cNvSpPr/>
          <p:nvPr/>
        </p:nvSpPr>
        <p:spPr>
          <a:xfrm>
            <a:off x="2267744" y="472514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82" name="ZoneTexte 15"/>
          <p:cNvSpPr txBox="1">
            <a:spLocks noChangeArrowheads="1"/>
          </p:cNvSpPr>
          <p:nvPr/>
        </p:nvSpPr>
        <p:spPr bwMode="auto">
          <a:xfrm>
            <a:off x="107950" y="692150"/>
            <a:ext cx="827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>
                <a:cs typeface="Arial" charset="0"/>
              </a:rPr>
              <a:t>→ Pour accélérer une particule chargée  (</a:t>
            </a:r>
            <a:r>
              <a:rPr lang="fr-FR" altLang="fr-FR" sz="1400" i="1" dirty="0">
                <a:cs typeface="Arial" charset="0"/>
              </a:rPr>
              <a:t>proton, électron,… </a:t>
            </a:r>
            <a:r>
              <a:rPr lang="fr-FR" altLang="fr-FR" sz="1400" dirty="0">
                <a:cs typeface="Arial" charset="0"/>
              </a:rPr>
              <a:t>), on la place dans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un champ électrique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71600" y="1630445"/>
                <a:ext cx="1046312" cy="5935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+mn-lt"/>
                      </a:rPr>
                      <m:t>  </m:t>
                    </m:r>
                    <m:r>
                      <m:rPr>
                        <m:nor/>
                      </m:rPr>
                      <a:rPr lang="fr-FR" i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𝒒</m:t>
                        </m:r>
                        <m:r>
                          <a:rPr lang="fr-FR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.  </m:t>
                        </m:r>
                        <m:acc>
                          <m:accPr>
                            <m:chr m:val="⃗"/>
                            <m:ctrlPr>
                              <a:rPr lang="fr-FR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</m:acc>
                      </m:num>
                      <m:den>
                        <m:r>
                          <a:rPr lang="fr-FR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den>
                    </m:f>
                  </m:oMath>
                </a14:m>
                <a:endParaRPr lang="fr-FR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30445"/>
                <a:ext cx="1046312" cy="593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764451" y="3043656"/>
                <a:ext cx="110799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</m:acc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+mn-lt"/>
                        </a:rPr>
                        <m:t>  </m:t>
                      </m:r>
                      <m:r>
                        <m:rPr>
                          <m:nor/>
                        </m:rPr>
                        <a:rPr lang="fr-FR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 b="0" i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</m:oMath>
                  </m:oMathPara>
                </a14:m>
                <a:endParaRPr lang="fr-FR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51" y="3043656"/>
                <a:ext cx="110799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1311" r="-5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9297E-6 L 0.54341 -3.19297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4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Comment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faire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tourner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une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particule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66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Pour atteindre une énergie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13 000 </a:t>
            </a:r>
            <a:r>
              <a:rPr lang="fr-FR" altLang="fr-FR" sz="1400" b="1" dirty="0" err="1">
                <a:solidFill>
                  <a:srgbClr val="FFFF00"/>
                </a:solidFill>
                <a:cs typeface="Arial" charset="0"/>
              </a:rPr>
              <a:t>GeV</a:t>
            </a:r>
            <a:r>
              <a:rPr lang="fr-FR" altLang="fr-FR" sz="1400" dirty="0">
                <a:cs typeface="Arial" charset="0"/>
              </a:rPr>
              <a:t>, il faut accélérer la particule en plusieurs fois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5003800" y="2781300"/>
            <a:ext cx="3168650" cy="3095625"/>
            <a:chOff x="5004048" y="2780928"/>
            <a:chExt cx="3168352" cy="3096344"/>
          </a:xfrm>
        </p:grpSpPr>
        <p:grpSp>
          <p:nvGrpSpPr>
            <p:cNvPr id="8210" name="Groupe 46"/>
            <p:cNvGrpSpPr>
              <a:grpSpLocks/>
            </p:cNvGrpSpPr>
            <p:nvPr/>
          </p:nvGrpSpPr>
          <p:grpSpPr bwMode="auto">
            <a:xfrm>
              <a:off x="5004048" y="2780928"/>
              <a:ext cx="3168352" cy="3096344"/>
              <a:chOff x="5004048" y="2780928"/>
              <a:chExt cx="3168352" cy="3096344"/>
            </a:xfrm>
          </p:grpSpPr>
          <p:grpSp>
            <p:nvGrpSpPr>
              <p:cNvPr id="8214" name="Groupe 23"/>
              <p:cNvGrpSpPr>
                <a:grpSpLocks/>
              </p:cNvGrpSpPr>
              <p:nvPr/>
            </p:nvGrpSpPr>
            <p:grpSpPr bwMode="auto">
              <a:xfrm rot="5032183">
                <a:off x="6734220" y="3364501"/>
                <a:ext cx="792088" cy="576064"/>
                <a:chOff x="3149099" y="2110675"/>
                <a:chExt cx="792088" cy="576064"/>
              </a:xfrm>
            </p:grpSpPr>
            <p:sp>
              <p:nvSpPr>
                <p:cNvPr id="25" name="Arc 24"/>
                <p:cNvSpPr/>
                <p:nvPr/>
              </p:nvSpPr>
              <p:spPr>
                <a:xfrm rot="13422690">
                  <a:off x="3148318" y="2110491"/>
                  <a:ext cx="792346" cy="576209"/>
                </a:xfrm>
                <a:prstGeom prst="arc">
                  <a:avLst>
                    <a:gd name="adj1" fmla="val 17873693"/>
                    <a:gd name="adj2" fmla="val 4033499"/>
                  </a:avLst>
                </a:prstGeom>
                <a:ln w="508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3392401" y="2286528"/>
                  <a:ext cx="71455" cy="714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5004048" y="2780928"/>
                <a:ext cx="3168352" cy="3096344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588224" y="4292579"/>
                <a:ext cx="71431" cy="73042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5075479" y="4292579"/>
                <a:ext cx="1441314" cy="7304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8" name="ZoneTexte 42"/>
              <p:cNvSpPr txBox="1">
                <a:spLocks noChangeArrowheads="1"/>
              </p:cNvSpPr>
              <p:nvPr/>
            </p:nvSpPr>
            <p:spPr bwMode="auto">
              <a:xfrm>
                <a:off x="5796136" y="402655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solidFill>
                      <a:srgbClr val="FFFF00"/>
                    </a:solidFill>
                    <a:cs typeface="Arial" charset="0"/>
                  </a:rPr>
                  <a:t>R</a:t>
                </a:r>
                <a:endParaRPr lang="fr-FR" altLang="fr-FR" sz="1600" b="1" i="1">
                  <a:solidFill>
                    <a:srgbClr val="FFFF00"/>
                  </a:solidFill>
                  <a:latin typeface="Estrangelo Edessa" pitchFamily="66" charset="0"/>
                </a:endParaRPr>
              </a:p>
            </p:txBody>
          </p:sp>
        </p:grpSp>
        <p:grpSp>
          <p:nvGrpSpPr>
            <p:cNvPr id="8211" name="Groupe 27"/>
            <p:cNvGrpSpPr>
              <a:grpSpLocks/>
            </p:cNvGrpSpPr>
            <p:nvPr/>
          </p:nvGrpSpPr>
          <p:grpSpPr bwMode="auto">
            <a:xfrm>
              <a:off x="6876256" y="3717032"/>
              <a:ext cx="360040" cy="338554"/>
              <a:chOff x="4427984" y="1268760"/>
              <a:chExt cx="360040" cy="338554"/>
            </a:xfrm>
          </p:grpSpPr>
          <p:sp>
            <p:nvSpPr>
              <p:cNvPr id="8212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427263" y="1269498"/>
                <a:ext cx="36032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15"/>
          <p:cNvSpPr txBox="1">
            <a:spLocks noChangeArrowheads="1"/>
          </p:cNvSpPr>
          <p:nvPr/>
        </p:nvSpPr>
        <p:spPr bwMode="auto">
          <a:xfrm>
            <a:off x="107950" y="1484313"/>
            <a:ext cx="8856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Le plus simple, c’est de la faire tourner</a:t>
            </a:r>
            <a:r>
              <a:rPr lang="fr-FR" altLang="fr-FR" sz="1400" b="1" dirty="0">
                <a:cs typeface="Arial" charset="0"/>
              </a:rPr>
              <a:t>, </a:t>
            </a:r>
            <a:r>
              <a:rPr lang="fr-FR" altLang="fr-FR" sz="1400" dirty="0">
                <a:cs typeface="Arial" charset="0"/>
              </a:rPr>
              <a:t>pour la faire repasser dans le même champ électrique.</a:t>
            </a:r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6372225" y="2565400"/>
            <a:ext cx="438150" cy="431800"/>
            <a:chOff x="5940150" y="1916832"/>
            <a:chExt cx="438673" cy="432048"/>
          </a:xfrm>
        </p:grpSpPr>
        <p:sp>
          <p:nvSpPr>
            <p:cNvPr id="32" name="Ellipse 31"/>
            <p:cNvSpPr/>
            <p:nvPr/>
          </p:nvSpPr>
          <p:spPr>
            <a:xfrm>
              <a:off x="5940150" y="19168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0">
                  <a:srgbClr val="FF0000"/>
                </a:gs>
                <a:gs pos="50000">
                  <a:srgbClr val="FFC000"/>
                </a:gs>
                <a:gs pos="100000">
                  <a:srgbClr val="FFFDD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09" name="ZoneTexte 24"/>
            <p:cNvSpPr txBox="1">
              <a:spLocks noChangeArrowheads="1"/>
            </p:cNvSpPr>
            <p:nvPr/>
          </p:nvSpPr>
          <p:spPr bwMode="auto">
            <a:xfrm>
              <a:off x="5940673" y="1989386"/>
              <a:ext cx="438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b="1" i="1">
                  <a:solidFill>
                    <a:schemeClr val="tx1"/>
                  </a:solidFill>
                  <a:cs typeface="Arial" charset="0"/>
                </a:rPr>
                <a:t>m</a:t>
              </a:r>
              <a:endParaRPr lang="fr-FR" altLang="fr-FR" sz="1600" b="1" i="1">
                <a:solidFill>
                  <a:schemeClr val="tx1"/>
                </a:solidFill>
                <a:latin typeface="Estrangelo Edessa" pitchFamily="66" charset="0"/>
              </a:endParaRPr>
            </a:p>
          </p:txBody>
        </p:sp>
      </p:grpSp>
      <p:grpSp>
        <p:nvGrpSpPr>
          <p:cNvPr id="7" name="Groupe 45"/>
          <p:cNvGrpSpPr>
            <a:grpSpLocks/>
          </p:cNvGrpSpPr>
          <p:nvPr/>
        </p:nvGrpSpPr>
        <p:grpSpPr bwMode="auto">
          <a:xfrm>
            <a:off x="179388" y="2276475"/>
            <a:ext cx="4608512" cy="1831975"/>
            <a:chOff x="179512" y="2276872"/>
            <a:chExt cx="3888432" cy="1832024"/>
          </a:xfrm>
        </p:grpSpPr>
        <p:graphicFrame>
          <p:nvGraphicFramePr>
            <p:cNvPr id="8204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1836737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9" name="Équation" r:id="rId5" imgW="1282700" imgH="622300" progId="Equation.3">
                    <p:embed/>
                  </p:oleObj>
                </mc:Choice>
                <mc:Fallback>
                  <p:oleObj name="Équation" r:id="rId5" imgW="1282700" imgH="622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3284984"/>
                          <a:ext cx="1836737" cy="8239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ZoneTexte 15"/>
            <p:cNvSpPr txBox="1">
              <a:spLocks noChangeArrowheads="1"/>
            </p:cNvSpPr>
            <p:nvPr/>
          </p:nvSpPr>
          <p:spPr bwMode="auto">
            <a:xfrm>
              <a:off x="179512" y="2276872"/>
              <a:ext cx="38884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fr-FR" altLang="fr-FR" sz="1400" dirty="0">
                  <a:cs typeface="Arial" charset="0"/>
                </a:rPr>
                <a:t>→ Pour faire tourner une particule de charge q, on la fait passer dans un </a:t>
              </a:r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champ magnétique </a:t>
              </a:r>
              <a:r>
                <a:rPr lang="fr-FR" altLang="fr-FR" sz="1400" b="1" i="1" dirty="0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fr-FR" altLang="fr-FR" sz="1400" dirty="0">
                  <a:cs typeface="Arial" charset="0"/>
                </a:rPr>
                <a:t>. Elle décrit alors un cercle de rayon </a:t>
              </a:r>
              <a:r>
                <a:rPr lang="fr-FR" altLang="fr-FR" sz="1400" b="1" i="1" dirty="0">
                  <a:cs typeface="Arial" charset="0"/>
                </a:rPr>
                <a:t>R</a:t>
              </a:r>
              <a:r>
                <a:rPr lang="fr-FR" altLang="fr-FR" sz="1400" dirty="0">
                  <a:cs typeface="Arial" charset="0"/>
                </a:rPr>
                <a:t> proportionnel à l’impulsion de la particule </a:t>
              </a:r>
              <a:r>
                <a:rPr lang="fr-FR" altLang="fr-FR" sz="1400" b="1" i="1" dirty="0">
                  <a:cs typeface="Arial" charset="0"/>
                </a:rPr>
                <a:t>p et inversement </a:t>
              </a:r>
              <a:r>
                <a:rPr lang="fr-FR" altLang="fr-FR" sz="1400" dirty="0">
                  <a:cs typeface="Arial" charset="0"/>
                </a:rPr>
                <a:t>à l’intensité de </a:t>
              </a:r>
              <a:r>
                <a:rPr lang="fr-FR" altLang="fr-FR" sz="1400" b="1" i="1" dirty="0">
                  <a:cs typeface="Arial" charset="0"/>
                </a:rPr>
                <a:t>B</a:t>
              </a:r>
              <a:r>
                <a:rPr lang="fr-FR" altLang="fr-FR" sz="1400" dirty="0">
                  <a:cs typeface="Arial" charset="0"/>
                </a:rPr>
                <a:t> :</a:t>
              </a:r>
            </a:p>
          </p:txBody>
        </p:sp>
      </p:grp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250825" y="4724400"/>
            <a:ext cx="38893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>
                <a:cs typeface="Arial" charset="0"/>
              </a:rPr>
              <a:t>→ Plus v approche de c, plus R est grand. 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La taille de l’anneau dépend de la vitesse que l’on veut atteindre, et du champ magnétique que l’on est capable d’appliquer.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11476E-6 C 0.09532 2.11476E-6 0.17327 0.10111 0.17327 0.22536 C 0.17327 0.3496 0.09532 0.45118 -0.00017 0.45118 C -0.09583 0.45118 -0.17326 0.3496 -0.17326 0.22536 C -0.17326 0.10111 -0.09583 2.11476E-6 -0.00017 2.11476E-6 Z " pathEditMode="fixed" rAng="0" ptsTypes="fffff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538" y="1773238"/>
            <a:ext cx="3600450" cy="3455987"/>
          </a:xfrm>
          <a:prstGeom prst="roundRect">
            <a:avLst>
              <a:gd name="adj" fmla="val 21181"/>
            </a:avLst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Principe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du synchrotron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17" y="35066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llipse 42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8123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9235" name="Groupe 53"/>
          <p:cNvGrpSpPr>
            <a:grpSpLocks/>
          </p:cNvGrpSpPr>
          <p:nvPr/>
        </p:nvGrpSpPr>
        <p:grpSpPr bwMode="auto">
          <a:xfrm>
            <a:off x="6011863" y="1196975"/>
            <a:ext cx="360362" cy="339725"/>
            <a:chOff x="4427984" y="1268760"/>
            <a:chExt cx="360040" cy="339725"/>
          </a:xfrm>
        </p:grpSpPr>
        <p:sp>
          <p:nvSpPr>
            <p:cNvPr id="9278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avec flèche 55"/>
          <p:cNvCxnSpPr/>
          <p:nvPr/>
        </p:nvCxnSpPr>
        <p:spPr>
          <a:xfrm>
            <a:off x="5867400" y="1557338"/>
            <a:ext cx="792163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7" name="Groupe 57"/>
          <p:cNvGrpSpPr>
            <a:grpSpLocks/>
          </p:cNvGrpSpPr>
          <p:nvPr/>
        </p:nvGrpSpPr>
        <p:grpSpPr bwMode="auto">
          <a:xfrm>
            <a:off x="8459788" y="3284538"/>
            <a:ext cx="360362" cy="339725"/>
            <a:chOff x="4427984" y="1268760"/>
            <a:chExt cx="360040" cy="339725"/>
          </a:xfrm>
        </p:grpSpPr>
        <p:sp>
          <p:nvSpPr>
            <p:cNvPr id="9276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8" name="Groupe 60"/>
          <p:cNvGrpSpPr>
            <a:grpSpLocks/>
          </p:cNvGrpSpPr>
          <p:nvPr/>
        </p:nvGrpSpPr>
        <p:grpSpPr bwMode="auto">
          <a:xfrm>
            <a:off x="6011863" y="5661025"/>
            <a:ext cx="360362" cy="339725"/>
            <a:chOff x="4427984" y="1268760"/>
            <a:chExt cx="360040" cy="339725"/>
          </a:xfrm>
        </p:grpSpPr>
        <p:sp>
          <p:nvSpPr>
            <p:cNvPr id="9274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9" name="Groupe 63"/>
          <p:cNvGrpSpPr>
            <a:grpSpLocks/>
          </p:cNvGrpSpPr>
          <p:nvPr/>
        </p:nvGrpSpPr>
        <p:grpSpPr bwMode="auto">
          <a:xfrm>
            <a:off x="3492500" y="3357563"/>
            <a:ext cx="358775" cy="339725"/>
            <a:chOff x="4427984" y="1268760"/>
            <a:chExt cx="360040" cy="339725"/>
          </a:xfrm>
        </p:grpSpPr>
        <p:sp>
          <p:nvSpPr>
            <p:cNvPr id="9272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 rot="5400000">
            <a:off x="7847807" y="3393281"/>
            <a:ext cx="793750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5651500" y="5445125"/>
            <a:ext cx="938213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V="1">
            <a:off x="3635375" y="3429000"/>
            <a:ext cx="86518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43" name="Groupe 72"/>
          <p:cNvGrpSpPr>
            <a:grpSpLocks/>
          </p:cNvGrpSpPr>
          <p:nvPr/>
        </p:nvGrpSpPr>
        <p:grpSpPr bwMode="auto">
          <a:xfrm>
            <a:off x="5292725" y="2420938"/>
            <a:ext cx="358775" cy="338137"/>
            <a:chOff x="4427984" y="1268760"/>
            <a:chExt cx="360040" cy="338554"/>
          </a:xfrm>
        </p:grpSpPr>
        <p:sp>
          <p:nvSpPr>
            <p:cNvPr id="9270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4" name="Groupe 77"/>
          <p:cNvGrpSpPr>
            <a:grpSpLocks/>
          </p:cNvGrpSpPr>
          <p:nvPr/>
        </p:nvGrpSpPr>
        <p:grpSpPr bwMode="auto">
          <a:xfrm>
            <a:off x="4805363" y="2111375"/>
            <a:ext cx="792162" cy="574675"/>
            <a:chOff x="3149099" y="2110675"/>
            <a:chExt cx="792088" cy="576064"/>
          </a:xfrm>
        </p:grpSpPr>
        <p:sp>
          <p:nvSpPr>
            <p:cNvPr id="76" name="Arc 75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420536" y="2276174"/>
              <a:ext cx="71431" cy="732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5" name="Groupe 78"/>
          <p:cNvGrpSpPr>
            <a:grpSpLocks/>
          </p:cNvGrpSpPr>
          <p:nvPr/>
        </p:nvGrpSpPr>
        <p:grpSpPr bwMode="auto">
          <a:xfrm rot="5032183">
            <a:off x="6880226" y="2125662"/>
            <a:ext cx="792162" cy="576263"/>
            <a:chOff x="3149099" y="2110675"/>
            <a:chExt cx="792088" cy="576064"/>
          </a:xfrm>
        </p:grpSpPr>
        <p:sp>
          <p:nvSpPr>
            <p:cNvPr id="80" name="Arc 79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398568" y="2295234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6" name="Groupe 81"/>
          <p:cNvGrpSpPr>
            <a:grpSpLocks/>
          </p:cNvGrpSpPr>
          <p:nvPr/>
        </p:nvGrpSpPr>
        <p:grpSpPr bwMode="auto">
          <a:xfrm rot="10800000">
            <a:off x="6948488" y="4221163"/>
            <a:ext cx="792162" cy="576262"/>
            <a:chOff x="3149099" y="2110675"/>
            <a:chExt cx="792088" cy="576064"/>
          </a:xfrm>
        </p:grpSpPr>
        <p:sp>
          <p:nvSpPr>
            <p:cNvPr id="83" name="Arc 82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3420536" y="2277305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7" name="Groupe 85"/>
          <p:cNvGrpSpPr>
            <a:grpSpLocks/>
          </p:cNvGrpSpPr>
          <p:nvPr/>
        </p:nvGrpSpPr>
        <p:grpSpPr bwMode="auto">
          <a:xfrm rot="-3990006">
            <a:off x="4833938" y="4122738"/>
            <a:ext cx="792162" cy="576262"/>
            <a:chOff x="3149099" y="2110675"/>
            <a:chExt cx="792088" cy="576064"/>
          </a:xfrm>
        </p:grpSpPr>
        <p:sp>
          <p:nvSpPr>
            <p:cNvPr id="87" name="Arc 86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427652" y="2270493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8" name="Groupe 88"/>
          <p:cNvGrpSpPr>
            <a:grpSpLocks/>
          </p:cNvGrpSpPr>
          <p:nvPr/>
        </p:nvGrpSpPr>
        <p:grpSpPr bwMode="auto">
          <a:xfrm>
            <a:off x="6948488" y="2420938"/>
            <a:ext cx="360362" cy="338137"/>
            <a:chOff x="4427984" y="1268760"/>
            <a:chExt cx="360040" cy="338554"/>
          </a:xfrm>
        </p:grpSpPr>
        <p:sp>
          <p:nvSpPr>
            <p:cNvPr id="9260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9" name="Groupe 91"/>
          <p:cNvGrpSpPr>
            <a:grpSpLocks/>
          </p:cNvGrpSpPr>
          <p:nvPr/>
        </p:nvGrpSpPr>
        <p:grpSpPr bwMode="auto">
          <a:xfrm>
            <a:off x="7019925" y="4221163"/>
            <a:ext cx="360363" cy="338137"/>
            <a:chOff x="4427984" y="1268760"/>
            <a:chExt cx="360040" cy="338554"/>
          </a:xfrm>
        </p:grpSpPr>
        <p:sp>
          <p:nvSpPr>
            <p:cNvPr id="9258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0" name="Groupe 94"/>
          <p:cNvGrpSpPr>
            <a:grpSpLocks/>
          </p:cNvGrpSpPr>
          <p:nvPr/>
        </p:nvGrpSpPr>
        <p:grpSpPr bwMode="auto">
          <a:xfrm>
            <a:off x="5292725" y="4292600"/>
            <a:ext cx="358775" cy="339725"/>
            <a:chOff x="4427984" y="1268760"/>
            <a:chExt cx="360040" cy="338554"/>
          </a:xfrm>
        </p:grpSpPr>
        <p:sp>
          <p:nvSpPr>
            <p:cNvPr id="9256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4427984" y="1268760"/>
              <a:ext cx="360040" cy="158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15"/>
          <p:cNvSpPr txBox="1">
            <a:spLocks noChangeArrowheads="1"/>
          </p:cNvSpPr>
          <p:nvPr/>
        </p:nvSpPr>
        <p:spPr bwMode="auto">
          <a:xfrm>
            <a:off x="107950" y="162877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On commence par injecter une particule dans l’anneau</a:t>
            </a:r>
          </a:p>
        </p:txBody>
      </p:sp>
      <p:sp>
        <p:nvSpPr>
          <p:cNvPr id="99" name="ZoneTexte 15"/>
          <p:cNvSpPr txBox="1">
            <a:spLocks noChangeArrowheads="1"/>
          </p:cNvSpPr>
          <p:nvPr/>
        </p:nvSpPr>
        <p:spPr bwMode="auto">
          <a:xfrm>
            <a:off x="107950" y="2565400"/>
            <a:ext cx="3168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Elle accélère à chaque tour, et on synchronise le champ B pour qu’elle reste dans l’anneau (</a:t>
            </a:r>
            <a:r>
              <a:rPr lang="fr-FR" altLang="fr-FR" sz="1600" b="1">
                <a:solidFill>
                  <a:srgbClr val="FFFF00"/>
                </a:solidFill>
                <a:cs typeface="Arial" charset="0"/>
              </a:rPr>
              <a:t>synchrotron</a:t>
            </a:r>
            <a:r>
              <a:rPr lang="fr-FR" altLang="fr-FR" sz="1600">
                <a:cs typeface="Arial" charset="0"/>
              </a:rPr>
              <a:t>)</a:t>
            </a:r>
          </a:p>
        </p:txBody>
      </p:sp>
      <p:sp>
        <p:nvSpPr>
          <p:cNvPr id="100" name="ZoneTexte 15"/>
          <p:cNvSpPr txBox="1">
            <a:spLocks noChangeArrowheads="1"/>
          </p:cNvSpPr>
          <p:nvPr/>
        </p:nvSpPr>
        <p:spPr bwMode="auto">
          <a:xfrm>
            <a:off x="107950" y="3789363"/>
            <a:ext cx="316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Une fois qu’elle atteint sa vitesse de croisière, on maintient le système en jouant sur E et B</a:t>
            </a:r>
          </a:p>
        </p:txBody>
      </p:sp>
      <p:sp>
        <p:nvSpPr>
          <p:cNvPr id="101" name="ZoneTexte 15"/>
          <p:cNvSpPr txBox="1">
            <a:spLocks noChangeArrowheads="1"/>
          </p:cNvSpPr>
          <p:nvPr/>
        </p:nvSpPr>
        <p:spPr bwMode="auto">
          <a:xfrm>
            <a:off x="107950" y="4941888"/>
            <a:ext cx="3168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On peut aussi injecter une particule dans l’autre sens afin d’obtenir des </a:t>
            </a:r>
            <a:r>
              <a:rPr lang="fr-FR" altLang="fr-FR" sz="1600" b="1">
                <a:cs typeface="Arial" charset="0"/>
              </a:rPr>
              <a:t>collisions. </a:t>
            </a:r>
            <a:r>
              <a:rPr lang="fr-FR" altLang="fr-FR" sz="1600" b="1">
                <a:solidFill>
                  <a:srgbClr val="FFFF00"/>
                </a:solidFill>
                <a:cs typeface="Arial" charset="0"/>
              </a:rPr>
              <a:t>C’est ce qu’on fait au LHC.</a:t>
            </a:r>
          </a:p>
        </p:txBody>
      </p:sp>
      <p:sp>
        <p:nvSpPr>
          <p:cNvPr id="9255" name="ZoneTexte 15"/>
          <p:cNvSpPr txBox="1">
            <a:spLocks noChangeArrowheads="1"/>
          </p:cNvSpPr>
          <p:nvPr/>
        </p:nvSpPr>
        <p:spPr bwMode="auto">
          <a:xfrm>
            <a:off x="107950" y="836613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Cette fois on met tout ensemble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0.0408 -0.11545 0.09115 -0.11545 L 0.30208 -0.11545 C 0.35243 -0.11545 0.39375 -0.06247 0.39375 0.00255 L 0.39375 0.2714 C 0.39375 0.33688 0.35243 0.39195 0.30208 0.39195 L 0.09115 0.39195 C 0.0408 0.39195 -1.38889E-6 0.33688 -1.38889E-6 0.2714 Z " pathEditMode="fixed" rAng="0" ptsTypes="fFfFfFff">
                                      <p:cBhvr>
                                        <p:cTn id="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-0.04097 -0.11545 -0.09132 -0.11545 L -0.30226 -0.11545 C -0.3526 -0.11545 -0.39375 -0.06247 -0.39375 0.00255 L -0.39375 0.2714 C -0.39375 0.33688 -0.3526 0.39195 -0.30226 0.39195 L -0.09132 0.39195 C -0.04097 0.39195 -1.38889E-6 0.33688 -1.38889E-6 0.2714 Z " pathEditMode="fixed" rAng="0" ptsTypes="fFfFfFff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2"/>
          <p:cNvGrpSpPr>
            <a:grpSpLocks/>
          </p:cNvGrpSpPr>
          <p:nvPr/>
        </p:nvGrpSpPr>
        <p:grpSpPr bwMode="auto">
          <a:xfrm>
            <a:off x="4572000" y="2276475"/>
            <a:ext cx="4306889" cy="2713448"/>
            <a:chOff x="4572390" y="2276872"/>
            <a:chExt cx="4305574" cy="2713396"/>
          </a:xfrm>
        </p:grpSpPr>
        <p:pic>
          <p:nvPicPr>
            <p:cNvPr id="8203" name="Picture 1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348442" y="2276872"/>
              <a:ext cx="3529522" cy="2436766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5" name="Connecteur droit avec flèche 34"/>
            <p:cNvCxnSpPr>
              <a:stCxn id="8201" idx="3"/>
            </p:cNvCxnSpPr>
            <p:nvPr/>
          </p:nvCxnSpPr>
          <p:spPr>
            <a:xfrm flipV="1">
              <a:off x="4572390" y="3361177"/>
              <a:ext cx="720506" cy="162909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5652120" y="4405312"/>
            <a:ext cx="3277568" cy="2416174"/>
            <a:chOff x="5364905" y="4292742"/>
            <a:chExt cx="3277622" cy="2417314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661295" y="4292742"/>
              <a:ext cx="1943132" cy="195195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avec flèche 38"/>
            <p:cNvCxnSpPr/>
            <p:nvPr/>
          </p:nvCxnSpPr>
          <p:spPr>
            <a:xfrm flipV="1">
              <a:off x="5364905" y="5477577"/>
              <a:ext cx="1152147" cy="4319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0" name="ZoneTexte 49"/>
            <p:cNvSpPr txBox="1">
              <a:spLocks noChangeArrowheads="1"/>
            </p:cNvSpPr>
            <p:nvPr/>
          </p:nvSpPr>
          <p:spPr bwMode="auto">
            <a:xfrm>
              <a:off x="7308303" y="6248345"/>
              <a:ext cx="1334224" cy="461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200" b="1">
                  <a:solidFill>
                    <a:schemeClr val="tx1"/>
                  </a:solidFill>
                  <a:cs typeface="Arial" charset="0"/>
                </a:rPr>
                <a:t>Tranche d’aimant</a:t>
              </a:r>
            </a:p>
          </p:txBody>
        </p:sp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LHC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c’est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quoi 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32" y="37162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323850" y="4297425"/>
            <a:ext cx="4248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Les particules sont guidées par </a:t>
            </a:r>
            <a:r>
              <a:rPr lang="fr-FR" altLang="fr-FR" sz="1400" dirty="0" smtClean="0">
                <a:cs typeface="Arial" charset="0"/>
              </a:rPr>
              <a:t>1200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aimants</a:t>
            </a:r>
            <a:r>
              <a:rPr lang="fr-FR" altLang="fr-FR" sz="1400" dirty="0" smtClean="0">
                <a:cs typeface="Arial" charset="0"/>
              </a:rPr>
              <a:t> </a:t>
            </a:r>
            <a:r>
              <a:rPr lang="fr-FR" altLang="fr-FR" sz="1400" dirty="0">
                <a:cs typeface="Arial" charset="0"/>
              </a:rPr>
              <a:t>d</a:t>
            </a:r>
            <a:r>
              <a:rPr lang="fr-FR" altLang="fr-FR" sz="1400" dirty="0" smtClean="0">
                <a:cs typeface="Arial" charset="0"/>
              </a:rPr>
              <a:t>e 8,4 T créés </a:t>
            </a:r>
            <a:r>
              <a:rPr lang="fr-FR" altLang="fr-FR" sz="1400" dirty="0">
                <a:cs typeface="Arial" charset="0"/>
              </a:rPr>
              <a:t>par des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circuits supraconducteurs (pas de perte d’énergie)</a:t>
            </a:r>
            <a:r>
              <a:rPr lang="fr-FR" altLang="fr-FR" sz="1400" dirty="0">
                <a:cs typeface="Arial" charset="0"/>
              </a:rPr>
              <a:t>, refroidis à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1,9 K </a:t>
            </a:r>
            <a:r>
              <a:rPr lang="fr-FR" altLang="fr-FR" sz="1400" i="1" dirty="0">
                <a:cs typeface="Arial" charset="0"/>
              </a:rPr>
              <a:t>(plus froid que la température de l’univers). </a:t>
            </a:r>
            <a:r>
              <a:rPr lang="fr-FR" altLang="fr-FR" sz="1400" i="1" dirty="0" smtClean="0">
                <a:cs typeface="Arial" charset="0"/>
              </a:rPr>
              <a:t> Consommation </a:t>
            </a:r>
            <a:r>
              <a:rPr lang="fr-FR" altLang="fr-FR" sz="1400" i="1" dirty="0" smtClean="0">
                <a:cs typeface="Arial" charset="0"/>
              </a:rPr>
              <a:t>du CERN </a:t>
            </a:r>
            <a:r>
              <a:rPr lang="fr-FR" altLang="fr-FR" sz="1400" i="1" dirty="0" smtClean="0">
                <a:cs typeface="Arial" charset="0"/>
              </a:rPr>
              <a:t>: canton de Genève </a:t>
            </a:r>
            <a:endParaRPr lang="fr-FR" altLang="fr-FR" sz="1400" i="1" dirty="0" smtClean="0">
              <a:cs typeface="Arial" charset="0"/>
            </a:endParaRPr>
          </a:p>
          <a:p>
            <a:pPr algn="just"/>
            <a:r>
              <a:rPr lang="fr-FR" altLang="fr-FR" sz="1400" i="1" dirty="0" smtClean="0">
                <a:cs typeface="Arial" charset="0"/>
              </a:rPr>
              <a:t>(500 </a:t>
            </a:r>
            <a:r>
              <a:rPr lang="fr-FR" altLang="fr-FR" sz="1400" i="1" dirty="0" smtClean="0">
                <a:cs typeface="Arial" charset="0"/>
              </a:rPr>
              <a:t>000 </a:t>
            </a:r>
            <a:r>
              <a:rPr lang="fr-FR" altLang="fr-FR" sz="1400" i="1" dirty="0" smtClean="0">
                <a:cs typeface="Arial" charset="0"/>
              </a:rPr>
              <a:t>personnes)</a:t>
            </a:r>
            <a:endParaRPr lang="fr-FR" altLang="fr-FR" sz="1400" dirty="0">
              <a:cs typeface="Arial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5113" y="981075"/>
            <a:ext cx="4548187" cy="27352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95288" y="971075"/>
            <a:ext cx="7977187" cy="3179731"/>
            <a:chOff x="395536" y="970077"/>
            <a:chExt cx="7976060" cy="3181472"/>
          </a:xfrm>
        </p:grpSpPr>
        <p:sp>
          <p:nvSpPr>
            <p:cNvPr id="10265" name="ZoneTexte 15"/>
            <p:cNvSpPr txBox="1">
              <a:spLocks noChangeArrowheads="1"/>
            </p:cNvSpPr>
            <p:nvPr/>
          </p:nvSpPr>
          <p:spPr bwMode="auto">
            <a:xfrm>
              <a:off x="395536" y="3843603"/>
              <a:ext cx="4309866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Tunnel de </a:t>
              </a:r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27 km de long</a:t>
              </a:r>
              <a:r>
                <a:rPr lang="fr-FR" altLang="fr-FR" sz="1400" dirty="0">
                  <a:cs typeface="Arial" charset="0"/>
                </a:rPr>
                <a:t>, situé </a:t>
              </a:r>
              <a:r>
                <a:rPr lang="fr-FR" altLang="fr-FR" sz="1400" dirty="0" smtClean="0">
                  <a:cs typeface="Arial" charset="0"/>
                </a:rPr>
                <a:t>100 m </a:t>
              </a:r>
              <a:r>
                <a:rPr lang="fr-FR" altLang="fr-FR" sz="1400" dirty="0">
                  <a:cs typeface="Arial" charset="0"/>
                </a:rPr>
                <a:t>sous terre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426495">
              <a:off x="784418" y="1813977"/>
              <a:ext cx="3430103" cy="16010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67" name="ZoneTexte 15"/>
            <p:cNvSpPr txBox="1">
              <a:spLocks noChangeArrowheads="1"/>
            </p:cNvSpPr>
            <p:nvPr/>
          </p:nvSpPr>
          <p:spPr bwMode="auto">
            <a:xfrm>
              <a:off x="5563294" y="970077"/>
              <a:ext cx="2808302" cy="52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Le synchrotron le plus puissant jamais construit</a:t>
              </a:r>
            </a:p>
          </p:txBody>
        </p:sp>
      </p:grpSp>
      <p:sp>
        <p:nvSpPr>
          <p:cNvPr id="10251" name="ZoneTexte 15"/>
          <p:cNvSpPr txBox="1">
            <a:spLocks noChangeArrowheads="1"/>
          </p:cNvSpPr>
          <p:nvPr/>
        </p:nvSpPr>
        <p:spPr bwMode="auto">
          <a:xfrm>
            <a:off x="3276600" y="913607"/>
            <a:ext cx="1079376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chemeClr val="tx1"/>
                </a:solidFill>
                <a:latin typeface="Estrangelo Edessa" pitchFamily="66" charset="0"/>
              </a:rPr>
              <a:t>Lac Léman</a:t>
            </a:r>
          </a:p>
        </p:txBody>
      </p:sp>
      <p:sp>
        <p:nvSpPr>
          <p:cNvPr id="10252" name="ZoneTexte 15"/>
          <p:cNvSpPr txBox="1">
            <a:spLocks noChangeArrowheads="1"/>
          </p:cNvSpPr>
          <p:nvPr/>
        </p:nvSpPr>
        <p:spPr bwMode="auto">
          <a:xfrm>
            <a:off x="1042988" y="1052513"/>
            <a:ext cx="5080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tx1"/>
                </a:solidFill>
                <a:cs typeface="Arial" charset="0"/>
              </a:rPr>
              <a:t>Jura</a:t>
            </a:r>
          </a:p>
        </p:txBody>
      </p:sp>
      <p:sp>
        <p:nvSpPr>
          <p:cNvPr id="10253" name="ZoneTexte 15"/>
          <p:cNvSpPr txBox="1">
            <a:spLocks noChangeArrowheads="1"/>
          </p:cNvSpPr>
          <p:nvPr/>
        </p:nvSpPr>
        <p:spPr bwMode="auto">
          <a:xfrm>
            <a:off x="4211638" y="3213100"/>
            <a:ext cx="6731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tx1"/>
                </a:solidFill>
                <a:latin typeface="Copperplate Gothic Light" pitchFamily="34" charset="0"/>
              </a:rPr>
              <a:t>CERN</a:t>
            </a:r>
          </a:p>
        </p:txBody>
      </p:sp>
      <p:sp>
        <p:nvSpPr>
          <p:cNvPr id="10254" name="ZoneTexte 16"/>
          <p:cNvSpPr txBox="1">
            <a:spLocks noChangeArrowheads="1"/>
          </p:cNvSpPr>
          <p:nvPr/>
        </p:nvSpPr>
        <p:spPr bwMode="auto">
          <a:xfrm>
            <a:off x="4572000" y="1557338"/>
            <a:ext cx="18002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chemeClr val="tx1"/>
                </a:solidFill>
                <a:latin typeface="Estrangelo Edessa" pitchFamily="66" charset="0"/>
              </a:rPr>
              <a:t>Aéroport de G</a:t>
            </a:r>
            <a:r>
              <a:rPr lang="fr-FR" altLang="fr-FR" sz="1200" b="1" dirty="0" smtClean="0">
                <a:solidFill>
                  <a:schemeClr val="tx1"/>
                </a:solidFill>
                <a:latin typeface="Estrangelo Edessa" pitchFamily="66" charset="0"/>
              </a:rPr>
              <a:t>enève</a:t>
            </a:r>
            <a:endParaRPr lang="fr-FR" altLang="fr-FR" sz="1200" b="1" dirty="0">
              <a:solidFill>
                <a:schemeClr val="tx1"/>
              </a:solidFill>
              <a:latin typeface="Estrangelo Edessa" pitchFamily="66" charset="0"/>
            </a:endParaRPr>
          </a:p>
        </p:txBody>
      </p:sp>
      <p:cxnSp>
        <p:nvCxnSpPr>
          <p:cNvPr id="19" name="Connecteur droit avec flèche 18"/>
          <p:cNvCxnSpPr>
            <a:stCxn id="10251" idx="2"/>
          </p:cNvCxnSpPr>
          <p:nvPr/>
        </p:nvCxnSpPr>
        <p:spPr>
          <a:xfrm>
            <a:off x="3816288" y="1191419"/>
            <a:ext cx="323912" cy="2984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252" idx="2"/>
          </p:cNvCxnSpPr>
          <p:nvPr/>
        </p:nvCxnSpPr>
        <p:spPr>
          <a:xfrm flipH="1">
            <a:off x="684213" y="1328738"/>
            <a:ext cx="612775" cy="4445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53" idx="1"/>
          </p:cNvCxnSpPr>
          <p:nvPr/>
        </p:nvCxnSpPr>
        <p:spPr>
          <a:xfrm flipH="1">
            <a:off x="3348038" y="3351213"/>
            <a:ext cx="863600" cy="777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254" idx="2"/>
          </p:cNvCxnSpPr>
          <p:nvPr/>
        </p:nvCxnSpPr>
        <p:spPr>
          <a:xfrm flipH="1">
            <a:off x="4572000" y="1833563"/>
            <a:ext cx="900100" cy="6588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54"/>
          <p:cNvGrpSpPr>
            <a:grpSpLocks/>
          </p:cNvGrpSpPr>
          <p:nvPr/>
        </p:nvGrpSpPr>
        <p:grpSpPr bwMode="auto">
          <a:xfrm>
            <a:off x="7019925" y="4508500"/>
            <a:ext cx="1352550" cy="1430338"/>
            <a:chOff x="7020272" y="4509120"/>
            <a:chExt cx="1351476" cy="1429127"/>
          </a:xfrm>
        </p:grpSpPr>
        <p:cxnSp>
          <p:nvCxnSpPr>
            <p:cNvPr id="42" name="Connecteur droit avec flèche 41"/>
            <p:cNvCxnSpPr/>
            <p:nvPr/>
          </p:nvCxnSpPr>
          <p:spPr>
            <a:xfrm rot="5400000">
              <a:off x="7705541" y="5337093"/>
              <a:ext cx="502812" cy="15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6200000" flipV="1">
              <a:off x="7021081" y="5157065"/>
              <a:ext cx="575774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3" name="ZoneTexte 15"/>
            <p:cNvSpPr txBox="1">
              <a:spLocks noChangeArrowheads="1"/>
            </p:cNvSpPr>
            <p:nvPr/>
          </p:nvSpPr>
          <p:spPr bwMode="auto">
            <a:xfrm>
              <a:off x="7020272" y="4509120"/>
              <a:ext cx="343364" cy="2769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tx1"/>
                  </a:solidFill>
                  <a:latin typeface="Estrangelo Edessa" pitchFamily="66" charset="0"/>
                </a:rPr>
                <a:t>B1</a:t>
              </a:r>
            </a:p>
          </p:txBody>
        </p:sp>
        <p:sp>
          <p:nvSpPr>
            <p:cNvPr id="10264" name="ZoneTexte 15"/>
            <p:cNvSpPr txBox="1">
              <a:spLocks noChangeArrowheads="1"/>
            </p:cNvSpPr>
            <p:nvPr/>
          </p:nvSpPr>
          <p:spPr bwMode="auto">
            <a:xfrm>
              <a:off x="8028384" y="5661248"/>
              <a:ext cx="343364" cy="2769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tx1"/>
                  </a:solidFill>
                  <a:latin typeface="Estrangelo Edessa" pitchFamily="66" charset="0"/>
                </a:rPr>
                <a:t>B2</a:t>
              </a:r>
            </a:p>
          </p:txBody>
        </p:sp>
      </p:grp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5184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Ce champ magnétique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ultra-puissant</a:t>
            </a:r>
            <a:r>
              <a:rPr lang="fr-FR" altLang="fr-FR" sz="1400" dirty="0">
                <a:cs typeface="Arial" charset="0"/>
              </a:rPr>
              <a:t> permet de guider simultanément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2 faisceaux de protons </a:t>
            </a:r>
            <a:r>
              <a:rPr lang="fr-FR" altLang="fr-FR" sz="1400" dirty="0">
                <a:cs typeface="Arial" charset="0"/>
              </a:rPr>
              <a:t>(</a:t>
            </a:r>
            <a:r>
              <a:rPr lang="fr-FR" altLang="fr-FR" sz="1400" i="1" dirty="0">
                <a:cs typeface="Arial" charset="0"/>
              </a:rPr>
              <a:t>particules de même charge</a:t>
            </a:r>
            <a:r>
              <a:rPr lang="fr-FR" altLang="fr-FR" sz="1400" dirty="0">
                <a:cs typeface="Arial" charset="0"/>
              </a:rPr>
              <a:t>) dans des directions opposées.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From_mails\2013\MasterClasses_LYON\lhc-pho-1998-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1" y="235125"/>
            <a:ext cx="5062537" cy="29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From_mails\2013\MasterClasses_LYON\9809007-A4-at-144-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41036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From_mails\2013\MasterClasses_LYON\lhc-pho-1998-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54" y="3087456"/>
            <a:ext cx="4895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8</a:t>
            </a:r>
            <a:endParaRPr lang="fr-FR" alt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Quelques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chiffres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342579" y="3933056"/>
            <a:ext cx="43195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1 faisceau du LHC, c’est environ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3000 paquets de 100 milliards de protons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13 </a:t>
            </a:r>
            <a:r>
              <a:rPr lang="fr-FR" altLang="fr-FR" sz="1400" b="1" dirty="0" err="1">
                <a:solidFill>
                  <a:srgbClr val="FFFF00"/>
                </a:solidFill>
                <a:cs typeface="Arial" charset="0"/>
              </a:rPr>
              <a:t>TeV</a:t>
            </a:r>
            <a:r>
              <a:rPr lang="fr-FR" altLang="fr-FR" sz="1400" dirty="0">
                <a:cs typeface="Arial" charset="0"/>
              </a:rPr>
              <a:t>, soit une énergie totale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600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MJ</a:t>
            </a:r>
          </a:p>
        </p:txBody>
      </p:sp>
      <p:sp>
        <p:nvSpPr>
          <p:cNvPr id="12295" name="ZoneTexte 15"/>
          <p:cNvSpPr txBox="1">
            <a:spLocks noChangeArrowheads="1"/>
          </p:cNvSpPr>
          <p:nvPr/>
        </p:nvSpPr>
        <p:spPr bwMode="auto">
          <a:xfrm>
            <a:off x="3995738" y="2349500"/>
            <a:ext cx="5040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>
                <a:cs typeface="Arial" charset="0"/>
              </a:rPr>
              <a:t>→ Les deux faisceaux de protons très fins (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1/10 de cheveu, 15 µ</a:t>
            </a:r>
            <a:r>
              <a:rPr lang="fr-FR" altLang="fr-FR" sz="1400">
                <a:cs typeface="Arial" charset="0"/>
              </a:rPr>
              <a:t>) passent dans les tubes où règne un vide ultra-poussé (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plus vide que l’espace</a:t>
            </a:r>
            <a:r>
              <a:rPr lang="fr-FR" altLang="fr-FR" sz="1400">
                <a:cs typeface="Arial" charset="0"/>
              </a:rPr>
              <a:t>)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638" y="836613"/>
            <a:ext cx="3308350" cy="24907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79613" y="18446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9338" y="836613"/>
            <a:ext cx="2736850" cy="14398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263" y="1125538"/>
            <a:ext cx="719137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125" y="1125538"/>
            <a:ext cx="720725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35600" y="1439863"/>
            <a:ext cx="144463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875463" y="1439863"/>
            <a:ext cx="144462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en arc 21"/>
          <p:cNvCxnSpPr>
            <a:stCxn id="14" idx="3"/>
            <a:endCxn id="15" idx="1"/>
          </p:cNvCxnSpPr>
          <p:nvPr/>
        </p:nvCxnSpPr>
        <p:spPr>
          <a:xfrm flipV="1">
            <a:off x="2411413" y="1556545"/>
            <a:ext cx="2447925" cy="46831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995738" y="3068638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Chaque faisceau est une succession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de paquets de protons</a:t>
            </a:r>
            <a:r>
              <a:rPr lang="fr-FR" altLang="fr-FR" sz="1400" dirty="0">
                <a:cs typeface="Arial" charset="0"/>
              </a:rPr>
              <a:t>. </a:t>
            </a:r>
            <a:r>
              <a:rPr lang="fr-FR" altLang="fr-FR" sz="1400" dirty="0" smtClean="0">
                <a:cs typeface="Arial" charset="0"/>
              </a:rPr>
              <a:t>  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25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ns</a:t>
            </a:r>
            <a:r>
              <a:rPr lang="fr-FR" altLang="fr-FR" sz="1400" dirty="0">
                <a:cs typeface="Arial" charset="0"/>
              </a:rPr>
              <a:t> entre chaque paquet (40 millions /s)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38624" y="4076700"/>
            <a:ext cx="8287851" cy="2274888"/>
            <a:chOff x="338304" y="4077072"/>
            <a:chExt cx="8289215" cy="2274887"/>
          </a:xfrm>
        </p:grpSpPr>
        <p:sp>
          <p:nvSpPr>
            <p:cNvPr id="12308" name="ZoneTexte 15"/>
            <p:cNvSpPr txBox="1">
              <a:spLocks noChangeArrowheads="1"/>
            </p:cNvSpPr>
            <p:nvPr/>
          </p:nvSpPr>
          <p:spPr bwMode="auto">
            <a:xfrm>
              <a:off x="1178853" y="4683444"/>
              <a:ext cx="34837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→ A peu près un TGV lancé à </a:t>
              </a:r>
              <a:r>
                <a:rPr lang="fr-FR" altLang="fr-FR" sz="1400" b="1" dirty="0" smtClean="0">
                  <a:solidFill>
                    <a:srgbClr val="FFFF00"/>
                  </a:solidFill>
                  <a:cs typeface="Arial" charset="0"/>
                </a:rPr>
                <a:t>300 km/h</a:t>
              </a:r>
              <a:endParaRPr lang="fr-FR" altLang="fr-FR" sz="1400" b="1" dirty="0">
                <a:solidFill>
                  <a:srgbClr val="FFFF00"/>
                </a:solidFill>
                <a:cs typeface="Arial" charset="0"/>
              </a:endParaRPr>
            </a:p>
          </p:txBody>
        </p:sp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2886" y="4077072"/>
              <a:ext cx="3394633" cy="227488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2310" name="ZoneTexte 15"/>
            <p:cNvSpPr txBox="1">
              <a:spLocks noChangeArrowheads="1"/>
            </p:cNvSpPr>
            <p:nvPr/>
          </p:nvSpPr>
          <p:spPr bwMode="auto">
            <a:xfrm>
              <a:off x="338304" y="5138029"/>
              <a:ext cx="45369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Pour quelque chose qui est 10 fois plus petit qu’un </a:t>
              </a:r>
              <a:r>
                <a:rPr lang="fr-FR" altLang="fr-FR" sz="1400" dirty="0" smtClean="0">
                  <a:cs typeface="Arial" charset="0"/>
                </a:rPr>
                <a:t>cheveu…</a:t>
              </a:r>
              <a:endParaRPr lang="fr-FR" altLang="fr-FR" sz="1400" dirty="0">
                <a:cs typeface="Arial" charset="0"/>
              </a:endParaRP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2124075" y="2060575"/>
            <a:ext cx="719138" cy="4318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68538" y="2060575"/>
            <a:ext cx="719137" cy="4318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5"/>
          <p:cNvSpPr txBox="1">
            <a:spLocks noChangeArrowheads="1"/>
          </p:cNvSpPr>
          <p:nvPr/>
        </p:nvSpPr>
        <p:spPr bwMode="auto">
          <a:xfrm>
            <a:off x="323057" y="5828368"/>
            <a:ext cx="504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</a:t>
            </a:r>
            <a:r>
              <a:rPr lang="fr-FR" altLang="fr-FR" sz="1400" dirty="0" smtClean="0">
                <a:cs typeface="Arial" charset="0"/>
              </a:rPr>
              <a:t>1 faisceau « vit » plusieurs heures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(</a:t>
            </a:r>
            <a:r>
              <a:rPr lang="fr-FR" altLang="fr-FR" sz="1400" b="1" i="1" dirty="0">
                <a:solidFill>
                  <a:srgbClr val="FFFF00"/>
                </a:solidFill>
                <a:cs typeface="Arial" charset="0"/>
              </a:rPr>
              <a:t>aller-retour Terre-Neptune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)</a:t>
            </a:r>
            <a:r>
              <a:rPr lang="fr-FR" altLang="fr-FR" sz="1400" dirty="0">
                <a:cs typeface="Arial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9" grpId="0" animBg="1"/>
      <p:bldP spid="20" grpId="0" animBg="1"/>
      <p:bldP spid="2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9</a:t>
            </a:r>
            <a:endParaRPr lang="fr-FR" alt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collisions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7268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Un paquet de protons fait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10 000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tours par seconde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(</a:t>
            </a:r>
            <a:r>
              <a:rPr lang="fr-FR" altLang="fr-FR" sz="1400" b="1" i="1" dirty="0" smtClean="0">
                <a:solidFill>
                  <a:srgbClr val="FFFF00"/>
                </a:solidFill>
                <a:cs typeface="Arial" charset="0"/>
              </a:rPr>
              <a:t>7 x tour de la terre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)</a:t>
            </a:r>
            <a:r>
              <a:rPr lang="fr-FR" altLang="fr-FR" sz="1400" dirty="0" smtClean="0">
                <a:cs typeface="Arial" charset="0"/>
              </a:rPr>
              <a:t>.  </a:t>
            </a:r>
            <a:r>
              <a:rPr lang="fr-FR" altLang="fr-FR" sz="1400" dirty="0">
                <a:cs typeface="Arial" charset="0"/>
              </a:rPr>
              <a:t>Pour chaque paquet, on peut </a:t>
            </a:r>
            <a:r>
              <a:rPr lang="fr-FR" altLang="fr-FR" sz="1400" dirty="0" smtClean="0">
                <a:cs typeface="Arial" charset="0"/>
              </a:rPr>
              <a:t> </a:t>
            </a:r>
            <a:r>
              <a:rPr lang="fr-FR" altLang="fr-FR" sz="1400" dirty="0">
                <a:cs typeface="Arial" charset="0"/>
              </a:rPr>
              <a:t>avoir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10 000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collisions par seconde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2378075" y="1392238"/>
            <a:ext cx="5116513" cy="3079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100 milliards de protons contre 100 milliards d’autres protons. </a:t>
            </a:r>
          </a:p>
        </p:txBody>
      </p:sp>
      <p:sp>
        <p:nvSpPr>
          <p:cNvPr id="10331" name="ZoneTexte 15"/>
          <p:cNvSpPr txBox="1">
            <a:spLocks noChangeArrowheads="1"/>
          </p:cNvSpPr>
          <p:nvPr/>
        </p:nvSpPr>
        <p:spPr bwMode="auto">
          <a:xfrm>
            <a:off x="3332163" y="5445125"/>
            <a:ext cx="551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>
                <a:cs typeface="Arial" charset="0"/>
              </a:rPr>
              <a:t>→ Dans ces interactions, il y a peut-être celles qui nous </a:t>
            </a:r>
            <a:r>
              <a:rPr lang="fr-FR" altLang="fr-FR" sz="1400" dirty="0" smtClean="0">
                <a:cs typeface="Arial" charset="0"/>
              </a:rPr>
              <a:t>intéressent.</a:t>
            </a:r>
            <a:endParaRPr lang="fr-FR" altLang="fr-FR" sz="1400" dirty="0">
              <a:cs typeface="Arial" charset="0"/>
            </a:endParaRPr>
          </a:p>
        </p:txBody>
      </p:sp>
      <p:sp>
        <p:nvSpPr>
          <p:cNvPr id="10332" name="ZoneTexte 15"/>
          <p:cNvSpPr txBox="1">
            <a:spLocks noChangeArrowheads="1"/>
          </p:cNvSpPr>
          <p:nvPr/>
        </p:nvSpPr>
        <p:spPr bwMode="auto">
          <a:xfrm>
            <a:off x="3853155" y="4508500"/>
            <a:ext cx="51828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</a:t>
            </a:r>
            <a:r>
              <a:rPr lang="fr-FR" altLang="fr-FR" sz="1400" dirty="0" smtClean="0">
                <a:cs typeface="Arial" charset="0"/>
              </a:rPr>
              <a:t>Les protons sont bien </a:t>
            </a:r>
            <a:r>
              <a:rPr lang="fr-FR" altLang="fr-FR" sz="1400" dirty="0">
                <a:cs typeface="Arial" charset="0"/>
              </a:rPr>
              <a:t>plus petits que la taille des faisceaux. La plupart se croisent sans se </a:t>
            </a:r>
            <a:r>
              <a:rPr lang="fr-FR" altLang="fr-FR" sz="1400" dirty="0" smtClean="0">
                <a:cs typeface="Arial" charset="0"/>
              </a:rPr>
              <a:t>voir</a:t>
            </a:r>
            <a:r>
              <a:rPr lang="fr-FR" altLang="fr-FR" sz="1400" dirty="0">
                <a:cs typeface="Arial" charset="0"/>
              </a:rPr>
              <a:t>.</a:t>
            </a:r>
            <a:r>
              <a:rPr lang="fr-FR" altLang="fr-FR" sz="1400" dirty="0" smtClean="0">
                <a:cs typeface="Arial" charset="0"/>
              </a:rPr>
              <a:t> </a:t>
            </a:r>
            <a:r>
              <a:rPr lang="fr-FR" altLang="fr-FR" sz="1400" dirty="0">
                <a:cs typeface="Arial" charset="0"/>
              </a:rPr>
              <a:t>I</a:t>
            </a:r>
            <a:r>
              <a:rPr lang="fr-FR" altLang="fr-FR" sz="1400" dirty="0" smtClean="0">
                <a:cs typeface="Arial" charset="0"/>
              </a:rPr>
              <a:t>l </a:t>
            </a:r>
            <a:r>
              <a:rPr lang="fr-FR" altLang="fr-FR" sz="1400" dirty="0">
                <a:cs typeface="Arial" charset="0"/>
              </a:rPr>
              <a:t>y aura en moyenne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seulement une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vingtaine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d’interactions par croisement. </a:t>
            </a:r>
          </a:p>
        </p:txBody>
      </p:sp>
      <p:sp>
        <p:nvSpPr>
          <p:cNvPr id="10333" name="Rectangle 9"/>
          <p:cNvSpPr>
            <a:spLocks noChangeArrowheads="1"/>
          </p:cNvSpPr>
          <p:nvPr/>
        </p:nvSpPr>
        <p:spPr bwMode="auto">
          <a:xfrm>
            <a:off x="395289" y="5949950"/>
            <a:ext cx="799313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Pour savoir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qui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s’est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passé, on place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autour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du lieu de la collision un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système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détection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comme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caméra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mais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plus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compliqué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... </a:t>
            </a:r>
          </a:p>
        </p:txBody>
      </p:sp>
      <p:grpSp>
        <p:nvGrpSpPr>
          <p:cNvPr id="2" name="Groupe 76"/>
          <p:cNvGrpSpPr>
            <a:grpSpLocks/>
          </p:cNvGrpSpPr>
          <p:nvPr/>
        </p:nvGrpSpPr>
        <p:grpSpPr bwMode="auto">
          <a:xfrm>
            <a:off x="1009650" y="1798638"/>
            <a:ext cx="1162050" cy="1343025"/>
            <a:chOff x="1010280" y="1988840"/>
            <a:chExt cx="1161302" cy="1341991"/>
          </a:xfrm>
        </p:grpSpPr>
        <p:grpSp>
          <p:nvGrpSpPr>
            <p:cNvPr id="13522" name="Groupe 56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3" name="Groupe 57"/>
            <p:cNvGrpSpPr>
              <a:grpSpLocks/>
            </p:cNvGrpSpPr>
            <p:nvPr/>
          </p:nvGrpSpPr>
          <p:grpSpPr bwMode="auto">
            <a:xfrm rot="5878396">
              <a:off x="1595518" y="2375364"/>
              <a:ext cx="720080" cy="432048"/>
              <a:chOff x="1331640" y="1988840"/>
              <a:chExt cx="720080" cy="43204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4" name="Groupe 64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5" name="Groupe 70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7" name="Groupe 77"/>
          <p:cNvGrpSpPr>
            <a:grpSpLocks/>
          </p:cNvGrpSpPr>
          <p:nvPr/>
        </p:nvGrpSpPr>
        <p:grpSpPr bwMode="auto">
          <a:xfrm rot="8614088">
            <a:off x="6948488" y="1773238"/>
            <a:ext cx="1160462" cy="1341437"/>
            <a:chOff x="1010280" y="1988840"/>
            <a:chExt cx="1161302" cy="1341991"/>
          </a:xfrm>
        </p:grpSpPr>
        <p:grpSp>
          <p:nvGrpSpPr>
            <p:cNvPr id="13458" name="Groupe 78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59" name="Groupe 79"/>
            <p:cNvGrpSpPr>
              <a:grpSpLocks/>
            </p:cNvGrpSpPr>
            <p:nvPr/>
          </p:nvGrpSpPr>
          <p:grpSpPr bwMode="auto">
            <a:xfrm rot="5878396">
              <a:off x="1595518" y="2375365"/>
              <a:ext cx="720080" cy="432048"/>
              <a:chOff x="1331640" y="1988840"/>
              <a:chExt cx="720080" cy="432048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60" name="Groupe 80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61" name="Groupe 81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04" name="Ellipse 103"/>
          <p:cNvSpPr/>
          <p:nvPr/>
        </p:nvSpPr>
        <p:spPr>
          <a:xfrm>
            <a:off x="4067944" y="3068960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Z</a:t>
            </a:r>
            <a:endParaRPr lang="fr-FR" sz="1400" b="1" dirty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12" name="Groupe 104"/>
          <p:cNvGrpSpPr>
            <a:grpSpLocks/>
          </p:cNvGrpSpPr>
          <p:nvPr/>
        </p:nvGrpSpPr>
        <p:grpSpPr bwMode="auto">
          <a:xfrm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3397" name="Groupe 105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98" name="Groupe 106"/>
            <p:cNvGrpSpPr>
              <a:grpSpLocks/>
            </p:cNvGrpSpPr>
            <p:nvPr/>
          </p:nvGrpSpPr>
          <p:grpSpPr bwMode="auto">
            <a:xfrm rot="5878396">
              <a:off x="1719557" y="2517990"/>
              <a:ext cx="432048" cy="432048"/>
              <a:chOff x="1619672" y="1988840"/>
              <a:chExt cx="432048" cy="432048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99" name="Groupe 107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00" name="Groupe 108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10" name="Ellipse 10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7" name="Groupe 129"/>
          <p:cNvGrpSpPr>
            <a:grpSpLocks/>
          </p:cNvGrpSpPr>
          <p:nvPr/>
        </p:nvGrpSpPr>
        <p:grpSpPr bwMode="auto">
          <a:xfrm rot="8752432"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3336" name="Groupe 130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7" name="Groupe 131"/>
            <p:cNvGrpSpPr>
              <a:grpSpLocks/>
            </p:cNvGrpSpPr>
            <p:nvPr/>
          </p:nvGrpSpPr>
          <p:grpSpPr bwMode="auto">
            <a:xfrm rot="5878396">
              <a:off x="1719557" y="2517989"/>
              <a:ext cx="432048" cy="432048"/>
              <a:chOff x="1619672" y="1988840"/>
              <a:chExt cx="432048" cy="43204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8" name="Groupe 132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9" name="Groupe 133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56" name="Ellipse 155"/>
          <p:cNvSpPr/>
          <p:nvPr/>
        </p:nvSpPr>
        <p:spPr bwMode="auto">
          <a:xfrm>
            <a:off x="4355976" y="314096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4139952" y="3429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9005E-6 L 0.31024 0.13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69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423E-6 L -0.33906 0.143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7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24 L -0.57482 0.2454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24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324 L 0.62344 0.27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13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7436E-6 L -0.30712 0.566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83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5 L 0.24427 -0.5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6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0331" grpId="0"/>
      <p:bldP spid="10332" grpId="0"/>
      <p:bldP spid="103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13439</TotalTime>
  <Words>1847</Words>
  <Application>Microsoft Office PowerPoint</Application>
  <PresentationFormat>Affichage à l'écran (4:3)</PresentationFormat>
  <Paragraphs>230</Paragraphs>
  <Slides>28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LHC en 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sviret</dc:creator>
  <cp:lastModifiedBy>Pierre Depasse</cp:lastModifiedBy>
  <cp:revision>685</cp:revision>
  <cp:lastPrinted>1601-01-01T00:00:00Z</cp:lastPrinted>
  <dcterms:created xsi:type="dcterms:W3CDTF">2007-09-19T09:34:43Z</dcterms:created>
  <dcterms:modified xsi:type="dcterms:W3CDTF">2018-03-05T12:09:03Z</dcterms:modified>
</cp:coreProperties>
</file>