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jpg" ContentType="image/jpeg"/>
  <Default Extension="rels" ContentType="application/vnd.openxmlformats-package.relationships+xml"/>
  <Default Extension="vml" ContentType="application/vnd.openxmlformats-officedocument.vmlDrawing"/>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44"/>
  </p:notesMasterIdLst>
  <p:sldIdLst>
    <p:sldId id="256" r:id="rId2"/>
    <p:sldId id="354" r:id="rId3"/>
    <p:sldId id="348" r:id="rId4"/>
    <p:sldId id="307" r:id="rId5"/>
    <p:sldId id="308" r:id="rId6"/>
    <p:sldId id="309" r:id="rId7"/>
    <p:sldId id="353" r:id="rId8"/>
    <p:sldId id="310" r:id="rId9"/>
    <p:sldId id="333" r:id="rId10"/>
    <p:sldId id="343" r:id="rId11"/>
    <p:sldId id="291" r:id="rId12"/>
    <p:sldId id="292" r:id="rId13"/>
    <p:sldId id="325" r:id="rId14"/>
    <p:sldId id="324" r:id="rId15"/>
    <p:sldId id="323" r:id="rId16"/>
    <p:sldId id="326" r:id="rId17"/>
    <p:sldId id="334" r:id="rId18"/>
    <p:sldId id="337" r:id="rId19"/>
    <p:sldId id="327" r:id="rId20"/>
    <p:sldId id="328" r:id="rId21"/>
    <p:sldId id="330" r:id="rId22"/>
    <p:sldId id="335" r:id="rId23"/>
    <p:sldId id="318" r:id="rId24"/>
    <p:sldId id="349" r:id="rId25"/>
    <p:sldId id="350" r:id="rId26"/>
    <p:sldId id="351" r:id="rId27"/>
    <p:sldId id="362" r:id="rId28"/>
    <p:sldId id="363" r:id="rId29"/>
    <p:sldId id="352" r:id="rId30"/>
    <p:sldId id="297" r:id="rId31"/>
    <p:sldId id="347" r:id="rId32"/>
    <p:sldId id="359" r:id="rId33"/>
    <p:sldId id="360" r:id="rId34"/>
    <p:sldId id="361" r:id="rId35"/>
    <p:sldId id="358" r:id="rId36"/>
    <p:sldId id="305" r:id="rId37"/>
    <p:sldId id="303" r:id="rId38"/>
    <p:sldId id="304" r:id="rId39"/>
    <p:sldId id="332" r:id="rId40"/>
    <p:sldId id="355" r:id="rId41"/>
    <p:sldId id="356" r:id="rId42"/>
    <p:sldId id="357" r:id="rId43"/>
  </p:sldIdLst>
  <p:sldSz cx="9144000" cy="6858000" type="screen4x3"/>
  <p:notesSz cx="7099300" cy="10234613"/>
  <p:defaultTextStyle>
    <a:defPPr>
      <a:defRPr lang="en-GB"/>
    </a:defPPr>
    <a:lvl1pPr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DejaVu Sans" pitchFamily="34" charset="0"/>
        <a:cs typeface="DejaVu Sans" pitchFamily="34" charset="0"/>
      </a:defRPr>
    </a:lvl1pPr>
    <a:lvl2pPr marL="742950" indent="-28575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DejaVu Sans" pitchFamily="34" charset="0"/>
        <a:cs typeface="DejaVu Sans" pitchFamily="34" charset="0"/>
      </a:defRPr>
    </a:lvl2pPr>
    <a:lvl3pPr marL="11430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DejaVu Sans" pitchFamily="34" charset="0"/>
        <a:cs typeface="DejaVu Sans" pitchFamily="34" charset="0"/>
      </a:defRPr>
    </a:lvl3pPr>
    <a:lvl4pPr marL="16002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DejaVu Sans" pitchFamily="34" charset="0"/>
        <a:cs typeface="DejaVu Sans" pitchFamily="34" charset="0"/>
      </a:defRPr>
    </a:lvl4pPr>
    <a:lvl5pPr marL="20574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charset="0"/>
        <a:ea typeface="DejaVu Sans" pitchFamily="34" charset="0"/>
        <a:cs typeface="DejaVu Sans" pitchFamily="34" charset="0"/>
      </a:defRPr>
    </a:lvl5pPr>
    <a:lvl6pPr marL="2286000" algn="l" defTabSz="914400" rtl="0" eaLnBrk="1" latinLnBrk="0" hangingPunct="1">
      <a:defRPr kern="1200">
        <a:solidFill>
          <a:schemeClr val="bg1"/>
        </a:solidFill>
        <a:latin typeface="Arial" charset="0"/>
        <a:ea typeface="DejaVu Sans" pitchFamily="34" charset="0"/>
        <a:cs typeface="DejaVu Sans" pitchFamily="34" charset="0"/>
      </a:defRPr>
    </a:lvl6pPr>
    <a:lvl7pPr marL="2743200" algn="l" defTabSz="914400" rtl="0" eaLnBrk="1" latinLnBrk="0" hangingPunct="1">
      <a:defRPr kern="1200">
        <a:solidFill>
          <a:schemeClr val="bg1"/>
        </a:solidFill>
        <a:latin typeface="Arial" charset="0"/>
        <a:ea typeface="DejaVu Sans" pitchFamily="34" charset="0"/>
        <a:cs typeface="DejaVu Sans" pitchFamily="34" charset="0"/>
      </a:defRPr>
    </a:lvl7pPr>
    <a:lvl8pPr marL="3200400" algn="l" defTabSz="914400" rtl="0" eaLnBrk="1" latinLnBrk="0" hangingPunct="1">
      <a:defRPr kern="1200">
        <a:solidFill>
          <a:schemeClr val="bg1"/>
        </a:solidFill>
        <a:latin typeface="Arial" charset="0"/>
        <a:ea typeface="DejaVu Sans" pitchFamily="34" charset="0"/>
        <a:cs typeface="DejaVu Sans" pitchFamily="34" charset="0"/>
      </a:defRPr>
    </a:lvl8pPr>
    <a:lvl9pPr marL="3657600" algn="l" defTabSz="914400" rtl="0" eaLnBrk="1" latinLnBrk="0" hangingPunct="1">
      <a:defRPr kern="1200">
        <a:solidFill>
          <a:schemeClr val="bg1"/>
        </a:solidFill>
        <a:latin typeface="Arial" charset="0"/>
        <a:ea typeface="DejaVu Sans" pitchFamily="34" charset="0"/>
        <a:cs typeface="DejaVu Sans"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DD7"/>
    <a:srgbClr val="3C6E2E"/>
    <a:srgbClr val="FEF994"/>
    <a:srgbClr val="0B005C"/>
    <a:srgbClr val="460000"/>
    <a:srgbClr val="820000"/>
    <a:srgbClr val="A8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797"/>
    <p:restoredTop sz="94660"/>
  </p:normalViewPr>
  <p:slideViewPr>
    <p:cSldViewPr>
      <p:cViewPr varScale="1">
        <p:scale>
          <a:sx n="93" d="100"/>
          <a:sy n="93" d="100"/>
        </p:scale>
        <p:origin x="208" y="24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wmf"/><Relationship Id="rId2" Type="http://schemas.openxmlformats.org/officeDocument/2006/relationships/image" Target="../media/image5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AutoShape 1"/>
          <p:cNvSpPr>
            <a:spLocks noChangeArrowheads="1"/>
          </p:cNvSpPr>
          <p:nvPr/>
        </p:nvSpPr>
        <p:spPr bwMode="auto">
          <a:xfrm>
            <a:off x="0" y="0"/>
            <a:ext cx="7099300" cy="10234613"/>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ltLang="fr-FR"/>
          </a:p>
        </p:txBody>
      </p:sp>
      <p:sp>
        <p:nvSpPr>
          <p:cNvPr id="2050" name="Rectangle 2"/>
          <p:cNvSpPr>
            <a:spLocks noGrp="1" noChangeArrowheads="1"/>
          </p:cNvSpPr>
          <p:nvPr>
            <p:ph type="hdr"/>
          </p:nvPr>
        </p:nvSpPr>
        <p:spPr bwMode="auto">
          <a:xfrm>
            <a:off x="0" y="0"/>
            <a:ext cx="3073400" cy="509588"/>
          </a:xfrm>
          <a:prstGeom prst="rect">
            <a:avLst/>
          </a:prstGeom>
          <a:noFill/>
          <a:ln w="9525">
            <a:noFill/>
            <a:round/>
            <a:headEnd/>
            <a:tailEnd/>
          </a:ln>
          <a:effectLst/>
        </p:spPr>
        <p:txBody>
          <a:bodyPr vert="horz" wrap="square" lIns="91440" tIns="45720" rIns="91440" bIns="4572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ea typeface="+mn-ea"/>
                <a:cs typeface="DejaVu Sans" charset="0"/>
              </a:defRPr>
            </a:lvl1pPr>
          </a:lstStyle>
          <a:p>
            <a:pPr>
              <a:defRPr/>
            </a:pPr>
            <a:endParaRPr lang="fr-FR"/>
          </a:p>
        </p:txBody>
      </p:sp>
      <p:sp>
        <p:nvSpPr>
          <p:cNvPr id="2051" name="Rectangle 3"/>
          <p:cNvSpPr>
            <a:spLocks noGrp="1" noChangeArrowheads="1"/>
          </p:cNvSpPr>
          <p:nvPr>
            <p:ph type="dt"/>
          </p:nvPr>
        </p:nvSpPr>
        <p:spPr bwMode="auto">
          <a:xfrm>
            <a:off x="4022725" y="0"/>
            <a:ext cx="3073400" cy="509588"/>
          </a:xfrm>
          <a:prstGeom prst="rect">
            <a:avLst/>
          </a:prstGeom>
          <a:noFill/>
          <a:ln w="9525">
            <a:noFill/>
            <a:round/>
            <a:headEnd/>
            <a:tailEnd/>
          </a:ln>
          <a:effectLst/>
        </p:spPr>
        <p:txBody>
          <a:bodyPr vert="horz" wrap="square" lIns="91440" tIns="45720" rIns="91440" bIns="45720" numCol="1" anchor="t"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ea typeface="+mn-ea"/>
                <a:cs typeface="DejaVu Sans" charset="0"/>
              </a:defRPr>
            </a:lvl1pPr>
          </a:lstStyle>
          <a:p>
            <a:pPr>
              <a:defRPr/>
            </a:pPr>
            <a:endParaRPr lang="fr-FR"/>
          </a:p>
        </p:txBody>
      </p:sp>
      <p:sp>
        <p:nvSpPr>
          <p:cNvPr id="35845" name="Rectangle 4"/>
          <p:cNvSpPr>
            <a:spLocks noGrp="1" noRot="1" noChangeAspect="1" noChangeArrowheads="1"/>
          </p:cNvSpPr>
          <p:nvPr>
            <p:ph type="sldImg"/>
          </p:nvPr>
        </p:nvSpPr>
        <p:spPr bwMode="auto">
          <a:xfrm>
            <a:off x="990600" y="768350"/>
            <a:ext cx="5116513" cy="3836988"/>
          </a:xfrm>
          <a:prstGeom prst="rect">
            <a:avLst/>
          </a:prstGeom>
          <a:solidFill>
            <a:srgbClr val="FFFFFF"/>
          </a:solidFill>
          <a:ln w="9360">
            <a:solidFill>
              <a:srgbClr val="000000"/>
            </a:solidFill>
            <a:miter lim="800000"/>
            <a:headEnd/>
            <a:tailEnd/>
          </a:ln>
        </p:spPr>
      </p:sp>
      <p:sp>
        <p:nvSpPr>
          <p:cNvPr id="2053" name="Rectangle 5"/>
          <p:cNvSpPr>
            <a:spLocks noGrp="1" noChangeArrowheads="1"/>
          </p:cNvSpPr>
          <p:nvPr>
            <p:ph type="body"/>
          </p:nvPr>
        </p:nvSpPr>
        <p:spPr bwMode="auto">
          <a:xfrm>
            <a:off x="709613" y="4862513"/>
            <a:ext cx="5678487" cy="4602162"/>
          </a:xfrm>
          <a:prstGeom prst="rect">
            <a:avLst/>
          </a:prstGeom>
          <a:noFill/>
          <a:ln w="9525">
            <a:noFill/>
            <a:round/>
            <a:headEnd/>
            <a:tailEnd/>
          </a:ln>
          <a:effectLst/>
        </p:spPr>
        <p:txBody>
          <a:bodyPr vert="horz" wrap="square" lIns="91440" tIns="45720" rIns="91440" bIns="45720" numCol="1" anchor="t" anchorCtr="0" compatLnSpc="1">
            <a:prstTxWarp prst="textNoShape">
              <a:avLst/>
            </a:prstTxWarp>
          </a:bodyPr>
          <a:lstStyle/>
          <a:p>
            <a:pPr lvl="0"/>
            <a:endParaRPr lang="fr-FR" noProof="0" smtClean="0"/>
          </a:p>
        </p:txBody>
      </p:sp>
      <p:sp>
        <p:nvSpPr>
          <p:cNvPr id="2054" name="Rectangle 6"/>
          <p:cNvSpPr>
            <a:spLocks noGrp="1" noChangeArrowheads="1"/>
          </p:cNvSpPr>
          <p:nvPr>
            <p:ph type="ftr"/>
          </p:nvPr>
        </p:nvSpPr>
        <p:spPr bwMode="auto">
          <a:xfrm>
            <a:off x="0" y="9721850"/>
            <a:ext cx="3073400" cy="509588"/>
          </a:xfrm>
          <a:prstGeom prst="rect">
            <a:avLst/>
          </a:prstGeom>
          <a:noFill/>
          <a:ln w="9525">
            <a:noFill/>
            <a:round/>
            <a:headEnd/>
            <a:tailEnd/>
          </a:ln>
          <a:effectLst/>
        </p:spPr>
        <p:txBody>
          <a:bodyPr vert="horz" wrap="square" lIns="91440" tIns="45720" rIns="91440" bIns="4572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ea typeface="+mn-ea"/>
                <a:cs typeface="DejaVu Sans" charset="0"/>
              </a:defRPr>
            </a:lvl1pPr>
          </a:lstStyle>
          <a:p>
            <a:pPr>
              <a:defRPr/>
            </a:pPr>
            <a:endParaRPr lang="fr-FR"/>
          </a:p>
        </p:txBody>
      </p:sp>
      <p:sp>
        <p:nvSpPr>
          <p:cNvPr id="2055" name="Rectangle 7"/>
          <p:cNvSpPr>
            <a:spLocks noGrp="1" noChangeArrowheads="1"/>
          </p:cNvSpPr>
          <p:nvPr>
            <p:ph type="sldNum"/>
          </p:nvPr>
        </p:nvSpPr>
        <p:spPr bwMode="auto">
          <a:xfrm>
            <a:off x="4022725" y="9721850"/>
            <a:ext cx="3073400" cy="509588"/>
          </a:xfrm>
          <a:prstGeom prst="rect">
            <a:avLst/>
          </a:prstGeom>
          <a:noFill/>
          <a:ln w="9525">
            <a:noFill/>
            <a:round/>
            <a:headEnd/>
            <a:tailEnd/>
          </a:ln>
          <a:effectLst/>
        </p:spPr>
        <p:txBody>
          <a:bodyPr vert="horz" wrap="square" lIns="91440" tIns="45720" rIns="91440" bIns="45720" numCol="1" anchor="b"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ea typeface="+mn-ea"/>
                <a:cs typeface="DejaVu Sans" charset="0"/>
              </a:defRPr>
            </a:lvl1pPr>
          </a:lstStyle>
          <a:p>
            <a:pPr>
              <a:defRPr/>
            </a:pPr>
            <a:fld id="{49514D02-3691-4814-B02F-1D61A75C3E72}" type="slidenum">
              <a:rPr lang="fr-FR"/>
              <a:pPr>
                <a:defRPr/>
              </a:pPr>
              <a:t>‹#›</a:t>
            </a:fld>
            <a:endParaRPr lang="fr-FR"/>
          </a:p>
        </p:txBody>
      </p:sp>
    </p:spTree>
    <p:extLst>
      <p:ext uri="{BB962C8B-B14F-4D97-AF65-F5344CB8AC3E}">
        <p14:creationId xmlns:p14="http://schemas.microsoft.com/office/powerpoint/2010/main" val="2838983706"/>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A123D715-0D84-4EC7-89D6-A05F6169EB7C}" type="slidenum">
              <a:rPr lang="fr-FR" altLang="fr-FR" smtClean="0">
                <a:latin typeface="Arial" charset="0"/>
                <a:ea typeface="DejaVu Sans" pitchFamily="34" charset="0"/>
                <a:cs typeface="DejaVu Sans" pitchFamily="34" charset="0"/>
              </a:rPr>
              <a:pPr eaLnBrk="1" hangingPunct="1">
                <a:spcBef>
                  <a:spcPct val="0"/>
                </a:spcBef>
              </a:pPr>
              <a:t>1</a:t>
            </a:fld>
            <a:endParaRPr lang="fr-FR" altLang="fr-FR" smtClean="0">
              <a:latin typeface="Arial" charset="0"/>
              <a:ea typeface="DejaVu Sans" pitchFamily="34" charset="0"/>
              <a:cs typeface="DejaVu Sans" pitchFamily="34" charset="0"/>
            </a:endParaRPr>
          </a:p>
        </p:txBody>
      </p:sp>
      <p:sp>
        <p:nvSpPr>
          <p:cNvPr id="36867" name="Rectangle 1"/>
          <p:cNvSpPr>
            <a:spLocks noGrp="1" noRot="1" noChangeAspect="1" noChangeArrowheads="1" noTextEdit="1"/>
          </p:cNvSpPr>
          <p:nvPr>
            <p:ph type="sldImg"/>
          </p:nvPr>
        </p:nvSpPr>
        <p:spPr>
          <a:xfrm>
            <a:off x="990600" y="777875"/>
            <a:ext cx="5116513" cy="3836988"/>
          </a:xfrm>
          <a:ln/>
        </p:spPr>
      </p:sp>
      <p:sp>
        <p:nvSpPr>
          <p:cNvPr id="36868"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1FF231E5-7642-4260-89CD-1BADFBD52598}" type="slidenum">
              <a:rPr lang="fr-FR" altLang="fr-FR" smtClean="0">
                <a:latin typeface="Arial" charset="0"/>
                <a:ea typeface="DejaVu Sans" pitchFamily="34" charset="0"/>
                <a:cs typeface="DejaVu Sans" pitchFamily="34" charset="0"/>
              </a:rPr>
              <a:pPr eaLnBrk="1" hangingPunct="1">
                <a:spcBef>
                  <a:spcPct val="0"/>
                </a:spcBef>
              </a:pPr>
              <a:t>14</a:t>
            </a:fld>
            <a:endParaRPr lang="fr-FR" altLang="fr-FR" smtClean="0">
              <a:latin typeface="Arial" charset="0"/>
              <a:ea typeface="DejaVu Sans" pitchFamily="34" charset="0"/>
              <a:cs typeface="DejaVu Sans" pitchFamily="34" charset="0"/>
            </a:endParaRPr>
          </a:p>
        </p:txBody>
      </p:sp>
      <p:sp>
        <p:nvSpPr>
          <p:cNvPr id="51203" name="Rectangle 1"/>
          <p:cNvSpPr>
            <a:spLocks noGrp="1" noRot="1" noChangeAspect="1" noChangeArrowheads="1" noTextEdit="1"/>
          </p:cNvSpPr>
          <p:nvPr>
            <p:ph type="sldImg"/>
          </p:nvPr>
        </p:nvSpPr>
        <p:spPr>
          <a:xfrm>
            <a:off x="990600" y="777875"/>
            <a:ext cx="5116513" cy="3836988"/>
          </a:xfrm>
          <a:ln/>
        </p:spPr>
      </p:sp>
      <p:sp>
        <p:nvSpPr>
          <p:cNvPr id="51204"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81B09E05-7B9E-46F7-B1F8-EBD66A9201A7}" type="slidenum">
              <a:rPr lang="fr-FR" altLang="fr-FR" smtClean="0">
                <a:latin typeface="Arial" charset="0"/>
                <a:ea typeface="DejaVu Sans" pitchFamily="34" charset="0"/>
                <a:cs typeface="DejaVu Sans" pitchFamily="34" charset="0"/>
              </a:rPr>
              <a:pPr eaLnBrk="1" hangingPunct="1">
                <a:spcBef>
                  <a:spcPct val="0"/>
                </a:spcBef>
              </a:pPr>
              <a:t>15</a:t>
            </a:fld>
            <a:endParaRPr lang="fr-FR" altLang="fr-FR" smtClean="0">
              <a:latin typeface="Arial" charset="0"/>
              <a:ea typeface="DejaVu Sans" pitchFamily="34" charset="0"/>
              <a:cs typeface="DejaVu Sans" pitchFamily="34" charset="0"/>
            </a:endParaRPr>
          </a:p>
        </p:txBody>
      </p:sp>
      <p:sp>
        <p:nvSpPr>
          <p:cNvPr id="52227" name="Rectangle 1"/>
          <p:cNvSpPr>
            <a:spLocks noGrp="1" noRot="1" noChangeAspect="1" noChangeArrowheads="1" noTextEdit="1"/>
          </p:cNvSpPr>
          <p:nvPr>
            <p:ph type="sldImg"/>
          </p:nvPr>
        </p:nvSpPr>
        <p:spPr>
          <a:xfrm>
            <a:off x="990600" y="777875"/>
            <a:ext cx="5116513" cy="3836988"/>
          </a:xfrm>
          <a:ln/>
        </p:spPr>
      </p:sp>
      <p:sp>
        <p:nvSpPr>
          <p:cNvPr id="52228"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B62B3AC0-670A-444A-B52D-36C72E199B1B}" type="slidenum">
              <a:rPr lang="fr-FR" altLang="fr-FR" smtClean="0">
                <a:latin typeface="Arial" charset="0"/>
                <a:ea typeface="DejaVu Sans" pitchFamily="34" charset="0"/>
                <a:cs typeface="DejaVu Sans" pitchFamily="34" charset="0"/>
              </a:rPr>
              <a:pPr eaLnBrk="1" hangingPunct="1">
                <a:spcBef>
                  <a:spcPct val="0"/>
                </a:spcBef>
              </a:pPr>
              <a:t>16</a:t>
            </a:fld>
            <a:endParaRPr lang="fr-FR" altLang="fr-FR" smtClean="0">
              <a:latin typeface="Arial" charset="0"/>
              <a:ea typeface="DejaVu Sans" pitchFamily="34" charset="0"/>
              <a:cs typeface="DejaVu Sans" pitchFamily="34" charset="0"/>
            </a:endParaRPr>
          </a:p>
        </p:txBody>
      </p:sp>
      <p:sp>
        <p:nvSpPr>
          <p:cNvPr id="53251" name="Rectangle 1"/>
          <p:cNvSpPr>
            <a:spLocks noGrp="1" noRot="1" noChangeAspect="1" noChangeArrowheads="1" noTextEdit="1"/>
          </p:cNvSpPr>
          <p:nvPr>
            <p:ph type="sldImg"/>
          </p:nvPr>
        </p:nvSpPr>
        <p:spPr>
          <a:xfrm>
            <a:off x="990600" y="777875"/>
            <a:ext cx="5116513" cy="3836988"/>
          </a:xfrm>
          <a:ln/>
        </p:spPr>
      </p:sp>
      <p:sp>
        <p:nvSpPr>
          <p:cNvPr id="53252"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9C988BE9-0581-47AC-9FBA-83FB48A0DD98}" type="slidenum">
              <a:rPr lang="fr-FR" altLang="fr-FR" smtClean="0">
                <a:latin typeface="Arial" charset="0"/>
                <a:ea typeface="DejaVu Sans" pitchFamily="34" charset="0"/>
                <a:cs typeface="DejaVu Sans" pitchFamily="34" charset="0"/>
              </a:rPr>
              <a:pPr eaLnBrk="1" hangingPunct="1">
                <a:spcBef>
                  <a:spcPct val="0"/>
                </a:spcBef>
              </a:pPr>
              <a:t>17</a:t>
            </a:fld>
            <a:endParaRPr lang="fr-FR" altLang="fr-FR" smtClean="0">
              <a:latin typeface="Arial" charset="0"/>
              <a:ea typeface="DejaVu Sans" pitchFamily="34" charset="0"/>
              <a:cs typeface="DejaVu Sans" pitchFamily="34" charset="0"/>
            </a:endParaRPr>
          </a:p>
        </p:txBody>
      </p:sp>
      <p:sp>
        <p:nvSpPr>
          <p:cNvPr id="54275" name="Rectangle 1"/>
          <p:cNvSpPr>
            <a:spLocks noGrp="1" noRot="1" noChangeAspect="1" noChangeArrowheads="1" noTextEdit="1"/>
          </p:cNvSpPr>
          <p:nvPr>
            <p:ph type="sldImg"/>
          </p:nvPr>
        </p:nvSpPr>
        <p:spPr>
          <a:xfrm>
            <a:off x="990600" y="777875"/>
            <a:ext cx="5116513" cy="3836988"/>
          </a:xfrm>
          <a:ln/>
        </p:spPr>
      </p:sp>
      <p:sp>
        <p:nvSpPr>
          <p:cNvPr id="54276"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0AE2B6D6-2763-4B97-BED4-344498233F78}" type="slidenum">
              <a:rPr lang="fr-FR" altLang="fr-FR" smtClean="0">
                <a:latin typeface="Arial" charset="0"/>
                <a:ea typeface="DejaVu Sans" pitchFamily="34" charset="0"/>
                <a:cs typeface="DejaVu Sans" pitchFamily="34" charset="0"/>
              </a:rPr>
              <a:pPr eaLnBrk="1" hangingPunct="1">
                <a:spcBef>
                  <a:spcPct val="0"/>
                </a:spcBef>
              </a:pPr>
              <a:t>18</a:t>
            </a:fld>
            <a:endParaRPr lang="fr-FR" altLang="fr-FR" smtClean="0">
              <a:latin typeface="Arial" charset="0"/>
              <a:ea typeface="DejaVu Sans" pitchFamily="34" charset="0"/>
              <a:cs typeface="DejaVu Sans" pitchFamily="34" charset="0"/>
            </a:endParaRPr>
          </a:p>
        </p:txBody>
      </p:sp>
      <p:sp>
        <p:nvSpPr>
          <p:cNvPr id="55299" name="Rectangle 1"/>
          <p:cNvSpPr>
            <a:spLocks noGrp="1" noRot="1" noChangeAspect="1" noChangeArrowheads="1" noTextEdit="1"/>
          </p:cNvSpPr>
          <p:nvPr>
            <p:ph type="sldImg"/>
          </p:nvPr>
        </p:nvSpPr>
        <p:spPr>
          <a:xfrm>
            <a:off x="990600" y="777875"/>
            <a:ext cx="5116513" cy="3836988"/>
          </a:xfrm>
          <a:ln/>
        </p:spPr>
      </p:sp>
      <p:sp>
        <p:nvSpPr>
          <p:cNvPr id="55300"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D49FDB77-18D7-48FC-B2BA-6E38009D1B51}" type="slidenum">
              <a:rPr lang="fr-FR" altLang="fr-FR" smtClean="0">
                <a:latin typeface="Arial" charset="0"/>
                <a:ea typeface="DejaVu Sans" pitchFamily="34" charset="0"/>
                <a:cs typeface="DejaVu Sans" pitchFamily="34" charset="0"/>
              </a:rPr>
              <a:pPr eaLnBrk="1" hangingPunct="1">
                <a:spcBef>
                  <a:spcPct val="0"/>
                </a:spcBef>
              </a:pPr>
              <a:t>19</a:t>
            </a:fld>
            <a:endParaRPr lang="fr-FR" altLang="fr-FR" smtClean="0">
              <a:latin typeface="Arial" charset="0"/>
              <a:ea typeface="DejaVu Sans" pitchFamily="34" charset="0"/>
              <a:cs typeface="DejaVu Sans" pitchFamily="34" charset="0"/>
            </a:endParaRPr>
          </a:p>
        </p:txBody>
      </p:sp>
      <p:sp>
        <p:nvSpPr>
          <p:cNvPr id="56323" name="Rectangle 1"/>
          <p:cNvSpPr>
            <a:spLocks noGrp="1" noRot="1" noChangeAspect="1" noChangeArrowheads="1" noTextEdit="1"/>
          </p:cNvSpPr>
          <p:nvPr>
            <p:ph type="sldImg"/>
          </p:nvPr>
        </p:nvSpPr>
        <p:spPr>
          <a:xfrm>
            <a:off x="990600" y="777875"/>
            <a:ext cx="5116513" cy="3836988"/>
          </a:xfrm>
          <a:ln/>
        </p:spPr>
      </p:sp>
      <p:sp>
        <p:nvSpPr>
          <p:cNvPr id="56324"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9730D566-D73B-4B9D-8374-6C276E51AC93}" type="slidenum">
              <a:rPr lang="fr-FR" altLang="fr-FR" smtClean="0">
                <a:latin typeface="Arial" charset="0"/>
                <a:ea typeface="DejaVu Sans" pitchFamily="34" charset="0"/>
                <a:cs typeface="DejaVu Sans" pitchFamily="34" charset="0"/>
              </a:rPr>
              <a:pPr eaLnBrk="1" hangingPunct="1">
                <a:spcBef>
                  <a:spcPct val="0"/>
                </a:spcBef>
              </a:pPr>
              <a:t>20</a:t>
            </a:fld>
            <a:endParaRPr lang="fr-FR" altLang="fr-FR" smtClean="0">
              <a:latin typeface="Arial" charset="0"/>
              <a:ea typeface="DejaVu Sans" pitchFamily="34" charset="0"/>
              <a:cs typeface="DejaVu Sans" pitchFamily="34" charset="0"/>
            </a:endParaRPr>
          </a:p>
        </p:txBody>
      </p:sp>
      <p:sp>
        <p:nvSpPr>
          <p:cNvPr id="57347" name="Rectangle 1"/>
          <p:cNvSpPr>
            <a:spLocks noGrp="1" noRot="1" noChangeAspect="1" noChangeArrowheads="1" noTextEdit="1"/>
          </p:cNvSpPr>
          <p:nvPr>
            <p:ph type="sldImg"/>
          </p:nvPr>
        </p:nvSpPr>
        <p:spPr>
          <a:xfrm>
            <a:off x="990600" y="777875"/>
            <a:ext cx="5116513" cy="3836988"/>
          </a:xfrm>
          <a:ln/>
        </p:spPr>
      </p:sp>
      <p:sp>
        <p:nvSpPr>
          <p:cNvPr id="57348"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2663895E-01E6-45F3-AD27-62899AD80BB6}" type="slidenum">
              <a:rPr lang="fr-FR" altLang="fr-FR" smtClean="0">
                <a:latin typeface="Arial" charset="0"/>
                <a:ea typeface="DejaVu Sans" pitchFamily="34" charset="0"/>
                <a:cs typeface="DejaVu Sans" pitchFamily="34" charset="0"/>
              </a:rPr>
              <a:pPr eaLnBrk="1" hangingPunct="1">
                <a:spcBef>
                  <a:spcPct val="0"/>
                </a:spcBef>
              </a:pPr>
              <a:t>21</a:t>
            </a:fld>
            <a:endParaRPr lang="fr-FR" altLang="fr-FR" smtClean="0">
              <a:latin typeface="Arial" charset="0"/>
              <a:ea typeface="DejaVu Sans" pitchFamily="34" charset="0"/>
              <a:cs typeface="DejaVu Sans" pitchFamily="34" charset="0"/>
            </a:endParaRPr>
          </a:p>
        </p:txBody>
      </p:sp>
      <p:sp>
        <p:nvSpPr>
          <p:cNvPr id="58371" name="Rectangle 1"/>
          <p:cNvSpPr>
            <a:spLocks noGrp="1" noRot="1" noChangeAspect="1" noChangeArrowheads="1" noTextEdit="1"/>
          </p:cNvSpPr>
          <p:nvPr>
            <p:ph type="sldImg"/>
          </p:nvPr>
        </p:nvSpPr>
        <p:spPr>
          <a:xfrm>
            <a:off x="990600" y="777875"/>
            <a:ext cx="5116513" cy="3836988"/>
          </a:xfrm>
          <a:ln/>
        </p:spPr>
      </p:sp>
      <p:sp>
        <p:nvSpPr>
          <p:cNvPr id="58372"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5407CD28-C14E-4341-B2D4-79C0F86F6D2F}" type="slidenum">
              <a:rPr lang="fr-FR" altLang="fr-FR" smtClean="0">
                <a:latin typeface="Arial" charset="0"/>
                <a:ea typeface="DejaVu Sans" pitchFamily="34" charset="0"/>
                <a:cs typeface="DejaVu Sans" pitchFamily="34" charset="0"/>
              </a:rPr>
              <a:pPr eaLnBrk="1" hangingPunct="1">
                <a:spcBef>
                  <a:spcPct val="0"/>
                </a:spcBef>
              </a:pPr>
              <a:t>22</a:t>
            </a:fld>
            <a:endParaRPr lang="fr-FR" altLang="fr-FR" smtClean="0">
              <a:latin typeface="Arial" charset="0"/>
              <a:ea typeface="DejaVu Sans" pitchFamily="34" charset="0"/>
              <a:cs typeface="DejaVu Sans" pitchFamily="34" charset="0"/>
            </a:endParaRPr>
          </a:p>
        </p:txBody>
      </p:sp>
      <p:sp>
        <p:nvSpPr>
          <p:cNvPr id="59395" name="Rectangle 1"/>
          <p:cNvSpPr>
            <a:spLocks noGrp="1" noRot="1" noChangeAspect="1" noChangeArrowheads="1" noTextEdit="1"/>
          </p:cNvSpPr>
          <p:nvPr>
            <p:ph type="sldImg"/>
          </p:nvPr>
        </p:nvSpPr>
        <p:spPr>
          <a:xfrm>
            <a:off x="990600" y="777875"/>
            <a:ext cx="5116513" cy="3836988"/>
          </a:xfrm>
          <a:ln/>
        </p:spPr>
      </p:sp>
      <p:sp>
        <p:nvSpPr>
          <p:cNvPr id="59396"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22475127-416A-49AB-81BA-939F9193629E}" type="slidenum">
              <a:rPr lang="fr-FR" altLang="fr-FR" smtClean="0">
                <a:latin typeface="Arial" charset="0"/>
                <a:ea typeface="DejaVu Sans" pitchFamily="34" charset="0"/>
                <a:cs typeface="DejaVu Sans" pitchFamily="34" charset="0"/>
              </a:rPr>
              <a:pPr eaLnBrk="1" hangingPunct="1">
                <a:spcBef>
                  <a:spcPct val="0"/>
                </a:spcBef>
              </a:pPr>
              <a:t>23</a:t>
            </a:fld>
            <a:endParaRPr lang="fr-FR" altLang="fr-FR" smtClean="0">
              <a:latin typeface="Arial" charset="0"/>
              <a:ea typeface="DejaVu Sans" pitchFamily="34" charset="0"/>
              <a:cs typeface="DejaVu Sans" pitchFamily="34" charset="0"/>
            </a:endParaRPr>
          </a:p>
        </p:txBody>
      </p:sp>
      <p:sp>
        <p:nvSpPr>
          <p:cNvPr id="60419" name="Rectangle 1"/>
          <p:cNvSpPr>
            <a:spLocks noGrp="1" noRot="1" noChangeAspect="1" noChangeArrowheads="1" noTextEdit="1"/>
          </p:cNvSpPr>
          <p:nvPr>
            <p:ph type="sldImg"/>
          </p:nvPr>
        </p:nvSpPr>
        <p:spPr>
          <a:xfrm>
            <a:off x="990600" y="777875"/>
            <a:ext cx="5116513" cy="3836988"/>
          </a:xfrm>
          <a:ln/>
        </p:spPr>
      </p:sp>
      <p:sp>
        <p:nvSpPr>
          <p:cNvPr id="60420"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fr-FR" altLang="fr-FR" smtClean="0">
                <a:latin typeface="Calibri" pitchFamily="34" charset="0"/>
              </a:rPr>
              <a:t>4,52</a:t>
            </a:r>
            <a:r>
              <a:rPr lang="fr-FR" altLang="fr-FR" smtClean="0">
                <a:latin typeface="Times New Roman" pitchFamily="18" charset="0"/>
              </a:rP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4959BEFE-1EB1-4066-A8A3-0C46C4D66842}" type="slidenum">
              <a:rPr lang="fr-FR" altLang="fr-FR" smtClean="0">
                <a:latin typeface="Arial" charset="0"/>
                <a:ea typeface="DejaVu Sans" pitchFamily="34" charset="0"/>
                <a:cs typeface="DejaVu Sans" pitchFamily="34" charset="0"/>
              </a:rPr>
              <a:pPr eaLnBrk="1" hangingPunct="1">
                <a:spcBef>
                  <a:spcPct val="0"/>
                </a:spcBef>
              </a:pPr>
              <a:t>4</a:t>
            </a:fld>
            <a:endParaRPr lang="fr-FR" altLang="fr-FR" smtClean="0">
              <a:latin typeface="Arial" charset="0"/>
              <a:ea typeface="DejaVu Sans" pitchFamily="34" charset="0"/>
              <a:cs typeface="DejaVu Sans" pitchFamily="34" charset="0"/>
            </a:endParaRPr>
          </a:p>
        </p:txBody>
      </p:sp>
      <p:sp>
        <p:nvSpPr>
          <p:cNvPr id="43011" name="Rectangle 1"/>
          <p:cNvSpPr>
            <a:spLocks noGrp="1" noRot="1" noChangeAspect="1" noChangeArrowheads="1" noTextEdit="1"/>
          </p:cNvSpPr>
          <p:nvPr>
            <p:ph type="sldImg"/>
          </p:nvPr>
        </p:nvSpPr>
        <p:spPr>
          <a:xfrm>
            <a:off x="990600" y="777875"/>
            <a:ext cx="5116513" cy="3836988"/>
          </a:xfrm>
          <a:ln/>
        </p:spPr>
      </p:sp>
      <p:sp>
        <p:nvSpPr>
          <p:cNvPr id="43012"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DDAE35DB-EDF3-4D68-B9E9-FABA6E620FF2}" type="slidenum">
              <a:rPr lang="fr-FR" altLang="fr-FR" smtClean="0">
                <a:latin typeface="Arial" charset="0"/>
                <a:ea typeface="DejaVu Sans" pitchFamily="34" charset="0"/>
                <a:cs typeface="DejaVu Sans" pitchFamily="34" charset="0"/>
              </a:rPr>
              <a:pPr eaLnBrk="1" hangingPunct="1">
                <a:spcBef>
                  <a:spcPct val="0"/>
                </a:spcBef>
              </a:pPr>
              <a:t>30</a:t>
            </a:fld>
            <a:endParaRPr lang="fr-FR" altLang="fr-FR" smtClean="0">
              <a:latin typeface="Arial" charset="0"/>
              <a:ea typeface="DejaVu Sans" pitchFamily="34" charset="0"/>
              <a:cs typeface="DejaVu Sans" pitchFamily="34" charset="0"/>
            </a:endParaRPr>
          </a:p>
        </p:txBody>
      </p:sp>
      <p:sp>
        <p:nvSpPr>
          <p:cNvPr id="61443" name="Rectangle 1"/>
          <p:cNvSpPr>
            <a:spLocks noGrp="1" noRot="1" noChangeAspect="1" noChangeArrowheads="1" noTextEdit="1"/>
          </p:cNvSpPr>
          <p:nvPr>
            <p:ph type="sldImg"/>
          </p:nvPr>
        </p:nvSpPr>
        <p:spPr>
          <a:xfrm>
            <a:off x="990600" y="777875"/>
            <a:ext cx="5116513" cy="3836988"/>
          </a:xfrm>
          <a:ln/>
        </p:spPr>
      </p:sp>
      <p:sp>
        <p:nvSpPr>
          <p:cNvPr id="61444"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DDAE35DB-EDF3-4D68-B9E9-FABA6E620FF2}" type="slidenum">
              <a:rPr lang="fr-FR" altLang="fr-FR" smtClean="0">
                <a:latin typeface="Arial" charset="0"/>
                <a:ea typeface="DejaVu Sans" pitchFamily="34" charset="0"/>
                <a:cs typeface="DejaVu Sans" pitchFamily="34" charset="0"/>
              </a:rPr>
              <a:pPr eaLnBrk="1" hangingPunct="1">
                <a:spcBef>
                  <a:spcPct val="0"/>
                </a:spcBef>
              </a:pPr>
              <a:t>31</a:t>
            </a:fld>
            <a:endParaRPr lang="fr-FR" altLang="fr-FR" smtClean="0">
              <a:latin typeface="Arial" charset="0"/>
              <a:ea typeface="DejaVu Sans" pitchFamily="34" charset="0"/>
              <a:cs typeface="DejaVu Sans" pitchFamily="34" charset="0"/>
            </a:endParaRPr>
          </a:p>
        </p:txBody>
      </p:sp>
      <p:sp>
        <p:nvSpPr>
          <p:cNvPr id="61443" name="Rectangle 1"/>
          <p:cNvSpPr>
            <a:spLocks noGrp="1" noRot="1" noChangeAspect="1" noChangeArrowheads="1" noTextEdit="1"/>
          </p:cNvSpPr>
          <p:nvPr>
            <p:ph type="sldImg"/>
          </p:nvPr>
        </p:nvSpPr>
        <p:spPr>
          <a:xfrm>
            <a:off x="990600" y="777875"/>
            <a:ext cx="5116513" cy="3836988"/>
          </a:xfrm>
          <a:ln/>
        </p:spPr>
      </p:sp>
      <p:sp>
        <p:nvSpPr>
          <p:cNvPr id="61444"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E8CA4AF3-3D9A-446D-A088-6807F77CBFE0}" type="slidenum">
              <a:rPr lang="fr-FR" altLang="fr-FR" smtClean="0">
                <a:latin typeface="Arial" charset="0"/>
                <a:ea typeface="DejaVu Sans" pitchFamily="34" charset="0"/>
                <a:cs typeface="DejaVu Sans" pitchFamily="34" charset="0"/>
              </a:rPr>
              <a:pPr eaLnBrk="1" hangingPunct="1">
                <a:spcBef>
                  <a:spcPct val="0"/>
                </a:spcBef>
              </a:pPr>
              <a:t>36</a:t>
            </a:fld>
            <a:endParaRPr lang="fr-FR" altLang="fr-FR" smtClean="0">
              <a:latin typeface="Arial" charset="0"/>
              <a:ea typeface="DejaVu Sans" pitchFamily="34" charset="0"/>
              <a:cs typeface="DejaVu Sans" pitchFamily="34" charset="0"/>
            </a:endParaRPr>
          </a:p>
        </p:txBody>
      </p:sp>
      <p:sp>
        <p:nvSpPr>
          <p:cNvPr id="38915" name="Rectangle 1"/>
          <p:cNvSpPr>
            <a:spLocks noGrp="1" noRot="1" noChangeAspect="1" noChangeArrowheads="1" noTextEdit="1"/>
          </p:cNvSpPr>
          <p:nvPr>
            <p:ph type="sldImg"/>
          </p:nvPr>
        </p:nvSpPr>
        <p:spPr>
          <a:xfrm>
            <a:off x="990600" y="777875"/>
            <a:ext cx="5116513" cy="3836988"/>
          </a:xfrm>
          <a:ln/>
        </p:spPr>
      </p:sp>
      <p:sp>
        <p:nvSpPr>
          <p:cNvPr id="38916"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C9E95358-5158-4CDC-9046-9F0C2C0947B2}" type="slidenum">
              <a:rPr lang="fr-FR" altLang="fr-FR" smtClean="0">
                <a:latin typeface="Arial" charset="0"/>
                <a:ea typeface="DejaVu Sans" pitchFamily="34" charset="0"/>
                <a:cs typeface="DejaVu Sans" pitchFamily="34" charset="0"/>
              </a:rPr>
              <a:pPr eaLnBrk="1" hangingPunct="1">
                <a:spcBef>
                  <a:spcPct val="0"/>
                </a:spcBef>
              </a:pPr>
              <a:t>37</a:t>
            </a:fld>
            <a:endParaRPr lang="fr-FR" altLang="fr-FR" smtClean="0">
              <a:latin typeface="Arial" charset="0"/>
              <a:ea typeface="DejaVu Sans" pitchFamily="34" charset="0"/>
              <a:cs typeface="DejaVu Sans" pitchFamily="34" charset="0"/>
            </a:endParaRPr>
          </a:p>
        </p:txBody>
      </p:sp>
      <p:sp>
        <p:nvSpPr>
          <p:cNvPr id="39939" name="Rectangle 1"/>
          <p:cNvSpPr>
            <a:spLocks noGrp="1" noRot="1" noChangeAspect="1" noChangeArrowheads="1" noTextEdit="1"/>
          </p:cNvSpPr>
          <p:nvPr>
            <p:ph type="sldImg"/>
          </p:nvPr>
        </p:nvSpPr>
        <p:spPr>
          <a:xfrm>
            <a:off x="990600" y="777875"/>
            <a:ext cx="5116513" cy="3836988"/>
          </a:xfrm>
          <a:ln/>
        </p:spPr>
      </p:sp>
      <p:sp>
        <p:nvSpPr>
          <p:cNvPr id="39940"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C642D8D7-3C7B-4D79-B311-31B744171246}" type="slidenum">
              <a:rPr lang="fr-FR" altLang="fr-FR" smtClean="0">
                <a:latin typeface="Arial" charset="0"/>
                <a:ea typeface="DejaVu Sans" pitchFamily="34" charset="0"/>
                <a:cs typeface="DejaVu Sans" pitchFamily="34" charset="0"/>
              </a:rPr>
              <a:pPr eaLnBrk="1" hangingPunct="1">
                <a:spcBef>
                  <a:spcPct val="0"/>
                </a:spcBef>
              </a:pPr>
              <a:t>38</a:t>
            </a:fld>
            <a:endParaRPr lang="fr-FR" altLang="fr-FR" smtClean="0">
              <a:latin typeface="Arial" charset="0"/>
              <a:ea typeface="DejaVu Sans" pitchFamily="34" charset="0"/>
              <a:cs typeface="DejaVu Sans" pitchFamily="34" charset="0"/>
            </a:endParaRPr>
          </a:p>
        </p:txBody>
      </p:sp>
      <p:sp>
        <p:nvSpPr>
          <p:cNvPr id="40963" name="Rectangle 1"/>
          <p:cNvSpPr>
            <a:spLocks noGrp="1" noRot="1" noChangeAspect="1" noChangeArrowheads="1" noTextEdit="1"/>
          </p:cNvSpPr>
          <p:nvPr>
            <p:ph type="sldImg"/>
          </p:nvPr>
        </p:nvSpPr>
        <p:spPr>
          <a:xfrm>
            <a:off x="990600" y="777875"/>
            <a:ext cx="5116513" cy="3836988"/>
          </a:xfrm>
          <a:ln/>
        </p:spPr>
      </p:sp>
      <p:sp>
        <p:nvSpPr>
          <p:cNvPr id="40964"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D8AB363F-A770-4159-B897-810E2A502234}" type="slidenum">
              <a:rPr lang="fr-FR" altLang="fr-FR" smtClean="0">
                <a:latin typeface="Arial" charset="0"/>
                <a:ea typeface="DejaVu Sans" pitchFamily="34" charset="0"/>
                <a:cs typeface="DejaVu Sans" pitchFamily="34" charset="0"/>
              </a:rPr>
              <a:pPr eaLnBrk="1" hangingPunct="1">
                <a:spcBef>
                  <a:spcPct val="0"/>
                </a:spcBef>
              </a:pPr>
              <a:t>39</a:t>
            </a:fld>
            <a:endParaRPr lang="fr-FR" altLang="fr-FR" smtClean="0">
              <a:latin typeface="Arial" charset="0"/>
              <a:ea typeface="DejaVu Sans" pitchFamily="34" charset="0"/>
              <a:cs typeface="DejaVu Sans" pitchFamily="34" charset="0"/>
            </a:endParaRPr>
          </a:p>
        </p:txBody>
      </p:sp>
      <p:sp>
        <p:nvSpPr>
          <p:cNvPr id="41987" name="Rectangle 1"/>
          <p:cNvSpPr>
            <a:spLocks noGrp="1" noRot="1" noChangeAspect="1" noChangeArrowheads="1" noTextEdit="1"/>
          </p:cNvSpPr>
          <p:nvPr>
            <p:ph type="sldImg"/>
          </p:nvPr>
        </p:nvSpPr>
        <p:spPr>
          <a:xfrm>
            <a:off x="990600" y="777875"/>
            <a:ext cx="5116513" cy="3836988"/>
          </a:xfrm>
          <a:ln/>
        </p:spPr>
      </p:sp>
      <p:sp>
        <p:nvSpPr>
          <p:cNvPr id="41988"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C6EB7280-E52E-4ED2-A4F5-A050AA9252AA}" type="slidenum">
              <a:rPr lang="fr-FR" altLang="fr-FR" smtClean="0">
                <a:latin typeface="Arial" charset="0"/>
                <a:ea typeface="DejaVu Sans" pitchFamily="34" charset="0"/>
                <a:cs typeface="DejaVu Sans" pitchFamily="34" charset="0"/>
              </a:rPr>
              <a:pPr eaLnBrk="1" hangingPunct="1">
                <a:spcBef>
                  <a:spcPct val="0"/>
                </a:spcBef>
              </a:pPr>
              <a:t>5</a:t>
            </a:fld>
            <a:endParaRPr lang="fr-FR" altLang="fr-FR" smtClean="0">
              <a:latin typeface="Arial" charset="0"/>
              <a:ea typeface="DejaVu Sans" pitchFamily="34" charset="0"/>
              <a:cs typeface="DejaVu Sans" pitchFamily="34" charset="0"/>
            </a:endParaRPr>
          </a:p>
        </p:txBody>
      </p:sp>
      <p:sp>
        <p:nvSpPr>
          <p:cNvPr id="44035" name="Rectangle 1"/>
          <p:cNvSpPr>
            <a:spLocks noGrp="1" noRot="1" noChangeAspect="1" noChangeArrowheads="1" noTextEdit="1"/>
          </p:cNvSpPr>
          <p:nvPr>
            <p:ph type="sldImg"/>
          </p:nvPr>
        </p:nvSpPr>
        <p:spPr>
          <a:xfrm>
            <a:off x="990600" y="777875"/>
            <a:ext cx="5116513" cy="3836988"/>
          </a:xfrm>
          <a:ln/>
        </p:spPr>
      </p:sp>
      <p:sp>
        <p:nvSpPr>
          <p:cNvPr id="44036"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8A4F1612-2C4B-411E-865F-EFFD0CD90F93}" type="slidenum">
              <a:rPr lang="fr-FR" altLang="fr-FR" smtClean="0">
                <a:latin typeface="Arial" charset="0"/>
                <a:ea typeface="DejaVu Sans" pitchFamily="34" charset="0"/>
                <a:cs typeface="DejaVu Sans" pitchFamily="34" charset="0"/>
              </a:rPr>
              <a:pPr eaLnBrk="1" hangingPunct="1">
                <a:spcBef>
                  <a:spcPct val="0"/>
                </a:spcBef>
              </a:pPr>
              <a:t>6</a:t>
            </a:fld>
            <a:endParaRPr lang="fr-FR" altLang="fr-FR" smtClean="0">
              <a:latin typeface="Arial" charset="0"/>
              <a:ea typeface="DejaVu Sans" pitchFamily="34" charset="0"/>
              <a:cs typeface="DejaVu Sans" pitchFamily="34" charset="0"/>
            </a:endParaRPr>
          </a:p>
        </p:txBody>
      </p:sp>
      <p:sp>
        <p:nvSpPr>
          <p:cNvPr id="45059" name="Rectangle 1"/>
          <p:cNvSpPr>
            <a:spLocks noGrp="1" noRot="1" noChangeAspect="1" noChangeArrowheads="1" noTextEdit="1"/>
          </p:cNvSpPr>
          <p:nvPr>
            <p:ph type="sldImg"/>
          </p:nvPr>
        </p:nvSpPr>
        <p:spPr>
          <a:xfrm>
            <a:off x="990600" y="777875"/>
            <a:ext cx="5116513" cy="3836988"/>
          </a:xfrm>
          <a:ln/>
        </p:spPr>
      </p:sp>
      <p:sp>
        <p:nvSpPr>
          <p:cNvPr id="45060"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26568FE8-FD1E-479F-B7F0-A1F60C10B8F4}" type="slidenum">
              <a:rPr lang="fr-FR" altLang="fr-FR" smtClean="0">
                <a:latin typeface="Arial" charset="0"/>
                <a:ea typeface="DejaVu Sans" pitchFamily="34" charset="0"/>
                <a:cs typeface="DejaVu Sans" pitchFamily="34" charset="0"/>
              </a:rPr>
              <a:pPr eaLnBrk="1" hangingPunct="1">
                <a:spcBef>
                  <a:spcPct val="0"/>
                </a:spcBef>
              </a:pPr>
              <a:t>8</a:t>
            </a:fld>
            <a:endParaRPr lang="fr-FR" altLang="fr-FR" smtClean="0">
              <a:latin typeface="Arial" charset="0"/>
              <a:ea typeface="DejaVu Sans" pitchFamily="34" charset="0"/>
              <a:cs typeface="DejaVu Sans" pitchFamily="34" charset="0"/>
            </a:endParaRPr>
          </a:p>
        </p:txBody>
      </p:sp>
      <p:sp>
        <p:nvSpPr>
          <p:cNvPr id="46083" name="Rectangle 1"/>
          <p:cNvSpPr>
            <a:spLocks noGrp="1" noRot="1" noChangeAspect="1" noChangeArrowheads="1" noTextEdit="1"/>
          </p:cNvSpPr>
          <p:nvPr>
            <p:ph type="sldImg"/>
          </p:nvPr>
        </p:nvSpPr>
        <p:spPr>
          <a:xfrm>
            <a:off x="990600" y="777875"/>
            <a:ext cx="5116513" cy="3836988"/>
          </a:xfrm>
          <a:ln/>
        </p:spPr>
      </p:sp>
      <p:sp>
        <p:nvSpPr>
          <p:cNvPr id="46084"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2762D513-91BA-4BE2-8B1B-6C686FE83BA4}" type="slidenum">
              <a:rPr lang="fr-FR" altLang="fr-FR" smtClean="0">
                <a:latin typeface="Arial" charset="0"/>
                <a:ea typeface="DejaVu Sans" pitchFamily="34" charset="0"/>
                <a:cs typeface="DejaVu Sans" pitchFamily="34" charset="0"/>
              </a:rPr>
              <a:pPr eaLnBrk="1" hangingPunct="1">
                <a:spcBef>
                  <a:spcPct val="0"/>
                </a:spcBef>
              </a:pPr>
              <a:t>9</a:t>
            </a:fld>
            <a:endParaRPr lang="fr-FR" altLang="fr-FR" smtClean="0">
              <a:latin typeface="Arial" charset="0"/>
              <a:ea typeface="DejaVu Sans" pitchFamily="34" charset="0"/>
              <a:cs typeface="DejaVu Sans" pitchFamily="34" charset="0"/>
            </a:endParaRPr>
          </a:p>
        </p:txBody>
      </p:sp>
      <p:sp>
        <p:nvSpPr>
          <p:cNvPr id="47107" name="Rectangle 1"/>
          <p:cNvSpPr>
            <a:spLocks noGrp="1" noRot="1" noChangeAspect="1" noChangeArrowheads="1" noTextEdit="1"/>
          </p:cNvSpPr>
          <p:nvPr>
            <p:ph type="sldImg"/>
          </p:nvPr>
        </p:nvSpPr>
        <p:spPr>
          <a:xfrm>
            <a:off x="990600" y="777875"/>
            <a:ext cx="5116513" cy="3836988"/>
          </a:xfrm>
          <a:ln/>
        </p:spPr>
      </p:sp>
      <p:sp>
        <p:nvSpPr>
          <p:cNvPr id="47108"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9A602BED-6F26-401D-9FAC-A221A654D0BC}" type="slidenum">
              <a:rPr lang="fr-FR" altLang="fr-FR" smtClean="0">
                <a:latin typeface="Arial" charset="0"/>
                <a:ea typeface="DejaVu Sans" pitchFamily="34" charset="0"/>
                <a:cs typeface="DejaVu Sans" pitchFamily="34" charset="0"/>
              </a:rPr>
              <a:pPr eaLnBrk="1" hangingPunct="1">
                <a:spcBef>
                  <a:spcPct val="0"/>
                </a:spcBef>
              </a:pPr>
              <a:t>11</a:t>
            </a:fld>
            <a:endParaRPr lang="fr-FR" altLang="fr-FR" smtClean="0">
              <a:latin typeface="Arial" charset="0"/>
              <a:ea typeface="DejaVu Sans" pitchFamily="34" charset="0"/>
              <a:cs typeface="DejaVu Sans" pitchFamily="34" charset="0"/>
            </a:endParaRPr>
          </a:p>
        </p:txBody>
      </p:sp>
      <p:sp>
        <p:nvSpPr>
          <p:cNvPr id="48131" name="Rectangle 1"/>
          <p:cNvSpPr>
            <a:spLocks noGrp="1" noRot="1" noChangeAspect="1" noChangeArrowheads="1" noTextEdit="1"/>
          </p:cNvSpPr>
          <p:nvPr>
            <p:ph type="sldImg"/>
          </p:nvPr>
        </p:nvSpPr>
        <p:spPr>
          <a:xfrm>
            <a:off x="990600" y="777875"/>
            <a:ext cx="5116513" cy="3836988"/>
          </a:xfrm>
          <a:ln/>
        </p:spPr>
      </p:sp>
      <p:sp>
        <p:nvSpPr>
          <p:cNvPr id="48132"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1BD45368-93CC-429D-8812-A2EA1429830A}" type="slidenum">
              <a:rPr lang="fr-FR" altLang="fr-FR" smtClean="0">
                <a:latin typeface="Arial" charset="0"/>
                <a:ea typeface="DejaVu Sans" pitchFamily="34" charset="0"/>
                <a:cs typeface="DejaVu Sans" pitchFamily="34" charset="0"/>
              </a:rPr>
              <a:pPr eaLnBrk="1" hangingPunct="1">
                <a:spcBef>
                  <a:spcPct val="0"/>
                </a:spcBef>
              </a:pPr>
              <a:t>12</a:t>
            </a:fld>
            <a:endParaRPr lang="fr-FR" altLang="fr-FR" smtClean="0">
              <a:latin typeface="Arial" charset="0"/>
              <a:ea typeface="DejaVu Sans" pitchFamily="34" charset="0"/>
              <a:cs typeface="DejaVu Sans" pitchFamily="34" charset="0"/>
            </a:endParaRPr>
          </a:p>
        </p:txBody>
      </p:sp>
      <p:sp>
        <p:nvSpPr>
          <p:cNvPr id="49155" name="Rectangle 1"/>
          <p:cNvSpPr>
            <a:spLocks noGrp="1" noRot="1" noChangeAspect="1" noChangeArrowheads="1" noTextEdit="1"/>
          </p:cNvSpPr>
          <p:nvPr>
            <p:ph type="sldImg"/>
          </p:nvPr>
        </p:nvSpPr>
        <p:spPr>
          <a:xfrm>
            <a:off x="990600" y="777875"/>
            <a:ext cx="5116513" cy="3836988"/>
          </a:xfrm>
          <a:ln/>
        </p:spPr>
      </p:sp>
      <p:sp>
        <p:nvSpPr>
          <p:cNvPr id="49156"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8" charset="0"/>
              </a:defRPr>
            </a:lvl9pPr>
          </a:lstStyle>
          <a:p>
            <a:pPr eaLnBrk="1" hangingPunct="1">
              <a:spcBef>
                <a:spcPct val="0"/>
              </a:spcBef>
            </a:pPr>
            <a:fld id="{2013ED3C-1F61-4918-8600-53108C1AD18E}" type="slidenum">
              <a:rPr lang="fr-FR" altLang="fr-FR" smtClean="0">
                <a:latin typeface="Arial" charset="0"/>
                <a:ea typeface="DejaVu Sans" pitchFamily="34" charset="0"/>
                <a:cs typeface="DejaVu Sans" pitchFamily="34" charset="0"/>
              </a:rPr>
              <a:pPr eaLnBrk="1" hangingPunct="1">
                <a:spcBef>
                  <a:spcPct val="0"/>
                </a:spcBef>
              </a:pPr>
              <a:t>13</a:t>
            </a:fld>
            <a:endParaRPr lang="fr-FR" altLang="fr-FR" smtClean="0">
              <a:latin typeface="Arial" charset="0"/>
              <a:ea typeface="DejaVu Sans" pitchFamily="34" charset="0"/>
              <a:cs typeface="DejaVu Sans" pitchFamily="34" charset="0"/>
            </a:endParaRPr>
          </a:p>
        </p:txBody>
      </p:sp>
      <p:sp>
        <p:nvSpPr>
          <p:cNvPr id="50179" name="Rectangle 1"/>
          <p:cNvSpPr>
            <a:spLocks noGrp="1" noRot="1" noChangeAspect="1" noChangeArrowheads="1" noTextEdit="1"/>
          </p:cNvSpPr>
          <p:nvPr>
            <p:ph type="sldImg"/>
          </p:nvPr>
        </p:nvSpPr>
        <p:spPr>
          <a:xfrm>
            <a:off x="990600" y="777875"/>
            <a:ext cx="5116513" cy="3836988"/>
          </a:xfrm>
          <a:ln/>
        </p:spPr>
      </p:sp>
      <p:sp>
        <p:nvSpPr>
          <p:cNvPr id="50180" name="Rectangle 2"/>
          <p:cNvSpPr>
            <a:spLocks noGrp="1" noChangeArrowheads="1"/>
          </p:cNvSpPr>
          <p:nvPr>
            <p:ph type="body" idx="1"/>
          </p:nvPr>
        </p:nvSpPr>
        <p:spPr>
          <a:xfrm>
            <a:off x="709613" y="4862513"/>
            <a:ext cx="5680075" cy="4603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ltLang="fr-FR"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1D554E99-5673-4F16-AD66-CEE47451251C}" type="datetimeFigureOut">
              <a:rPr lang="fr-FR"/>
              <a:pPr>
                <a:defRPr/>
              </a:pPr>
              <a:t>26/03/2018</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B812F5D-A657-471A-8DA0-3766F53DF8C4}" type="slidenum">
              <a:rPr lang="fr-FR"/>
              <a:pPr>
                <a:defRPr/>
              </a:pPr>
              <a:t>‹#›</a:t>
            </a:fld>
            <a:endParaRPr lang="fr-FR"/>
          </a:p>
        </p:txBody>
      </p:sp>
    </p:spTree>
    <p:extLst>
      <p:ext uri="{BB962C8B-B14F-4D97-AF65-F5344CB8AC3E}">
        <p14:creationId xmlns:p14="http://schemas.microsoft.com/office/powerpoint/2010/main" val="3370805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15222DBC-4F99-4983-A820-629BD0F9CB09}" type="datetimeFigureOut">
              <a:rPr lang="fr-FR"/>
              <a:pPr>
                <a:defRPr/>
              </a:pPr>
              <a:t>26/03/2018</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99BE8BF-BED4-4A05-A8A1-202CED1337D0}" type="slidenum">
              <a:rPr lang="fr-FR"/>
              <a:pPr>
                <a:defRPr/>
              </a:pPr>
              <a:t>‹#›</a:t>
            </a:fld>
            <a:endParaRPr lang="fr-FR"/>
          </a:p>
        </p:txBody>
      </p:sp>
    </p:spTree>
    <p:extLst>
      <p:ext uri="{BB962C8B-B14F-4D97-AF65-F5344CB8AC3E}">
        <p14:creationId xmlns:p14="http://schemas.microsoft.com/office/powerpoint/2010/main" val="1222243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AD0B3ADC-2354-4837-BF7C-E627CF43479A}" type="datetimeFigureOut">
              <a:rPr lang="fr-FR"/>
              <a:pPr>
                <a:defRPr/>
              </a:pPr>
              <a:t>26/03/2018</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F813CAB-7FD6-44EE-8DBB-87E35BEA3340}" type="slidenum">
              <a:rPr lang="fr-FR"/>
              <a:pPr>
                <a:defRPr/>
              </a:pPr>
              <a:t>‹#›</a:t>
            </a:fld>
            <a:endParaRPr lang="fr-FR"/>
          </a:p>
        </p:txBody>
      </p:sp>
    </p:spTree>
    <p:extLst>
      <p:ext uri="{BB962C8B-B14F-4D97-AF65-F5344CB8AC3E}">
        <p14:creationId xmlns:p14="http://schemas.microsoft.com/office/powerpoint/2010/main" val="1104155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18D1BAE0-2A90-455E-B80F-E94432F6B9F0}" type="datetimeFigureOut">
              <a:rPr lang="fr-FR"/>
              <a:pPr>
                <a:defRPr/>
              </a:pPr>
              <a:t>26/03/2018</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A454BB96-C818-469A-A72D-31FE125F93E1}" type="slidenum">
              <a:rPr lang="fr-FR"/>
              <a:pPr>
                <a:defRPr/>
              </a:pPr>
              <a:t>‹#›</a:t>
            </a:fld>
            <a:endParaRPr lang="fr-FR"/>
          </a:p>
        </p:txBody>
      </p:sp>
    </p:spTree>
    <p:extLst>
      <p:ext uri="{BB962C8B-B14F-4D97-AF65-F5344CB8AC3E}">
        <p14:creationId xmlns:p14="http://schemas.microsoft.com/office/powerpoint/2010/main" val="4222534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66FE2AF6-6CD2-4920-8D7F-9C7B0A8FC7F5}" type="datetimeFigureOut">
              <a:rPr lang="fr-FR"/>
              <a:pPr>
                <a:defRPr/>
              </a:pPr>
              <a:t>26/03/2018</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5B6E9A8-23D3-475A-8003-98F614AD46E6}" type="slidenum">
              <a:rPr lang="fr-FR"/>
              <a:pPr>
                <a:defRPr/>
              </a:pPr>
              <a:t>‹#›</a:t>
            </a:fld>
            <a:endParaRPr lang="fr-FR"/>
          </a:p>
        </p:txBody>
      </p:sp>
    </p:spTree>
    <p:extLst>
      <p:ext uri="{BB962C8B-B14F-4D97-AF65-F5344CB8AC3E}">
        <p14:creationId xmlns:p14="http://schemas.microsoft.com/office/powerpoint/2010/main" val="1594480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5EF1BFBD-6C42-428C-A387-A7EF299A5F59}" type="datetimeFigureOut">
              <a:rPr lang="fr-FR"/>
              <a:pPr>
                <a:defRPr/>
              </a:pPr>
              <a:t>26/03/2018</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2EE6331A-A92C-459C-923F-2257788B5B0D}" type="slidenum">
              <a:rPr lang="fr-FR"/>
              <a:pPr>
                <a:defRPr/>
              </a:pPr>
              <a:t>‹#›</a:t>
            </a:fld>
            <a:endParaRPr lang="fr-FR"/>
          </a:p>
        </p:txBody>
      </p:sp>
    </p:spTree>
    <p:extLst>
      <p:ext uri="{BB962C8B-B14F-4D97-AF65-F5344CB8AC3E}">
        <p14:creationId xmlns:p14="http://schemas.microsoft.com/office/powerpoint/2010/main" val="83964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C057F9FD-F553-4FBE-AA2F-82F9B82523AD}" type="datetimeFigureOut">
              <a:rPr lang="fr-FR"/>
              <a:pPr>
                <a:defRPr/>
              </a:pPr>
              <a:t>26/03/2018</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7CE5C421-17F7-41D9-A9FA-6E34F2B8DE9F}" type="slidenum">
              <a:rPr lang="fr-FR"/>
              <a:pPr>
                <a:defRPr/>
              </a:pPr>
              <a:t>‹#›</a:t>
            </a:fld>
            <a:endParaRPr lang="fr-FR"/>
          </a:p>
        </p:txBody>
      </p:sp>
    </p:spTree>
    <p:extLst>
      <p:ext uri="{BB962C8B-B14F-4D97-AF65-F5344CB8AC3E}">
        <p14:creationId xmlns:p14="http://schemas.microsoft.com/office/powerpoint/2010/main" val="1264985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e la date 3"/>
          <p:cNvSpPr>
            <a:spLocks noGrp="1"/>
          </p:cNvSpPr>
          <p:nvPr>
            <p:ph type="dt" sz="half" idx="10"/>
          </p:nvPr>
        </p:nvSpPr>
        <p:spPr/>
        <p:txBody>
          <a:bodyPr/>
          <a:lstStyle>
            <a:lvl1pPr>
              <a:defRPr/>
            </a:lvl1pPr>
          </a:lstStyle>
          <a:p>
            <a:pPr>
              <a:defRPr/>
            </a:pPr>
            <a:fld id="{682E546B-EEF4-4A54-873A-41CBD2678F75}" type="datetimeFigureOut">
              <a:rPr lang="fr-FR"/>
              <a:pPr>
                <a:defRPr/>
              </a:pPr>
              <a:t>26/03/2018</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E800CDA0-F7E1-402F-9DBF-0B0463DDAEF5}" type="slidenum">
              <a:rPr lang="fr-FR"/>
              <a:pPr>
                <a:defRPr/>
              </a:pPr>
              <a:t>‹#›</a:t>
            </a:fld>
            <a:endParaRPr lang="fr-FR"/>
          </a:p>
        </p:txBody>
      </p:sp>
    </p:spTree>
    <p:extLst>
      <p:ext uri="{BB962C8B-B14F-4D97-AF65-F5344CB8AC3E}">
        <p14:creationId xmlns:p14="http://schemas.microsoft.com/office/powerpoint/2010/main" val="36600295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bg>
      <p:bgRef idx="1002">
        <a:schemeClr val="bg2"/>
      </p:bgRef>
    </p:bg>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E7B59A4F-6329-43A5-A3C1-A798E6A9E6FF}" type="datetimeFigureOut">
              <a:rPr lang="fr-FR"/>
              <a:pPr>
                <a:defRPr/>
              </a:pPr>
              <a:t>26/03/2018</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AB2A677C-DD35-44D6-ACE3-94CE099D4148}" type="slidenum">
              <a:rPr lang="fr-FR"/>
              <a:pPr>
                <a:defRPr/>
              </a:pPr>
              <a:t>‹#›</a:t>
            </a:fld>
            <a:endParaRPr lang="fr-FR"/>
          </a:p>
        </p:txBody>
      </p:sp>
    </p:spTree>
    <p:extLst>
      <p:ext uri="{BB962C8B-B14F-4D97-AF65-F5344CB8AC3E}">
        <p14:creationId xmlns:p14="http://schemas.microsoft.com/office/powerpoint/2010/main" val="5861529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2B7546B6-A13A-47DD-A879-F8C7239750DC}" type="datetimeFigureOut">
              <a:rPr lang="fr-FR"/>
              <a:pPr>
                <a:defRPr/>
              </a:pPr>
              <a:t>26/03/2018</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769A282A-E433-4006-979F-82C437EEFC64}" type="slidenum">
              <a:rPr lang="fr-FR"/>
              <a:pPr>
                <a:defRPr/>
              </a:pPr>
              <a:t>‹#›</a:t>
            </a:fld>
            <a:endParaRPr lang="fr-FR"/>
          </a:p>
        </p:txBody>
      </p:sp>
    </p:spTree>
    <p:extLst>
      <p:ext uri="{BB962C8B-B14F-4D97-AF65-F5344CB8AC3E}">
        <p14:creationId xmlns:p14="http://schemas.microsoft.com/office/powerpoint/2010/main" val="3621774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3B0120FA-0A3D-4F70-B748-CCFEB49DBE15}" type="datetimeFigureOut">
              <a:rPr lang="fr-FR"/>
              <a:pPr>
                <a:defRPr/>
              </a:pPr>
              <a:t>26/03/2018</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E3A2E628-5A06-46CB-947A-EB4255B8F7EA}" type="slidenum">
              <a:rPr lang="fr-FR"/>
              <a:pPr>
                <a:defRPr/>
              </a:pPr>
              <a:t>‹#›</a:t>
            </a:fld>
            <a:endParaRPr lang="fr-FR"/>
          </a:p>
        </p:txBody>
      </p:sp>
    </p:spTree>
    <p:extLst>
      <p:ext uri="{BB962C8B-B14F-4D97-AF65-F5344CB8AC3E}">
        <p14:creationId xmlns:p14="http://schemas.microsoft.com/office/powerpoint/2010/main" val="12138560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2051"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mn-ea"/>
              </a:defRPr>
            </a:lvl1pPr>
          </a:lstStyle>
          <a:p>
            <a:pPr>
              <a:defRPr/>
            </a:pPr>
            <a:fld id="{5D447E22-BB13-445E-A4DF-24BA5E7CCE17}" type="datetimeFigureOut">
              <a:rPr lang="fr-FR"/>
              <a:pPr>
                <a:defRPr/>
              </a:pPr>
              <a:t>26/03/2018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mn-ea"/>
              </a:defRPr>
            </a:lvl1pPr>
          </a:lstStyle>
          <a:p>
            <a:pPr>
              <a:defRPr/>
            </a:pPr>
            <a:fld id="{7CB2A6C5-0628-49BA-8780-229D42968F03}"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7.png"/><Relationship Id="rId5" Type="http://schemas.openxmlformats.org/officeDocument/2006/relationships/oleObject" Target="../embeddings/oleObject1.bin"/><Relationship Id="rId6" Type="http://schemas.openxmlformats.org/officeDocument/2006/relationships/image" Target="../media/image21.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2.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7.png"/><Relationship Id="rId5" Type="http://schemas.openxmlformats.org/officeDocument/2006/relationships/image" Target="../media/image18.png"/><Relationship Id="rId6"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4.png"/><Relationship Id="rId5" Type="http://schemas.openxmlformats.org/officeDocument/2006/relationships/image" Target="../media/image18.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 Id="rId3" Type="http://schemas.openxmlformats.org/officeDocument/2006/relationships/image" Target="../media/image4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46.jpeg"/><Relationship Id="rId5"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 Id="rId3" Type="http://schemas.openxmlformats.org/officeDocument/2006/relationships/image" Target="../media/image5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7.png"/><Relationship Id="rId5" Type="http://schemas.openxmlformats.org/officeDocument/2006/relationships/oleObject" Target="../embeddings/oleObject2.bin"/><Relationship Id="rId6" Type="http://schemas.openxmlformats.org/officeDocument/2006/relationships/image" Target="../media/image52.w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7.png"/><Relationship Id="rId5" Type="http://schemas.openxmlformats.org/officeDocument/2006/relationships/oleObject" Target="../embeddings/oleObject3.bin"/><Relationship Id="rId6" Type="http://schemas.openxmlformats.org/officeDocument/2006/relationships/image" Target="../media/image53.wmf"/><Relationship Id="rId7" Type="http://schemas.openxmlformats.org/officeDocument/2006/relationships/oleObject" Target="../embeddings/oleObject4.bin"/><Relationship Id="rId8" Type="http://schemas.openxmlformats.org/officeDocument/2006/relationships/image" Target="../media/image54.w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7.png"/><Relationship Id="rId5" Type="http://schemas.openxmlformats.org/officeDocument/2006/relationships/oleObject" Target="../embeddings/oleObject5.bin"/><Relationship Id="rId6" Type="http://schemas.openxmlformats.org/officeDocument/2006/relationships/image" Target="../media/image55.w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9144000" cy="1556792"/>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ctr" eaLnBrk="1" hangingPunct="1">
              <a:spcBef>
                <a:spcPct val="0"/>
              </a:spcBef>
              <a:buClrTx/>
              <a:buSzTx/>
              <a:buFontTx/>
              <a:buNone/>
            </a:pPr>
            <a:r>
              <a:rPr lang="en-GB" altLang="fr-FR" sz="2400" dirty="0">
                <a:solidFill>
                  <a:srgbClr val="FFFFFF"/>
                </a:solidFill>
                <a:latin typeface="Arial" charset="0"/>
                <a:cs typeface="Arial" charset="0"/>
              </a:rPr>
              <a:t> </a:t>
            </a:r>
            <a:r>
              <a:rPr lang="en-GB" altLang="fr-FR" sz="2400" dirty="0">
                <a:solidFill>
                  <a:srgbClr val="FFFFFF"/>
                </a:solidFill>
                <a:latin typeface="Arial" charset="0"/>
                <a:ea typeface="KaiTi" pitchFamily="49" charset="-122"/>
                <a:cs typeface="Arial" charset="0"/>
              </a:rPr>
              <a:t>Le grand </a:t>
            </a:r>
            <a:r>
              <a:rPr lang="en-GB" altLang="fr-FR" sz="2400" dirty="0" err="1">
                <a:solidFill>
                  <a:srgbClr val="FFFFFF"/>
                </a:solidFill>
                <a:latin typeface="Arial" charset="0"/>
                <a:ea typeface="KaiTi" pitchFamily="49" charset="-122"/>
                <a:cs typeface="Arial" charset="0"/>
              </a:rPr>
              <a:t>collisionneur</a:t>
            </a:r>
            <a:r>
              <a:rPr lang="en-GB" altLang="fr-FR" sz="2400" dirty="0">
                <a:solidFill>
                  <a:srgbClr val="FFFFFF"/>
                </a:solidFill>
                <a:latin typeface="Arial" charset="0"/>
                <a:ea typeface="KaiTi" pitchFamily="49" charset="-122"/>
                <a:cs typeface="Arial" charset="0"/>
              </a:rPr>
              <a:t> de hadrons  (LHC)</a:t>
            </a:r>
          </a:p>
          <a:p>
            <a:pPr algn="ctr" eaLnBrk="1" hangingPunct="1">
              <a:spcBef>
                <a:spcPct val="0"/>
              </a:spcBef>
              <a:buClrTx/>
              <a:buSzTx/>
              <a:buFontTx/>
              <a:buNone/>
            </a:pPr>
            <a:r>
              <a:rPr lang="en-GB" altLang="fr-FR" sz="2400" dirty="0">
                <a:solidFill>
                  <a:srgbClr val="FFFFFF"/>
                </a:solidFill>
                <a:latin typeface="Arial" charset="0"/>
                <a:ea typeface="KaiTi" pitchFamily="49" charset="-122"/>
                <a:cs typeface="Arial" charset="0"/>
              </a:rPr>
              <a:t>et </a:t>
            </a:r>
            <a:r>
              <a:rPr lang="en-GB" altLang="fr-FR" sz="2400" dirty="0" err="1">
                <a:solidFill>
                  <a:srgbClr val="FFFFFF"/>
                </a:solidFill>
                <a:latin typeface="Arial" charset="0"/>
                <a:ea typeface="KaiTi" pitchFamily="49" charset="-122"/>
                <a:cs typeface="Arial" charset="0"/>
              </a:rPr>
              <a:t>l’expérience</a:t>
            </a:r>
            <a:r>
              <a:rPr lang="en-GB" altLang="fr-FR" sz="2400" dirty="0">
                <a:solidFill>
                  <a:srgbClr val="FFFFFF"/>
                </a:solidFill>
                <a:latin typeface="Arial" charset="0"/>
                <a:ea typeface="KaiTi" pitchFamily="49" charset="-122"/>
                <a:cs typeface="Arial" charset="0"/>
              </a:rPr>
              <a:t> CMS</a:t>
            </a:r>
          </a:p>
        </p:txBody>
      </p:sp>
      <p:pic>
        <p:nvPicPr>
          <p:cNvPr id="3076" name="Picture 15"/>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569325" y="565118"/>
            <a:ext cx="5397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13"/>
          <p:cNvSpPr>
            <a:spLocks noChangeArrowheads="1"/>
          </p:cNvSpPr>
          <p:nvPr/>
        </p:nvSpPr>
        <p:spPr bwMode="auto">
          <a:xfrm>
            <a:off x="2987824" y="6021388"/>
            <a:ext cx="30047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fr-FR" sz="1600" dirty="0" err="1" smtClean="0">
                <a:solidFill>
                  <a:srgbClr val="FFFFFF"/>
                </a:solidFill>
                <a:ea typeface="KaiTi" pitchFamily="49" charset="-122"/>
                <a:cs typeface="Arial" charset="0"/>
              </a:rPr>
              <a:t>MasterClasses</a:t>
            </a:r>
            <a:r>
              <a:rPr lang="en-GB" altLang="fr-FR" sz="1600" dirty="0" smtClean="0">
                <a:solidFill>
                  <a:srgbClr val="FFFFFF"/>
                </a:solidFill>
                <a:ea typeface="KaiTi" pitchFamily="49" charset="-122"/>
                <a:cs typeface="Arial" charset="0"/>
              </a:rPr>
              <a:t> </a:t>
            </a:r>
            <a:r>
              <a:rPr lang="en-GB" altLang="fr-FR" sz="1600" dirty="0">
                <a:solidFill>
                  <a:srgbClr val="FFFFFF"/>
                </a:solidFill>
                <a:ea typeface="KaiTi" pitchFamily="49" charset="-122"/>
                <a:cs typeface="Arial" charset="0"/>
              </a:rPr>
              <a:t>IPN Lyon, </a:t>
            </a:r>
            <a:r>
              <a:rPr lang="en-GB" altLang="fr-FR" sz="1600" dirty="0" smtClean="0">
                <a:solidFill>
                  <a:srgbClr val="FFFFFF"/>
                </a:solidFill>
                <a:ea typeface="KaiTi" pitchFamily="49" charset="-122"/>
                <a:cs typeface="Arial" charset="0"/>
              </a:rPr>
              <a:t>2018</a:t>
            </a:r>
            <a:endParaRPr lang="fr-FR" altLang="fr-FR" sz="1600" dirty="0">
              <a:ea typeface="KaiTi" pitchFamily="49" charset="-122"/>
              <a:cs typeface="Arial" charset="0"/>
            </a:endParaRPr>
          </a:p>
        </p:txBody>
      </p:sp>
      <p:pic>
        <p:nvPicPr>
          <p:cNvPr id="6151" name="Picture 8"/>
          <p:cNvPicPr>
            <a:picLocks noChangeAspect="1" noChangeArrowheads="1"/>
          </p:cNvPicPr>
          <p:nvPr/>
        </p:nvPicPr>
        <p:blipFill>
          <a:blip r:embed="rId4"/>
          <a:stretch>
            <a:fillRect/>
          </a:stretch>
        </p:blipFill>
        <p:spPr bwMode="auto">
          <a:xfrm>
            <a:off x="1747044" y="1916832"/>
            <a:ext cx="5649912" cy="3629025"/>
          </a:xfrm>
          <a:prstGeom prst="rect">
            <a:avLst/>
          </a:prstGeom>
          <a:noFill/>
          <a:ln w="25400">
            <a:solidFill>
              <a:schemeClr val="bg1">
                <a:lumMod val="50000"/>
              </a:schemeClr>
            </a:solid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50800"/>
            <a:ext cx="9001125" cy="675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à coins arrondis 37"/>
          <p:cNvSpPr/>
          <p:nvPr/>
        </p:nvSpPr>
        <p:spPr>
          <a:xfrm>
            <a:off x="1258888" y="1628775"/>
            <a:ext cx="6553200" cy="3671888"/>
          </a:xfrm>
          <a:prstGeom prst="roundRect">
            <a:avLst/>
          </a:prstGeom>
          <a:solidFill>
            <a:srgbClr val="FEF99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itchFamily="34" charset="0"/>
              <a:cs typeface="Arial" pitchFamily="34" charset="0"/>
            </a:endParaRPr>
          </a:p>
        </p:txBody>
      </p:sp>
      <p:sp>
        <p:nvSpPr>
          <p:cNvPr id="18435" name="Rectangle 1"/>
          <p:cNvSpPr>
            <a:spLocks noChangeArrowheads="1"/>
          </p:cNvSpPr>
          <p:nvPr/>
        </p:nvSpPr>
        <p:spPr bwMode="auto">
          <a:xfrm>
            <a:off x="0" y="0"/>
            <a:ext cx="9144000" cy="692150"/>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1200" b="1">
                <a:solidFill>
                  <a:srgbClr val="FFFFFF"/>
                </a:solidFill>
                <a:latin typeface="Arial" charset="0"/>
                <a:cs typeface="Arial" charset="0"/>
              </a:rPr>
              <a:t>Que</a:t>
            </a:r>
            <a:r>
              <a:rPr lang="en-GB" altLang="fr-FR" sz="1200" b="1">
                <a:solidFill>
                  <a:srgbClr val="FFFFFF"/>
                </a:solidFill>
                <a:latin typeface="Arial" charset="0"/>
                <a:cs typeface="Arial" charset="0"/>
              </a:rPr>
              <a:t> détecte-t-on dans CMS ?</a:t>
            </a:r>
          </a:p>
        </p:txBody>
      </p:sp>
      <p:sp>
        <p:nvSpPr>
          <p:cNvPr id="18437" name="Rectangle 6"/>
          <p:cNvSpPr>
            <a:spLocks noChangeArrowheads="1"/>
          </p:cNvSpPr>
          <p:nvPr/>
        </p:nvSpPr>
        <p:spPr bwMode="auto">
          <a:xfrm>
            <a:off x="179388" y="692150"/>
            <a:ext cx="8569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en-GB" altLang="fr-FR" sz="1400" b="1">
                <a:solidFill>
                  <a:srgbClr val="FFFFFF"/>
                </a:solidFill>
                <a:latin typeface="Arial" charset="0"/>
                <a:ea typeface="KaiTi" pitchFamily="49" charset="-122"/>
                <a:cs typeface="Arial" charset="0"/>
              </a:rPr>
              <a:t>→ </a:t>
            </a:r>
            <a:r>
              <a:rPr lang="fr-FR" altLang="fr-FR" sz="1400" b="1">
                <a:solidFill>
                  <a:srgbClr val="FFFFFF"/>
                </a:solidFill>
                <a:latin typeface="Arial" charset="0"/>
                <a:ea typeface="KaiTi" pitchFamily="49" charset="-122"/>
                <a:cs typeface="Arial" charset="0"/>
              </a:rPr>
              <a:t>Pour reconstituer l’interaction d’origine, nous ne disposons que des particules qui survivent suffisamment longtemps  pour passer dans le détecteur.</a:t>
            </a:r>
            <a:endParaRPr lang="en-GB" altLang="fr-FR" sz="1400" b="1">
              <a:solidFill>
                <a:srgbClr val="FFFFFF"/>
              </a:solidFill>
              <a:latin typeface="Arial" charset="0"/>
              <a:ea typeface="KaiTi" pitchFamily="49" charset="-122"/>
              <a:cs typeface="Arial" charset="0"/>
            </a:endParaRPr>
          </a:p>
        </p:txBody>
      </p:sp>
      <p:sp>
        <p:nvSpPr>
          <p:cNvPr id="18438" name="Rectangle 8"/>
          <p:cNvSpPr>
            <a:spLocks noChangeArrowheads="1"/>
          </p:cNvSpPr>
          <p:nvPr/>
        </p:nvSpPr>
        <p:spPr bwMode="auto">
          <a:xfrm>
            <a:off x="2484438" y="5786438"/>
            <a:ext cx="4103687" cy="738187"/>
          </a:xfrm>
          <a:prstGeom prst="rect">
            <a:avLst/>
          </a:prstGeom>
          <a:noFill/>
          <a:ln w="254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ctr" eaLnBrk="1" hangingPunct="1">
              <a:spcBef>
                <a:spcPct val="0"/>
              </a:spcBef>
              <a:buClrTx/>
              <a:buSzTx/>
              <a:buFont typeface="Times New Roman" pitchFamily="18" charset="0"/>
              <a:buNone/>
            </a:pPr>
            <a:r>
              <a:rPr lang="en-GB" altLang="fr-FR" sz="1400" b="1">
                <a:solidFill>
                  <a:srgbClr val="FFFF00"/>
                </a:solidFill>
                <a:latin typeface="Arial" charset="0"/>
                <a:ea typeface="KaiTi" pitchFamily="49" charset="-122"/>
                <a:cs typeface="Arial" charset="0"/>
              </a:rPr>
              <a:t>On doit deviner tout le reste à partir de ça.  </a:t>
            </a:r>
          </a:p>
          <a:p>
            <a:pPr algn="ctr" eaLnBrk="1" hangingPunct="1">
              <a:spcBef>
                <a:spcPct val="0"/>
              </a:spcBef>
              <a:buClrTx/>
              <a:buSzTx/>
              <a:buFont typeface="Times New Roman" pitchFamily="18" charset="0"/>
              <a:buNone/>
            </a:pPr>
            <a:r>
              <a:rPr lang="en-GB" altLang="fr-FR" sz="1400" b="1">
                <a:solidFill>
                  <a:srgbClr val="FFFF00"/>
                </a:solidFill>
                <a:latin typeface="Arial" charset="0"/>
                <a:ea typeface="KaiTi" pitchFamily="49" charset="-122"/>
                <a:cs typeface="Arial" charset="0"/>
              </a:rPr>
              <a:t>Identifier correctement ces particules est donc capital.</a:t>
            </a:r>
          </a:p>
        </p:txBody>
      </p:sp>
      <p:sp>
        <p:nvSpPr>
          <p:cNvPr id="18439" name="Rectangle 12"/>
          <p:cNvSpPr>
            <a:spLocks noChangeArrowheads="1"/>
          </p:cNvSpPr>
          <p:nvPr/>
        </p:nvSpPr>
        <p:spPr bwMode="auto">
          <a:xfrm>
            <a:off x="2411413" y="1844675"/>
            <a:ext cx="2232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en-GB" altLang="fr-FR" sz="1400" b="1" dirty="0">
                <a:solidFill>
                  <a:srgbClr val="FF0000"/>
                </a:solidFill>
                <a:latin typeface="Arial" charset="0"/>
                <a:ea typeface="KaiTi" pitchFamily="49" charset="-122"/>
                <a:cs typeface="Arial" charset="0"/>
              </a:rPr>
              <a:t>→ Les photons</a:t>
            </a:r>
          </a:p>
        </p:txBody>
      </p:sp>
      <p:sp>
        <p:nvSpPr>
          <p:cNvPr id="18440" name="Rectangle 12"/>
          <p:cNvSpPr>
            <a:spLocks noChangeArrowheads="1"/>
          </p:cNvSpPr>
          <p:nvPr/>
        </p:nvSpPr>
        <p:spPr bwMode="auto">
          <a:xfrm>
            <a:off x="2409825" y="3552825"/>
            <a:ext cx="482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en-GB" altLang="fr-FR" sz="1400" b="1" dirty="0">
                <a:solidFill>
                  <a:srgbClr val="FF0000"/>
                </a:solidFill>
                <a:latin typeface="Arial" charset="0"/>
                <a:ea typeface="KaiTi" pitchFamily="49" charset="-122"/>
                <a:cs typeface="Arial" charset="0"/>
              </a:rPr>
              <a:t>→ Les hadrons chargés (</a:t>
            </a:r>
            <a:r>
              <a:rPr lang="en-GB" altLang="fr-FR" sz="1400" b="1" i="1" dirty="0">
                <a:solidFill>
                  <a:srgbClr val="FF0000"/>
                </a:solidFill>
                <a:latin typeface="Arial" charset="0"/>
                <a:ea typeface="KaiTi" pitchFamily="49" charset="-122"/>
                <a:cs typeface="Arial" charset="0"/>
              </a:rPr>
              <a:t>proton, </a:t>
            </a:r>
            <a:r>
              <a:rPr lang="en-GB" altLang="fr-FR" sz="1400" b="1" i="1" dirty="0" err="1">
                <a:solidFill>
                  <a:srgbClr val="FF0000"/>
                </a:solidFill>
                <a:latin typeface="Arial" charset="0"/>
                <a:ea typeface="KaiTi" pitchFamily="49" charset="-122"/>
                <a:cs typeface="Arial" charset="0"/>
              </a:rPr>
              <a:t>pions</a:t>
            </a:r>
            <a:r>
              <a:rPr lang="en-GB" altLang="fr-FR" sz="1400" b="1" i="1" dirty="0">
                <a:solidFill>
                  <a:srgbClr val="FF0000"/>
                </a:solidFill>
                <a:latin typeface="Arial" charset="0"/>
                <a:ea typeface="KaiTi" pitchFamily="49" charset="-122"/>
                <a:cs typeface="Arial" charset="0"/>
              </a:rPr>
              <a:t> chargés,... </a:t>
            </a:r>
            <a:r>
              <a:rPr lang="en-GB" altLang="fr-FR" sz="1400" b="1" dirty="0">
                <a:solidFill>
                  <a:srgbClr val="FF0000"/>
                </a:solidFill>
                <a:latin typeface="Arial" charset="0"/>
                <a:ea typeface="KaiTi" pitchFamily="49" charset="-122"/>
                <a:cs typeface="Arial" charset="0"/>
              </a:rPr>
              <a:t>)</a:t>
            </a:r>
          </a:p>
        </p:txBody>
      </p:sp>
      <p:sp>
        <p:nvSpPr>
          <p:cNvPr id="18441" name="Rectangle 12"/>
          <p:cNvSpPr>
            <a:spLocks noChangeArrowheads="1"/>
          </p:cNvSpPr>
          <p:nvPr/>
        </p:nvSpPr>
        <p:spPr bwMode="auto">
          <a:xfrm>
            <a:off x="2411413" y="2563813"/>
            <a:ext cx="5256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en-GB" altLang="fr-FR" sz="1400" b="1" dirty="0">
                <a:solidFill>
                  <a:srgbClr val="FF0000"/>
                </a:solidFill>
                <a:latin typeface="Arial" charset="0"/>
                <a:ea typeface="KaiTi" pitchFamily="49" charset="-122"/>
                <a:cs typeface="Arial" charset="0"/>
              </a:rPr>
              <a:t>→ Les </a:t>
            </a:r>
            <a:r>
              <a:rPr lang="en-GB" altLang="fr-FR" sz="1400" b="1" dirty="0" err="1">
                <a:solidFill>
                  <a:srgbClr val="FF0000"/>
                </a:solidFill>
                <a:latin typeface="Arial" charset="0"/>
                <a:ea typeface="KaiTi" pitchFamily="49" charset="-122"/>
                <a:cs typeface="Arial" charset="0"/>
              </a:rPr>
              <a:t>électrons</a:t>
            </a:r>
            <a:r>
              <a:rPr lang="en-GB" altLang="fr-FR" sz="1400" b="1" dirty="0">
                <a:solidFill>
                  <a:srgbClr val="FF0000"/>
                </a:solidFill>
                <a:latin typeface="Arial" charset="0"/>
                <a:ea typeface="KaiTi" pitchFamily="49" charset="-122"/>
                <a:cs typeface="Arial" charset="0"/>
              </a:rPr>
              <a:t>, les muons et </a:t>
            </a:r>
            <a:r>
              <a:rPr lang="en-GB" altLang="fr-FR" sz="1400" b="1" dirty="0" err="1">
                <a:solidFill>
                  <a:srgbClr val="FF0000"/>
                </a:solidFill>
                <a:latin typeface="Arial" charset="0"/>
                <a:ea typeface="KaiTi" pitchFamily="49" charset="-122"/>
                <a:cs typeface="Arial" charset="0"/>
              </a:rPr>
              <a:t>leurs</a:t>
            </a:r>
            <a:r>
              <a:rPr lang="en-GB" altLang="fr-FR" sz="1400" b="1" dirty="0">
                <a:solidFill>
                  <a:srgbClr val="FF0000"/>
                </a:solidFill>
                <a:latin typeface="Arial" charset="0"/>
                <a:ea typeface="KaiTi" pitchFamily="49" charset="-122"/>
                <a:cs typeface="Arial" charset="0"/>
              </a:rPr>
              <a:t> anti-</a:t>
            </a:r>
            <a:r>
              <a:rPr lang="en-GB" altLang="fr-FR" sz="1400" b="1" dirty="0" err="1">
                <a:solidFill>
                  <a:srgbClr val="FF0000"/>
                </a:solidFill>
                <a:latin typeface="Arial" charset="0"/>
                <a:ea typeface="KaiTi" pitchFamily="49" charset="-122"/>
                <a:cs typeface="Arial" charset="0"/>
              </a:rPr>
              <a:t>particules</a:t>
            </a:r>
            <a:r>
              <a:rPr lang="en-GB" altLang="fr-FR" sz="1400" b="1" dirty="0">
                <a:solidFill>
                  <a:srgbClr val="FF0000"/>
                </a:solidFill>
                <a:latin typeface="Arial" charset="0"/>
                <a:ea typeface="KaiTi" pitchFamily="49" charset="-122"/>
                <a:cs typeface="Arial" charset="0"/>
              </a:rPr>
              <a:t> </a:t>
            </a:r>
            <a:r>
              <a:rPr lang="en-GB" altLang="fr-FR" sz="1400" b="1" dirty="0" err="1">
                <a:solidFill>
                  <a:srgbClr val="FF0000"/>
                </a:solidFill>
                <a:latin typeface="Arial" charset="0"/>
                <a:ea typeface="KaiTi" pitchFamily="49" charset="-122"/>
                <a:cs typeface="Arial" charset="0"/>
              </a:rPr>
              <a:t>respectives</a:t>
            </a:r>
            <a:r>
              <a:rPr lang="en-GB" altLang="fr-FR" sz="1400" b="1" dirty="0">
                <a:solidFill>
                  <a:srgbClr val="FF0000"/>
                </a:solidFill>
                <a:latin typeface="Arial" charset="0"/>
                <a:ea typeface="KaiTi" pitchFamily="49" charset="-122"/>
                <a:cs typeface="Arial" charset="0"/>
              </a:rPr>
              <a:t> </a:t>
            </a:r>
          </a:p>
        </p:txBody>
      </p:sp>
      <p:grpSp>
        <p:nvGrpSpPr>
          <p:cNvPr id="18442" name="Groupe 26"/>
          <p:cNvGrpSpPr>
            <a:grpSpLocks/>
          </p:cNvGrpSpPr>
          <p:nvPr/>
        </p:nvGrpSpPr>
        <p:grpSpPr bwMode="auto">
          <a:xfrm rot="-3380974">
            <a:off x="1937544" y="1862932"/>
            <a:ext cx="73025" cy="287337"/>
            <a:chOff x="323528" y="2636912"/>
            <a:chExt cx="72008" cy="432048"/>
          </a:xfrm>
        </p:grpSpPr>
        <p:cxnSp>
          <p:nvCxnSpPr>
            <p:cNvPr id="13" name="Connecteur en arc 12"/>
            <p:cNvCxnSpPr/>
            <p:nvPr/>
          </p:nvCxnSpPr>
          <p:spPr>
            <a:xfrm rot="16200000" flipH="1">
              <a:off x="329023" y="2626601"/>
              <a:ext cx="71610" cy="72008"/>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cteur en arc 20"/>
            <p:cNvCxnSpPr/>
            <p:nvPr/>
          </p:nvCxnSpPr>
          <p:spPr>
            <a:xfrm rot="5400000" flipH="1" flipV="1">
              <a:off x="332913" y="2665666"/>
              <a:ext cx="71610" cy="72008"/>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cteur en arc 22"/>
            <p:cNvCxnSpPr/>
            <p:nvPr/>
          </p:nvCxnSpPr>
          <p:spPr>
            <a:xfrm rot="16200000" flipH="1">
              <a:off x="322553" y="2773900"/>
              <a:ext cx="73997" cy="72008"/>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en arc 23"/>
            <p:cNvCxnSpPr/>
            <p:nvPr/>
          </p:nvCxnSpPr>
          <p:spPr>
            <a:xfrm rot="5400000" flipH="1" flipV="1">
              <a:off x="335445" y="2826544"/>
              <a:ext cx="71610" cy="72008"/>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cteur en arc 24"/>
            <p:cNvCxnSpPr/>
            <p:nvPr/>
          </p:nvCxnSpPr>
          <p:spPr>
            <a:xfrm rot="16200000" flipH="1">
              <a:off x="341929" y="2888782"/>
              <a:ext cx="71610" cy="72008"/>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en arc 25"/>
            <p:cNvCxnSpPr/>
            <p:nvPr/>
          </p:nvCxnSpPr>
          <p:spPr>
            <a:xfrm rot="5400000" flipH="1" flipV="1">
              <a:off x="325817" y="2994030"/>
              <a:ext cx="71610" cy="72008"/>
            </a:xfrm>
            <a:prstGeom prst="curved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Ellipse 27"/>
          <p:cNvSpPr/>
          <p:nvPr/>
        </p:nvSpPr>
        <p:spPr bwMode="auto">
          <a:xfrm>
            <a:off x="1619324" y="2564904"/>
            <a:ext cx="288032" cy="288032"/>
          </a:xfrm>
          <a:prstGeom prst="ellipse">
            <a:avLst/>
          </a:prstGeom>
          <a:gradFill flip="none" rotWithShape="1">
            <a:gsLst>
              <a:gs pos="0">
                <a:srgbClr val="002060"/>
              </a:gs>
              <a:gs pos="50000">
                <a:srgbClr val="7030A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00" b="1" dirty="0">
                <a:latin typeface="Arial" pitchFamily="34" charset="0"/>
                <a:cs typeface="Arial" pitchFamily="34" charset="0"/>
              </a:rPr>
              <a:t>m</a:t>
            </a:r>
          </a:p>
        </p:txBody>
      </p:sp>
      <p:sp>
        <p:nvSpPr>
          <p:cNvPr id="29" name="Ellipse 28"/>
          <p:cNvSpPr/>
          <p:nvPr/>
        </p:nvSpPr>
        <p:spPr bwMode="auto">
          <a:xfrm>
            <a:off x="2051372" y="2636912"/>
            <a:ext cx="144016" cy="144016"/>
          </a:xfrm>
          <a:prstGeom prst="ellipse">
            <a:avLst/>
          </a:prstGeom>
          <a:gradFill flip="none" rotWithShape="1">
            <a:gsLst>
              <a:gs pos="0">
                <a:schemeClr val="accent2">
                  <a:lumMod val="50000"/>
                </a:schemeClr>
              </a:gs>
              <a:gs pos="50000">
                <a:srgbClr val="C0000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00" b="1" dirty="0">
                <a:latin typeface="Arial" pitchFamily="34" charset="0"/>
                <a:cs typeface="Arial" pitchFamily="34" charset="0"/>
              </a:rPr>
              <a:t>e</a:t>
            </a:r>
          </a:p>
        </p:txBody>
      </p:sp>
      <p:sp>
        <p:nvSpPr>
          <p:cNvPr id="30" name="Ellipse 29"/>
          <p:cNvSpPr/>
          <p:nvPr/>
        </p:nvSpPr>
        <p:spPr bwMode="auto">
          <a:xfrm>
            <a:off x="1619175" y="3336528"/>
            <a:ext cx="648072" cy="648072"/>
          </a:xfrm>
          <a:prstGeom prst="ellipse">
            <a:avLst/>
          </a:prstGeom>
          <a:gradFill flip="none" rotWithShape="1">
            <a:gsLst>
              <a:gs pos="0">
                <a:schemeClr val="tx1"/>
              </a:gs>
              <a:gs pos="100000">
                <a:srgbClr val="FF000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800" b="1" dirty="0">
              <a:latin typeface="Arial" pitchFamily="34" charset="0"/>
              <a:cs typeface="Arial" pitchFamily="34" charset="0"/>
            </a:endParaRPr>
          </a:p>
        </p:txBody>
      </p:sp>
      <p:sp>
        <p:nvSpPr>
          <p:cNvPr id="31" name="Ellipse 30"/>
          <p:cNvSpPr/>
          <p:nvPr/>
        </p:nvSpPr>
        <p:spPr bwMode="auto">
          <a:xfrm>
            <a:off x="1835199" y="3408536"/>
            <a:ext cx="144016" cy="144016"/>
          </a:xfrm>
          <a:prstGeom prst="ellipse">
            <a:avLst/>
          </a:prstGeom>
          <a:gradFill flip="none" rotWithShape="1">
            <a:gsLst>
              <a:gs pos="0">
                <a:schemeClr val="tx2"/>
              </a:gs>
              <a:gs pos="100000">
                <a:srgbClr val="00B0F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800" b="1" dirty="0">
              <a:latin typeface="Arial" pitchFamily="34" charset="0"/>
              <a:cs typeface="Arial" pitchFamily="34" charset="0"/>
            </a:endParaRPr>
          </a:p>
        </p:txBody>
      </p:sp>
      <p:sp>
        <p:nvSpPr>
          <p:cNvPr id="32" name="Ellipse 31"/>
          <p:cNvSpPr/>
          <p:nvPr/>
        </p:nvSpPr>
        <p:spPr bwMode="auto">
          <a:xfrm>
            <a:off x="2051223" y="3552552"/>
            <a:ext cx="144016" cy="144016"/>
          </a:xfrm>
          <a:prstGeom prst="ellipse">
            <a:avLst/>
          </a:prstGeom>
          <a:gradFill flip="none" rotWithShape="1">
            <a:gsLst>
              <a:gs pos="0">
                <a:schemeClr val="tx2"/>
              </a:gs>
              <a:gs pos="100000">
                <a:srgbClr val="00B0F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800" b="1" dirty="0">
              <a:latin typeface="Arial" pitchFamily="34" charset="0"/>
              <a:cs typeface="Arial" pitchFamily="34" charset="0"/>
            </a:endParaRPr>
          </a:p>
        </p:txBody>
      </p:sp>
      <p:sp>
        <p:nvSpPr>
          <p:cNvPr id="33" name="Ellipse 32"/>
          <p:cNvSpPr/>
          <p:nvPr/>
        </p:nvSpPr>
        <p:spPr bwMode="auto">
          <a:xfrm>
            <a:off x="1763191" y="3696568"/>
            <a:ext cx="144016" cy="144016"/>
          </a:xfrm>
          <a:prstGeom prst="ellipse">
            <a:avLst/>
          </a:prstGeom>
          <a:gradFill flip="none" rotWithShape="1">
            <a:gsLst>
              <a:gs pos="0">
                <a:srgbClr val="00B050"/>
              </a:gs>
              <a:gs pos="100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800" b="1" dirty="0">
              <a:latin typeface="Arial" pitchFamily="34" charset="0"/>
              <a:cs typeface="Arial" pitchFamily="34" charset="0"/>
            </a:endParaRPr>
          </a:p>
        </p:txBody>
      </p:sp>
      <p:sp>
        <p:nvSpPr>
          <p:cNvPr id="34" name="Ellipse 33"/>
          <p:cNvSpPr/>
          <p:nvPr/>
        </p:nvSpPr>
        <p:spPr bwMode="auto">
          <a:xfrm>
            <a:off x="1619324" y="4365104"/>
            <a:ext cx="648072" cy="648072"/>
          </a:xfrm>
          <a:prstGeom prst="ellipse">
            <a:avLst/>
          </a:prstGeom>
          <a:gradFill flip="none" rotWithShape="1">
            <a:gsLst>
              <a:gs pos="0">
                <a:srgbClr val="002060"/>
              </a:gs>
              <a:gs pos="100000">
                <a:schemeClr val="accent5">
                  <a:lumMod val="60000"/>
                  <a:lumOff val="4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800" b="1" dirty="0">
              <a:latin typeface="Arial" pitchFamily="34" charset="0"/>
              <a:cs typeface="Arial" pitchFamily="34" charset="0"/>
            </a:endParaRPr>
          </a:p>
        </p:txBody>
      </p:sp>
      <p:sp>
        <p:nvSpPr>
          <p:cNvPr id="35" name="Ellipse 34"/>
          <p:cNvSpPr/>
          <p:nvPr/>
        </p:nvSpPr>
        <p:spPr bwMode="auto">
          <a:xfrm>
            <a:off x="1835348" y="4437112"/>
            <a:ext cx="144016" cy="144016"/>
          </a:xfrm>
          <a:prstGeom prst="ellipse">
            <a:avLst/>
          </a:prstGeom>
          <a:gradFill flip="none" rotWithShape="1">
            <a:gsLst>
              <a:gs pos="0">
                <a:schemeClr val="tx2"/>
              </a:gs>
              <a:gs pos="100000">
                <a:srgbClr val="00B0F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800" b="1" dirty="0">
              <a:latin typeface="Arial" pitchFamily="34" charset="0"/>
              <a:cs typeface="Arial" pitchFamily="34" charset="0"/>
            </a:endParaRPr>
          </a:p>
        </p:txBody>
      </p:sp>
      <p:sp>
        <p:nvSpPr>
          <p:cNvPr id="36" name="Ellipse 35"/>
          <p:cNvSpPr/>
          <p:nvPr/>
        </p:nvSpPr>
        <p:spPr bwMode="auto">
          <a:xfrm>
            <a:off x="2051372" y="4581128"/>
            <a:ext cx="144016" cy="144016"/>
          </a:xfrm>
          <a:prstGeom prst="ellipse">
            <a:avLst/>
          </a:prstGeom>
          <a:gradFill flip="none" rotWithShape="1">
            <a:gsLst>
              <a:gs pos="0">
                <a:srgbClr val="3C6E2E"/>
              </a:gs>
              <a:gs pos="100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800" b="1" dirty="0">
              <a:latin typeface="Arial" pitchFamily="34" charset="0"/>
              <a:cs typeface="Arial" pitchFamily="34" charset="0"/>
            </a:endParaRPr>
          </a:p>
        </p:txBody>
      </p:sp>
      <p:sp>
        <p:nvSpPr>
          <p:cNvPr id="37" name="Ellipse 36"/>
          <p:cNvSpPr/>
          <p:nvPr/>
        </p:nvSpPr>
        <p:spPr bwMode="auto">
          <a:xfrm>
            <a:off x="1763340" y="4725144"/>
            <a:ext cx="144016" cy="144016"/>
          </a:xfrm>
          <a:prstGeom prst="ellipse">
            <a:avLst/>
          </a:prstGeom>
          <a:gradFill flip="none" rotWithShape="1">
            <a:gsLst>
              <a:gs pos="0">
                <a:srgbClr val="3C6E2E"/>
              </a:gs>
              <a:gs pos="100000">
                <a:schemeClr val="bg1"/>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800" b="1" dirty="0">
              <a:latin typeface="Arial" pitchFamily="34" charset="0"/>
              <a:cs typeface="Arial" pitchFamily="34" charset="0"/>
            </a:endParaRPr>
          </a:p>
        </p:txBody>
      </p:sp>
      <p:sp>
        <p:nvSpPr>
          <p:cNvPr id="18473" name="Rectangle 12"/>
          <p:cNvSpPr>
            <a:spLocks noChangeArrowheads="1"/>
          </p:cNvSpPr>
          <p:nvPr/>
        </p:nvSpPr>
        <p:spPr bwMode="auto">
          <a:xfrm>
            <a:off x="2409825" y="4581525"/>
            <a:ext cx="4610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en-GB" altLang="fr-FR" sz="1400" b="1" dirty="0">
                <a:solidFill>
                  <a:srgbClr val="FF0000"/>
                </a:solidFill>
                <a:latin typeface="Arial" charset="0"/>
                <a:ea typeface="KaiTi" pitchFamily="49" charset="-122"/>
                <a:cs typeface="Arial" charset="0"/>
              </a:rPr>
              <a:t>→ Les hadrons </a:t>
            </a:r>
            <a:r>
              <a:rPr lang="en-GB" altLang="fr-FR" sz="1400" b="1" dirty="0" err="1">
                <a:solidFill>
                  <a:srgbClr val="FF0000"/>
                </a:solidFill>
                <a:latin typeface="Arial" charset="0"/>
                <a:ea typeface="KaiTi" pitchFamily="49" charset="-122"/>
                <a:cs typeface="Arial" charset="0"/>
              </a:rPr>
              <a:t>neutres</a:t>
            </a:r>
            <a:r>
              <a:rPr lang="en-GB" altLang="fr-FR" sz="1400" b="1" dirty="0">
                <a:solidFill>
                  <a:srgbClr val="FF0000"/>
                </a:solidFill>
                <a:latin typeface="Arial" charset="0"/>
                <a:ea typeface="KaiTi" pitchFamily="49" charset="-122"/>
                <a:cs typeface="Arial" charset="0"/>
              </a:rPr>
              <a:t> (</a:t>
            </a:r>
            <a:r>
              <a:rPr lang="en-GB" altLang="fr-FR" sz="1400" b="1" i="1" dirty="0">
                <a:solidFill>
                  <a:srgbClr val="FF0000"/>
                </a:solidFill>
                <a:latin typeface="Arial" charset="0"/>
                <a:ea typeface="KaiTi" pitchFamily="49" charset="-122"/>
                <a:cs typeface="Arial" charset="0"/>
              </a:rPr>
              <a:t>neutron, pion </a:t>
            </a:r>
            <a:r>
              <a:rPr lang="en-GB" altLang="fr-FR" sz="1400" b="1" i="1" dirty="0" err="1">
                <a:solidFill>
                  <a:srgbClr val="FF0000"/>
                </a:solidFill>
                <a:latin typeface="Arial" charset="0"/>
                <a:ea typeface="KaiTi" pitchFamily="49" charset="-122"/>
                <a:cs typeface="Arial" charset="0"/>
              </a:rPr>
              <a:t>neutre</a:t>
            </a:r>
            <a:r>
              <a:rPr lang="en-GB" altLang="fr-FR" sz="1400" b="1" i="1" dirty="0">
                <a:solidFill>
                  <a:srgbClr val="FF0000"/>
                </a:solidFill>
                <a:latin typeface="Arial" charset="0"/>
                <a:ea typeface="KaiTi" pitchFamily="49" charset="-122"/>
                <a:cs typeface="Arial" charset="0"/>
              </a:rPr>
              <a:t>,... </a:t>
            </a:r>
            <a:r>
              <a:rPr lang="en-GB" altLang="fr-FR" sz="1400" b="1" dirty="0">
                <a:solidFill>
                  <a:srgbClr val="FF0000"/>
                </a:solidFill>
                <a:latin typeface="Arial" charset="0"/>
                <a:ea typeface="KaiTi" pitchFamily="49" charset="-122"/>
                <a:cs typeface="Arial" charset="0"/>
              </a:rPr>
              <a:t>)</a:t>
            </a:r>
          </a:p>
        </p:txBody>
      </p:sp>
      <p:pic>
        <p:nvPicPr>
          <p:cNvPr id="18474" name="Picture 15"/>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748713" y="224631"/>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5" name="Rectangle 7"/>
          <p:cNvSpPr>
            <a:spLocks noChangeArrowheads="1"/>
          </p:cNvSpPr>
          <p:nvPr/>
        </p:nvSpPr>
        <p:spPr bwMode="auto">
          <a:xfrm>
            <a:off x="8748713" y="6608763"/>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dirty="0" smtClean="0">
                <a:solidFill>
                  <a:srgbClr val="FFFFFF"/>
                </a:solidFill>
                <a:ea typeface="KaiTi" pitchFamily="49" charset="-122"/>
                <a:cs typeface="Arial" charset="0"/>
              </a:rPr>
              <a:t>14</a:t>
            </a:r>
            <a:endParaRPr lang="fr-FR" altLang="fr-FR" sz="1200" dirty="0">
              <a:ea typeface="KaiTi" pitchFamily="49" charset="-122"/>
              <a:cs typeface="Arial" charset="0"/>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0" y="0"/>
            <a:ext cx="9144000" cy="836712"/>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2800" b="1" dirty="0" smtClean="0">
                <a:solidFill>
                  <a:srgbClr val="FFFFFF"/>
                </a:solidFill>
                <a:latin typeface="Estrangelo Edessa" pitchFamily="66" charset="0"/>
              </a:rPr>
              <a:t>Identifier </a:t>
            </a:r>
            <a:r>
              <a:rPr lang="fr-FR" altLang="fr-FR" sz="2800" b="1" dirty="0">
                <a:solidFill>
                  <a:srgbClr val="FFFFFF"/>
                </a:solidFill>
                <a:latin typeface="Estrangelo Edessa" pitchFamily="66" charset="0"/>
              </a:rPr>
              <a:t>les particules chargées</a:t>
            </a:r>
            <a:endParaRPr lang="en-GB" altLang="fr-FR" sz="2800" b="1" dirty="0">
              <a:solidFill>
                <a:srgbClr val="FFFFFF"/>
              </a:solidFill>
              <a:latin typeface="Estrangelo Edessa" pitchFamily="66" charset="0"/>
            </a:endParaRPr>
          </a:p>
        </p:txBody>
      </p:sp>
      <p:sp>
        <p:nvSpPr>
          <p:cNvPr id="19460" name="Rectangle 6"/>
          <p:cNvSpPr>
            <a:spLocks noChangeArrowheads="1"/>
          </p:cNvSpPr>
          <p:nvPr/>
        </p:nvSpPr>
        <p:spPr bwMode="auto">
          <a:xfrm>
            <a:off x="107950" y="962025"/>
            <a:ext cx="54721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fr-FR" altLang="fr-FR" sz="1400">
                <a:solidFill>
                  <a:srgbClr val="FFFFFF"/>
                </a:solidFill>
                <a:latin typeface="Arial" charset="0"/>
                <a:ea typeface="KaiTi" pitchFamily="49" charset="-122"/>
                <a:cs typeface="Arial" charset="0"/>
              </a:rPr>
              <a:t>→ Les particules chargées interagissent  avec le matériau qu’elles traversent (</a:t>
            </a:r>
            <a:r>
              <a:rPr lang="fr-FR" altLang="fr-FR" sz="1400" i="1">
                <a:solidFill>
                  <a:srgbClr val="FFFFFF"/>
                </a:solidFill>
                <a:latin typeface="Arial" charset="0"/>
                <a:ea typeface="KaiTi" pitchFamily="49" charset="-122"/>
                <a:cs typeface="Arial" charset="0"/>
              </a:rPr>
              <a:t>par ionisation</a:t>
            </a:r>
            <a:r>
              <a:rPr lang="fr-FR" altLang="fr-FR" sz="1400">
                <a:solidFill>
                  <a:srgbClr val="FFFFFF"/>
                </a:solidFill>
                <a:latin typeface="Arial" charset="0"/>
                <a:ea typeface="KaiTi" pitchFamily="49" charset="-122"/>
                <a:cs typeface="Arial" charset="0"/>
              </a:rPr>
              <a:t>). S’il y a peu de matériau traversé (</a:t>
            </a:r>
            <a:r>
              <a:rPr lang="fr-FR" altLang="fr-FR" sz="1400" i="1">
                <a:solidFill>
                  <a:srgbClr val="FFFFFF"/>
                </a:solidFill>
                <a:latin typeface="Arial" charset="0"/>
                <a:ea typeface="KaiTi" pitchFamily="49" charset="-122"/>
                <a:cs typeface="Arial" charset="0"/>
              </a:rPr>
              <a:t>fine plaque</a:t>
            </a:r>
            <a:r>
              <a:rPr lang="fr-FR" altLang="fr-FR" sz="1400">
                <a:solidFill>
                  <a:srgbClr val="FFFFFF"/>
                </a:solidFill>
                <a:latin typeface="Arial" charset="0"/>
                <a:ea typeface="KaiTi" pitchFamily="49" charset="-122"/>
                <a:cs typeface="Arial" charset="0"/>
              </a:rPr>
              <a:t>), on peut savoir où la particule est passée sans la détruire. </a:t>
            </a:r>
            <a:endParaRPr lang="en-GB" altLang="fr-FR" sz="1400">
              <a:solidFill>
                <a:srgbClr val="FFFFFF"/>
              </a:solidFill>
              <a:latin typeface="Arial" charset="0"/>
              <a:ea typeface="KaiTi" pitchFamily="49" charset="-122"/>
              <a:cs typeface="Arial" charset="0"/>
            </a:endParaRPr>
          </a:p>
        </p:txBody>
      </p:sp>
      <p:sp>
        <p:nvSpPr>
          <p:cNvPr id="13320" name="Rectangle 12"/>
          <p:cNvSpPr>
            <a:spLocks noChangeArrowheads="1"/>
          </p:cNvSpPr>
          <p:nvPr/>
        </p:nvSpPr>
        <p:spPr bwMode="auto">
          <a:xfrm>
            <a:off x="250825" y="2636838"/>
            <a:ext cx="35290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en-GB" altLang="fr-FR" sz="1400">
                <a:solidFill>
                  <a:srgbClr val="FFFFFF"/>
                </a:solidFill>
                <a:latin typeface="Arial" charset="0"/>
                <a:ea typeface="KaiTi" pitchFamily="49" charset="-122"/>
                <a:cs typeface="Arial" charset="0"/>
              </a:rPr>
              <a:t>→ Si on met plusieurs couches, on peut </a:t>
            </a:r>
            <a:r>
              <a:rPr lang="en-GB" altLang="fr-FR" sz="1400" b="1">
                <a:solidFill>
                  <a:srgbClr val="FFFF00"/>
                </a:solidFill>
                <a:latin typeface="Arial" charset="0"/>
                <a:ea typeface="KaiTi" pitchFamily="49" charset="-122"/>
                <a:cs typeface="Arial" charset="0"/>
              </a:rPr>
              <a:t>voir le trajet de la particule</a:t>
            </a:r>
            <a:r>
              <a:rPr lang="en-GB" altLang="fr-FR" sz="1400">
                <a:solidFill>
                  <a:srgbClr val="FFFFFF"/>
                </a:solidFill>
                <a:latin typeface="Arial" charset="0"/>
                <a:ea typeface="KaiTi" pitchFamily="49" charset="-122"/>
                <a:cs typeface="Arial" charset="0"/>
              </a:rPr>
              <a:t>, et donc savoir d’où elle vient.</a:t>
            </a:r>
          </a:p>
        </p:txBody>
      </p:sp>
      <p:sp>
        <p:nvSpPr>
          <p:cNvPr id="13321" name="Rectangle 9"/>
          <p:cNvSpPr>
            <a:spLocks noChangeArrowheads="1"/>
          </p:cNvSpPr>
          <p:nvPr/>
        </p:nvSpPr>
        <p:spPr bwMode="auto">
          <a:xfrm>
            <a:off x="250825" y="5013325"/>
            <a:ext cx="4752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en-GB" altLang="fr-FR" sz="1400">
                <a:solidFill>
                  <a:srgbClr val="FFFFFF"/>
                </a:solidFill>
                <a:latin typeface="Arial" charset="0"/>
                <a:ea typeface="KaiTi" pitchFamily="49" charset="-122"/>
                <a:cs typeface="Arial" charset="0"/>
              </a:rPr>
              <a:t>→ Si en plus on ajoute un </a:t>
            </a:r>
            <a:r>
              <a:rPr lang="en-GB" altLang="fr-FR" sz="1400" b="1">
                <a:solidFill>
                  <a:srgbClr val="FFFF00"/>
                </a:solidFill>
                <a:latin typeface="Arial" charset="0"/>
                <a:ea typeface="KaiTi" pitchFamily="49" charset="-122"/>
                <a:cs typeface="Arial" charset="0"/>
              </a:rPr>
              <a:t>champ magnétique</a:t>
            </a:r>
            <a:r>
              <a:rPr lang="en-GB" altLang="fr-FR" sz="1400">
                <a:solidFill>
                  <a:srgbClr val="FFFFFF"/>
                </a:solidFill>
                <a:latin typeface="Arial" charset="0"/>
                <a:ea typeface="KaiTi" pitchFamily="49" charset="-122"/>
                <a:cs typeface="Arial" charset="0"/>
              </a:rPr>
              <a:t>, on peut mesurer son </a:t>
            </a:r>
            <a:r>
              <a:rPr lang="en-GB" altLang="fr-FR" sz="1400" b="1">
                <a:solidFill>
                  <a:srgbClr val="FFFF00"/>
                </a:solidFill>
                <a:latin typeface="Arial" charset="0"/>
                <a:ea typeface="KaiTi" pitchFamily="49" charset="-122"/>
                <a:cs typeface="Arial" charset="0"/>
              </a:rPr>
              <a:t>impulsion</a:t>
            </a:r>
            <a:r>
              <a:rPr lang="en-GB" altLang="fr-FR" sz="1400">
                <a:solidFill>
                  <a:srgbClr val="FFFFFF"/>
                </a:solidFill>
                <a:latin typeface="Arial" charset="0"/>
                <a:ea typeface="KaiTi" pitchFamily="49" charset="-122"/>
                <a:cs typeface="Arial" charset="0"/>
              </a:rPr>
              <a:t>, sa </a:t>
            </a:r>
            <a:r>
              <a:rPr lang="en-GB" altLang="fr-FR" sz="1400" b="1">
                <a:solidFill>
                  <a:srgbClr val="FFFF00"/>
                </a:solidFill>
                <a:latin typeface="Arial" charset="0"/>
                <a:ea typeface="KaiTi" pitchFamily="49" charset="-122"/>
                <a:cs typeface="Arial" charset="0"/>
              </a:rPr>
              <a:t>charge</a:t>
            </a:r>
            <a:r>
              <a:rPr lang="en-GB" altLang="fr-FR" sz="1400">
                <a:solidFill>
                  <a:srgbClr val="FFFFFF"/>
                </a:solidFill>
                <a:latin typeface="Arial" charset="0"/>
                <a:ea typeface="KaiTi" pitchFamily="49" charset="-122"/>
                <a:cs typeface="Arial" charset="0"/>
              </a:rPr>
              <a:t>,...  </a:t>
            </a:r>
          </a:p>
        </p:txBody>
      </p:sp>
      <p:cxnSp>
        <p:nvCxnSpPr>
          <p:cNvPr id="12" name="Connecteur droit 11"/>
          <p:cNvCxnSpPr/>
          <p:nvPr/>
        </p:nvCxnSpPr>
        <p:spPr>
          <a:xfrm>
            <a:off x="6659563" y="1341438"/>
            <a:ext cx="1223962"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9464" name="Picture 15"/>
          <p:cNvPicPr>
            <a:picLocks noChangeAspect="1" noChangeArrowheads="1"/>
          </p:cNvPicPr>
          <p:nvPr/>
        </p:nvPicPr>
        <p:blipFill>
          <a:blip r:embed="rId4">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737419" y="328361"/>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Ellipse 25"/>
          <p:cNvSpPr/>
          <p:nvPr/>
        </p:nvSpPr>
        <p:spPr bwMode="auto">
          <a:xfrm>
            <a:off x="6948066" y="1917080"/>
            <a:ext cx="216024" cy="21577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 name="Explosion 2 26"/>
          <p:cNvSpPr/>
          <p:nvPr/>
        </p:nvSpPr>
        <p:spPr>
          <a:xfrm>
            <a:off x="7164090" y="1268760"/>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2" name="Groupe 38"/>
          <p:cNvGrpSpPr>
            <a:grpSpLocks/>
          </p:cNvGrpSpPr>
          <p:nvPr/>
        </p:nvGrpSpPr>
        <p:grpSpPr bwMode="auto">
          <a:xfrm>
            <a:off x="4859338" y="2636838"/>
            <a:ext cx="1223962" cy="1079500"/>
            <a:chOff x="6588224" y="2996952"/>
            <a:chExt cx="1223963" cy="1080120"/>
          </a:xfrm>
        </p:grpSpPr>
        <p:cxnSp>
          <p:nvCxnSpPr>
            <p:cNvPr id="29" name="Connecteur droit 28"/>
            <p:cNvCxnSpPr/>
            <p:nvPr/>
          </p:nvCxnSpPr>
          <p:spPr>
            <a:xfrm>
              <a:off x="6588224" y="3716502"/>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6588224" y="3355933"/>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6588224" y="2996952"/>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6588224" y="4077072"/>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4" name="Explosion 2 33"/>
          <p:cNvSpPr/>
          <p:nvPr/>
        </p:nvSpPr>
        <p:spPr>
          <a:xfrm>
            <a:off x="5220072" y="3645024"/>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5" name="Explosion 2 34"/>
          <p:cNvSpPr/>
          <p:nvPr/>
        </p:nvSpPr>
        <p:spPr>
          <a:xfrm>
            <a:off x="5364088" y="3284984"/>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6" name="Explosion 2 35"/>
          <p:cNvSpPr/>
          <p:nvPr/>
        </p:nvSpPr>
        <p:spPr>
          <a:xfrm>
            <a:off x="5508104" y="2924944"/>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7" name="Explosion 2 36"/>
          <p:cNvSpPr/>
          <p:nvPr/>
        </p:nvSpPr>
        <p:spPr>
          <a:xfrm>
            <a:off x="5652120" y="2564904"/>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8" name="Ellipse 37"/>
          <p:cNvSpPr/>
          <p:nvPr/>
        </p:nvSpPr>
        <p:spPr bwMode="auto">
          <a:xfrm>
            <a:off x="5004048" y="4005064"/>
            <a:ext cx="216024" cy="21577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3" name="Groupe 39"/>
          <p:cNvGrpSpPr>
            <a:grpSpLocks/>
          </p:cNvGrpSpPr>
          <p:nvPr/>
        </p:nvGrpSpPr>
        <p:grpSpPr bwMode="auto">
          <a:xfrm>
            <a:off x="6372225" y="4868863"/>
            <a:ext cx="1223963" cy="1081087"/>
            <a:chOff x="6588224" y="2996952"/>
            <a:chExt cx="1223963" cy="1080120"/>
          </a:xfrm>
        </p:grpSpPr>
        <p:cxnSp>
          <p:nvCxnSpPr>
            <p:cNvPr id="41" name="Connecteur droit 40"/>
            <p:cNvCxnSpPr/>
            <p:nvPr/>
          </p:nvCxnSpPr>
          <p:spPr>
            <a:xfrm>
              <a:off x="6588224" y="3715446"/>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6588224" y="3355406"/>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6588224" y="2996952"/>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a:off x="6588224" y="4077072"/>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45" name="Explosion 2 44"/>
          <p:cNvSpPr/>
          <p:nvPr/>
        </p:nvSpPr>
        <p:spPr>
          <a:xfrm>
            <a:off x="6948264" y="5877272"/>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6" name="Explosion 2 45"/>
          <p:cNvSpPr/>
          <p:nvPr/>
        </p:nvSpPr>
        <p:spPr>
          <a:xfrm>
            <a:off x="7092280" y="5517232"/>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7" name="Explosion 2 46"/>
          <p:cNvSpPr/>
          <p:nvPr/>
        </p:nvSpPr>
        <p:spPr>
          <a:xfrm>
            <a:off x="7020272" y="5157192"/>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8" name="Explosion 2 47"/>
          <p:cNvSpPr/>
          <p:nvPr/>
        </p:nvSpPr>
        <p:spPr>
          <a:xfrm>
            <a:off x="6876256" y="4797152"/>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9" name="Ellipse 48"/>
          <p:cNvSpPr/>
          <p:nvPr/>
        </p:nvSpPr>
        <p:spPr bwMode="auto">
          <a:xfrm>
            <a:off x="6732240" y="6237312"/>
            <a:ext cx="216024" cy="21577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40" name="Connecteur droit 39"/>
          <p:cNvCxnSpPr/>
          <p:nvPr/>
        </p:nvCxnSpPr>
        <p:spPr>
          <a:xfrm rot="5400000">
            <a:off x="4553744" y="2978944"/>
            <a:ext cx="1800225" cy="684213"/>
          </a:xfrm>
          <a:prstGeom prst="line">
            <a:avLst/>
          </a:prstGeom>
          <a:ln w="19050">
            <a:solidFill>
              <a:srgbClr val="FFFF00"/>
            </a:solidFill>
            <a:prstDash val="solid"/>
          </a:ln>
        </p:spPr>
        <p:style>
          <a:lnRef idx="1">
            <a:schemeClr val="accent1"/>
          </a:lnRef>
          <a:fillRef idx="0">
            <a:schemeClr val="accent1"/>
          </a:fillRef>
          <a:effectRef idx="0">
            <a:schemeClr val="accent1"/>
          </a:effectRef>
          <a:fontRef idx="minor">
            <a:schemeClr val="tx1"/>
          </a:fontRef>
        </p:style>
      </p:cxnSp>
      <p:sp>
        <p:nvSpPr>
          <p:cNvPr id="53" name="Forme libre 52"/>
          <p:cNvSpPr/>
          <p:nvPr/>
        </p:nvSpPr>
        <p:spPr>
          <a:xfrm rot="21215844">
            <a:off x="6762750" y="4508500"/>
            <a:ext cx="458788" cy="1866900"/>
          </a:xfrm>
          <a:custGeom>
            <a:avLst/>
            <a:gdLst>
              <a:gd name="connsiteX0" fmla="*/ 0 w 458460"/>
              <a:gd name="connsiteY0" fmla="*/ 1866585 h 1866585"/>
              <a:gd name="connsiteX1" fmla="*/ 430751 w 458460"/>
              <a:gd name="connsiteY1" fmla="*/ 921957 h 1866585"/>
              <a:gd name="connsiteX2" fmla="*/ 166255 w 458460"/>
              <a:gd name="connsiteY2" fmla="*/ 0 h 1866585"/>
            </a:gdLst>
            <a:ahLst/>
            <a:cxnLst>
              <a:cxn ang="0">
                <a:pos x="connsiteX0" y="connsiteY0"/>
              </a:cxn>
              <a:cxn ang="0">
                <a:pos x="connsiteX1" y="connsiteY1"/>
              </a:cxn>
              <a:cxn ang="0">
                <a:pos x="connsiteX2" y="connsiteY2"/>
              </a:cxn>
            </a:cxnLst>
            <a:rect l="l" t="t" r="r" b="b"/>
            <a:pathLst>
              <a:path w="458460" h="1866585">
                <a:moveTo>
                  <a:pt x="0" y="1866585"/>
                </a:moveTo>
                <a:cubicBezTo>
                  <a:pt x="201521" y="1549820"/>
                  <a:pt x="403042" y="1233055"/>
                  <a:pt x="430751" y="921957"/>
                </a:cubicBezTo>
                <a:cubicBezTo>
                  <a:pt x="458460" y="610860"/>
                  <a:pt x="312357" y="305430"/>
                  <a:pt x="166255" y="0"/>
                </a:cubicBezTo>
              </a:path>
            </a:pathLst>
          </a:custGeom>
          <a:ln w="2540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grpSp>
        <p:nvGrpSpPr>
          <p:cNvPr id="4" name="Groupe 55"/>
          <p:cNvGrpSpPr>
            <a:grpSpLocks/>
          </p:cNvGrpSpPr>
          <p:nvPr/>
        </p:nvGrpSpPr>
        <p:grpSpPr bwMode="auto">
          <a:xfrm>
            <a:off x="7786688" y="4962525"/>
            <a:ext cx="668337" cy="958850"/>
            <a:chOff x="7786338" y="4962654"/>
            <a:chExt cx="668643" cy="959139"/>
          </a:xfrm>
        </p:grpSpPr>
        <p:grpSp>
          <p:nvGrpSpPr>
            <p:cNvPr id="19508" name="Groupe 38"/>
            <p:cNvGrpSpPr>
              <a:grpSpLocks/>
            </p:cNvGrpSpPr>
            <p:nvPr/>
          </p:nvGrpSpPr>
          <p:grpSpPr bwMode="auto">
            <a:xfrm rot="13524231" flipV="1">
              <a:off x="7712941" y="5179753"/>
              <a:ext cx="815437" cy="668643"/>
              <a:chOff x="3149099" y="2110675"/>
              <a:chExt cx="792088" cy="576064"/>
            </a:xfrm>
          </p:grpSpPr>
          <p:sp>
            <p:nvSpPr>
              <p:cNvPr id="50" name="Arc 49"/>
              <p:cNvSpPr/>
              <p:nvPr/>
            </p:nvSpPr>
            <p:spPr>
              <a:xfrm rot="13422690">
                <a:off x="3167385" y="2090770"/>
                <a:ext cx="809817" cy="576065"/>
              </a:xfrm>
              <a:prstGeom prst="arc">
                <a:avLst>
                  <a:gd name="adj1" fmla="val 17873693"/>
                  <a:gd name="adj2" fmla="val 4033499"/>
                </a:avLst>
              </a:prstGeom>
              <a:ln w="5080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51" name="Ellipse 50"/>
              <p:cNvSpPr/>
              <p:nvPr/>
            </p:nvSpPr>
            <p:spPr>
              <a:xfrm>
                <a:off x="3444089" y="2275684"/>
                <a:ext cx="70955" cy="725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19509" name="Groupe 51"/>
            <p:cNvGrpSpPr>
              <a:grpSpLocks/>
            </p:cNvGrpSpPr>
            <p:nvPr/>
          </p:nvGrpSpPr>
          <p:grpSpPr bwMode="auto">
            <a:xfrm>
              <a:off x="7884368" y="4962654"/>
              <a:ext cx="360040" cy="338554"/>
              <a:chOff x="4427984" y="1268760"/>
              <a:chExt cx="360040" cy="338554"/>
            </a:xfrm>
          </p:grpSpPr>
          <p:sp>
            <p:nvSpPr>
              <p:cNvPr id="19510" name="ZoneTexte 28"/>
              <p:cNvSpPr txBox="1">
                <a:spLocks noChangeArrowheads="1"/>
              </p:cNvSpPr>
              <p:nvPr/>
            </p:nvSpPr>
            <p:spPr bwMode="auto">
              <a:xfrm>
                <a:off x="4427984" y="1268760"/>
                <a:ext cx="3321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00" b="1" i="1">
                    <a:cs typeface="Arial" charset="0"/>
                  </a:rPr>
                  <a:t>B</a:t>
                </a:r>
                <a:endParaRPr lang="fr-FR" altLang="fr-FR" sz="1600" b="1" i="1">
                  <a:latin typeface="Estrangelo Edessa" pitchFamily="66" charset="0"/>
                </a:endParaRPr>
              </a:p>
            </p:txBody>
          </p:sp>
          <p:cxnSp>
            <p:nvCxnSpPr>
              <p:cNvPr id="55" name="Connecteur droit avec flèche 54"/>
              <p:cNvCxnSpPr/>
              <p:nvPr/>
            </p:nvCxnSpPr>
            <p:spPr>
              <a:xfrm>
                <a:off x="4428424" y="1268760"/>
                <a:ext cx="358939" cy="158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19506" name="Rectangle 7"/>
          <p:cNvSpPr>
            <a:spLocks noChangeArrowheads="1"/>
          </p:cNvSpPr>
          <p:nvPr/>
        </p:nvSpPr>
        <p:spPr bwMode="auto">
          <a:xfrm>
            <a:off x="8748713" y="6608763"/>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dirty="0" smtClean="0">
                <a:solidFill>
                  <a:srgbClr val="FFFFFF"/>
                </a:solidFill>
                <a:latin typeface="Estrangelo Edessa" pitchFamily="66" charset="0"/>
                <a:ea typeface="KaiTi" pitchFamily="49" charset="-122"/>
                <a:cs typeface="Estrangelo Edessa" pitchFamily="66" charset="0"/>
              </a:rPr>
              <a:t>15</a:t>
            </a:r>
            <a:endParaRPr lang="fr-FR" altLang="fr-FR" sz="1200" dirty="0">
              <a:ea typeface="KaiTi" pitchFamily="49" charset="-122"/>
              <a:cs typeface="Estrangelo Edessa" pitchFamily="66" charset="0"/>
            </a:endParaRPr>
          </a:p>
        </p:txBody>
      </p:sp>
      <p:graphicFrame>
        <p:nvGraphicFramePr>
          <p:cNvPr id="52" name="Object 2"/>
          <p:cNvGraphicFramePr>
            <a:graphicFrameLocks noChangeAspect="1"/>
          </p:cNvGraphicFramePr>
          <p:nvPr/>
        </p:nvGraphicFramePr>
        <p:xfrm>
          <a:off x="8027988" y="5949950"/>
          <a:ext cx="755650" cy="555625"/>
        </p:xfrm>
        <a:graphic>
          <a:graphicData uri="http://schemas.openxmlformats.org/presentationml/2006/ole">
            <mc:AlternateContent xmlns:mc="http://schemas.openxmlformats.org/markup-compatibility/2006">
              <mc:Choice xmlns:v="urn:schemas-microsoft-com:vml" Requires="v">
                <p:oleObj spid="_x0000_s19592" name="Équation" r:id="rId5" imgW="482391" imgH="418918" progId="Equation.3">
                  <p:embed/>
                </p:oleObj>
              </mc:Choice>
              <mc:Fallback>
                <p:oleObj name="Équation" r:id="rId5" imgW="482391" imgH="418918"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7988" y="5949950"/>
                        <a:ext cx="755650" cy="5556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05556E-6 -8.38963E-6 L 0.03941 -0.22027 " pathEditMode="relative" ptsTypes="AA">
                                      <p:cBhvr>
                                        <p:cTn id="6" dur="2000" fill="hold"/>
                                        <p:tgtEl>
                                          <p:spTgt spid="26"/>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26"/>
                                        </p:tgtEl>
                                        <p:attrNameLst>
                                          <p:attrName>style.visibility</p:attrName>
                                        </p:attrNameLst>
                                      </p:cBhvr>
                                      <p:to>
                                        <p:strVal val="hidden"/>
                                      </p:to>
                                    </p:set>
                                  </p:subTnLst>
                                </p:cTn>
                              </p:par>
                              <p:par>
                                <p:cTn id="7" presetID="1" presetClass="entr" presetSubtype="0" fill="hold" nodeType="withEffect">
                                  <p:stCondLst>
                                    <p:cond delay="90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3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accel="50000" decel="50000" fill="hold" nodeType="clickEffect">
                                  <p:stCondLst>
                                    <p:cond delay="0"/>
                                  </p:stCondLst>
                                  <p:childTnLst>
                                    <p:animMotion origin="layout" path="M 2.77778E-6 -3.19297E-6 L 0.07882 -0.25173 " pathEditMode="relative" rAng="0" ptsTypes="AA">
                                      <p:cBhvr>
                                        <p:cTn id="20" dur="2000" fill="hold"/>
                                        <p:tgtEl>
                                          <p:spTgt spid="38"/>
                                        </p:tgtEl>
                                        <p:attrNameLst>
                                          <p:attrName>ppt_x</p:attrName>
                                          <p:attrName>ppt_y</p:attrName>
                                        </p:attrNameLst>
                                      </p:cBhvr>
                                      <p:rCtr x="3941" y="-12587"/>
                                    </p:animMotion>
                                  </p:childTnLst>
                                  <p:subTnLst>
                                    <p:set>
                                      <p:cBhvr override="childStyle">
                                        <p:cTn dur="1" fill="hold" display="0" masterRel="sameClick" afterEffect="1">
                                          <p:stCondLst>
                                            <p:cond evt="end" delay="0">
                                              <p:tn val="19"/>
                                            </p:cond>
                                          </p:stCondLst>
                                        </p:cTn>
                                        <p:tgtEl>
                                          <p:spTgt spid="38"/>
                                        </p:tgtEl>
                                        <p:attrNameLst>
                                          <p:attrName>style.visibility</p:attrName>
                                        </p:attrNameLst>
                                      </p:cBhvr>
                                      <p:to>
                                        <p:strVal val="hidden"/>
                                      </p:to>
                                    </p:set>
                                  </p:subTnLst>
                                </p:cTn>
                              </p:par>
                              <p:par>
                                <p:cTn id="21" presetID="1" presetClass="entr" presetSubtype="0" fill="hold" nodeType="withEffect">
                                  <p:stCondLst>
                                    <p:cond delay="60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90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120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1500"/>
                                  </p:stCondLst>
                                  <p:childTnLst>
                                    <p:set>
                                      <p:cBhvr>
                                        <p:cTn id="28" dur="1" fill="hold">
                                          <p:stCondLst>
                                            <p:cond delay="0"/>
                                          </p:stCondLst>
                                        </p:cTn>
                                        <p:tgtEl>
                                          <p:spTgt spid="37"/>
                                        </p:tgtEl>
                                        <p:attrNameLst>
                                          <p:attrName>style.visibility</p:attrName>
                                        </p:attrNameLst>
                                      </p:cBhvr>
                                      <p:to>
                                        <p:strVal val="visible"/>
                                      </p:to>
                                    </p:set>
                                  </p:childTnLst>
                                </p:cTn>
                              </p:par>
                            </p:childTnLst>
                          </p:cTn>
                        </p:par>
                        <p:par>
                          <p:cTn id="29" fill="hold" nodeType="afterGroup">
                            <p:stCondLst>
                              <p:cond delay="2000"/>
                            </p:stCondLst>
                            <p:childTnLst>
                              <p:par>
                                <p:cTn id="30" presetID="1" presetClass="entr" presetSubtype="0"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32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58" presetClass="path" presetSubtype="0" accel="50000" decel="50000" fill="hold" nodeType="clickEffect">
                                  <p:stCondLst>
                                    <p:cond delay="0"/>
                                  </p:stCondLst>
                                  <p:childTnLst>
                                    <p:animMotion origin="layout" path="M 0.00104 -3.33179E-6 L 0.02639 -0.06895 C 0.03212 -0.08352 0.03542 -0.10504 0.03542 -0.12748 C 0.03542 -0.15317 0.03212 -0.17376 0.02639 -0.18834 L 0.00104 -0.25705 " pathEditMode="relative" rAng="0" ptsTypes="FffFF">
                                      <p:cBhvr>
                                        <p:cTn id="47" dur="2000" fill="hold"/>
                                        <p:tgtEl>
                                          <p:spTgt spid="49"/>
                                        </p:tgtEl>
                                        <p:attrNameLst>
                                          <p:attrName>ppt_x</p:attrName>
                                          <p:attrName>ppt_y</p:attrName>
                                        </p:attrNameLst>
                                      </p:cBhvr>
                                      <p:rCtr x="1719" y="-12864"/>
                                    </p:animMotion>
                                  </p:childTnLst>
                                  <p:subTnLst>
                                    <p:set>
                                      <p:cBhvr override="childStyle">
                                        <p:cTn dur="1" fill="hold" display="0" masterRel="sameClick" afterEffect="1">
                                          <p:stCondLst>
                                            <p:cond evt="end" delay="0">
                                              <p:tn val="46"/>
                                            </p:cond>
                                          </p:stCondLst>
                                        </p:cTn>
                                        <p:tgtEl>
                                          <p:spTgt spid="49"/>
                                        </p:tgtEl>
                                        <p:attrNameLst>
                                          <p:attrName>style.visibility</p:attrName>
                                        </p:attrNameLst>
                                      </p:cBhvr>
                                      <p:to>
                                        <p:strVal val="hidden"/>
                                      </p:to>
                                    </p:set>
                                  </p:subTnLst>
                                </p:cTn>
                              </p:par>
                              <p:par>
                                <p:cTn id="48" presetID="1" presetClass="entr" presetSubtype="0" fill="hold" nodeType="withEffect">
                                  <p:stCondLst>
                                    <p:cond delay="600"/>
                                  </p:stCondLst>
                                  <p:childTnLst>
                                    <p:set>
                                      <p:cBhvr>
                                        <p:cTn id="49" dur="1" fill="hold">
                                          <p:stCondLst>
                                            <p:cond delay="0"/>
                                          </p:stCondLst>
                                        </p:cTn>
                                        <p:tgtEl>
                                          <p:spTgt spid="45"/>
                                        </p:tgtEl>
                                        <p:attrNameLst>
                                          <p:attrName>style.visibility</p:attrName>
                                        </p:attrNameLst>
                                      </p:cBhvr>
                                      <p:to>
                                        <p:strVal val="visible"/>
                                      </p:to>
                                    </p:set>
                                  </p:childTnLst>
                                </p:cTn>
                              </p:par>
                              <p:par>
                                <p:cTn id="50" presetID="1" presetClass="entr" presetSubtype="0" fill="hold" nodeType="withEffect">
                                  <p:stCondLst>
                                    <p:cond delay="900"/>
                                  </p:stCondLst>
                                  <p:childTnLst>
                                    <p:set>
                                      <p:cBhvr>
                                        <p:cTn id="51" dur="1" fill="hold">
                                          <p:stCondLst>
                                            <p:cond delay="0"/>
                                          </p:stCondLst>
                                        </p:cTn>
                                        <p:tgtEl>
                                          <p:spTgt spid="46"/>
                                        </p:tgtEl>
                                        <p:attrNameLst>
                                          <p:attrName>style.visibility</p:attrName>
                                        </p:attrNameLst>
                                      </p:cBhvr>
                                      <p:to>
                                        <p:strVal val="visible"/>
                                      </p:to>
                                    </p:set>
                                  </p:childTnLst>
                                </p:cTn>
                              </p:par>
                              <p:par>
                                <p:cTn id="52" presetID="1" presetClass="entr" presetSubtype="0" fill="hold" nodeType="withEffect">
                                  <p:stCondLst>
                                    <p:cond delay="1200"/>
                                  </p:stCondLst>
                                  <p:childTnLst>
                                    <p:set>
                                      <p:cBhvr>
                                        <p:cTn id="53" dur="1" fill="hold">
                                          <p:stCondLst>
                                            <p:cond delay="0"/>
                                          </p:stCondLst>
                                        </p:cTn>
                                        <p:tgtEl>
                                          <p:spTgt spid="47"/>
                                        </p:tgtEl>
                                        <p:attrNameLst>
                                          <p:attrName>style.visibility</p:attrName>
                                        </p:attrNameLst>
                                      </p:cBhvr>
                                      <p:to>
                                        <p:strVal val="visible"/>
                                      </p:to>
                                    </p:set>
                                  </p:childTnLst>
                                </p:cTn>
                              </p:par>
                              <p:par>
                                <p:cTn id="54" presetID="1" presetClass="entr" presetSubtype="0" fill="hold" nodeType="withEffect">
                                  <p:stCondLst>
                                    <p:cond delay="1500"/>
                                  </p:stCondLst>
                                  <p:childTnLst>
                                    <p:set>
                                      <p:cBhvr>
                                        <p:cTn id="55" dur="1" fill="hold">
                                          <p:stCondLst>
                                            <p:cond delay="0"/>
                                          </p:stCondLst>
                                        </p:cTn>
                                        <p:tgtEl>
                                          <p:spTgt spid="48"/>
                                        </p:tgtEl>
                                        <p:attrNameLst>
                                          <p:attrName>style.visibility</p:attrName>
                                        </p:attrNameLst>
                                      </p:cBhvr>
                                      <p:to>
                                        <p:strVal val="visible"/>
                                      </p:to>
                                    </p:set>
                                  </p:childTnLst>
                                </p:cTn>
                              </p:par>
                            </p:childTnLst>
                          </p:cTn>
                        </p:par>
                        <p:par>
                          <p:cTn id="56" fill="hold" nodeType="afterGroup">
                            <p:stCondLst>
                              <p:cond delay="2000"/>
                            </p:stCondLst>
                            <p:childTnLst>
                              <p:par>
                                <p:cTn id="57" presetID="1" presetClass="entr" presetSubtype="0" fill="hold" nodeType="after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par>
                          <p:cTn id="59" fill="hold" nodeType="afterGroup">
                            <p:stCondLst>
                              <p:cond delay="2000"/>
                            </p:stCondLst>
                            <p:childTnLst>
                              <p:par>
                                <p:cTn id="60" presetID="1" presetClass="entr" presetSubtype="0" fill="hold" nodeType="afterEffect">
                                  <p:stCondLst>
                                    <p:cond delay="0"/>
                                  </p:stCondLst>
                                  <p:childTnLst>
                                    <p:set>
                                      <p:cBhvr>
                                        <p:cTn id="61"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p:bldP spid="133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0" y="0"/>
            <a:ext cx="9144000" cy="765175"/>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2800" b="1" dirty="0" smtClean="0">
                <a:solidFill>
                  <a:srgbClr val="FFFFFF"/>
                </a:solidFill>
                <a:latin typeface="Arial" charset="0"/>
                <a:cs typeface="Arial" charset="0"/>
              </a:rPr>
              <a:t>Le </a:t>
            </a:r>
            <a:r>
              <a:rPr lang="fr-FR" altLang="fr-FR" sz="2800" b="1" dirty="0">
                <a:solidFill>
                  <a:srgbClr val="FFFFFF"/>
                </a:solidFill>
                <a:latin typeface="Arial" charset="0"/>
                <a:cs typeface="Arial" charset="0"/>
              </a:rPr>
              <a:t>détecteur de traces</a:t>
            </a:r>
            <a:endParaRPr lang="en-GB" altLang="fr-FR" sz="2800" b="1" dirty="0">
              <a:solidFill>
                <a:srgbClr val="FFFFFF"/>
              </a:solidFill>
              <a:latin typeface="Arial" charset="0"/>
              <a:cs typeface="Arial" charset="0"/>
            </a:endParaRPr>
          </a:p>
        </p:txBody>
      </p:sp>
      <p:pic>
        <p:nvPicPr>
          <p:cNvPr id="20484" name="Picture 15"/>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675688" y="328438"/>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713" y="765175"/>
            <a:ext cx="3762375" cy="23066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p:cNvPicPr>
            <a:picLocks noChangeAspect="1" noChangeArrowheads="1"/>
          </p:cNvPicPr>
          <p:nvPr/>
        </p:nvPicPr>
        <p:blipFill>
          <a:blip r:embed="rId5"/>
          <a:stretch>
            <a:fillRect/>
          </a:stretch>
        </p:blipFill>
        <p:spPr bwMode="auto">
          <a:xfrm>
            <a:off x="238125" y="891885"/>
            <a:ext cx="2690812" cy="1943100"/>
          </a:xfrm>
          <a:prstGeom prst="rect">
            <a:avLst/>
          </a:prstGeom>
          <a:noFill/>
          <a:ln w="25400">
            <a:solidFill>
              <a:schemeClr val="bg1">
                <a:lumMod val="50000"/>
              </a:schemeClr>
            </a:solidFill>
            <a:miter lim="800000"/>
            <a:headEnd/>
            <a:tailEnd/>
          </a:ln>
        </p:spPr>
      </p:pic>
      <p:sp>
        <p:nvSpPr>
          <p:cNvPr id="11" name="Rectangle 10"/>
          <p:cNvSpPr/>
          <p:nvPr/>
        </p:nvSpPr>
        <p:spPr>
          <a:xfrm>
            <a:off x="1328608" y="1628775"/>
            <a:ext cx="503237" cy="288925"/>
          </a:xfrm>
          <a:prstGeom prst="rect">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3" name="Connecteur en arc 12"/>
          <p:cNvCxnSpPr>
            <a:stCxn id="11" idx="3"/>
          </p:cNvCxnSpPr>
          <p:nvPr/>
        </p:nvCxnSpPr>
        <p:spPr>
          <a:xfrm>
            <a:off x="1831845" y="1773237"/>
            <a:ext cx="3455988" cy="325438"/>
          </a:xfrm>
          <a:prstGeom prst="curved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9"/>
          <p:cNvSpPr>
            <a:spLocks noChangeArrowheads="1"/>
          </p:cNvSpPr>
          <p:nvPr/>
        </p:nvSpPr>
        <p:spPr bwMode="auto">
          <a:xfrm>
            <a:off x="107950" y="4221163"/>
            <a:ext cx="85677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Plusieurs</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dizaines</a:t>
            </a:r>
            <a:r>
              <a:rPr lang="en-GB" altLang="fr-FR" sz="1400" dirty="0">
                <a:solidFill>
                  <a:srgbClr val="FFFFFF"/>
                </a:solidFill>
                <a:latin typeface="Arial" charset="0"/>
                <a:ea typeface="KaiTi" pitchFamily="49" charset="-122"/>
                <a:cs typeface="Arial" charset="0"/>
              </a:rPr>
              <a:t> de </a:t>
            </a:r>
            <a:r>
              <a:rPr lang="en-GB" altLang="fr-FR" sz="1400" dirty="0" err="1">
                <a:solidFill>
                  <a:srgbClr val="FFFFFF"/>
                </a:solidFill>
                <a:latin typeface="Arial" charset="0"/>
                <a:ea typeface="KaiTi" pitchFamily="49" charset="-122"/>
                <a:cs typeface="Arial" charset="0"/>
              </a:rPr>
              <a:t>milliers</a:t>
            </a:r>
            <a:r>
              <a:rPr lang="en-GB" altLang="fr-FR" sz="1400" dirty="0">
                <a:solidFill>
                  <a:srgbClr val="FFFFFF"/>
                </a:solidFill>
                <a:latin typeface="Arial" charset="0"/>
                <a:ea typeface="KaiTi" pitchFamily="49" charset="-122"/>
                <a:cs typeface="Arial" charset="0"/>
              </a:rPr>
              <a:t> de plaques de </a:t>
            </a:r>
            <a:r>
              <a:rPr lang="en-GB" altLang="fr-FR" sz="1400" dirty="0" err="1">
                <a:solidFill>
                  <a:srgbClr val="FFFFFF"/>
                </a:solidFill>
                <a:latin typeface="Arial" charset="0"/>
                <a:ea typeface="KaiTi" pitchFamily="49" charset="-122"/>
                <a:cs typeface="Arial" charset="0"/>
              </a:rPr>
              <a:t>détection</a:t>
            </a:r>
            <a:r>
              <a:rPr lang="en-GB" altLang="fr-FR" sz="1400" dirty="0">
                <a:solidFill>
                  <a:srgbClr val="FFFFFF"/>
                </a:solidFill>
                <a:latin typeface="Arial" charset="0"/>
                <a:ea typeface="KaiTi" pitchFamily="49" charset="-122"/>
                <a:cs typeface="Arial" charset="0"/>
              </a:rPr>
              <a:t> en </a:t>
            </a:r>
            <a:r>
              <a:rPr lang="en-GB" altLang="fr-FR" sz="1400" dirty="0" err="1">
                <a:solidFill>
                  <a:srgbClr val="FFFFFF"/>
                </a:solidFill>
                <a:latin typeface="Arial" charset="0"/>
                <a:ea typeface="KaiTi" pitchFamily="49" charset="-122"/>
                <a:cs typeface="Arial" charset="0"/>
              </a:rPr>
              <a:t>silicium</a:t>
            </a:r>
            <a:r>
              <a:rPr lang="en-GB" altLang="fr-FR" sz="1400" dirty="0">
                <a:solidFill>
                  <a:srgbClr val="FFFFFF"/>
                </a:solidFill>
                <a:latin typeface="Arial" charset="0"/>
                <a:ea typeface="KaiTi" pitchFamily="49" charset="-122"/>
                <a:cs typeface="Arial" charset="0"/>
              </a:rPr>
              <a:t> </a:t>
            </a:r>
            <a:r>
              <a:rPr lang="en-GB" altLang="fr-FR" sz="1400" i="1" dirty="0">
                <a:solidFill>
                  <a:srgbClr val="FFFFFF"/>
                </a:solidFill>
                <a:latin typeface="Arial" charset="0"/>
                <a:ea typeface="KaiTi" pitchFamily="49" charset="-122"/>
                <a:cs typeface="Arial" charset="0"/>
              </a:rPr>
              <a:t>(à </a:t>
            </a:r>
            <a:r>
              <a:rPr lang="en-GB" altLang="fr-FR" sz="1400" i="1" dirty="0" err="1">
                <a:solidFill>
                  <a:srgbClr val="FFFFFF"/>
                </a:solidFill>
                <a:latin typeface="Arial" charset="0"/>
                <a:ea typeface="KaiTi" pitchFamily="49" charset="-122"/>
                <a:cs typeface="Arial" charset="0"/>
              </a:rPr>
              <a:t>peu</a:t>
            </a:r>
            <a:r>
              <a:rPr lang="en-GB" altLang="fr-FR" sz="1400" i="1" dirty="0">
                <a:solidFill>
                  <a:srgbClr val="FFFFFF"/>
                </a:solidFill>
                <a:latin typeface="Arial" charset="0"/>
                <a:ea typeface="KaiTi" pitchFamily="49" charset="-122"/>
                <a:cs typeface="Arial" charset="0"/>
              </a:rPr>
              <a:t> </a:t>
            </a:r>
            <a:r>
              <a:rPr lang="en-GB" altLang="fr-FR" sz="1400" i="1" dirty="0" err="1">
                <a:solidFill>
                  <a:srgbClr val="FFFFFF"/>
                </a:solidFill>
                <a:latin typeface="Arial" charset="0"/>
                <a:ea typeface="KaiTi" pitchFamily="49" charset="-122"/>
                <a:cs typeface="Arial" charset="0"/>
              </a:rPr>
              <a:t>près</a:t>
            </a:r>
            <a:r>
              <a:rPr lang="en-GB" altLang="fr-FR" sz="1400" i="1" dirty="0">
                <a:solidFill>
                  <a:srgbClr val="FFFFFF"/>
                </a:solidFill>
                <a:latin typeface="Arial" charset="0"/>
                <a:ea typeface="KaiTi" pitchFamily="49" charset="-122"/>
                <a:cs typeface="Arial" charset="0"/>
              </a:rPr>
              <a:t> la surface d’un court de tennis...). </a:t>
            </a:r>
            <a:r>
              <a:rPr lang="en-GB" altLang="fr-FR" sz="1400" dirty="0">
                <a:solidFill>
                  <a:srgbClr val="FFFFFF"/>
                </a:solidFill>
                <a:latin typeface="Arial" charset="0"/>
                <a:ea typeface="KaiTi" pitchFamily="49" charset="-122"/>
                <a:cs typeface="Arial" charset="0"/>
              </a:rPr>
              <a:t>Environ </a:t>
            </a:r>
            <a:r>
              <a:rPr lang="en-GB" altLang="fr-FR" sz="1400" b="1" dirty="0">
                <a:solidFill>
                  <a:srgbClr val="FFFF00"/>
                </a:solidFill>
                <a:latin typeface="Arial" charset="0"/>
                <a:ea typeface="KaiTi" pitchFamily="49" charset="-122"/>
                <a:cs typeface="Arial" charset="0"/>
              </a:rPr>
              <a:t>75 millions </a:t>
            </a:r>
            <a:r>
              <a:rPr lang="en-GB" altLang="fr-FR" sz="1400" dirty="0">
                <a:solidFill>
                  <a:schemeClr val="bg1"/>
                </a:solidFill>
                <a:latin typeface="Arial" charset="0"/>
                <a:ea typeface="KaiTi" pitchFamily="49" charset="-122"/>
                <a:cs typeface="Arial" charset="0"/>
              </a:rPr>
              <a:t>de </a:t>
            </a:r>
            <a:r>
              <a:rPr lang="en-GB" altLang="fr-FR" sz="1400" dirty="0" err="1">
                <a:solidFill>
                  <a:schemeClr val="bg1"/>
                </a:solidFill>
                <a:latin typeface="Arial" charset="0"/>
                <a:ea typeface="KaiTi" pitchFamily="49" charset="-122"/>
                <a:cs typeface="Arial" charset="0"/>
              </a:rPr>
              <a:t>canaux</a:t>
            </a:r>
            <a:r>
              <a:rPr lang="en-GB" altLang="fr-FR" sz="1400" dirty="0">
                <a:solidFill>
                  <a:schemeClr val="bg1"/>
                </a:solidFill>
                <a:latin typeface="Arial" charset="0"/>
                <a:ea typeface="KaiTi" pitchFamily="49" charset="-122"/>
                <a:cs typeface="Arial" charset="0"/>
              </a:rPr>
              <a:t> </a:t>
            </a:r>
            <a:r>
              <a:rPr lang="en-GB" altLang="fr-FR" sz="1400" dirty="0">
                <a:solidFill>
                  <a:srgbClr val="FFFFFF"/>
                </a:solidFill>
                <a:latin typeface="Arial" charset="0"/>
                <a:ea typeface="KaiTi" pitchFamily="49" charset="-122"/>
                <a:cs typeface="Arial" charset="0"/>
              </a:rPr>
              <a:t>. </a:t>
            </a:r>
            <a:r>
              <a:rPr lang="en-GB" altLang="fr-FR" sz="1400" b="1" dirty="0" err="1">
                <a:solidFill>
                  <a:srgbClr val="FFFF00"/>
                </a:solidFill>
                <a:latin typeface="Arial" charset="0"/>
                <a:ea typeface="KaiTi" pitchFamily="49" charset="-122"/>
                <a:cs typeface="Arial" charset="0"/>
              </a:rPr>
              <a:t>C’est</a:t>
            </a:r>
            <a:r>
              <a:rPr lang="en-GB" altLang="fr-FR" sz="1400" b="1" dirty="0">
                <a:solidFill>
                  <a:srgbClr val="FFFF00"/>
                </a:solidFill>
                <a:latin typeface="Arial" charset="0"/>
                <a:ea typeface="KaiTi" pitchFamily="49" charset="-122"/>
                <a:cs typeface="Arial" charset="0"/>
              </a:rPr>
              <a:t> le plus grand </a:t>
            </a:r>
            <a:r>
              <a:rPr lang="en-GB" altLang="fr-FR" sz="1400" b="1" dirty="0" err="1" smtClean="0">
                <a:solidFill>
                  <a:srgbClr val="FFFF00"/>
                </a:solidFill>
                <a:latin typeface="Arial" charset="0"/>
                <a:ea typeface="KaiTi" pitchFamily="49" charset="-122"/>
                <a:cs typeface="Arial" charset="0"/>
              </a:rPr>
              <a:t>détecteur</a:t>
            </a:r>
            <a:r>
              <a:rPr lang="en-GB" altLang="fr-FR" sz="1400" b="1" dirty="0" smtClean="0">
                <a:solidFill>
                  <a:srgbClr val="FFFF00"/>
                </a:solidFill>
                <a:latin typeface="Arial" charset="0"/>
                <a:ea typeface="KaiTi" pitchFamily="49" charset="-122"/>
                <a:cs typeface="Arial" charset="0"/>
              </a:rPr>
              <a:t> </a:t>
            </a:r>
            <a:r>
              <a:rPr lang="en-GB" altLang="fr-FR" sz="1400" b="1" dirty="0">
                <a:solidFill>
                  <a:srgbClr val="FFFF00"/>
                </a:solidFill>
                <a:latin typeface="Arial" charset="0"/>
                <a:ea typeface="KaiTi" pitchFamily="49" charset="-122"/>
                <a:cs typeface="Arial" charset="0"/>
              </a:rPr>
              <a:t>en </a:t>
            </a:r>
            <a:r>
              <a:rPr lang="en-GB" altLang="fr-FR" sz="1400" b="1" dirty="0" err="1">
                <a:solidFill>
                  <a:srgbClr val="FFFF00"/>
                </a:solidFill>
                <a:latin typeface="Arial" charset="0"/>
                <a:ea typeface="KaiTi" pitchFamily="49" charset="-122"/>
                <a:cs typeface="Arial" charset="0"/>
              </a:rPr>
              <a:t>silicium</a:t>
            </a:r>
            <a:r>
              <a:rPr lang="en-GB" altLang="fr-FR" sz="1400" b="1" dirty="0">
                <a:solidFill>
                  <a:srgbClr val="FFFF00"/>
                </a:solidFill>
                <a:latin typeface="Arial" charset="0"/>
                <a:ea typeface="KaiTi" pitchFamily="49" charset="-122"/>
                <a:cs typeface="Arial" charset="0"/>
              </a:rPr>
              <a:t> </a:t>
            </a:r>
            <a:r>
              <a:rPr lang="en-GB" altLang="fr-FR" sz="1400" b="1" dirty="0" err="1">
                <a:solidFill>
                  <a:srgbClr val="FFFF00"/>
                </a:solidFill>
                <a:latin typeface="Arial" charset="0"/>
                <a:ea typeface="KaiTi" pitchFamily="49" charset="-122"/>
                <a:cs typeface="Arial" charset="0"/>
              </a:rPr>
              <a:t>jamais</a:t>
            </a:r>
            <a:r>
              <a:rPr lang="en-GB" altLang="fr-FR" sz="1400" b="1" dirty="0">
                <a:solidFill>
                  <a:srgbClr val="FFFF00"/>
                </a:solidFill>
                <a:latin typeface="Arial" charset="0"/>
                <a:ea typeface="KaiTi" pitchFamily="49" charset="-122"/>
                <a:cs typeface="Arial" charset="0"/>
              </a:rPr>
              <a:t> </a:t>
            </a:r>
            <a:r>
              <a:rPr lang="en-GB" altLang="fr-FR" sz="1400" b="1" dirty="0" err="1">
                <a:solidFill>
                  <a:srgbClr val="FFFF00"/>
                </a:solidFill>
                <a:latin typeface="Arial" charset="0"/>
                <a:ea typeface="KaiTi" pitchFamily="49" charset="-122"/>
                <a:cs typeface="Arial" charset="0"/>
              </a:rPr>
              <a:t>construit</a:t>
            </a:r>
            <a:r>
              <a:rPr lang="en-GB" altLang="fr-FR" sz="1400" b="1" dirty="0">
                <a:solidFill>
                  <a:srgbClr val="FFFF00"/>
                </a:solidFill>
                <a:latin typeface="Arial" charset="0"/>
                <a:ea typeface="KaiTi" pitchFamily="49" charset="-122"/>
                <a:cs typeface="Arial" charset="0"/>
              </a:rPr>
              <a:t>.</a:t>
            </a:r>
          </a:p>
        </p:txBody>
      </p:sp>
      <p:sp>
        <p:nvSpPr>
          <p:cNvPr id="15" name="Rectangle 9"/>
          <p:cNvSpPr>
            <a:spLocks noChangeArrowheads="1"/>
          </p:cNvSpPr>
          <p:nvPr/>
        </p:nvSpPr>
        <p:spPr bwMode="auto">
          <a:xfrm>
            <a:off x="107950" y="5067300"/>
            <a:ext cx="86407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Une</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particule</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chargée</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traversant</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ce</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détecteur</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laisse</a:t>
            </a:r>
            <a:r>
              <a:rPr lang="en-GB" altLang="fr-FR" sz="1400" dirty="0">
                <a:solidFill>
                  <a:srgbClr val="FFFFFF"/>
                </a:solidFill>
                <a:latin typeface="Arial" charset="0"/>
                <a:ea typeface="KaiTi" pitchFamily="49" charset="-122"/>
                <a:cs typeface="Arial" charset="0"/>
              </a:rPr>
              <a:t> en </a:t>
            </a:r>
            <a:r>
              <a:rPr lang="en-GB" altLang="fr-FR" sz="1400" dirty="0" err="1">
                <a:solidFill>
                  <a:srgbClr val="FFFFFF"/>
                </a:solidFill>
                <a:latin typeface="Arial" charset="0"/>
                <a:ea typeface="KaiTi" pitchFamily="49" charset="-122"/>
                <a:cs typeface="Arial" charset="0"/>
              </a:rPr>
              <a:t>moyenne</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une</a:t>
            </a:r>
            <a:r>
              <a:rPr lang="en-GB" altLang="fr-FR" sz="1400" dirty="0">
                <a:solidFill>
                  <a:srgbClr val="FFFFFF"/>
                </a:solidFill>
                <a:latin typeface="Arial" charset="0"/>
                <a:ea typeface="KaiTi" pitchFamily="49" charset="-122"/>
                <a:cs typeface="Arial" charset="0"/>
              </a:rPr>
              <a:t> </a:t>
            </a:r>
            <a:r>
              <a:rPr lang="en-GB" altLang="fr-FR" sz="1400" b="1" dirty="0" err="1">
                <a:solidFill>
                  <a:srgbClr val="FFFF00"/>
                </a:solidFill>
                <a:latin typeface="Arial" charset="0"/>
                <a:ea typeface="KaiTi" pitchFamily="49" charset="-122"/>
                <a:cs typeface="Arial" charset="0"/>
              </a:rPr>
              <a:t>dizaine</a:t>
            </a:r>
            <a:r>
              <a:rPr lang="en-GB" altLang="fr-FR" sz="1400" b="1" dirty="0">
                <a:solidFill>
                  <a:srgbClr val="FFFF00"/>
                </a:solidFill>
                <a:latin typeface="Arial" charset="0"/>
                <a:ea typeface="KaiTi" pitchFamily="49" charset="-122"/>
                <a:cs typeface="Arial" charset="0"/>
              </a:rPr>
              <a:t> de points de </a:t>
            </a:r>
            <a:r>
              <a:rPr lang="en-GB" altLang="fr-FR" sz="1400" b="1" dirty="0" err="1">
                <a:solidFill>
                  <a:srgbClr val="FFFF00"/>
                </a:solidFill>
                <a:latin typeface="Arial" charset="0"/>
                <a:ea typeface="KaiTi" pitchFamily="49" charset="-122"/>
                <a:cs typeface="Arial" charset="0"/>
              </a:rPr>
              <a:t>mesure</a:t>
            </a:r>
            <a:r>
              <a:rPr lang="en-GB" altLang="fr-FR" sz="1400" dirty="0">
                <a:solidFill>
                  <a:srgbClr val="FFFFFF"/>
                </a:solidFill>
                <a:latin typeface="Arial" charset="0"/>
                <a:ea typeface="KaiTi" pitchFamily="49" charset="-122"/>
                <a:cs typeface="Arial" charset="0"/>
              </a:rPr>
              <a:t>. Avec </a:t>
            </a:r>
            <a:r>
              <a:rPr lang="en-GB" altLang="fr-FR" sz="1400" dirty="0" err="1">
                <a:solidFill>
                  <a:srgbClr val="FFFFFF"/>
                </a:solidFill>
                <a:latin typeface="Arial" charset="0"/>
                <a:ea typeface="KaiTi" pitchFamily="49" charset="-122"/>
                <a:cs typeface="Arial" charset="0"/>
              </a:rPr>
              <a:t>ça</a:t>
            </a:r>
            <a:r>
              <a:rPr lang="en-GB" altLang="fr-FR" sz="1400" dirty="0">
                <a:solidFill>
                  <a:srgbClr val="FFFFFF"/>
                </a:solidFill>
                <a:latin typeface="Arial" charset="0"/>
                <a:ea typeface="KaiTi" pitchFamily="49" charset="-122"/>
                <a:cs typeface="Arial" charset="0"/>
              </a:rPr>
              <a:t>, on </a:t>
            </a:r>
            <a:r>
              <a:rPr lang="en-GB" altLang="fr-FR" sz="1400" dirty="0" err="1">
                <a:solidFill>
                  <a:srgbClr val="FFFFFF"/>
                </a:solidFill>
                <a:latin typeface="Arial" charset="0"/>
                <a:ea typeface="KaiTi" pitchFamily="49" charset="-122"/>
                <a:cs typeface="Arial" charset="0"/>
              </a:rPr>
              <a:t>peut</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reconstruire</a:t>
            </a:r>
            <a:r>
              <a:rPr lang="en-GB" altLang="fr-FR" sz="1400" dirty="0">
                <a:solidFill>
                  <a:srgbClr val="FFFFFF"/>
                </a:solidFill>
                <a:latin typeface="Arial" charset="0"/>
                <a:ea typeface="KaiTi" pitchFamily="49" charset="-122"/>
                <a:cs typeface="Arial" charset="0"/>
              </a:rPr>
              <a:t> les traces des </a:t>
            </a:r>
            <a:r>
              <a:rPr lang="en-GB" altLang="fr-FR" sz="1400" dirty="0" err="1">
                <a:solidFill>
                  <a:srgbClr val="FFFFFF"/>
                </a:solidFill>
                <a:latin typeface="Arial" charset="0"/>
                <a:ea typeface="KaiTi" pitchFamily="49" charset="-122"/>
                <a:cs typeface="Arial" charset="0"/>
              </a:rPr>
              <a:t>particules</a:t>
            </a:r>
            <a:r>
              <a:rPr lang="en-GB" altLang="fr-FR" sz="1400" dirty="0">
                <a:solidFill>
                  <a:srgbClr val="FFFFFF"/>
                </a:solidFill>
                <a:latin typeface="Arial" charset="0"/>
                <a:ea typeface="KaiTi" pitchFamily="49" charset="-122"/>
                <a:cs typeface="Arial" charset="0"/>
              </a:rPr>
              <a:t>, et </a:t>
            </a:r>
            <a:r>
              <a:rPr lang="en-GB" altLang="fr-FR" sz="1400" dirty="0" err="1">
                <a:solidFill>
                  <a:srgbClr val="FFFFFF"/>
                </a:solidFill>
                <a:latin typeface="Arial" charset="0"/>
                <a:ea typeface="KaiTi" pitchFamily="49" charset="-122"/>
                <a:cs typeface="Arial" charset="0"/>
              </a:rPr>
              <a:t>leur</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origine</a:t>
            </a:r>
            <a:r>
              <a:rPr lang="en-GB" altLang="fr-FR" sz="1400" dirty="0">
                <a:solidFill>
                  <a:srgbClr val="FFFFFF"/>
                </a:solidFill>
                <a:latin typeface="Arial" charset="0"/>
                <a:ea typeface="KaiTi" pitchFamily="49" charset="-122"/>
                <a:cs typeface="Arial" charset="0"/>
              </a:rPr>
              <a:t>, avec </a:t>
            </a:r>
            <a:r>
              <a:rPr lang="en-GB" altLang="fr-FR" sz="1400" dirty="0" err="1">
                <a:solidFill>
                  <a:srgbClr val="FFFFFF"/>
                </a:solidFill>
                <a:latin typeface="Arial" charset="0"/>
                <a:ea typeface="KaiTi" pitchFamily="49" charset="-122"/>
                <a:cs typeface="Arial" charset="0"/>
              </a:rPr>
              <a:t>une</a:t>
            </a:r>
            <a:r>
              <a:rPr lang="en-GB" altLang="fr-FR" sz="1400" dirty="0">
                <a:solidFill>
                  <a:srgbClr val="FFFFFF"/>
                </a:solidFill>
                <a:latin typeface="Arial" charset="0"/>
                <a:ea typeface="KaiTi" pitchFamily="49" charset="-122"/>
                <a:cs typeface="Arial" charset="0"/>
              </a:rPr>
              <a:t> </a:t>
            </a:r>
            <a:r>
              <a:rPr lang="en-GB" altLang="fr-FR" sz="1400" b="1" dirty="0" err="1">
                <a:solidFill>
                  <a:srgbClr val="FFFF00"/>
                </a:solidFill>
                <a:latin typeface="Arial" charset="0"/>
                <a:ea typeface="KaiTi" pitchFamily="49" charset="-122"/>
                <a:cs typeface="Arial" charset="0"/>
              </a:rPr>
              <a:t>précision</a:t>
            </a:r>
            <a:r>
              <a:rPr lang="en-GB" altLang="fr-FR" sz="1400" b="1" dirty="0">
                <a:solidFill>
                  <a:srgbClr val="FFFF00"/>
                </a:solidFill>
                <a:latin typeface="Arial" charset="0"/>
                <a:ea typeface="KaiTi" pitchFamily="49" charset="-122"/>
                <a:cs typeface="Arial" charset="0"/>
              </a:rPr>
              <a:t> de </a:t>
            </a:r>
            <a:r>
              <a:rPr lang="en-GB" altLang="fr-FR" sz="1400" b="1" dirty="0" err="1">
                <a:solidFill>
                  <a:srgbClr val="FFFF00"/>
                </a:solidFill>
                <a:latin typeface="Arial" charset="0"/>
                <a:ea typeface="KaiTi" pitchFamily="49" charset="-122"/>
                <a:cs typeface="Arial" charset="0"/>
              </a:rPr>
              <a:t>quelques</a:t>
            </a:r>
            <a:r>
              <a:rPr lang="en-GB" altLang="fr-FR" sz="1400" b="1" dirty="0">
                <a:solidFill>
                  <a:srgbClr val="FFFF00"/>
                </a:solidFill>
                <a:latin typeface="Arial" charset="0"/>
                <a:ea typeface="KaiTi" pitchFamily="49" charset="-122"/>
                <a:cs typeface="Arial" charset="0"/>
              </a:rPr>
              <a:t> </a:t>
            </a:r>
            <a:r>
              <a:rPr lang="en-GB" altLang="fr-FR" sz="1400" b="1" dirty="0" err="1">
                <a:solidFill>
                  <a:srgbClr val="FFFF00"/>
                </a:solidFill>
                <a:latin typeface="Arial" charset="0"/>
                <a:ea typeface="KaiTi" pitchFamily="49" charset="-122"/>
                <a:cs typeface="Arial" charset="0"/>
              </a:rPr>
              <a:t>dizaines</a:t>
            </a:r>
            <a:r>
              <a:rPr lang="en-GB" altLang="fr-FR" sz="1400" b="1" dirty="0">
                <a:solidFill>
                  <a:srgbClr val="FFFF00"/>
                </a:solidFill>
                <a:latin typeface="Arial" charset="0"/>
                <a:ea typeface="KaiTi" pitchFamily="49" charset="-122"/>
                <a:cs typeface="Arial" charset="0"/>
              </a:rPr>
              <a:t> de microns </a:t>
            </a:r>
            <a:r>
              <a:rPr lang="en-GB" altLang="fr-FR" sz="1400" dirty="0">
                <a:solidFill>
                  <a:srgbClr val="FFFFFF"/>
                </a:solidFill>
                <a:latin typeface="Arial" charset="0"/>
                <a:ea typeface="KaiTi" pitchFamily="49" charset="-122"/>
                <a:cs typeface="Arial" charset="0"/>
              </a:rPr>
              <a:t>(</a:t>
            </a:r>
            <a:r>
              <a:rPr lang="en-GB" altLang="fr-FR" sz="1400" i="1" dirty="0">
                <a:solidFill>
                  <a:srgbClr val="FFFFFF"/>
                </a:solidFill>
                <a:latin typeface="Arial" charset="0"/>
                <a:ea typeface="KaiTi" pitchFamily="49" charset="-122"/>
                <a:cs typeface="Arial" charset="0"/>
              </a:rPr>
              <a:t>un </a:t>
            </a:r>
            <a:r>
              <a:rPr lang="en-GB" altLang="fr-FR" sz="1400" i="1" dirty="0" err="1">
                <a:solidFill>
                  <a:srgbClr val="FFFFFF"/>
                </a:solidFill>
                <a:latin typeface="Arial" charset="0"/>
                <a:ea typeface="KaiTi" pitchFamily="49" charset="-122"/>
                <a:cs typeface="Arial" charset="0"/>
              </a:rPr>
              <a:t>peu</a:t>
            </a:r>
            <a:r>
              <a:rPr lang="en-GB" altLang="fr-FR" sz="1400" i="1" dirty="0">
                <a:solidFill>
                  <a:srgbClr val="FFFFFF"/>
                </a:solidFill>
                <a:latin typeface="Arial" charset="0"/>
                <a:ea typeface="KaiTi" pitchFamily="49" charset="-122"/>
                <a:cs typeface="Arial" charset="0"/>
              </a:rPr>
              <a:t> </a:t>
            </a:r>
            <a:r>
              <a:rPr lang="en-GB" altLang="fr-FR" sz="1400" i="1" dirty="0" err="1">
                <a:solidFill>
                  <a:srgbClr val="FFFFFF"/>
                </a:solidFill>
                <a:latin typeface="Arial" charset="0"/>
                <a:ea typeface="KaiTi" pitchFamily="49" charset="-122"/>
                <a:cs typeface="Arial" charset="0"/>
              </a:rPr>
              <a:t>moins</a:t>
            </a:r>
            <a:r>
              <a:rPr lang="en-GB" altLang="fr-FR" sz="1400" i="1" dirty="0">
                <a:solidFill>
                  <a:srgbClr val="FFFFFF"/>
                </a:solidFill>
                <a:latin typeface="Arial" charset="0"/>
                <a:ea typeface="KaiTi" pitchFamily="49" charset="-122"/>
                <a:cs typeface="Arial" charset="0"/>
              </a:rPr>
              <a:t> </a:t>
            </a:r>
            <a:r>
              <a:rPr lang="en-GB" altLang="fr-FR" sz="1400" i="1" dirty="0" err="1">
                <a:solidFill>
                  <a:srgbClr val="FFFFFF"/>
                </a:solidFill>
                <a:latin typeface="Arial" charset="0"/>
                <a:ea typeface="KaiTi" pitchFamily="49" charset="-122"/>
                <a:cs typeface="Arial" charset="0"/>
              </a:rPr>
              <a:t>que</a:t>
            </a:r>
            <a:r>
              <a:rPr lang="en-GB" altLang="fr-FR" sz="1400" i="1" dirty="0">
                <a:solidFill>
                  <a:srgbClr val="FFFFFF"/>
                </a:solidFill>
                <a:latin typeface="Arial" charset="0"/>
                <a:ea typeface="KaiTi" pitchFamily="49" charset="-122"/>
                <a:cs typeface="Arial" charset="0"/>
              </a:rPr>
              <a:t> </a:t>
            </a:r>
            <a:r>
              <a:rPr lang="en-GB" altLang="fr-FR" sz="1400" i="1" dirty="0" err="1">
                <a:solidFill>
                  <a:srgbClr val="FFFFFF"/>
                </a:solidFill>
                <a:latin typeface="Arial" charset="0"/>
                <a:ea typeface="KaiTi" pitchFamily="49" charset="-122"/>
                <a:cs typeface="Arial" charset="0"/>
              </a:rPr>
              <a:t>l’épaisseur</a:t>
            </a:r>
            <a:r>
              <a:rPr lang="en-GB" altLang="fr-FR" sz="1400" i="1" dirty="0">
                <a:solidFill>
                  <a:srgbClr val="FFFFFF"/>
                </a:solidFill>
                <a:latin typeface="Arial" charset="0"/>
                <a:ea typeface="KaiTi" pitchFamily="49" charset="-122"/>
                <a:cs typeface="Arial" charset="0"/>
              </a:rPr>
              <a:t> d’un </a:t>
            </a:r>
            <a:r>
              <a:rPr lang="en-GB" altLang="fr-FR" sz="1400" i="1" dirty="0" err="1">
                <a:solidFill>
                  <a:srgbClr val="FFFFFF"/>
                </a:solidFill>
                <a:latin typeface="Arial" charset="0"/>
                <a:ea typeface="KaiTi" pitchFamily="49" charset="-122"/>
                <a:cs typeface="Arial" charset="0"/>
              </a:rPr>
              <a:t>cheveu</a:t>
            </a:r>
            <a:r>
              <a:rPr lang="en-GB" altLang="fr-FR" sz="1400" dirty="0" smtClean="0">
                <a:solidFill>
                  <a:srgbClr val="FFFFFF"/>
                </a:solidFill>
                <a:latin typeface="Arial" charset="0"/>
                <a:ea typeface="KaiTi" pitchFamily="49" charset="-122"/>
                <a:cs typeface="Arial" charset="0"/>
              </a:rPr>
              <a:t>).</a:t>
            </a:r>
            <a:endParaRPr lang="en-GB" altLang="fr-FR" sz="1400" dirty="0">
              <a:solidFill>
                <a:srgbClr val="FFFFFF"/>
              </a:solidFill>
              <a:latin typeface="Arial" charset="0"/>
              <a:ea typeface="KaiTi" pitchFamily="49" charset="-122"/>
              <a:cs typeface="Arial" charset="0"/>
            </a:endParaRPr>
          </a:p>
        </p:txBody>
      </p:sp>
      <p:sp>
        <p:nvSpPr>
          <p:cNvPr id="20491" name="Rectangle 9"/>
          <p:cNvSpPr>
            <a:spLocks noChangeArrowheads="1"/>
          </p:cNvSpPr>
          <p:nvPr/>
        </p:nvSpPr>
        <p:spPr bwMode="auto">
          <a:xfrm>
            <a:off x="107950" y="2924175"/>
            <a:ext cx="4895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en-GB" altLang="fr-FR" sz="1400">
                <a:solidFill>
                  <a:srgbClr val="FFFFFF"/>
                </a:solidFill>
                <a:latin typeface="Arial" charset="0"/>
                <a:ea typeface="KaiTi" pitchFamily="49" charset="-122"/>
                <a:cs typeface="Arial" charset="0"/>
              </a:rPr>
              <a:t>→ Le détecteur de traces de CMS entoure le point d’interaction (</a:t>
            </a:r>
            <a:r>
              <a:rPr lang="en-GB" altLang="fr-FR" sz="1400" i="1">
                <a:solidFill>
                  <a:srgbClr val="FFFFFF"/>
                </a:solidFill>
                <a:latin typeface="Arial" charset="0"/>
                <a:ea typeface="KaiTi" pitchFamily="49" charset="-122"/>
                <a:cs typeface="Arial" charset="0"/>
              </a:rPr>
              <a:t>première couche de l’oignon</a:t>
            </a:r>
            <a:r>
              <a:rPr lang="en-GB" altLang="fr-FR" sz="1400">
                <a:solidFill>
                  <a:srgbClr val="FFFFFF"/>
                </a:solidFill>
                <a:latin typeface="Arial" charset="0"/>
                <a:ea typeface="KaiTi" pitchFamily="49" charset="-122"/>
                <a:cs typeface="Arial" charset="0"/>
              </a:rPr>
              <a:t>).</a:t>
            </a:r>
          </a:p>
        </p:txBody>
      </p:sp>
      <p:sp>
        <p:nvSpPr>
          <p:cNvPr id="20492" name="Rectangle 9"/>
          <p:cNvSpPr>
            <a:spLocks noChangeArrowheads="1"/>
          </p:cNvSpPr>
          <p:nvPr/>
        </p:nvSpPr>
        <p:spPr bwMode="auto">
          <a:xfrm>
            <a:off x="107950" y="3644900"/>
            <a:ext cx="7920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en-GB" altLang="fr-FR" sz="1400">
                <a:solidFill>
                  <a:srgbClr val="FFFFFF"/>
                </a:solidFill>
                <a:latin typeface="Arial" charset="0"/>
                <a:ea typeface="KaiTi" pitchFamily="49" charset="-122"/>
                <a:cs typeface="Arial" charset="0"/>
              </a:rPr>
              <a:t>→ On essaye de </a:t>
            </a:r>
            <a:r>
              <a:rPr lang="en-GB" altLang="fr-FR" sz="1400" b="1">
                <a:solidFill>
                  <a:srgbClr val="FFFF00"/>
                </a:solidFill>
                <a:latin typeface="Arial" charset="0"/>
                <a:ea typeface="KaiTi" pitchFamily="49" charset="-122"/>
                <a:cs typeface="Arial" charset="0"/>
              </a:rPr>
              <a:t>couvrir le maximum d’espace </a:t>
            </a:r>
            <a:r>
              <a:rPr lang="en-GB" altLang="fr-FR" sz="1400">
                <a:solidFill>
                  <a:srgbClr val="FFFFFF"/>
                </a:solidFill>
                <a:latin typeface="Arial" charset="0"/>
                <a:ea typeface="KaiTi" pitchFamily="49" charset="-122"/>
                <a:cs typeface="Arial" charset="0"/>
              </a:rPr>
              <a:t>pour perdre le moins possible d’information (</a:t>
            </a:r>
            <a:r>
              <a:rPr lang="en-GB" altLang="fr-FR" sz="1400" b="1" i="1">
                <a:solidFill>
                  <a:srgbClr val="FFFF00"/>
                </a:solidFill>
                <a:latin typeface="Arial" charset="0"/>
                <a:ea typeface="KaiTi" pitchFamily="49" charset="-122"/>
                <a:cs typeface="Arial" charset="0"/>
              </a:rPr>
              <a:t>herméticité</a:t>
            </a:r>
            <a:r>
              <a:rPr lang="en-GB" altLang="fr-FR" sz="1400">
                <a:solidFill>
                  <a:srgbClr val="FFFFFF"/>
                </a:solidFill>
                <a:latin typeface="Arial" charset="0"/>
                <a:ea typeface="KaiTi" pitchFamily="49" charset="-122"/>
                <a:cs typeface="Arial" charset="0"/>
              </a:rPr>
              <a:t>).</a:t>
            </a:r>
          </a:p>
        </p:txBody>
      </p:sp>
      <p:sp>
        <p:nvSpPr>
          <p:cNvPr id="20493" name="Rectangle 7"/>
          <p:cNvSpPr>
            <a:spLocks noChangeArrowheads="1"/>
          </p:cNvSpPr>
          <p:nvPr/>
        </p:nvSpPr>
        <p:spPr bwMode="auto">
          <a:xfrm>
            <a:off x="8748713" y="6608763"/>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dirty="0" smtClean="0">
                <a:solidFill>
                  <a:srgbClr val="FFFFFF"/>
                </a:solidFill>
                <a:latin typeface="Estrangelo Edessa" pitchFamily="66" charset="0"/>
                <a:ea typeface="KaiTi" pitchFamily="49" charset="-122"/>
                <a:cs typeface="Estrangelo Edessa" pitchFamily="66" charset="0"/>
              </a:rPr>
              <a:t>16</a:t>
            </a:r>
            <a:endParaRPr lang="fr-FR" altLang="fr-FR" sz="1200" dirty="0">
              <a:ea typeface="KaiTi" pitchFamily="49" charset="-122"/>
              <a:cs typeface="Estrangelo Edessa"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0" y="0"/>
            <a:ext cx="9144000" cy="764704"/>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endParaRPr lang="fr-FR" altLang="fr-FR" sz="1200" b="1" dirty="0" smtClean="0">
              <a:solidFill>
                <a:srgbClr val="FFFFFF"/>
              </a:solidFill>
              <a:latin typeface="Arial" charset="0"/>
              <a:cs typeface="Arial" charset="0"/>
            </a:endParaRPr>
          </a:p>
          <a:p>
            <a:pPr eaLnBrk="1" hangingPunct="1">
              <a:spcBef>
                <a:spcPct val="0"/>
              </a:spcBef>
              <a:buClrTx/>
              <a:buSzTx/>
              <a:buFont typeface="Times New Roman" pitchFamily="18" charset="0"/>
              <a:buNone/>
            </a:pPr>
            <a:r>
              <a:rPr lang="fr-FR" altLang="fr-FR" sz="1200" b="1" dirty="0" smtClean="0">
                <a:solidFill>
                  <a:srgbClr val="FFFFFF"/>
                </a:solidFill>
                <a:latin typeface="Arial" charset="0"/>
                <a:cs typeface="Arial" charset="0"/>
              </a:rPr>
              <a:t>Le </a:t>
            </a:r>
            <a:r>
              <a:rPr lang="fr-FR" altLang="fr-FR" sz="1200" b="1" dirty="0">
                <a:solidFill>
                  <a:srgbClr val="FFFFFF"/>
                </a:solidFill>
                <a:latin typeface="Arial" charset="0"/>
                <a:cs typeface="Arial" charset="0"/>
              </a:rPr>
              <a:t>détecteur de traces</a:t>
            </a:r>
            <a:endParaRPr lang="en-GB" altLang="fr-FR" sz="1200" b="1" dirty="0">
              <a:solidFill>
                <a:srgbClr val="FFFFFF"/>
              </a:solidFill>
              <a:latin typeface="Arial" charset="0"/>
              <a:cs typeface="Arial" charset="0"/>
            </a:endParaRPr>
          </a:p>
        </p:txBody>
      </p:sp>
      <p:pic>
        <p:nvPicPr>
          <p:cNvPr id="21508" name="Picture 15"/>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711407" y="328203"/>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8"/>
          <p:cNvPicPr>
            <a:picLocks noChangeAspect="1" noChangeArrowheads="1"/>
          </p:cNvPicPr>
          <p:nvPr/>
        </p:nvPicPr>
        <p:blipFill>
          <a:blip r:embed="rId4"/>
          <a:stretch>
            <a:fillRect/>
          </a:stretch>
        </p:blipFill>
        <p:spPr bwMode="auto">
          <a:xfrm>
            <a:off x="338138" y="3284538"/>
            <a:ext cx="4221162" cy="2844800"/>
          </a:xfrm>
          <a:prstGeom prst="rect">
            <a:avLst/>
          </a:prstGeom>
          <a:noFill/>
          <a:ln w="25400">
            <a:solidFill>
              <a:schemeClr val="bg1">
                <a:lumMod val="50000"/>
              </a:schemeClr>
            </a:solidFill>
            <a:miter lim="800000"/>
            <a:headEnd/>
            <a:tailEnd/>
          </a:ln>
        </p:spPr>
      </p:pic>
      <p:pic>
        <p:nvPicPr>
          <p:cNvPr id="17416" name="Picture 4"/>
          <p:cNvPicPr>
            <a:picLocks noChangeAspect="1" noChangeArrowheads="1"/>
          </p:cNvPicPr>
          <p:nvPr/>
        </p:nvPicPr>
        <p:blipFill>
          <a:blip r:embed="rId5"/>
          <a:stretch>
            <a:fillRect/>
          </a:stretch>
        </p:blipFill>
        <p:spPr bwMode="auto">
          <a:xfrm>
            <a:off x="4721225" y="908720"/>
            <a:ext cx="4273550" cy="2736850"/>
          </a:xfrm>
          <a:prstGeom prst="rect">
            <a:avLst/>
          </a:prstGeom>
          <a:noFill/>
          <a:ln w="25400">
            <a:solidFill>
              <a:schemeClr val="bg1">
                <a:lumMod val="50000"/>
              </a:schemeClr>
            </a:solidFill>
            <a:miter lim="800000"/>
            <a:headEnd/>
            <a:tailEnd/>
          </a:ln>
        </p:spPr>
      </p:pic>
      <p:sp>
        <p:nvSpPr>
          <p:cNvPr id="21511" name="Rectangle 9"/>
          <p:cNvSpPr>
            <a:spLocks noChangeArrowheads="1"/>
          </p:cNvSpPr>
          <p:nvPr/>
        </p:nvSpPr>
        <p:spPr bwMode="auto">
          <a:xfrm>
            <a:off x="468313" y="1052513"/>
            <a:ext cx="3382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en-GB" altLang="fr-FR" sz="1400">
                <a:solidFill>
                  <a:srgbClr val="FFFFFF"/>
                </a:solidFill>
                <a:latin typeface="Arial" charset="0"/>
                <a:ea typeface="KaiTi" pitchFamily="49" charset="-122"/>
                <a:cs typeface="Arial" charset="0"/>
              </a:rPr>
              <a:t>→ La construction d’un tel détecteur est un défi technique monumental</a:t>
            </a:r>
          </a:p>
        </p:txBody>
      </p:sp>
      <p:sp>
        <p:nvSpPr>
          <p:cNvPr id="21512" name="Rectangle 9"/>
          <p:cNvSpPr>
            <a:spLocks noChangeArrowheads="1"/>
          </p:cNvSpPr>
          <p:nvPr/>
        </p:nvSpPr>
        <p:spPr bwMode="auto">
          <a:xfrm>
            <a:off x="4859338" y="4076700"/>
            <a:ext cx="4032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en-GB" altLang="fr-FR" sz="1400">
                <a:solidFill>
                  <a:srgbClr val="FFFFFF"/>
                </a:solidFill>
                <a:latin typeface="Arial" charset="0"/>
                <a:ea typeface="KaiTi" pitchFamily="49" charset="-122"/>
                <a:cs typeface="Arial" charset="0"/>
              </a:rPr>
              <a:t>→ Plusieurs centaines d’ingénieurs et de techniciens ont travaillé pendant presque 20 ans....</a:t>
            </a:r>
          </a:p>
        </p:txBody>
      </p:sp>
      <p:sp>
        <p:nvSpPr>
          <p:cNvPr id="21513" name="Rectangle 7"/>
          <p:cNvSpPr>
            <a:spLocks noChangeArrowheads="1"/>
          </p:cNvSpPr>
          <p:nvPr/>
        </p:nvSpPr>
        <p:spPr bwMode="auto">
          <a:xfrm>
            <a:off x="8748713" y="6608763"/>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dirty="0" smtClean="0">
                <a:solidFill>
                  <a:srgbClr val="FFFFFF"/>
                </a:solidFill>
                <a:ea typeface="KaiTi" pitchFamily="49" charset="-122"/>
                <a:cs typeface="Arial" charset="0"/>
              </a:rPr>
              <a:t>17</a:t>
            </a:r>
            <a:endParaRPr lang="fr-FR" altLang="fr-FR" sz="1200" dirty="0">
              <a:ea typeface="KaiTi" pitchFamily="49" charset="-122"/>
              <a:cs typeface="Arial"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0" y="0"/>
            <a:ext cx="9144000" cy="692150"/>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2800" b="1" dirty="0" smtClean="0">
                <a:solidFill>
                  <a:srgbClr val="FFFFFF"/>
                </a:solidFill>
                <a:latin typeface="Arial" charset="0"/>
                <a:cs typeface="Arial" charset="0"/>
              </a:rPr>
              <a:t>Le </a:t>
            </a:r>
            <a:r>
              <a:rPr lang="fr-FR" altLang="fr-FR" sz="2800" b="1" dirty="0">
                <a:solidFill>
                  <a:srgbClr val="FFFFFF"/>
                </a:solidFill>
                <a:latin typeface="Arial" charset="0"/>
                <a:cs typeface="Arial" charset="0"/>
              </a:rPr>
              <a:t>détecteur de traces</a:t>
            </a:r>
            <a:endParaRPr lang="en-GB" altLang="fr-FR" sz="2800" b="1" dirty="0">
              <a:solidFill>
                <a:srgbClr val="FFFFFF"/>
              </a:solidFill>
              <a:latin typeface="Arial" charset="0"/>
              <a:cs typeface="Arial" charset="0"/>
            </a:endParaRPr>
          </a:p>
        </p:txBody>
      </p:sp>
      <p:sp>
        <p:nvSpPr>
          <p:cNvPr id="22532" name="Rectangle 6"/>
          <p:cNvSpPr>
            <a:spLocks noChangeArrowheads="1"/>
          </p:cNvSpPr>
          <p:nvPr/>
        </p:nvSpPr>
        <p:spPr bwMode="auto">
          <a:xfrm>
            <a:off x="107950" y="692150"/>
            <a:ext cx="6264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fr-FR" altLang="fr-FR" sz="1400">
                <a:solidFill>
                  <a:srgbClr val="FFFFFF"/>
                </a:solidFill>
                <a:latin typeface="Arial" charset="0"/>
                <a:ea typeface="KaiTi" pitchFamily="49" charset="-122"/>
                <a:cs typeface="Arial" charset="0"/>
              </a:rPr>
              <a:t>→ Mais au bout de 20 ans, on arrive à cela:</a:t>
            </a:r>
            <a:endParaRPr lang="en-GB" altLang="fr-FR" sz="1400">
              <a:solidFill>
                <a:srgbClr val="FFFFFF"/>
              </a:solidFill>
              <a:latin typeface="Arial" charset="0"/>
              <a:ea typeface="KaiTi" pitchFamily="49" charset="-122"/>
              <a:cs typeface="Arial" charset="0"/>
            </a:endParaRPr>
          </a:p>
        </p:txBody>
      </p:sp>
      <p:pic>
        <p:nvPicPr>
          <p:cNvPr id="22533" name="Picture 15"/>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748713" y="280774"/>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2"/>
          <p:cNvPicPr>
            <a:picLocks noChangeAspect="1" noChangeArrowheads="1"/>
          </p:cNvPicPr>
          <p:nvPr/>
        </p:nvPicPr>
        <p:blipFill>
          <a:blip r:embed="rId4"/>
          <a:stretch>
            <a:fillRect/>
          </a:stretch>
        </p:blipFill>
        <p:spPr bwMode="auto">
          <a:xfrm>
            <a:off x="1069975" y="1116013"/>
            <a:ext cx="6877050" cy="3897312"/>
          </a:xfrm>
          <a:prstGeom prst="rect">
            <a:avLst/>
          </a:prstGeom>
          <a:noFill/>
          <a:ln w="25400">
            <a:solidFill>
              <a:schemeClr val="bg1">
                <a:lumMod val="50000"/>
              </a:schemeClr>
            </a:solidFill>
            <a:miter lim="800000"/>
            <a:headEnd/>
            <a:tailEnd/>
          </a:ln>
        </p:spPr>
      </p:pic>
      <p:sp>
        <p:nvSpPr>
          <p:cNvPr id="22535" name="Rectangle 9"/>
          <p:cNvSpPr>
            <a:spLocks noChangeArrowheads="1"/>
          </p:cNvSpPr>
          <p:nvPr/>
        </p:nvSpPr>
        <p:spPr bwMode="auto">
          <a:xfrm>
            <a:off x="179388" y="5354638"/>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en-GB" altLang="fr-FR" sz="1400">
                <a:solidFill>
                  <a:srgbClr val="FFFFFF"/>
                </a:solidFill>
                <a:latin typeface="Arial" charset="0"/>
                <a:ea typeface="KaiTi" pitchFamily="49" charset="-122"/>
                <a:cs typeface="Arial" charset="0"/>
              </a:rPr>
              <a:t>→ Pour reconstruire correctement toutes ces traces, des programmes informatiques spéciaux ont été développés. </a:t>
            </a:r>
          </a:p>
        </p:txBody>
      </p:sp>
      <p:sp>
        <p:nvSpPr>
          <p:cNvPr id="22536" name="Rectangle 9"/>
          <p:cNvSpPr>
            <a:spLocks noChangeArrowheads="1"/>
          </p:cNvSpPr>
          <p:nvPr/>
        </p:nvSpPr>
        <p:spPr bwMode="auto">
          <a:xfrm>
            <a:off x="1835150" y="5929313"/>
            <a:ext cx="7129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en-GB" altLang="fr-FR" sz="1400">
                <a:solidFill>
                  <a:srgbClr val="FFFFFF"/>
                </a:solidFill>
                <a:latin typeface="Arial" charset="0"/>
                <a:ea typeface="KaiTi" pitchFamily="49" charset="-122"/>
                <a:cs typeface="Arial" charset="0"/>
              </a:rPr>
              <a:t>→ L’informatique est aussi une composante importante dans ce type d’expérience. </a:t>
            </a:r>
          </a:p>
        </p:txBody>
      </p:sp>
      <p:sp>
        <p:nvSpPr>
          <p:cNvPr id="22537" name="Rectangle 7"/>
          <p:cNvSpPr>
            <a:spLocks noChangeArrowheads="1"/>
          </p:cNvSpPr>
          <p:nvPr/>
        </p:nvSpPr>
        <p:spPr bwMode="auto">
          <a:xfrm>
            <a:off x="8748713" y="6608763"/>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dirty="0" smtClean="0">
                <a:solidFill>
                  <a:srgbClr val="FFFFFF"/>
                </a:solidFill>
                <a:ea typeface="KaiTi" pitchFamily="49" charset="-122"/>
                <a:cs typeface="Arial" charset="0"/>
              </a:rPr>
              <a:t>18</a:t>
            </a:r>
            <a:endParaRPr lang="fr-FR" altLang="fr-FR" sz="1200" dirty="0">
              <a:ea typeface="KaiTi" pitchFamily="49" charset="-122"/>
              <a:cs typeface="Arial" charset="0"/>
            </a:endParaRP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ChangeArrowheads="1"/>
          </p:cNvSpPr>
          <p:nvPr/>
        </p:nvSpPr>
        <p:spPr bwMode="auto">
          <a:xfrm>
            <a:off x="179388" y="765175"/>
            <a:ext cx="4752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1400">
                <a:solidFill>
                  <a:srgbClr val="FFFFFF"/>
                </a:solidFill>
                <a:latin typeface="Arial" charset="0"/>
                <a:ea typeface="KaiTi" pitchFamily="49" charset="-122"/>
                <a:cs typeface="Arial" charset="0"/>
              </a:rPr>
              <a:t>→ Les particules neutres passent dans un détecteur de traces  sans en laisser…</a:t>
            </a:r>
            <a:endParaRPr lang="en-GB" altLang="fr-FR" sz="1400">
              <a:solidFill>
                <a:srgbClr val="FFFFFF"/>
              </a:solidFill>
              <a:latin typeface="Arial" charset="0"/>
              <a:ea typeface="KaiTi" pitchFamily="49" charset="-122"/>
              <a:cs typeface="Arial" charset="0"/>
            </a:endParaRPr>
          </a:p>
        </p:txBody>
      </p:sp>
      <p:sp>
        <p:nvSpPr>
          <p:cNvPr id="23555" name="Rectangle 1"/>
          <p:cNvSpPr>
            <a:spLocks noChangeArrowheads="1"/>
          </p:cNvSpPr>
          <p:nvPr/>
        </p:nvSpPr>
        <p:spPr bwMode="auto">
          <a:xfrm>
            <a:off x="0" y="0"/>
            <a:ext cx="9144000" cy="765175"/>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2800" b="1" dirty="0" smtClean="0">
                <a:solidFill>
                  <a:srgbClr val="FFFFFF"/>
                </a:solidFill>
                <a:latin typeface="Arial" charset="0"/>
                <a:cs typeface="Arial" charset="0"/>
              </a:rPr>
              <a:t>Identifier </a:t>
            </a:r>
            <a:r>
              <a:rPr lang="fr-FR" altLang="fr-FR" sz="2800" b="1" dirty="0">
                <a:solidFill>
                  <a:srgbClr val="FFFFFF"/>
                </a:solidFill>
                <a:latin typeface="Arial" charset="0"/>
                <a:cs typeface="Arial" charset="0"/>
              </a:rPr>
              <a:t>les particules neutres </a:t>
            </a:r>
            <a:endParaRPr lang="fr-FR" altLang="fr-FR" sz="2800" b="1" dirty="0" smtClean="0">
              <a:solidFill>
                <a:srgbClr val="FFFFFF"/>
              </a:solidFill>
              <a:latin typeface="Arial" charset="0"/>
              <a:cs typeface="Arial" charset="0"/>
            </a:endParaRPr>
          </a:p>
          <a:p>
            <a:pPr eaLnBrk="1" hangingPunct="1">
              <a:spcBef>
                <a:spcPct val="0"/>
              </a:spcBef>
              <a:buClrTx/>
              <a:buSzTx/>
              <a:buFont typeface="Times New Roman" pitchFamily="18" charset="0"/>
              <a:buNone/>
            </a:pPr>
            <a:r>
              <a:rPr lang="fr-FR" altLang="fr-FR" sz="2800" b="1" dirty="0" smtClean="0">
                <a:solidFill>
                  <a:srgbClr val="FFFFFF"/>
                </a:solidFill>
                <a:latin typeface="Arial" charset="0"/>
                <a:cs typeface="Arial" charset="0"/>
              </a:rPr>
              <a:t>(</a:t>
            </a:r>
            <a:r>
              <a:rPr lang="fr-FR" altLang="fr-FR" sz="2800" b="1" dirty="0">
                <a:solidFill>
                  <a:srgbClr val="FFFFFF"/>
                </a:solidFill>
                <a:latin typeface="Arial" charset="0"/>
                <a:cs typeface="Arial" charset="0"/>
              </a:rPr>
              <a:t>et aussi les particules chargées)</a:t>
            </a:r>
            <a:endParaRPr lang="en-GB" altLang="fr-FR" sz="2800" b="1" dirty="0">
              <a:solidFill>
                <a:srgbClr val="FFFFFF"/>
              </a:solidFill>
              <a:latin typeface="Arial" charset="0"/>
              <a:cs typeface="Arial" charset="0"/>
            </a:endParaRPr>
          </a:p>
        </p:txBody>
      </p:sp>
      <p:pic>
        <p:nvPicPr>
          <p:cNvPr id="23557" name="Picture 15"/>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675688" y="35074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6"/>
          <p:cNvSpPr>
            <a:spLocks noChangeArrowheads="1"/>
          </p:cNvSpPr>
          <p:nvPr/>
        </p:nvSpPr>
        <p:spPr bwMode="auto">
          <a:xfrm>
            <a:off x="107950" y="1628775"/>
            <a:ext cx="43211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1400">
                <a:solidFill>
                  <a:srgbClr val="FFFFFF"/>
                </a:solidFill>
                <a:latin typeface="Arial" charset="0"/>
                <a:ea typeface="KaiTi" pitchFamily="49" charset="-122"/>
                <a:cs typeface="Arial" charset="0"/>
              </a:rPr>
              <a:t>→ On va freiner /arrêter ces particules en les forçant à traverser un matériau très dense (</a:t>
            </a:r>
            <a:r>
              <a:rPr lang="fr-FR" altLang="fr-FR" sz="1400" i="1">
                <a:solidFill>
                  <a:srgbClr val="FFFFFF"/>
                </a:solidFill>
                <a:latin typeface="Arial" charset="0"/>
                <a:ea typeface="KaiTi" pitchFamily="49" charset="-122"/>
                <a:cs typeface="Arial" charset="0"/>
              </a:rPr>
              <a:t>du plomb par exemple</a:t>
            </a:r>
            <a:r>
              <a:rPr lang="fr-FR" altLang="fr-FR" sz="1400">
                <a:solidFill>
                  <a:srgbClr val="FFFFFF"/>
                </a:solidFill>
                <a:latin typeface="Arial" charset="0"/>
                <a:ea typeface="KaiTi" pitchFamily="49" charset="-122"/>
                <a:cs typeface="Arial" charset="0"/>
              </a:rPr>
              <a:t>).</a:t>
            </a:r>
            <a:endParaRPr lang="en-GB" altLang="fr-FR" sz="1400">
              <a:solidFill>
                <a:srgbClr val="FFFFFF"/>
              </a:solidFill>
              <a:latin typeface="Arial" charset="0"/>
              <a:ea typeface="KaiTi" pitchFamily="49" charset="-122"/>
              <a:cs typeface="Arial" charset="0"/>
            </a:endParaRPr>
          </a:p>
        </p:txBody>
      </p:sp>
      <p:grpSp>
        <p:nvGrpSpPr>
          <p:cNvPr id="2" name="Groupe 13"/>
          <p:cNvGrpSpPr>
            <a:grpSpLocks/>
          </p:cNvGrpSpPr>
          <p:nvPr/>
        </p:nvGrpSpPr>
        <p:grpSpPr bwMode="auto">
          <a:xfrm>
            <a:off x="6443663" y="1414463"/>
            <a:ext cx="1223962" cy="1079500"/>
            <a:chOff x="6588224" y="2996952"/>
            <a:chExt cx="1223963" cy="1080120"/>
          </a:xfrm>
        </p:grpSpPr>
        <p:cxnSp>
          <p:nvCxnSpPr>
            <p:cNvPr id="15" name="Connecteur droit 14"/>
            <p:cNvCxnSpPr/>
            <p:nvPr/>
          </p:nvCxnSpPr>
          <p:spPr>
            <a:xfrm>
              <a:off x="6588224" y="3716502"/>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6588224" y="3355933"/>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588224" y="2996952"/>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6588224" y="4077072"/>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3" name="Ellipse 22"/>
          <p:cNvSpPr/>
          <p:nvPr/>
        </p:nvSpPr>
        <p:spPr bwMode="auto">
          <a:xfrm>
            <a:off x="6732959" y="909464"/>
            <a:ext cx="216024" cy="215776"/>
          </a:xfrm>
          <a:prstGeom prst="ellipse">
            <a:avLst/>
          </a:prstGeom>
          <a:gradFill flip="none" rotWithShape="1">
            <a:gsLst>
              <a:gs pos="0">
                <a:schemeClr val="accent3">
                  <a:lumMod val="50000"/>
                </a:schemeClr>
              </a:gs>
              <a:gs pos="51000">
                <a:schemeClr val="accent3">
                  <a:lumMod val="60000"/>
                  <a:lumOff val="4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3" name="Groupe 69"/>
          <p:cNvGrpSpPr>
            <a:grpSpLocks/>
          </p:cNvGrpSpPr>
          <p:nvPr/>
        </p:nvGrpSpPr>
        <p:grpSpPr bwMode="auto">
          <a:xfrm>
            <a:off x="5795963" y="2925763"/>
            <a:ext cx="2879725" cy="1800225"/>
            <a:chOff x="5004048" y="2852936"/>
            <a:chExt cx="2664296" cy="1800200"/>
          </a:xfrm>
        </p:grpSpPr>
        <p:sp>
          <p:nvSpPr>
            <p:cNvPr id="29" name="Rectangle 28"/>
            <p:cNvSpPr/>
            <p:nvPr/>
          </p:nvSpPr>
          <p:spPr>
            <a:xfrm>
              <a:off x="5004048" y="2852936"/>
              <a:ext cx="2664296" cy="1800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23619" name="Groupe 23"/>
            <p:cNvGrpSpPr>
              <a:grpSpLocks/>
            </p:cNvGrpSpPr>
            <p:nvPr/>
          </p:nvGrpSpPr>
          <p:grpSpPr bwMode="auto">
            <a:xfrm>
              <a:off x="5004048" y="2852936"/>
              <a:ext cx="2664296" cy="1800200"/>
              <a:chOff x="6588224" y="2996952"/>
              <a:chExt cx="1223963" cy="1080120"/>
            </a:xfrm>
          </p:grpSpPr>
          <p:cxnSp>
            <p:nvCxnSpPr>
              <p:cNvPr id="25" name="Connecteur droit 24"/>
              <p:cNvCxnSpPr/>
              <p:nvPr/>
            </p:nvCxnSpPr>
            <p:spPr>
              <a:xfrm>
                <a:off x="6588224" y="3716079"/>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6588224" y="3356039"/>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6588224" y="2996952"/>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6588224" y="4077072"/>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grpSp>
        <p:nvGrpSpPr>
          <p:cNvPr id="5" name="Groupe 68"/>
          <p:cNvGrpSpPr>
            <a:grpSpLocks/>
          </p:cNvGrpSpPr>
          <p:nvPr/>
        </p:nvGrpSpPr>
        <p:grpSpPr bwMode="auto">
          <a:xfrm>
            <a:off x="6659563" y="2925763"/>
            <a:ext cx="1152525" cy="1871662"/>
            <a:chOff x="5868144" y="2852936"/>
            <a:chExt cx="1152128" cy="1872208"/>
          </a:xfrm>
        </p:grpSpPr>
        <p:cxnSp>
          <p:nvCxnSpPr>
            <p:cNvPr id="32" name="Connecteur droit 31"/>
            <p:cNvCxnSpPr/>
            <p:nvPr/>
          </p:nvCxnSpPr>
          <p:spPr>
            <a:xfrm rot="16200000" flipH="1">
              <a:off x="6156062" y="2996669"/>
              <a:ext cx="360467" cy="7300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rot="5400000">
              <a:off x="6156855" y="3356343"/>
              <a:ext cx="358880" cy="73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rot="16200000" flipH="1">
              <a:off x="6263226" y="3608852"/>
              <a:ext cx="217551" cy="14441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rot="5400000">
              <a:off x="6011648" y="3644605"/>
              <a:ext cx="360468" cy="21582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rot="5400000">
              <a:off x="5868029" y="4077278"/>
              <a:ext cx="360467" cy="7141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rot="16200000" flipH="1">
              <a:off x="6083878" y="3932843"/>
              <a:ext cx="289009" cy="288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rot="16200000" flipH="1">
              <a:off x="6264791" y="4329764"/>
              <a:ext cx="287421" cy="7141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a:off x="6372795" y="3213403"/>
              <a:ext cx="503064" cy="14291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rot="16200000" flipH="1">
              <a:off x="6840084" y="3392094"/>
              <a:ext cx="215963" cy="14441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rot="10800000" flipV="1">
              <a:off x="6588621" y="3356320"/>
              <a:ext cx="287238" cy="215963"/>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rot="16200000" flipH="1">
              <a:off x="6587735" y="3573168"/>
              <a:ext cx="289009" cy="28723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Explosion 2 58"/>
            <p:cNvSpPr/>
            <p:nvPr/>
          </p:nvSpPr>
          <p:spPr>
            <a:xfrm>
              <a:off x="6228184" y="3356992"/>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0" name="Explosion 2 59"/>
            <p:cNvSpPr/>
            <p:nvPr/>
          </p:nvSpPr>
          <p:spPr>
            <a:xfrm>
              <a:off x="6444208" y="3356992"/>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1" name="Explosion 2 60"/>
            <p:cNvSpPr/>
            <p:nvPr/>
          </p:nvSpPr>
          <p:spPr>
            <a:xfrm>
              <a:off x="6732240" y="3356992"/>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2" name="Explosion 2 61"/>
            <p:cNvSpPr/>
            <p:nvPr/>
          </p:nvSpPr>
          <p:spPr>
            <a:xfrm>
              <a:off x="6588224" y="3933056"/>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3" name="Explosion 2 62"/>
            <p:cNvSpPr/>
            <p:nvPr/>
          </p:nvSpPr>
          <p:spPr>
            <a:xfrm>
              <a:off x="6804248" y="3933056"/>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4" name="Explosion 2 63"/>
            <p:cNvSpPr/>
            <p:nvPr/>
          </p:nvSpPr>
          <p:spPr>
            <a:xfrm>
              <a:off x="6228184" y="3933056"/>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5" name="Explosion 2 64"/>
            <p:cNvSpPr/>
            <p:nvPr/>
          </p:nvSpPr>
          <p:spPr>
            <a:xfrm>
              <a:off x="6012160" y="4005064"/>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6" name="Explosion 2 65"/>
            <p:cNvSpPr/>
            <p:nvPr/>
          </p:nvSpPr>
          <p:spPr>
            <a:xfrm>
              <a:off x="5868144" y="4581128"/>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7" name="Explosion 2 66"/>
            <p:cNvSpPr/>
            <p:nvPr/>
          </p:nvSpPr>
          <p:spPr>
            <a:xfrm>
              <a:off x="6012160" y="4581128"/>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68" name="Rectangle 6"/>
          <p:cNvSpPr>
            <a:spLocks noChangeArrowheads="1"/>
          </p:cNvSpPr>
          <p:nvPr/>
        </p:nvSpPr>
        <p:spPr bwMode="auto">
          <a:xfrm>
            <a:off x="34925" y="3481388"/>
            <a:ext cx="4321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1400">
                <a:solidFill>
                  <a:srgbClr val="FFFFFF"/>
                </a:solidFill>
                <a:latin typeface="Arial" charset="0"/>
                <a:ea typeface="KaiTi" pitchFamily="49" charset="-122"/>
                <a:cs typeface="Arial" charset="0"/>
              </a:rPr>
              <a:t>→ Cette quantité d’énergie va nous mener directement à l’énergie de la particule initiale.</a:t>
            </a:r>
            <a:endParaRPr lang="en-GB" altLang="fr-FR" sz="1400">
              <a:solidFill>
                <a:srgbClr val="FFFFFF"/>
              </a:solidFill>
              <a:latin typeface="Arial" charset="0"/>
              <a:ea typeface="KaiTi" pitchFamily="49" charset="-122"/>
              <a:cs typeface="Arial" charset="0"/>
            </a:endParaRPr>
          </a:p>
        </p:txBody>
      </p:sp>
      <p:sp>
        <p:nvSpPr>
          <p:cNvPr id="71" name="Ellipse 70"/>
          <p:cNvSpPr/>
          <p:nvPr/>
        </p:nvSpPr>
        <p:spPr bwMode="auto">
          <a:xfrm>
            <a:off x="6732240" y="908720"/>
            <a:ext cx="216024" cy="215776"/>
          </a:xfrm>
          <a:prstGeom prst="ellipse">
            <a:avLst/>
          </a:prstGeom>
          <a:gradFill flip="none" rotWithShape="1">
            <a:gsLst>
              <a:gs pos="0">
                <a:schemeClr val="accent3">
                  <a:lumMod val="50000"/>
                </a:schemeClr>
              </a:gs>
              <a:gs pos="51000">
                <a:schemeClr val="accent3">
                  <a:lumMod val="60000"/>
                  <a:lumOff val="40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475" name="Rectangle 6"/>
          <p:cNvSpPr>
            <a:spLocks noChangeArrowheads="1"/>
          </p:cNvSpPr>
          <p:nvPr/>
        </p:nvSpPr>
        <p:spPr bwMode="auto">
          <a:xfrm>
            <a:off x="1908175" y="5805488"/>
            <a:ext cx="4968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1400" b="1">
                <a:solidFill>
                  <a:srgbClr val="FFFF00"/>
                </a:solidFill>
                <a:latin typeface="Arial" charset="0"/>
                <a:ea typeface="KaiTi" pitchFamily="49" charset="-122"/>
                <a:cs typeface="Arial" charset="0"/>
              </a:rPr>
              <a:t>→ Ces détecteurs d’énergie sont les CALORIMETRES</a:t>
            </a:r>
            <a:endParaRPr lang="en-GB" altLang="fr-FR" sz="1400" b="1">
              <a:solidFill>
                <a:srgbClr val="FFFF00"/>
              </a:solidFill>
              <a:latin typeface="Arial" charset="0"/>
              <a:ea typeface="KaiTi" pitchFamily="49" charset="-122"/>
              <a:cs typeface="Arial" charset="0"/>
            </a:endParaRPr>
          </a:p>
        </p:txBody>
      </p:sp>
      <p:sp>
        <p:nvSpPr>
          <p:cNvPr id="46" name="Rectangle 6"/>
          <p:cNvSpPr>
            <a:spLocks noChangeArrowheads="1"/>
          </p:cNvSpPr>
          <p:nvPr/>
        </p:nvSpPr>
        <p:spPr bwMode="auto">
          <a:xfrm>
            <a:off x="107950" y="2492375"/>
            <a:ext cx="44640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1400">
                <a:solidFill>
                  <a:srgbClr val="FFFFFF"/>
                </a:solidFill>
                <a:latin typeface="Arial" charset="0"/>
                <a:ea typeface="KaiTi" pitchFamily="49" charset="-122"/>
                <a:cs typeface="Arial" charset="0"/>
              </a:rPr>
              <a:t>→ En freinant, les particules vont émettre d’autres particules que l’on va pouvoir détecter, et ainsi mesurer  la quantité d’énergie déposée.</a:t>
            </a:r>
            <a:endParaRPr lang="en-GB" altLang="fr-FR" sz="1400">
              <a:solidFill>
                <a:srgbClr val="FFFFFF"/>
              </a:solidFill>
              <a:latin typeface="Arial" charset="0"/>
              <a:ea typeface="KaiTi" pitchFamily="49" charset="-122"/>
              <a:cs typeface="Arial" charset="0"/>
            </a:endParaRPr>
          </a:p>
        </p:txBody>
      </p:sp>
      <p:sp>
        <p:nvSpPr>
          <p:cNvPr id="47" name="Rectangle 6"/>
          <p:cNvSpPr>
            <a:spLocks noChangeArrowheads="1"/>
          </p:cNvSpPr>
          <p:nvPr/>
        </p:nvSpPr>
        <p:spPr bwMode="auto">
          <a:xfrm>
            <a:off x="107950" y="4292600"/>
            <a:ext cx="4321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1400" b="1">
                <a:solidFill>
                  <a:srgbClr val="FFFF00"/>
                </a:solidFill>
                <a:latin typeface="Arial" charset="0"/>
                <a:ea typeface="KaiTi" pitchFamily="49" charset="-122"/>
                <a:cs typeface="Arial" charset="0"/>
              </a:rPr>
              <a:t>→ De la même façon, on mesure l’énergie des particules </a:t>
            </a:r>
            <a:r>
              <a:rPr lang="fr-FR" altLang="fr-FR" sz="1400" b="1" u="sng">
                <a:solidFill>
                  <a:srgbClr val="FFFF00"/>
                </a:solidFill>
                <a:latin typeface="Arial" charset="0"/>
                <a:ea typeface="KaiTi" pitchFamily="49" charset="-122"/>
                <a:cs typeface="Arial" charset="0"/>
              </a:rPr>
              <a:t>chargées</a:t>
            </a:r>
            <a:r>
              <a:rPr lang="fr-FR" altLang="fr-FR" sz="1400" b="1">
                <a:solidFill>
                  <a:srgbClr val="FFFF00"/>
                </a:solidFill>
                <a:latin typeface="Arial" charset="0"/>
                <a:ea typeface="KaiTi" pitchFamily="49" charset="-122"/>
                <a:cs typeface="Arial" charset="0"/>
              </a:rPr>
              <a:t>.  </a:t>
            </a:r>
            <a:r>
              <a:rPr lang="fr-FR" altLang="fr-FR" sz="1400">
                <a:solidFill>
                  <a:schemeClr val="bg1"/>
                </a:solidFill>
                <a:latin typeface="Arial" charset="0"/>
                <a:ea typeface="KaiTi" pitchFamily="49" charset="-122"/>
                <a:cs typeface="Arial" charset="0"/>
              </a:rPr>
              <a:t>Si on a l’</a:t>
            </a:r>
            <a:r>
              <a:rPr lang="fr-FR" altLang="fr-FR" sz="1400" b="1">
                <a:solidFill>
                  <a:srgbClr val="FFFF00"/>
                </a:solidFill>
                <a:latin typeface="Arial" charset="0"/>
                <a:ea typeface="KaiTi" pitchFamily="49" charset="-122"/>
                <a:cs typeface="Arial" charset="0"/>
              </a:rPr>
              <a:t>énergie</a:t>
            </a:r>
            <a:r>
              <a:rPr lang="fr-FR" altLang="fr-FR" sz="1400">
                <a:solidFill>
                  <a:schemeClr val="bg1"/>
                </a:solidFill>
                <a:latin typeface="Arial" charset="0"/>
                <a:ea typeface="KaiTi" pitchFamily="49" charset="-122"/>
                <a:cs typeface="Arial" charset="0"/>
              </a:rPr>
              <a:t> et l’</a:t>
            </a:r>
            <a:r>
              <a:rPr lang="fr-FR" altLang="fr-FR" sz="1400" b="1">
                <a:solidFill>
                  <a:srgbClr val="FFFF00"/>
                </a:solidFill>
                <a:latin typeface="Arial" charset="0"/>
                <a:ea typeface="KaiTi" pitchFamily="49" charset="-122"/>
                <a:cs typeface="Arial" charset="0"/>
              </a:rPr>
              <a:t>impulsion</a:t>
            </a:r>
            <a:r>
              <a:rPr lang="fr-FR" altLang="fr-FR" sz="1400">
                <a:solidFill>
                  <a:schemeClr val="bg1"/>
                </a:solidFill>
                <a:latin typeface="Arial" charset="0"/>
                <a:ea typeface="KaiTi" pitchFamily="49" charset="-122"/>
                <a:cs typeface="Arial" charset="0"/>
              </a:rPr>
              <a:t>, on peut reconstruire la masse de la particule, et l’identifier.</a:t>
            </a:r>
            <a:endParaRPr lang="en-GB" altLang="fr-FR" sz="1400">
              <a:solidFill>
                <a:schemeClr val="bg1"/>
              </a:solidFill>
              <a:latin typeface="Arial" charset="0"/>
              <a:ea typeface="KaiTi" pitchFamily="49" charset="-122"/>
              <a:cs typeface="Arial" charset="0"/>
            </a:endParaRPr>
          </a:p>
        </p:txBody>
      </p:sp>
      <p:grpSp>
        <p:nvGrpSpPr>
          <p:cNvPr id="23572" name="Groupe 48"/>
          <p:cNvGrpSpPr>
            <a:grpSpLocks/>
          </p:cNvGrpSpPr>
          <p:nvPr/>
        </p:nvGrpSpPr>
        <p:grpSpPr bwMode="auto">
          <a:xfrm>
            <a:off x="7740650" y="1317625"/>
            <a:ext cx="668338" cy="958850"/>
            <a:chOff x="7786338" y="4962654"/>
            <a:chExt cx="668643" cy="959139"/>
          </a:xfrm>
        </p:grpSpPr>
        <p:grpSp>
          <p:nvGrpSpPr>
            <p:cNvPr id="23574" name="Groupe 38"/>
            <p:cNvGrpSpPr>
              <a:grpSpLocks/>
            </p:cNvGrpSpPr>
            <p:nvPr/>
          </p:nvGrpSpPr>
          <p:grpSpPr bwMode="auto">
            <a:xfrm rot="13524231" flipV="1">
              <a:off x="7712941" y="5179753"/>
              <a:ext cx="815437" cy="668643"/>
              <a:chOff x="3149099" y="2110675"/>
              <a:chExt cx="792088" cy="576064"/>
            </a:xfrm>
          </p:grpSpPr>
          <p:sp>
            <p:nvSpPr>
              <p:cNvPr id="58" name="Arc 57"/>
              <p:cNvSpPr/>
              <p:nvPr/>
            </p:nvSpPr>
            <p:spPr>
              <a:xfrm rot="13422690">
                <a:off x="3167384" y="2090771"/>
                <a:ext cx="809818" cy="576064"/>
              </a:xfrm>
              <a:prstGeom prst="arc">
                <a:avLst>
                  <a:gd name="adj1" fmla="val 17873693"/>
                  <a:gd name="adj2" fmla="val 4033499"/>
                </a:avLst>
              </a:prstGeom>
              <a:ln w="5080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69" name="Ellipse 68"/>
              <p:cNvSpPr/>
              <p:nvPr/>
            </p:nvSpPr>
            <p:spPr>
              <a:xfrm>
                <a:off x="3444088" y="2275684"/>
                <a:ext cx="70955" cy="725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23575" name="Groupe 51"/>
            <p:cNvGrpSpPr>
              <a:grpSpLocks/>
            </p:cNvGrpSpPr>
            <p:nvPr/>
          </p:nvGrpSpPr>
          <p:grpSpPr bwMode="auto">
            <a:xfrm>
              <a:off x="7884368" y="4962654"/>
              <a:ext cx="360040" cy="338554"/>
              <a:chOff x="4427984" y="1268760"/>
              <a:chExt cx="360040" cy="338554"/>
            </a:xfrm>
          </p:grpSpPr>
          <p:sp>
            <p:nvSpPr>
              <p:cNvPr id="23576" name="ZoneTexte 28"/>
              <p:cNvSpPr txBox="1">
                <a:spLocks noChangeArrowheads="1"/>
              </p:cNvSpPr>
              <p:nvPr/>
            </p:nvSpPr>
            <p:spPr bwMode="auto">
              <a:xfrm>
                <a:off x="4427984" y="1268760"/>
                <a:ext cx="3321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00" b="1" i="1">
                    <a:cs typeface="Arial" charset="0"/>
                  </a:rPr>
                  <a:t>B</a:t>
                </a:r>
                <a:endParaRPr lang="fr-FR" altLang="fr-FR" sz="1600" b="1" i="1" baseline="-25000">
                  <a:latin typeface="Estrangelo Edessa" pitchFamily="66" charset="0"/>
                </a:endParaRPr>
              </a:p>
            </p:txBody>
          </p:sp>
          <p:cxnSp>
            <p:nvCxnSpPr>
              <p:cNvPr id="56" name="Connecteur droit avec flèche 55"/>
              <p:cNvCxnSpPr/>
              <p:nvPr/>
            </p:nvCxnSpPr>
            <p:spPr>
              <a:xfrm>
                <a:off x="4428424" y="1268760"/>
                <a:ext cx="358938" cy="158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23573" name="Rectangle 7"/>
          <p:cNvSpPr>
            <a:spLocks noChangeArrowheads="1"/>
          </p:cNvSpPr>
          <p:nvPr/>
        </p:nvSpPr>
        <p:spPr bwMode="auto">
          <a:xfrm>
            <a:off x="8748713" y="6608763"/>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dirty="0" smtClean="0">
                <a:solidFill>
                  <a:srgbClr val="FFFFFF"/>
                </a:solidFill>
                <a:latin typeface="Estrangelo Edessa" pitchFamily="66" charset="0"/>
                <a:ea typeface="KaiTi" pitchFamily="49" charset="-122"/>
                <a:cs typeface="Estrangelo Edessa" pitchFamily="66" charset="0"/>
              </a:rPr>
              <a:t>19</a:t>
            </a:r>
            <a:endParaRPr lang="fr-FR" altLang="fr-FR" sz="1200" dirty="0">
              <a:ea typeface="KaiTi" pitchFamily="49" charset="-122"/>
              <a:cs typeface="Estrangelo Edessa"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0" presetClass="path" presetSubtype="0" repeatCount="indefinite" fill="hold" nodeType="clickEffect">
                                  <p:stCondLst>
                                    <p:cond delay="0"/>
                                  </p:stCondLst>
                                  <p:endCondLst>
                                    <p:cond evt="onNext" delay="0">
                                      <p:tgtEl>
                                        <p:sldTgt/>
                                      </p:tgtEl>
                                    </p:cond>
                                  </p:endCondLst>
                                  <p:childTnLst>
                                    <p:animMotion origin="layout" path="M 1.66667E-6 2.25359E-6 L 0.0276 0.27811 " pathEditMode="relative" rAng="0" ptsTypes="AA">
                                      <p:cBhvr>
                                        <p:cTn id="12" dur="1000" fill="hold"/>
                                        <p:tgtEl>
                                          <p:spTgt spid="23"/>
                                        </p:tgtEl>
                                        <p:attrNameLst>
                                          <p:attrName>ppt_x</p:attrName>
                                          <p:attrName>ppt_y</p:attrName>
                                        </p:attrNameLst>
                                      </p:cBhvr>
                                      <p:rCtr x="1372" y="13906"/>
                                    </p:animMotion>
                                  </p:childTnLst>
                                  <p:subTnLst>
                                    <p:set>
                                      <p:cBhvr override="childStyle">
                                        <p:cTn dur="1" fill="hold" display="0" masterRel="sameClick" afterEffect="1">
                                          <p:stCondLst>
                                            <p:cond evt="end" delay="0">
                                              <p:tn val="11"/>
                                            </p:cond>
                                          </p:stCondLst>
                                        </p:cTn>
                                        <p:tgtEl>
                                          <p:spTgt spid="23"/>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path" presetSubtype="0" fill="hold" nodeType="clickEffect">
                                  <p:stCondLst>
                                    <p:cond delay="0"/>
                                  </p:stCondLst>
                                  <p:childTnLst>
                                    <p:animMotion origin="layout" path="M 1.66667E-6 2.25359E-6 L 0.0276 0.27811 " pathEditMode="relative" rAng="0" ptsTypes="AA">
                                      <p:cBhvr>
                                        <p:cTn id="26" dur="1000" fill="hold"/>
                                        <p:tgtEl>
                                          <p:spTgt spid="71"/>
                                        </p:tgtEl>
                                        <p:attrNameLst>
                                          <p:attrName>ppt_x</p:attrName>
                                          <p:attrName>ppt_y</p:attrName>
                                        </p:attrNameLst>
                                      </p:cBhvr>
                                      <p:rCtr x="1372" y="13906"/>
                                    </p:animMotion>
                                  </p:childTnLst>
                                  <p:subTnLst>
                                    <p:set>
                                      <p:cBhvr override="childStyle">
                                        <p:cTn dur="1" fill="hold" display="0" masterRel="sameClick" afterEffect="1">
                                          <p:stCondLst>
                                            <p:cond evt="end" delay="0">
                                              <p:tn val="25"/>
                                            </p:cond>
                                          </p:stCondLst>
                                        </p:cTn>
                                        <p:tgtEl>
                                          <p:spTgt spid="71"/>
                                        </p:tgtEl>
                                        <p:attrNameLst>
                                          <p:attrName>style.visibility</p:attrName>
                                        </p:attrNameLst>
                                      </p:cBhvr>
                                      <p:to>
                                        <p:strVal val="hidden"/>
                                      </p:to>
                                    </p:set>
                                  </p:subTnLst>
                                </p:cTn>
                              </p:par>
                            </p:childTnLst>
                          </p:cTn>
                        </p:par>
                        <p:par>
                          <p:cTn id="27" fill="hold" nodeType="afterGroup">
                            <p:stCondLst>
                              <p:cond delay="1000"/>
                            </p:stCondLst>
                            <p:childTnLst>
                              <p:par>
                                <p:cTn id="28" presetID="22" presetClass="entr" presetSubtype="1"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2000"/>
                                        <p:tgtEl>
                                          <p:spTgt spid="5"/>
                                        </p:tgtEl>
                                      </p:cBhvr>
                                    </p:animEffect>
                                  </p:childTnLst>
                                </p:cTn>
                              </p:par>
                            </p:childTnLst>
                          </p:cTn>
                        </p:par>
                        <p:par>
                          <p:cTn id="31" fill="hold" nodeType="afterGroup">
                            <p:stCondLst>
                              <p:cond delay="3000"/>
                            </p:stCondLst>
                            <p:childTnLst>
                              <p:par>
                                <p:cTn id="32" presetID="1" presetClass="entr" presetSubtype="0" fill="hold" grpId="0" nodeType="afterEffect">
                                  <p:stCondLst>
                                    <p:cond delay="0"/>
                                  </p:stCondLst>
                                  <p:childTnLst>
                                    <p:set>
                                      <p:cBhvr>
                                        <p:cTn id="33" dur="1" fill="hold">
                                          <p:stCondLst>
                                            <p:cond delay="0"/>
                                          </p:stCondLst>
                                        </p:cTn>
                                        <p:tgtEl>
                                          <p:spTgt spid="46"/>
                                        </p:tgtEl>
                                        <p:attrNameLst>
                                          <p:attrName>style.visibility</p:attrName>
                                        </p:attrNameLst>
                                      </p:cBhvr>
                                      <p:to>
                                        <p:strVal val="visible"/>
                                      </p:to>
                                    </p:set>
                                  </p:childTnLst>
                                </p:cTn>
                              </p:par>
                            </p:childTnLst>
                          </p:cTn>
                        </p:par>
                        <p:par>
                          <p:cTn id="34" fill="hold" nodeType="afterGroup">
                            <p:stCondLst>
                              <p:cond delay="3000"/>
                            </p:stCondLst>
                            <p:childTnLst>
                              <p:par>
                                <p:cTn id="35" presetID="1" presetClass="entr" presetSubtype="0" fill="hold" grpId="0" nodeType="after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childTnLst>
                          </p:cTn>
                        </p:par>
                        <p:par>
                          <p:cTn id="37" fill="hold" nodeType="afterGroup">
                            <p:stCondLst>
                              <p:cond delay="3000"/>
                            </p:stCondLst>
                            <p:childTnLst>
                              <p:par>
                                <p:cTn id="38" presetID="1" presetClass="entr" presetSubtype="0" fill="hold" grpId="0" nodeType="afterEffect">
                                  <p:stCondLst>
                                    <p:cond delay="0"/>
                                  </p:stCondLst>
                                  <p:childTnLst>
                                    <p:set>
                                      <p:cBhvr>
                                        <p:cTn id="39" dur="1" fill="hold">
                                          <p:stCondLst>
                                            <p:cond delay="0"/>
                                          </p:stCondLst>
                                        </p:cTn>
                                        <p:tgtEl>
                                          <p:spTgt spid="47"/>
                                        </p:tgtEl>
                                        <p:attrNameLst>
                                          <p:attrName>style.visibility</p:attrName>
                                        </p:attrNameLst>
                                      </p:cBhvr>
                                      <p:to>
                                        <p:strVal val="visible"/>
                                      </p:to>
                                    </p:set>
                                  </p:childTnLst>
                                </p:cTn>
                              </p:par>
                            </p:childTnLst>
                          </p:cTn>
                        </p:par>
                        <p:par>
                          <p:cTn id="40" fill="hold" nodeType="afterGroup">
                            <p:stCondLst>
                              <p:cond delay="3000"/>
                            </p:stCondLst>
                            <p:childTnLst>
                              <p:par>
                                <p:cTn id="41" presetID="1" presetClass="entr" presetSubtype="0" fill="hold" grpId="0" nodeType="afterEffect">
                                  <p:stCondLst>
                                    <p:cond delay="0"/>
                                  </p:stCondLst>
                                  <p:childTnLst>
                                    <p:set>
                                      <p:cBhvr>
                                        <p:cTn id="42" dur="1" fill="hold">
                                          <p:stCondLst>
                                            <p:cond delay="0"/>
                                          </p:stCondLst>
                                        </p:cTn>
                                        <p:tgtEl>
                                          <p:spTgt spid="19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19475" grpId="0"/>
      <p:bldP spid="46"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0" y="0"/>
            <a:ext cx="9144000" cy="765175"/>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2800" b="1" dirty="0" smtClean="0">
                <a:solidFill>
                  <a:srgbClr val="FFFFFF"/>
                </a:solidFill>
                <a:latin typeface="Arial" charset="0"/>
                <a:cs typeface="Arial" charset="0"/>
              </a:rPr>
              <a:t>Les </a:t>
            </a:r>
            <a:r>
              <a:rPr lang="fr-FR" altLang="fr-FR" sz="2800" b="1" dirty="0">
                <a:solidFill>
                  <a:srgbClr val="FFFFFF"/>
                </a:solidFill>
                <a:latin typeface="Arial" charset="0"/>
                <a:cs typeface="Arial" charset="0"/>
              </a:rPr>
              <a:t>calorimètres de CMS</a:t>
            </a:r>
            <a:endParaRPr lang="en-GB" altLang="fr-FR" sz="2800" b="1" dirty="0">
              <a:solidFill>
                <a:srgbClr val="FFFFFF"/>
              </a:solidFill>
              <a:latin typeface="Arial" charset="0"/>
              <a:cs typeface="Arial" charset="0"/>
            </a:endParaRPr>
          </a:p>
        </p:txBody>
      </p:sp>
      <p:pic>
        <p:nvPicPr>
          <p:cNvPr id="24580" name="Picture 15"/>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748713" y="4445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4"/>
          <a:stretch>
            <a:fillRect/>
          </a:stretch>
        </p:blipFill>
        <p:spPr bwMode="auto">
          <a:xfrm>
            <a:off x="256785" y="873125"/>
            <a:ext cx="2690812" cy="1943100"/>
          </a:xfrm>
          <a:prstGeom prst="rect">
            <a:avLst/>
          </a:prstGeom>
          <a:noFill/>
          <a:ln w="25400">
            <a:solidFill>
              <a:schemeClr val="bg1">
                <a:lumMod val="50000"/>
              </a:schemeClr>
            </a:solidFill>
            <a:miter lim="800000"/>
            <a:headEnd/>
            <a:tailEnd/>
          </a:ln>
        </p:spPr>
      </p:pic>
      <p:sp>
        <p:nvSpPr>
          <p:cNvPr id="11" name="Rectangle 10"/>
          <p:cNvSpPr/>
          <p:nvPr/>
        </p:nvSpPr>
        <p:spPr>
          <a:xfrm>
            <a:off x="1277547" y="1556792"/>
            <a:ext cx="649287" cy="431800"/>
          </a:xfrm>
          <a:prstGeom prst="rect">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3" name="Connecteur en arc 12"/>
          <p:cNvCxnSpPr>
            <a:stCxn id="11" idx="3"/>
            <a:endCxn id="87042" idx="1"/>
          </p:cNvCxnSpPr>
          <p:nvPr/>
        </p:nvCxnSpPr>
        <p:spPr>
          <a:xfrm>
            <a:off x="1926834" y="1772692"/>
            <a:ext cx="3013465" cy="394633"/>
          </a:xfrm>
          <a:prstGeom prst="curved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7042" name="Picture 2"/>
          <p:cNvPicPr>
            <a:picLocks noChangeAspect="1" noChangeArrowheads="1"/>
          </p:cNvPicPr>
          <p:nvPr/>
        </p:nvPicPr>
        <p:blipFill>
          <a:blip r:embed="rId5"/>
          <a:stretch>
            <a:fillRect/>
          </a:stretch>
        </p:blipFill>
        <p:spPr bwMode="auto">
          <a:xfrm>
            <a:off x="4940299" y="835412"/>
            <a:ext cx="3609975" cy="2663825"/>
          </a:xfrm>
          <a:prstGeom prst="rect">
            <a:avLst/>
          </a:prstGeom>
          <a:noFill/>
          <a:ln w="25400">
            <a:solidFill>
              <a:schemeClr val="bg1">
                <a:lumMod val="50000"/>
              </a:schemeClr>
            </a:solidFill>
            <a:miter lim="800000"/>
            <a:headEnd/>
            <a:tailEnd/>
          </a:ln>
        </p:spPr>
      </p:pic>
      <p:sp>
        <p:nvSpPr>
          <p:cNvPr id="24585" name="Rectangle 9"/>
          <p:cNvSpPr>
            <a:spLocks noChangeArrowheads="1"/>
          </p:cNvSpPr>
          <p:nvPr/>
        </p:nvSpPr>
        <p:spPr bwMode="auto">
          <a:xfrm>
            <a:off x="107950" y="2924175"/>
            <a:ext cx="46085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en-GB" altLang="fr-FR" sz="1400">
                <a:solidFill>
                  <a:srgbClr val="FFFFFF"/>
                </a:solidFill>
                <a:latin typeface="Arial" charset="0"/>
                <a:ea typeface="KaiTi" pitchFamily="49" charset="-122"/>
                <a:cs typeface="Arial" charset="0"/>
              </a:rPr>
              <a:t>→ Le calorimètre électromagnétique entoure le détecteur de traces (</a:t>
            </a:r>
            <a:r>
              <a:rPr lang="en-GB" altLang="fr-FR" sz="1400" i="1">
                <a:solidFill>
                  <a:srgbClr val="FFFFFF"/>
                </a:solidFill>
                <a:latin typeface="Arial" charset="0"/>
                <a:ea typeface="KaiTi" pitchFamily="49" charset="-122"/>
                <a:cs typeface="Arial" charset="0"/>
              </a:rPr>
              <a:t>deuxième couche de l’oignon, </a:t>
            </a:r>
            <a:r>
              <a:rPr lang="en-GB" altLang="fr-FR" sz="1400" b="1" i="1">
                <a:solidFill>
                  <a:srgbClr val="92D050"/>
                </a:solidFill>
                <a:latin typeface="Arial" charset="0"/>
                <a:ea typeface="KaiTi" pitchFamily="49" charset="-122"/>
                <a:cs typeface="Arial" charset="0"/>
              </a:rPr>
              <a:t>en vert</a:t>
            </a:r>
            <a:r>
              <a:rPr lang="en-GB" altLang="fr-FR" sz="1400">
                <a:solidFill>
                  <a:srgbClr val="FFFFFF"/>
                </a:solidFill>
                <a:latin typeface="Arial" charset="0"/>
                <a:ea typeface="KaiTi" pitchFamily="49" charset="-122"/>
                <a:cs typeface="Arial" charset="0"/>
              </a:rPr>
              <a:t>).</a:t>
            </a:r>
          </a:p>
        </p:txBody>
      </p:sp>
      <p:sp>
        <p:nvSpPr>
          <p:cNvPr id="24586" name="Rectangle 9"/>
          <p:cNvSpPr>
            <a:spLocks noChangeArrowheads="1"/>
          </p:cNvSpPr>
          <p:nvPr/>
        </p:nvSpPr>
        <p:spPr bwMode="auto">
          <a:xfrm>
            <a:off x="107950" y="3860800"/>
            <a:ext cx="7777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en-GB" altLang="fr-FR" sz="1400" dirty="0">
                <a:solidFill>
                  <a:srgbClr val="FFFFFF"/>
                </a:solidFill>
                <a:latin typeface="Arial" charset="0"/>
                <a:ea typeface="KaiTi" pitchFamily="49" charset="-122"/>
                <a:cs typeface="Arial" charset="0"/>
              </a:rPr>
              <a:t>→ Il </a:t>
            </a:r>
            <a:r>
              <a:rPr lang="en-GB" altLang="fr-FR" sz="1400" dirty="0" err="1">
                <a:solidFill>
                  <a:srgbClr val="FFFFFF"/>
                </a:solidFill>
                <a:latin typeface="Arial" charset="0"/>
                <a:ea typeface="KaiTi" pitchFamily="49" charset="-122"/>
                <a:cs typeface="Arial" charset="0"/>
              </a:rPr>
              <a:t>permet</a:t>
            </a:r>
            <a:r>
              <a:rPr lang="en-GB" altLang="fr-FR" sz="1400" dirty="0">
                <a:solidFill>
                  <a:srgbClr val="FFFFFF"/>
                </a:solidFill>
                <a:latin typeface="Arial" charset="0"/>
                <a:ea typeface="KaiTi" pitchFamily="49" charset="-122"/>
                <a:cs typeface="Arial" charset="0"/>
              </a:rPr>
              <a:t> </a:t>
            </a:r>
            <a:r>
              <a:rPr lang="en-GB" altLang="fr-FR" sz="1400" dirty="0" err="1" smtClean="0">
                <a:solidFill>
                  <a:srgbClr val="FFFFFF"/>
                </a:solidFill>
                <a:latin typeface="Arial" charset="0"/>
                <a:ea typeface="KaiTi" pitchFamily="49" charset="-122"/>
                <a:cs typeface="Arial" charset="0"/>
              </a:rPr>
              <a:t>d’arrêter</a:t>
            </a:r>
            <a:r>
              <a:rPr lang="en-GB" altLang="fr-FR" sz="1400" dirty="0" smtClean="0">
                <a:solidFill>
                  <a:srgbClr val="FFFFFF"/>
                </a:solidFill>
                <a:latin typeface="Arial" charset="0"/>
                <a:ea typeface="KaiTi" pitchFamily="49" charset="-122"/>
                <a:cs typeface="Arial" charset="0"/>
              </a:rPr>
              <a:t> </a:t>
            </a:r>
            <a:r>
              <a:rPr lang="en-GB" altLang="fr-FR" sz="1400" dirty="0">
                <a:solidFill>
                  <a:srgbClr val="FFFFFF"/>
                </a:solidFill>
                <a:latin typeface="Arial" charset="0"/>
                <a:ea typeface="KaiTi" pitchFamily="49" charset="-122"/>
                <a:cs typeface="Arial" charset="0"/>
              </a:rPr>
              <a:t>les </a:t>
            </a:r>
            <a:r>
              <a:rPr lang="en-GB" altLang="fr-FR" sz="1400" dirty="0" err="1">
                <a:solidFill>
                  <a:srgbClr val="FFFFFF"/>
                </a:solidFill>
                <a:latin typeface="Arial" charset="0"/>
                <a:ea typeface="KaiTi" pitchFamily="49" charset="-122"/>
                <a:cs typeface="Arial" charset="0"/>
              </a:rPr>
              <a:t>électrons</a:t>
            </a:r>
            <a:r>
              <a:rPr lang="en-GB" altLang="fr-FR" sz="1400" dirty="0">
                <a:solidFill>
                  <a:srgbClr val="FFFFFF"/>
                </a:solidFill>
                <a:latin typeface="Arial" charset="0"/>
                <a:ea typeface="KaiTi" pitchFamily="49" charset="-122"/>
                <a:cs typeface="Arial" charset="0"/>
              </a:rPr>
              <a:t> et les photons (</a:t>
            </a:r>
            <a:r>
              <a:rPr lang="en-GB" altLang="fr-FR" sz="1400" i="1" dirty="0">
                <a:solidFill>
                  <a:srgbClr val="FFFFFF"/>
                </a:solidFill>
                <a:latin typeface="Arial" charset="0"/>
                <a:ea typeface="KaiTi" pitchFamily="49" charset="-122"/>
                <a:cs typeface="Arial" charset="0"/>
              </a:rPr>
              <a:t>qui </a:t>
            </a:r>
            <a:r>
              <a:rPr lang="en-GB" altLang="fr-FR" sz="1400" i="1" dirty="0" err="1">
                <a:solidFill>
                  <a:srgbClr val="FFFFFF"/>
                </a:solidFill>
                <a:latin typeface="Arial" charset="0"/>
                <a:ea typeface="KaiTi" pitchFamily="49" charset="-122"/>
                <a:cs typeface="Arial" charset="0"/>
              </a:rPr>
              <a:t>freinent</a:t>
            </a:r>
            <a:r>
              <a:rPr lang="en-GB" altLang="fr-FR" sz="1400" i="1" dirty="0">
                <a:solidFill>
                  <a:srgbClr val="FFFFFF"/>
                </a:solidFill>
                <a:latin typeface="Arial" charset="0"/>
                <a:ea typeface="KaiTi" pitchFamily="49" charset="-122"/>
                <a:cs typeface="Arial" charset="0"/>
              </a:rPr>
              <a:t> plus </a:t>
            </a:r>
            <a:r>
              <a:rPr lang="en-GB" altLang="fr-FR" sz="1400" i="1" dirty="0" err="1">
                <a:solidFill>
                  <a:srgbClr val="FFFFFF"/>
                </a:solidFill>
                <a:latin typeface="Arial" charset="0"/>
                <a:ea typeface="KaiTi" pitchFamily="49" charset="-122"/>
                <a:cs typeface="Arial" charset="0"/>
              </a:rPr>
              <a:t>vite</a:t>
            </a:r>
            <a:r>
              <a:rPr lang="en-GB" altLang="fr-FR" sz="1400" i="1" dirty="0">
                <a:solidFill>
                  <a:srgbClr val="FFFFFF"/>
                </a:solidFill>
                <a:latin typeface="Arial" charset="0"/>
                <a:ea typeface="KaiTi" pitchFamily="49" charset="-122"/>
                <a:cs typeface="Arial" charset="0"/>
              </a:rPr>
              <a:t> que les </a:t>
            </a:r>
            <a:r>
              <a:rPr lang="en-GB" altLang="fr-FR" sz="1400" i="1" dirty="0" err="1">
                <a:solidFill>
                  <a:srgbClr val="FFFFFF"/>
                </a:solidFill>
                <a:latin typeface="Arial" charset="0"/>
                <a:ea typeface="KaiTi" pitchFamily="49" charset="-122"/>
                <a:cs typeface="Arial" charset="0"/>
              </a:rPr>
              <a:t>autres</a:t>
            </a:r>
            <a:r>
              <a:rPr lang="en-GB" altLang="fr-FR" sz="1400" i="1" dirty="0">
                <a:solidFill>
                  <a:srgbClr val="FFFFFF"/>
                </a:solidFill>
                <a:latin typeface="Arial" charset="0"/>
                <a:ea typeface="KaiTi" pitchFamily="49" charset="-122"/>
                <a:cs typeface="Arial" charset="0"/>
              </a:rPr>
              <a:t> </a:t>
            </a:r>
            <a:r>
              <a:rPr lang="en-GB" altLang="fr-FR" sz="1400" i="1" dirty="0" err="1">
                <a:solidFill>
                  <a:srgbClr val="FFFFFF"/>
                </a:solidFill>
                <a:latin typeface="Arial" charset="0"/>
                <a:ea typeface="KaiTi" pitchFamily="49" charset="-122"/>
                <a:cs typeface="Arial" charset="0"/>
              </a:rPr>
              <a:t>particules</a:t>
            </a:r>
            <a:r>
              <a:rPr lang="en-GB" altLang="fr-FR" sz="1400" dirty="0">
                <a:solidFill>
                  <a:srgbClr val="FFFFFF"/>
                </a:solidFill>
                <a:latin typeface="Arial" charset="0"/>
                <a:ea typeface="KaiTi" pitchFamily="49" charset="-122"/>
                <a:cs typeface="Arial" charset="0"/>
              </a:rPr>
              <a:t>)</a:t>
            </a:r>
          </a:p>
        </p:txBody>
      </p:sp>
      <p:sp>
        <p:nvSpPr>
          <p:cNvPr id="24587" name="Rectangle 9"/>
          <p:cNvSpPr>
            <a:spLocks noChangeArrowheads="1"/>
          </p:cNvSpPr>
          <p:nvPr/>
        </p:nvSpPr>
        <p:spPr bwMode="auto">
          <a:xfrm>
            <a:off x="107950" y="4508500"/>
            <a:ext cx="7777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en-GB" altLang="fr-FR" sz="1400" dirty="0">
                <a:solidFill>
                  <a:srgbClr val="FFFFFF"/>
                </a:solidFill>
                <a:latin typeface="Arial" charset="0"/>
                <a:ea typeface="KaiTi" pitchFamily="49" charset="-122"/>
                <a:cs typeface="Arial" charset="0"/>
              </a:rPr>
              <a:t>→ Assemblage de </a:t>
            </a:r>
            <a:r>
              <a:rPr lang="en-GB" altLang="fr-FR" sz="1400" b="1" dirty="0" smtClean="0">
                <a:solidFill>
                  <a:srgbClr val="FFFF00"/>
                </a:solidFill>
                <a:latin typeface="Arial" charset="0"/>
                <a:ea typeface="KaiTi" pitchFamily="49" charset="-122"/>
                <a:cs typeface="Arial" charset="0"/>
              </a:rPr>
              <a:t>75 000 </a:t>
            </a:r>
            <a:r>
              <a:rPr lang="en-GB" altLang="fr-FR" sz="1400" b="1" dirty="0" err="1">
                <a:solidFill>
                  <a:srgbClr val="FFFF00"/>
                </a:solidFill>
                <a:latin typeface="Arial" charset="0"/>
                <a:ea typeface="KaiTi" pitchFamily="49" charset="-122"/>
                <a:cs typeface="Arial" charset="0"/>
              </a:rPr>
              <a:t>cristaux</a:t>
            </a:r>
            <a:r>
              <a:rPr lang="en-GB" altLang="fr-FR" sz="1400" b="1" dirty="0">
                <a:solidFill>
                  <a:srgbClr val="FFFF00"/>
                </a:solidFill>
                <a:latin typeface="Arial" charset="0"/>
                <a:ea typeface="KaiTi" pitchFamily="49" charset="-122"/>
                <a:cs typeface="Arial" charset="0"/>
              </a:rPr>
              <a:t> de tungstate de </a:t>
            </a:r>
            <a:r>
              <a:rPr lang="en-GB" altLang="fr-FR" sz="1400" b="1" dirty="0" err="1">
                <a:solidFill>
                  <a:srgbClr val="FFFF00"/>
                </a:solidFill>
                <a:latin typeface="Arial" charset="0"/>
                <a:ea typeface="KaiTi" pitchFamily="49" charset="-122"/>
                <a:cs typeface="Arial" charset="0"/>
              </a:rPr>
              <a:t>plomb</a:t>
            </a:r>
            <a:r>
              <a:rPr lang="en-GB" altLang="fr-FR" sz="1400" b="1" dirty="0">
                <a:solidFill>
                  <a:srgbClr val="FFFF00"/>
                </a:solidFill>
                <a:latin typeface="Arial" charset="0"/>
                <a:ea typeface="KaiTi" pitchFamily="49" charset="-122"/>
                <a:cs typeface="Arial" charset="0"/>
              </a:rPr>
              <a:t> </a:t>
            </a:r>
            <a:r>
              <a:rPr lang="en-GB" altLang="fr-FR" sz="1400" dirty="0">
                <a:solidFill>
                  <a:srgbClr val="FFFFFF"/>
                </a:solidFill>
                <a:latin typeface="Arial" charset="0"/>
                <a:ea typeface="KaiTi" pitchFamily="49" charset="-122"/>
                <a:cs typeface="Arial" charset="0"/>
              </a:rPr>
              <a:t>(</a:t>
            </a:r>
            <a:r>
              <a:rPr lang="en-GB" altLang="fr-FR" sz="1400" dirty="0" smtClean="0">
                <a:solidFill>
                  <a:srgbClr val="FFFFFF"/>
                </a:solidFill>
                <a:latin typeface="Arial" charset="0"/>
                <a:ea typeface="KaiTi" pitchFamily="49" charset="-122"/>
                <a:cs typeface="Arial" charset="0"/>
              </a:rPr>
              <a:t>PbWO</a:t>
            </a:r>
            <a:r>
              <a:rPr lang="en-GB" altLang="fr-FR" sz="1400" baseline="-25000" dirty="0" smtClean="0">
                <a:solidFill>
                  <a:srgbClr val="FFFFFF"/>
                </a:solidFill>
                <a:latin typeface="Arial" charset="0"/>
                <a:ea typeface="KaiTi" pitchFamily="49" charset="-122"/>
                <a:cs typeface="Arial" charset="0"/>
              </a:rPr>
              <a:t>4</a:t>
            </a:r>
            <a:r>
              <a:rPr lang="en-GB" altLang="fr-FR" sz="1400" dirty="0" smtClean="0">
                <a:solidFill>
                  <a:srgbClr val="FFFFFF"/>
                </a:solidFill>
                <a:latin typeface="Arial" charset="0"/>
                <a:ea typeface="KaiTi" pitchFamily="49" charset="-122"/>
                <a:cs typeface="Arial" charset="0"/>
              </a:rPr>
              <a:t>, </a:t>
            </a:r>
            <a:r>
              <a:rPr lang="en-GB" altLang="fr-FR" sz="1400" i="1" dirty="0" err="1">
                <a:solidFill>
                  <a:srgbClr val="FFFFFF"/>
                </a:solidFill>
                <a:latin typeface="Arial" charset="0"/>
                <a:ea typeface="KaiTi" pitchFamily="49" charset="-122"/>
                <a:cs typeface="Arial" charset="0"/>
              </a:rPr>
              <a:t>matériau</a:t>
            </a:r>
            <a:r>
              <a:rPr lang="en-GB" altLang="fr-FR" sz="1400" i="1" dirty="0">
                <a:solidFill>
                  <a:srgbClr val="FFFFFF"/>
                </a:solidFill>
                <a:latin typeface="Arial" charset="0"/>
                <a:ea typeface="KaiTi" pitchFamily="49" charset="-122"/>
                <a:cs typeface="Arial" charset="0"/>
              </a:rPr>
              <a:t> </a:t>
            </a:r>
            <a:r>
              <a:rPr lang="en-GB" altLang="fr-FR" sz="1400" i="1" dirty="0" err="1">
                <a:solidFill>
                  <a:srgbClr val="FFFFFF"/>
                </a:solidFill>
                <a:latin typeface="Arial" charset="0"/>
                <a:ea typeface="KaiTi" pitchFamily="49" charset="-122"/>
                <a:cs typeface="Arial" charset="0"/>
              </a:rPr>
              <a:t>très</a:t>
            </a:r>
            <a:r>
              <a:rPr lang="en-GB" altLang="fr-FR" sz="1400" i="1" dirty="0">
                <a:solidFill>
                  <a:srgbClr val="FFFFFF"/>
                </a:solidFill>
                <a:latin typeface="Arial" charset="0"/>
                <a:ea typeface="KaiTi" pitchFamily="49" charset="-122"/>
                <a:cs typeface="Arial" charset="0"/>
              </a:rPr>
              <a:t> dense</a:t>
            </a:r>
            <a:r>
              <a:rPr lang="en-GB" altLang="fr-FR" sz="1400" dirty="0">
                <a:solidFill>
                  <a:srgbClr val="FFFFFF"/>
                </a:solidFill>
                <a:latin typeface="Arial" charset="0"/>
                <a:ea typeface="KaiTi" pitchFamily="49" charset="-122"/>
                <a:cs typeface="Arial" charset="0"/>
              </a:rPr>
              <a:t>)</a:t>
            </a:r>
          </a:p>
        </p:txBody>
      </p:sp>
      <p:pic>
        <p:nvPicPr>
          <p:cNvPr id="20" name="Picture 2"/>
          <p:cNvPicPr>
            <a:picLocks noChangeAspect="1" noChangeArrowheads="1"/>
          </p:cNvPicPr>
          <p:nvPr/>
        </p:nvPicPr>
        <p:blipFill>
          <a:blip r:embed="rId6"/>
          <a:stretch>
            <a:fillRect/>
          </a:stretch>
        </p:blipFill>
        <p:spPr bwMode="auto">
          <a:xfrm>
            <a:off x="5819775" y="4941888"/>
            <a:ext cx="2249488" cy="1295400"/>
          </a:xfrm>
          <a:prstGeom prst="rect">
            <a:avLst/>
          </a:prstGeom>
          <a:noFill/>
          <a:ln w="25400">
            <a:solidFill>
              <a:schemeClr val="bg1">
                <a:lumMod val="50000"/>
              </a:schemeClr>
            </a:solidFill>
            <a:miter lim="800000"/>
            <a:headEnd/>
            <a:tailEnd/>
          </a:ln>
        </p:spPr>
      </p:pic>
      <p:sp>
        <p:nvSpPr>
          <p:cNvPr id="21" name="Accolade ouvrante 20"/>
          <p:cNvSpPr/>
          <p:nvPr/>
        </p:nvSpPr>
        <p:spPr>
          <a:xfrm rot="16200000">
            <a:off x="3186507" y="3539332"/>
            <a:ext cx="215900" cy="2808288"/>
          </a:xfrm>
          <a:prstGeom prst="leftBrace">
            <a:avLst>
              <a:gd name="adj1" fmla="val 85294"/>
              <a:gd name="adj2" fmla="val 49364"/>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cxnSp>
        <p:nvCxnSpPr>
          <p:cNvPr id="23" name="Connecteur en arc 22"/>
          <p:cNvCxnSpPr>
            <a:stCxn id="21" idx="1"/>
            <a:endCxn id="20" idx="1"/>
          </p:cNvCxnSpPr>
          <p:nvPr/>
        </p:nvCxnSpPr>
        <p:spPr>
          <a:xfrm rot="16200000" flipH="1">
            <a:off x="4279104" y="4048917"/>
            <a:ext cx="538162" cy="2543179"/>
          </a:xfrm>
          <a:prstGeom prst="curvedConnector4">
            <a:avLst>
              <a:gd name="adj1" fmla="val 42478"/>
              <a:gd name="adj2" fmla="val 52473"/>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4591" name="Rectangle 7"/>
          <p:cNvSpPr>
            <a:spLocks noChangeArrowheads="1"/>
          </p:cNvSpPr>
          <p:nvPr/>
        </p:nvSpPr>
        <p:spPr bwMode="auto">
          <a:xfrm>
            <a:off x="8748713" y="6608763"/>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200" dirty="0" smtClean="0">
                <a:ea typeface="KaiTi" pitchFamily="49" charset="-122"/>
                <a:cs typeface="Estrangelo Edessa" pitchFamily="66" charset="0"/>
              </a:rPr>
              <a:t>20</a:t>
            </a:r>
            <a:endParaRPr lang="fr-FR" altLang="fr-FR" sz="1200" dirty="0">
              <a:ea typeface="KaiTi" pitchFamily="49" charset="-122"/>
              <a:cs typeface="Estrangelo Edessa" pitchFamily="66" charset="0"/>
            </a:endParaRP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stretch>
            <a:fillRect/>
          </a:stretch>
        </p:blipFill>
        <p:spPr bwMode="auto">
          <a:xfrm>
            <a:off x="5037293" y="908720"/>
            <a:ext cx="3021012" cy="2808288"/>
          </a:xfrm>
          <a:prstGeom prst="rect">
            <a:avLst/>
          </a:prstGeom>
          <a:noFill/>
          <a:ln w="25400">
            <a:solidFill>
              <a:schemeClr val="bg1">
                <a:lumMod val="50000"/>
              </a:schemeClr>
            </a:solidFill>
            <a:miter lim="800000"/>
            <a:headEnd/>
            <a:tailEnd/>
          </a:ln>
        </p:spPr>
      </p:pic>
      <p:sp>
        <p:nvSpPr>
          <p:cNvPr id="25603" name="Rectangle 1"/>
          <p:cNvSpPr>
            <a:spLocks noChangeArrowheads="1"/>
          </p:cNvSpPr>
          <p:nvPr/>
        </p:nvSpPr>
        <p:spPr bwMode="auto">
          <a:xfrm>
            <a:off x="0" y="0"/>
            <a:ext cx="9144000" cy="764704"/>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2800" b="1" dirty="0" smtClean="0">
                <a:solidFill>
                  <a:srgbClr val="FFFFFF"/>
                </a:solidFill>
                <a:latin typeface="Arial" charset="0"/>
                <a:cs typeface="Arial" charset="0"/>
              </a:rPr>
              <a:t>Les </a:t>
            </a:r>
            <a:r>
              <a:rPr lang="fr-FR" altLang="fr-FR" sz="2800" b="1" dirty="0">
                <a:solidFill>
                  <a:srgbClr val="FFFFFF"/>
                </a:solidFill>
                <a:latin typeface="Arial" charset="0"/>
                <a:cs typeface="Arial" charset="0"/>
              </a:rPr>
              <a:t>calorimètres de CMS</a:t>
            </a:r>
            <a:endParaRPr lang="en-GB" altLang="fr-FR" sz="2800" b="1" dirty="0">
              <a:solidFill>
                <a:srgbClr val="FFFFFF"/>
              </a:solidFill>
              <a:latin typeface="Arial" charset="0"/>
              <a:cs typeface="Arial" charset="0"/>
            </a:endParaRPr>
          </a:p>
        </p:txBody>
      </p:sp>
      <p:pic>
        <p:nvPicPr>
          <p:cNvPr id="25605" name="Picture 15"/>
          <p:cNvPicPr>
            <a:picLocks noChangeAspect="1" noChangeArrowheads="1"/>
          </p:cNvPicPr>
          <p:nvPr/>
        </p:nvPicPr>
        <p:blipFill>
          <a:blip r:embed="rId4">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645623" y="294749"/>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noChangeArrowheads="1"/>
          </p:cNvPicPr>
          <p:nvPr/>
        </p:nvPicPr>
        <p:blipFill>
          <a:blip r:embed="rId5"/>
          <a:stretch>
            <a:fillRect/>
          </a:stretch>
        </p:blipFill>
        <p:spPr bwMode="auto">
          <a:xfrm>
            <a:off x="255588" y="873125"/>
            <a:ext cx="2690812" cy="1943100"/>
          </a:xfrm>
          <a:prstGeom prst="rect">
            <a:avLst/>
          </a:prstGeom>
          <a:noFill/>
          <a:ln w="25400">
            <a:solidFill>
              <a:schemeClr val="bg1">
                <a:lumMod val="50000"/>
              </a:schemeClr>
            </a:solidFill>
            <a:miter lim="800000"/>
            <a:headEnd/>
            <a:tailEnd/>
          </a:ln>
        </p:spPr>
      </p:pic>
      <p:sp>
        <p:nvSpPr>
          <p:cNvPr id="11" name="Rectangle 10"/>
          <p:cNvSpPr/>
          <p:nvPr/>
        </p:nvSpPr>
        <p:spPr>
          <a:xfrm>
            <a:off x="1042988" y="1449388"/>
            <a:ext cx="1081087" cy="647700"/>
          </a:xfrm>
          <a:prstGeom prst="rect">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3" name="Connecteur en arc 12"/>
          <p:cNvCxnSpPr>
            <a:stCxn id="11" idx="3"/>
          </p:cNvCxnSpPr>
          <p:nvPr/>
        </p:nvCxnSpPr>
        <p:spPr>
          <a:xfrm>
            <a:off x="2124075" y="1773238"/>
            <a:ext cx="2808288" cy="504825"/>
          </a:xfrm>
          <a:prstGeom prst="curved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609" name="Rectangle 9"/>
          <p:cNvSpPr>
            <a:spLocks noChangeArrowheads="1"/>
          </p:cNvSpPr>
          <p:nvPr/>
        </p:nvSpPr>
        <p:spPr bwMode="auto">
          <a:xfrm>
            <a:off x="107950" y="2924175"/>
            <a:ext cx="4319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en-GB" altLang="fr-FR" sz="1400">
                <a:solidFill>
                  <a:srgbClr val="FFFFFF"/>
                </a:solidFill>
                <a:latin typeface="Arial" charset="0"/>
                <a:ea typeface="KaiTi" pitchFamily="49" charset="-122"/>
                <a:cs typeface="Arial" charset="0"/>
              </a:rPr>
              <a:t>→ Le calorimètre hadronique entoure le précédent (</a:t>
            </a:r>
            <a:r>
              <a:rPr lang="en-GB" altLang="fr-FR" sz="1400" i="1">
                <a:solidFill>
                  <a:srgbClr val="FFFFFF"/>
                </a:solidFill>
                <a:latin typeface="Arial" charset="0"/>
                <a:ea typeface="KaiTi" pitchFamily="49" charset="-122"/>
                <a:cs typeface="Arial" charset="0"/>
              </a:rPr>
              <a:t>troisième couche de l’oignon, </a:t>
            </a:r>
            <a:r>
              <a:rPr lang="en-GB" altLang="fr-FR" sz="1400" b="1" i="1">
                <a:solidFill>
                  <a:srgbClr val="0070C0"/>
                </a:solidFill>
                <a:latin typeface="Arial" charset="0"/>
                <a:ea typeface="KaiTi" pitchFamily="49" charset="-122"/>
                <a:cs typeface="Arial" charset="0"/>
              </a:rPr>
              <a:t>en bleu</a:t>
            </a:r>
            <a:r>
              <a:rPr lang="en-GB" altLang="fr-FR" sz="1400">
                <a:solidFill>
                  <a:srgbClr val="FFFFFF"/>
                </a:solidFill>
                <a:latin typeface="Arial" charset="0"/>
                <a:ea typeface="KaiTi" pitchFamily="49" charset="-122"/>
                <a:cs typeface="Arial" charset="0"/>
              </a:rPr>
              <a:t>).</a:t>
            </a:r>
          </a:p>
        </p:txBody>
      </p:sp>
      <p:sp>
        <p:nvSpPr>
          <p:cNvPr id="25610" name="Rectangle 9"/>
          <p:cNvSpPr>
            <a:spLocks noChangeArrowheads="1"/>
          </p:cNvSpPr>
          <p:nvPr/>
        </p:nvSpPr>
        <p:spPr bwMode="auto">
          <a:xfrm>
            <a:off x="107950" y="3860800"/>
            <a:ext cx="7777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Comme</a:t>
            </a:r>
            <a:r>
              <a:rPr lang="en-GB" altLang="fr-FR" sz="1400" dirty="0">
                <a:solidFill>
                  <a:srgbClr val="FFFFFF"/>
                </a:solidFill>
                <a:latin typeface="Arial" charset="0"/>
                <a:ea typeface="KaiTi" pitchFamily="49" charset="-122"/>
                <a:cs typeface="Arial" charset="0"/>
              </a:rPr>
              <a:t> son nom </a:t>
            </a:r>
            <a:r>
              <a:rPr lang="en-GB" altLang="fr-FR" sz="1400" dirty="0" err="1">
                <a:solidFill>
                  <a:srgbClr val="FFFFFF"/>
                </a:solidFill>
                <a:latin typeface="Arial" charset="0"/>
                <a:ea typeface="KaiTi" pitchFamily="49" charset="-122"/>
                <a:cs typeface="Arial" charset="0"/>
              </a:rPr>
              <a:t>l’indique</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il</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permet</a:t>
            </a:r>
            <a:r>
              <a:rPr lang="en-GB" altLang="fr-FR" sz="1400" dirty="0">
                <a:solidFill>
                  <a:srgbClr val="FFFFFF"/>
                </a:solidFill>
                <a:latin typeface="Arial" charset="0"/>
                <a:ea typeface="KaiTi" pitchFamily="49" charset="-122"/>
                <a:cs typeface="Arial" charset="0"/>
              </a:rPr>
              <a:t> </a:t>
            </a:r>
            <a:r>
              <a:rPr lang="en-GB" altLang="fr-FR" sz="1400" dirty="0" err="1" smtClean="0">
                <a:solidFill>
                  <a:srgbClr val="FFFFFF"/>
                </a:solidFill>
                <a:latin typeface="Arial" charset="0"/>
                <a:ea typeface="KaiTi" pitchFamily="49" charset="-122"/>
                <a:cs typeface="Arial" charset="0"/>
              </a:rPr>
              <a:t>d’arrêter</a:t>
            </a:r>
            <a:r>
              <a:rPr lang="en-GB" altLang="fr-FR" sz="1400" dirty="0" smtClean="0">
                <a:solidFill>
                  <a:srgbClr val="FFFFFF"/>
                </a:solidFill>
                <a:latin typeface="Arial" charset="0"/>
                <a:ea typeface="KaiTi" pitchFamily="49" charset="-122"/>
                <a:cs typeface="Arial" charset="0"/>
              </a:rPr>
              <a:t> </a:t>
            </a:r>
            <a:r>
              <a:rPr lang="en-GB" altLang="fr-FR" sz="1400" dirty="0">
                <a:solidFill>
                  <a:srgbClr val="FFFFFF"/>
                </a:solidFill>
                <a:latin typeface="Arial" charset="0"/>
                <a:ea typeface="KaiTi" pitchFamily="49" charset="-122"/>
                <a:cs typeface="Arial" charset="0"/>
              </a:rPr>
              <a:t>les </a:t>
            </a:r>
            <a:r>
              <a:rPr lang="en-GB" altLang="fr-FR" sz="1400" b="1" dirty="0">
                <a:solidFill>
                  <a:srgbClr val="FFFFFF"/>
                </a:solidFill>
                <a:latin typeface="Arial" charset="0"/>
                <a:ea typeface="KaiTi" pitchFamily="49" charset="-122"/>
                <a:cs typeface="Arial" charset="0"/>
              </a:rPr>
              <a:t>hadrons</a:t>
            </a:r>
            <a:r>
              <a:rPr lang="en-GB" altLang="fr-FR" sz="1400" dirty="0">
                <a:solidFill>
                  <a:srgbClr val="FFFFFF"/>
                </a:solidFill>
                <a:latin typeface="Arial" charset="0"/>
                <a:ea typeface="KaiTi" pitchFamily="49" charset="-122"/>
                <a:cs typeface="Arial" charset="0"/>
              </a:rPr>
              <a:t> (</a:t>
            </a:r>
            <a:r>
              <a:rPr lang="en-GB" altLang="fr-FR" sz="1400" i="1" dirty="0">
                <a:solidFill>
                  <a:srgbClr val="FFFFFF"/>
                </a:solidFill>
                <a:latin typeface="Arial" charset="0"/>
                <a:ea typeface="KaiTi" pitchFamily="49" charset="-122"/>
                <a:cs typeface="Arial" charset="0"/>
              </a:rPr>
              <a:t>neutrons, protons,...</a:t>
            </a:r>
            <a:r>
              <a:rPr lang="en-GB" altLang="fr-FR" sz="1400" dirty="0">
                <a:solidFill>
                  <a:srgbClr val="FFFFFF"/>
                </a:solidFill>
                <a:latin typeface="Arial" charset="0"/>
                <a:ea typeface="KaiTi" pitchFamily="49" charset="-122"/>
                <a:cs typeface="Arial" charset="0"/>
              </a:rPr>
              <a:t>)</a:t>
            </a:r>
          </a:p>
        </p:txBody>
      </p:sp>
      <p:sp>
        <p:nvSpPr>
          <p:cNvPr id="25611" name="Rectangle 9"/>
          <p:cNvSpPr>
            <a:spLocks noChangeArrowheads="1"/>
          </p:cNvSpPr>
          <p:nvPr/>
        </p:nvSpPr>
        <p:spPr bwMode="auto">
          <a:xfrm>
            <a:off x="107950" y="4508500"/>
            <a:ext cx="7777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en-GB" altLang="fr-FR" sz="1400" dirty="0">
                <a:solidFill>
                  <a:srgbClr val="FFFFFF"/>
                </a:solidFill>
                <a:latin typeface="Arial" charset="0"/>
                <a:ea typeface="KaiTi" pitchFamily="49" charset="-122"/>
                <a:cs typeface="Arial" charset="0"/>
              </a:rPr>
              <a:t>→ Assemblages de </a:t>
            </a:r>
            <a:r>
              <a:rPr lang="en-GB" altLang="fr-FR" sz="1400" b="1" dirty="0">
                <a:solidFill>
                  <a:srgbClr val="FFFF00"/>
                </a:solidFill>
                <a:latin typeface="Arial" charset="0"/>
                <a:ea typeface="KaiTi" pitchFamily="49" charset="-122"/>
                <a:cs typeface="Arial" charset="0"/>
              </a:rPr>
              <a:t>plaques de </a:t>
            </a:r>
            <a:r>
              <a:rPr lang="en-GB" altLang="fr-FR" sz="1400" b="1" dirty="0" smtClean="0">
                <a:solidFill>
                  <a:srgbClr val="FFFF00"/>
                </a:solidFill>
                <a:latin typeface="Arial" charset="0"/>
                <a:ea typeface="KaiTi" pitchFamily="49" charset="-122"/>
                <a:cs typeface="Arial" charset="0"/>
              </a:rPr>
              <a:t>bronze (Cu, Sn)</a:t>
            </a:r>
            <a:endParaRPr lang="en-GB" altLang="fr-FR" sz="1400" b="1" dirty="0">
              <a:solidFill>
                <a:srgbClr val="FFFF00"/>
              </a:solidFill>
              <a:latin typeface="Arial" charset="0"/>
              <a:ea typeface="KaiTi" pitchFamily="49" charset="-122"/>
              <a:cs typeface="Arial" charset="0"/>
            </a:endParaRPr>
          </a:p>
        </p:txBody>
      </p:sp>
      <p:sp>
        <p:nvSpPr>
          <p:cNvPr id="21" name="Accolade ouvrante 20"/>
          <p:cNvSpPr/>
          <p:nvPr/>
        </p:nvSpPr>
        <p:spPr>
          <a:xfrm rot="16200000">
            <a:off x="2519462" y="4276725"/>
            <a:ext cx="215900" cy="1295400"/>
          </a:xfrm>
          <a:prstGeom prst="leftBrace">
            <a:avLst>
              <a:gd name="adj1" fmla="val 85294"/>
              <a:gd name="adj2" fmla="val 49364"/>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cxnSp>
        <p:nvCxnSpPr>
          <p:cNvPr id="23" name="Connecteur en arc 22"/>
          <p:cNvCxnSpPr>
            <a:stCxn id="21" idx="1"/>
          </p:cNvCxnSpPr>
          <p:nvPr/>
        </p:nvCxnSpPr>
        <p:spPr>
          <a:xfrm rot="16200000" flipH="1">
            <a:off x="3353320" y="4298228"/>
            <a:ext cx="844897" cy="2313190"/>
          </a:xfrm>
          <a:prstGeom prst="curvedConnector2">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20496" name="Picture 3"/>
          <p:cNvPicPr>
            <a:picLocks noChangeAspect="1" noChangeArrowheads="1"/>
          </p:cNvPicPr>
          <p:nvPr/>
        </p:nvPicPr>
        <p:blipFill>
          <a:blip r:embed="rId6"/>
          <a:stretch>
            <a:fillRect/>
          </a:stretch>
        </p:blipFill>
        <p:spPr bwMode="auto">
          <a:xfrm>
            <a:off x="5094288" y="4508500"/>
            <a:ext cx="2339975" cy="1873250"/>
          </a:xfrm>
          <a:prstGeom prst="rect">
            <a:avLst/>
          </a:prstGeom>
          <a:noFill/>
          <a:ln w="25400">
            <a:solidFill>
              <a:schemeClr val="bg1">
                <a:lumMod val="50000"/>
              </a:schemeClr>
            </a:solidFill>
            <a:miter lim="800000"/>
            <a:headEnd/>
            <a:tailEnd/>
          </a:ln>
        </p:spPr>
      </p:pic>
      <p:sp>
        <p:nvSpPr>
          <p:cNvPr id="25615" name="Rectangle 7"/>
          <p:cNvSpPr>
            <a:spLocks noChangeArrowheads="1"/>
          </p:cNvSpPr>
          <p:nvPr/>
        </p:nvSpPr>
        <p:spPr bwMode="auto">
          <a:xfrm>
            <a:off x="8748713" y="6608763"/>
            <a:ext cx="431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dirty="0" smtClean="0">
                <a:solidFill>
                  <a:srgbClr val="FFFFFF"/>
                </a:solidFill>
                <a:latin typeface="Estrangelo Edessa" pitchFamily="66" charset="0"/>
                <a:ea typeface="KaiTi" pitchFamily="49" charset="-122"/>
                <a:cs typeface="Estrangelo Edessa" pitchFamily="66" charset="0"/>
              </a:rPr>
              <a:t>21</a:t>
            </a:r>
            <a:endParaRPr lang="fr-FR" altLang="fr-FR" sz="1200" dirty="0">
              <a:ea typeface="KaiTi" pitchFamily="49" charset="-122"/>
              <a:cs typeface="Estrangelo Edessa" pitchFamily="66" charset="0"/>
            </a:endParaRP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0" y="0"/>
            <a:ext cx="9144000" cy="764704"/>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endParaRPr lang="fr-FR" altLang="fr-FR" sz="1200" b="1" dirty="0" smtClean="0">
              <a:solidFill>
                <a:srgbClr val="FFFFFF"/>
              </a:solidFill>
              <a:latin typeface="Arial" charset="0"/>
              <a:cs typeface="Arial" charset="0"/>
            </a:endParaRPr>
          </a:p>
          <a:p>
            <a:pPr eaLnBrk="1" hangingPunct="1">
              <a:spcBef>
                <a:spcPct val="0"/>
              </a:spcBef>
              <a:buClrTx/>
              <a:buSzTx/>
              <a:buFont typeface="Times New Roman" pitchFamily="18" charset="0"/>
              <a:buNone/>
            </a:pPr>
            <a:r>
              <a:rPr lang="fr-FR" altLang="fr-FR" sz="1200" b="1" dirty="0" smtClean="0">
                <a:solidFill>
                  <a:srgbClr val="FFFFFF"/>
                </a:solidFill>
                <a:latin typeface="Arial" charset="0"/>
                <a:cs typeface="Arial" charset="0"/>
              </a:rPr>
              <a:t>Le </a:t>
            </a:r>
            <a:r>
              <a:rPr lang="fr-FR" altLang="fr-FR" sz="1200" b="1" dirty="0">
                <a:solidFill>
                  <a:srgbClr val="FFFFFF"/>
                </a:solidFill>
                <a:latin typeface="Arial" charset="0"/>
                <a:cs typeface="Arial" charset="0"/>
              </a:rPr>
              <a:t>calorimètre électromagnétique</a:t>
            </a:r>
            <a:endParaRPr lang="en-GB" altLang="fr-FR" sz="1200" b="1" dirty="0">
              <a:solidFill>
                <a:srgbClr val="FFFFFF"/>
              </a:solidFill>
              <a:latin typeface="Arial" charset="0"/>
              <a:cs typeface="Arial" charset="0"/>
            </a:endParaRPr>
          </a:p>
        </p:txBody>
      </p:sp>
      <p:pic>
        <p:nvPicPr>
          <p:cNvPr id="26628" name="Picture 15"/>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623321" y="328203"/>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2"/>
          <p:cNvPicPr>
            <a:picLocks noChangeAspect="1" noChangeArrowheads="1"/>
          </p:cNvPicPr>
          <p:nvPr/>
        </p:nvPicPr>
        <p:blipFill>
          <a:blip r:embed="rId4"/>
          <a:stretch>
            <a:fillRect/>
          </a:stretch>
        </p:blipFill>
        <p:spPr bwMode="auto">
          <a:xfrm>
            <a:off x="406400" y="908050"/>
            <a:ext cx="4387850" cy="2952750"/>
          </a:xfrm>
          <a:prstGeom prst="rect">
            <a:avLst/>
          </a:prstGeom>
          <a:noFill/>
          <a:ln w="25400">
            <a:solidFill>
              <a:schemeClr val="bg1">
                <a:lumMod val="50000"/>
              </a:schemeClr>
            </a:solidFill>
            <a:miter lim="800000"/>
            <a:headEnd/>
            <a:tailEnd/>
          </a:ln>
        </p:spPr>
      </p:pic>
      <p:pic>
        <p:nvPicPr>
          <p:cNvPr id="19469" name="Picture 13"/>
          <p:cNvPicPr>
            <a:picLocks noChangeAspect="1" noChangeArrowheads="1"/>
          </p:cNvPicPr>
          <p:nvPr/>
        </p:nvPicPr>
        <p:blipFill>
          <a:blip r:embed="rId5"/>
          <a:stretch>
            <a:fillRect/>
          </a:stretch>
        </p:blipFill>
        <p:spPr bwMode="auto">
          <a:xfrm>
            <a:off x="3649663" y="2781300"/>
            <a:ext cx="4795837" cy="3617913"/>
          </a:xfrm>
          <a:prstGeom prst="rect">
            <a:avLst/>
          </a:prstGeom>
          <a:noFill/>
          <a:ln w="25400">
            <a:solidFill>
              <a:schemeClr val="bg1">
                <a:lumMod val="50000"/>
              </a:schemeClr>
            </a:solidFill>
            <a:miter lim="800000"/>
            <a:headEnd/>
            <a:tailEnd/>
          </a:ln>
        </p:spPr>
      </p:pic>
      <p:sp>
        <p:nvSpPr>
          <p:cNvPr id="26631" name="Rectangle 7"/>
          <p:cNvSpPr>
            <a:spLocks noChangeArrowheads="1"/>
          </p:cNvSpPr>
          <p:nvPr/>
        </p:nvSpPr>
        <p:spPr bwMode="auto">
          <a:xfrm>
            <a:off x="8748713" y="6608763"/>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200" dirty="0" smtClean="0">
                <a:ea typeface="KaiTi" pitchFamily="49" charset="-122"/>
                <a:cs typeface="Estrangelo Edessa" pitchFamily="66" charset="0"/>
              </a:rPr>
              <a:t>22</a:t>
            </a:r>
            <a:endParaRPr lang="fr-FR" altLang="fr-FR" sz="1200" dirty="0">
              <a:ea typeface="KaiTi" pitchFamily="49" charset="-122"/>
              <a:cs typeface="Estrangelo Edessa"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2">
                <a:tint val="40000"/>
                <a:satMod val="350000"/>
              </a:schemeClr>
            </a:gs>
            <a:gs pos="4000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grands enjeux du LHC  </a:t>
            </a:r>
            <a:endParaRPr lang="fr-FR" dirty="0"/>
          </a:p>
        </p:txBody>
      </p:sp>
      <p:sp>
        <p:nvSpPr>
          <p:cNvPr id="3" name="Espace réservé du contenu 2"/>
          <p:cNvSpPr>
            <a:spLocks noGrp="1"/>
          </p:cNvSpPr>
          <p:nvPr>
            <p:ph idx="1"/>
          </p:nvPr>
        </p:nvSpPr>
        <p:spPr>
          <a:xfrm>
            <a:off x="1488" y="1769364"/>
            <a:ext cx="9142512" cy="3275384"/>
          </a:xfrm>
        </p:spPr>
        <p:txBody>
          <a:bodyPr>
            <a:normAutofit fontScale="62500" lnSpcReduction="20000"/>
          </a:bodyPr>
          <a:lstStyle/>
          <a:p>
            <a:r>
              <a:rPr lang="fr-FR" sz="2475" dirty="0"/>
              <a:t>Projet officiellement approuvé en décembre 1994</a:t>
            </a:r>
          </a:p>
          <a:p>
            <a:endParaRPr lang="fr-FR" sz="2475" dirty="0"/>
          </a:p>
          <a:p>
            <a:r>
              <a:rPr lang="fr-FR" sz="2475" dirty="0"/>
              <a:t>Tester vérifier  le modèle standard de la physique des particules , en particulier l’existence du Boson de </a:t>
            </a:r>
            <a:r>
              <a:rPr lang="fr-FR" sz="2475" dirty="0" err="1"/>
              <a:t>Higgs</a:t>
            </a:r>
            <a:endParaRPr lang="fr-FR" sz="2475" dirty="0"/>
          </a:p>
          <a:p>
            <a:r>
              <a:rPr lang="fr-FR" sz="2475" dirty="0"/>
              <a:t>La mise en évidence de la </a:t>
            </a:r>
            <a:r>
              <a:rPr lang="fr-FR" sz="2475" dirty="0" err="1"/>
              <a:t>supersymétrie</a:t>
            </a:r>
            <a:r>
              <a:rPr lang="fr-FR" sz="2475" dirty="0"/>
              <a:t> est le second enjeu du LHC ainsi que le tri entre les modèles </a:t>
            </a:r>
            <a:r>
              <a:rPr lang="fr-FR" sz="2475" dirty="0" err="1"/>
              <a:t>supersymétriques</a:t>
            </a:r>
            <a:r>
              <a:rPr lang="fr-FR" sz="2475" dirty="0"/>
              <a:t> viables </a:t>
            </a:r>
          </a:p>
          <a:p>
            <a:r>
              <a:rPr lang="fr-FR" sz="2475" dirty="0"/>
              <a:t>Identifier les constituants de la matière noire en concordance avec  les observations cosmologiques  </a:t>
            </a:r>
          </a:p>
          <a:p>
            <a:r>
              <a:rPr lang="fr-FR" sz="2475" dirty="0"/>
              <a:t>Tester d’autres modèles de physique des hautes énergies, notamment la théorie des cordes, et l'existence de dimensions supplémentaires</a:t>
            </a:r>
          </a:p>
          <a:p>
            <a:pPr lvl="1"/>
            <a:r>
              <a:rPr lang="fr-FR" sz="2175" dirty="0"/>
              <a:t>Trous noirs ?... </a:t>
            </a:r>
            <a:r>
              <a:rPr lang="fr-FR" sz="2175" dirty="0" smtClean="0"/>
              <a:t>Pourquoi pas ! </a:t>
            </a:r>
            <a:endParaRPr lang="fr-FR" sz="2175" dirty="0"/>
          </a:p>
          <a:p>
            <a:r>
              <a:rPr lang="fr-FR" sz="2475" dirty="0"/>
              <a:t>Mesure de l’asymétrie matière-antimatière </a:t>
            </a:r>
          </a:p>
          <a:p>
            <a:r>
              <a:rPr lang="fr-FR" sz="2475" dirty="0"/>
              <a:t>Plasma de quark et gluon</a:t>
            </a:r>
          </a:p>
          <a:p>
            <a:r>
              <a:rPr lang="fr-FR" sz="2475" dirty="0" err="1"/>
              <a:t>Etc</a:t>
            </a:r>
            <a:r>
              <a:rPr lang="fr-FR" sz="2475" dirty="0"/>
              <a:t> !</a:t>
            </a:r>
          </a:p>
          <a:p>
            <a:endParaRPr lang="fr-FR" dirty="0"/>
          </a:p>
        </p:txBody>
      </p:sp>
      <p:pic>
        <p:nvPicPr>
          <p:cNvPr id="9218" name="Picture 2" descr="http://1.bp.blogspot.com/_iUP5mII57Lo/TOCbRxU_ArI/AAAAAAAABpk/4w7ebtBof0c/s1600/r150431-e541464-3dv4_CMS_LHC_FirstCollisionsHeavyIonsNov8_iSpyFireworksCMS_CERN20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4366932"/>
            <a:ext cx="4239185" cy="2384542"/>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fld id="{D5F07C76-DDE9-8D43-AC69-1C05A410BF9F}" type="slidenum">
              <a:rPr lang="fr-FR" smtClean="0"/>
              <a:t>2</a:t>
            </a:fld>
            <a:endParaRPr lang="fr-FR"/>
          </a:p>
        </p:txBody>
      </p:sp>
    </p:spTree>
    <p:extLst>
      <p:ext uri="{BB962C8B-B14F-4D97-AF65-F5344CB8AC3E}">
        <p14:creationId xmlns:p14="http://schemas.microsoft.com/office/powerpoint/2010/main" val="13905715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0" y="0"/>
            <a:ext cx="9144000" cy="692696"/>
          </a:xfrm>
          <a:prstGeom prst="rect">
            <a:avLst/>
          </a:prstGeom>
          <a:solidFill>
            <a:srgbClr val="0B005C"/>
          </a:solidFill>
          <a:ln w="9525">
            <a:solidFill>
              <a:srgbClr val="000000"/>
            </a:solidFill>
            <a:round/>
            <a:headEnd/>
            <a:tailEnd/>
          </a:ln>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2800" b="1" dirty="0" smtClean="0">
                <a:solidFill>
                  <a:srgbClr val="FFFFFF"/>
                </a:solidFill>
                <a:latin typeface="Arial" charset="0"/>
                <a:cs typeface="Arial" charset="0"/>
              </a:rPr>
              <a:t>Le </a:t>
            </a:r>
            <a:r>
              <a:rPr lang="fr-FR" altLang="fr-FR" sz="2800" b="1" dirty="0">
                <a:solidFill>
                  <a:srgbClr val="FFFFFF"/>
                </a:solidFill>
                <a:latin typeface="Arial" charset="0"/>
                <a:cs typeface="Arial" charset="0"/>
              </a:rPr>
              <a:t>calorimètre hadronique</a:t>
            </a:r>
            <a:endParaRPr lang="en-GB" altLang="fr-FR" sz="2800" b="1" dirty="0">
              <a:solidFill>
                <a:srgbClr val="FFFFFF"/>
              </a:solidFill>
              <a:latin typeface="Arial" charset="0"/>
              <a:cs typeface="Arial" charset="0"/>
            </a:endParaRPr>
          </a:p>
        </p:txBody>
      </p:sp>
      <p:pic>
        <p:nvPicPr>
          <p:cNvPr id="27652" name="Picture 15"/>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745480" y="224631"/>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3"/>
          <p:cNvPicPr>
            <a:picLocks noChangeAspect="1" noChangeArrowheads="1"/>
          </p:cNvPicPr>
          <p:nvPr/>
        </p:nvPicPr>
        <p:blipFill>
          <a:blip r:embed="rId4"/>
          <a:stretch>
            <a:fillRect/>
          </a:stretch>
        </p:blipFill>
        <p:spPr bwMode="auto">
          <a:xfrm>
            <a:off x="179388" y="958560"/>
            <a:ext cx="2700337" cy="3582988"/>
          </a:xfrm>
          <a:prstGeom prst="rect">
            <a:avLst/>
          </a:prstGeom>
          <a:noFill/>
          <a:ln w="25400">
            <a:solidFill>
              <a:schemeClr val="bg1">
                <a:lumMod val="50000"/>
              </a:schemeClr>
            </a:solidFill>
            <a:miter lim="800000"/>
            <a:headEnd/>
            <a:tailEnd/>
          </a:ln>
        </p:spPr>
      </p:pic>
      <p:pic>
        <p:nvPicPr>
          <p:cNvPr id="11" name="Picture 11"/>
          <p:cNvPicPr>
            <a:picLocks noChangeAspect="1" noChangeArrowheads="1"/>
          </p:cNvPicPr>
          <p:nvPr/>
        </p:nvPicPr>
        <p:blipFill>
          <a:blip r:embed="rId5"/>
          <a:stretch>
            <a:fillRect/>
          </a:stretch>
        </p:blipFill>
        <p:spPr bwMode="auto">
          <a:xfrm>
            <a:off x="3067050" y="2636838"/>
            <a:ext cx="5468938" cy="3671887"/>
          </a:xfrm>
          <a:prstGeom prst="rect">
            <a:avLst/>
          </a:prstGeom>
          <a:noFill/>
          <a:ln w="25400">
            <a:solidFill>
              <a:schemeClr val="bg1">
                <a:lumMod val="50000"/>
              </a:schemeClr>
            </a:solidFill>
            <a:miter lim="800000"/>
            <a:headEnd/>
            <a:tailEnd/>
          </a:ln>
        </p:spPr>
      </p:pic>
      <p:sp>
        <p:nvSpPr>
          <p:cNvPr id="27655" name="Rectangle 9"/>
          <p:cNvSpPr>
            <a:spLocks noChangeArrowheads="1"/>
          </p:cNvSpPr>
          <p:nvPr/>
        </p:nvSpPr>
        <p:spPr bwMode="auto">
          <a:xfrm>
            <a:off x="4067175" y="908050"/>
            <a:ext cx="4321175" cy="738188"/>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en-GB" altLang="fr-FR" sz="1400" dirty="0">
                <a:solidFill>
                  <a:srgbClr val="FFFFFF"/>
                </a:solidFill>
                <a:latin typeface="Arial" charset="0"/>
                <a:ea typeface="KaiTi" pitchFamily="49" charset="-122"/>
                <a:cs typeface="Arial" charset="0"/>
              </a:rPr>
              <a:t>Le </a:t>
            </a:r>
            <a:r>
              <a:rPr lang="en-GB" altLang="fr-FR" sz="1400" dirty="0" err="1">
                <a:solidFill>
                  <a:srgbClr val="FFFFFF"/>
                </a:solidFill>
                <a:latin typeface="Arial" charset="0"/>
                <a:ea typeface="KaiTi" pitchFamily="49" charset="-122"/>
                <a:cs typeface="Arial" charset="0"/>
              </a:rPr>
              <a:t>calorimètre</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hadronique</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est</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entouré</a:t>
            </a:r>
            <a:r>
              <a:rPr lang="en-GB" altLang="fr-FR" sz="1400" dirty="0">
                <a:solidFill>
                  <a:srgbClr val="FFFFFF"/>
                </a:solidFill>
                <a:latin typeface="Arial" charset="0"/>
                <a:ea typeface="KaiTi" pitchFamily="49" charset="-122"/>
                <a:cs typeface="Arial" charset="0"/>
              </a:rPr>
              <a:t> par un </a:t>
            </a:r>
            <a:r>
              <a:rPr lang="en-GB" altLang="fr-FR" sz="1400" dirty="0" err="1">
                <a:solidFill>
                  <a:srgbClr val="FFFFFF"/>
                </a:solidFill>
                <a:latin typeface="Arial" charset="0"/>
                <a:ea typeface="KaiTi" pitchFamily="49" charset="-122"/>
                <a:cs typeface="Arial" charset="0"/>
              </a:rPr>
              <a:t>aimant</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très</a:t>
            </a:r>
            <a:r>
              <a:rPr lang="en-GB" altLang="fr-FR" sz="1400" dirty="0">
                <a:solidFill>
                  <a:srgbClr val="FFFFFF"/>
                </a:solidFill>
                <a:latin typeface="Arial" charset="0"/>
                <a:ea typeface="KaiTi" pitchFamily="49" charset="-122"/>
                <a:cs typeface="Arial" charset="0"/>
              </a:rPr>
              <a:t> puissant (</a:t>
            </a:r>
            <a:r>
              <a:rPr lang="en-GB" altLang="fr-FR" sz="1400" b="1" dirty="0" err="1">
                <a:solidFill>
                  <a:srgbClr val="FFFF00"/>
                </a:solidFill>
                <a:latin typeface="Arial" charset="0"/>
                <a:ea typeface="KaiTi" pitchFamily="49" charset="-122"/>
                <a:cs typeface="Arial" charset="0"/>
              </a:rPr>
              <a:t>solénoïde</a:t>
            </a:r>
            <a:r>
              <a:rPr lang="en-GB" altLang="fr-FR" sz="1400" dirty="0">
                <a:solidFill>
                  <a:srgbClr val="FFFFFF"/>
                </a:solidFill>
                <a:latin typeface="Arial" charset="0"/>
                <a:ea typeface="KaiTi" pitchFamily="49" charset="-122"/>
                <a:cs typeface="Arial" charset="0"/>
              </a:rPr>
              <a:t>) qui </a:t>
            </a:r>
            <a:r>
              <a:rPr lang="en-GB" altLang="fr-FR" sz="1400" dirty="0" err="1">
                <a:solidFill>
                  <a:srgbClr val="FFFFFF"/>
                </a:solidFill>
                <a:latin typeface="Arial" charset="0"/>
                <a:ea typeface="KaiTi" pitchFamily="49" charset="-122"/>
                <a:cs typeface="Arial" charset="0"/>
              </a:rPr>
              <a:t>permet</a:t>
            </a:r>
            <a:r>
              <a:rPr lang="en-GB" altLang="fr-FR" sz="1400" dirty="0">
                <a:solidFill>
                  <a:srgbClr val="FFFFFF"/>
                </a:solidFill>
                <a:latin typeface="Arial" charset="0"/>
                <a:ea typeface="KaiTi" pitchFamily="49" charset="-122"/>
                <a:cs typeface="Arial" charset="0"/>
              </a:rPr>
              <a:t> de </a:t>
            </a:r>
            <a:r>
              <a:rPr lang="en-GB" altLang="fr-FR" sz="1400" dirty="0" err="1">
                <a:solidFill>
                  <a:srgbClr val="FFFFFF"/>
                </a:solidFill>
                <a:latin typeface="Arial" charset="0"/>
                <a:ea typeface="KaiTi" pitchFamily="49" charset="-122"/>
                <a:cs typeface="Arial" charset="0"/>
              </a:rPr>
              <a:t>courber</a:t>
            </a:r>
            <a:r>
              <a:rPr lang="en-GB" altLang="fr-FR" sz="1400" dirty="0">
                <a:solidFill>
                  <a:srgbClr val="FFFFFF"/>
                </a:solidFill>
                <a:latin typeface="Arial" charset="0"/>
                <a:ea typeface="KaiTi" pitchFamily="49" charset="-122"/>
                <a:cs typeface="Arial" charset="0"/>
              </a:rPr>
              <a:t> les </a:t>
            </a:r>
            <a:r>
              <a:rPr lang="en-GB" altLang="fr-FR" sz="1400" dirty="0" err="1">
                <a:solidFill>
                  <a:srgbClr val="FFFFFF"/>
                </a:solidFill>
                <a:latin typeface="Arial" charset="0"/>
                <a:ea typeface="KaiTi" pitchFamily="49" charset="-122"/>
                <a:cs typeface="Arial" charset="0"/>
              </a:rPr>
              <a:t>trajectoires</a:t>
            </a:r>
            <a:r>
              <a:rPr lang="en-GB" altLang="fr-FR" sz="1400" dirty="0">
                <a:solidFill>
                  <a:srgbClr val="FFFFFF"/>
                </a:solidFill>
                <a:latin typeface="Arial" charset="0"/>
                <a:ea typeface="KaiTi" pitchFamily="49" charset="-122"/>
                <a:cs typeface="Arial" charset="0"/>
              </a:rPr>
              <a:t> des </a:t>
            </a:r>
            <a:r>
              <a:rPr lang="en-GB" altLang="fr-FR" sz="1400" dirty="0" err="1" smtClean="0">
                <a:solidFill>
                  <a:srgbClr val="FFFFFF"/>
                </a:solidFill>
                <a:latin typeface="Arial" charset="0"/>
                <a:ea typeface="KaiTi" pitchFamily="49" charset="-122"/>
                <a:cs typeface="Arial" charset="0"/>
              </a:rPr>
              <a:t>particules</a:t>
            </a:r>
            <a:r>
              <a:rPr lang="en-GB" altLang="fr-FR" sz="1400" dirty="0" smtClean="0">
                <a:solidFill>
                  <a:srgbClr val="FFFFFF"/>
                </a:solidFill>
                <a:latin typeface="Arial" charset="0"/>
                <a:ea typeface="KaiTi" pitchFamily="49" charset="-122"/>
                <a:cs typeface="Arial" charset="0"/>
              </a:rPr>
              <a:t>.</a:t>
            </a:r>
            <a:endParaRPr lang="en-GB" altLang="fr-FR" sz="1400" dirty="0">
              <a:solidFill>
                <a:srgbClr val="FFFFFF"/>
              </a:solidFill>
              <a:latin typeface="Arial" charset="0"/>
              <a:ea typeface="KaiTi" pitchFamily="49" charset="-122"/>
              <a:cs typeface="Arial" charset="0"/>
            </a:endParaRPr>
          </a:p>
        </p:txBody>
      </p:sp>
      <p:cxnSp>
        <p:nvCxnSpPr>
          <p:cNvPr id="12" name="Connecteur droit avec flèche 11"/>
          <p:cNvCxnSpPr>
            <a:stCxn id="27655" idx="2"/>
          </p:cNvCxnSpPr>
          <p:nvPr/>
        </p:nvCxnSpPr>
        <p:spPr>
          <a:xfrm>
            <a:off x="6227763" y="1646238"/>
            <a:ext cx="144462" cy="178276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657" name="Rectangle 7"/>
          <p:cNvSpPr>
            <a:spLocks noChangeArrowheads="1"/>
          </p:cNvSpPr>
          <p:nvPr/>
        </p:nvSpPr>
        <p:spPr bwMode="auto">
          <a:xfrm>
            <a:off x="8748713" y="6608763"/>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dirty="0" smtClean="0">
                <a:solidFill>
                  <a:srgbClr val="FFFFFF"/>
                </a:solidFill>
                <a:latin typeface="Estrangelo Edessa" pitchFamily="66" charset="0"/>
                <a:ea typeface="KaiTi" pitchFamily="49" charset="-122"/>
                <a:cs typeface="Estrangelo Edessa" pitchFamily="66" charset="0"/>
              </a:rPr>
              <a:t>23</a:t>
            </a:r>
            <a:endParaRPr lang="fr-FR" altLang="fr-FR" sz="1200" dirty="0">
              <a:ea typeface="KaiTi" pitchFamily="49" charset="-122"/>
              <a:cs typeface="Estrangelo Edessa"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ChangeArrowheads="1"/>
          </p:cNvSpPr>
          <p:nvPr/>
        </p:nvSpPr>
        <p:spPr bwMode="auto">
          <a:xfrm>
            <a:off x="179388" y="765175"/>
            <a:ext cx="4464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fr-FR" altLang="fr-FR" sz="1400" dirty="0">
                <a:solidFill>
                  <a:srgbClr val="FFFFFF"/>
                </a:solidFill>
                <a:latin typeface="Arial" charset="0"/>
                <a:ea typeface="KaiTi" pitchFamily="49" charset="-122"/>
                <a:cs typeface="Arial" charset="0"/>
              </a:rPr>
              <a:t>→ Les calorimètres ne suffisent pas à arrêter les muons, qui ‘</a:t>
            </a:r>
            <a:r>
              <a:rPr lang="fr-FR" altLang="fr-FR" sz="1400" i="1" dirty="0" smtClean="0">
                <a:solidFill>
                  <a:srgbClr val="FFFFFF"/>
                </a:solidFill>
                <a:latin typeface="Arial" charset="0"/>
                <a:ea typeface="KaiTi" pitchFamily="49" charset="-122"/>
                <a:cs typeface="Arial" charset="0"/>
              </a:rPr>
              <a:t>freinent</a:t>
            </a:r>
            <a:r>
              <a:rPr lang="fr-FR" altLang="fr-FR" sz="1400" dirty="0" smtClean="0">
                <a:solidFill>
                  <a:srgbClr val="FFFFFF"/>
                </a:solidFill>
                <a:latin typeface="Arial" charset="0"/>
                <a:ea typeface="KaiTi" pitchFamily="49" charset="-122"/>
                <a:cs typeface="Arial" charset="0"/>
              </a:rPr>
              <a:t>’  moins </a:t>
            </a:r>
            <a:r>
              <a:rPr lang="fr-FR" altLang="fr-FR" sz="1400" dirty="0">
                <a:solidFill>
                  <a:srgbClr val="FFFFFF"/>
                </a:solidFill>
                <a:latin typeface="Arial" charset="0"/>
                <a:ea typeface="KaiTi" pitchFamily="49" charset="-122"/>
                <a:cs typeface="Arial" charset="0"/>
              </a:rPr>
              <a:t>que les électrons. </a:t>
            </a:r>
            <a:endParaRPr lang="en-GB" altLang="fr-FR" sz="1400" dirty="0">
              <a:solidFill>
                <a:srgbClr val="FFFFFF"/>
              </a:solidFill>
              <a:latin typeface="Arial" charset="0"/>
              <a:ea typeface="KaiTi" pitchFamily="49" charset="-122"/>
              <a:cs typeface="Arial" charset="0"/>
            </a:endParaRPr>
          </a:p>
        </p:txBody>
      </p:sp>
      <p:grpSp>
        <p:nvGrpSpPr>
          <p:cNvPr id="28675" name="Groupe 9"/>
          <p:cNvGrpSpPr>
            <a:grpSpLocks/>
          </p:cNvGrpSpPr>
          <p:nvPr/>
        </p:nvGrpSpPr>
        <p:grpSpPr bwMode="auto">
          <a:xfrm>
            <a:off x="5868988" y="1557338"/>
            <a:ext cx="1223962" cy="1079500"/>
            <a:chOff x="6588224" y="2996952"/>
            <a:chExt cx="1223963" cy="1080120"/>
          </a:xfrm>
        </p:grpSpPr>
        <p:cxnSp>
          <p:nvCxnSpPr>
            <p:cNvPr id="11" name="Connecteur droit 10"/>
            <p:cNvCxnSpPr/>
            <p:nvPr/>
          </p:nvCxnSpPr>
          <p:spPr>
            <a:xfrm>
              <a:off x="6588224" y="3716502"/>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588224" y="3355933"/>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6588224" y="2996952"/>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6588224" y="4077072"/>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7" name="Rectangle 16"/>
          <p:cNvSpPr/>
          <p:nvPr/>
        </p:nvSpPr>
        <p:spPr>
          <a:xfrm>
            <a:off x="5219700" y="3068638"/>
            <a:ext cx="2665413" cy="180022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28677" name="Groupe 23"/>
          <p:cNvGrpSpPr>
            <a:grpSpLocks/>
          </p:cNvGrpSpPr>
          <p:nvPr/>
        </p:nvGrpSpPr>
        <p:grpSpPr bwMode="auto">
          <a:xfrm>
            <a:off x="5219700" y="3068638"/>
            <a:ext cx="2665413" cy="1800225"/>
            <a:chOff x="6588224" y="2996952"/>
            <a:chExt cx="1223963" cy="1080120"/>
          </a:xfrm>
        </p:grpSpPr>
        <p:cxnSp>
          <p:nvCxnSpPr>
            <p:cNvPr id="19" name="Connecteur droit 18"/>
            <p:cNvCxnSpPr/>
            <p:nvPr/>
          </p:nvCxnSpPr>
          <p:spPr>
            <a:xfrm>
              <a:off x="6588224" y="3716079"/>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6588224" y="3356039"/>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6588224" y="2996952"/>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6588224" y="4077072"/>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45" name="Ellipse 44"/>
          <p:cNvSpPr/>
          <p:nvPr/>
        </p:nvSpPr>
        <p:spPr bwMode="auto">
          <a:xfrm>
            <a:off x="6228184" y="980728"/>
            <a:ext cx="288032" cy="288032"/>
          </a:xfrm>
          <a:prstGeom prst="ellipse">
            <a:avLst/>
          </a:prstGeom>
          <a:gradFill flip="none" rotWithShape="1">
            <a:gsLst>
              <a:gs pos="0">
                <a:srgbClr val="002060"/>
              </a:gs>
              <a:gs pos="50000">
                <a:srgbClr val="7030A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00" b="1" dirty="0">
                <a:latin typeface="Symbol" pitchFamily="18" charset="2"/>
              </a:rPr>
              <a:t>m</a:t>
            </a:r>
          </a:p>
        </p:txBody>
      </p:sp>
      <p:grpSp>
        <p:nvGrpSpPr>
          <p:cNvPr id="4" name="Groupe 45"/>
          <p:cNvGrpSpPr>
            <a:grpSpLocks/>
          </p:cNvGrpSpPr>
          <p:nvPr/>
        </p:nvGrpSpPr>
        <p:grpSpPr bwMode="auto">
          <a:xfrm>
            <a:off x="4716463" y="5229225"/>
            <a:ext cx="3671887" cy="1079500"/>
            <a:chOff x="6588224" y="2996952"/>
            <a:chExt cx="1223963" cy="1080120"/>
          </a:xfrm>
        </p:grpSpPr>
        <p:cxnSp>
          <p:nvCxnSpPr>
            <p:cNvPr id="47" name="Connecteur droit 46"/>
            <p:cNvCxnSpPr/>
            <p:nvPr/>
          </p:nvCxnSpPr>
          <p:spPr>
            <a:xfrm>
              <a:off x="6588224" y="3716503"/>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a:off x="6588224" y="3355933"/>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a:off x="6588224" y="2996952"/>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a:off x="6588224" y="4077072"/>
              <a:ext cx="1223963"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51" name="Explosion 2 50"/>
          <p:cNvSpPr/>
          <p:nvPr/>
        </p:nvSpPr>
        <p:spPr>
          <a:xfrm>
            <a:off x="6516216" y="1484784"/>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2" name="Explosion 2 51"/>
          <p:cNvSpPr/>
          <p:nvPr/>
        </p:nvSpPr>
        <p:spPr>
          <a:xfrm>
            <a:off x="6660232" y="1844824"/>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3" name="Explosion 2 52"/>
          <p:cNvSpPr/>
          <p:nvPr/>
        </p:nvSpPr>
        <p:spPr>
          <a:xfrm>
            <a:off x="6660232" y="2204864"/>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4" name="Explosion 2 53"/>
          <p:cNvSpPr/>
          <p:nvPr/>
        </p:nvSpPr>
        <p:spPr>
          <a:xfrm>
            <a:off x="6588224" y="2564904"/>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5" name="Explosion 2 54"/>
          <p:cNvSpPr/>
          <p:nvPr/>
        </p:nvSpPr>
        <p:spPr>
          <a:xfrm>
            <a:off x="5724128" y="5157192"/>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6" name="Explosion 2 55"/>
          <p:cNvSpPr/>
          <p:nvPr/>
        </p:nvSpPr>
        <p:spPr>
          <a:xfrm>
            <a:off x="5724128" y="5517232"/>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7" name="Explosion 2 56"/>
          <p:cNvSpPr/>
          <p:nvPr/>
        </p:nvSpPr>
        <p:spPr>
          <a:xfrm>
            <a:off x="5796136" y="5877272"/>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8" name="Explosion 2 57"/>
          <p:cNvSpPr/>
          <p:nvPr/>
        </p:nvSpPr>
        <p:spPr>
          <a:xfrm>
            <a:off x="5940152" y="6237312"/>
            <a:ext cx="216024" cy="144016"/>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9" name="Rectangle 6"/>
          <p:cNvSpPr>
            <a:spLocks noChangeArrowheads="1"/>
          </p:cNvSpPr>
          <p:nvPr/>
        </p:nvSpPr>
        <p:spPr bwMode="auto">
          <a:xfrm>
            <a:off x="179388" y="1681163"/>
            <a:ext cx="44640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fr-FR" altLang="fr-FR" sz="1400" dirty="0">
                <a:solidFill>
                  <a:srgbClr val="FFFFFF"/>
                </a:solidFill>
                <a:latin typeface="Arial" charset="0"/>
                <a:ea typeface="KaiTi" pitchFamily="49" charset="-122"/>
                <a:cs typeface="Arial" charset="0"/>
              </a:rPr>
              <a:t>→ On place donc un autre détecteur de traces (</a:t>
            </a:r>
            <a:r>
              <a:rPr lang="fr-FR" altLang="fr-FR" sz="1400" b="1" dirty="0">
                <a:solidFill>
                  <a:srgbClr val="FFFF00"/>
                </a:solidFill>
                <a:latin typeface="Arial" charset="0"/>
                <a:ea typeface="KaiTi" pitchFamily="49" charset="-122"/>
                <a:cs typeface="Arial" charset="0"/>
              </a:rPr>
              <a:t>SPECTROMETRE A MUONS</a:t>
            </a:r>
            <a:r>
              <a:rPr lang="fr-FR" altLang="fr-FR" sz="1400" dirty="0">
                <a:solidFill>
                  <a:srgbClr val="FFFFFF"/>
                </a:solidFill>
                <a:latin typeface="Arial" charset="0"/>
                <a:ea typeface="KaiTi" pitchFamily="49" charset="-122"/>
                <a:cs typeface="Arial" charset="0"/>
              </a:rPr>
              <a:t>), après les calorimètres, pour mesurer à nouveau les propriétés des muons </a:t>
            </a:r>
            <a:endParaRPr lang="en-GB" altLang="fr-FR" sz="1400" dirty="0">
              <a:solidFill>
                <a:srgbClr val="FFFFFF"/>
              </a:solidFill>
              <a:latin typeface="Arial" charset="0"/>
              <a:ea typeface="KaiTi" pitchFamily="49" charset="-122"/>
              <a:cs typeface="Arial" charset="0"/>
            </a:endParaRPr>
          </a:p>
        </p:txBody>
      </p:sp>
      <p:sp>
        <p:nvSpPr>
          <p:cNvPr id="60" name="Rectangle 6"/>
          <p:cNvSpPr>
            <a:spLocks noChangeArrowheads="1"/>
          </p:cNvSpPr>
          <p:nvPr/>
        </p:nvSpPr>
        <p:spPr bwMode="auto">
          <a:xfrm>
            <a:off x="250825" y="2781300"/>
            <a:ext cx="41767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fr-FR" altLang="fr-FR" sz="1400">
                <a:solidFill>
                  <a:srgbClr val="FFFFFF"/>
                </a:solidFill>
                <a:latin typeface="Arial" charset="0"/>
                <a:ea typeface="KaiTi" pitchFamily="49" charset="-122"/>
                <a:cs typeface="Arial" charset="0"/>
              </a:rPr>
              <a:t>→ Un </a:t>
            </a:r>
            <a:r>
              <a:rPr lang="fr-FR" altLang="fr-FR" sz="1400" b="1">
                <a:solidFill>
                  <a:srgbClr val="FFFF00"/>
                </a:solidFill>
                <a:latin typeface="Arial" charset="0"/>
                <a:ea typeface="KaiTi" pitchFamily="49" charset="-122"/>
                <a:cs typeface="Arial" charset="0"/>
              </a:rPr>
              <a:t>second champ magnétique</a:t>
            </a:r>
            <a:r>
              <a:rPr lang="fr-FR" altLang="fr-FR" sz="1400">
                <a:solidFill>
                  <a:srgbClr val="FFFFFF"/>
                </a:solidFill>
                <a:latin typeface="Arial" charset="0"/>
                <a:ea typeface="KaiTi" pitchFamily="49" charset="-122"/>
                <a:cs typeface="Arial" charset="0"/>
              </a:rPr>
              <a:t>, (le champ de retour du premier), courbe la trajectoire des muons dans l’autre sens</a:t>
            </a:r>
            <a:endParaRPr lang="en-GB" altLang="fr-FR" sz="1400">
              <a:solidFill>
                <a:srgbClr val="FFFFFF"/>
              </a:solidFill>
              <a:latin typeface="Arial" charset="0"/>
              <a:ea typeface="KaiTi" pitchFamily="49" charset="-122"/>
              <a:cs typeface="Arial" charset="0"/>
            </a:endParaRPr>
          </a:p>
        </p:txBody>
      </p:sp>
      <p:sp>
        <p:nvSpPr>
          <p:cNvPr id="61" name="Rectangle 6"/>
          <p:cNvSpPr>
            <a:spLocks noChangeArrowheads="1"/>
          </p:cNvSpPr>
          <p:nvPr/>
        </p:nvSpPr>
        <p:spPr bwMode="auto">
          <a:xfrm>
            <a:off x="250825" y="3716338"/>
            <a:ext cx="41767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fr-FR" altLang="fr-FR" sz="1400">
                <a:solidFill>
                  <a:srgbClr val="FFFFFF"/>
                </a:solidFill>
                <a:latin typeface="Arial" charset="0"/>
                <a:ea typeface="KaiTi" pitchFamily="49" charset="-122"/>
                <a:cs typeface="Arial" charset="0"/>
              </a:rPr>
              <a:t>→ Avec tout cela, on a une </a:t>
            </a:r>
            <a:r>
              <a:rPr lang="fr-FR" altLang="fr-FR" sz="1400" b="1">
                <a:solidFill>
                  <a:srgbClr val="FFFF00"/>
                </a:solidFill>
                <a:latin typeface="Arial" charset="0"/>
                <a:ea typeface="KaiTi" pitchFamily="49" charset="-122"/>
                <a:cs typeface="Arial" charset="0"/>
              </a:rPr>
              <a:t>très bonne identification des muons</a:t>
            </a:r>
            <a:r>
              <a:rPr lang="fr-FR" altLang="fr-FR" sz="1400">
                <a:solidFill>
                  <a:srgbClr val="FFFFFF"/>
                </a:solidFill>
                <a:latin typeface="Arial" charset="0"/>
                <a:ea typeface="KaiTi" pitchFamily="49" charset="-122"/>
                <a:cs typeface="Arial" charset="0"/>
              </a:rPr>
              <a:t>. C’est très utile pour trier les interactions</a:t>
            </a:r>
            <a:endParaRPr lang="en-GB" altLang="fr-FR" sz="1400">
              <a:solidFill>
                <a:srgbClr val="FFFFFF"/>
              </a:solidFill>
              <a:latin typeface="Arial" charset="0"/>
              <a:ea typeface="KaiTi" pitchFamily="49" charset="-122"/>
              <a:cs typeface="Arial" charset="0"/>
            </a:endParaRPr>
          </a:p>
        </p:txBody>
      </p:sp>
      <p:sp>
        <p:nvSpPr>
          <p:cNvPr id="28709" name="Rectangle 1"/>
          <p:cNvSpPr>
            <a:spLocks noChangeArrowheads="1"/>
          </p:cNvSpPr>
          <p:nvPr/>
        </p:nvSpPr>
        <p:spPr bwMode="auto">
          <a:xfrm>
            <a:off x="0" y="0"/>
            <a:ext cx="9144000" cy="765175"/>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2800" b="1" dirty="0" smtClean="0">
                <a:solidFill>
                  <a:srgbClr val="FFFFFF"/>
                </a:solidFill>
                <a:latin typeface="Arial" charset="0"/>
                <a:cs typeface="Arial" charset="0"/>
              </a:rPr>
              <a:t>Identifier </a:t>
            </a:r>
            <a:r>
              <a:rPr lang="fr-FR" altLang="fr-FR" sz="2800" b="1" dirty="0">
                <a:solidFill>
                  <a:srgbClr val="FFFFFF"/>
                </a:solidFill>
                <a:latin typeface="Arial" charset="0"/>
                <a:cs typeface="Arial" charset="0"/>
              </a:rPr>
              <a:t>les muons</a:t>
            </a:r>
            <a:endParaRPr lang="en-GB" altLang="fr-FR" sz="2800" b="1" dirty="0">
              <a:solidFill>
                <a:srgbClr val="FFFFFF"/>
              </a:solidFill>
              <a:latin typeface="Arial" charset="0"/>
              <a:cs typeface="Arial" charset="0"/>
            </a:endParaRPr>
          </a:p>
        </p:txBody>
      </p:sp>
      <p:pic>
        <p:nvPicPr>
          <p:cNvPr id="28711" name="Picture 15"/>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748713" y="361891"/>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712" name="Groupe 35"/>
          <p:cNvGrpSpPr>
            <a:grpSpLocks/>
          </p:cNvGrpSpPr>
          <p:nvPr/>
        </p:nvGrpSpPr>
        <p:grpSpPr bwMode="auto">
          <a:xfrm>
            <a:off x="7740650" y="1412875"/>
            <a:ext cx="668338" cy="958850"/>
            <a:chOff x="7786338" y="4962654"/>
            <a:chExt cx="668643" cy="959139"/>
          </a:xfrm>
        </p:grpSpPr>
        <p:grpSp>
          <p:nvGrpSpPr>
            <p:cNvPr id="28721" name="Groupe 38"/>
            <p:cNvGrpSpPr>
              <a:grpSpLocks/>
            </p:cNvGrpSpPr>
            <p:nvPr/>
          </p:nvGrpSpPr>
          <p:grpSpPr bwMode="auto">
            <a:xfrm rot="13524231" flipV="1">
              <a:off x="7712941" y="5179753"/>
              <a:ext cx="815437" cy="668643"/>
              <a:chOff x="3149099" y="2110675"/>
              <a:chExt cx="792088" cy="576064"/>
            </a:xfrm>
          </p:grpSpPr>
          <p:sp>
            <p:nvSpPr>
              <p:cNvPr id="41" name="Arc 40"/>
              <p:cNvSpPr/>
              <p:nvPr/>
            </p:nvSpPr>
            <p:spPr>
              <a:xfrm rot="13422690">
                <a:off x="3167384" y="2090771"/>
                <a:ext cx="809818" cy="576064"/>
              </a:xfrm>
              <a:prstGeom prst="arc">
                <a:avLst>
                  <a:gd name="adj1" fmla="val 17873693"/>
                  <a:gd name="adj2" fmla="val 4033499"/>
                </a:avLst>
              </a:prstGeom>
              <a:ln w="5080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42" name="Ellipse 41"/>
              <p:cNvSpPr/>
              <p:nvPr/>
            </p:nvSpPr>
            <p:spPr>
              <a:xfrm>
                <a:off x="3444088" y="2275684"/>
                <a:ext cx="70955" cy="725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28722" name="Groupe 51"/>
            <p:cNvGrpSpPr>
              <a:grpSpLocks/>
            </p:cNvGrpSpPr>
            <p:nvPr/>
          </p:nvGrpSpPr>
          <p:grpSpPr bwMode="auto">
            <a:xfrm>
              <a:off x="7884368" y="4962654"/>
              <a:ext cx="407484" cy="338554"/>
              <a:chOff x="4427984" y="1268760"/>
              <a:chExt cx="407484" cy="338554"/>
            </a:xfrm>
          </p:grpSpPr>
          <p:sp>
            <p:nvSpPr>
              <p:cNvPr id="28723" name="ZoneTexte 28"/>
              <p:cNvSpPr txBox="1">
                <a:spLocks noChangeArrowheads="1"/>
              </p:cNvSpPr>
              <p:nvPr/>
            </p:nvSpPr>
            <p:spPr bwMode="auto">
              <a:xfrm>
                <a:off x="4427984" y="1268760"/>
                <a:ext cx="4074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00" b="1" i="1">
                    <a:cs typeface="Arial" charset="0"/>
                  </a:rPr>
                  <a:t>B</a:t>
                </a:r>
                <a:r>
                  <a:rPr lang="fr-FR" altLang="fr-FR" sz="1600" b="1" i="1" baseline="-25000">
                    <a:cs typeface="Arial" charset="0"/>
                  </a:rPr>
                  <a:t>1</a:t>
                </a:r>
                <a:endParaRPr lang="fr-FR" altLang="fr-FR" sz="1600" b="1" i="1" baseline="-25000">
                  <a:latin typeface="Estrangelo Edessa" pitchFamily="66" charset="0"/>
                </a:endParaRPr>
              </a:p>
            </p:txBody>
          </p:sp>
          <p:cxnSp>
            <p:nvCxnSpPr>
              <p:cNvPr id="40" name="Connecteur droit avec flèche 39"/>
              <p:cNvCxnSpPr/>
              <p:nvPr/>
            </p:nvCxnSpPr>
            <p:spPr>
              <a:xfrm>
                <a:off x="4428424" y="1268760"/>
                <a:ext cx="358939" cy="158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8" name="Groupe 42"/>
          <p:cNvGrpSpPr>
            <a:grpSpLocks/>
          </p:cNvGrpSpPr>
          <p:nvPr/>
        </p:nvGrpSpPr>
        <p:grpSpPr bwMode="auto">
          <a:xfrm>
            <a:off x="8316913" y="5445125"/>
            <a:ext cx="668337" cy="958850"/>
            <a:chOff x="7786338" y="4962654"/>
            <a:chExt cx="668643" cy="959139"/>
          </a:xfrm>
        </p:grpSpPr>
        <p:grpSp>
          <p:nvGrpSpPr>
            <p:cNvPr id="28715" name="Groupe 38"/>
            <p:cNvGrpSpPr>
              <a:grpSpLocks/>
            </p:cNvGrpSpPr>
            <p:nvPr/>
          </p:nvGrpSpPr>
          <p:grpSpPr bwMode="auto">
            <a:xfrm rot="13524231" flipV="1">
              <a:off x="7712941" y="5179753"/>
              <a:ext cx="815437" cy="668643"/>
              <a:chOff x="3149099" y="2110675"/>
              <a:chExt cx="792088" cy="576064"/>
            </a:xfrm>
          </p:grpSpPr>
          <p:sp>
            <p:nvSpPr>
              <p:cNvPr id="64" name="Arc 63"/>
              <p:cNvSpPr/>
              <p:nvPr/>
            </p:nvSpPr>
            <p:spPr>
              <a:xfrm rot="13422690">
                <a:off x="3167385" y="2090770"/>
                <a:ext cx="809817" cy="576065"/>
              </a:xfrm>
              <a:prstGeom prst="arc">
                <a:avLst>
                  <a:gd name="adj1" fmla="val 17873693"/>
                  <a:gd name="adj2" fmla="val 4033499"/>
                </a:avLst>
              </a:prstGeom>
              <a:ln w="50800">
                <a:solidFill>
                  <a:srgbClr val="FF0000"/>
                </a:solidFill>
                <a:headEnd type="triangle" w="sm" len="sm"/>
                <a:tailEnd type="none" w="sm"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65" name="Ellipse 64"/>
              <p:cNvSpPr/>
              <p:nvPr/>
            </p:nvSpPr>
            <p:spPr>
              <a:xfrm>
                <a:off x="3444089" y="2275684"/>
                <a:ext cx="70955" cy="725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28716" name="Groupe 51"/>
            <p:cNvGrpSpPr>
              <a:grpSpLocks/>
            </p:cNvGrpSpPr>
            <p:nvPr/>
          </p:nvGrpSpPr>
          <p:grpSpPr bwMode="auto">
            <a:xfrm>
              <a:off x="7884368" y="4962654"/>
              <a:ext cx="407484" cy="338554"/>
              <a:chOff x="4427984" y="1268760"/>
              <a:chExt cx="407484" cy="338554"/>
            </a:xfrm>
          </p:grpSpPr>
          <p:sp>
            <p:nvSpPr>
              <p:cNvPr id="28717" name="ZoneTexte 28"/>
              <p:cNvSpPr txBox="1">
                <a:spLocks noChangeArrowheads="1"/>
              </p:cNvSpPr>
              <p:nvPr/>
            </p:nvSpPr>
            <p:spPr bwMode="auto">
              <a:xfrm>
                <a:off x="4427984" y="1268760"/>
                <a:ext cx="4074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00" b="1" i="1">
                    <a:cs typeface="Arial" charset="0"/>
                  </a:rPr>
                  <a:t>B</a:t>
                </a:r>
                <a:r>
                  <a:rPr lang="fr-FR" altLang="fr-FR" sz="1600" b="1" i="1" baseline="-25000">
                    <a:cs typeface="Arial" charset="0"/>
                  </a:rPr>
                  <a:t>2</a:t>
                </a:r>
                <a:endParaRPr lang="fr-FR" altLang="fr-FR" sz="1600" b="1" i="1" baseline="-25000">
                  <a:latin typeface="Estrangelo Edessa" pitchFamily="66" charset="0"/>
                </a:endParaRPr>
              </a:p>
            </p:txBody>
          </p:sp>
          <p:cxnSp>
            <p:nvCxnSpPr>
              <p:cNvPr id="63" name="Connecteur droit avec flèche 62"/>
              <p:cNvCxnSpPr/>
              <p:nvPr/>
            </p:nvCxnSpPr>
            <p:spPr>
              <a:xfrm>
                <a:off x="4428424" y="1268760"/>
                <a:ext cx="358939" cy="158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28714" name="Rectangle 7"/>
          <p:cNvSpPr>
            <a:spLocks noChangeArrowheads="1"/>
          </p:cNvSpPr>
          <p:nvPr/>
        </p:nvSpPr>
        <p:spPr bwMode="auto">
          <a:xfrm>
            <a:off x="8748713" y="6608763"/>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dirty="0" smtClean="0">
                <a:solidFill>
                  <a:srgbClr val="FFFFFF"/>
                </a:solidFill>
                <a:latin typeface="Estrangelo Edessa" pitchFamily="66" charset="0"/>
                <a:ea typeface="KaiTi" pitchFamily="49" charset="-122"/>
                <a:cs typeface="Estrangelo Edessa" pitchFamily="66" charset="0"/>
              </a:rPr>
              <a:t>24</a:t>
            </a:r>
            <a:endParaRPr lang="fr-FR" altLang="fr-FR" sz="1200" dirty="0">
              <a:ea typeface="KaiTi" pitchFamily="49" charset="-122"/>
              <a:cs typeface="Estrangelo Edessa"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0" presetClass="path" presetSubtype="0" accel="50000" decel="50000" fill="hold" nodeType="clickEffect">
                                  <p:stCondLst>
                                    <p:cond delay="0"/>
                                  </p:stCondLst>
                                  <p:childTnLst>
                                    <p:animMotion origin="layout" path="M 5.55556E-6 4.882E-6 C 0.02171 0.0428 0.04359 0.08561 0.04619 0.13211 C 0.04879 0.17862 0.03282 0.208 0.01563 0.27973 C -0.00155 0.35146 -0.04409 0.49977 -0.05711 0.5627 C -0.07014 0.62563 -0.06319 0.63072 -0.06284 0.65756 C -0.06249 0.6844 -0.06388 0.69875 -0.0545 0.72351 C -0.04513 0.74826 -0.02586 0.77718 -0.00659 0.80611 " pathEditMode="relative" ptsTypes="aaaaaaA">
                                      <p:cBhvr>
                                        <p:cTn id="18" dur="2000" fill="hold"/>
                                        <p:tgtEl>
                                          <p:spTgt spid="45"/>
                                        </p:tgtEl>
                                        <p:attrNameLst>
                                          <p:attrName>ppt_x</p:attrName>
                                          <p:attrName>ppt_y</p:attrName>
                                        </p:attrNameLst>
                                      </p:cBhvr>
                                    </p:animMotion>
                                  </p:childTnLst>
                                </p:cTn>
                              </p:par>
                              <p:par>
                                <p:cTn id="19" presetID="1" presetClass="entr" presetSubtype="0" fill="hold" nodeType="withEffect">
                                  <p:stCondLst>
                                    <p:cond delay="40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60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70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nodeType="withEffect">
                                  <p:stCondLst>
                                    <p:cond delay="80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nodeType="withEffect">
                                  <p:stCondLst>
                                    <p:cond delay="130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nodeType="withEffect">
                                  <p:stCondLst>
                                    <p:cond delay="140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nodeType="withEffect">
                                  <p:stCondLst>
                                    <p:cond delay="150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nodeType="withEffect">
                                  <p:stCondLst>
                                    <p:cond delay="1600"/>
                                  </p:stCondLst>
                                  <p:childTnLst>
                                    <p:set>
                                      <p:cBhvr>
                                        <p:cTn id="34" dur="1" fill="hold">
                                          <p:stCondLst>
                                            <p:cond delay="0"/>
                                          </p:stCondLst>
                                        </p:cTn>
                                        <p:tgtEl>
                                          <p:spTgt spid="58"/>
                                        </p:tgtEl>
                                        <p:attrNameLst>
                                          <p:attrName>style.visibility</p:attrName>
                                        </p:attrNameLst>
                                      </p:cBhvr>
                                      <p:to>
                                        <p:strVal val="visible"/>
                                      </p:to>
                                    </p:set>
                                  </p:childTnLst>
                                </p:cTn>
                              </p:par>
                            </p:childTnLst>
                          </p:cTn>
                        </p:par>
                        <p:par>
                          <p:cTn id="35" fill="hold" nodeType="afterGroup">
                            <p:stCondLst>
                              <p:cond delay="2000"/>
                            </p:stCondLst>
                            <p:childTnLst>
                              <p:par>
                                <p:cTn id="36" presetID="1" presetClass="entr" presetSubtype="0" fill="hold" grpId="0" nodeType="afterEffect">
                                  <p:stCondLst>
                                    <p:cond delay="0"/>
                                  </p:stCondLst>
                                  <p:childTnLst>
                                    <p:set>
                                      <p:cBhvr>
                                        <p:cTn id="37"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ChangeArrowheads="1"/>
          </p:cNvSpPr>
          <p:nvPr/>
        </p:nvSpPr>
        <p:spPr bwMode="auto">
          <a:xfrm>
            <a:off x="0" y="0"/>
            <a:ext cx="9144000" cy="765175"/>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2800" b="1" dirty="0" smtClean="0">
                <a:solidFill>
                  <a:srgbClr val="FFFFFF"/>
                </a:solidFill>
                <a:latin typeface="Arial" charset="0"/>
                <a:cs typeface="Arial" charset="0"/>
              </a:rPr>
              <a:t>Le </a:t>
            </a:r>
            <a:r>
              <a:rPr lang="fr-FR" altLang="fr-FR" sz="2800" b="1" dirty="0">
                <a:solidFill>
                  <a:srgbClr val="FFFFFF"/>
                </a:solidFill>
                <a:latin typeface="Arial" charset="0"/>
                <a:cs typeface="Arial" charset="0"/>
              </a:rPr>
              <a:t>spectromètre à muons</a:t>
            </a:r>
            <a:endParaRPr lang="en-GB" altLang="fr-FR" sz="2800" b="1" dirty="0">
              <a:solidFill>
                <a:srgbClr val="FFFFFF"/>
              </a:solidFill>
              <a:latin typeface="Arial" charset="0"/>
              <a:cs typeface="Arial" charset="0"/>
            </a:endParaRPr>
          </a:p>
        </p:txBody>
      </p:sp>
      <p:pic>
        <p:nvPicPr>
          <p:cNvPr id="29700" name="Picture 15"/>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667925" y="339589"/>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9"/>
          <p:cNvPicPr>
            <a:picLocks noChangeAspect="1" noChangeArrowheads="1"/>
          </p:cNvPicPr>
          <p:nvPr/>
        </p:nvPicPr>
        <p:blipFill>
          <a:blip r:embed="rId4"/>
          <a:stretch>
            <a:fillRect/>
          </a:stretch>
        </p:blipFill>
        <p:spPr bwMode="auto">
          <a:xfrm>
            <a:off x="190500" y="4292600"/>
            <a:ext cx="3263900" cy="2089150"/>
          </a:xfrm>
          <a:prstGeom prst="rect">
            <a:avLst/>
          </a:prstGeom>
          <a:noFill/>
          <a:ln w="25400">
            <a:solidFill>
              <a:schemeClr val="bg1">
                <a:lumMod val="50000"/>
              </a:schemeClr>
            </a:solidFill>
            <a:miter lim="800000"/>
            <a:headEnd/>
            <a:tailEnd/>
          </a:ln>
        </p:spPr>
      </p:pic>
      <p:pic>
        <p:nvPicPr>
          <p:cNvPr id="10" name="Picture 8"/>
          <p:cNvPicPr>
            <a:picLocks noChangeAspect="1" noChangeArrowheads="1"/>
          </p:cNvPicPr>
          <p:nvPr/>
        </p:nvPicPr>
        <p:blipFill>
          <a:blip r:embed="rId5"/>
          <a:stretch>
            <a:fillRect/>
          </a:stretch>
        </p:blipFill>
        <p:spPr bwMode="auto">
          <a:xfrm>
            <a:off x="255588" y="765175"/>
            <a:ext cx="2690812" cy="1943100"/>
          </a:xfrm>
          <a:prstGeom prst="rect">
            <a:avLst/>
          </a:prstGeom>
          <a:noFill/>
          <a:ln w="25400">
            <a:solidFill>
              <a:schemeClr val="bg1">
                <a:lumMod val="50000"/>
              </a:schemeClr>
            </a:solidFill>
            <a:miter lim="800000"/>
            <a:headEnd/>
            <a:tailEnd/>
          </a:ln>
        </p:spPr>
      </p:pic>
      <p:sp>
        <p:nvSpPr>
          <p:cNvPr id="11" name="Rectangle 10"/>
          <p:cNvSpPr/>
          <p:nvPr/>
        </p:nvSpPr>
        <p:spPr>
          <a:xfrm>
            <a:off x="611188" y="836613"/>
            <a:ext cx="2089150" cy="1584325"/>
          </a:xfrm>
          <a:prstGeom prst="rect">
            <a:avLst/>
          </a:prstGeom>
          <a:noFill/>
          <a:ln w="444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2" name="Connecteur en arc 11"/>
          <p:cNvCxnSpPr>
            <a:stCxn id="11" idx="3"/>
          </p:cNvCxnSpPr>
          <p:nvPr/>
        </p:nvCxnSpPr>
        <p:spPr>
          <a:xfrm>
            <a:off x="2700338" y="1628775"/>
            <a:ext cx="2232025" cy="468313"/>
          </a:xfrm>
          <a:prstGeom prst="curved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705" name="Rectangle 9"/>
          <p:cNvSpPr>
            <a:spLocks noChangeArrowheads="1"/>
          </p:cNvSpPr>
          <p:nvPr/>
        </p:nvSpPr>
        <p:spPr bwMode="auto">
          <a:xfrm>
            <a:off x="107950" y="2924175"/>
            <a:ext cx="4319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C’est</a:t>
            </a:r>
            <a:r>
              <a:rPr lang="en-GB" altLang="fr-FR" sz="1400" dirty="0">
                <a:solidFill>
                  <a:srgbClr val="FFFFFF"/>
                </a:solidFill>
                <a:latin typeface="Arial" charset="0"/>
                <a:ea typeface="KaiTi" pitchFamily="49" charset="-122"/>
                <a:cs typeface="Arial" charset="0"/>
              </a:rPr>
              <a:t> la </a:t>
            </a:r>
            <a:r>
              <a:rPr lang="en-GB" altLang="fr-FR" sz="1400" dirty="0" err="1">
                <a:solidFill>
                  <a:srgbClr val="FFFFFF"/>
                </a:solidFill>
                <a:latin typeface="Arial" charset="0"/>
                <a:ea typeface="KaiTi" pitchFamily="49" charset="-122"/>
                <a:cs typeface="Arial" charset="0"/>
              </a:rPr>
              <a:t>dernière</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couche</a:t>
            </a:r>
            <a:r>
              <a:rPr lang="en-GB" altLang="fr-FR" sz="1400" dirty="0">
                <a:solidFill>
                  <a:srgbClr val="FFFFFF"/>
                </a:solidFill>
                <a:latin typeface="Arial" charset="0"/>
                <a:ea typeface="KaiTi" pitchFamily="49" charset="-122"/>
                <a:cs typeface="Arial" charset="0"/>
              </a:rPr>
              <a:t> (</a:t>
            </a:r>
            <a:r>
              <a:rPr lang="en-GB" altLang="fr-FR" sz="1400" i="1" dirty="0">
                <a:solidFill>
                  <a:srgbClr val="FFFFFF"/>
                </a:solidFill>
                <a:latin typeface="Arial" charset="0"/>
                <a:ea typeface="KaiTi" pitchFamily="49" charset="-122"/>
                <a:cs typeface="Arial" charset="0"/>
              </a:rPr>
              <a:t>en </a:t>
            </a:r>
            <a:r>
              <a:rPr lang="en-GB" altLang="fr-FR" sz="1400" b="1" i="1" dirty="0">
                <a:solidFill>
                  <a:srgbClr val="FF0000"/>
                </a:solidFill>
                <a:latin typeface="Arial" charset="0"/>
                <a:ea typeface="KaiTi" pitchFamily="49" charset="-122"/>
                <a:cs typeface="Arial" charset="0"/>
              </a:rPr>
              <a:t>rouge</a:t>
            </a:r>
            <a:r>
              <a:rPr lang="en-GB" altLang="fr-FR" sz="1400" i="1" dirty="0">
                <a:solidFill>
                  <a:srgbClr val="FFFFFF"/>
                </a:solidFill>
                <a:latin typeface="Arial" charset="0"/>
                <a:ea typeface="KaiTi" pitchFamily="49" charset="-122"/>
                <a:cs typeface="Arial" charset="0"/>
              </a:rPr>
              <a:t> et </a:t>
            </a:r>
            <a:r>
              <a:rPr lang="en-GB" altLang="fr-FR" sz="1400" b="1" i="1" dirty="0" err="1">
                <a:solidFill>
                  <a:srgbClr val="FFFF00"/>
                </a:solidFill>
                <a:latin typeface="Arial" charset="0"/>
                <a:ea typeface="KaiTi" pitchFamily="49" charset="-122"/>
                <a:cs typeface="Arial" charset="0"/>
              </a:rPr>
              <a:t>jaune</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donc</a:t>
            </a:r>
            <a:r>
              <a:rPr lang="en-GB" altLang="fr-FR" sz="1400" dirty="0">
                <a:solidFill>
                  <a:srgbClr val="FFFFFF"/>
                </a:solidFill>
                <a:latin typeface="Arial" charset="0"/>
                <a:ea typeface="KaiTi" pitchFamily="49" charset="-122"/>
                <a:cs typeface="Arial" charset="0"/>
              </a:rPr>
              <a:t> la plus </a:t>
            </a:r>
            <a:r>
              <a:rPr lang="en-GB" altLang="fr-FR" sz="1400" dirty="0" err="1" smtClean="0">
                <a:solidFill>
                  <a:srgbClr val="FFFFFF"/>
                </a:solidFill>
                <a:latin typeface="Arial" charset="0"/>
                <a:ea typeface="KaiTi" pitchFamily="49" charset="-122"/>
                <a:cs typeface="Arial" charset="0"/>
              </a:rPr>
              <a:t>imposante</a:t>
            </a:r>
            <a:r>
              <a:rPr lang="en-GB" altLang="fr-FR" sz="1400" dirty="0" smtClean="0">
                <a:solidFill>
                  <a:srgbClr val="FFFFFF"/>
                </a:solidFill>
                <a:latin typeface="Arial" charset="0"/>
                <a:ea typeface="KaiTi" pitchFamily="49" charset="-122"/>
                <a:cs typeface="Arial" charset="0"/>
              </a:rPr>
              <a:t>.</a:t>
            </a:r>
            <a:endParaRPr lang="en-GB" altLang="fr-FR" sz="1400" dirty="0">
              <a:solidFill>
                <a:srgbClr val="FFFFFF"/>
              </a:solidFill>
              <a:latin typeface="Arial" charset="0"/>
              <a:ea typeface="KaiTi" pitchFamily="49" charset="-122"/>
              <a:cs typeface="Arial" charset="0"/>
            </a:endParaRPr>
          </a:p>
        </p:txBody>
      </p:sp>
      <p:pic>
        <p:nvPicPr>
          <p:cNvPr id="24588" name="Picture 2"/>
          <p:cNvPicPr>
            <a:picLocks noChangeAspect="1" noChangeArrowheads="1"/>
          </p:cNvPicPr>
          <p:nvPr/>
        </p:nvPicPr>
        <p:blipFill>
          <a:blip r:embed="rId6"/>
          <a:stretch>
            <a:fillRect/>
          </a:stretch>
        </p:blipFill>
        <p:spPr bwMode="auto">
          <a:xfrm>
            <a:off x="5099050" y="908050"/>
            <a:ext cx="3003550" cy="2287588"/>
          </a:xfrm>
          <a:prstGeom prst="rect">
            <a:avLst/>
          </a:prstGeom>
          <a:noFill/>
          <a:ln w="25400">
            <a:solidFill>
              <a:schemeClr val="bg1">
                <a:lumMod val="50000"/>
              </a:schemeClr>
            </a:solidFill>
            <a:miter lim="800000"/>
            <a:headEnd/>
            <a:tailEnd/>
          </a:ln>
        </p:spPr>
      </p:pic>
      <p:sp>
        <p:nvSpPr>
          <p:cNvPr id="29707" name="Rectangle 9"/>
          <p:cNvSpPr>
            <a:spLocks noChangeArrowheads="1"/>
          </p:cNvSpPr>
          <p:nvPr/>
        </p:nvSpPr>
        <p:spPr bwMode="auto">
          <a:xfrm>
            <a:off x="107950" y="3573463"/>
            <a:ext cx="4319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just" eaLnBrk="1" hangingPunct="1">
              <a:spcBef>
                <a:spcPct val="0"/>
              </a:spcBef>
              <a:buClrTx/>
              <a:buSzTx/>
              <a:buFont typeface="Times New Roman" pitchFamily="18" charset="0"/>
              <a:buNone/>
            </a:pPr>
            <a:r>
              <a:rPr lang="en-GB" altLang="fr-FR" sz="1400" dirty="0">
                <a:solidFill>
                  <a:srgbClr val="FFFFFF"/>
                </a:solidFill>
                <a:latin typeface="Arial" charset="0"/>
                <a:ea typeface="KaiTi" pitchFamily="49" charset="-122"/>
                <a:cs typeface="Arial" charset="0"/>
              </a:rPr>
              <a:t>→ Les </a:t>
            </a:r>
            <a:r>
              <a:rPr lang="en-GB" altLang="fr-FR" sz="1400" dirty="0" err="1">
                <a:solidFill>
                  <a:srgbClr val="FFFFFF"/>
                </a:solidFill>
                <a:latin typeface="Arial" charset="0"/>
                <a:ea typeface="KaiTi" pitchFamily="49" charset="-122"/>
                <a:cs typeface="Arial" charset="0"/>
              </a:rPr>
              <a:t>détecteurs</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sont</a:t>
            </a:r>
            <a:r>
              <a:rPr lang="en-GB" altLang="fr-FR" sz="1400" dirty="0">
                <a:solidFill>
                  <a:srgbClr val="FFFFFF"/>
                </a:solidFill>
                <a:latin typeface="Arial" charset="0"/>
                <a:ea typeface="KaiTi" pitchFamily="49" charset="-122"/>
                <a:cs typeface="Arial" charset="0"/>
              </a:rPr>
              <a:t> à </a:t>
            </a:r>
            <a:r>
              <a:rPr lang="en-GB" altLang="fr-FR" sz="1400" dirty="0" err="1">
                <a:solidFill>
                  <a:srgbClr val="FFFFFF"/>
                </a:solidFill>
                <a:latin typeface="Arial" charset="0"/>
                <a:ea typeface="KaiTi" pitchFamily="49" charset="-122"/>
                <a:cs typeface="Arial" charset="0"/>
              </a:rPr>
              <a:t>l’intérieur</a:t>
            </a:r>
            <a:r>
              <a:rPr lang="en-GB" altLang="fr-FR" sz="1400" dirty="0">
                <a:solidFill>
                  <a:srgbClr val="FFFFFF"/>
                </a:solidFill>
                <a:latin typeface="Arial" charset="0"/>
                <a:ea typeface="KaiTi" pitchFamily="49" charset="-122"/>
                <a:cs typeface="Arial" charset="0"/>
              </a:rPr>
              <a:t> de la structure </a:t>
            </a:r>
            <a:r>
              <a:rPr lang="en-GB" altLang="fr-FR" sz="1400" dirty="0" smtClean="0">
                <a:solidFill>
                  <a:srgbClr val="FFFFFF"/>
                </a:solidFill>
                <a:latin typeface="Arial" charset="0"/>
                <a:ea typeface="KaiTi" pitchFamily="49" charset="-122"/>
                <a:cs typeface="Arial" charset="0"/>
              </a:rPr>
              <a:t>de la </a:t>
            </a:r>
            <a:r>
              <a:rPr lang="en-GB" altLang="fr-FR" sz="1400" dirty="0" err="1" smtClean="0">
                <a:solidFill>
                  <a:srgbClr val="FFFFFF"/>
                </a:solidFill>
                <a:latin typeface="Arial" charset="0"/>
                <a:ea typeface="KaiTi" pitchFamily="49" charset="-122"/>
                <a:cs typeface="Arial" charset="0"/>
              </a:rPr>
              <a:t>culasse</a:t>
            </a:r>
            <a:r>
              <a:rPr lang="en-GB" altLang="fr-FR" sz="1400" dirty="0" smtClean="0">
                <a:solidFill>
                  <a:srgbClr val="FFFFFF"/>
                </a:solidFill>
                <a:latin typeface="Arial" charset="0"/>
                <a:ea typeface="KaiTi" pitchFamily="49" charset="-122"/>
                <a:cs typeface="Arial" charset="0"/>
              </a:rPr>
              <a:t> de </a:t>
            </a:r>
            <a:r>
              <a:rPr lang="en-GB" altLang="fr-FR" sz="1400" dirty="0" err="1" smtClean="0">
                <a:solidFill>
                  <a:srgbClr val="FFFFFF"/>
                </a:solidFill>
                <a:latin typeface="Arial" charset="0"/>
                <a:ea typeface="KaiTi" pitchFamily="49" charset="-122"/>
                <a:cs typeface="Arial" charset="0"/>
              </a:rPr>
              <a:t>l’aimant</a:t>
            </a:r>
            <a:r>
              <a:rPr lang="en-GB" altLang="fr-FR" sz="1400" dirty="0" smtClean="0">
                <a:solidFill>
                  <a:srgbClr val="FFFFFF"/>
                </a:solidFill>
                <a:latin typeface="Arial" charset="0"/>
                <a:ea typeface="KaiTi" pitchFamily="49" charset="-122"/>
                <a:cs typeface="Arial" charset="0"/>
              </a:rPr>
              <a:t> (retour du champ).</a:t>
            </a:r>
            <a:endParaRPr lang="en-GB" altLang="fr-FR" sz="1400" dirty="0">
              <a:solidFill>
                <a:srgbClr val="FFFFFF"/>
              </a:solidFill>
              <a:latin typeface="Arial" charset="0"/>
              <a:ea typeface="KaiTi" pitchFamily="49" charset="-122"/>
              <a:cs typeface="Arial" charset="0"/>
            </a:endParaRPr>
          </a:p>
        </p:txBody>
      </p:sp>
      <p:pic>
        <p:nvPicPr>
          <p:cNvPr id="24590" name="Picture 3"/>
          <p:cNvPicPr>
            <a:picLocks noChangeAspect="1" noChangeArrowheads="1"/>
          </p:cNvPicPr>
          <p:nvPr/>
        </p:nvPicPr>
        <p:blipFill>
          <a:blip r:embed="rId7"/>
          <a:stretch>
            <a:fillRect/>
          </a:stretch>
        </p:blipFill>
        <p:spPr bwMode="auto">
          <a:xfrm>
            <a:off x="5292725" y="3298825"/>
            <a:ext cx="2303463" cy="3219450"/>
          </a:xfrm>
          <a:prstGeom prst="rect">
            <a:avLst/>
          </a:prstGeom>
          <a:noFill/>
          <a:ln w="25400">
            <a:solidFill>
              <a:schemeClr val="bg1">
                <a:lumMod val="50000"/>
              </a:schemeClr>
            </a:solidFill>
            <a:miter lim="800000"/>
            <a:headEnd/>
            <a:tailEnd/>
          </a:ln>
        </p:spPr>
      </p:pic>
      <p:sp>
        <p:nvSpPr>
          <p:cNvPr id="29709" name="Rectangle 7"/>
          <p:cNvSpPr>
            <a:spLocks noChangeArrowheads="1"/>
          </p:cNvSpPr>
          <p:nvPr/>
        </p:nvSpPr>
        <p:spPr bwMode="auto">
          <a:xfrm>
            <a:off x="8748713" y="6608763"/>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dirty="0" smtClean="0">
                <a:solidFill>
                  <a:srgbClr val="FFFFFF"/>
                </a:solidFill>
                <a:latin typeface="Estrangelo Edessa" pitchFamily="66" charset="0"/>
                <a:ea typeface="KaiTi" pitchFamily="49" charset="-122"/>
                <a:cs typeface="Estrangelo Edessa" pitchFamily="66" charset="0"/>
              </a:rPr>
              <a:t>25</a:t>
            </a:r>
            <a:endParaRPr lang="fr-FR" altLang="fr-FR" sz="1200" dirty="0">
              <a:ea typeface="KaiTi" pitchFamily="49" charset="-122"/>
              <a:cs typeface="Estrangelo Edessa" pitchFamily="66" charset="0"/>
            </a:endParaRP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1"/>
          <p:cNvSpPr>
            <a:spLocks noChangeArrowheads="1"/>
          </p:cNvSpPr>
          <p:nvPr/>
        </p:nvSpPr>
        <p:spPr bwMode="auto">
          <a:xfrm>
            <a:off x="395288" y="836613"/>
            <a:ext cx="5832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1400">
                <a:solidFill>
                  <a:srgbClr val="FFFFFF"/>
                </a:solidFill>
                <a:latin typeface="Arial" charset="0"/>
                <a:ea typeface="KaiTi" pitchFamily="49" charset="-122"/>
                <a:cs typeface="Arial" charset="0"/>
              </a:rPr>
              <a:t>→ Ce n’est pas tout de fabriquer un détecteur, il faut le faire fonctionner</a:t>
            </a:r>
            <a:endParaRPr lang="en-GB" altLang="fr-FR" sz="1400">
              <a:solidFill>
                <a:srgbClr val="FFFFFF"/>
              </a:solidFill>
              <a:latin typeface="Arial" charset="0"/>
              <a:ea typeface="KaiTi" pitchFamily="49" charset="-122"/>
              <a:cs typeface="Arial" charset="0"/>
            </a:endParaRPr>
          </a:p>
        </p:txBody>
      </p:sp>
      <p:sp>
        <p:nvSpPr>
          <p:cNvPr id="30723" name="Rectangle 7"/>
          <p:cNvSpPr>
            <a:spLocks noChangeArrowheads="1"/>
          </p:cNvSpPr>
          <p:nvPr/>
        </p:nvSpPr>
        <p:spPr bwMode="auto">
          <a:xfrm>
            <a:off x="395288" y="1392238"/>
            <a:ext cx="828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1400" dirty="0">
                <a:solidFill>
                  <a:srgbClr val="FFFFFF"/>
                </a:solidFill>
                <a:latin typeface="Arial" charset="0"/>
                <a:ea typeface="KaiTi" pitchFamily="49" charset="-122"/>
                <a:cs typeface="Arial" charset="0"/>
              </a:rPr>
              <a:t>→ Il y </a:t>
            </a:r>
            <a:r>
              <a:rPr lang="fr-FR" altLang="fr-FR" sz="1400">
                <a:solidFill>
                  <a:srgbClr val="FFFFFF"/>
                </a:solidFill>
                <a:latin typeface="Arial" charset="0"/>
                <a:ea typeface="KaiTi" pitchFamily="49" charset="-122"/>
                <a:cs typeface="Arial" charset="0"/>
              </a:rPr>
              <a:t>a </a:t>
            </a:r>
            <a:r>
              <a:rPr lang="fr-FR" altLang="fr-FR" sz="1400" b="1" smtClean="0">
                <a:solidFill>
                  <a:srgbClr val="FFFF00"/>
                </a:solidFill>
                <a:latin typeface="Arial" charset="0"/>
                <a:ea typeface="KaiTi" pitchFamily="49" charset="-122"/>
                <a:cs typeface="Arial" charset="0"/>
              </a:rPr>
              <a:t>plusieurs </a:t>
            </a:r>
            <a:r>
              <a:rPr lang="fr-FR" altLang="fr-FR" sz="1400" b="1" dirty="0">
                <a:solidFill>
                  <a:srgbClr val="FFFF00"/>
                </a:solidFill>
                <a:latin typeface="Arial" charset="0"/>
                <a:ea typeface="KaiTi" pitchFamily="49" charset="-122"/>
                <a:cs typeface="Arial" charset="0"/>
              </a:rPr>
              <a:t>millions de collisions chaque seconde</a:t>
            </a:r>
            <a:r>
              <a:rPr lang="fr-FR" altLang="fr-FR" sz="1400" dirty="0">
                <a:solidFill>
                  <a:srgbClr val="FFFFFF"/>
                </a:solidFill>
                <a:latin typeface="Arial" charset="0"/>
                <a:ea typeface="KaiTi" pitchFamily="49" charset="-122"/>
                <a:cs typeface="Arial" charset="0"/>
              </a:rPr>
              <a:t>, nous ne pouvons en garder que </a:t>
            </a:r>
            <a:r>
              <a:rPr lang="fr-FR" altLang="fr-FR" sz="1400" b="1" dirty="0">
                <a:solidFill>
                  <a:srgbClr val="FFFF00"/>
                </a:solidFill>
                <a:latin typeface="Arial" charset="0"/>
                <a:ea typeface="KaiTi" pitchFamily="49" charset="-122"/>
                <a:cs typeface="Arial" charset="0"/>
              </a:rPr>
              <a:t>quelques centaines</a:t>
            </a:r>
            <a:r>
              <a:rPr lang="fr-FR" altLang="fr-FR" sz="1400" dirty="0">
                <a:solidFill>
                  <a:srgbClr val="FFFFFF"/>
                </a:solidFill>
                <a:latin typeface="Arial" charset="0"/>
                <a:ea typeface="KaiTi" pitchFamily="49" charset="-122"/>
                <a:cs typeface="Arial" charset="0"/>
              </a:rPr>
              <a:t>. </a:t>
            </a:r>
            <a:endParaRPr lang="en-GB" altLang="fr-FR" sz="1400" dirty="0">
              <a:solidFill>
                <a:srgbClr val="FFFFFF"/>
              </a:solidFill>
              <a:latin typeface="Arial" charset="0"/>
              <a:ea typeface="KaiTi" pitchFamily="49" charset="-122"/>
              <a:cs typeface="Arial" charset="0"/>
            </a:endParaRPr>
          </a:p>
        </p:txBody>
      </p:sp>
      <p:sp>
        <p:nvSpPr>
          <p:cNvPr id="30724" name="Rectangle 8"/>
          <p:cNvSpPr>
            <a:spLocks noChangeArrowheads="1"/>
          </p:cNvSpPr>
          <p:nvPr/>
        </p:nvSpPr>
        <p:spPr bwMode="auto">
          <a:xfrm>
            <a:off x="395288" y="1970088"/>
            <a:ext cx="8280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1400">
                <a:solidFill>
                  <a:srgbClr val="FFFFFF"/>
                </a:solidFill>
                <a:latin typeface="Arial" charset="0"/>
                <a:ea typeface="KaiTi" pitchFamily="49" charset="-122"/>
                <a:cs typeface="Arial" charset="0"/>
              </a:rPr>
              <a:t>→ Il faut décider lesquelles en très peu de temps, et donc être capable d ’</a:t>
            </a:r>
            <a:r>
              <a:rPr lang="fr-FR" altLang="fr-FR" sz="1400" b="1">
                <a:solidFill>
                  <a:srgbClr val="FFFF00"/>
                </a:solidFill>
                <a:latin typeface="Arial" charset="0"/>
                <a:ea typeface="KaiTi" pitchFamily="49" charset="-122"/>
                <a:cs typeface="Arial" charset="0"/>
              </a:rPr>
              <a:t>analyser les données du détecteur en temps réel</a:t>
            </a:r>
            <a:r>
              <a:rPr lang="fr-FR" altLang="fr-FR" sz="1400">
                <a:solidFill>
                  <a:srgbClr val="FFFFFF"/>
                </a:solidFill>
                <a:latin typeface="Arial" charset="0"/>
                <a:ea typeface="KaiTi" pitchFamily="49" charset="-122"/>
                <a:cs typeface="Arial" charset="0"/>
              </a:rPr>
              <a:t>. Ce tri est assuré par plusieurs centaines d’ordinateurs fonctionnant en parallèle.</a:t>
            </a:r>
            <a:endParaRPr lang="en-GB" altLang="fr-FR" sz="1400">
              <a:solidFill>
                <a:srgbClr val="FFFFFF"/>
              </a:solidFill>
              <a:latin typeface="Arial" charset="0"/>
              <a:ea typeface="KaiTi" pitchFamily="49" charset="-122"/>
              <a:cs typeface="Arial" charset="0"/>
            </a:endParaRPr>
          </a:p>
        </p:txBody>
      </p:sp>
      <p:sp>
        <p:nvSpPr>
          <p:cNvPr id="30725" name="Rectangle 9"/>
          <p:cNvSpPr>
            <a:spLocks noChangeArrowheads="1"/>
          </p:cNvSpPr>
          <p:nvPr/>
        </p:nvSpPr>
        <p:spPr bwMode="auto">
          <a:xfrm>
            <a:off x="4859338" y="3213100"/>
            <a:ext cx="4141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1400" b="1" dirty="0">
                <a:solidFill>
                  <a:srgbClr val="FFFF00"/>
                </a:solidFill>
                <a:latin typeface="Arial" charset="0"/>
                <a:ea typeface="KaiTi" pitchFamily="49" charset="-122"/>
                <a:cs typeface="Arial" charset="0"/>
              </a:rPr>
              <a:t>→ </a:t>
            </a:r>
            <a:r>
              <a:rPr lang="fr-FR" altLang="fr-FR" sz="1400" b="1" dirty="0" smtClean="0">
                <a:solidFill>
                  <a:srgbClr val="FFFF00"/>
                </a:solidFill>
                <a:latin typeface="Arial" charset="0"/>
                <a:ea typeface="KaiTi" pitchFamily="49" charset="-122"/>
                <a:cs typeface="Arial" charset="0"/>
              </a:rPr>
              <a:t>10 </a:t>
            </a:r>
            <a:r>
              <a:rPr lang="fr-FR" altLang="fr-FR" sz="1400" b="1" dirty="0" err="1" smtClean="0">
                <a:solidFill>
                  <a:srgbClr val="FFFF00"/>
                </a:solidFill>
                <a:latin typeface="Arial" charset="0"/>
                <a:ea typeface="KaiTi" pitchFamily="49" charset="-122"/>
                <a:cs typeface="Arial" charset="0"/>
              </a:rPr>
              <a:t>GiO</a:t>
            </a:r>
            <a:r>
              <a:rPr lang="fr-FR" altLang="fr-FR" sz="1400" b="1" dirty="0" smtClean="0">
                <a:solidFill>
                  <a:srgbClr val="FFFF00"/>
                </a:solidFill>
                <a:latin typeface="Arial" charset="0"/>
                <a:ea typeface="KaiTi" pitchFamily="49" charset="-122"/>
                <a:cs typeface="Arial" charset="0"/>
              </a:rPr>
              <a:t> </a:t>
            </a:r>
            <a:r>
              <a:rPr lang="fr-FR" altLang="fr-FR" sz="1400" b="1" dirty="0">
                <a:solidFill>
                  <a:srgbClr val="FFFF00"/>
                </a:solidFill>
                <a:latin typeface="Arial" charset="0"/>
                <a:ea typeface="KaiTi" pitchFamily="49" charset="-122"/>
                <a:cs typeface="Arial" charset="0"/>
              </a:rPr>
              <a:t>de données chaque seconde, 7J/7, 24H/24…</a:t>
            </a:r>
            <a:endParaRPr lang="en-GB" altLang="fr-FR" sz="1400" b="1" dirty="0">
              <a:solidFill>
                <a:srgbClr val="FFFF00"/>
              </a:solidFill>
              <a:latin typeface="Arial" charset="0"/>
              <a:ea typeface="KaiTi" pitchFamily="49" charset="-122"/>
              <a:cs typeface="Arial" charset="0"/>
            </a:endParaRPr>
          </a:p>
        </p:txBody>
      </p:sp>
      <p:sp>
        <p:nvSpPr>
          <p:cNvPr id="30726" name="Rectangle 1"/>
          <p:cNvSpPr>
            <a:spLocks noChangeArrowheads="1"/>
          </p:cNvSpPr>
          <p:nvPr/>
        </p:nvSpPr>
        <p:spPr bwMode="auto">
          <a:xfrm>
            <a:off x="0" y="0"/>
            <a:ext cx="9144000" cy="836613"/>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2800" b="1" dirty="0" smtClean="0">
                <a:solidFill>
                  <a:srgbClr val="FFFFFF"/>
                </a:solidFill>
                <a:latin typeface="Estrangelo Edessa" pitchFamily="66" charset="0"/>
              </a:rPr>
              <a:t>Trier </a:t>
            </a:r>
            <a:r>
              <a:rPr lang="fr-FR" altLang="fr-FR" sz="2800" b="1" dirty="0">
                <a:solidFill>
                  <a:srgbClr val="FFFFFF"/>
                </a:solidFill>
                <a:latin typeface="Estrangelo Edessa" pitchFamily="66" charset="0"/>
              </a:rPr>
              <a:t>et stocker les bons événements</a:t>
            </a:r>
            <a:endParaRPr lang="en-GB" altLang="fr-FR" sz="2800" b="1" dirty="0">
              <a:solidFill>
                <a:srgbClr val="FFFFFF"/>
              </a:solidFill>
              <a:latin typeface="Estrangelo Edessa" pitchFamily="66" charset="0"/>
            </a:endParaRPr>
          </a:p>
        </p:txBody>
      </p:sp>
      <p:pic>
        <p:nvPicPr>
          <p:cNvPr id="30728" name="Picture 15"/>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694758" y="427577"/>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4"/>
          <a:stretch>
            <a:fillRect/>
          </a:stretch>
        </p:blipFill>
        <p:spPr bwMode="auto">
          <a:xfrm>
            <a:off x="268288" y="2997200"/>
            <a:ext cx="4413250" cy="2592388"/>
          </a:xfrm>
          <a:prstGeom prst="rect">
            <a:avLst/>
          </a:prstGeom>
          <a:noFill/>
          <a:ln w="25400">
            <a:solidFill>
              <a:schemeClr val="bg1">
                <a:lumMod val="50000"/>
              </a:schemeClr>
            </a:solidFill>
            <a:miter lim="800000"/>
            <a:headEnd/>
            <a:tailEnd/>
          </a:ln>
        </p:spPr>
      </p:pic>
      <p:sp>
        <p:nvSpPr>
          <p:cNvPr id="30730" name="Rectangle 9"/>
          <p:cNvSpPr>
            <a:spLocks noChangeArrowheads="1"/>
          </p:cNvSpPr>
          <p:nvPr/>
        </p:nvSpPr>
        <p:spPr bwMode="auto">
          <a:xfrm>
            <a:off x="4751388" y="4797425"/>
            <a:ext cx="4392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1400" b="1" dirty="0">
                <a:solidFill>
                  <a:srgbClr val="FFFF00"/>
                </a:solidFill>
                <a:latin typeface="Estrangelo Edessa" pitchFamily="66" charset="0"/>
                <a:ea typeface="KaiTi" pitchFamily="49" charset="-122"/>
                <a:cs typeface="Estrangelo Edessa" pitchFamily="66" charset="0"/>
              </a:rPr>
              <a:t>→ </a:t>
            </a:r>
            <a:r>
              <a:rPr lang="fr-FR" altLang="fr-FR" sz="1400" b="1" dirty="0">
                <a:solidFill>
                  <a:srgbClr val="FFFF00"/>
                </a:solidFill>
                <a:latin typeface="Arial" charset="0"/>
                <a:ea typeface="KaiTi" pitchFamily="49" charset="-122"/>
                <a:cs typeface="Arial" charset="0"/>
              </a:rPr>
              <a:t>C’est un travail qui </a:t>
            </a:r>
            <a:r>
              <a:rPr lang="fr-FR" altLang="fr-FR" sz="1400" b="1" dirty="0" smtClean="0">
                <a:solidFill>
                  <a:srgbClr val="FFFF00"/>
                </a:solidFill>
                <a:latin typeface="Arial" charset="0"/>
                <a:ea typeface="KaiTi" pitchFamily="49" charset="-122"/>
                <a:cs typeface="Arial" charset="0"/>
              </a:rPr>
              <a:t>prend </a:t>
            </a:r>
            <a:r>
              <a:rPr lang="fr-FR" altLang="fr-FR" sz="1400" b="1" dirty="0">
                <a:solidFill>
                  <a:srgbClr val="FFFF00"/>
                </a:solidFill>
                <a:latin typeface="Arial" charset="0"/>
                <a:ea typeface="KaiTi" pitchFamily="49" charset="-122"/>
                <a:cs typeface="Arial" charset="0"/>
              </a:rPr>
              <a:t>plusieurs </a:t>
            </a:r>
            <a:r>
              <a:rPr lang="fr-FR" altLang="fr-FR" sz="1400" b="1" dirty="0" smtClean="0">
                <a:solidFill>
                  <a:srgbClr val="FFFF00"/>
                </a:solidFill>
                <a:latin typeface="Arial" charset="0"/>
                <a:ea typeface="KaiTi" pitchFamily="49" charset="-122"/>
                <a:cs typeface="Arial" charset="0"/>
              </a:rPr>
              <a:t>années.</a:t>
            </a:r>
            <a:endParaRPr lang="en-GB" altLang="fr-FR" sz="1400" b="1" dirty="0">
              <a:solidFill>
                <a:srgbClr val="FFFF00"/>
              </a:solidFill>
              <a:latin typeface="Arial" charset="0"/>
              <a:ea typeface="KaiTi" pitchFamily="49" charset="-122"/>
              <a:cs typeface="Arial" charset="0"/>
            </a:endParaRPr>
          </a:p>
        </p:txBody>
      </p:sp>
      <p:sp>
        <p:nvSpPr>
          <p:cNvPr id="30731" name="Rectangle 9"/>
          <p:cNvSpPr>
            <a:spLocks noChangeArrowheads="1"/>
          </p:cNvSpPr>
          <p:nvPr/>
        </p:nvSpPr>
        <p:spPr bwMode="auto">
          <a:xfrm>
            <a:off x="4751388" y="3933825"/>
            <a:ext cx="43926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1400" dirty="0">
                <a:solidFill>
                  <a:srgbClr val="FFFFFF"/>
                </a:solidFill>
                <a:latin typeface="Estrangelo Edessa" pitchFamily="66" charset="0"/>
                <a:ea typeface="KaiTi" pitchFamily="49" charset="-122"/>
                <a:cs typeface="Estrangelo Edessa" pitchFamily="66" charset="0"/>
              </a:rPr>
              <a:t>→ </a:t>
            </a:r>
            <a:r>
              <a:rPr lang="fr-FR" altLang="fr-FR" sz="1400" dirty="0">
                <a:solidFill>
                  <a:srgbClr val="FFFFFF"/>
                </a:solidFill>
                <a:latin typeface="Arial" charset="0"/>
                <a:ea typeface="KaiTi" pitchFamily="49" charset="-122"/>
                <a:cs typeface="Arial" charset="0"/>
              </a:rPr>
              <a:t>Ces données sont distribuées dans les laboratoires du monde entier pour y être stockées et analysées (grille de calcul)</a:t>
            </a:r>
            <a:endParaRPr lang="en-GB" altLang="fr-FR" sz="1400" dirty="0">
              <a:solidFill>
                <a:srgbClr val="FFFFFF"/>
              </a:solidFill>
              <a:latin typeface="Arial" charset="0"/>
              <a:ea typeface="KaiTi" pitchFamily="49" charset="-122"/>
              <a:cs typeface="Arial" charset="0"/>
            </a:endParaRPr>
          </a:p>
        </p:txBody>
      </p:sp>
      <p:sp>
        <p:nvSpPr>
          <p:cNvPr id="30732" name="Rectangle 7"/>
          <p:cNvSpPr>
            <a:spLocks noChangeArrowheads="1"/>
          </p:cNvSpPr>
          <p:nvPr/>
        </p:nvSpPr>
        <p:spPr bwMode="auto">
          <a:xfrm>
            <a:off x="8748713" y="6608763"/>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dirty="0" smtClean="0">
                <a:solidFill>
                  <a:srgbClr val="FFFFFF"/>
                </a:solidFill>
                <a:latin typeface="Estrangelo Edessa" pitchFamily="66" charset="0"/>
                <a:ea typeface="KaiTi" pitchFamily="49" charset="-122"/>
                <a:cs typeface="Estrangelo Edessa" pitchFamily="66" charset="0"/>
              </a:rPr>
              <a:t>26</a:t>
            </a:r>
            <a:endParaRPr lang="fr-FR" altLang="fr-FR" sz="1200" dirty="0">
              <a:ea typeface="KaiTi" pitchFamily="49" charset="-122"/>
              <a:cs typeface="Estrangelo Edessa"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836613"/>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2800" b="1" dirty="0" smtClean="0">
                <a:solidFill>
                  <a:srgbClr val="FFFFFF"/>
                </a:solidFill>
                <a:latin typeface="Estrangelo Edessa" pitchFamily="66" charset="0"/>
              </a:rPr>
              <a:t>Aventure </a:t>
            </a:r>
            <a:r>
              <a:rPr lang="fr-FR" altLang="fr-FR" sz="2800" b="1" dirty="0" smtClean="0">
                <a:solidFill>
                  <a:srgbClr val="FFFFFF"/>
                </a:solidFill>
                <a:latin typeface="Estrangelo Edessa" pitchFamily="66" charset="0"/>
              </a:rPr>
              <a:t>scientifique et .. Humaine ! </a:t>
            </a:r>
            <a:endParaRPr lang="en-GB" altLang="fr-FR" sz="2800" b="1" dirty="0">
              <a:solidFill>
                <a:srgbClr val="FFFFFF"/>
              </a:solidFill>
              <a:latin typeface="Estrangelo Edessa" pitchFamily="66" charset="0"/>
            </a:endParaRPr>
          </a:p>
        </p:txBody>
      </p:sp>
      <p:pic>
        <p:nvPicPr>
          <p:cNvPr id="4" name="Image 3"/>
          <p:cNvPicPr>
            <a:picLocks noChangeAspect="1"/>
          </p:cNvPicPr>
          <p:nvPr/>
        </p:nvPicPr>
        <p:blipFill>
          <a:blip r:embed="rId2"/>
          <a:srcRect/>
          <a:stretch>
            <a:fillRect/>
          </a:stretch>
        </p:blipFill>
        <p:spPr bwMode="auto">
          <a:xfrm>
            <a:off x="395536" y="1700808"/>
            <a:ext cx="5396384" cy="3600400"/>
          </a:xfrm>
          <a:prstGeom prst="rect">
            <a:avLst/>
          </a:prstGeom>
          <a:noFill/>
          <a:ln w="9525">
            <a:noFill/>
            <a:miter lim="800000"/>
            <a:headEnd/>
            <a:tailEnd/>
          </a:ln>
        </p:spPr>
      </p:pic>
      <p:sp>
        <p:nvSpPr>
          <p:cNvPr id="5" name="Espace réservé du contenu 2"/>
          <p:cNvSpPr txBox="1">
            <a:spLocks/>
          </p:cNvSpPr>
          <p:nvPr/>
        </p:nvSpPr>
        <p:spPr>
          <a:xfrm>
            <a:off x="5913968" y="1340768"/>
            <a:ext cx="3229033" cy="5043773"/>
          </a:xfrm>
          <a:prstGeom prst="rect">
            <a:avLst/>
          </a:prstGeom>
        </p:spPr>
        <p:txBody>
          <a:bodyPr>
            <a:normAutofit fontScale="700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buClrTx/>
              <a:buSzTx/>
            </a:pPr>
            <a:r>
              <a:rPr lang="fr-FR" dirty="0" smtClean="0"/>
              <a:t>Dizaines de milliers de chercheurs du monde entier.</a:t>
            </a:r>
          </a:p>
          <a:p>
            <a:pPr lvl="1" defTabSz="914400">
              <a:buClrTx/>
              <a:buSzTx/>
            </a:pPr>
            <a:r>
              <a:rPr lang="fr-FR" dirty="0" smtClean="0"/>
              <a:t>Le LHC c’est : France, Suisse, Italie, USA, Pakistan, Chine, Iran, Mexique, Russie, Espagne, Inde , Maroc, Australie</a:t>
            </a:r>
            <a:r>
              <a:rPr lang="is-IS" dirty="0" smtClean="0"/>
              <a:t>….</a:t>
            </a:r>
            <a:endParaRPr lang="fr-FR" dirty="0" smtClean="0"/>
          </a:p>
          <a:p>
            <a:pPr defTabSz="914400">
              <a:buClrTx/>
              <a:buSzTx/>
            </a:pPr>
            <a:endParaRPr lang="fr-FR" dirty="0" smtClean="0"/>
          </a:p>
          <a:p>
            <a:pPr defTabSz="914400">
              <a:buClrTx/>
              <a:buSzTx/>
            </a:pPr>
            <a:r>
              <a:rPr lang="fr-FR" dirty="0" smtClean="0"/>
              <a:t>Convergence de compétences</a:t>
            </a:r>
          </a:p>
          <a:p>
            <a:pPr lvl="1" defTabSz="914400">
              <a:buClrTx/>
              <a:buSzTx/>
            </a:pPr>
            <a:r>
              <a:rPr lang="fr-FR" dirty="0" smtClean="0"/>
              <a:t>Administratifs, chercheurs, techniciens, ingénieurs …</a:t>
            </a:r>
          </a:p>
          <a:p>
            <a:pPr defTabSz="914400">
              <a:buClrTx/>
              <a:buSzTx/>
            </a:pPr>
            <a:endParaRPr lang="fr-FR" dirty="0"/>
          </a:p>
        </p:txBody>
      </p:sp>
    </p:spTree>
    <p:extLst>
      <p:ext uri="{BB962C8B-B14F-4D97-AF65-F5344CB8AC3E}">
        <p14:creationId xmlns:p14="http://schemas.microsoft.com/office/powerpoint/2010/main" val="11399368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https://cds.cern.ch/record/2006940/files/IMG_8147.jpg?subformat=icon-14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71" y="16024"/>
            <a:ext cx="5307106" cy="353807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00" y="3551628"/>
            <a:ext cx="8799496" cy="3305922"/>
          </a:xfrm>
          <a:prstGeom prst="rect">
            <a:avLst/>
          </a:prstGeom>
        </p:spPr>
      </p:pic>
      <p:sp>
        <p:nvSpPr>
          <p:cNvPr id="4" name="Titre 1"/>
          <p:cNvSpPr txBox="1">
            <a:spLocks/>
          </p:cNvSpPr>
          <p:nvPr/>
        </p:nvSpPr>
        <p:spPr>
          <a:xfrm>
            <a:off x="5441577" y="836713"/>
            <a:ext cx="3594919" cy="1224136"/>
          </a:xfrm>
          <a:prstGeom prst="rect">
            <a:avLst/>
          </a:prstGeom>
          <a:solidFill>
            <a:srgbClr val="FF0000"/>
          </a:solidFill>
        </p:spPr>
        <p:txBody>
          <a:bodyPr>
            <a:normAutofit fontScale="82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buClrTx/>
              <a:buSzTx/>
              <a:buFontTx/>
            </a:pPr>
            <a:r>
              <a:rPr lang="fr-FR" smtClean="0"/>
              <a:t>Run 1 : </a:t>
            </a:r>
            <a:r>
              <a:rPr lang="en-US" smtClean="0"/>
              <a:t>Premières collisions 2009</a:t>
            </a:r>
            <a:endParaRPr lang="fr-FR" dirty="0"/>
          </a:p>
        </p:txBody>
      </p:sp>
    </p:spTree>
    <p:extLst>
      <p:ext uri="{BB962C8B-B14F-4D97-AF65-F5344CB8AC3E}">
        <p14:creationId xmlns:p14="http://schemas.microsoft.com/office/powerpoint/2010/main" val="5722924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79512" y="3068960"/>
            <a:ext cx="5253663" cy="3493686"/>
          </a:xfrm>
          <a:prstGeom prst="rect">
            <a:avLst/>
          </a:prstGeom>
        </p:spPr>
      </p:pic>
      <p:pic>
        <p:nvPicPr>
          <p:cNvPr id="3" name="Image 2"/>
          <p:cNvPicPr>
            <a:picLocks noChangeAspect="1"/>
          </p:cNvPicPr>
          <p:nvPr/>
        </p:nvPicPr>
        <p:blipFill>
          <a:blip r:embed="rId3"/>
          <a:stretch>
            <a:fillRect/>
          </a:stretch>
        </p:blipFill>
        <p:spPr>
          <a:xfrm>
            <a:off x="6084168" y="3093696"/>
            <a:ext cx="2551001" cy="3587685"/>
          </a:xfrm>
          <a:prstGeom prst="rect">
            <a:avLst/>
          </a:prstGeom>
        </p:spPr>
      </p:pic>
      <p:sp>
        <p:nvSpPr>
          <p:cNvPr id="4" name="Espace réservé du contenu 2"/>
          <p:cNvSpPr txBox="1">
            <a:spLocks/>
          </p:cNvSpPr>
          <p:nvPr/>
        </p:nvSpPr>
        <p:spPr>
          <a:xfrm>
            <a:off x="323528" y="1268760"/>
            <a:ext cx="8685047" cy="1489355"/>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r>
              <a:rPr lang="fr-FR" dirty="0" smtClean="0"/>
              <a:t>Le 8 octobre 2013, le prix Nobel de Physique a été attribué conjointement à </a:t>
            </a:r>
            <a:r>
              <a:rPr lang="fr-FR" dirty="0" smtClean="0">
                <a:solidFill>
                  <a:srgbClr val="FF0000"/>
                </a:solidFill>
              </a:rPr>
              <a:t>François </a:t>
            </a:r>
            <a:r>
              <a:rPr lang="fr-FR" dirty="0" err="1" smtClean="0">
                <a:solidFill>
                  <a:srgbClr val="FF0000"/>
                </a:solidFill>
              </a:rPr>
              <a:t>Englert</a:t>
            </a:r>
            <a:r>
              <a:rPr lang="fr-FR" dirty="0" smtClean="0">
                <a:solidFill>
                  <a:srgbClr val="FF0000"/>
                </a:solidFill>
              </a:rPr>
              <a:t> et Peter </a:t>
            </a:r>
            <a:r>
              <a:rPr lang="fr-FR" dirty="0" err="1" smtClean="0">
                <a:solidFill>
                  <a:srgbClr val="FF0000"/>
                </a:solidFill>
              </a:rPr>
              <a:t>Higgs</a:t>
            </a:r>
            <a:r>
              <a:rPr lang="fr-FR" dirty="0" smtClean="0">
                <a:solidFill>
                  <a:srgbClr val="FF0000"/>
                </a:solidFill>
              </a:rPr>
              <a:t> </a:t>
            </a:r>
            <a:r>
              <a:rPr lang="fr-FR" dirty="0" smtClean="0"/>
              <a:t>pour </a:t>
            </a:r>
          </a:p>
          <a:p>
            <a:pPr>
              <a:buFont typeface="Arial"/>
              <a:buNone/>
            </a:pPr>
            <a:r>
              <a:rPr lang="fr-FR" b="1" i="1" dirty="0" smtClean="0"/>
              <a:t>« la découverte théorique du mécanisme contribuant à notre compréhension de l’origine de la masse des particules subatomiques et récemment confirmée par la découverte, par les expériences ATLAS et CMS auprès du LHC du CERN, de la particule fondamentale prédite par cette théorie ».</a:t>
            </a:r>
          </a:p>
          <a:p>
            <a:endParaRPr lang="fr-FR" dirty="0"/>
          </a:p>
        </p:txBody>
      </p:sp>
      <p:sp>
        <p:nvSpPr>
          <p:cNvPr id="5" name="Titre 1"/>
          <p:cNvSpPr txBox="1">
            <a:spLocks/>
          </p:cNvSpPr>
          <p:nvPr/>
        </p:nvSpPr>
        <p:spPr>
          <a:xfrm>
            <a:off x="1244455" y="198296"/>
            <a:ext cx="6843192" cy="759619"/>
          </a:xfrm>
          <a:prstGeom prst="rect">
            <a:avLst/>
          </a:prstGeom>
          <a:solidFill>
            <a:srgbClr val="FF0000"/>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buClrTx/>
              <a:buSzTx/>
              <a:buFontTx/>
            </a:pPr>
            <a:r>
              <a:rPr lang="fr-FR" dirty="0" smtClean="0"/>
              <a:t>8 Octobre 2013 – Prix Nobel</a:t>
            </a:r>
            <a:br>
              <a:rPr lang="fr-FR" dirty="0" smtClean="0"/>
            </a:br>
            <a:endParaRPr lang="fr-FR" dirty="0"/>
          </a:p>
        </p:txBody>
      </p:sp>
    </p:spTree>
    <p:extLst>
      <p:ext uri="{BB962C8B-B14F-4D97-AF65-F5344CB8AC3E}">
        <p14:creationId xmlns:p14="http://schemas.microsoft.com/office/powerpoint/2010/main" val="15477001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2">
                <a:tint val="40000"/>
                <a:satMod val="350000"/>
              </a:schemeClr>
            </a:gs>
            <a:gs pos="4000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39552" y="399068"/>
            <a:ext cx="7886700" cy="994172"/>
          </a:xfrm>
        </p:spPr>
        <p:txBody>
          <a:bodyPr/>
          <a:lstStyle/>
          <a:p>
            <a:r>
              <a:rPr lang="fr-FR" dirty="0" smtClean="0"/>
              <a:t>Décembre 2015 : The ‘</a:t>
            </a:r>
            <a:r>
              <a:rPr lang="fr-FR" dirty="0" err="1" smtClean="0"/>
              <a:t>thing</a:t>
            </a:r>
            <a:r>
              <a:rPr lang="fr-FR" dirty="0" smtClean="0"/>
              <a:t>’</a:t>
            </a:r>
            <a:endParaRPr lang="fr-FR" dirty="0"/>
          </a:p>
        </p:txBody>
      </p:sp>
      <p:sp>
        <p:nvSpPr>
          <p:cNvPr id="3" name="Espace réservé du contenu 2"/>
          <p:cNvSpPr>
            <a:spLocks noGrp="1"/>
          </p:cNvSpPr>
          <p:nvPr>
            <p:ph idx="1"/>
          </p:nvPr>
        </p:nvSpPr>
        <p:spPr>
          <a:xfrm>
            <a:off x="4003861" y="1911351"/>
            <a:ext cx="5308227" cy="1197127"/>
          </a:xfrm>
        </p:spPr>
        <p:txBody>
          <a:bodyPr>
            <a:normAutofit fontScale="47500" lnSpcReduction="20000"/>
          </a:bodyPr>
          <a:lstStyle/>
          <a:p>
            <a:r>
              <a:rPr lang="fr-FR" dirty="0" smtClean="0"/>
              <a:t>Décembre 2015 :Nouvelle particule</a:t>
            </a:r>
            <a:r>
              <a:rPr lang="is-IS" dirty="0" smtClean="0"/>
              <a:t>… ou fluctuation statistique</a:t>
            </a:r>
          </a:p>
          <a:p>
            <a:pPr lvl="1"/>
            <a:r>
              <a:rPr lang="fr-FR" dirty="0" smtClean="0"/>
              <a:t>Excès en deux photons </a:t>
            </a:r>
            <a:r>
              <a:rPr lang="fr-FR" dirty="0" err="1" smtClean="0"/>
              <a:t>mesur</a:t>
            </a:r>
            <a:r>
              <a:rPr lang="en-US" dirty="0" err="1" smtClean="0"/>
              <a:t>é</a:t>
            </a:r>
            <a:r>
              <a:rPr lang="is-IS" dirty="0" smtClean="0"/>
              <a:t> par CMS et Atlas</a:t>
            </a:r>
          </a:p>
          <a:p>
            <a:pPr lvl="1"/>
            <a:r>
              <a:rPr lang="is-IS" dirty="0" smtClean="0"/>
              <a:t>Non prédite....</a:t>
            </a:r>
          </a:p>
          <a:p>
            <a:r>
              <a:rPr lang="is-IS" dirty="0" smtClean="0"/>
              <a:t>2016 devait nous donner la r</a:t>
            </a:r>
            <a:r>
              <a:rPr lang="en-US" dirty="0" err="1" smtClean="0"/>
              <a:t>é</a:t>
            </a:r>
            <a:r>
              <a:rPr lang="is-IS" dirty="0" smtClean="0"/>
              <a:t>ponse ...</a:t>
            </a:r>
          </a:p>
          <a:p>
            <a:endParaRPr lang="is-IS" dirty="0"/>
          </a:p>
          <a:p>
            <a:endParaRPr lang="fr-FR" dirty="0"/>
          </a:p>
        </p:txBody>
      </p:sp>
      <p:pic>
        <p:nvPicPr>
          <p:cNvPr id="5122" name="Picture 2" descr="istribution de la masse des paires de photons obtenue par l'expéri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73" y="2193727"/>
            <a:ext cx="3429000" cy="33289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cds.cern.ch/record/2022349/files/AGD-2015.06.03-09.23.21.jpg?subformat=icon-1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3418273"/>
            <a:ext cx="2780180" cy="2104442"/>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fld id="{D5F07C76-DDE9-8D43-AC69-1C05A410BF9F}" type="slidenum">
              <a:rPr lang="fr-FR" smtClean="0"/>
              <a:t>27</a:t>
            </a:fld>
            <a:endParaRPr lang="fr-FR"/>
          </a:p>
        </p:txBody>
      </p:sp>
    </p:spTree>
    <p:extLst>
      <p:ext uri="{BB962C8B-B14F-4D97-AF65-F5344CB8AC3E}">
        <p14:creationId xmlns:p14="http://schemas.microsoft.com/office/powerpoint/2010/main" val="11236734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2">
                <a:tint val="40000"/>
                <a:satMod val="350000"/>
              </a:schemeClr>
            </a:gs>
            <a:gs pos="4000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88309" y="1199555"/>
            <a:ext cx="7886700" cy="994172"/>
          </a:xfrm>
        </p:spPr>
        <p:txBody>
          <a:bodyPr/>
          <a:lstStyle/>
          <a:p>
            <a:r>
              <a:rPr lang="fr-FR" dirty="0" smtClean="0">
                <a:sym typeface="Wingdings"/>
              </a:rPr>
              <a:t> 2016 : </a:t>
            </a:r>
            <a:r>
              <a:rPr lang="fr-FR" dirty="0" smtClean="0"/>
              <a:t>No - ‘</a:t>
            </a:r>
            <a:r>
              <a:rPr lang="fr-FR" dirty="0" err="1" smtClean="0"/>
              <a:t>thing</a:t>
            </a:r>
            <a:r>
              <a:rPr lang="fr-FR" dirty="0" smtClean="0"/>
              <a:t>’</a:t>
            </a:r>
            <a:endParaRPr lang="fr-FR" dirty="0"/>
          </a:p>
        </p:txBody>
      </p:sp>
      <p:sp>
        <p:nvSpPr>
          <p:cNvPr id="4" name="Espace réservé du numéro de diapositive 3"/>
          <p:cNvSpPr>
            <a:spLocks noGrp="1"/>
          </p:cNvSpPr>
          <p:nvPr>
            <p:ph type="sldNum" sz="quarter" idx="12"/>
          </p:nvPr>
        </p:nvSpPr>
        <p:spPr/>
        <p:txBody>
          <a:bodyPr/>
          <a:lstStyle/>
          <a:p>
            <a:fld id="{D5F07C76-DDE9-8D43-AC69-1C05A410BF9F}" type="slidenum">
              <a:rPr lang="fr-FR" smtClean="0"/>
              <a:t>28</a:t>
            </a:fld>
            <a:endParaRPr lang="fr-FR"/>
          </a:p>
        </p:txBody>
      </p:sp>
      <p:sp>
        <p:nvSpPr>
          <p:cNvPr id="5" name="Espace réservé du contenu 4"/>
          <p:cNvSpPr>
            <a:spLocks noGrp="1"/>
          </p:cNvSpPr>
          <p:nvPr>
            <p:ph idx="1"/>
          </p:nvPr>
        </p:nvSpPr>
        <p:spPr>
          <a:xfrm>
            <a:off x="588309" y="2142468"/>
            <a:ext cx="7886700" cy="3263504"/>
          </a:xfrm>
        </p:spPr>
        <p:txBody>
          <a:bodyPr>
            <a:normAutofit fontScale="70000" lnSpcReduction="20000"/>
          </a:bodyPr>
          <a:lstStyle/>
          <a:p>
            <a:pPr>
              <a:spcBef>
                <a:spcPts val="0"/>
              </a:spcBef>
            </a:pPr>
            <a:r>
              <a:rPr lang="fr-FR" dirty="0" smtClean="0"/>
              <a:t>2016 nous a en effet donné la réponse</a:t>
            </a:r>
          </a:p>
          <a:p>
            <a:pPr lvl="1">
              <a:spcBef>
                <a:spcPts val="0"/>
              </a:spcBef>
            </a:pPr>
            <a:r>
              <a:rPr lang="fr-FR" dirty="0" smtClean="0"/>
              <a:t>Etudes poussées, indépendantes, ont été menées avec des données beaucoup plus volumineuses </a:t>
            </a:r>
          </a:p>
          <a:p>
            <a:pPr lvl="1">
              <a:spcBef>
                <a:spcPts val="0"/>
              </a:spcBef>
            </a:pPr>
            <a:endParaRPr lang="fr-FR" dirty="0" smtClean="0"/>
          </a:p>
          <a:p>
            <a:pPr>
              <a:spcBef>
                <a:spcPts val="0"/>
              </a:spcBef>
            </a:pPr>
            <a:r>
              <a:rPr lang="fr-FR" dirty="0" smtClean="0"/>
              <a:t>“No </a:t>
            </a:r>
            <a:r>
              <a:rPr lang="fr-FR" dirty="0" err="1" smtClean="0"/>
              <a:t>excess</a:t>
            </a:r>
            <a:r>
              <a:rPr lang="fr-FR" dirty="0" smtClean="0"/>
              <a:t> of </a:t>
            </a:r>
            <a:r>
              <a:rPr lang="fr-FR" dirty="0" err="1" smtClean="0"/>
              <a:t>events</a:t>
            </a:r>
            <a:r>
              <a:rPr lang="fr-FR" dirty="0" smtClean="0"/>
              <a:t> </a:t>
            </a:r>
            <a:r>
              <a:rPr lang="fr-FR" dirty="0" err="1" smtClean="0"/>
              <a:t>observed</a:t>
            </a:r>
            <a:r>
              <a:rPr lang="fr-FR" dirty="0" smtClean="0"/>
              <a:t> in the </a:t>
            </a:r>
            <a:r>
              <a:rPr lang="fr-FR" dirty="0" err="1" smtClean="0"/>
              <a:t>region</a:t>
            </a:r>
            <a:r>
              <a:rPr lang="fr-FR" dirty="0" smtClean="0"/>
              <a:t> </a:t>
            </a:r>
            <a:r>
              <a:rPr lang="fr-FR" dirty="0" err="1" smtClean="0"/>
              <a:t>around</a:t>
            </a:r>
            <a:r>
              <a:rPr lang="fr-FR" dirty="0" smtClean="0"/>
              <a:t> 750GeV” </a:t>
            </a:r>
          </a:p>
          <a:p>
            <a:pPr>
              <a:spcBef>
                <a:spcPts val="0"/>
              </a:spcBef>
            </a:pPr>
            <a:endParaRPr lang="fr-FR" dirty="0" smtClean="0"/>
          </a:p>
          <a:p>
            <a:pPr>
              <a:spcBef>
                <a:spcPts val="0"/>
              </a:spcBef>
            </a:pPr>
            <a:r>
              <a:rPr lang="fr-FR" dirty="0" smtClean="0"/>
              <a:t>les analyses des données menées depuis décembre 2015 ayant révélé que la fluctuation était une fluctuation statistique et non pas le signe de l'existence d'une nouvelle particule élémentaire</a:t>
            </a:r>
          </a:p>
          <a:p>
            <a:pPr marL="0" indent="0" defTabSz="685800" eaLnBrk="1" fontAlgn="auto" hangingPunct="1">
              <a:spcBef>
                <a:spcPts val="0"/>
              </a:spcBef>
              <a:spcAft>
                <a:spcPts val="0"/>
              </a:spcAft>
              <a:buNone/>
              <a:defRPr/>
            </a:pPr>
            <a:r>
              <a:rPr lang="fr-FR" dirty="0" smtClean="0"/>
              <a:t>	</a:t>
            </a:r>
            <a:endParaRPr lang="fr-FR" dirty="0"/>
          </a:p>
        </p:txBody>
      </p:sp>
    </p:spTree>
    <p:extLst>
      <p:ext uri="{BB962C8B-B14F-4D97-AF65-F5344CB8AC3E}">
        <p14:creationId xmlns:p14="http://schemas.microsoft.com/office/powerpoint/2010/main" val="6083647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txBox="1">
            <a:spLocks/>
          </p:cNvSpPr>
          <p:nvPr/>
        </p:nvSpPr>
        <p:spPr>
          <a:xfrm>
            <a:off x="179512" y="5218296"/>
            <a:ext cx="8964488" cy="1309127"/>
          </a:xfrm>
          <a:prstGeom prst="rect">
            <a:avLst/>
          </a:prstGeom>
        </p:spPr>
        <p:txBody>
          <a:bodyPr>
            <a:normAutofit fontScale="700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buClrTx/>
              <a:buSzTx/>
            </a:pPr>
            <a:r>
              <a:rPr lang="fr-FR" smtClean="0"/>
              <a:t>Les détecteurs en opération aujourd’hui devront subir des changements majeurs afin de soutenir le programme de montée en luminosité du LHC</a:t>
            </a:r>
          </a:p>
          <a:p>
            <a:pPr defTabSz="914400">
              <a:buClrTx/>
              <a:buSzTx/>
            </a:pPr>
            <a:r>
              <a:rPr lang="fr-FR" dirty="0" smtClean="0"/>
              <a:t>Tr</a:t>
            </a:r>
            <a:r>
              <a:rPr lang="en-US" dirty="0" err="1" smtClean="0"/>
              <a:t>è</a:t>
            </a:r>
            <a:r>
              <a:rPr lang="fr-FR" dirty="0" smtClean="0"/>
              <a:t>s importantes phases de R&amp;D détecteurs en cours pour les collisions du futur! </a:t>
            </a:r>
          </a:p>
          <a:p>
            <a:pPr lvl="1" defTabSz="914400">
              <a:buClrTx/>
              <a:buSzTx/>
            </a:pPr>
            <a:endParaRPr lang="fr-FR" dirty="0"/>
          </a:p>
        </p:txBody>
      </p:sp>
      <p:sp>
        <p:nvSpPr>
          <p:cNvPr id="5" name="ZoneTexte 4"/>
          <p:cNvSpPr txBox="1"/>
          <p:nvPr/>
        </p:nvSpPr>
        <p:spPr>
          <a:xfrm>
            <a:off x="2267744" y="4741852"/>
            <a:ext cx="1396408" cy="369332"/>
          </a:xfrm>
          <a:prstGeom prst="rect">
            <a:avLst/>
          </a:prstGeom>
          <a:noFill/>
        </p:spPr>
        <p:txBody>
          <a:bodyPr wrap="none" rtlCol="0">
            <a:spAutoFit/>
          </a:bodyPr>
          <a:lstStyle/>
          <a:p>
            <a:r>
              <a:rPr lang="fr-FR" dirty="0" smtClean="0"/>
              <a:t>Vous êtes ici </a:t>
            </a:r>
            <a:endParaRPr lang="fr-FR" dirty="0"/>
          </a:p>
        </p:txBody>
      </p:sp>
      <p:sp>
        <p:nvSpPr>
          <p:cNvPr id="8" name="Rectangle 7"/>
          <p:cNvSpPr>
            <a:spLocks noChangeArrowheads="1"/>
          </p:cNvSpPr>
          <p:nvPr/>
        </p:nvSpPr>
        <p:spPr bwMode="auto">
          <a:xfrm>
            <a:off x="0" y="0"/>
            <a:ext cx="9144000" cy="765175"/>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2800" b="1" dirty="0" smtClean="0">
                <a:solidFill>
                  <a:srgbClr val="FFFFFF"/>
                </a:solidFill>
                <a:latin typeface="Arial" charset="0"/>
                <a:cs typeface="Arial" charset="0"/>
              </a:rPr>
              <a:t>Demain </a:t>
            </a:r>
            <a:r>
              <a:rPr lang="fr-FR" altLang="fr-FR" sz="2800" b="1" dirty="0" smtClean="0">
                <a:solidFill>
                  <a:srgbClr val="FFFFFF"/>
                </a:solidFill>
                <a:latin typeface="Arial" charset="0"/>
                <a:cs typeface="Arial" charset="0"/>
              </a:rPr>
              <a:t>Commence </a:t>
            </a:r>
            <a:r>
              <a:rPr lang="fr-FR" altLang="fr-FR" sz="2800" b="1" dirty="0" smtClean="0">
                <a:solidFill>
                  <a:srgbClr val="FFFFFF"/>
                </a:solidFill>
                <a:latin typeface="Arial" charset="0"/>
                <a:cs typeface="Arial" charset="0"/>
              </a:rPr>
              <a:t>aujourd</a:t>
            </a:r>
            <a:r>
              <a:rPr lang="fr-FR" altLang="fr-FR" sz="2800" b="1" dirty="0" smtClean="0">
                <a:solidFill>
                  <a:srgbClr val="FFFFFF"/>
                </a:solidFill>
                <a:latin typeface="Arial" charset="0"/>
                <a:cs typeface="Arial" charset="0"/>
              </a:rPr>
              <a:t>’hui</a:t>
            </a:r>
            <a:r>
              <a:rPr lang="fr-FR" altLang="fr-FR" sz="2800" b="1" dirty="0" smtClean="0">
                <a:solidFill>
                  <a:srgbClr val="FFFFFF"/>
                </a:solidFill>
                <a:latin typeface="Arial" charset="0"/>
                <a:cs typeface="Arial" charset="0"/>
              </a:rPr>
              <a:t> </a:t>
            </a:r>
            <a:endParaRPr lang="en-GB" altLang="fr-FR" sz="2800" b="1" dirty="0">
              <a:solidFill>
                <a:srgbClr val="FFFFFF"/>
              </a:solidFill>
              <a:latin typeface="Arial" charset="0"/>
              <a:cs typeface="Arial" charset="0"/>
            </a:endParaRPr>
          </a:p>
        </p:txBody>
      </p:sp>
      <p:pic>
        <p:nvPicPr>
          <p:cNvPr id="7" name="Picture 2" descr="https://hilumilhcds.web.cern.ch/sites/hilumilhcds.web.cern.ch/files/HL_LHC_PlanUpdateJuly20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1316043"/>
            <a:ext cx="7991475" cy="330040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cteur droit avec flèche 3"/>
          <p:cNvCxnSpPr/>
          <p:nvPr/>
        </p:nvCxnSpPr>
        <p:spPr>
          <a:xfrm flipH="1" flipV="1">
            <a:off x="3851920" y="4161290"/>
            <a:ext cx="1" cy="504056"/>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281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85" y="633069"/>
            <a:ext cx="9144000" cy="2808311"/>
          </a:xfrm>
          <a:prstGeom prst="rect">
            <a:avLst/>
          </a:prstGeom>
        </p:spPr>
        <p:txBody>
          <a:bodyPr wrap="square">
            <a:normAutofit fontScale="92500" lnSpcReduction="10000"/>
          </a:bodyPr>
          <a:lstStyle/>
          <a:p>
            <a:r>
              <a:rPr lang="fr-FR" dirty="0"/>
              <a:t>Aucune particule ne peut se déplacer à une vitesse supérieure à </a:t>
            </a:r>
            <a:r>
              <a:rPr lang="fr-FR" dirty="0" smtClean="0"/>
              <a:t>celle </a:t>
            </a:r>
            <a:r>
              <a:rPr lang="fr-FR" dirty="0"/>
              <a:t>de la lumière dans le vide. </a:t>
            </a:r>
          </a:p>
          <a:p>
            <a:r>
              <a:rPr lang="fr-FR" dirty="0" smtClean="0"/>
              <a:t>A très grande vitesse, lorsque </a:t>
            </a:r>
            <a:r>
              <a:rPr lang="fr-FR" dirty="0"/>
              <a:t>la </a:t>
            </a:r>
            <a:r>
              <a:rPr lang="fr-FR" dirty="0" smtClean="0"/>
              <a:t> quantité </a:t>
            </a:r>
            <a:r>
              <a:rPr lang="fr-FR" dirty="0"/>
              <a:t>d’énergie s’accroît, la vitesse augmente très peu. </a:t>
            </a:r>
            <a:endParaRPr lang="fr-FR" dirty="0" smtClean="0"/>
          </a:p>
          <a:p>
            <a:endParaRPr lang="fr-FR" dirty="0"/>
          </a:p>
          <a:p>
            <a:r>
              <a:rPr lang="fr-FR" dirty="0" smtClean="0"/>
              <a:t>Dans </a:t>
            </a:r>
            <a:r>
              <a:rPr lang="fr-FR" dirty="0"/>
              <a:t>le </a:t>
            </a:r>
            <a:r>
              <a:rPr lang="fr-FR" dirty="0" smtClean="0"/>
              <a:t>LHC </a:t>
            </a:r>
            <a:r>
              <a:rPr lang="fr-FR" dirty="0"/>
              <a:t>par exemple, les particules se déplacent à </a:t>
            </a:r>
            <a:r>
              <a:rPr lang="fr-FR" b="1" dirty="0">
                <a:solidFill>
                  <a:srgbClr val="FF0000"/>
                </a:solidFill>
              </a:rPr>
              <a:t>0,999997828</a:t>
            </a:r>
            <a:r>
              <a:rPr lang="fr-FR" dirty="0"/>
              <a:t> fois la </a:t>
            </a:r>
            <a:r>
              <a:rPr lang="fr-FR" dirty="0" smtClean="0"/>
              <a:t> vitesse </a:t>
            </a:r>
            <a:r>
              <a:rPr lang="fr-FR" dirty="0"/>
              <a:t>de la lumière au moment de l’injection (</a:t>
            </a:r>
            <a:r>
              <a:rPr lang="fr-FR" b="1" dirty="0">
                <a:solidFill>
                  <a:srgbClr val="FF0000"/>
                </a:solidFill>
              </a:rPr>
              <a:t>énergie = 450 </a:t>
            </a:r>
            <a:r>
              <a:rPr lang="fr-FR" b="1" dirty="0" err="1">
                <a:solidFill>
                  <a:srgbClr val="FF0000"/>
                </a:solidFill>
              </a:rPr>
              <a:t>GeV</a:t>
            </a:r>
            <a:r>
              <a:rPr lang="fr-FR" dirty="0"/>
              <a:t>) </a:t>
            </a:r>
            <a:endParaRPr lang="fr-FR" dirty="0" smtClean="0"/>
          </a:p>
          <a:p>
            <a:r>
              <a:rPr lang="fr-FR" dirty="0" smtClean="0"/>
              <a:t>											     et </a:t>
            </a:r>
            <a:r>
              <a:rPr lang="fr-FR" dirty="0"/>
              <a:t>à </a:t>
            </a:r>
            <a:r>
              <a:rPr lang="fr-FR" b="1" dirty="0">
                <a:solidFill>
                  <a:srgbClr val="FF0000"/>
                </a:solidFill>
              </a:rPr>
              <a:t>0,999999991</a:t>
            </a:r>
            <a:r>
              <a:rPr lang="fr-FR" dirty="0"/>
              <a:t> fois la vitesse de la lumière à énergie maximale </a:t>
            </a:r>
            <a:r>
              <a:rPr lang="fr-FR" dirty="0" smtClean="0"/>
              <a:t> (</a:t>
            </a:r>
            <a:r>
              <a:rPr lang="fr-FR" b="1" dirty="0">
                <a:solidFill>
                  <a:srgbClr val="FF0000"/>
                </a:solidFill>
              </a:rPr>
              <a:t>énergie = 7000 </a:t>
            </a:r>
            <a:r>
              <a:rPr lang="fr-FR" b="1" dirty="0" err="1">
                <a:solidFill>
                  <a:srgbClr val="FF0000"/>
                </a:solidFill>
              </a:rPr>
              <a:t>GeV</a:t>
            </a:r>
            <a:r>
              <a:rPr lang="fr-FR" dirty="0"/>
              <a:t>). </a:t>
            </a:r>
            <a:endParaRPr lang="fr-FR" dirty="0" smtClean="0"/>
          </a:p>
          <a:p>
            <a:endParaRPr lang="fr-FR" dirty="0"/>
          </a:p>
          <a:p>
            <a:r>
              <a:rPr lang="fr-FR" dirty="0" smtClean="0"/>
              <a:t>C’est </a:t>
            </a:r>
            <a:r>
              <a:rPr lang="fr-FR" dirty="0"/>
              <a:t>pourquoi, en physique des particules, on </a:t>
            </a:r>
            <a:r>
              <a:rPr lang="fr-FR" dirty="0" smtClean="0"/>
              <a:t> ne </a:t>
            </a:r>
            <a:r>
              <a:rPr lang="fr-FR" dirty="0"/>
              <a:t>se réfère généralement pas à la vitesse, mais plutôt à l’énergie </a:t>
            </a:r>
            <a:r>
              <a:rPr lang="fr-FR" dirty="0" smtClean="0"/>
              <a:t> d’une </a:t>
            </a:r>
            <a:r>
              <a:rPr lang="fr-FR" dirty="0"/>
              <a:t>particule</a:t>
            </a:r>
          </a:p>
        </p:txBody>
      </p:sp>
      <p:pic>
        <p:nvPicPr>
          <p:cNvPr id="4" name="Image 3"/>
          <p:cNvPicPr>
            <a:picLocks noChangeAspect="1"/>
          </p:cNvPicPr>
          <p:nvPr/>
        </p:nvPicPr>
        <p:blipFill>
          <a:blip r:embed="rId2"/>
          <a:stretch>
            <a:fillRect/>
          </a:stretch>
        </p:blipFill>
        <p:spPr>
          <a:xfrm>
            <a:off x="2051720" y="3441380"/>
            <a:ext cx="4695016" cy="3447719"/>
          </a:xfrm>
          <a:prstGeom prst="rect">
            <a:avLst/>
          </a:prstGeom>
        </p:spPr>
      </p:pic>
      <p:sp>
        <p:nvSpPr>
          <p:cNvPr id="5" name="Rectangle 4"/>
          <p:cNvSpPr>
            <a:spLocks noChangeArrowheads="1"/>
          </p:cNvSpPr>
          <p:nvPr/>
        </p:nvSpPr>
        <p:spPr bwMode="auto">
          <a:xfrm>
            <a:off x="0" y="0"/>
            <a:ext cx="9144000" cy="633069"/>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endParaRPr lang="en-GB" altLang="fr-FR" sz="1200" b="1" dirty="0" smtClean="0">
              <a:solidFill>
                <a:srgbClr val="FFFFFF"/>
              </a:solidFill>
              <a:latin typeface="Arial" charset="0"/>
              <a:cs typeface="Arial" charset="0"/>
            </a:endParaRPr>
          </a:p>
          <a:p>
            <a:pPr eaLnBrk="1" hangingPunct="1">
              <a:spcBef>
                <a:spcPct val="0"/>
              </a:spcBef>
              <a:buClrTx/>
              <a:buSzTx/>
              <a:buFont typeface="Times New Roman" pitchFamily="18" charset="0"/>
              <a:buNone/>
            </a:pPr>
            <a:r>
              <a:rPr lang="en-GB" altLang="fr-FR" sz="2800" b="1" dirty="0" err="1" smtClean="0">
                <a:solidFill>
                  <a:srgbClr val="FFFFFF"/>
                </a:solidFill>
                <a:latin typeface="Arial" charset="0"/>
                <a:cs typeface="Arial" charset="0"/>
              </a:rPr>
              <a:t>Préambule</a:t>
            </a:r>
            <a:endParaRPr lang="en-GB" altLang="fr-FR" sz="2800" b="1" dirty="0">
              <a:solidFill>
                <a:srgbClr val="FFFFFF"/>
              </a:solidFill>
              <a:latin typeface="Arial" charset="0"/>
              <a:cs typeface="Arial" charset="0"/>
            </a:endParaRPr>
          </a:p>
          <a:p>
            <a:pPr eaLnBrk="1" hangingPunct="1">
              <a:spcBef>
                <a:spcPct val="0"/>
              </a:spcBef>
              <a:buClrTx/>
              <a:buSzTx/>
              <a:buFont typeface="Times New Roman" pitchFamily="18" charset="0"/>
              <a:buNone/>
            </a:pPr>
            <a:endParaRPr lang="en-GB" altLang="fr-FR" sz="1200" b="1" dirty="0">
              <a:solidFill>
                <a:srgbClr val="FFFFFF"/>
              </a:solidFill>
              <a:latin typeface="Arial" charset="0"/>
              <a:ea typeface="KaiTi" pitchFamily="49" charset="-122"/>
              <a:cs typeface="Arial" charset="0"/>
            </a:endParaRPr>
          </a:p>
        </p:txBody>
      </p:sp>
    </p:spTree>
    <p:extLst>
      <p:ext uri="{BB962C8B-B14F-4D97-AF65-F5344CB8AC3E}">
        <p14:creationId xmlns:p14="http://schemas.microsoft.com/office/powerpoint/2010/main" val="12658987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0" y="0"/>
            <a:ext cx="9144000" cy="765175"/>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endParaRPr lang="fr-FR" altLang="fr-FR" sz="1200" b="1" dirty="0" smtClean="0">
              <a:solidFill>
                <a:srgbClr val="FFFFFF"/>
              </a:solidFill>
              <a:latin typeface="Arial" charset="0"/>
              <a:cs typeface="Arial" charset="0"/>
            </a:endParaRPr>
          </a:p>
          <a:p>
            <a:pPr eaLnBrk="1" hangingPunct="1">
              <a:spcBef>
                <a:spcPct val="0"/>
              </a:spcBef>
              <a:buClrTx/>
              <a:buSzTx/>
              <a:buFont typeface="Times New Roman" pitchFamily="18" charset="0"/>
              <a:buNone/>
            </a:pPr>
            <a:r>
              <a:rPr lang="fr-FR" altLang="fr-FR" sz="1200" b="1" dirty="0" smtClean="0">
                <a:solidFill>
                  <a:srgbClr val="FFFFFF"/>
                </a:solidFill>
                <a:latin typeface="Arial" charset="0"/>
                <a:cs typeface="Arial" charset="0"/>
              </a:rPr>
              <a:t>Conclusion</a:t>
            </a:r>
            <a:endParaRPr lang="en-GB" altLang="fr-FR" sz="1200" b="1" dirty="0">
              <a:solidFill>
                <a:srgbClr val="FFFFFF"/>
              </a:solidFill>
              <a:latin typeface="Arial" charset="0"/>
              <a:cs typeface="Arial" charset="0"/>
            </a:endParaRPr>
          </a:p>
        </p:txBody>
      </p:sp>
      <p:pic>
        <p:nvPicPr>
          <p:cNvPr id="31748" name="Picture 15"/>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748713" y="4445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7"/>
          <p:cNvSpPr>
            <a:spLocks noChangeArrowheads="1"/>
          </p:cNvSpPr>
          <p:nvPr/>
        </p:nvSpPr>
        <p:spPr bwMode="auto">
          <a:xfrm>
            <a:off x="8748713" y="6608763"/>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dirty="0" smtClean="0">
                <a:solidFill>
                  <a:srgbClr val="FFFFFF"/>
                </a:solidFill>
                <a:latin typeface="Estrangelo Edessa" pitchFamily="66" charset="0"/>
                <a:ea typeface="KaiTi" pitchFamily="49" charset="-122"/>
                <a:cs typeface="Estrangelo Edessa" pitchFamily="66" charset="0"/>
              </a:rPr>
              <a:t>27</a:t>
            </a:r>
            <a:endParaRPr lang="fr-FR" altLang="fr-FR" sz="1200" dirty="0">
              <a:ea typeface="KaiTi" pitchFamily="49" charset="-122"/>
              <a:cs typeface="Estrangelo Edessa" pitchFamily="66" charset="0"/>
            </a:endParaRPr>
          </a:p>
        </p:txBody>
      </p:sp>
      <p:sp>
        <p:nvSpPr>
          <p:cNvPr id="31750" name="Rectangle 9"/>
          <p:cNvSpPr>
            <a:spLocks noChangeArrowheads="1"/>
          </p:cNvSpPr>
          <p:nvPr/>
        </p:nvSpPr>
        <p:spPr bwMode="auto">
          <a:xfrm>
            <a:off x="323850" y="765175"/>
            <a:ext cx="8496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ctr" eaLnBrk="1" hangingPunct="1">
              <a:spcBef>
                <a:spcPct val="0"/>
              </a:spcBef>
              <a:buClrTx/>
              <a:buSzTx/>
              <a:buFont typeface="Times New Roman" pitchFamily="18" charset="0"/>
              <a:buNone/>
            </a:pPr>
            <a:r>
              <a:rPr lang="fr-FR" altLang="fr-FR" sz="2000" dirty="0" smtClean="0">
                <a:solidFill>
                  <a:srgbClr val="FFFFFF"/>
                </a:solidFill>
                <a:latin typeface="Arial" charset="0"/>
                <a:ea typeface="KaiTi" pitchFamily="49" charset="-122"/>
                <a:cs typeface="Arial" charset="0"/>
              </a:rPr>
              <a:t>Moissons de résultats et d’avancées scientifiques &amp; techniques au LHC</a:t>
            </a:r>
            <a:endParaRPr lang="en-GB" altLang="fr-FR" sz="2000" dirty="0">
              <a:solidFill>
                <a:srgbClr val="FFFFFF"/>
              </a:solidFill>
              <a:latin typeface="Arial" charset="0"/>
              <a:ea typeface="KaiTi" pitchFamily="49" charset="-122"/>
              <a:cs typeface="Arial" charset="0"/>
            </a:endParaRPr>
          </a:p>
        </p:txBody>
      </p:sp>
      <p:pic>
        <p:nvPicPr>
          <p:cNvPr id="26636" name="Picture 12" descr="http://blog2.musicroom.com/wp-content/uploads/Higgs.jpg"/>
          <p:cNvPicPr>
            <a:picLocks noChangeAspect="1" noChangeArrowheads="1"/>
          </p:cNvPicPr>
          <p:nvPr/>
        </p:nvPicPr>
        <p:blipFill>
          <a:blip r:embed="rId4"/>
          <a:srcRect/>
          <a:stretch>
            <a:fillRect/>
          </a:stretch>
        </p:blipFill>
        <p:spPr bwMode="auto">
          <a:xfrm>
            <a:off x="539750" y="1916113"/>
            <a:ext cx="4679950" cy="3286125"/>
          </a:xfrm>
          <a:prstGeom prst="rect">
            <a:avLst/>
          </a:prstGeom>
          <a:noFill/>
          <a:ln w="38100">
            <a:solidFill>
              <a:schemeClr val="bg1">
                <a:lumMod val="50000"/>
              </a:schemeClr>
            </a:solidFill>
          </a:ln>
        </p:spPr>
      </p:pic>
      <p:pic>
        <p:nvPicPr>
          <p:cNvPr id="26638" name="Picture 14" descr="HIG-13-002 Figure 1: Distribution of the four-lepton reconstructed mass for the sum of the 4e, 4&amp;amp;mu;, and 2e2&amp;amp;mu; channels. Points represent the data, shaded histograms represent the background and un-shaded histogram the signal expectations. The distributions are presented as stacked histograms. The measurements are presented for the sum of the data collected at centre-of-mass energies of 7&amp;amp;nbsp;TeV and 8&amp;amp;nbsp;TeV."/>
          <p:cNvPicPr>
            <a:picLocks noChangeAspect="1" noChangeArrowheads="1"/>
          </p:cNvPicPr>
          <p:nvPr/>
        </p:nvPicPr>
        <p:blipFill>
          <a:blip r:embed="rId5"/>
          <a:srcRect l="1109" t="3047" r="5750" b="2224"/>
          <a:stretch>
            <a:fillRect/>
          </a:stretch>
        </p:blipFill>
        <p:spPr bwMode="auto">
          <a:xfrm>
            <a:off x="5148263" y="1700213"/>
            <a:ext cx="3155950" cy="2592387"/>
          </a:xfrm>
          <a:prstGeom prst="rect">
            <a:avLst/>
          </a:prstGeom>
          <a:noFill/>
          <a:ln w="38100">
            <a:solidFill>
              <a:schemeClr val="bg1">
                <a:lumMod val="50000"/>
              </a:schemeClr>
            </a:solidFill>
          </a:ln>
        </p:spPr>
      </p:pic>
      <p:sp>
        <p:nvSpPr>
          <p:cNvPr id="2" name="Rectangle 1"/>
          <p:cNvSpPr/>
          <p:nvPr/>
        </p:nvSpPr>
        <p:spPr>
          <a:xfrm>
            <a:off x="647700" y="5685433"/>
            <a:ext cx="7656513" cy="923330"/>
          </a:xfrm>
          <a:prstGeom prst="rect">
            <a:avLst/>
          </a:prstGeom>
        </p:spPr>
        <p:txBody>
          <a:bodyPr wrap="square">
            <a:spAutoFit/>
          </a:bodyPr>
          <a:lstStyle/>
          <a:p>
            <a:r>
              <a:rPr lang="fr-FR" dirty="0" smtClean="0">
                <a:solidFill>
                  <a:schemeClr val="tx1"/>
                </a:solidFill>
                <a:latin typeface="Helvetica" charset="0"/>
              </a:rPr>
              <a:t>La nécessité d’inventer des technologies de pointe  s’étendent à bien d’autres domaines ( invention </a:t>
            </a:r>
            <a:r>
              <a:rPr lang="fr-FR" dirty="0">
                <a:solidFill>
                  <a:schemeClr val="tx1"/>
                </a:solidFill>
                <a:latin typeface="Helvetica" charset="0"/>
              </a:rPr>
              <a:t>du web, des écrans </a:t>
            </a:r>
            <a:r>
              <a:rPr lang="fr-FR" dirty="0" smtClean="0">
                <a:solidFill>
                  <a:schemeClr val="tx1"/>
                </a:solidFill>
                <a:latin typeface="Helvetica" charset="0"/>
              </a:rPr>
              <a:t>tactiles, </a:t>
            </a:r>
            <a:r>
              <a:rPr lang="fr-FR" dirty="0">
                <a:solidFill>
                  <a:schemeClr val="tx1"/>
                </a:solidFill>
                <a:latin typeface="Helvetica" charset="0"/>
              </a:rPr>
              <a:t>la tomographie à émission de </a:t>
            </a:r>
            <a:r>
              <a:rPr lang="fr-FR" dirty="0" smtClean="0">
                <a:solidFill>
                  <a:schemeClr val="tx1"/>
                </a:solidFill>
                <a:latin typeface="Helvetica" charset="0"/>
              </a:rPr>
              <a:t>positrons en recherche médicale </a:t>
            </a:r>
            <a:r>
              <a:rPr lang="is-IS" dirty="0" smtClean="0">
                <a:solidFill>
                  <a:schemeClr val="tx1"/>
                </a:solidFill>
                <a:latin typeface="Helvetica" charset="0"/>
              </a:rPr>
              <a:t>…) </a:t>
            </a:r>
            <a:endParaRPr lang="fr-FR" dirty="0">
              <a:solidFill>
                <a:schemeClr val="tx1"/>
              </a:solidFill>
            </a:endParaRP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0" y="0"/>
            <a:ext cx="9144000" cy="620713"/>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endParaRPr lang="fr-FR" altLang="fr-FR" sz="1200" b="1" dirty="0" smtClean="0">
              <a:solidFill>
                <a:srgbClr val="FFFFFF"/>
              </a:solidFill>
              <a:latin typeface="Arial" charset="0"/>
              <a:cs typeface="Arial" charset="0"/>
            </a:endParaRPr>
          </a:p>
          <a:p>
            <a:pPr eaLnBrk="1" hangingPunct="1">
              <a:spcBef>
                <a:spcPct val="0"/>
              </a:spcBef>
              <a:buClrTx/>
              <a:buSzTx/>
              <a:buFont typeface="Times New Roman" pitchFamily="18" charset="0"/>
              <a:buNone/>
            </a:pPr>
            <a:r>
              <a:rPr lang="fr-FR" altLang="fr-FR" sz="1200" b="1" dirty="0" smtClean="0">
                <a:solidFill>
                  <a:srgbClr val="FFFFFF"/>
                </a:solidFill>
                <a:latin typeface="Arial" charset="0"/>
                <a:cs typeface="Arial" charset="0"/>
              </a:rPr>
              <a:t>Conclusion</a:t>
            </a:r>
            <a:endParaRPr lang="en-GB" altLang="fr-FR" sz="1200" b="1" dirty="0">
              <a:solidFill>
                <a:srgbClr val="FFFFFF"/>
              </a:solidFill>
              <a:latin typeface="Arial" charset="0"/>
              <a:cs typeface="Arial" charset="0"/>
            </a:endParaRPr>
          </a:p>
        </p:txBody>
      </p:sp>
      <p:pic>
        <p:nvPicPr>
          <p:cNvPr id="31748" name="Picture 15"/>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748713" y="215086"/>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7"/>
          <p:cNvSpPr>
            <a:spLocks noChangeArrowheads="1"/>
          </p:cNvSpPr>
          <p:nvPr/>
        </p:nvSpPr>
        <p:spPr bwMode="auto">
          <a:xfrm>
            <a:off x="8748713" y="6608763"/>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dirty="0" smtClean="0">
                <a:solidFill>
                  <a:srgbClr val="FFFFFF"/>
                </a:solidFill>
                <a:latin typeface="Estrangelo Edessa" pitchFamily="66" charset="0"/>
                <a:ea typeface="KaiTi" pitchFamily="49" charset="-122"/>
                <a:cs typeface="Estrangelo Edessa" pitchFamily="66" charset="0"/>
              </a:rPr>
              <a:t>28</a:t>
            </a:r>
            <a:endParaRPr lang="fr-FR" altLang="fr-FR" sz="1200" dirty="0">
              <a:ea typeface="KaiTi" pitchFamily="49" charset="-122"/>
              <a:cs typeface="Estrangelo Edessa" pitchFamily="66" charset="0"/>
            </a:endParaRPr>
          </a:p>
        </p:txBody>
      </p:sp>
      <p:sp>
        <p:nvSpPr>
          <p:cNvPr id="31750" name="Rectangle 9"/>
          <p:cNvSpPr>
            <a:spLocks noChangeArrowheads="1"/>
          </p:cNvSpPr>
          <p:nvPr/>
        </p:nvSpPr>
        <p:spPr bwMode="auto">
          <a:xfrm>
            <a:off x="323850" y="620713"/>
            <a:ext cx="8496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algn="ctr" eaLnBrk="1" hangingPunct="1">
              <a:spcBef>
                <a:spcPct val="0"/>
              </a:spcBef>
              <a:buClrTx/>
              <a:buSzTx/>
              <a:buFont typeface="Times New Roman" pitchFamily="18" charset="0"/>
              <a:buNone/>
            </a:pPr>
            <a:r>
              <a:rPr lang="fr-FR" altLang="fr-FR" sz="2000" dirty="0" smtClean="0">
                <a:solidFill>
                  <a:srgbClr val="FFFFFF"/>
                </a:solidFill>
                <a:latin typeface="Arial" charset="0"/>
                <a:ea typeface="KaiTi" pitchFamily="49" charset="-122"/>
                <a:cs typeface="Arial" charset="0"/>
              </a:rPr>
              <a:t>La suite s’annonce encore plus passionnante…</a:t>
            </a:r>
            <a:endParaRPr lang="en-GB" altLang="fr-FR" sz="2000" dirty="0">
              <a:solidFill>
                <a:srgbClr val="FFFFFF"/>
              </a:solidFill>
              <a:latin typeface="Arial" charset="0"/>
              <a:ea typeface="KaiTi" pitchFamily="49" charset="-122"/>
              <a:cs typeface="Arial" charset="0"/>
            </a:endParaRPr>
          </a:p>
        </p:txBody>
      </p:sp>
      <p:pic>
        <p:nvPicPr>
          <p:cNvPr id="1026" name="Picture 2" descr="http://www.hephy.at/fileadmin/_migrated/pics/4b566b282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47313"/>
            <a:ext cx="9029811" cy="536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683389"/>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bg2">
                <a:tint val="40000"/>
                <a:satMod val="350000"/>
              </a:schemeClr>
            </a:gs>
            <a:gs pos="4000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Retour sur Les grands enjeux du LHC  </a:t>
            </a:r>
            <a:endParaRPr lang="fr-FR" dirty="0"/>
          </a:p>
        </p:txBody>
      </p:sp>
      <p:sp>
        <p:nvSpPr>
          <p:cNvPr id="3" name="Espace réservé du contenu 2"/>
          <p:cNvSpPr>
            <a:spLocks noGrp="1"/>
          </p:cNvSpPr>
          <p:nvPr>
            <p:ph idx="1"/>
          </p:nvPr>
        </p:nvSpPr>
        <p:spPr>
          <a:xfrm>
            <a:off x="285750" y="1953816"/>
            <a:ext cx="7886700" cy="3944540"/>
          </a:xfrm>
        </p:spPr>
        <p:txBody>
          <a:bodyPr>
            <a:normAutofit fontScale="77500" lnSpcReduction="20000"/>
          </a:bodyPr>
          <a:lstStyle/>
          <a:p>
            <a:endParaRPr lang="fr-FR" sz="2475" dirty="0"/>
          </a:p>
          <a:p>
            <a:r>
              <a:rPr lang="fr-FR" sz="2475" dirty="0">
                <a:solidFill>
                  <a:srgbClr val="00B050"/>
                </a:solidFill>
              </a:rPr>
              <a:t>Tester vérifier  le modèle standard de la physique des particules </a:t>
            </a:r>
            <a:r>
              <a:rPr lang="fr-FR" sz="2475" dirty="0"/>
              <a:t>, en particulier l’existence </a:t>
            </a:r>
            <a:r>
              <a:rPr lang="fr-FR" sz="2475" dirty="0">
                <a:solidFill>
                  <a:srgbClr val="00B050"/>
                </a:solidFill>
              </a:rPr>
              <a:t>du Boson de </a:t>
            </a:r>
            <a:r>
              <a:rPr lang="fr-FR" sz="2475" dirty="0" err="1">
                <a:solidFill>
                  <a:srgbClr val="00B050"/>
                </a:solidFill>
              </a:rPr>
              <a:t>Higgs</a:t>
            </a:r>
            <a:endParaRPr lang="fr-FR" sz="2475" dirty="0">
              <a:solidFill>
                <a:srgbClr val="00B050"/>
              </a:solidFill>
            </a:endParaRPr>
          </a:p>
          <a:p>
            <a:r>
              <a:rPr lang="fr-FR" sz="2475" dirty="0">
                <a:solidFill>
                  <a:srgbClr val="FF0000"/>
                </a:solidFill>
              </a:rPr>
              <a:t>La mise en évidence de la </a:t>
            </a:r>
            <a:r>
              <a:rPr lang="fr-FR" sz="2475" dirty="0" err="1">
                <a:solidFill>
                  <a:srgbClr val="FF0000"/>
                </a:solidFill>
              </a:rPr>
              <a:t>supersymétrie</a:t>
            </a:r>
            <a:r>
              <a:rPr lang="fr-FR" sz="2475" dirty="0">
                <a:solidFill>
                  <a:srgbClr val="FF0000"/>
                </a:solidFill>
              </a:rPr>
              <a:t> </a:t>
            </a:r>
            <a:r>
              <a:rPr lang="fr-FR" sz="2475" dirty="0"/>
              <a:t>est le second enjeu du LHC ainsi que </a:t>
            </a:r>
            <a:r>
              <a:rPr lang="fr-FR" sz="2475" dirty="0">
                <a:solidFill>
                  <a:srgbClr val="FFC000"/>
                </a:solidFill>
              </a:rPr>
              <a:t>le tri entre les modèles </a:t>
            </a:r>
            <a:r>
              <a:rPr lang="fr-FR" sz="2475" dirty="0" err="1">
                <a:solidFill>
                  <a:srgbClr val="FFC000"/>
                </a:solidFill>
              </a:rPr>
              <a:t>supersym</a:t>
            </a:r>
            <a:r>
              <a:rPr lang="en-US" sz="2475" dirty="0" err="1">
                <a:solidFill>
                  <a:srgbClr val="FFC000"/>
                </a:solidFill>
              </a:rPr>
              <a:t>étriques</a:t>
            </a:r>
            <a:r>
              <a:rPr lang="fr-FR" sz="2475" dirty="0">
                <a:solidFill>
                  <a:srgbClr val="FFC000"/>
                </a:solidFill>
              </a:rPr>
              <a:t> viables </a:t>
            </a:r>
          </a:p>
          <a:p>
            <a:r>
              <a:rPr lang="fr-FR" sz="2475" dirty="0">
                <a:solidFill>
                  <a:srgbClr val="FF0000"/>
                </a:solidFill>
              </a:rPr>
              <a:t>Identifier les constituants de la matière noire </a:t>
            </a:r>
            <a:r>
              <a:rPr lang="fr-FR" sz="2475" dirty="0"/>
              <a:t>en concordance avec  les observations cosmologiques  </a:t>
            </a:r>
          </a:p>
          <a:p>
            <a:r>
              <a:rPr lang="fr-FR" sz="2475" dirty="0">
                <a:solidFill>
                  <a:srgbClr val="FFC000"/>
                </a:solidFill>
              </a:rPr>
              <a:t>Tester d’autres modèles de physique des hautes énergies</a:t>
            </a:r>
            <a:r>
              <a:rPr lang="fr-FR" sz="2475" dirty="0"/>
              <a:t>, notamment la th</a:t>
            </a:r>
            <a:r>
              <a:rPr lang="en-US" sz="2475" dirty="0" err="1"/>
              <a:t>éorie</a:t>
            </a:r>
            <a:r>
              <a:rPr lang="en-US" sz="2475" dirty="0"/>
              <a:t> des </a:t>
            </a:r>
            <a:r>
              <a:rPr lang="en-US" sz="2475" dirty="0" err="1"/>
              <a:t>cordes</a:t>
            </a:r>
            <a:r>
              <a:rPr lang="fr-FR" sz="2475" dirty="0"/>
              <a:t>, et l'existence de dimensions </a:t>
            </a:r>
            <a:r>
              <a:rPr lang="fr-FR" sz="2475" dirty="0" err="1"/>
              <a:t>suppl</a:t>
            </a:r>
            <a:r>
              <a:rPr lang="en-US" sz="2475" dirty="0" err="1"/>
              <a:t>émentaires</a:t>
            </a:r>
            <a:endParaRPr lang="en-US" sz="2475" dirty="0"/>
          </a:p>
          <a:p>
            <a:pPr lvl="1"/>
            <a:r>
              <a:rPr lang="en-US" sz="2175" dirty="0" err="1">
                <a:solidFill>
                  <a:srgbClr val="FF0000"/>
                </a:solidFill>
              </a:rPr>
              <a:t>Trous</a:t>
            </a:r>
            <a:r>
              <a:rPr lang="en-US" sz="2175" dirty="0">
                <a:solidFill>
                  <a:srgbClr val="FF0000"/>
                </a:solidFill>
              </a:rPr>
              <a:t> noirs ?... </a:t>
            </a:r>
            <a:r>
              <a:rPr lang="en-US" sz="2175" dirty="0" err="1" smtClean="0">
                <a:solidFill>
                  <a:srgbClr val="FF0000"/>
                </a:solidFill>
              </a:rPr>
              <a:t>Pourquoi</a:t>
            </a:r>
            <a:r>
              <a:rPr lang="en-US" sz="2175" dirty="0" smtClean="0">
                <a:solidFill>
                  <a:srgbClr val="FF0000"/>
                </a:solidFill>
              </a:rPr>
              <a:t> pas ?...</a:t>
            </a:r>
            <a:endParaRPr lang="fr-FR" sz="2175" dirty="0">
              <a:solidFill>
                <a:srgbClr val="FF0000"/>
              </a:solidFill>
            </a:endParaRPr>
          </a:p>
          <a:p>
            <a:r>
              <a:rPr lang="fr-FR" sz="2475" dirty="0">
                <a:solidFill>
                  <a:srgbClr val="00B050"/>
                </a:solidFill>
              </a:rPr>
              <a:t>Mesure de l’</a:t>
            </a:r>
            <a:r>
              <a:rPr lang="fr-FR" sz="2475" dirty="0" err="1">
                <a:solidFill>
                  <a:srgbClr val="00B050"/>
                </a:solidFill>
              </a:rPr>
              <a:t>asym</a:t>
            </a:r>
            <a:r>
              <a:rPr lang="en-US" sz="2475" dirty="0" err="1">
                <a:solidFill>
                  <a:srgbClr val="00B050"/>
                </a:solidFill>
              </a:rPr>
              <a:t>é</a:t>
            </a:r>
            <a:r>
              <a:rPr lang="fr-FR" sz="2475" dirty="0">
                <a:solidFill>
                  <a:srgbClr val="00B050"/>
                </a:solidFill>
              </a:rPr>
              <a:t>trie mati</a:t>
            </a:r>
            <a:r>
              <a:rPr lang="en-US" sz="2475" dirty="0" err="1">
                <a:solidFill>
                  <a:srgbClr val="00B050"/>
                </a:solidFill>
              </a:rPr>
              <a:t>è</a:t>
            </a:r>
            <a:r>
              <a:rPr lang="fr-FR" sz="2475" dirty="0" err="1">
                <a:solidFill>
                  <a:srgbClr val="00B050"/>
                </a:solidFill>
              </a:rPr>
              <a:t>re-antimati</a:t>
            </a:r>
            <a:r>
              <a:rPr lang="en-US" sz="2475" dirty="0" err="1">
                <a:solidFill>
                  <a:srgbClr val="00B050"/>
                </a:solidFill>
              </a:rPr>
              <a:t>è</a:t>
            </a:r>
            <a:r>
              <a:rPr lang="fr-FR" sz="2475" dirty="0" err="1">
                <a:solidFill>
                  <a:srgbClr val="00B050"/>
                </a:solidFill>
              </a:rPr>
              <a:t>re</a:t>
            </a:r>
            <a:r>
              <a:rPr lang="fr-FR" sz="2475" dirty="0">
                <a:solidFill>
                  <a:srgbClr val="00B050"/>
                </a:solidFill>
              </a:rPr>
              <a:t> (but..)</a:t>
            </a:r>
          </a:p>
          <a:p>
            <a:r>
              <a:rPr lang="fr-FR" sz="2475" dirty="0">
                <a:solidFill>
                  <a:srgbClr val="00B050"/>
                </a:solidFill>
              </a:rPr>
              <a:t>Plasma de quark et gluon (</a:t>
            </a:r>
            <a:r>
              <a:rPr lang="fr-FR" sz="2475" dirty="0" err="1">
                <a:solidFill>
                  <a:srgbClr val="00B050"/>
                </a:solidFill>
              </a:rPr>
              <a:t>still</a:t>
            </a:r>
            <a:r>
              <a:rPr lang="fr-FR" sz="2475" dirty="0">
                <a:solidFill>
                  <a:srgbClr val="00B050"/>
                </a:solidFill>
              </a:rPr>
              <a:t> </a:t>
            </a:r>
            <a:r>
              <a:rPr lang="fr-FR" sz="2475" dirty="0" err="1">
                <a:solidFill>
                  <a:srgbClr val="00B050"/>
                </a:solidFill>
              </a:rPr>
              <a:t>ongoing</a:t>
            </a:r>
            <a:r>
              <a:rPr lang="fr-FR" sz="2475" dirty="0">
                <a:solidFill>
                  <a:srgbClr val="00B050"/>
                </a:solidFill>
              </a:rPr>
              <a:t>..) </a:t>
            </a:r>
          </a:p>
          <a:p>
            <a:r>
              <a:rPr lang="fr-FR" sz="2475" b="1" dirty="0" err="1"/>
              <a:t>Etc</a:t>
            </a:r>
            <a:r>
              <a:rPr lang="fr-FR" sz="2475" b="1" dirty="0"/>
              <a:t> !</a:t>
            </a:r>
          </a:p>
          <a:p>
            <a:endParaRPr lang="fr-FR" dirty="0"/>
          </a:p>
        </p:txBody>
      </p:sp>
      <p:sp>
        <p:nvSpPr>
          <p:cNvPr id="4" name="Espace réservé du numéro de diapositive 3"/>
          <p:cNvSpPr>
            <a:spLocks noGrp="1"/>
          </p:cNvSpPr>
          <p:nvPr>
            <p:ph type="sldNum" sz="quarter" idx="12"/>
          </p:nvPr>
        </p:nvSpPr>
        <p:spPr/>
        <p:txBody>
          <a:bodyPr/>
          <a:lstStyle/>
          <a:p>
            <a:fld id="{D5F07C76-DDE9-8D43-AC69-1C05A410BF9F}" type="slidenum">
              <a:rPr lang="fr-FR" smtClean="0"/>
              <a:t>32</a:t>
            </a:fld>
            <a:endParaRPr lang="fr-FR"/>
          </a:p>
        </p:txBody>
      </p:sp>
    </p:spTree>
    <p:extLst>
      <p:ext uri="{BB962C8B-B14F-4D97-AF65-F5344CB8AC3E}">
        <p14:creationId xmlns:p14="http://schemas.microsoft.com/office/powerpoint/2010/main" val="6352342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40000"/>
                <a:satMod val="350000"/>
              </a:schemeClr>
            </a:gs>
            <a:gs pos="4000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28650" y="944763"/>
            <a:ext cx="7886700" cy="994172"/>
          </a:xfrm>
        </p:spPr>
        <p:txBody>
          <a:bodyPr/>
          <a:lstStyle/>
          <a:p>
            <a:r>
              <a:rPr lang="fr-FR" smtClean="0"/>
              <a:t>Terra </a:t>
            </a:r>
            <a:r>
              <a:rPr lang="fr-FR" err="1" smtClean="0"/>
              <a:t>Incognita</a:t>
            </a:r>
            <a:endParaRPr lang="fr-FR"/>
          </a:p>
        </p:txBody>
      </p:sp>
      <p:sp>
        <p:nvSpPr>
          <p:cNvPr id="4" name="Espace réservé du contenu 2"/>
          <p:cNvSpPr txBox="1">
            <a:spLocks/>
          </p:cNvSpPr>
          <p:nvPr/>
        </p:nvSpPr>
        <p:spPr>
          <a:xfrm>
            <a:off x="5607601" y="1921322"/>
            <a:ext cx="2319440" cy="3031614"/>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FR" sz="2100"/>
              <a:t>Les avancées du LHC se joignent à celles provenant de l’astrophysique et de la cosmologie</a:t>
            </a:r>
          </a:p>
          <a:p>
            <a:endParaRPr lang="fr-FR" sz="2100"/>
          </a:p>
          <a:p>
            <a:r>
              <a:rPr lang="fr-FR" sz="2100" i="1"/>
              <a:t>Les contraintes sur la possible contribution de particules </a:t>
            </a:r>
            <a:r>
              <a:rPr lang="fr-FR" sz="2100" i="1" err="1"/>
              <a:t>supersym</a:t>
            </a:r>
            <a:r>
              <a:rPr lang="en-US" sz="2100" i="1" err="1"/>
              <a:t>é</a:t>
            </a:r>
            <a:r>
              <a:rPr lang="fr-FR" sz="2100" i="1"/>
              <a:t>triques à la matière noire sont désormais plus fortes</a:t>
            </a:r>
          </a:p>
          <a:p>
            <a:endParaRPr lang="fr-FR" sz="2100" i="1"/>
          </a:p>
          <a:p>
            <a:r>
              <a:rPr lang="fr-FR" sz="2100" i="1"/>
              <a:t>Tout reste </a:t>
            </a:r>
            <a:r>
              <a:rPr lang="en-US" sz="2100" i="1" err="1"/>
              <a:t>à</a:t>
            </a:r>
            <a:r>
              <a:rPr lang="fr-FR" sz="2100" i="1"/>
              <a:t> d</a:t>
            </a:r>
            <a:r>
              <a:rPr lang="en-US" sz="2100" i="1"/>
              <a:t>é</a:t>
            </a:r>
            <a:r>
              <a:rPr lang="fr-FR" sz="2100" i="1"/>
              <a:t>couvrir, a comprendre</a:t>
            </a:r>
            <a:r>
              <a:rPr lang="is-IS" sz="2100" i="1"/>
              <a:t>…</a:t>
            </a:r>
            <a:endParaRPr lang="fr-FR" sz="2100" i="1"/>
          </a:p>
          <a:p>
            <a:endParaRPr lang="fr-FR" sz="2100" i="1"/>
          </a:p>
        </p:txBody>
      </p:sp>
      <p:sp>
        <p:nvSpPr>
          <p:cNvPr id="5" name="Espace réservé du contenu 2"/>
          <p:cNvSpPr txBox="1">
            <a:spLocks/>
          </p:cNvSpPr>
          <p:nvPr/>
        </p:nvSpPr>
        <p:spPr>
          <a:xfrm>
            <a:off x="209782" y="1800880"/>
            <a:ext cx="3539426" cy="1212336"/>
          </a:xfrm>
          <a:prstGeom prst="rect">
            <a:avLst/>
          </a:prstGeom>
        </p:spPr>
        <p:txBody>
          <a:bodyPr vert="horz" lIns="68580" tIns="34290" rIns="68580" bIns="34290" rtlCol="0">
            <a:normAutofit fontScale="62500" lnSpcReduction="20000"/>
          </a:bodyPr>
          <a:lstStyle/>
          <a:p>
            <a:pPr marL="257175" indent="-257175">
              <a:spcBef>
                <a:spcPct val="20000"/>
              </a:spcBef>
              <a:buFont typeface="Arial"/>
              <a:buChar char="•"/>
            </a:pPr>
            <a:r>
              <a:rPr lang="fr-FR" sz="2400" dirty="0">
                <a:solidFill>
                  <a:srgbClr val="FF0000"/>
                </a:solidFill>
              </a:rPr>
              <a:t>Le monde selon le satellite Planck : </a:t>
            </a:r>
          </a:p>
          <a:p>
            <a:pPr marL="600075" lvl="1" indent="-257175">
              <a:spcBef>
                <a:spcPct val="20000"/>
              </a:spcBef>
              <a:buFont typeface="Arial"/>
              <a:buChar char="•"/>
            </a:pPr>
            <a:r>
              <a:rPr lang="fr-FR" sz="2400" dirty="0">
                <a:solidFill>
                  <a:srgbClr val="FF0000"/>
                </a:solidFill>
              </a:rPr>
              <a:t>4,8</a:t>
            </a:r>
            <a:r>
              <a:rPr lang="fr-FR" sz="2400" dirty="0">
                <a:solidFill>
                  <a:srgbClr val="FF0000"/>
                </a:solidFill>
              </a:rPr>
              <a:t> % de matière ordinaire </a:t>
            </a:r>
          </a:p>
          <a:p>
            <a:pPr marL="600075" lvl="1" indent="-257175">
              <a:spcBef>
                <a:spcPct val="20000"/>
              </a:spcBef>
              <a:buFont typeface="Arial"/>
              <a:buChar char="•"/>
            </a:pPr>
            <a:r>
              <a:rPr lang="fr-FR" sz="2400" dirty="0">
                <a:solidFill>
                  <a:srgbClr val="FF0000"/>
                </a:solidFill>
              </a:rPr>
              <a:t>26,1</a:t>
            </a:r>
            <a:r>
              <a:rPr lang="fr-FR" sz="2400" dirty="0">
                <a:solidFill>
                  <a:srgbClr val="FF0000"/>
                </a:solidFill>
              </a:rPr>
              <a:t> % de matière sombre </a:t>
            </a:r>
          </a:p>
          <a:p>
            <a:pPr marL="600075" lvl="1" indent="-257175">
              <a:spcBef>
                <a:spcPct val="20000"/>
              </a:spcBef>
              <a:buFont typeface="Arial"/>
              <a:buChar char="•"/>
            </a:pPr>
            <a:r>
              <a:rPr lang="fr-FR" sz="2400" dirty="0">
                <a:solidFill>
                  <a:srgbClr val="FF0000"/>
                </a:solidFill>
              </a:rPr>
              <a:t>69,1</a:t>
            </a:r>
            <a:r>
              <a:rPr lang="fr-FR" sz="2400" dirty="0">
                <a:solidFill>
                  <a:srgbClr val="FF0000"/>
                </a:solidFill>
              </a:rPr>
              <a:t> % d’énergie noire</a:t>
            </a:r>
            <a:endParaRPr lang="fr-FR" sz="2400" dirty="0">
              <a:solidFill>
                <a:srgbClr val="FF0000"/>
              </a:solidFill>
              <a:latin typeface="+mn-lt"/>
              <a:ea typeface="+mn-ea"/>
              <a:cs typeface="+mn-cs"/>
            </a:endParaRPr>
          </a:p>
        </p:txBody>
      </p:sp>
      <p:pic>
        <p:nvPicPr>
          <p:cNvPr id="6" name="Image 5"/>
          <p:cNvPicPr>
            <a:picLocks noChangeAspect="1"/>
          </p:cNvPicPr>
          <p:nvPr/>
        </p:nvPicPr>
        <p:blipFill>
          <a:blip r:embed="rId2"/>
          <a:stretch>
            <a:fillRect/>
          </a:stretch>
        </p:blipFill>
        <p:spPr>
          <a:xfrm>
            <a:off x="461911" y="3062345"/>
            <a:ext cx="3979490" cy="2700000"/>
          </a:xfrm>
          <a:prstGeom prst="rect">
            <a:avLst/>
          </a:prstGeom>
        </p:spPr>
      </p:pic>
      <p:sp>
        <p:nvSpPr>
          <p:cNvPr id="7" name="Espace réservé du numéro de diapositive 6"/>
          <p:cNvSpPr>
            <a:spLocks noGrp="1"/>
          </p:cNvSpPr>
          <p:nvPr>
            <p:ph type="sldNum" sz="quarter" idx="12"/>
          </p:nvPr>
        </p:nvSpPr>
        <p:spPr/>
        <p:txBody>
          <a:bodyPr/>
          <a:lstStyle/>
          <a:p>
            <a:fld id="{D5F07C76-DDE9-8D43-AC69-1C05A410BF9F}" type="slidenum">
              <a:rPr lang="fr-FR" smtClean="0"/>
              <a:t>33</a:t>
            </a:fld>
            <a:endParaRPr lang="fr-FR"/>
          </a:p>
        </p:txBody>
      </p:sp>
    </p:spTree>
    <p:extLst>
      <p:ext uri="{BB962C8B-B14F-4D97-AF65-F5344CB8AC3E}">
        <p14:creationId xmlns:p14="http://schemas.microsoft.com/office/powerpoint/2010/main" val="12413179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bg2">
                <a:tint val="40000"/>
                <a:satMod val="350000"/>
              </a:schemeClr>
            </a:gs>
            <a:gs pos="4000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La recherche au LHC ?</a:t>
            </a:r>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1" y="1975151"/>
            <a:ext cx="4084851" cy="2724596"/>
          </a:xfrm>
        </p:spPr>
      </p:pic>
      <p:sp>
        <p:nvSpPr>
          <p:cNvPr id="5" name="Espace réservé du numéro de diapositive 4"/>
          <p:cNvSpPr>
            <a:spLocks noGrp="1"/>
          </p:cNvSpPr>
          <p:nvPr>
            <p:ph type="sldNum" sz="quarter" idx="12"/>
          </p:nvPr>
        </p:nvSpPr>
        <p:spPr/>
        <p:txBody>
          <a:bodyPr/>
          <a:lstStyle/>
          <a:p>
            <a:fld id="{D5F07C76-DDE9-8D43-AC69-1C05A410BF9F}" type="slidenum">
              <a:rPr lang="fr-FR" smtClean="0"/>
              <a:t>34</a:t>
            </a:fld>
            <a:endParaRPr lang="fr-FR"/>
          </a:p>
        </p:txBody>
      </p:sp>
      <p:sp>
        <p:nvSpPr>
          <p:cNvPr id="6" name="ZoneTexte 5"/>
          <p:cNvSpPr txBox="1"/>
          <p:nvPr/>
        </p:nvSpPr>
        <p:spPr>
          <a:xfrm>
            <a:off x="6188692" y="2583538"/>
            <a:ext cx="2685351" cy="369332"/>
          </a:xfrm>
          <a:prstGeom prst="rect">
            <a:avLst/>
          </a:prstGeom>
          <a:noFill/>
        </p:spPr>
        <p:txBody>
          <a:bodyPr wrap="none" rtlCol="0">
            <a:spAutoFit/>
          </a:bodyPr>
          <a:lstStyle/>
          <a:p>
            <a:r>
              <a:rPr lang="fr-FR" b="1" dirty="0" smtClean="0">
                <a:solidFill>
                  <a:srgbClr val="FF0000"/>
                </a:solidFill>
              </a:rPr>
              <a:t>Mais quelle aventure!!!</a:t>
            </a:r>
            <a:endParaRPr lang="fr-FR" b="1" dirty="0">
              <a:solidFill>
                <a:srgbClr val="FF0000"/>
              </a:solidFill>
            </a:endParaRPr>
          </a:p>
        </p:txBody>
      </p:sp>
      <p:pic>
        <p:nvPicPr>
          <p:cNvPr id="12290" name="Picture 2" descr="http://25.media.tumblr.com/tumblr_m6p55kOciT1qmkxx9o1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1795" y="3137536"/>
            <a:ext cx="4054288" cy="26758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844302" y="2122535"/>
            <a:ext cx="4172937" cy="369332"/>
          </a:xfrm>
          <a:prstGeom prst="rect">
            <a:avLst/>
          </a:prstGeom>
        </p:spPr>
        <p:txBody>
          <a:bodyPr wrap="none">
            <a:spAutoFit/>
          </a:bodyPr>
          <a:lstStyle/>
          <a:p>
            <a:r>
              <a:rPr lang="fr-FR" dirty="0" smtClean="0">
                <a:solidFill>
                  <a:srgbClr val="FF0000"/>
                </a:solidFill>
              </a:rPr>
              <a:t>Beaucoup de travail, d’acharnement</a:t>
            </a:r>
            <a:r>
              <a:rPr lang="is-IS" dirty="0" smtClean="0">
                <a:solidFill>
                  <a:srgbClr val="FF0000"/>
                </a:solidFill>
              </a:rPr>
              <a:t>…</a:t>
            </a:r>
            <a:r>
              <a:rPr lang="fr-FR" dirty="0" smtClean="0">
                <a:solidFill>
                  <a:srgbClr val="FF0000"/>
                </a:solidFill>
              </a:rPr>
              <a:t> </a:t>
            </a:r>
            <a:endParaRPr lang="fr-FR" dirty="0">
              <a:solidFill>
                <a:srgbClr val="FF0000"/>
              </a:solidFill>
            </a:endParaRPr>
          </a:p>
        </p:txBody>
      </p:sp>
    </p:spTree>
    <p:extLst>
      <p:ext uri="{BB962C8B-B14F-4D97-AF65-F5344CB8AC3E}">
        <p14:creationId xmlns:p14="http://schemas.microsoft.com/office/powerpoint/2010/main" val="265836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63888" y="2996952"/>
            <a:ext cx="954107" cy="369332"/>
          </a:xfrm>
          <a:prstGeom prst="rect">
            <a:avLst/>
          </a:prstGeom>
          <a:noFill/>
        </p:spPr>
        <p:txBody>
          <a:bodyPr wrap="none" rtlCol="0">
            <a:spAutoFit/>
          </a:bodyPr>
          <a:lstStyle/>
          <a:p>
            <a:r>
              <a:rPr lang="fr-FR" dirty="0" smtClean="0"/>
              <a:t>Backup</a:t>
            </a:r>
            <a:endParaRPr lang="fr-FR" dirty="0"/>
          </a:p>
        </p:txBody>
      </p:sp>
    </p:spTree>
    <p:extLst>
      <p:ext uri="{BB962C8B-B14F-4D97-AF65-F5344CB8AC3E}">
        <p14:creationId xmlns:p14="http://schemas.microsoft.com/office/powerpoint/2010/main" val="11519129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ChangeArrowheads="1"/>
          </p:cNvSpPr>
          <p:nvPr/>
        </p:nvSpPr>
        <p:spPr bwMode="auto">
          <a:xfrm>
            <a:off x="8855075" y="6608763"/>
            <a:ext cx="32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dirty="0">
                <a:solidFill>
                  <a:srgbClr val="FFFFFF"/>
                </a:solidFill>
                <a:latin typeface="Estrangelo Edessa" pitchFamily="66" charset="0"/>
                <a:ea typeface="KaiTi" pitchFamily="49" charset="-122"/>
                <a:cs typeface="Estrangelo Edessa" pitchFamily="66" charset="0"/>
              </a:rPr>
              <a:t>2</a:t>
            </a:r>
            <a:endParaRPr lang="fr-FR" altLang="fr-FR" sz="1200" dirty="0">
              <a:ea typeface="KaiTi" pitchFamily="49" charset="-122"/>
              <a:cs typeface="Estrangelo Edessa" pitchFamily="66" charset="0"/>
            </a:endParaRPr>
          </a:p>
        </p:txBody>
      </p:sp>
      <p:sp>
        <p:nvSpPr>
          <p:cNvPr id="6147" name="Rectangle 1"/>
          <p:cNvSpPr>
            <a:spLocks noChangeArrowheads="1"/>
          </p:cNvSpPr>
          <p:nvPr/>
        </p:nvSpPr>
        <p:spPr bwMode="auto">
          <a:xfrm>
            <a:off x="0" y="0"/>
            <a:ext cx="9144000" cy="765175"/>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endParaRPr lang="en-GB" altLang="fr-FR" sz="1200" b="1" dirty="0" smtClean="0">
              <a:solidFill>
                <a:srgbClr val="FFFFFF"/>
              </a:solidFill>
              <a:latin typeface="Arial" charset="0"/>
              <a:cs typeface="Arial" charset="0"/>
            </a:endParaRPr>
          </a:p>
          <a:p>
            <a:pPr eaLnBrk="1" hangingPunct="1">
              <a:spcBef>
                <a:spcPct val="0"/>
              </a:spcBef>
              <a:buClrTx/>
              <a:buSzTx/>
              <a:buFont typeface="Times New Roman" pitchFamily="18" charset="0"/>
              <a:buNone/>
            </a:pPr>
            <a:r>
              <a:rPr lang="en-GB" altLang="fr-FR" sz="1200" b="1" dirty="0" smtClean="0">
                <a:solidFill>
                  <a:srgbClr val="FFFFFF"/>
                </a:solidFill>
                <a:latin typeface="Arial" charset="0"/>
                <a:cs typeface="Arial" charset="0"/>
              </a:rPr>
              <a:t>On a vu le </a:t>
            </a:r>
            <a:r>
              <a:rPr lang="en-GB" altLang="fr-FR" sz="1200" b="1" dirty="0" err="1" smtClean="0">
                <a:solidFill>
                  <a:srgbClr val="FFFFFF"/>
                </a:solidFill>
                <a:latin typeface="Arial" charset="0"/>
                <a:cs typeface="Arial" charset="0"/>
              </a:rPr>
              <a:t>Pourquoi</a:t>
            </a:r>
            <a:r>
              <a:rPr lang="en-GB" altLang="fr-FR" sz="1200" b="1" dirty="0" smtClean="0">
                <a:solidFill>
                  <a:srgbClr val="FFFFFF"/>
                </a:solidFill>
                <a:latin typeface="Arial" charset="0"/>
                <a:cs typeface="Arial" charset="0"/>
              </a:rPr>
              <a:t>, </a:t>
            </a:r>
            <a:r>
              <a:rPr lang="en-GB" altLang="fr-FR" sz="1200" b="1" dirty="0" err="1" smtClean="0">
                <a:solidFill>
                  <a:srgbClr val="FFFFFF"/>
                </a:solidFill>
                <a:latin typeface="Arial" charset="0"/>
                <a:cs typeface="Arial" charset="0"/>
              </a:rPr>
              <a:t>maintenant</a:t>
            </a:r>
            <a:r>
              <a:rPr lang="en-GB" altLang="fr-FR" sz="1200" b="1" dirty="0" smtClean="0">
                <a:solidFill>
                  <a:srgbClr val="FFFFFF"/>
                </a:solidFill>
                <a:latin typeface="Arial" charset="0"/>
                <a:cs typeface="Arial" charset="0"/>
              </a:rPr>
              <a:t> on </a:t>
            </a:r>
            <a:r>
              <a:rPr lang="en-GB" altLang="fr-FR" sz="1200" b="1" dirty="0" err="1" smtClean="0">
                <a:solidFill>
                  <a:srgbClr val="FFFFFF"/>
                </a:solidFill>
                <a:latin typeface="Arial" charset="0"/>
                <a:cs typeface="Arial" charset="0"/>
              </a:rPr>
              <a:t>va</a:t>
            </a:r>
            <a:r>
              <a:rPr lang="en-GB" altLang="fr-FR" sz="1200" b="1" dirty="0" smtClean="0">
                <a:solidFill>
                  <a:srgbClr val="FFFFFF"/>
                </a:solidFill>
                <a:latin typeface="Arial" charset="0"/>
                <a:cs typeface="Arial" charset="0"/>
              </a:rPr>
              <a:t> </a:t>
            </a:r>
            <a:r>
              <a:rPr lang="en-GB" altLang="fr-FR" sz="1200" b="1" dirty="0" err="1" smtClean="0">
                <a:solidFill>
                  <a:srgbClr val="FFFFFF"/>
                </a:solidFill>
                <a:latin typeface="Arial" charset="0"/>
                <a:cs typeface="Arial" charset="0"/>
              </a:rPr>
              <a:t>expliquer</a:t>
            </a:r>
            <a:r>
              <a:rPr lang="en-GB" altLang="fr-FR" sz="1200" b="1" dirty="0" smtClean="0">
                <a:solidFill>
                  <a:srgbClr val="FFFFFF"/>
                </a:solidFill>
                <a:latin typeface="Arial" charset="0"/>
                <a:cs typeface="Arial" charset="0"/>
              </a:rPr>
              <a:t>  le Comment….</a:t>
            </a:r>
            <a:endParaRPr lang="en-GB" altLang="fr-FR" sz="1200" b="1" dirty="0">
              <a:solidFill>
                <a:srgbClr val="FFFFFF"/>
              </a:solidFill>
              <a:latin typeface="Arial" charset="0"/>
              <a:cs typeface="Arial" charset="0"/>
            </a:endParaRPr>
          </a:p>
          <a:p>
            <a:pPr eaLnBrk="1" hangingPunct="1">
              <a:spcBef>
                <a:spcPct val="0"/>
              </a:spcBef>
              <a:buClrTx/>
              <a:buSzTx/>
              <a:buFont typeface="Times New Roman" pitchFamily="18" charset="0"/>
              <a:buNone/>
            </a:pPr>
            <a:endParaRPr lang="en-GB" altLang="fr-FR" sz="1200" b="1" dirty="0">
              <a:solidFill>
                <a:srgbClr val="FFFFFF"/>
              </a:solidFill>
              <a:latin typeface="Arial" charset="0"/>
              <a:ea typeface="KaiTi" pitchFamily="49" charset="-122"/>
              <a:cs typeface="Arial" charset="0"/>
            </a:endParaRPr>
          </a:p>
        </p:txBody>
      </p:sp>
      <p:pic>
        <p:nvPicPr>
          <p:cNvPr id="6149" name="Picture 15"/>
          <p:cNvPicPr>
            <a:picLocks noChangeAspect="1" noChangeArrowheads="1"/>
          </p:cNvPicPr>
          <p:nvPr/>
        </p:nvPicPr>
        <p:blipFill>
          <a:blip r:embed="rId4">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748713" y="328438"/>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ZoneTexte 15"/>
          <p:cNvSpPr txBox="1">
            <a:spLocks noChangeArrowheads="1"/>
          </p:cNvSpPr>
          <p:nvPr/>
        </p:nvSpPr>
        <p:spPr bwMode="auto">
          <a:xfrm>
            <a:off x="107950" y="765175"/>
            <a:ext cx="82437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00" dirty="0">
                <a:cs typeface="Arial" charset="0"/>
              </a:rPr>
              <a:t>→ La physique que l’on veut comprendre aujourd’hui est au niveau du </a:t>
            </a:r>
            <a:r>
              <a:rPr lang="fr-FR" altLang="fr-FR" sz="1600" dirty="0" err="1">
                <a:cs typeface="Arial" charset="0"/>
              </a:rPr>
              <a:t>TeV</a:t>
            </a:r>
            <a:r>
              <a:rPr lang="fr-FR" altLang="fr-FR" sz="1600">
                <a:cs typeface="Arial" charset="0"/>
              </a:rPr>
              <a:t> (</a:t>
            </a:r>
            <a:r>
              <a:rPr lang="fr-FR" altLang="fr-FR" sz="1600" b="1" i="1" smtClean="0">
                <a:solidFill>
                  <a:srgbClr val="FFFF00"/>
                </a:solidFill>
                <a:cs typeface="Arial" charset="0"/>
              </a:rPr>
              <a:t>1 000 </a:t>
            </a:r>
            <a:r>
              <a:rPr lang="fr-FR" altLang="fr-FR" sz="1600" b="1" i="1" dirty="0" err="1">
                <a:solidFill>
                  <a:srgbClr val="FFFF00"/>
                </a:solidFill>
                <a:cs typeface="Arial" charset="0"/>
              </a:rPr>
              <a:t>GeV</a:t>
            </a:r>
            <a:r>
              <a:rPr lang="fr-FR" altLang="fr-FR" sz="1600" b="1" i="1" dirty="0">
                <a:solidFill>
                  <a:srgbClr val="FFFF00"/>
                </a:solidFill>
                <a:cs typeface="Arial" charset="0"/>
              </a:rPr>
              <a:t>  </a:t>
            </a:r>
            <a:r>
              <a:rPr lang="fr-FR" altLang="fr-FR" sz="1600" dirty="0">
                <a:cs typeface="Arial" charset="0"/>
              </a:rPr>
              <a:t>)</a:t>
            </a:r>
          </a:p>
        </p:txBody>
      </p:sp>
      <p:sp>
        <p:nvSpPr>
          <p:cNvPr id="35" name="Explosion 2 34"/>
          <p:cNvSpPr/>
          <p:nvPr/>
        </p:nvSpPr>
        <p:spPr>
          <a:xfrm>
            <a:off x="3707904" y="2442344"/>
            <a:ext cx="1944216" cy="698624"/>
          </a:xfrm>
          <a:prstGeom prst="irregularSeal2">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b="1" dirty="0">
                <a:solidFill>
                  <a:schemeClr val="tx2"/>
                </a:solidFill>
                <a:latin typeface="Arial" pitchFamily="34" charset="0"/>
                <a:cs typeface="Arial" pitchFamily="34" charset="0"/>
              </a:rPr>
              <a:t>E</a:t>
            </a:r>
            <a:r>
              <a:rPr lang="fr-FR" sz="1400" b="1" baseline="-25000" dirty="0">
                <a:solidFill>
                  <a:schemeClr val="tx2"/>
                </a:solidFill>
                <a:latin typeface="Arial" pitchFamily="34" charset="0"/>
                <a:cs typeface="Arial" pitchFamily="34" charset="0"/>
              </a:rPr>
              <a:t>1</a:t>
            </a:r>
            <a:r>
              <a:rPr lang="fr-FR" sz="1400" b="1" dirty="0">
                <a:solidFill>
                  <a:schemeClr val="tx2"/>
                </a:solidFill>
                <a:latin typeface="Arial" pitchFamily="34" charset="0"/>
                <a:cs typeface="Arial" pitchFamily="34" charset="0"/>
              </a:rPr>
              <a:t>+E</a:t>
            </a:r>
            <a:r>
              <a:rPr lang="fr-FR" sz="1400" b="1" baseline="-25000" dirty="0">
                <a:solidFill>
                  <a:schemeClr val="tx2"/>
                </a:solidFill>
                <a:latin typeface="Arial" pitchFamily="34" charset="0"/>
                <a:cs typeface="Arial" pitchFamily="34" charset="0"/>
              </a:rPr>
              <a:t>2</a:t>
            </a:r>
          </a:p>
        </p:txBody>
      </p:sp>
      <p:sp>
        <p:nvSpPr>
          <p:cNvPr id="42" name="Ellipse 41"/>
          <p:cNvSpPr/>
          <p:nvPr/>
        </p:nvSpPr>
        <p:spPr bwMode="auto">
          <a:xfrm>
            <a:off x="683772" y="2586608"/>
            <a:ext cx="503852" cy="431800"/>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tx2"/>
                </a:solidFill>
                <a:latin typeface="Arial" pitchFamily="34" charset="0"/>
                <a:cs typeface="Arial" pitchFamily="34" charset="0"/>
              </a:rPr>
              <a:t>E</a:t>
            </a:r>
            <a:r>
              <a:rPr lang="fr-FR" sz="1200" b="1" baseline="-25000" dirty="0">
                <a:solidFill>
                  <a:schemeClr val="tx2"/>
                </a:solidFill>
                <a:latin typeface="Arial" pitchFamily="34" charset="0"/>
                <a:cs typeface="Arial" pitchFamily="34" charset="0"/>
              </a:rPr>
              <a:t>1</a:t>
            </a:r>
          </a:p>
        </p:txBody>
      </p:sp>
      <p:sp>
        <p:nvSpPr>
          <p:cNvPr id="43" name="Ellipse 42"/>
          <p:cNvSpPr/>
          <p:nvPr/>
        </p:nvSpPr>
        <p:spPr bwMode="auto">
          <a:xfrm flipH="1">
            <a:off x="8028384" y="2586360"/>
            <a:ext cx="504056" cy="431800"/>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tx2"/>
                </a:solidFill>
                <a:latin typeface="Arial" pitchFamily="34" charset="0"/>
                <a:cs typeface="Arial" pitchFamily="34" charset="0"/>
              </a:rPr>
              <a:t>E</a:t>
            </a:r>
            <a:r>
              <a:rPr lang="fr-FR" sz="1200" b="1" baseline="-25000" dirty="0">
                <a:solidFill>
                  <a:schemeClr val="tx2"/>
                </a:solidFill>
                <a:latin typeface="Arial" pitchFamily="34" charset="0"/>
                <a:cs typeface="Arial" pitchFamily="34" charset="0"/>
              </a:rPr>
              <a:t>2</a:t>
            </a:r>
          </a:p>
        </p:txBody>
      </p:sp>
      <p:sp>
        <p:nvSpPr>
          <p:cNvPr id="1043" name="ZoneTexte 29"/>
          <p:cNvSpPr txBox="1">
            <a:spLocks noChangeArrowheads="1"/>
          </p:cNvSpPr>
          <p:nvPr/>
        </p:nvSpPr>
        <p:spPr bwMode="auto">
          <a:xfrm>
            <a:off x="107950" y="3716338"/>
            <a:ext cx="8782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00">
                <a:cs typeface="Arial" charset="0"/>
              </a:rPr>
              <a:t>→ </a:t>
            </a:r>
            <a:r>
              <a:rPr lang="fr-FR" altLang="fr-FR" sz="1600" b="1" u="sng">
                <a:cs typeface="Arial" charset="0"/>
              </a:rPr>
              <a:t>Problème</a:t>
            </a:r>
            <a:r>
              <a:rPr lang="fr-FR" altLang="fr-FR" sz="1600">
                <a:cs typeface="Arial" charset="0"/>
              </a:rPr>
              <a:t>: énergie disponible dans particule au repos au mieux de E=mc</a:t>
            </a:r>
            <a:r>
              <a:rPr lang="fr-FR" altLang="fr-FR" sz="1600" baseline="30000">
                <a:cs typeface="Arial" charset="0"/>
              </a:rPr>
              <a:t>2</a:t>
            </a:r>
            <a:r>
              <a:rPr lang="fr-FR" altLang="fr-FR" sz="1600">
                <a:cs typeface="Arial" charset="0"/>
              </a:rPr>
              <a:t>=1 GeV (</a:t>
            </a:r>
            <a:r>
              <a:rPr lang="fr-FR" altLang="fr-FR" sz="1600" i="1">
                <a:cs typeface="Arial" charset="0"/>
              </a:rPr>
              <a:t>proton</a:t>
            </a:r>
            <a:r>
              <a:rPr lang="fr-FR" altLang="fr-FR" sz="1600">
                <a:cs typeface="Arial" charset="0"/>
              </a:rPr>
              <a:t>)   </a:t>
            </a:r>
          </a:p>
        </p:txBody>
      </p:sp>
      <p:grpSp>
        <p:nvGrpSpPr>
          <p:cNvPr id="2" name="Groupe 25"/>
          <p:cNvGrpSpPr>
            <a:grpSpLocks/>
          </p:cNvGrpSpPr>
          <p:nvPr/>
        </p:nvGrpSpPr>
        <p:grpSpPr bwMode="auto">
          <a:xfrm>
            <a:off x="250825" y="5373688"/>
            <a:ext cx="8785225" cy="1057275"/>
            <a:chOff x="251519" y="5373217"/>
            <a:chExt cx="8785995" cy="1059217"/>
          </a:xfrm>
        </p:grpSpPr>
        <p:sp>
          <p:nvSpPr>
            <p:cNvPr id="6171" name="ZoneTexte 27"/>
            <p:cNvSpPr txBox="1">
              <a:spLocks noChangeArrowheads="1"/>
            </p:cNvSpPr>
            <p:nvPr/>
          </p:nvSpPr>
          <p:spPr bwMode="auto">
            <a:xfrm>
              <a:off x="251519" y="5373217"/>
              <a:ext cx="8785995" cy="33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dirty="0">
                  <a:cs typeface="Arial" charset="0"/>
                </a:rPr>
                <a:t>→ </a:t>
              </a:r>
              <a:r>
                <a:rPr lang="fr-FR" altLang="fr-FR" sz="1600" b="1" u="sng" dirty="0">
                  <a:cs typeface="Arial" charset="0"/>
                </a:rPr>
                <a:t>Exemple</a:t>
              </a:r>
              <a:r>
                <a:rPr lang="fr-FR" altLang="fr-FR" sz="1600" dirty="0">
                  <a:cs typeface="Arial" charset="0"/>
                </a:rPr>
                <a:t>: Au </a:t>
              </a:r>
              <a:r>
                <a:rPr lang="fr-FR" altLang="fr-FR" sz="1600" b="1" dirty="0">
                  <a:cs typeface="Arial" charset="0"/>
                </a:rPr>
                <a:t>LHC</a:t>
              </a:r>
              <a:r>
                <a:rPr lang="fr-FR" altLang="fr-FR" sz="1600" dirty="0">
                  <a:cs typeface="Arial" charset="0"/>
                </a:rPr>
                <a:t>, on a des protons avec </a:t>
              </a:r>
              <a:r>
                <a:rPr lang="fr-FR" altLang="fr-FR" sz="1600" b="1" i="1" dirty="0">
                  <a:cs typeface="Arial" charset="0"/>
                </a:rPr>
                <a:t>E</a:t>
              </a:r>
              <a:r>
                <a:rPr lang="fr-FR" altLang="fr-FR" sz="1600" b="1" i="1" baseline="-25000" dirty="0">
                  <a:cs typeface="Arial" charset="0"/>
                </a:rPr>
                <a:t> </a:t>
              </a:r>
              <a:r>
                <a:rPr lang="fr-FR" altLang="fr-FR" sz="1600" b="1" i="1" dirty="0" smtClean="0">
                  <a:cs typeface="Arial" charset="0"/>
                </a:rPr>
                <a:t>= 13 000 </a:t>
              </a:r>
              <a:r>
                <a:rPr lang="fr-FR" altLang="fr-FR" sz="1600" b="1" i="1" dirty="0" err="1" smtClean="0">
                  <a:cs typeface="Arial" charset="0"/>
                </a:rPr>
                <a:t>GeV</a:t>
              </a:r>
              <a:r>
                <a:rPr lang="fr-FR" altLang="fr-FR" sz="1600" dirty="0" smtClean="0">
                  <a:cs typeface="Arial" charset="0"/>
                </a:rPr>
                <a:t>  </a:t>
              </a:r>
              <a:r>
                <a:rPr lang="fr-FR" altLang="fr-FR" sz="1600" dirty="0">
                  <a:cs typeface="Arial" charset="0"/>
                  <a:sym typeface="Symbol" pitchFamily="18" charset="2"/>
                </a:rPr>
                <a:t></a:t>
              </a:r>
              <a:r>
                <a:rPr lang="fr-FR" altLang="fr-FR" sz="1600" dirty="0">
                  <a:cs typeface="Arial" charset="0"/>
                </a:rPr>
                <a:t> </a:t>
              </a:r>
              <a:r>
                <a:rPr lang="fr-FR" altLang="fr-FR" sz="1600" b="1" i="1" dirty="0">
                  <a:solidFill>
                    <a:srgbClr val="FFFF00"/>
                  </a:solidFill>
                  <a:cs typeface="Arial" charset="0"/>
                </a:rPr>
                <a:t>v= </a:t>
              </a:r>
              <a:r>
                <a:rPr lang="fr-FR" altLang="fr-FR" sz="1600" b="1" i="1" dirty="0" smtClean="0">
                  <a:solidFill>
                    <a:srgbClr val="FFFF00"/>
                  </a:solidFill>
                  <a:cs typeface="Arial" charset="0"/>
                </a:rPr>
                <a:t>0,999999997c</a:t>
              </a:r>
              <a:r>
                <a:rPr lang="fr-FR" altLang="fr-FR" sz="1600" dirty="0" smtClean="0">
                  <a:solidFill>
                    <a:srgbClr val="FFFF00"/>
                  </a:solidFill>
                  <a:cs typeface="Arial" charset="0"/>
                </a:rPr>
                <a:t> </a:t>
              </a:r>
              <a:endParaRPr lang="fr-FR" altLang="fr-FR" sz="1600" dirty="0">
                <a:solidFill>
                  <a:srgbClr val="FFFF00"/>
                </a:solidFill>
                <a:cs typeface="Arial" charset="0"/>
              </a:endParaRPr>
            </a:p>
          </p:txBody>
        </p:sp>
        <p:sp>
          <p:nvSpPr>
            <p:cNvPr id="6172" name="ZoneTexte 29"/>
            <p:cNvSpPr txBox="1">
              <a:spLocks noChangeArrowheads="1"/>
            </p:cNvSpPr>
            <p:nvPr/>
          </p:nvSpPr>
          <p:spPr bwMode="auto">
            <a:xfrm>
              <a:off x="2556673" y="5733312"/>
              <a:ext cx="6421657" cy="33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i="1" dirty="0">
                  <a:cs typeface="Arial" charset="0"/>
                </a:rPr>
                <a:t>→ Seulement </a:t>
              </a:r>
              <a:r>
                <a:rPr lang="fr-FR" altLang="fr-FR" sz="1600" i="1" dirty="0" smtClean="0">
                  <a:cs typeface="Arial" charset="0"/>
                </a:rPr>
                <a:t>3 </a:t>
              </a:r>
              <a:r>
                <a:rPr lang="fr-FR" altLang="fr-FR" sz="1600" i="1" dirty="0">
                  <a:cs typeface="Arial" charset="0"/>
                </a:rPr>
                <a:t>km/h de moins que la vitesse de la lumière…</a:t>
              </a:r>
            </a:p>
          </p:txBody>
        </p:sp>
        <p:sp>
          <p:nvSpPr>
            <p:cNvPr id="6173" name="ZoneTexte 29"/>
            <p:cNvSpPr txBox="1">
              <a:spLocks noChangeArrowheads="1"/>
            </p:cNvSpPr>
            <p:nvPr/>
          </p:nvSpPr>
          <p:spPr bwMode="auto">
            <a:xfrm>
              <a:off x="2556672" y="6093880"/>
              <a:ext cx="64216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i="1">
                  <a:cs typeface="Arial" charset="0"/>
                </a:rPr>
                <a:t>→ </a:t>
              </a:r>
              <a:r>
                <a:rPr lang="fr-FR" altLang="fr-FR" sz="1600" i="1">
                  <a:latin typeface="Estrangelo Edessa" pitchFamily="66" charset="0"/>
                </a:rPr>
                <a:t>On va donc devoir accélérer beaucoup….</a:t>
              </a:r>
            </a:p>
          </p:txBody>
        </p:sp>
      </p:grpSp>
      <p:sp>
        <p:nvSpPr>
          <p:cNvPr id="17" name="ZoneTexte 15"/>
          <p:cNvSpPr txBox="1">
            <a:spLocks noChangeArrowheads="1"/>
          </p:cNvSpPr>
          <p:nvPr/>
        </p:nvSpPr>
        <p:spPr bwMode="auto">
          <a:xfrm>
            <a:off x="107950" y="1412875"/>
            <a:ext cx="8293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00">
                <a:cs typeface="Arial" charset="0"/>
              </a:rPr>
              <a:t>→ </a:t>
            </a:r>
            <a:r>
              <a:rPr lang="fr-FR" altLang="fr-FR" sz="1600" b="1" u="sng">
                <a:cs typeface="Arial" charset="0"/>
              </a:rPr>
              <a:t>Question</a:t>
            </a:r>
            <a:r>
              <a:rPr lang="fr-FR" altLang="fr-FR" sz="1600">
                <a:cs typeface="Arial" charset="0"/>
              </a:rPr>
              <a:t>: comment obtenir 1 TeV dans un petit espace (</a:t>
            </a:r>
            <a:r>
              <a:rPr lang="fr-FR" altLang="fr-FR" sz="1600" i="1">
                <a:cs typeface="Arial" charset="0"/>
              </a:rPr>
              <a:t>la taille inférieure au proton</a:t>
            </a:r>
            <a:r>
              <a:rPr lang="fr-FR" altLang="fr-FR" sz="1600">
                <a:cs typeface="Arial" charset="0"/>
              </a:rPr>
              <a:t>)?</a:t>
            </a:r>
          </a:p>
        </p:txBody>
      </p:sp>
      <p:sp>
        <p:nvSpPr>
          <p:cNvPr id="18" name="ZoneTexte 15"/>
          <p:cNvSpPr txBox="1">
            <a:spLocks noChangeArrowheads="1"/>
          </p:cNvSpPr>
          <p:nvPr/>
        </p:nvSpPr>
        <p:spPr bwMode="auto">
          <a:xfrm>
            <a:off x="107950" y="1844675"/>
            <a:ext cx="65357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00" dirty="0">
                <a:cs typeface="Arial" charset="0"/>
              </a:rPr>
              <a:t>→ </a:t>
            </a:r>
            <a:r>
              <a:rPr lang="fr-FR" altLang="fr-FR" sz="1600" b="1" u="sng" dirty="0">
                <a:cs typeface="Arial" charset="0"/>
              </a:rPr>
              <a:t>Réponse</a:t>
            </a:r>
            <a:r>
              <a:rPr lang="fr-FR" altLang="fr-FR" sz="1600" dirty="0">
                <a:cs typeface="Arial" charset="0"/>
              </a:rPr>
              <a:t>: en envoyant 2 particules de 500 </a:t>
            </a:r>
            <a:r>
              <a:rPr lang="fr-FR" altLang="fr-FR" sz="1600" dirty="0" err="1">
                <a:cs typeface="Arial" charset="0"/>
              </a:rPr>
              <a:t>GeV</a:t>
            </a:r>
            <a:r>
              <a:rPr lang="fr-FR" altLang="fr-FR" sz="1600" dirty="0">
                <a:cs typeface="Arial" charset="0"/>
              </a:rPr>
              <a:t> l’une contre l’autre.</a:t>
            </a:r>
          </a:p>
        </p:txBody>
      </p:sp>
      <p:grpSp>
        <p:nvGrpSpPr>
          <p:cNvPr id="3" name="Groupe 24"/>
          <p:cNvGrpSpPr>
            <a:grpSpLocks/>
          </p:cNvGrpSpPr>
          <p:nvPr/>
        </p:nvGrpSpPr>
        <p:grpSpPr bwMode="auto">
          <a:xfrm>
            <a:off x="107950" y="4149725"/>
            <a:ext cx="8280400" cy="863600"/>
            <a:chOff x="107504" y="4149080"/>
            <a:chExt cx="8063005" cy="864096"/>
          </a:xfrm>
        </p:grpSpPr>
        <p:sp>
          <p:nvSpPr>
            <p:cNvPr id="6165" name="ZoneTexte 29"/>
            <p:cNvSpPr txBox="1">
              <a:spLocks noChangeArrowheads="1"/>
            </p:cNvSpPr>
            <p:nvPr/>
          </p:nvSpPr>
          <p:spPr bwMode="auto">
            <a:xfrm>
              <a:off x="107504" y="4365104"/>
              <a:ext cx="3664706" cy="33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00">
                  <a:cs typeface="Arial" charset="0"/>
                </a:rPr>
                <a:t>→ </a:t>
              </a:r>
              <a:r>
                <a:rPr lang="fr-FR" altLang="fr-FR" sz="1600" b="1" u="sng">
                  <a:cs typeface="Arial" charset="0"/>
                </a:rPr>
                <a:t>Solution</a:t>
              </a:r>
              <a:r>
                <a:rPr lang="fr-FR" altLang="fr-FR" sz="1600" b="1">
                  <a:cs typeface="Arial" charset="0"/>
                </a:rPr>
                <a:t>:</a:t>
              </a:r>
              <a:r>
                <a:rPr lang="fr-FR" altLang="fr-FR" sz="1600">
                  <a:cs typeface="Arial" charset="0"/>
                </a:rPr>
                <a:t> accélérer les particules   </a:t>
              </a:r>
            </a:p>
          </p:txBody>
        </p:sp>
        <p:graphicFrame>
          <p:nvGraphicFramePr>
            <p:cNvPr id="6166" name="Object 2"/>
            <p:cNvGraphicFramePr>
              <a:graphicFrameLocks noChangeAspect="1"/>
            </p:cNvGraphicFramePr>
            <p:nvPr/>
          </p:nvGraphicFramePr>
          <p:xfrm>
            <a:off x="4355976" y="4152751"/>
            <a:ext cx="1092200" cy="860425"/>
          </p:xfrm>
          <a:graphic>
            <a:graphicData uri="http://schemas.openxmlformats.org/presentationml/2006/ole">
              <mc:AlternateContent xmlns:mc="http://schemas.openxmlformats.org/markup-compatibility/2006">
                <mc:Choice xmlns:v="urn:schemas-microsoft-com:vml" Requires="v">
                  <p:oleObj spid="_x0000_s6245" name="Équation" r:id="rId5" imgW="762000" imgH="647700" progId="Equation.3">
                    <p:embed/>
                  </p:oleObj>
                </mc:Choice>
                <mc:Fallback>
                  <p:oleObj name="Équation" r:id="rId5" imgW="762000" imgH="6477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976" y="4152751"/>
                          <a:ext cx="1092200" cy="860425"/>
                        </a:xfrm>
                        <a:prstGeom prst="rect">
                          <a:avLst/>
                        </a:prstGeom>
                        <a:solidFill>
                          <a:srgbClr val="FFFF99"/>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Flèche droite 18"/>
            <p:cNvSpPr/>
            <p:nvPr/>
          </p:nvSpPr>
          <p:spPr>
            <a:xfrm>
              <a:off x="3472709" y="4436583"/>
              <a:ext cx="666297" cy="21602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Ellipse 19"/>
            <p:cNvSpPr/>
            <p:nvPr/>
          </p:nvSpPr>
          <p:spPr>
            <a:xfrm>
              <a:off x="5004667" y="4436583"/>
              <a:ext cx="431285" cy="3605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169" name="ZoneTexte 20"/>
            <p:cNvSpPr txBox="1">
              <a:spLocks noChangeArrowheads="1"/>
            </p:cNvSpPr>
            <p:nvPr/>
          </p:nvSpPr>
          <p:spPr bwMode="auto">
            <a:xfrm>
              <a:off x="6660232" y="4149080"/>
              <a:ext cx="1510277" cy="739088"/>
            </a:xfrm>
            <a:prstGeom prst="rect">
              <a:avLst/>
            </a:prstGeom>
            <a:solidFill>
              <a:srgbClr val="FEF994"/>
            </a:solidFill>
            <a:ln w="25400">
              <a:solidFill>
                <a:srgbClr val="FF0000"/>
              </a:solidFill>
              <a:miter lim="800000"/>
              <a:headEnd/>
              <a:tailEnd/>
            </a:ln>
          </p:spPr>
          <p:txBody>
            <a:bodyPr>
              <a:spAutoFit/>
            </a:bodyPr>
            <a:lstStyle/>
            <a:p>
              <a:r>
                <a:rPr lang="fr-FR" altLang="fr-FR" sz="1400" b="1" dirty="0">
                  <a:solidFill>
                    <a:srgbClr val="FF0000"/>
                  </a:solidFill>
                  <a:cs typeface="Arial" charset="0"/>
                </a:rPr>
                <a:t>Si </a:t>
              </a:r>
              <a:r>
                <a:rPr lang="fr-FR" altLang="fr-FR" sz="1400" b="1" i="1" dirty="0">
                  <a:solidFill>
                    <a:srgbClr val="FF0000"/>
                  </a:solidFill>
                  <a:cs typeface="Arial" charset="0"/>
                </a:rPr>
                <a:t>v</a:t>
              </a:r>
              <a:r>
                <a:rPr lang="fr-FR" altLang="fr-FR" sz="1400" b="1" dirty="0">
                  <a:solidFill>
                    <a:srgbClr val="FF0000"/>
                  </a:solidFill>
                  <a:cs typeface="Arial" charset="0"/>
                </a:rPr>
                <a:t> approche </a:t>
              </a:r>
              <a:r>
                <a:rPr lang="fr-FR" altLang="fr-FR" sz="1400" b="1" i="1" dirty="0">
                  <a:solidFill>
                    <a:srgbClr val="FF0000"/>
                  </a:solidFill>
                  <a:cs typeface="Arial" charset="0"/>
                </a:rPr>
                <a:t>c</a:t>
              </a:r>
              <a:r>
                <a:rPr lang="fr-FR" altLang="fr-FR" sz="1400" b="1" dirty="0">
                  <a:solidFill>
                    <a:srgbClr val="FF0000"/>
                  </a:solidFill>
                  <a:cs typeface="Arial" charset="0"/>
                </a:rPr>
                <a:t>, </a:t>
              </a:r>
              <a:r>
                <a:rPr lang="fr-FR" altLang="fr-FR" sz="1400" b="1" i="1" dirty="0">
                  <a:solidFill>
                    <a:srgbClr val="FF0000"/>
                  </a:solidFill>
                  <a:cs typeface="Arial" charset="0"/>
                </a:rPr>
                <a:t>E</a:t>
              </a:r>
              <a:r>
                <a:rPr lang="fr-FR" altLang="fr-FR" sz="1400" b="1" dirty="0">
                  <a:solidFill>
                    <a:srgbClr val="FF0000"/>
                  </a:solidFill>
                  <a:cs typeface="Arial" charset="0"/>
                </a:rPr>
                <a:t> devient très élevée</a:t>
              </a:r>
            </a:p>
          </p:txBody>
        </p:sp>
        <p:cxnSp>
          <p:nvCxnSpPr>
            <p:cNvPr id="23" name="Connecteur en arc 22"/>
            <p:cNvCxnSpPr>
              <a:stCxn id="20" idx="7"/>
              <a:endCxn id="6169" idx="1"/>
            </p:cNvCxnSpPr>
            <p:nvPr/>
          </p:nvCxnSpPr>
          <p:spPr>
            <a:xfrm rot="16200000" flipH="1">
              <a:off x="6002089" y="3861029"/>
              <a:ext cx="30180" cy="1286123"/>
            </a:xfrm>
            <a:prstGeom prst="curvedConnector4">
              <a:avLst>
                <a:gd name="adj1" fmla="val -782341"/>
                <a:gd name="adj2" fmla="val 52457"/>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4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childTnLst>
                                </p:cTn>
                              </p:par>
                              <p:par>
                                <p:cTn id="16" presetID="63" presetClass="path" presetSubtype="0" repeatCount="indefinite" accel="50000" fill="hold" nodeType="withEffect">
                                  <p:stCondLst>
                                    <p:cond delay="0"/>
                                  </p:stCondLst>
                                  <p:endCondLst>
                                    <p:cond evt="onNext" delay="0">
                                      <p:tgtEl>
                                        <p:sldTgt/>
                                      </p:tgtEl>
                                    </p:cond>
                                  </p:endCondLst>
                                  <p:childTnLst>
                                    <p:animMotion origin="layout" path="M 2.5E-6 2.98936E-6 L 0.38576 2.98936E-6 " pathEditMode="relative" rAng="0" ptsTypes="AA">
                                      <p:cBhvr>
                                        <p:cTn id="17" dur="1000" fill="hold"/>
                                        <p:tgtEl>
                                          <p:spTgt spid="42"/>
                                        </p:tgtEl>
                                        <p:attrNameLst>
                                          <p:attrName>ppt_x</p:attrName>
                                          <p:attrName>ppt_y</p:attrName>
                                        </p:attrNameLst>
                                      </p:cBhvr>
                                      <p:rCtr x="19288" y="0"/>
                                    </p:animMotion>
                                  </p:childTnLst>
                                  <p:subTnLst>
                                    <p:set>
                                      <p:cBhvr override="childStyle">
                                        <p:cTn dur="1" fill="hold" display="0" masterRel="sameClick" afterEffect="1">
                                          <p:stCondLst>
                                            <p:cond evt="end" delay="0">
                                              <p:tn val="16"/>
                                            </p:cond>
                                          </p:stCondLst>
                                        </p:cTn>
                                        <p:tgtEl>
                                          <p:spTgt spid="42"/>
                                        </p:tgtEl>
                                        <p:attrNameLst>
                                          <p:attrName>style.visibility</p:attrName>
                                        </p:attrNameLst>
                                      </p:cBhvr>
                                      <p:to>
                                        <p:strVal val="hidden"/>
                                      </p:to>
                                    </p:set>
                                  </p:subTnLst>
                                </p:cTn>
                              </p:par>
                              <p:par>
                                <p:cTn id="18" presetID="35" presetClass="path" presetSubtype="0" repeatCount="indefinite" accel="50000" fill="hold" nodeType="withEffect">
                                  <p:stCondLst>
                                    <p:cond delay="0"/>
                                  </p:stCondLst>
                                  <p:endCondLst>
                                    <p:cond evt="onNext" delay="0">
                                      <p:tgtEl>
                                        <p:sldTgt/>
                                      </p:tgtEl>
                                    </p:cond>
                                  </p:endCondLst>
                                  <p:childTnLst>
                                    <p:animMotion origin="layout" path="M -2.5E-6 2.98936E-6 L -0.40937 2.98936E-6 " pathEditMode="relative" rAng="0" ptsTypes="AA">
                                      <p:cBhvr>
                                        <p:cTn id="19" dur="1000" fill="hold"/>
                                        <p:tgtEl>
                                          <p:spTgt spid="43"/>
                                        </p:tgtEl>
                                        <p:attrNameLst>
                                          <p:attrName>ppt_x</p:attrName>
                                          <p:attrName>ppt_y</p:attrName>
                                        </p:attrNameLst>
                                      </p:cBhvr>
                                      <p:rCtr x="-20469" y="0"/>
                                    </p:animMotion>
                                  </p:childTnLst>
                                  <p:subTnLst>
                                    <p:set>
                                      <p:cBhvr override="childStyle">
                                        <p:cTn dur="1" fill="hold" display="0" masterRel="sameClick" afterEffect="1">
                                          <p:stCondLst>
                                            <p:cond evt="end" delay="0">
                                              <p:tn val="18"/>
                                            </p:cond>
                                          </p:stCondLst>
                                        </p:cTn>
                                        <p:tgtEl>
                                          <p:spTgt spid="43"/>
                                        </p:tgtEl>
                                        <p:attrNameLst>
                                          <p:attrName>style.visibility</p:attrName>
                                        </p:attrNameLst>
                                      </p:cBhvr>
                                      <p:to>
                                        <p:strVal val="hidden"/>
                                      </p:to>
                                    </p:set>
                                  </p:subTnLst>
                                </p:cTn>
                              </p:par>
                            </p:childTnLst>
                          </p:cTn>
                        </p:par>
                        <p:par>
                          <p:cTn id="20" fill="hold" nodeType="afterGroup">
                            <p:stCondLst>
                              <p:cond delay="1000"/>
                            </p:stCondLst>
                            <p:childTnLst>
                              <p:par>
                                <p:cTn id="21" presetID="1" presetClass="exit" presetSubtype="0" fill="hold" nodeType="afterEffect">
                                  <p:stCondLst>
                                    <p:cond delay="0"/>
                                  </p:stCondLst>
                                  <p:childTnLst>
                                    <p:set>
                                      <p:cBhvr>
                                        <p:cTn id="22" dur="1" fill="hold">
                                          <p:stCondLst>
                                            <p:cond delay="0"/>
                                          </p:stCondLst>
                                        </p:cTn>
                                        <p:tgtEl>
                                          <p:spTgt spid="43"/>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2"/>
                                        </p:tgtEl>
                                        <p:attrNameLst>
                                          <p:attrName>style.visibility</p:attrName>
                                        </p:attrNameLst>
                                      </p:cBhvr>
                                      <p:to>
                                        <p:strVal val="hidden"/>
                                      </p:to>
                                    </p:set>
                                  </p:childTnLst>
                                </p:cTn>
                              </p:par>
                            </p:childTnLst>
                          </p:cTn>
                        </p:par>
                        <p:par>
                          <p:cTn id="25" fill="hold" nodeType="afterGroup">
                            <p:stCondLst>
                              <p:cond delay="1000"/>
                            </p:stCondLst>
                            <p:childTnLst>
                              <p:par>
                                <p:cTn id="26" presetID="1"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4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 grpId="0"/>
      <p:bldP spid="17"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70"/>
          <p:cNvGrpSpPr>
            <a:grpSpLocks/>
          </p:cNvGrpSpPr>
          <p:nvPr/>
        </p:nvGrpSpPr>
        <p:grpSpPr bwMode="auto">
          <a:xfrm>
            <a:off x="2339975" y="4075113"/>
            <a:ext cx="3600450" cy="1585912"/>
            <a:chOff x="2339752" y="4075484"/>
            <a:chExt cx="3600400" cy="1585764"/>
          </a:xfrm>
        </p:grpSpPr>
        <p:grpSp>
          <p:nvGrpSpPr>
            <p:cNvPr id="7185" name="Groupe 52"/>
            <p:cNvGrpSpPr>
              <a:grpSpLocks/>
            </p:cNvGrpSpPr>
            <p:nvPr/>
          </p:nvGrpSpPr>
          <p:grpSpPr bwMode="auto">
            <a:xfrm>
              <a:off x="3995936" y="4075484"/>
              <a:ext cx="360040" cy="339725"/>
              <a:chOff x="4427984" y="1268760"/>
              <a:chExt cx="360040" cy="339725"/>
            </a:xfrm>
          </p:grpSpPr>
          <p:sp>
            <p:nvSpPr>
              <p:cNvPr id="7190" name="ZoneTexte 28"/>
              <p:cNvSpPr txBox="1">
                <a:spLocks noChangeArrowheads="1"/>
              </p:cNvSpPr>
              <p:nvPr/>
            </p:nvSpPr>
            <p:spPr bwMode="auto">
              <a:xfrm>
                <a:off x="4427984" y="1268760"/>
                <a:ext cx="3222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00" b="1" i="1">
                    <a:cs typeface="Arial" charset="0"/>
                  </a:rPr>
                  <a:t>E</a:t>
                </a:r>
                <a:endParaRPr lang="fr-FR" altLang="fr-FR" sz="1600" b="1" i="1">
                  <a:latin typeface="Estrangelo Edessa" pitchFamily="66" charset="0"/>
                </a:endParaRPr>
              </a:p>
            </p:txBody>
          </p:sp>
          <p:cxnSp>
            <p:nvCxnSpPr>
              <p:cNvPr id="55" name="Connecteur droit avec flèche 54"/>
              <p:cNvCxnSpPr/>
              <p:nvPr/>
            </p:nvCxnSpPr>
            <p:spPr>
              <a:xfrm>
                <a:off x="4427540" y="1268760"/>
                <a:ext cx="360357" cy="158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cxnSp>
          <p:nvCxnSpPr>
            <p:cNvPr id="56" name="Connecteur droit avec flèche 55"/>
            <p:cNvCxnSpPr/>
            <p:nvPr/>
          </p:nvCxnSpPr>
          <p:spPr>
            <a:xfrm>
              <a:off x="3852619" y="4435812"/>
              <a:ext cx="792151" cy="1588"/>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rot="5400000">
              <a:off x="1547663" y="4869160"/>
              <a:ext cx="1584177"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rot="5400000">
              <a:off x="5652047" y="4365176"/>
              <a:ext cx="576209"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rot="5400000">
              <a:off x="5652047" y="5301714"/>
              <a:ext cx="576209"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171" name="Rectangle 7"/>
          <p:cNvSpPr>
            <a:spLocks noChangeArrowheads="1"/>
          </p:cNvSpPr>
          <p:nvPr/>
        </p:nvSpPr>
        <p:spPr bwMode="auto">
          <a:xfrm>
            <a:off x="8855075" y="6608763"/>
            <a:ext cx="32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dirty="0">
                <a:solidFill>
                  <a:srgbClr val="FFFFFF"/>
                </a:solidFill>
                <a:latin typeface="Estrangelo Edessa" pitchFamily="66" charset="0"/>
                <a:ea typeface="KaiTi" pitchFamily="49" charset="-122"/>
                <a:cs typeface="Estrangelo Edessa" pitchFamily="66" charset="0"/>
              </a:rPr>
              <a:t>3</a:t>
            </a:r>
            <a:endParaRPr lang="fr-FR" altLang="fr-FR" sz="1200" dirty="0">
              <a:ea typeface="KaiTi" pitchFamily="49" charset="-122"/>
              <a:cs typeface="Estrangelo Edessa" pitchFamily="66" charset="0"/>
            </a:endParaRPr>
          </a:p>
        </p:txBody>
      </p:sp>
      <p:sp>
        <p:nvSpPr>
          <p:cNvPr id="7172" name="Rectangle 1"/>
          <p:cNvSpPr>
            <a:spLocks noChangeArrowheads="1"/>
          </p:cNvSpPr>
          <p:nvPr/>
        </p:nvSpPr>
        <p:spPr bwMode="auto">
          <a:xfrm>
            <a:off x="0" y="0"/>
            <a:ext cx="9144000" cy="692150"/>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endParaRPr lang="en-GB" altLang="fr-FR" sz="1200" b="1" dirty="0" smtClean="0">
              <a:solidFill>
                <a:srgbClr val="FFFFFF"/>
              </a:solidFill>
              <a:latin typeface="Arial" charset="0"/>
              <a:cs typeface="Arial" charset="0"/>
            </a:endParaRPr>
          </a:p>
          <a:p>
            <a:pPr eaLnBrk="1" hangingPunct="1">
              <a:spcBef>
                <a:spcPct val="0"/>
              </a:spcBef>
              <a:buClrTx/>
              <a:buSzTx/>
              <a:buFont typeface="Times New Roman" pitchFamily="18" charset="0"/>
              <a:buNone/>
            </a:pPr>
            <a:r>
              <a:rPr lang="en-GB" altLang="fr-FR" sz="1200" b="1" dirty="0" smtClean="0">
                <a:solidFill>
                  <a:srgbClr val="FFFFFF"/>
                </a:solidFill>
                <a:latin typeface="Arial" charset="0"/>
                <a:cs typeface="Arial" charset="0"/>
              </a:rPr>
              <a:t>Comment </a:t>
            </a:r>
            <a:r>
              <a:rPr lang="en-GB" altLang="fr-FR" sz="1200" b="1" dirty="0" err="1" smtClean="0">
                <a:solidFill>
                  <a:srgbClr val="FFFFFF"/>
                </a:solidFill>
                <a:latin typeface="Arial" charset="0"/>
                <a:cs typeface="Arial" charset="0"/>
              </a:rPr>
              <a:t>accélérer</a:t>
            </a:r>
            <a:r>
              <a:rPr lang="en-GB" altLang="fr-FR" sz="1200" b="1" dirty="0" smtClean="0">
                <a:solidFill>
                  <a:srgbClr val="FFFFFF"/>
                </a:solidFill>
                <a:latin typeface="Arial" charset="0"/>
                <a:cs typeface="Arial" charset="0"/>
              </a:rPr>
              <a:t> </a:t>
            </a:r>
            <a:r>
              <a:rPr lang="en-GB" altLang="fr-FR" sz="1200" b="1" dirty="0" err="1">
                <a:solidFill>
                  <a:srgbClr val="FFFFFF"/>
                </a:solidFill>
                <a:latin typeface="Arial" charset="0"/>
                <a:cs typeface="Arial" charset="0"/>
              </a:rPr>
              <a:t>une</a:t>
            </a:r>
            <a:r>
              <a:rPr lang="en-GB" altLang="fr-FR" sz="1200" b="1" dirty="0">
                <a:solidFill>
                  <a:srgbClr val="FFFFFF"/>
                </a:solidFill>
                <a:latin typeface="Arial" charset="0"/>
                <a:cs typeface="Arial" charset="0"/>
              </a:rPr>
              <a:t> </a:t>
            </a:r>
            <a:r>
              <a:rPr lang="en-GB" altLang="fr-FR" sz="1200" b="1" dirty="0" err="1">
                <a:solidFill>
                  <a:srgbClr val="FFFFFF"/>
                </a:solidFill>
                <a:latin typeface="Arial" charset="0"/>
                <a:cs typeface="Arial" charset="0"/>
              </a:rPr>
              <a:t>particule</a:t>
            </a:r>
            <a:r>
              <a:rPr lang="en-GB" altLang="fr-FR" sz="1200" b="1" dirty="0">
                <a:solidFill>
                  <a:srgbClr val="FFFFFF"/>
                </a:solidFill>
                <a:latin typeface="Arial" charset="0"/>
                <a:cs typeface="Arial" charset="0"/>
              </a:rPr>
              <a:t>?</a:t>
            </a:r>
          </a:p>
          <a:p>
            <a:pPr eaLnBrk="1" hangingPunct="1">
              <a:spcBef>
                <a:spcPct val="0"/>
              </a:spcBef>
              <a:buClrTx/>
              <a:buSzTx/>
              <a:buFont typeface="Times New Roman" pitchFamily="18" charset="0"/>
              <a:buNone/>
            </a:pPr>
            <a:endParaRPr lang="en-GB" altLang="fr-FR" sz="1200" b="1" dirty="0">
              <a:solidFill>
                <a:srgbClr val="FFFFFF"/>
              </a:solidFill>
              <a:latin typeface="Arial" charset="0"/>
              <a:ea typeface="KaiTi" pitchFamily="49" charset="-122"/>
              <a:cs typeface="Arial" charset="0"/>
            </a:endParaRPr>
          </a:p>
        </p:txBody>
      </p:sp>
      <p:pic>
        <p:nvPicPr>
          <p:cNvPr id="7174" name="Picture 15"/>
          <p:cNvPicPr>
            <a:picLocks noChangeAspect="1" noChangeArrowheads="1"/>
          </p:cNvPicPr>
          <p:nvPr/>
        </p:nvPicPr>
        <p:blipFill>
          <a:blip r:embed="rId4">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748713" y="224631"/>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75" name="Object 2"/>
          <p:cNvGraphicFramePr>
            <a:graphicFrameLocks noChangeAspect="1"/>
          </p:cNvGraphicFramePr>
          <p:nvPr>
            <p:extLst>
              <p:ext uri="{D42A27DB-BD31-4B8C-83A1-F6EECF244321}">
                <p14:modId xmlns:p14="http://schemas.microsoft.com/office/powerpoint/2010/main" val="1962494576"/>
              </p:ext>
            </p:extLst>
          </p:nvPr>
        </p:nvGraphicFramePr>
        <p:xfrm>
          <a:off x="827584" y="1529510"/>
          <a:ext cx="1033413" cy="853053"/>
        </p:xfrm>
        <a:graphic>
          <a:graphicData uri="http://schemas.openxmlformats.org/presentationml/2006/ole">
            <mc:AlternateContent xmlns:mc="http://schemas.openxmlformats.org/markup-compatibility/2006">
              <mc:Choice xmlns:v="urn:schemas-microsoft-com:vml" Requires="v">
                <p:oleObj spid="_x0000_s7328" name="Équation" r:id="rId5" imgW="469900" imgH="419100" progId="Equation.3">
                  <p:embed/>
                </p:oleObj>
              </mc:Choice>
              <mc:Fallback>
                <p:oleObj name="Équation" r:id="rId5" imgW="469900" imgH="4191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1529510"/>
                        <a:ext cx="1033413" cy="853053"/>
                      </a:xfrm>
                      <a:prstGeom prst="rect">
                        <a:avLst/>
                      </a:prstGeom>
                      <a:solidFill>
                        <a:srgbClr val="FFFF99"/>
                      </a:solidFill>
                      <a:ln>
                        <a:noFill/>
                      </a:ln>
                      <a:effectLst/>
                      <a:extLst/>
                    </p:spPr>
                  </p:pic>
                </p:oleObj>
              </mc:Fallback>
            </mc:AlternateContent>
          </a:graphicData>
        </a:graphic>
      </p:graphicFrame>
      <p:sp>
        <p:nvSpPr>
          <p:cNvPr id="7176" name="ZoneTexte 15"/>
          <p:cNvSpPr txBox="1">
            <a:spLocks noChangeArrowheads="1"/>
          </p:cNvSpPr>
          <p:nvPr/>
        </p:nvSpPr>
        <p:spPr bwMode="auto">
          <a:xfrm>
            <a:off x="107950" y="1177925"/>
            <a:ext cx="6750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400">
                <a:cs typeface="Arial" charset="0"/>
              </a:rPr>
              <a:t>→ La particule y subit une accélération </a:t>
            </a:r>
            <a:r>
              <a:rPr lang="fr-FR" altLang="fr-FR" sz="1400" b="1" i="1">
                <a:solidFill>
                  <a:srgbClr val="FFFF00"/>
                </a:solidFill>
                <a:cs typeface="Arial" charset="0"/>
              </a:rPr>
              <a:t>a</a:t>
            </a:r>
            <a:r>
              <a:rPr lang="fr-FR" altLang="fr-FR" sz="1400">
                <a:cs typeface="Arial" charset="0"/>
              </a:rPr>
              <a:t> proportionnelle à  l’intensité du champ </a:t>
            </a:r>
            <a:r>
              <a:rPr lang="fr-FR" altLang="fr-FR" sz="1400" i="1">
                <a:solidFill>
                  <a:srgbClr val="FFFF00"/>
                </a:solidFill>
                <a:cs typeface="Arial" charset="0"/>
              </a:rPr>
              <a:t>E</a:t>
            </a:r>
            <a:r>
              <a:rPr lang="fr-FR" altLang="fr-FR" sz="1400" i="1">
                <a:cs typeface="Arial" charset="0"/>
              </a:rPr>
              <a:t> </a:t>
            </a:r>
            <a:r>
              <a:rPr lang="fr-FR" altLang="fr-FR" sz="1400">
                <a:cs typeface="Arial" charset="0"/>
              </a:rPr>
              <a:t>:</a:t>
            </a:r>
          </a:p>
        </p:txBody>
      </p:sp>
      <p:sp>
        <p:nvSpPr>
          <p:cNvPr id="7177" name="ZoneTexte 17"/>
          <p:cNvSpPr txBox="1">
            <a:spLocks noChangeArrowheads="1"/>
          </p:cNvSpPr>
          <p:nvPr/>
        </p:nvSpPr>
        <p:spPr bwMode="auto">
          <a:xfrm>
            <a:off x="2124075" y="1773238"/>
            <a:ext cx="4103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400">
                <a:cs typeface="Arial" charset="0"/>
              </a:rPr>
              <a:t>où </a:t>
            </a:r>
            <a:r>
              <a:rPr lang="fr-FR" altLang="fr-FR" sz="1400" b="1" i="1">
                <a:solidFill>
                  <a:srgbClr val="FFFF00"/>
                </a:solidFill>
                <a:cs typeface="Arial" charset="0"/>
              </a:rPr>
              <a:t>q</a:t>
            </a:r>
            <a:r>
              <a:rPr lang="fr-FR" altLang="fr-FR" sz="1400">
                <a:cs typeface="Arial" charset="0"/>
              </a:rPr>
              <a:t> est la charge de la particule, et </a:t>
            </a:r>
            <a:r>
              <a:rPr lang="fr-FR" altLang="fr-FR" sz="1400" b="1" i="1">
                <a:solidFill>
                  <a:srgbClr val="FFFF00"/>
                </a:solidFill>
                <a:cs typeface="Arial" charset="0"/>
              </a:rPr>
              <a:t>m</a:t>
            </a:r>
            <a:r>
              <a:rPr lang="fr-FR" altLang="fr-FR" sz="1400">
                <a:cs typeface="Arial" charset="0"/>
              </a:rPr>
              <a:t> sa masse </a:t>
            </a:r>
          </a:p>
        </p:txBody>
      </p:sp>
      <p:grpSp>
        <p:nvGrpSpPr>
          <p:cNvPr id="4" name="Groupe 71"/>
          <p:cNvGrpSpPr>
            <a:grpSpLocks/>
          </p:cNvGrpSpPr>
          <p:nvPr/>
        </p:nvGrpSpPr>
        <p:grpSpPr bwMode="auto">
          <a:xfrm>
            <a:off x="179388" y="2492377"/>
            <a:ext cx="9075737" cy="918335"/>
            <a:chOff x="179512" y="2492896"/>
            <a:chExt cx="9076964" cy="917836"/>
          </a:xfrm>
        </p:grpSpPr>
        <p:sp>
          <p:nvSpPr>
            <p:cNvPr id="7183" name="ZoneTexte 33"/>
            <p:cNvSpPr txBox="1">
              <a:spLocks noChangeArrowheads="1"/>
            </p:cNvSpPr>
            <p:nvPr/>
          </p:nvSpPr>
          <p:spPr bwMode="auto">
            <a:xfrm>
              <a:off x="179512" y="2492896"/>
              <a:ext cx="9076964" cy="30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400">
                  <a:cs typeface="Arial" charset="0"/>
                </a:rPr>
                <a:t>→ En supposant que notre particule est initialement au repos, elle acquiert au bout d’un temps </a:t>
              </a:r>
              <a:r>
                <a:rPr lang="fr-FR" altLang="fr-FR" sz="1400" b="1" i="1">
                  <a:solidFill>
                    <a:srgbClr val="FFFF00"/>
                  </a:solidFill>
                  <a:cs typeface="Arial" charset="0"/>
                </a:rPr>
                <a:t>t</a:t>
              </a:r>
              <a:r>
                <a:rPr lang="fr-FR" altLang="fr-FR" sz="1400">
                  <a:cs typeface="Arial" charset="0"/>
                </a:rPr>
                <a:t> une vitesse </a:t>
              </a:r>
              <a:r>
                <a:rPr lang="fr-FR" altLang="fr-FR" sz="1400" b="1" i="1">
                  <a:solidFill>
                    <a:srgbClr val="FFFF00"/>
                  </a:solidFill>
                  <a:cs typeface="Arial" charset="0"/>
                </a:rPr>
                <a:t>v</a:t>
              </a:r>
              <a:r>
                <a:rPr lang="fr-FR" altLang="fr-FR" sz="1400" b="1" i="1">
                  <a:cs typeface="Arial" charset="0"/>
                </a:rPr>
                <a:t> </a:t>
              </a:r>
              <a:r>
                <a:rPr lang="fr-FR" altLang="fr-FR" sz="1400">
                  <a:cs typeface="Arial" charset="0"/>
                </a:rPr>
                <a:t>:  </a:t>
              </a:r>
            </a:p>
          </p:txBody>
        </p:sp>
        <p:graphicFrame>
          <p:nvGraphicFramePr>
            <p:cNvPr id="7184" name="Object 3"/>
            <p:cNvGraphicFramePr>
              <a:graphicFrameLocks noChangeAspect="1"/>
            </p:cNvGraphicFramePr>
            <p:nvPr>
              <p:extLst>
                <p:ext uri="{D42A27DB-BD31-4B8C-83A1-F6EECF244321}">
                  <p14:modId xmlns:p14="http://schemas.microsoft.com/office/powerpoint/2010/main" val="1283958783"/>
                </p:ext>
              </p:extLst>
            </p:nvPr>
          </p:nvGraphicFramePr>
          <p:xfrm>
            <a:off x="3676418" y="2907441"/>
            <a:ext cx="1285430" cy="503291"/>
          </p:xfrm>
          <a:graphic>
            <a:graphicData uri="http://schemas.openxmlformats.org/presentationml/2006/ole">
              <mc:AlternateContent xmlns:mc="http://schemas.openxmlformats.org/markup-compatibility/2006">
                <mc:Choice xmlns:v="urn:schemas-microsoft-com:vml" Requires="v">
                  <p:oleObj spid="_x0000_s7329" name="Équation" r:id="rId7" imgW="418918" imgH="177723" progId="Equation.3">
                    <p:embed/>
                  </p:oleObj>
                </mc:Choice>
                <mc:Fallback>
                  <p:oleObj name="Équation" r:id="rId7" imgW="418918" imgH="177723"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6418" y="2907441"/>
                          <a:ext cx="1285430" cy="503291"/>
                        </a:xfrm>
                        <a:prstGeom prst="rect">
                          <a:avLst/>
                        </a:prstGeom>
                        <a:solidFill>
                          <a:srgbClr val="FFFF99"/>
                        </a:solidFill>
                        <a:ln>
                          <a:noFill/>
                        </a:ln>
                        <a:effectLst/>
                        <a:extLst/>
                      </p:spPr>
                    </p:pic>
                  </p:oleObj>
                </mc:Fallback>
              </mc:AlternateContent>
            </a:graphicData>
          </a:graphic>
        </p:graphicFrame>
      </p:grpSp>
      <p:sp>
        <p:nvSpPr>
          <p:cNvPr id="51" name="Ellipse 50"/>
          <p:cNvSpPr/>
          <p:nvPr/>
        </p:nvSpPr>
        <p:spPr>
          <a:xfrm>
            <a:off x="2267744" y="4725144"/>
            <a:ext cx="216024" cy="216024"/>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182" name="ZoneTexte 15"/>
          <p:cNvSpPr txBox="1">
            <a:spLocks noChangeArrowheads="1"/>
          </p:cNvSpPr>
          <p:nvPr/>
        </p:nvSpPr>
        <p:spPr bwMode="auto">
          <a:xfrm>
            <a:off x="107950" y="692150"/>
            <a:ext cx="8278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400" dirty="0">
                <a:cs typeface="Arial" charset="0"/>
              </a:rPr>
              <a:t>→ Pour accélérer une particule chargée  (</a:t>
            </a:r>
            <a:r>
              <a:rPr lang="fr-FR" altLang="fr-FR" sz="1400" i="1" dirty="0">
                <a:cs typeface="Arial" charset="0"/>
              </a:rPr>
              <a:t>proton, électron,… </a:t>
            </a:r>
            <a:r>
              <a:rPr lang="fr-FR" altLang="fr-FR" sz="1400" dirty="0">
                <a:cs typeface="Arial" charset="0"/>
              </a:rPr>
              <a:t>), on la place dans </a:t>
            </a:r>
            <a:r>
              <a:rPr lang="fr-FR" altLang="fr-FR" sz="1400" b="1" dirty="0">
                <a:solidFill>
                  <a:srgbClr val="FFFF00"/>
                </a:solidFill>
                <a:cs typeface="Arial" charset="0"/>
              </a:rPr>
              <a:t>un champ électrique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1"/>
                                        </p:tgtEl>
                                        <p:attrNameLst>
                                          <p:attrName>style.visibility</p:attrName>
                                        </p:attrNameLst>
                                      </p:cBhvr>
                                      <p:to>
                                        <p:strVal val="visible"/>
                                      </p:to>
                                    </p:set>
                                  </p:childTnLst>
                                </p:cTn>
                              </p:par>
                            </p:childTnLst>
                          </p:cTn>
                        </p:par>
                        <p:par>
                          <p:cTn id="12" fill="hold" nodeType="afterGroup">
                            <p:stCondLst>
                              <p:cond delay="0"/>
                            </p:stCondLst>
                            <p:childTnLst>
                              <p:par>
                                <p:cTn id="13" presetID="63" presetClass="path" presetSubtype="0" repeatCount="indefinite" accel="50000" fill="hold" nodeType="afterEffect">
                                  <p:stCondLst>
                                    <p:cond delay="0"/>
                                  </p:stCondLst>
                                  <p:childTnLst>
                                    <p:animMotion origin="layout" path="M 5E-6 -3.19297E-6 L 0.54341 -3.19297E-6 " pathEditMode="relative" rAng="0" ptsTypes="AA">
                                      <p:cBhvr>
                                        <p:cTn id="14" dur="1000" fill="hold"/>
                                        <p:tgtEl>
                                          <p:spTgt spid="51"/>
                                        </p:tgtEl>
                                        <p:attrNameLst>
                                          <p:attrName>ppt_x</p:attrName>
                                          <p:attrName>ppt_y</p:attrName>
                                        </p:attrNameLst>
                                      </p:cBhvr>
                                      <p:rCtr x="271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ChangeArrowheads="1"/>
          </p:cNvSpPr>
          <p:nvPr/>
        </p:nvSpPr>
        <p:spPr bwMode="auto">
          <a:xfrm>
            <a:off x="8855075" y="6608763"/>
            <a:ext cx="32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dirty="0">
                <a:solidFill>
                  <a:srgbClr val="FFFFFF"/>
                </a:solidFill>
                <a:latin typeface="Estrangelo Edessa" pitchFamily="66" charset="0"/>
                <a:ea typeface="KaiTi" pitchFamily="49" charset="-122"/>
                <a:cs typeface="Estrangelo Edessa" pitchFamily="66" charset="0"/>
              </a:rPr>
              <a:t>4</a:t>
            </a:r>
            <a:endParaRPr lang="fr-FR" altLang="fr-FR" sz="1200" dirty="0">
              <a:ea typeface="KaiTi" pitchFamily="49" charset="-122"/>
              <a:cs typeface="Estrangelo Edessa" pitchFamily="66" charset="0"/>
            </a:endParaRPr>
          </a:p>
        </p:txBody>
      </p:sp>
      <p:sp>
        <p:nvSpPr>
          <p:cNvPr id="8195" name="Rectangle 1"/>
          <p:cNvSpPr>
            <a:spLocks noChangeArrowheads="1"/>
          </p:cNvSpPr>
          <p:nvPr/>
        </p:nvSpPr>
        <p:spPr bwMode="auto">
          <a:xfrm>
            <a:off x="0" y="0"/>
            <a:ext cx="9144000" cy="765175"/>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endParaRPr lang="en-GB" altLang="fr-FR" sz="1200" b="1" dirty="0" smtClean="0">
              <a:solidFill>
                <a:srgbClr val="FFFFFF"/>
              </a:solidFill>
              <a:latin typeface="Arial" charset="0"/>
              <a:cs typeface="Arial" charset="0"/>
            </a:endParaRPr>
          </a:p>
          <a:p>
            <a:pPr eaLnBrk="1" hangingPunct="1">
              <a:spcBef>
                <a:spcPct val="0"/>
              </a:spcBef>
              <a:buClrTx/>
              <a:buSzTx/>
              <a:buFont typeface="Times New Roman" pitchFamily="18" charset="0"/>
              <a:buNone/>
            </a:pPr>
            <a:r>
              <a:rPr lang="en-GB" altLang="fr-FR" sz="1200" b="1" dirty="0" smtClean="0">
                <a:solidFill>
                  <a:srgbClr val="FFFFFF"/>
                </a:solidFill>
                <a:latin typeface="Arial" charset="0"/>
                <a:cs typeface="Arial" charset="0"/>
              </a:rPr>
              <a:t>Comment </a:t>
            </a:r>
            <a:r>
              <a:rPr lang="en-GB" altLang="fr-FR" sz="1200" b="1" dirty="0">
                <a:solidFill>
                  <a:srgbClr val="FFFFFF"/>
                </a:solidFill>
                <a:latin typeface="Arial" charset="0"/>
                <a:cs typeface="Arial" charset="0"/>
              </a:rPr>
              <a:t>faire </a:t>
            </a:r>
            <a:r>
              <a:rPr lang="en-GB" altLang="fr-FR" sz="1200" b="1" dirty="0" err="1">
                <a:solidFill>
                  <a:srgbClr val="FFFFFF"/>
                </a:solidFill>
                <a:latin typeface="Arial" charset="0"/>
                <a:cs typeface="Arial" charset="0"/>
              </a:rPr>
              <a:t>tourner</a:t>
            </a:r>
            <a:r>
              <a:rPr lang="en-GB" altLang="fr-FR" sz="1200" b="1" dirty="0">
                <a:solidFill>
                  <a:srgbClr val="FFFFFF"/>
                </a:solidFill>
                <a:latin typeface="Arial" charset="0"/>
                <a:cs typeface="Arial" charset="0"/>
              </a:rPr>
              <a:t>  </a:t>
            </a:r>
            <a:r>
              <a:rPr lang="en-GB" altLang="fr-FR" sz="1200" b="1" dirty="0" err="1">
                <a:solidFill>
                  <a:srgbClr val="FFFFFF"/>
                </a:solidFill>
                <a:latin typeface="Arial" charset="0"/>
                <a:cs typeface="Arial" charset="0"/>
              </a:rPr>
              <a:t>une</a:t>
            </a:r>
            <a:r>
              <a:rPr lang="en-GB" altLang="fr-FR" sz="1200" b="1" dirty="0">
                <a:solidFill>
                  <a:srgbClr val="FFFFFF"/>
                </a:solidFill>
                <a:latin typeface="Arial" charset="0"/>
                <a:cs typeface="Arial" charset="0"/>
              </a:rPr>
              <a:t> </a:t>
            </a:r>
            <a:r>
              <a:rPr lang="en-GB" altLang="fr-FR" sz="1200" b="1" dirty="0" err="1">
                <a:solidFill>
                  <a:srgbClr val="FFFFFF"/>
                </a:solidFill>
                <a:latin typeface="Arial" charset="0"/>
                <a:cs typeface="Arial" charset="0"/>
              </a:rPr>
              <a:t>particule</a:t>
            </a:r>
            <a:r>
              <a:rPr lang="en-GB" altLang="fr-FR" sz="1200" b="1" dirty="0">
                <a:solidFill>
                  <a:srgbClr val="FFFFFF"/>
                </a:solidFill>
                <a:latin typeface="Arial" charset="0"/>
                <a:cs typeface="Arial" charset="0"/>
              </a:rPr>
              <a:t> ?</a:t>
            </a:r>
          </a:p>
          <a:p>
            <a:pPr eaLnBrk="1" hangingPunct="1">
              <a:spcBef>
                <a:spcPct val="0"/>
              </a:spcBef>
              <a:buClrTx/>
              <a:buSzTx/>
              <a:buFont typeface="Times New Roman" pitchFamily="18" charset="0"/>
              <a:buNone/>
            </a:pPr>
            <a:endParaRPr lang="en-GB" altLang="fr-FR" sz="1200" b="1" dirty="0">
              <a:solidFill>
                <a:srgbClr val="FFFFFF"/>
              </a:solidFill>
              <a:latin typeface="Arial" charset="0"/>
              <a:ea typeface="KaiTi" pitchFamily="49" charset="-122"/>
              <a:cs typeface="Arial" charset="0"/>
            </a:endParaRPr>
          </a:p>
        </p:txBody>
      </p:sp>
      <p:pic>
        <p:nvPicPr>
          <p:cNvPr id="8197" name="Picture 15"/>
          <p:cNvPicPr>
            <a:picLocks noChangeAspect="1" noChangeArrowheads="1"/>
          </p:cNvPicPr>
          <p:nvPr/>
        </p:nvPicPr>
        <p:blipFill>
          <a:blip r:embed="rId4">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716266" y="328438"/>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ZoneTexte 15"/>
          <p:cNvSpPr txBox="1">
            <a:spLocks noChangeArrowheads="1"/>
          </p:cNvSpPr>
          <p:nvPr/>
        </p:nvSpPr>
        <p:spPr bwMode="auto">
          <a:xfrm>
            <a:off x="107950" y="765175"/>
            <a:ext cx="828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fr-FR" altLang="fr-FR" sz="1400" dirty="0">
                <a:cs typeface="Arial" charset="0"/>
              </a:rPr>
              <a:t>→ Pour atteindre une énergie de </a:t>
            </a:r>
            <a:r>
              <a:rPr lang="fr-FR" altLang="fr-FR" sz="1400" b="1" dirty="0" smtClean="0">
                <a:solidFill>
                  <a:srgbClr val="FFFF00"/>
                </a:solidFill>
                <a:cs typeface="Arial" charset="0"/>
              </a:rPr>
              <a:t>13 000 </a:t>
            </a:r>
            <a:r>
              <a:rPr lang="fr-FR" altLang="fr-FR" sz="1400" b="1" dirty="0" err="1">
                <a:solidFill>
                  <a:srgbClr val="FFFF00"/>
                </a:solidFill>
                <a:cs typeface="Arial" charset="0"/>
              </a:rPr>
              <a:t>GeV</a:t>
            </a:r>
            <a:r>
              <a:rPr lang="fr-FR" altLang="fr-FR" sz="1400" dirty="0">
                <a:cs typeface="Arial" charset="0"/>
              </a:rPr>
              <a:t>, il faut accélérer la particule en plusieurs fois</a:t>
            </a:r>
          </a:p>
        </p:txBody>
      </p:sp>
      <p:grpSp>
        <p:nvGrpSpPr>
          <p:cNvPr id="2" name="Groupe 47"/>
          <p:cNvGrpSpPr>
            <a:grpSpLocks/>
          </p:cNvGrpSpPr>
          <p:nvPr/>
        </p:nvGrpSpPr>
        <p:grpSpPr bwMode="auto">
          <a:xfrm>
            <a:off x="5003800" y="2781300"/>
            <a:ext cx="3168650" cy="3095625"/>
            <a:chOff x="5004048" y="2780928"/>
            <a:chExt cx="3168352" cy="3096344"/>
          </a:xfrm>
        </p:grpSpPr>
        <p:grpSp>
          <p:nvGrpSpPr>
            <p:cNvPr id="8210" name="Groupe 46"/>
            <p:cNvGrpSpPr>
              <a:grpSpLocks/>
            </p:cNvGrpSpPr>
            <p:nvPr/>
          </p:nvGrpSpPr>
          <p:grpSpPr bwMode="auto">
            <a:xfrm>
              <a:off x="5004048" y="2780928"/>
              <a:ext cx="3168352" cy="3096344"/>
              <a:chOff x="5004048" y="2780928"/>
              <a:chExt cx="3168352" cy="3096344"/>
            </a:xfrm>
          </p:grpSpPr>
          <p:grpSp>
            <p:nvGrpSpPr>
              <p:cNvPr id="8214" name="Groupe 23"/>
              <p:cNvGrpSpPr>
                <a:grpSpLocks/>
              </p:cNvGrpSpPr>
              <p:nvPr/>
            </p:nvGrpSpPr>
            <p:grpSpPr bwMode="auto">
              <a:xfrm rot="5032183">
                <a:off x="6734220" y="3364501"/>
                <a:ext cx="792088" cy="576064"/>
                <a:chOff x="3149099" y="2110675"/>
                <a:chExt cx="792088" cy="576064"/>
              </a:xfrm>
            </p:grpSpPr>
            <p:sp>
              <p:nvSpPr>
                <p:cNvPr id="25" name="Arc 24"/>
                <p:cNvSpPr/>
                <p:nvPr/>
              </p:nvSpPr>
              <p:spPr>
                <a:xfrm rot="13422690">
                  <a:off x="3148318" y="2110491"/>
                  <a:ext cx="792346" cy="576209"/>
                </a:xfrm>
                <a:prstGeom prst="arc">
                  <a:avLst>
                    <a:gd name="adj1" fmla="val 17873693"/>
                    <a:gd name="adj2" fmla="val 4033499"/>
                  </a:avLst>
                </a:prstGeom>
                <a:ln w="5080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27" name="Ellipse 26"/>
                <p:cNvSpPr/>
                <p:nvPr/>
              </p:nvSpPr>
              <p:spPr>
                <a:xfrm>
                  <a:off x="3392401" y="2286528"/>
                  <a:ext cx="71455" cy="714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34" name="Ellipse 33"/>
              <p:cNvSpPr/>
              <p:nvPr/>
            </p:nvSpPr>
            <p:spPr>
              <a:xfrm>
                <a:off x="5004048" y="2780928"/>
                <a:ext cx="3168352" cy="3096344"/>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6" name="Ellipse 35"/>
              <p:cNvSpPr/>
              <p:nvPr/>
            </p:nvSpPr>
            <p:spPr>
              <a:xfrm>
                <a:off x="6588224" y="4292579"/>
                <a:ext cx="71431" cy="73042"/>
              </a:xfrm>
              <a:prstGeom prst="ellipse">
                <a:avLst/>
              </a:prstGeom>
              <a:solidFill>
                <a:schemeClr val="bg1"/>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40" name="Connecteur droit avec flèche 39"/>
              <p:cNvCxnSpPr/>
              <p:nvPr/>
            </p:nvCxnSpPr>
            <p:spPr>
              <a:xfrm>
                <a:off x="5075479" y="4292579"/>
                <a:ext cx="1441314" cy="73042"/>
              </a:xfrm>
              <a:prstGeom prst="straightConnector1">
                <a:avLst/>
              </a:prstGeom>
              <a:ln w="190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218" name="ZoneTexte 42"/>
              <p:cNvSpPr txBox="1">
                <a:spLocks noChangeArrowheads="1"/>
              </p:cNvSpPr>
              <p:nvPr/>
            </p:nvSpPr>
            <p:spPr bwMode="auto">
              <a:xfrm>
                <a:off x="5796136" y="4026550"/>
                <a:ext cx="3321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00" b="1" i="1">
                    <a:solidFill>
                      <a:srgbClr val="FFFF00"/>
                    </a:solidFill>
                    <a:cs typeface="Arial" charset="0"/>
                  </a:rPr>
                  <a:t>R</a:t>
                </a:r>
                <a:endParaRPr lang="fr-FR" altLang="fr-FR" sz="1600" b="1" i="1">
                  <a:solidFill>
                    <a:srgbClr val="FFFF00"/>
                  </a:solidFill>
                  <a:latin typeface="Estrangelo Edessa" pitchFamily="66" charset="0"/>
                </a:endParaRPr>
              </a:p>
            </p:txBody>
          </p:sp>
        </p:grpSp>
        <p:grpSp>
          <p:nvGrpSpPr>
            <p:cNvPr id="8211" name="Groupe 27"/>
            <p:cNvGrpSpPr>
              <a:grpSpLocks/>
            </p:cNvGrpSpPr>
            <p:nvPr/>
          </p:nvGrpSpPr>
          <p:grpSpPr bwMode="auto">
            <a:xfrm>
              <a:off x="6876256" y="3717032"/>
              <a:ext cx="360040" cy="338554"/>
              <a:chOff x="4427984" y="1268760"/>
              <a:chExt cx="360040" cy="338554"/>
            </a:xfrm>
          </p:grpSpPr>
          <p:sp>
            <p:nvSpPr>
              <p:cNvPr id="8212" name="ZoneTexte 28"/>
              <p:cNvSpPr txBox="1">
                <a:spLocks noChangeArrowheads="1"/>
              </p:cNvSpPr>
              <p:nvPr/>
            </p:nvSpPr>
            <p:spPr bwMode="auto">
              <a:xfrm>
                <a:off x="4427984" y="1268760"/>
                <a:ext cx="3321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00" b="1" i="1">
                    <a:cs typeface="Arial" charset="0"/>
                  </a:rPr>
                  <a:t>B</a:t>
                </a:r>
                <a:endParaRPr lang="fr-FR" altLang="fr-FR" sz="1600" b="1" i="1">
                  <a:latin typeface="Estrangelo Edessa" pitchFamily="66" charset="0"/>
                </a:endParaRPr>
              </a:p>
            </p:txBody>
          </p:sp>
          <p:cxnSp>
            <p:nvCxnSpPr>
              <p:cNvPr id="30" name="Connecteur droit avec flèche 29"/>
              <p:cNvCxnSpPr/>
              <p:nvPr/>
            </p:nvCxnSpPr>
            <p:spPr>
              <a:xfrm>
                <a:off x="4427263" y="1269498"/>
                <a:ext cx="360328" cy="158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sp>
        <p:nvSpPr>
          <p:cNvPr id="31" name="ZoneTexte 15"/>
          <p:cNvSpPr txBox="1">
            <a:spLocks noChangeArrowheads="1"/>
          </p:cNvSpPr>
          <p:nvPr/>
        </p:nvSpPr>
        <p:spPr bwMode="auto">
          <a:xfrm>
            <a:off x="107950" y="1484313"/>
            <a:ext cx="8856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400" dirty="0">
                <a:cs typeface="Arial" charset="0"/>
              </a:rPr>
              <a:t>→ </a:t>
            </a:r>
            <a:r>
              <a:rPr lang="fr-FR" altLang="fr-FR" sz="1400" b="1" dirty="0">
                <a:solidFill>
                  <a:srgbClr val="FFFF00"/>
                </a:solidFill>
                <a:cs typeface="Arial" charset="0"/>
              </a:rPr>
              <a:t>Le plus simple, c’est de la faire tourner</a:t>
            </a:r>
            <a:r>
              <a:rPr lang="fr-FR" altLang="fr-FR" sz="1400" b="1" dirty="0">
                <a:cs typeface="Arial" charset="0"/>
              </a:rPr>
              <a:t>, </a:t>
            </a:r>
            <a:r>
              <a:rPr lang="fr-FR" altLang="fr-FR" sz="1400" dirty="0">
                <a:cs typeface="Arial" charset="0"/>
              </a:rPr>
              <a:t>pour la faire repasser dans le même champ électrique.</a:t>
            </a:r>
          </a:p>
        </p:txBody>
      </p:sp>
      <p:grpSp>
        <p:nvGrpSpPr>
          <p:cNvPr id="6" name="Groupe 34"/>
          <p:cNvGrpSpPr>
            <a:grpSpLocks/>
          </p:cNvGrpSpPr>
          <p:nvPr/>
        </p:nvGrpSpPr>
        <p:grpSpPr bwMode="auto">
          <a:xfrm>
            <a:off x="6372225" y="2565400"/>
            <a:ext cx="438150" cy="431800"/>
            <a:chOff x="5940150" y="1916832"/>
            <a:chExt cx="438673" cy="432048"/>
          </a:xfrm>
        </p:grpSpPr>
        <p:sp>
          <p:nvSpPr>
            <p:cNvPr id="32" name="Ellipse 31"/>
            <p:cNvSpPr/>
            <p:nvPr/>
          </p:nvSpPr>
          <p:spPr>
            <a:xfrm>
              <a:off x="5940150" y="1916832"/>
              <a:ext cx="432048" cy="432048"/>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209" name="ZoneTexte 24"/>
            <p:cNvSpPr txBox="1">
              <a:spLocks noChangeArrowheads="1"/>
            </p:cNvSpPr>
            <p:nvPr/>
          </p:nvSpPr>
          <p:spPr bwMode="auto">
            <a:xfrm>
              <a:off x="5940673" y="1989386"/>
              <a:ext cx="438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600" b="1" i="1">
                  <a:solidFill>
                    <a:schemeClr val="tx1"/>
                  </a:solidFill>
                  <a:cs typeface="Arial" charset="0"/>
                </a:rPr>
                <a:t>m</a:t>
              </a:r>
              <a:endParaRPr lang="fr-FR" altLang="fr-FR" sz="1600" b="1" i="1">
                <a:solidFill>
                  <a:schemeClr val="tx1"/>
                </a:solidFill>
                <a:latin typeface="Estrangelo Edessa" pitchFamily="66" charset="0"/>
              </a:endParaRPr>
            </a:p>
          </p:txBody>
        </p:sp>
      </p:grpSp>
      <p:grpSp>
        <p:nvGrpSpPr>
          <p:cNvPr id="7" name="Groupe 45"/>
          <p:cNvGrpSpPr>
            <a:grpSpLocks/>
          </p:cNvGrpSpPr>
          <p:nvPr/>
        </p:nvGrpSpPr>
        <p:grpSpPr bwMode="auto">
          <a:xfrm>
            <a:off x="179388" y="2276475"/>
            <a:ext cx="4608512" cy="2326435"/>
            <a:chOff x="179512" y="2276872"/>
            <a:chExt cx="3888432" cy="2326497"/>
          </a:xfrm>
        </p:grpSpPr>
        <p:graphicFrame>
          <p:nvGraphicFramePr>
            <p:cNvPr id="8204" name="Object 2"/>
            <p:cNvGraphicFramePr>
              <a:graphicFrameLocks noChangeAspect="1"/>
            </p:cNvGraphicFramePr>
            <p:nvPr>
              <p:extLst>
                <p:ext uri="{D42A27DB-BD31-4B8C-83A1-F6EECF244321}">
                  <p14:modId xmlns:p14="http://schemas.microsoft.com/office/powerpoint/2010/main" val="1653564259"/>
                </p:ext>
              </p:extLst>
            </p:nvPr>
          </p:nvGraphicFramePr>
          <p:xfrm>
            <a:off x="649274" y="3450786"/>
            <a:ext cx="2569438" cy="1152583"/>
          </p:xfrm>
          <a:graphic>
            <a:graphicData uri="http://schemas.openxmlformats.org/presentationml/2006/ole">
              <mc:AlternateContent xmlns:mc="http://schemas.openxmlformats.org/markup-compatibility/2006">
                <mc:Choice xmlns:v="urn:schemas-microsoft-com:vml" Requires="v">
                  <p:oleObj spid="_x0000_s8290" name="Équation" r:id="rId5" imgW="1282700" imgH="622300" progId="Equation.3">
                    <p:embed/>
                  </p:oleObj>
                </mc:Choice>
                <mc:Fallback>
                  <p:oleObj name="Équation" r:id="rId5" imgW="1282700" imgH="6223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274" y="3450786"/>
                          <a:ext cx="2569438" cy="1152583"/>
                        </a:xfrm>
                        <a:prstGeom prst="rect">
                          <a:avLst/>
                        </a:prstGeom>
                        <a:solidFill>
                          <a:srgbClr val="FFFF99"/>
                        </a:solidFill>
                        <a:ln>
                          <a:noFill/>
                        </a:ln>
                        <a:effectLst/>
                        <a:extLst/>
                      </p:spPr>
                    </p:pic>
                  </p:oleObj>
                </mc:Fallback>
              </mc:AlternateContent>
            </a:graphicData>
          </a:graphic>
        </p:graphicFrame>
        <p:sp>
          <p:nvSpPr>
            <p:cNvPr id="8205" name="ZoneTexte 15"/>
            <p:cNvSpPr txBox="1">
              <a:spLocks noChangeArrowheads="1"/>
            </p:cNvSpPr>
            <p:nvPr/>
          </p:nvSpPr>
          <p:spPr bwMode="auto">
            <a:xfrm>
              <a:off x="179512" y="2276872"/>
              <a:ext cx="388843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fr-FR" altLang="fr-FR" sz="1400" dirty="0">
                  <a:cs typeface="Arial" charset="0"/>
                </a:rPr>
                <a:t>→ Pour faire tourner une particule de charge q, on la fait passer dans un </a:t>
              </a:r>
              <a:r>
                <a:rPr lang="fr-FR" altLang="fr-FR" sz="1400" b="1" dirty="0">
                  <a:solidFill>
                    <a:srgbClr val="FFFF00"/>
                  </a:solidFill>
                  <a:cs typeface="Arial" charset="0"/>
                </a:rPr>
                <a:t>champ magnétique </a:t>
              </a:r>
              <a:r>
                <a:rPr lang="fr-FR" altLang="fr-FR" sz="1400" b="1" i="1" dirty="0">
                  <a:solidFill>
                    <a:srgbClr val="FFFF00"/>
                  </a:solidFill>
                  <a:cs typeface="Arial" charset="0"/>
                </a:rPr>
                <a:t>B</a:t>
              </a:r>
              <a:r>
                <a:rPr lang="fr-FR" altLang="fr-FR" sz="1400" dirty="0">
                  <a:cs typeface="Arial" charset="0"/>
                </a:rPr>
                <a:t>. Elle décrit alors un cercle de rayon </a:t>
              </a:r>
              <a:r>
                <a:rPr lang="fr-FR" altLang="fr-FR" sz="1400" b="1" i="1" dirty="0">
                  <a:cs typeface="Arial" charset="0"/>
                </a:rPr>
                <a:t>R</a:t>
              </a:r>
              <a:r>
                <a:rPr lang="fr-FR" altLang="fr-FR" sz="1400" dirty="0">
                  <a:cs typeface="Arial" charset="0"/>
                </a:rPr>
                <a:t> proportionnel à l’impulsion de la particule </a:t>
              </a:r>
              <a:r>
                <a:rPr lang="fr-FR" altLang="fr-FR" sz="1400" b="1" i="1" dirty="0">
                  <a:cs typeface="Arial" charset="0"/>
                </a:rPr>
                <a:t>p et inversement </a:t>
              </a:r>
              <a:r>
                <a:rPr lang="fr-FR" altLang="fr-FR" sz="1400" dirty="0">
                  <a:cs typeface="Arial" charset="0"/>
                </a:rPr>
                <a:t>à l’intensité de </a:t>
              </a:r>
              <a:r>
                <a:rPr lang="fr-FR" altLang="fr-FR" sz="1400" b="1" i="1" dirty="0">
                  <a:cs typeface="Arial" charset="0"/>
                </a:rPr>
                <a:t>B</a:t>
              </a:r>
              <a:r>
                <a:rPr lang="fr-FR" altLang="fr-FR" sz="1400" dirty="0">
                  <a:cs typeface="Arial" charset="0"/>
                </a:rPr>
                <a:t> :</a:t>
              </a:r>
            </a:p>
          </p:txBody>
        </p:sp>
      </p:grpSp>
      <p:sp>
        <p:nvSpPr>
          <p:cNvPr id="45" name="ZoneTexte 15"/>
          <p:cNvSpPr txBox="1">
            <a:spLocks noChangeArrowheads="1"/>
          </p:cNvSpPr>
          <p:nvPr/>
        </p:nvSpPr>
        <p:spPr bwMode="auto">
          <a:xfrm>
            <a:off x="250825" y="4724400"/>
            <a:ext cx="38893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fr-FR" altLang="fr-FR" sz="1400">
                <a:cs typeface="Arial" charset="0"/>
              </a:rPr>
              <a:t>→ Plus v approche de c, plus R est grand. </a:t>
            </a:r>
            <a:r>
              <a:rPr lang="fr-FR" altLang="fr-FR" sz="1400" b="1">
                <a:solidFill>
                  <a:srgbClr val="FFFF00"/>
                </a:solidFill>
                <a:cs typeface="Arial" charset="0"/>
              </a:rPr>
              <a:t>La taille de l’anneau dépend de la vitesse que l’on veut atteindre, et du champ magnétique que l’on est capable d’appliquer.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path" presetSubtype="0" repeatCount="indefinite" fill="hold" nodeType="withEffect">
                                  <p:stCondLst>
                                    <p:cond delay="0"/>
                                  </p:stCondLst>
                                  <p:childTnLst>
                                    <p:animMotion origin="layout" path="M -0.00017 2.11476E-6 C 0.09532 2.11476E-6 0.17327 0.10111 0.17327 0.22536 C 0.17327 0.3496 0.09532 0.45118 -0.00017 0.45118 C -0.09583 0.45118 -0.17326 0.3496 -0.17326 0.22536 C -0.17326 0.10111 -0.09583 2.11476E-6 -0.00017 2.11476E-6 Z " pathEditMode="fixed" rAng="0" ptsTypes="fffff">
                                      <p:cBhvr>
                                        <p:cTn id="17" dur="2000" fill="hold"/>
                                        <p:tgtEl>
                                          <p:spTgt spid="6"/>
                                        </p:tgtEl>
                                        <p:attrNameLst>
                                          <p:attrName>ppt_x</p:attrName>
                                          <p:attrName>ppt_y</p:attrName>
                                        </p:attrNameLst>
                                      </p:cBhvr>
                                      <p:rCtr x="17" y="22559"/>
                                    </p:animMotion>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à coins arrondis 41"/>
          <p:cNvSpPr/>
          <p:nvPr/>
        </p:nvSpPr>
        <p:spPr>
          <a:xfrm>
            <a:off x="4427538" y="1773238"/>
            <a:ext cx="3600450" cy="3455987"/>
          </a:xfrm>
          <a:prstGeom prst="roundRect">
            <a:avLst>
              <a:gd name="adj" fmla="val 21181"/>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219" name="Rectangle 7"/>
          <p:cNvSpPr>
            <a:spLocks noChangeArrowheads="1"/>
          </p:cNvSpPr>
          <p:nvPr/>
        </p:nvSpPr>
        <p:spPr bwMode="auto">
          <a:xfrm>
            <a:off x="8855075" y="6608763"/>
            <a:ext cx="32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dirty="0">
                <a:solidFill>
                  <a:srgbClr val="FFFFFF"/>
                </a:solidFill>
                <a:latin typeface="Estrangelo Edessa" pitchFamily="66" charset="0"/>
                <a:ea typeface="KaiTi" pitchFamily="49" charset="-122"/>
                <a:cs typeface="Estrangelo Edessa" pitchFamily="66" charset="0"/>
              </a:rPr>
              <a:t>5</a:t>
            </a:r>
            <a:endParaRPr lang="fr-FR" altLang="fr-FR" sz="1200" dirty="0">
              <a:ea typeface="KaiTi" pitchFamily="49" charset="-122"/>
              <a:cs typeface="Estrangelo Edessa" pitchFamily="66" charset="0"/>
            </a:endParaRPr>
          </a:p>
        </p:txBody>
      </p:sp>
      <p:sp>
        <p:nvSpPr>
          <p:cNvPr id="9220" name="Rectangle 1"/>
          <p:cNvSpPr>
            <a:spLocks noChangeArrowheads="1"/>
          </p:cNvSpPr>
          <p:nvPr/>
        </p:nvSpPr>
        <p:spPr bwMode="auto">
          <a:xfrm>
            <a:off x="0" y="0"/>
            <a:ext cx="9144000" cy="836613"/>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endParaRPr lang="en-GB" altLang="fr-FR" sz="1200" b="1" dirty="0" smtClean="0">
              <a:solidFill>
                <a:srgbClr val="FFFFFF"/>
              </a:solidFill>
              <a:latin typeface="Arial" charset="0"/>
              <a:cs typeface="Arial" charset="0"/>
            </a:endParaRPr>
          </a:p>
          <a:p>
            <a:pPr eaLnBrk="1" hangingPunct="1">
              <a:spcBef>
                <a:spcPct val="0"/>
              </a:spcBef>
              <a:buClrTx/>
              <a:buSzTx/>
              <a:buFont typeface="Times New Roman" pitchFamily="18" charset="0"/>
              <a:buNone/>
            </a:pPr>
            <a:r>
              <a:rPr lang="en-GB" altLang="fr-FR" sz="1200" b="1" dirty="0" smtClean="0">
                <a:solidFill>
                  <a:srgbClr val="FFFFFF"/>
                </a:solidFill>
                <a:latin typeface="Arial" charset="0"/>
                <a:cs typeface="Arial" charset="0"/>
              </a:rPr>
              <a:t>Principe </a:t>
            </a:r>
            <a:r>
              <a:rPr lang="en-GB" altLang="fr-FR" sz="1200" b="1" dirty="0">
                <a:solidFill>
                  <a:srgbClr val="FFFFFF"/>
                </a:solidFill>
                <a:latin typeface="Arial" charset="0"/>
                <a:cs typeface="Arial" charset="0"/>
              </a:rPr>
              <a:t>du synchrotron</a:t>
            </a:r>
          </a:p>
          <a:p>
            <a:pPr eaLnBrk="1" hangingPunct="1">
              <a:spcBef>
                <a:spcPct val="0"/>
              </a:spcBef>
              <a:buClrTx/>
              <a:buSzTx/>
              <a:buFont typeface="Times New Roman" pitchFamily="18" charset="0"/>
              <a:buNone/>
            </a:pPr>
            <a:endParaRPr lang="en-GB" altLang="fr-FR" sz="1200" b="1" dirty="0">
              <a:solidFill>
                <a:srgbClr val="FFFFFF"/>
              </a:solidFill>
              <a:latin typeface="Arial" charset="0"/>
              <a:ea typeface="KaiTi" pitchFamily="49" charset="-122"/>
              <a:cs typeface="Arial" charset="0"/>
            </a:endParaRPr>
          </a:p>
        </p:txBody>
      </p:sp>
      <p:pic>
        <p:nvPicPr>
          <p:cNvPr id="9222" name="Picture 15"/>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727417" y="350664"/>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Ellipse 42"/>
          <p:cNvSpPr/>
          <p:nvPr/>
        </p:nvSpPr>
        <p:spPr>
          <a:xfrm>
            <a:off x="4211960" y="2348880"/>
            <a:ext cx="432048" cy="432048"/>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4" name="Ellipse 43"/>
          <p:cNvSpPr/>
          <p:nvPr/>
        </p:nvSpPr>
        <p:spPr>
          <a:xfrm>
            <a:off x="4211960" y="2348880"/>
            <a:ext cx="432048" cy="432048"/>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5" name="Ellipse 44"/>
          <p:cNvSpPr/>
          <p:nvPr/>
        </p:nvSpPr>
        <p:spPr>
          <a:xfrm>
            <a:off x="4211960" y="2348880"/>
            <a:ext cx="432048" cy="432048"/>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6" name="Ellipse 45"/>
          <p:cNvSpPr/>
          <p:nvPr/>
        </p:nvSpPr>
        <p:spPr>
          <a:xfrm>
            <a:off x="7812360" y="2348880"/>
            <a:ext cx="432048" cy="432048"/>
          </a:xfrm>
          <a:prstGeom prst="ellipse">
            <a:avLst/>
          </a:prstGeom>
          <a:gradFill flip="none" rotWithShape="1">
            <a:gsLst>
              <a:gs pos="0">
                <a:schemeClr val="tx2">
                  <a:lumMod val="60000"/>
                  <a:lumOff val="40000"/>
                </a:schemeClr>
              </a:gs>
              <a:gs pos="50000">
                <a:schemeClr val="accent1">
                  <a:lumMod val="40000"/>
                  <a:lumOff val="60000"/>
                </a:schemeClr>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9235" name="Groupe 53"/>
          <p:cNvGrpSpPr>
            <a:grpSpLocks/>
          </p:cNvGrpSpPr>
          <p:nvPr/>
        </p:nvGrpSpPr>
        <p:grpSpPr bwMode="auto">
          <a:xfrm>
            <a:off x="6011863" y="1196975"/>
            <a:ext cx="360362" cy="339725"/>
            <a:chOff x="4427984" y="1268760"/>
            <a:chExt cx="360040" cy="339725"/>
          </a:xfrm>
        </p:grpSpPr>
        <p:sp>
          <p:nvSpPr>
            <p:cNvPr id="9278" name="ZoneTexte 28"/>
            <p:cNvSpPr txBox="1">
              <a:spLocks noChangeArrowheads="1"/>
            </p:cNvSpPr>
            <p:nvPr/>
          </p:nvSpPr>
          <p:spPr bwMode="auto">
            <a:xfrm>
              <a:off x="4427984" y="1268760"/>
              <a:ext cx="3222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00" b="1" i="1">
                  <a:cs typeface="Arial" charset="0"/>
                </a:rPr>
                <a:t>E</a:t>
              </a:r>
              <a:endParaRPr lang="fr-FR" altLang="fr-FR" sz="1600" b="1" i="1">
                <a:latin typeface="Estrangelo Edessa" pitchFamily="66" charset="0"/>
              </a:endParaRPr>
            </a:p>
          </p:txBody>
        </p:sp>
        <p:cxnSp>
          <p:nvCxnSpPr>
            <p:cNvPr id="49" name="Connecteur droit avec flèche 48"/>
            <p:cNvCxnSpPr/>
            <p:nvPr/>
          </p:nvCxnSpPr>
          <p:spPr>
            <a:xfrm>
              <a:off x="4427984" y="1268760"/>
              <a:ext cx="360040" cy="158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cxnSp>
        <p:nvCxnSpPr>
          <p:cNvPr id="56" name="Connecteur droit avec flèche 55"/>
          <p:cNvCxnSpPr/>
          <p:nvPr/>
        </p:nvCxnSpPr>
        <p:spPr>
          <a:xfrm>
            <a:off x="5867400" y="1557338"/>
            <a:ext cx="792163" cy="1587"/>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9237" name="Groupe 57"/>
          <p:cNvGrpSpPr>
            <a:grpSpLocks/>
          </p:cNvGrpSpPr>
          <p:nvPr/>
        </p:nvGrpSpPr>
        <p:grpSpPr bwMode="auto">
          <a:xfrm>
            <a:off x="8459788" y="3284538"/>
            <a:ext cx="360362" cy="339725"/>
            <a:chOff x="4427984" y="1268760"/>
            <a:chExt cx="360040" cy="339725"/>
          </a:xfrm>
        </p:grpSpPr>
        <p:sp>
          <p:nvSpPr>
            <p:cNvPr id="9276" name="ZoneTexte 28"/>
            <p:cNvSpPr txBox="1">
              <a:spLocks noChangeArrowheads="1"/>
            </p:cNvSpPr>
            <p:nvPr/>
          </p:nvSpPr>
          <p:spPr bwMode="auto">
            <a:xfrm>
              <a:off x="4427984" y="1268760"/>
              <a:ext cx="3222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00" b="1" i="1">
                  <a:cs typeface="Arial" charset="0"/>
                </a:rPr>
                <a:t>E</a:t>
              </a:r>
              <a:endParaRPr lang="fr-FR" altLang="fr-FR" sz="1600" b="1" i="1">
                <a:latin typeface="Estrangelo Edessa" pitchFamily="66" charset="0"/>
              </a:endParaRPr>
            </a:p>
          </p:txBody>
        </p:sp>
        <p:cxnSp>
          <p:nvCxnSpPr>
            <p:cNvPr id="60" name="Connecteur droit avec flèche 59"/>
            <p:cNvCxnSpPr/>
            <p:nvPr/>
          </p:nvCxnSpPr>
          <p:spPr>
            <a:xfrm>
              <a:off x="4427984" y="1268760"/>
              <a:ext cx="360040" cy="158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238" name="Groupe 60"/>
          <p:cNvGrpSpPr>
            <a:grpSpLocks/>
          </p:cNvGrpSpPr>
          <p:nvPr/>
        </p:nvGrpSpPr>
        <p:grpSpPr bwMode="auto">
          <a:xfrm>
            <a:off x="6011863" y="5661025"/>
            <a:ext cx="360362" cy="339725"/>
            <a:chOff x="4427984" y="1268760"/>
            <a:chExt cx="360040" cy="339725"/>
          </a:xfrm>
        </p:grpSpPr>
        <p:sp>
          <p:nvSpPr>
            <p:cNvPr id="9274" name="ZoneTexte 28"/>
            <p:cNvSpPr txBox="1">
              <a:spLocks noChangeArrowheads="1"/>
            </p:cNvSpPr>
            <p:nvPr/>
          </p:nvSpPr>
          <p:spPr bwMode="auto">
            <a:xfrm>
              <a:off x="4427984" y="1268760"/>
              <a:ext cx="3222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00" b="1" i="1">
                  <a:cs typeface="Arial" charset="0"/>
                </a:rPr>
                <a:t>E</a:t>
              </a:r>
              <a:endParaRPr lang="fr-FR" altLang="fr-FR" sz="1600" b="1" i="1">
                <a:latin typeface="Estrangelo Edessa" pitchFamily="66" charset="0"/>
              </a:endParaRPr>
            </a:p>
          </p:txBody>
        </p:sp>
        <p:cxnSp>
          <p:nvCxnSpPr>
            <p:cNvPr id="63" name="Connecteur droit avec flèche 62"/>
            <p:cNvCxnSpPr/>
            <p:nvPr/>
          </p:nvCxnSpPr>
          <p:spPr>
            <a:xfrm>
              <a:off x="4427984" y="1268760"/>
              <a:ext cx="360040" cy="158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239" name="Groupe 63"/>
          <p:cNvGrpSpPr>
            <a:grpSpLocks/>
          </p:cNvGrpSpPr>
          <p:nvPr/>
        </p:nvGrpSpPr>
        <p:grpSpPr bwMode="auto">
          <a:xfrm>
            <a:off x="3492500" y="3357563"/>
            <a:ext cx="358775" cy="339725"/>
            <a:chOff x="4427984" y="1268760"/>
            <a:chExt cx="360040" cy="339725"/>
          </a:xfrm>
        </p:grpSpPr>
        <p:sp>
          <p:nvSpPr>
            <p:cNvPr id="9272" name="ZoneTexte 28"/>
            <p:cNvSpPr txBox="1">
              <a:spLocks noChangeArrowheads="1"/>
            </p:cNvSpPr>
            <p:nvPr/>
          </p:nvSpPr>
          <p:spPr bwMode="auto">
            <a:xfrm>
              <a:off x="4427984" y="1268760"/>
              <a:ext cx="3222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00" b="1" i="1">
                  <a:cs typeface="Arial" charset="0"/>
                </a:rPr>
                <a:t>E</a:t>
              </a:r>
              <a:endParaRPr lang="fr-FR" altLang="fr-FR" sz="1600" b="1" i="1">
                <a:latin typeface="Estrangelo Edessa" pitchFamily="66" charset="0"/>
              </a:endParaRPr>
            </a:p>
          </p:txBody>
        </p:sp>
        <p:cxnSp>
          <p:nvCxnSpPr>
            <p:cNvPr id="66" name="Connecteur droit avec flèche 65"/>
            <p:cNvCxnSpPr/>
            <p:nvPr/>
          </p:nvCxnSpPr>
          <p:spPr>
            <a:xfrm>
              <a:off x="4427984" y="1268760"/>
              <a:ext cx="360040" cy="158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cxnSp>
        <p:nvCxnSpPr>
          <p:cNvPr id="67" name="Connecteur droit avec flèche 66"/>
          <p:cNvCxnSpPr/>
          <p:nvPr/>
        </p:nvCxnSpPr>
        <p:spPr>
          <a:xfrm rot="5400000">
            <a:off x="7847807" y="3393281"/>
            <a:ext cx="793750" cy="1587"/>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9" name="Connecteur droit avec flèche 68"/>
          <p:cNvCxnSpPr/>
          <p:nvPr/>
        </p:nvCxnSpPr>
        <p:spPr>
          <a:xfrm rot="10800000">
            <a:off x="5651500" y="5445125"/>
            <a:ext cx="938213" cy="1588"/>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1" name="Connecteur droit avec flèche 70"/>
          <p:cNvCxnSpPr/>
          <p:nvPr/>
        </p:nvCxnSpPr>
        <p:spPr>
          <a:xfrm rot="16200000" flipV="1">
            <a:off x="3635375" y="3429000"/>
            <a:ext cx="865188" cy="1588"/>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9243" name="Groupe 72"/>
          <p:cNvGrpSpPr>
            <a:grpSpLocks/>
          </p:cNvGrpSpPr>
          <p:nvPr/>
        </p:nvGrpSpPr>
        <p:grpSpPr bwMode="auto">
          <a:xfrm>
            <a:off x="5292725" y="2420938"/>
            <a:ext cx="358775" cy="338137"/>
            <a:chOff x="4427984" y="1268760"/>
            <a:chExt cx="360040" cy="338554"/>
          </a:xfrm>
        </p:grpSpPr>
        <p:sp>
          <p:nvSpPr>
            <p:cNvPr id="9270" name="ZoneTexte 28"/>
            <p:cNvSpPr txBox="1">
              <a:spLocks noChangeArrowheads="1"/>
            </p:cNvSpPr>
            <p:nvPr/>
          </p:nvSpPr>
          <p:spPr bwMode="auto">
            <a:xfrm>
              <a:off x="4427984" y="1268760"/>
              <a:ext cx="3321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00" b="1" i="1">
                  <a:cs typeface="Arial" charset="0"/>
                </a:rPr>
                <a:t>B</a:t>
              </a:r>
              <a:endParaRPr lang="fr-FR" altLang="fr-FR" sz="1600" b="1" i="1">
                <a:latin typeface="Estrangelo Edessa" pitchFamily="66" charset="0"/>
              </a:endParaRPr>
            </a:p>
          </p:txBody>
        </p:sp>
        <p:cxnSp>
          <p:nvCxnSpPr>
            <p:cNvPr id="75" name="Connecteur droit avec flèche 74"/>
            <p:cNvCxnSpPr/>
            <p:nvPr/>
          </p:nvCxnSpPr>
          <p:spPr>
            <a:xfrm>
              <a:off x="4427984" y="1268760"/>
              <a:ext cx="360040" cy="158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244" name="Groupe 77"/>
          <p:cNvGrpSpPr>
            <a:grpSpLocks/>
          </p:cNvGrpSpPr>
          <p:nvPr/>
        </p:nvGrpSpPr>
        <p:grpSpPr bwMode="auto">
          <a:xfrm>
            <a:off x="4805363" y="2111375"/>
            <a:ext cx="792162" cy="574675"/>
            <a:chOff x="3149099" y="2110675"/>
            <a:chExt cx="792088" cy="576064"/>
          </a:xfrm>
        </p:grpSpPr>
        <p:sp>
          <p:nvSpPr>
            <p:cNvPr id="76" name="Arc 75"/>
            <p:cNvSpPr/>
            <p:nvPr/>
          </p:nvSpPr>
          <p:spPr>
            <a:xfrm rot="13422690">
              <a:off x="3149099" y="2110675"/>
              <a:ext cx="792088" cy="576064"/>
            </a:xfrm>
            <a:prstGeom prst="arc">
              <a:avLst>
                <a:gd name="adj1" fmla="val 17873693"/>
                <a:gd name="adj2" fmla="val 4033499"/>
              </a:avLst>
            </a:prstGeom>
            <a:ln w="5080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77" name="Ellipse 76"/>
            <p:cNvSpPr/>
            <p:nvPr/>
          </p:nvSpPr>
          <p:spPr>
            <a:xfrm>
              <a:off x="3420536" y="2276174"/>
              <a:ext cx="71431" cy="7320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9245" name="Groupe 78"/>
          <p:cNvGrpSpPr>
            <a:grpSpLocks/>
          </p:cNvGrpSpPr>
          <p:nvPr/>
        </p:nvGrpSpPr>
        <p:grpSpPr bwMode="auto">
          <a:xfrm rot="5032183">
            <a:off x="6880226" y="2125662"/>
            <a:ext cx="792162" cy="576263"/>
            <a:chOff x="3149099" y="2110675"/>
            <a:chExt cx="792088" cy="576064"/>
          </a:xfrm>
        </p:grpSpPr>
        <p:sp>
          <p:nvSpPr>
            <p:cNvPr id="80" name="Arc 79"/>
            <p:cNvSpPr/>
            <p:nvPr/>
          </p:nvSpPr>
          <p:spPr>
            <a:xfrm rot="13422690">
              <a:off x="3149099" y="2110675"/>
              <a:ext cx="792088" cy="576064"/>
            </a:xfrm>
            <a:prstGeom prst="arc">
              <a:avLst>
                <a:gd name="adj1" fmla="val 17873693"/>
                <a:gd name="adj2" fmla="val 4033499"/>
              </a:avLst>
            </a:prstGeom>
            <a:ln w="5080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81" name="Ellipse 80"/>
            <p:cNvSpPr/>
            <p:nvPr/>
          </p:nvSpPr>
          <p:spPr>
            <a:xfrm>
              <a:off x="3398568" y="2295234"/>
              <a:ext cx="71431" cy="7141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9246" name="Groupe 81"/>
          <p:cNvGrpSpPr>
            <a:grpSpLocks/>
          </p:cNvGrpSpPr>
          <p:nvPr/>
        </p:nvGrpSpPr>
        <p:grpSpPr bwMode="auto">
          <a:xfrm rot="10800000">
            <a:off x="6948488" y="4221163"/>
            <a:ext cx="792162" cy="576262"/>
            <a:chOff x="3149099" y="2110675"/>
            <a:chExt cx="792088" cy="576064"/>
          </a:xfrm>
        </p:grpSpPr>
        <p:sp>
          <p:nvSpPr>
            <p:cNvPr id="83" name="Arc 82"/>
            <p:cNvSpPr/>
            <p:nvPr/>
          </p:nvSpPr>
          <p:spPr>
            <a:xfrm rot="13422690">
              <a:off x="3149099" y="2110675"/>
              <a:ext cx="792088" cy="576064"/>
            </a:xfrm>
            <a:prstGeom prst="arc">
              <a:avLst>
                <a:gd name="adj1" fmla="val 17873693"/>
                <a:gd name="adj2" fmla="val 4033499"/>
              </a:avLst>
            </a:prstGeom>
            <a:ln w="5080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84" name="Ellipse 83"/>
            <p:cNvSpPr/>
            <p:nvPr/>
          </p:nvSpPr>
          <p:spPr>
            <a:xfrm>
              <a:off x="3420536" y="2277305"/>
              <a:ext cx="71431" cy="7141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9247" name="Groupe 85"/>
          <p:cNvGrpSpPr>
            <a:grpSpLocks/>
          </p:cNvGrpSpPr>
          <p:nvPr/>
        </p:nvGrpSpPr>
        <p:grpSpPr bwMode="auto">
          <a:xfrm rot="-3990006">
            <a:off x="4833938" y="4122738"/>
            <a:ext cx="792162" cy="576262"/>
            <a:chOff x="3149099" y="2110675"/>
            <a:chExt cx="792088" cy="576064"/>
          </a:xfrm>
        </p:grpSpPr>
        <p:sp>
          <p:nvSpPr>
            <p:cNvPr id="87" name="Arc 86"/>
            <p:cNvSpPr/>
            <p:nvPr/>
          </p:nvSpPr>
          <p:spPr>
            <a:xfrm rot="13422690">
              <a:off x="3149099" y="2110675"/>
              <a:ext cx="792088" cy="576064"/>
            </a:xfrm>
            <a:prstGeom prst="arc">
              <a:avLst>
                <a:gd name="adj1" fmla="val 17873693"/>
                <a:gd name="adj2" fmla="val 4033499"/>
              </a:avLst>
            </a:prstGeom>
            <a:ln w="50800">
              <a:solidFill>
                <a:srgbClr val="FF0000"/>
              </a:solidFill>
              <a:tailEnd type="triangle" w="sm" len="sm"/>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88" name="Ellipse 87"/>
            <p:cNvSpPr/>
            <p:nvPr/>
          </p:nvSpPr>
          <p:spPr>
            <a:xfrm>
              <a:off x="3427652" y="2270493"/>
              <a:ext cx="71431" cy="7141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9248" name="Groupe 88"/>
          <p:cNvGrpSpPr>
            <a:grpSpLocks/>
          </p:cNvGrpSpPr>
          <p:nvPr/>
        </p:nvGrpSpPr>
        <p:grpSpPr bwMode="auto">
          <a:xfrm>
            <a:off x="6948488" y="2420938"/>
            <a:ext cx="360362" cy="338137"/>
            <a:chOff x="4427984" y="1268760"/>
            <a:chExt cx="360040" cy="338554"/>
          </a:xfrm>
        </p:grpSpPr>
        <p:sp>
          <p:nvSpPr>
            <p:cNvPr id="9260" name="ZoneTexte 28"/>
            <p:cNvSpPr txBox="1">
              <a:spLocks noChangeArrowheads="1"/>
            </p:cNvSpPr>
            <p:nvPr/>
          </p:nvSpPr>
          <p:spPr bwMode="auto">
            <a:xfrm>
              <a:off x="4427984" y="1268760"/>
              <a:ext cx="3321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00" b="1" i="1">
                  <a:cs typeface="Arial" charset="0"/>
                </a:rPr>
                <a:t>B</a:t>
              </a:r>
              <a:endParaRPr lang="fr-FR" altLang="fr-FR" sz="1600" b="1" i="1">
                <a:latin typeface="Estrangelo Edessa" pitchFamily="66" charset="0"/>
              </a:endParaRPr>
            </a:p>
          </p:txBody>
        </p:sp>
        <p:cxnSp>
          <p:nvCxnSpPr>
            <p:cNvPr id="91" name="Connecteur droit avec flèche 90"/>
            <p:cNvCxnSpPr/>
            <p:nvPr/>
          </p:nvCxnSpPr>
          <p:spPr>
            <a:xfrm>
              <a:off x="4427984" y="1268760"/>
              <a:ext cx="360040" cy="158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249" name="Groupe 91"/>
          <p:cNvGrpSpPr>
            <a:grpSpLocks/>
          </p:cNvGrpSpPr>
          <p:nvPr/>
        </p:nvGrpSpPr>
        <p:grpSpPr bwMode="auto">
          <a:xfrm>
            <a:off x="7019925" y="4221163"/>
            <a:ext cx="360363" cy="338137"/>
            <a:chOff x="4427984" y="1268760"/>
            <a:chExt cx="360040" cy="338554"/>
          </a:xfrm>
        </p:grpSpPr>
        <p:sp>
          <p:nvSpPr>
            <p:cNvPr id="9258" name="ZoneTexte 28"/>
            <p:cNvSpPr txBox="1">
              <a:spLocks noChangeArrowheads="1"/>
            </p:cNvSpPr>
            <p:nvPr/>
          </p:nvSpPr>
          <p:spPr bwMode="auto">
            <a:xfrm>
              <a:off x="4427984" y="1268760"/>
              <a:ext cx="3321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00" b="1" i="1">
                  <a:cs typeface="Arial" charset="0"/>
                </a:rPr>
                <a:t>B</a:t>
              </a:r>
              <a:endParaRPr lang="fr-FR" altLang="fr-FR" sz="1600" b="1" i="1">
                <a:latin typeface="Estrangelo Edessa" pitchFamily="66" charset="0"/>
              </a:endParaRPr>
            </a:p>
          </p:txBody>
        </p:sp>
        <p:cxnSp>
          <p:nvCxnSpPr>
            <p:cNvPr id="94" name="Connecteur droit avec flèche 93"/>
            <p:cNvCxnSpPr/>
            <p:nvPr/>
          </p:nvCxnSpPr>
          <p:spPr>
            <a:xfrm>
              <a:off x="4427984" y="1268760"/>
              <a:ext cx="360040" cy="158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250" name="Groupe 94"/>
          <p:cNvGrpSpPr>
            <a:grpSpLocks/>
          </p:cNvGrpSpPr>
          <p:nvPr/>
        </p:nvGrpSpPr>
        <p:grpSpPr bwMode="auto">
          <a:xfrm>
            <a:off x="5292725" y="4292600"/>
            <a:ext cx="358775" cy="339725"/>
            <a:chOff x="4427984" y="1268760"/>
            <a:chExt cx="360040" cy="338554"/>
          </a:xfrm>
        </p:grpSpPr>
        <p:sp>
          <p:nvSpPr>
            <p:cNvPr id="9256" name="ZoneTexte 28"/>
            <p:cNvSpPr txBox="1">
              <a:spLocks noChangeArrowheads="1"/>
            </p:cNvSpPr>
            <p:nvPr/>
          </p:nvSpPr>
          <p:spPr bwMode="auto">
            <a:xfrm>
              <a:off x="4427984" y="1268760"/>
              <a:ext cx="3321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600" b="1" i="1">
                  <a:cs typeface="Arial" charset="0"/>
                </a:rPr>
                <a:t>B</a:t>
              </a:r>
              <a:endParaRPr lang="fr-FR" altLang="fr-FR" sz="1600" b="1" i="1">
                <a:latin typeface="Estrangelo Edessa" pitchFamily="66" charset="0"/>
              </a:endParaRPr>
            </a:p>
          </p:txBody>
        </p:sp>
        <p:cxnSp>
          <p:nvCxnSpPr>
            <p:cNvPr id="97" name="Connecteur droit avec flèche 96"/>
            <p:cNvCxnSpPr/>
            <p:nvPr/>
          </p:nvCxnSpPr>
          <p:spPr>
            <a:xfrm>
              <a:off x="4427984" y="1268760"/>
              <a:ext cx="360040" cy="158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98" name="ZoneTexte 15"/>
          <p:cNvSpPr txBox="1">
            <a:spLocks noChangeArrowheads="1"/>
          </p:cNvSpPr>
          <p:nvPr/>
        </p:nvSpPr>
        <p:spPr bwMode="auto">
          <a:xfrm>
            <a:off x="107950" y="1628775"/>
            <a:ext cx="3168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a:cs typeface="Arial" charset="0"/>
              </a:rPr>
              <a:t>→ On commence par injecter une particule dans l’anneau</a:t>
            </a:r>
          </a:p>
        </p:txBody>
      </p:sp>
      <p:sp>
        <p:nvSpPr>
          <p:cNvPr id="99" name="ZoneTexte 15"/>
          <p:cNvSpPr txBox="1">
            <a:spLocks noChangeArrowheads="1"/>
          </p:cNvSpPr>
          <p:nvPr/>
        </p:nvSpPr>
        <p:spPr bwMode="auto">
          <a:xfrm>
            <a:off x="107950" y="2565400"/>
            <a:ext cx="31686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a:cs typeface="Arial" charset="0"/>
              </a:rPr>
              <a:t>→ Elle accélère à chaque tour, et on synchronise le champ B pour qu’elle reste dans l’anneau (</a:t>
            </a:r>
            <a:r>
              <a:rPr lang="fr-FR" altLang="fr-FR" sz="1600" b="1">
                <a:solidFill>
                  <a:srgbClr val="FFFF00"/>
                </a:solidFill>
                <a:cs typeface="Arial" charset="0"/>
              </a:rPr>
              <a:t>synchrotron</a:t>
            </a:r>
            <a:r>
              <a:rPr lang="fr-FR" altLang="fr-FR" sz="1600">
                <a:cs typeface="Arial" charset="0"/>
              </a:rPr>
              <a:t>)</a:t>
            </a:r>
          </a:p>
        </p:txBody>
      </p:sp>
      <p:sp>
        <p:nvSpPr>
          <p:cNvPr id="100" name="ZoneTexte 15"/>
          <p:cNvSpPr txBox="1">
            <a:spLocks noChangeArrowheads="1"/>
          </p:cNvSpPr>
          <p:nvPr/>
        </p:nvSpPr>
        <p:spPr bwMode="auto">
          <a:xfrm>
            <a:off x="107950" y="3789363"/>
            <a:ext cx="31686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a:cs typeface="Arial" charset="0"/>
              </a:rPr>
              <a:t>→ Une fois qu’elle atteint sa vitesse de croisière, on maintient le système en jouant sur E et B</a:t>
            </a:r>
          </a:p>
        </p:txBody>
      </p:sp>
      <p:sp>
        <p:nvSpPr>
          <p:cNvPr id="101" name="ZoneTexte 15"/>
          <p:cNvSpPr txBox="1">
            <a:spLocks noChangeArrowheads="1"/>
          </p:cNvSpPr>
          <p:nvPr/>
        </p:nvSpPr>
        <p:spPr bwMode="auto">
          <a:xfrm>
            <a:off x="107950" y="4941888"/>
            <a:ext cx="31686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a:cs typeface="Arial" charset="0"/>
              </a:rPr>
              <a:t>→ On peut aussi injecter une particule dans l’autre sens afin d’obtenir des </a:t>
            </a:r>
            <a:r>
              <a:rPr lang="fr-FR" altLang="fr-FR" sz="1600" b="1">
                <a:cs typeface="Arial" charset="0"/>
              </a:rPr>
              <a:t>collisions. </a:t>
            </a:r>
            <a:r>
              <a:rPr lang="fr-FR" altLang="fr-FR" sz="1600" b="1">
                <a:solidFill>
                  <a:srgbClr val="FFFF00"/>
                </a:solidFill>
                <a:cs typeface="Arial" charset="0"/>
              </a:rPr>
              <a:t>C’est ce qu’on fait au LHC.</a:t>
            </a:r>
          </a:p>
        </p:txBody>
      </p:sp>
      <p:sp>
        <p:nvSpPr>
          <p:cNvPr id="9255" name="ZoneTexte 15"/>
          <p:cNvSpPr txBox="1">
            <a:spLocks noChangeArrowheads="1"/>
          </p:cNvSpPr>
          <p:nvPr/>
        </p:nvSpPr>
        <p:spPr bwMode="auto">
          <a:xfrm>
            <a:off x="107950" y="836613"/>
            <a:ext cx="3168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600">
                <a:cs typeface="Arial" charset="0"/>
              </a:rPr>
              <a:t>→ Cette fois on met tout ensemble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par>
                          <p:cTn id="7" fill="hold" nodeType="afterGroup">
                            <p:stCondLst>
                              <p:cond delay="0"/>
                            </p:stCondLst>
                            <p:childTnLst>
                              <p:par>
                                <p:cTn id="8" presetID="20" presetClass="path" presetSubtype="0" repeatCount="2000" fill="hold" nodeType="afterEffect">
                                  <p:stCondLst>
                                    <p:cond delay="0"/>
                                  </p:stCondLst>
                                  <p:childTnLst>
                                    <p:animMotion origin="layout" path="M -1.38889E-6 0.00255 C -1.38889E-6 -0.06247 0.0408 -0.11545 0.09115 -0.11545 L 0.30208 -0.11545 C 0.35243 -0.11545 0.39375 -0.06247 0.39375 0.00255 L 0.39375 0.2714 C 0.39375 0.33688 0.35243 0.39195 0.30208 0.39195 L 0.09115 0.39195 C 0.0408 0.39195 -1.38889E-6 0.33688 -1.38889E-6 0.2714 Z " pathEditMode="fixed" rAng="0" ptsTypes="fFfFfFff">
                                      <p:cBhvr>
                                        <p:cTn id="9" dur="5000" fill="hold"/>
                                        <p:tgtEl>
                                          <p:spTgt spid="43"/>
                                        </p:tgtEl>
                                        <p:attrNameLst>
                                          <p:attrName>ppt_x</p:attrName>
                                          <p:attrName>ppt_y</p:attrName>
                                        </p:attrNameLst>
                                      </p:cBhvr>
                                      <p:rCtr x="19688" y="13559"/>
                                    </p:animMotion>
                                  </p:childTnLst>
                                </p:cTn>
                              </p:par>
                            </p:childTnLst>
                          </p:cTn>
                        </p:par>
                        <p:par>
                          <p:cTn id="10" fill="hold" nodeType="afterGroup">
                            <p:stCondLst>
                              <p:cond delay="10000"/>
                            </p:stCondLst>
                            <p:childTnLst>
                              <p:par>
                                <p:cTn id="11" presetID="1" presetClass="exit" presetSubtype="0" fill="hold" nodeType="afterEffect">
                                  <p:stCondLst>
                                    <p:cond delay="0"/>
                                  </p:stCondLst>
                                  <p:childTnLst>
                                    <p:set>
                                      <p:cBhvr>
                                        <p:cTn id="12" dur="1" fill="hold">
                                          <p:stCondLst>
                                            <p:cond delay="0"/>
                                          </p:stCondLst>
                                        </p:cTn>
                                        <p:tgtEl>
                                          <p:spTgt spid="43"/>
                                        </p:tgtEl>
                                        <p:attrNameLst>
                                          <p:attrName>style.visibility</p:attrName>
                                        </p:attrNameLst>
                                      </p:cBhvr>
                                      <p:to>
                                        <p:strVal val="hidden"/>
                                      </p:to>
                                    </p:set>
                                  </p:childTnLst>
                                </p:cTn>
                              </p:par>
                            </p:childTnLst>
                          </p:cTn>
                        </p:par>
                        <p:par>
                          <p:cTn id="13" fill="hold" nodeType="afterGroup">
                            <p:stCondLst>
                              <p:cond delay="10000"/>
                            </p:stCondLst>
                            <p:childTnLst>
                              <p:par>
                                <p:cTn id="14" presetID="1" presetClass="entr" presetSubtype="0" fill="hold" grpId="0" nodeType="afterEffect">
                                  <p:stCondLst>
                                    <p:cond delay="0"/>
                                  </p:stCondLst>
                                  <p:childTnLst>
                                    <p:set>
                                      <p:cBhvr>
                                        <p:cTn id="15" dur="1" fill="hold">
                                          <p:stCondLst>
                                            <p:cond delay="0"/>
                                          </p:stCondLst>
                                        </p:cTn>
                                        <p:tgtEl>
                                          <p:spTgt spid="99"/>
                                        </p:tgtEl>
                                        <p:attrNameLst>
                                          <p:attrName>style.visibility</p:attrName>
                                        </p:attrNameLst>
                                      </p:cBhvr>
                                      <p:to>
                                        <p:strVal val="visible"/>
                                      </p:to>
                                    </p:set>
                                  </p:childTnLst>
                                </p:cTn>
                              </p:par>
                            </p:childTnLst>
                          </p:cTn>
                        </p:par>
                        <p:par>
                          <p:cTn id="16" fill="hold" nodeType="afterGroup">
                            <p:stCondLst>
                              <p:cond delay="10000"/>
                            </p:stCondLst>
                            <p:childTnLst>
                              <p:par>
                                <p:cTn id="17" presetID="1"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par>
                          <p:cTn id="19" fill="hold" nodeType="afterGroup">
                            <p:stCondLst>
                              <p:cond delay="10000"/>
                            </p:stCondLst>
                            <p:childTnLst>
                              <p:par>
                                <p:cTn id="20" presetID="20" presetClass="path" presetSubtype="0" fill="hold" nodeType="afterEffect">
                                  <p:stCondLst>
                                    <p:cond delay="0"/>
                                  </p:stCondLst>
                                  <p:childTnLst>
                                    <p:animMotion origin="layout" path="M 1.94444E-6 0.00254 C 1.94444E-6 -0.06248 0.0408 -0.11545 0.09115 -0.11545 L 0.30209 -0.11545 C 0.35244 -0.11545 0.39376 -0.06248 0.39376 0.00254 L 0.39376 0.27139 C 0.39376 0.33687 0.35244 0.39194 0.30209 0.39194 L 0.09115 0.39194 C 0.0408 0.39194 1.94444E-6 0.33687 1.94444E-6 0.27139 Z " pathEditMode="relative" rAng="0" ptsTypes="fFfFfFff">
                                      <p:cBhvr>
                                        <p:cTn id="21" dur="3000" fill="hold"/>
                                        <p:tgtEl>
                                          <p:spTgt spid="44"/>
                                        </p:tgtEl>
                                        <p:attrNameLst>
                                          <p:attrName>ppt_x</p:attrName>
                                          <p:attrName>ppt_y</p:attrName>
                                        </p:attrNameLst>
                                      </p:cBhvr>
                                      <p:rCtr x="19688" y="13559"/>
                                    </p:animMotion>
                                  </p:childTnLst>
                                </p:cTn>
                              </p:par>
                            </p:childTnLst>
                          </p:cTn>
                        </p:par>
                        <p:par>
                          <p:cTn id="22" fill="hold" nodeType="afterGroup">
                            <p:stCondLst>
                              <p:cond delay="13000"/>
                            </p:stCondLst>
                            <p:childTnLst>
                              <p:par>
                                <p:cTn id="23" presetID="1" presetClass="exit" presetSubtype="0" fill="hold" nodeType="afterEffect">
                                  <p:stCondLst>
                                    <p:cond delay="0"/>
                                  </p:stCondLst>
                                  <p:childTnLst>
                                    <p:set>
                                      <p:cBhvr>
                                        <p:cTn id="24" dur="1" fill="hold">
                                          <p:stCondLst>
                                            <p:cond delay="0"/>
                                          </p:stCondLst>
                                        </p:cTn>
                                        <p:tgtEl>
                                          <p:spTgt spid="44"/>
                                        </p:tgtEl>
                                        <p:attrNameLst>
                                          <p:attrName>style.visibility</p:attrName>
                                        </p:attrNameLst>
                                      </p:cBhvr>
                                      <p:to>
                                        <p:strVal val="hidden"/>
                                      </p:to>
                                    </p:set>
                                  </p:childTnLst>
                                </p:cTn>
                              </p:par>
                            </p:childTnLst>
                          </p:cTn>
                        </p:par>
                        <p:par>
                          <p:cTn id="25" fill="hold" nodeType="afterGroup">
                            <p:stCondLst>
                              <p:cond delay="13000"/>
                            </p:stCondLst>
                            <p:childTnLst>
                              <p:par>
                                <p:cTn id="26" presetID="1" presetClass="entr" presetSubtype="0"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childTnLst>
                                </p:cTn>
                              </p:par>
                            </p:childTnLst>
                          </p:cTn>
                        </p:par>
                        <p:par>
                          <p:cTn id="28" fill="hold" nodeType="afterGroup">
                            <p:stCondLst>
                              <p:cond delay="13000"/>
                            </p:stCondLst>
                            <p:childTnLst>
                              <p:par>
                                <p:cTn id="29" presetID="20" presetClass="path" presetSubtype="0" repeatCount="indefinite" fill="hold" nodeType="afterEffect">
                                  <p:stCondLst>
                                    <p:cond delay="0"/>
                                  </p:stCondLst>
                                  <p:childTnLst>
                                    <p:animMotion origin="layout" path="M 1.94444E-6 0.00254 C 1.94444E-6 -0.06248 0.0408 -0.11545 0.09115 -0.11545 L 0.30209 -0.11545 C 0.35244 -0.11545 0.39376 -0.06248 0.39376 0.00254 L 0.39376 0.27139 C 0.39376 0.33687 0.35244 0.39194 0.30209 0.39194 L 0.09115 0.39194 C 0.0408 0.39194 1.94444E-6 0.33687 1.94444E-6 0.27139 Z " pathEditMode="relative" rAng="0" ptsTypes="fFfFfFff">
                                      <p:cBhvr>
                                        <p:cTn id="30" dur="2000" fill="hold"/>
                                        <p:tgtEl>
                                          <p:spTgt spid="45"/>
                                        </p:tgtEl>
                                        <p:attrNameLst>
                                          <p:attrName>ppt_x</p:attrName>
                                          <p:attrName>ppt_y</p:attrName>
                                        </p:attrNameLst>
                                      </p:cBhvr>
                                      <p:rCtr x="19688" y="13559"/>
                                    </p:animMotion>
                                  </p:childTnLst>
                                </p:cTn>
                              </p:par>
                            </p:childTnLst>
                          </p:cTn>
                        </p:par>
                        <p:par>
                          <p:cTn id="31" fill="hold" nodeType="afterGroup">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100"/>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childTnLst>
                                </p:cTn>
                              </p:par>
                            </p:childTnLst>
                          </p:cTn>
                        </p:par>
                        <p:par>
                          <p:cTn id="40" fill="hold" nodeType="afterGroup">
                            <p:stCondLst>
                              <p:cond delay="0"/>
                            </p:stCondLst>
                            <p:childTnLst>
                              <p:par>
                                <p:cTn id="41" presetID="20" presetClass="path" presetSubtype="0" repeatCount="indefinite" fill="hold" nodeType="afterEffect">
                                  <p:stCondLst>
                                    <p:cond delay="0"/>
                                  </p:stCondLst>
                                  <p:childTnLst>
                                    <p:animMotion origin="layout" path="M -1.38889E-6 0.00255 C -1.38889E-6 -0.06247 -0.04097 -0.11545 -0.09132 -0.11545 L -0.30226 -0.11545 C -0.3526 -0.11545 -0.39375 -0.06247 -0.39375 0.00255 L -0.39375 0.2714 C -0.39375 0.33688 -0.3526 0.39195 -0.30226 0.39195 L -0.09132 0.39195 C -0.04097 0.39195 -1.38889E-6 0.33688 -1.38889E-6 0.2714 Z " pathEditMode="fixed" rAng="0" ptsTypes="fFfFfFff">
                                      <p:cBhvr>
                                        <p:cTn id="42" dur="2000" fill="hold"/>
                                        <p:tgtEl>
                                          <p:spTgt spid="46"/>
                                        </p:tgtEl>
                                        <p:attrNameLst>
                                          <p:attrName>ppt_x</p:attrName>
                                          <p:attrName>ppt_y</p:attrName>
                                        </p:attrNameLst>
                                      </p:cBhvr>
                                      <p:rCtr x="-19688" y="135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9" grpId="0"/>
      <p:bldP spid="100" grpId="0"/>
      <p:bldP spid="1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52"/>
          <p:cNvGrpSpPr>
            <a:grpSpLocks/>
          </p:cNvGrpSpPr>
          <p:nvPr/>
        </p:nvGrpSpPr>
        <p:grpSpPr bwMode="auto">
          <a:xfrm>
            <a:off x="4572000" y="2276475"/>
            <a:ext cx="4306889" cy="2853542"/>
            <a:chOff x="4572390" y="2276872"/>
            <a:chExt cx="4305574" cy="2853487"/>
          </a:xfrm>
        </p:grpSpPr>
        <p:pic>
          <p:nvPicPr>
            <p:cNvPr id="8203" name="Picture 13"/>
            <p:cNvPicPr>
              <a:picLocks noChangeAspect="1" noChangeArrowheads="1"/>
            </p:cNvPicPr>
            <p:nvPr/>
          </p:nvPicPr>
          <p:blipFill>
            <a:blip r:embed="rId3"/>
            <a:stretch>
              <a:fillRect/>
            </a:stretch>
          </p:blipFill>
          <p:spPr bwMode="auto">
            <a:xfrm>
              <a:off x="5348442" y="2276872"/>
              <a:ext cx="3529522" cy="2436766"/>
            </a:xfrm>
            <a:prstGeom prst="rect">
              <a:avLst/>
            </a:prstGeom>
            <a:noFill/>
            <a:ln w="25400">
              <a:solidFill>
                <a:schemeClr val="bg1">
                  <a:lumMod val="50000"/>
                </a:schemeClr>
              </a:solidFill>
              <a:miter lim="800000"/>
              <a:headEnd/>
              <a:tailEnd/>
            </a:ln>
          </p:spPr>
        </p:pic>
        <p:cxnSp>
          <p:nvCxnSpPr>
            <p:cNvPr id="35" name="Connecteur droit avec flèche 34"/>
            <p:cNvCxnSpPr>
              <a:stCxn id="8201" idx="3"/>
            </p:cNvCxnSpPr>
            <p:nvPr/>
          </p:nvCxnSpPr>
          <p:spPr>
            <a:xfrm flipV="1">
              <a:off x="4572390" y="3716708"/>
              <a:ext cx="720506" cy="1413651"/>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e 53"/>
          <p:cNvGrpSpPr>
            <a:grpSpLocks/>
          </p:cNvGrpSpPr>
          <p:nvPr/>
        </p:nvGrpSpPr>
        <p:grpSpPr bwMode="auto">
          <a:xfrm>
            <a:off x="3276600" y="1052513"/>
            <a:ext cx="5653088" cy="5768974"/>
            <a:chOff x="2989346" y="938361"/>
            <a:chExt cx="5653181" cy="5771695"/>
          </a:xfrm>
        </p:grpSpPr>
        <p:pic>
          <p:nvPicPr>
            <p:cNvPr id="6" name="Picture 12"/>
            <p:cNvPicPr>
              <a:picLocks noChangeAspect="1" noChangeArrowheads="1"/>
            </p:cNvPicPr>
            <p:nvPr/>
          </p:nvPicPr>
          <p:blipFill>
            <a:blip r:embed="rId4"/>
            <a:stretch>
              <a:fillRect/>
            </a:stretch>
          </p:blipFill>
          <p:spPr bwMode="auto">
            <a:xfrm>
              <a:off x="6661295" y="4292742"/>
              <a:ext cx="1943132" cy="1951957"/>
            </a:xfrm>
            <a:prstGeom prst="rect">
              <a:avLst/>
            </a:prstGeom>
            <a:noFill/>
            <a:ln w="25400">
              <a:solidFill>
                <a:schemeClr val="bg1">
                  <a:lumMod val="50000"/>
                </a:schemeClr>
              </a:solidFill>
              <a:miter lim="800000"/>
              <a:headEnd/>
              <a:tailEnd/>
            </a:ln>
          </p:spPr>
        </p:pic>
        <p:cxnSp>
          <p:nvCxnSpPr>
            <p:cNvPr id="39" name="Connecteur droit avec flèche 38"/>
            <p:cNvCxnSpPr>
              <a:stCxn id="34" idx="3"/>
              <a:endCxn id="10251" idx="1"/>
            </p:cNvCxnSpPr>
            <p:nvPr/>
          </p:nvCxnSpPr>
          <p:spPr>
            <a:xfrm flipH="1" flipV="1">
              <a:off x="2989346" y="938361"/>
              <a:ext cx="2232062" cy="505142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270" name="ZoneTexte 49"/>
            <p:cNvSpPr txBox="1">
              <a:spLocks noChangeArrowheads="1"/>
            </p:cNvSpPr>
            <p:nvPr/>
          </p:nvSpPr>
          <p:spPr bwMode="auto">
            <a:xfrm>
              <a:off x="7308303" y="6248345"/>
              <a:ext cx="1334224" cy="461711"/>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a:spAutoFit/>
            </a:bodyPr>
            <a:lstStyle/>
            <a:p>
              <a:pPr algn="ctr"/>
              <a:r>
                <a:rPr lang="fr-FR" altLang="fr-FR" sz="1200" b="1" dirty="0">
                  <a:solidFill>
                    <a:srgbClr val="FF0000"/>
                  </a:solidFill>
                  <a:cs typeface="Arial" charset="0"/>
                </a:rPr>
                <a:t>Tranche d’aimant</a:t>
              </a:r>
            </a:p>
          </p:txBody>
        </p:sp>
      </p:grpSp>
      <p:sp>
        <p:nvSpPr>
          <p:cNvPr id="10244" name="Rectangle 7"/>
          <p:cNvSpPr>
            <a:spLocks noChangeArrowheads="1"/>
          </p:cNvSpPr>
          <p:nvPr/>
        </p:nvSpPr>
        <p:spPr bwMode="auto">
          <a:xfrm>
            <a:off x="8855075" y="6608763"/>
            <a:ext cx="32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dirty="0">
                <a:solidFill>
                  <a:srgbClr val="FFFFFF"/>
                </a:solidFill>
                <a:latin typeface="Estrangelo Edessa" pitchFamily="66" charset="0"/>
                <a:ea typeface="KaiTi" pitchFamily="49" charset="-122"/>
                <a:cs typeface="Estrangelo Edessa" pitchFamily="66" charset="0"/>
              </a:rPr>
              <a:t>6</a:t>
            </a:r>
            <a:endParaRPr lang="fr-FR" altLang="fr-FR" sz="1200" dirty="0">
              <a:ea typeface="KaiTi" pitchFamily="49" charset="-122"/>
              <a:cs typeface="Estrangelo Edessa" pitchFamily="66" charset="0"/>
            </a:endParaRPr>
          </a:p>
        </p:txBody>
      </p:sp>
      <p:sp>
        <p:nvSpPr>
          <p:cNvPr id="10245" name="Rectangle 1"/>
          <p:cNvSpPr>
            <a:spLocks noChangeArrowheads="1"/>
          </p:cNvSpPr>
          <p:nvPr/>
        </p:nvSpPr>
        <p:spPr bwMode="auto">
          <a:xfrm>
            <a:off x="0" y="0"/>
            <a:ext cx="9144000" cy="836613"/>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endParaRPr lang="en-GB" altLang="fr-FR" sz="1200" b="1" dirty="0" smtClean="0">
              <a:solidFill>
                <a:srgbClr val="FFFFFF"/>
              </a:solidFill>
              <a:latin typeface="Arial" charset="0"/>
              <a:cs typeface="Arial" charset="0"/>
            </a:endParaRPr>
          </a:p>
          <a:p>
            <a:pPr eaLnBrk="1" hangingPunct="1">
              <a:spcBef>
                <a:spcPct val="0"/>
              </a:spcBef>
              <a:buClrTx/>
              <a:buSzTx/>
              <a:buFont typeface="Times New Roman" pitchFamily="18" charset="0"/>
              <a:buNone/>
            </a:pPr>
            <a:r>
              <a:rPr lang="en-GB" altLang="fr-FR" sz="2800" b="1" dirty="0" smtClean="0">
                <a:solidFill>
                  <a:srgbClr val="FFFFFF"/>
                </a:solidFill>
                <a:latin typeface="Arial" charset="0"/>
                <a:cs typeface="Arial" charset="0"/>
              </a:rPr>
              <a:t>Le </a:t>
            </a:r>
            <a:r>
              <a:rPr lang="en-GB" altLang="fr-FR" sz="2800" b="1" dirty="0">
                <a:solidFill>
                  <a:srgbClr val="FFFFFF"/>
                </a:solidFill>
                <a:latin typeface="Arial" charset="0"/>
                <a:cs typeface="Arial" charset="0"/>
              </a:rPr>
              <a:t>LHC </a:t>
            </a:r>
            <a:r>
              <a:rPr lang="en-GB" altLang="fr-FR" sz="2800" b="1" dirty="0" smtClean="0">
                <a:solidFill>
                  <a:srgbClr val="FFFFFF"/>
                </a:solidFill>
                <a:latin typeface="Arial" charset="0"/>
                <a:cs typeface="Arial" charset="0"/>
              </a:rPr>
              <a:t>, </a:t>
            </a:r>
            <a:r>
              <a:rPr lang="en-GB" altLang="fr-FR" sz="2800" b="1" dirty="0" err="1" smtClean="0">
                <a:solidFill>
                  <a:srgbClr val="FFFFFF"/>
                </a:solidFill>
                <a:latin typeface="Arial" charset="0"/>
                <a:cs typeface="Arial" charset="0"/>
              </a:rPr>
              <a:t>Qu’est</a:t>
            </a:r>
            <a:r>
              <a:rPr lang="en-GB" altLang="fr-FR" sz="2800" b="1" dirty="0" smtClean="0">
                <a:solidFill>
                  <a:srgbClr val="FFFFFF"/>
                </a:solidFill>
                <a:latin typeface="Arial" charset="0"/>
                <a:cs typeface="Arial" charset="0"/>
              </a:rPr>
              <a:t> </a:t>
            </a:r>
            <a:r>
              <a:rPr lang="en-GB" altLang="fr-FR" sz="2800" b="1" dirty="0" err="1" smtClean="0">
                <a:solidFill>
                  <a:srgbClr val="FFFFFF"/>
                </a:solidFill>
                <a:latin typeface="Arial" charset="0"/>
                <a:cs typeface="Arial" charset="0"/>
              </a:rPr>
              <a:t>ce</a:t>
            </a:r>
            <a:r>
              <a:rPr lang="en-GB" altLang="fr-FR" sz="2800" b="1" dirty="0" smtClean="0">
                <a:solidFill>
                  <a:srgbClr val="FFFFFF"/>
                </a:solidFill>
                <a:latin typeface="Arial" charset="0"/>
                <a:cs typeface="Arial" charset="0"/>
              </a:rPr>
              <a:t> que </a:t>
            </a:r>
            <a:r>
              <a:rPr lang="en-GB" altLang="fr-FR" sz="2800" b="1" dirty="0" err="1" smtClean="0">
                <a:solidFill>
                  <a:srgbClr val="FFFFFF"/>
                </a:solidFill>
                <a:latin typeface="Arial" charset="0"/>
                <a:cs typeface="Arial" charset="0"/>
              </a:rPr>
              <a:t>c’est</a:t>
            </a:r>
            <a:r>
              <a:rPr lang="en-GB" altLang="fr-FR" sz="2800" b="1" dirty="0" smtClean="0">
                <a:solidFill>
                  <a:srgbClr val="FFFFFF"/>
                </a:solidFill>
                <a:latin typeface="Arial" charset="0"/>
                <a:cs typeface="Arial" charset="0"/>
              </a:rPr>
              <a:t> </a:t>
            </a:r>
            <a:r>
              <a:rPr lang="en-GB" altLang="fr-FR" sz="2800" b="1" dirty="0">
                <a:solidFill>
                  <a:srgbClr val="FFFFFF"/>
                </a:solidFill>
                <a:latin typeface="Arial" charset="0"/>
                <a:cs typeface="Arial" charset="0"/>
              </a:rPr>
              <a:t>?</a:t>
            </a:r>
          </a:p>
          <a:p>
            <a:pPr eaLnBrk="1" hangingPunct="1">
              <a:spcBef>
                <a:spcPct val="0"/>
              </a:spcBef>
              <a:buClrTx/>
              <a:buSzTx/>
              <a:buFont typeface="Times New Roman" pitchFamily="18" charset="0"/>
              <a:buNone/>
            </a:pPr>
            <a:endParaRPr lang="en-GB" altLang="fr-FR" sz="1200" b="1" dirty="0">
              <a:solidFill>
                <a:srgbClr val="FFFFFF"/>
              </a:solidFill>
              <a:latin typeface="Arial" charset="0"/>
              <a:ea typeface="KaiTi" pitchFamily="49" charset="-122"/>
              <a:cs typeface="Arial" charset="0"/>
            </a:endParaRPr>
          </a:p>
        </p:txBody>
      </p:sp>
      <p:pic>
        <p:nvPicPr>
          <p:cNvPr id="10247" name="Picture 15"/>
          <p:cNvPicPr>
            <a:picLocks noChangeAspect="1" noChangeArrowheads="1"/>
          </p:cNvPicPr>
          <p:nvPr/>
        </p:nvPicPr>
        <p:blipFill>
          <a:blip r:embed="rId5">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657432" y="371629"/>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ZoneTexte 15"/>
          <p:cNvSpPr txBox="1">
            <a:spLocks noChangeArrowheads="1"/>
          </p:cNvSpPr>
          <p:nvPr/>
        </p:nvSpPr>
        <p:spPr bwMode="auto">
          <a:xfrm>
            <a:off x="323850" y="4652963"/>
            <a:ext cx="42481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fr-FR" altLang="fr-FR" sz="1400" dirty="0">
                <a:cs typeface="Arial" charset="0"/>
              </a:rPr>
              <a:t>→ Les particules sont guidées par </a:t>
            </a:r>
            <a:r>
              <a:rPr lang="fr-FR" altLang="fr-FR" sz="1400" dirty="0" smtClean="0">
                <a:cs typeface="Arial" charset="0"/>
              </a:rPr>
              <a:t>1200 </a:t>
            </a:r>
            <a:r>
              <a:rPr lang="fr-FR" altLang="fr-FR" sz="1400" b="1" dirty="0" smtClean="0">
                <a:solidFill>
                  <a:srgbClr val="FFFF00"/>
                </a:solidFill>
                <a:cs typeface="Arial" charset="0"/>
              </a:rPr>
              <a:t>aimants</a:t>
            </a:r>
            <a:r>
              <a:rPr lang="fr-FR" altLang="fr-FR" sz="1400" dirty="0" smtClean="0">
                <a:cs typeface="Arial" charset="0"/>
              </a:rPr>
              <a:t> </a:t>
            </a:r>
            <a:r>
              <a:rPr lang="fr-FR" altLang="fr-FR" sz="1400" dirty="0">
                <a:cs typeface="Arial" charset="0"/>
              </a:rPr>
              <a:t>d</a:t>
            </a:r>
            <a:r>
              <a:rPr lang="fr-FR" altLang="fr-FR" sz="1400" dirty="0" smtClean="0">
                <a:cs typeface="Arial" charset="0"/>
              </a:rPr>
              <a:t>e 8,4 T créés </a:t>
            </a:r>
            <a:r>
              <a:rPr lang="fr-FR" altLang="fr-FR" sz="1400" dirty="0">
                <a:cs typeface="Arial" charset="0"/>
              </a:rPr>
              <a:t>par des </a:t>
            </a:r>
            <a:r>
              <a:rPr lang="fr-FR" altLang="fr-FR" sz="1400" b="1" dirty="0">
                <a:solidFill>
                  <a:srgbClr val="FFFF00"/>
                </a:solidFill>
                <a:cs typeface="Arial" charset="0"/>
              </a:rPr>
              <a:t>circuits supraconducteurs (pas de perte d’énergie)</a:t>
            </a:r>
            <a:r>
              <a:rPr lang="fr-FR" altLang="fr-FR" sz="1400" dirty="0">
                <a:cs typeface="Arial" charset="0"/>
              </a:rPr>
              <a:t>, refroidis à </a:t>
            </a:r>
            <a:r>
              <a:rPr lang="fr-FR" altLang="fr-FR" sz="1400" b="1" dirty="0">
                <a:solidFill>
                  <a:srgbClr val="FFFF00"/>
                </a:solidFill>
                <a:cs typeface="Arial" charset="0"/>
              </a:rPr>
              <a:t>1,9 K </a:t>
            </a:r>
            <a:r>
              <a:rPr lang="fr-FR" altLang="fr-FR" sz="1400" i="1" dirty="0">
                <a:cs typeface="Arial" charset="0"/>
              </a:rPr>
              <a:t>(plus froid que la température de l’univers). </a:t>
            </a:r>
            <a:endParaRPr lang="fr-FR" altLang="fr-FR" sz="1400" dirty="0">
              <a:cs typeface="Arial" charset="0"/>
            </a:endParaRPr>
          </a:p>
        </p:txBody>
      </p:sp>
      <p:pic>
        <p:nvPicPr>
          <p:cNvPr id="8202" name="Picture 12"/>
          <p:cNvPicPr>
            <a:picLocks noChangeAspect="1" noChangeArrowheads="1"/>
          </p:cNvPicPr>
          <p:nvPr/>
        </p:nvPicPr>
        <p:blipFill>
          <a:blip r:embed="rId6"/>
          <a:stretch>
            <a:fillRect/>
          </a:stretch>
        </p:blipFill>
        <p:spPr bwMode="auto">
          <a:xfrm>
            <a:off x="265113" y="981075"/>
            <a:ext cx="4548187" cy="2735263"/>
          </a:xfrm>
          <a:prstGeom prst="rect">
            <a:avLst/>
          </a:prstGeom>
          <a:noFill/>
          <a:ln w="25400">
            <a:solidFill>
              <a:schemeClr val="bg1">
                <a:lumMod val="50000"/>
              </a:schemeClr>
            </a:solidFill>
            <a:miter lim="800000"/>
            <a:headEnd/>
            <a:tailEnd/>
          </a:ln>
        </p:spPr>
      </p:pic>
      <p:grpSp>
        <p:nvGrpSpPr>
          <p:cNvPr id="4" name="Groupe 50"/>
          <p:cNvGrpSpPr>
            <a:grpSpLocks/>
          </p:cNvGrpSpPr>
          <p:nvPr/>
        </p:nvGrpSpPr>
        <p:grpSpPr bwMode="auto">
          <a:xfrm>
            <a:off x="395288" y="971075"/>
            <a:ext cx="7977187" cy="3485041"/>
            <a:chOff x="395536" y="970077"/>
            <a:chExt cx="7976060" cy="3486949"/>
          </a:xfrm>
        </p:grpSpPr>
        <p:sp>
          <p:nvSpPr>
            <p:cNvPr id="10265" name="ZoneTexte 15"/>
            <p:cNvSpPr txBox="1">
              <a:spLocks noChangeArrowheads="1"/>
            </p:cNvSpPr>
            <p:nvPr/>
          </p:nvSpPr>
          <p:spPr bwMode="auto">
            <a:xfrm>
              <a:off x="395536" y="4149080"/>
              <a:ext cx="4309866" cy="30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400" dirty="0">
                  <a:cs typeface="Arial" charset="0"/>
                </a:rPr>
                <a:t>→ Tunnel de </a:t>
              </a:r>
              <a:r>
                <a:rPr lang="fr-FR" altLang="fr-FR" sz="1400" b="1" dirty="0">
                  <a:solidFill>
                    <a:srgbClr val="FFFF00"/>
                  </a:solidFill>
                  <a:cs typeface="Arial" charset="0"/>
                </a:rPr>
                <a:t>27 km de long</a:t>
              </a:r>
              <a:r>
                <a:rPr lang="fr-FR" altLang="fr-FR" sz="1400" dirty="0">
                  <a:cs typeface="Arial" charset="0"/>
                </a:rPr>
                <a:t>, situé </a:t>
              </a:r>
              <a:r>
                <a:rPr lang="fr-FR" altLang="fr-FR" sz="1400" dirty="0" smtClean="0">
                  <a:cs typeface="Arial" charset="0"/>
                </a:rPr>
                <a:t>100 m </a:t>
              </a:r>
              <a:r>
                <a:rPr lang="fr-FR" altLang="fr-FR" sz="1400" dirty="0">
                  <a:cs typeface="Arial" charset="0"/>
                </a:rPr>
                <a:t>sous terre</a:t>
              </a:r>
            </a:p>
          </p:txBody>
        </p:sp>
        <p:sp>
          <p:nvSpPr>
            <p:cNvPr id="12" name="Ellipse 11"/>
            <p:cNvSpPr/>
            <p:nvPr/>
          </p:nvSpPr>
          <p:spPr>
            <a:xfrm rot="21426495">
              <a:off x="784418" y="1813977"/>
              <a:ext cx="3430103" cy="160107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267" name="ZoneTexte 15"/>
            <p:cNvSpPr txBox="1">
              <a:spLocks noChangeArrowheads="1"/>
            </p:cNvSpPr>
            <p:nvPr/>
          </p:nvSpPr>
          <p:spPr bwMode="auto">
            <a:xfrm>
              <a:off x="5563294" y="970077"/>
              <a:ext cx="2808302" cy="52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1400" dirty="0">
                  <a:cs typeface="Arial" charset="0"/>
                </a:rPr>
                <a:t>→ </a:t>
              </a:r>
              <a:r>
                <a:rPr lang="fr-FR" altLang="fr-FR" sz="1400" dirty="0" smtClean="0">
                  <a:cs typeface="Arial" charset="0"/>
                </a:rPr>
                <a:t>Accélérateur le </a:t>
              </a:r>
              <a:r>
                <a:rPr lang="fr-FR" altLang="fr-FR" sz="1400" dirty="0">
                  <a:cs typeface="Arial" charset="0"/>
                </a:rPr>
                <a:t>plus puissant jamais construit</a:t>
              </a:r>
            </a:p>
          </p:txBody>
        </p:sp>
      </p:grpSp>
      <p:sp>
        <p:nvSpPr>
          <p:cNvPr id="10251" name="ZoneTexte 15"/>
          <p:cNvSpPr txBox="1">
            <a:spLocks noChangeArrowheads="1"/>
          </p:cNvSpPr>
          <p:nvPr/>
        </p:nvSpPr>
        <p:spPr bwMode="auto">
          <a:xfrm>
            <a:off x="3276600" y="913607"/>
            <a:ext cx="1079376" cy="277812"/>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p>
            <a:r>
              <a:rPr lang="fr-FR" altLang="fr-FR" sz="1200" b="1" dirty="0">
                <a:solidFill>
                  <a:srgbClr val="FF0000"/>
                </a:solidFill>
                <a:latin typeface="Estrangelo Edessa" pitchFamily="66" charset="0"/>
              </a:rPr>
              <a:t>Lac Léman</a:t>
            </a:r>
          </a:p>
        </p:txBody>
      </p:sp>
      <p:sp>
        <p:nvSpPr>
          <p:cNvPr id="10252" name="ZoneTexte 15"/>
          <p:cNvSpPr txBox="1">
            <a:spLocks noChangeArrowheads="1"/>
          </p:cNvSpPr>
          <p:nvPr/>
        </p:nvSpPr>
        <p:spPr bwMode="auto">
          <a:xfrm>
            <a:off x="1042988" y="1052513"/>
            <a:ext cx="508000" cy="276225"/>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p>
            <a:r>
              <a:rPr lang="fr-FR" altLang="fr-FR" sz="1200" b="1" dirty="0">
                <a:solidFill>
                  <a:srgbClr val="FF0000"/>
                </a:solidFill>
                <a:cs typeface="Arial" charset="0"/>
              </a:rPr>
              <a:t>Jura</a:t>
            </a:r>
          </a:p>
        </p:txBody>
      </p:sp>
      <p:sp>
        <p:nvSpPr>
          <p:cNvPr id="10253" name="ZoneTexte 15"/>
          <p:cNvSpPr txBox="1">
            <a:spLocks noChangeArrowheads="1"/>
          </p:cNvSpPr>
          <p:nvPr/>
        </p:nvSpPr>
        <p:spPr bwMode="auto">
          <a:xfrm>
            <a:off x="4211638" y="3213100"/>
            <a:ext cx="628698" cy="276999"/>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p>
            <a:r>
              <a:rPr lang="fr-FR" altLang="fr-FR" sz="1200" b="1" dirty="0">
                <a:solidFill>
                  <a:srgbClr val="FF0000"/>
                </a:solidFill>
                <a:latin typeface="Copperplate Gothic Light" pitchFamily="34" charset="0"/>
              </a:rPr>
              <a:t>CERN</a:t>
            </a:r>
          </a:p>
        </p:txBody>
      </p:sp>
      <p:sp>
        <p:nvSpPr>
          <p:cNvPr id="10254" name="ZoneTexte 16"/>
          <p:cNvSpPr txBox="1">
            <a:spLocks noChangeArrowheads="1"/>
          </p:cNvSpPr>
          <p:nvPr/>
        </p:nvSpPr>
        <p:spPr bwMode="auto">
          <a:xfrm>
            <a:off x="4572000" y="1557338"/>
            <a:ext cx="1800200" cy="276225"/>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p>
            <a:r>
              <a:rPr lang="fr-FR" altLang="fr-FR" sz="1200" b="1" dirty="0">
                <a:solidFill>
                  <a:srgbClr val="FF0000"/>
                </a:solidFill>
                <a:latin typeface="Estrangelo Edessa" pitchFamily="66" charset="0"/>
              </a:rPr>
              <a:t>Aéroport de G</a:t>
            </a:r>
            <a:r>
              <a:rPr lang="fr-FR" altLang="fr-FR" sz="1200" b="1" dirty="0" smtClean="0">
                <a:solidFill>
                  <a:srgbClr val="FF0000"/>
                </a:solidFill>
                <a:latin typeface="Estrangelo Edessa" pitchFamily="66" charset="0"/>
              </a:rPr>
              <a:t>enève</a:t>
            </a:r>
            <a:endParaRPr lang="fr-FR" altLang="fr-FR" sz="1200" b="1" dirty="0">
              <a:solidFill>
                <a:srgbClr val="FF0000"/>
              </a:solidFill>
              <a:latin typeface="Estrangelo Edessa" pitchFamily="66" charset="0"/>
            </a:endParaRPr>
          </a:p>
        </p:txBody>
      </p:sp>
      <p:cxnSp>
        <p:nvCxnSpPr>
          <p:cNvPr id="19" name="Connecteur droit avec flèche 18"/>
          <p:cNvCxnSpPr>
            <a:stCxn id="10251" idx="2"/>
          </p:cNvCxnSpPr>
          <p:nvPr/>
        </p:nvCxnSpPr>
        <p:spPr>
          <a:xfrm>
            <a:off x="3816288" y="1191419"/>
            <a:ext cx="323912" cy="29845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stCxn id="10252" idx="2"/>
          </p:cNvCxnSpPr>
          <p:nvPr/>
        </p:nvCxnSpPr>
        <p:spPr>
          <a:xfrm flipH="1">
            <a:off x="684213" y="1328738"/>
            <a:ext cx="612775" cy="4445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a:stCxn id="10253" idx="1"/>
          </p:cNvCxnSpPr>
          <p:nvPr/>
        </p:nvCxnSpPr>
        <p:spPr>
          <a:xfrm flipH="1">
            <a:off x="3348038" y="3351600"/>
            <a:ext cx="863600" cy="774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stCxn id="10254" idx="2"/>
          </p:cNvCxnSpPr>
          <p:nvPr/>
        </p:nvCxnSpPr>
        <p:spPr>
          <a:xfrm flipH="1">
            <a:off x="4572000" y="1833563"/>
            <a:ext cx="900100" cy="658812"/>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5" name="Groupe 54"/>
          <p:cNvGrpSpPr>
            <a:grpSpLocks/>
          </p:cNvGrpSpPr>
          <p:nvPr/>
        </p:nvGrpSpPr>
        <p:grpSpPr bwMode="auto">
          <a:xfrm>
            <a:off x="7019923" y="4508501"/>
            <a:ext cx="1373115" cy="1430103"/>
            <a:chOff x="7020272" y="4509120"/>
            <a:chExt cx="1372025" cy="1428892"/>
          </a:xfrm>
        </p:grpSpPr>
        <p:cxnSp>
          <p:nvCxnSpPr>
            <p:cNvPr id="42" name="Connecteur droit avec flèche 41"/>
            <p:cNvCxnSpPr/>
            <p:nvPr/>
          </p:nvCxnSpPr>
          <p:spPr>
            <a:xfrm rot="5400000">
              <a:off x="7705541" y="5337093"/>
              <a:ext cx="502812" cy="1587"/>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rot="16200000" flipV="1">
              <a:off x="7021081" y="5157065"/>
              <a:ext cx="575774" cy="0"/>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263" name="ZoneTexte 15"/>
            <p:cNvSpPr txBox="1">
              <a:spLocks noChangeArrowheads="1"/>
            </p:cNvSpPr>
            <p:nvPr/>
          </p:nvSpPr>
          <p:spPr bwMode="auto">
            <a:xfrm>
              <a:off x="7020272" y="4509120"/>
              <a:ext cx="363913" cy="276764"/>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p>
              <a:r>
                <a:rPr lang="fr-FR" altLang="fr-FR" sz="1200" b="1" dirty="0">
                  <a:solidFill>
                    <a:srgbClr val="FF0000"/>
                  </a:solidFill>
                  <a:latin typeface="Estrangelo Edessa" pitchFamily="66" charset="0"/>
                </a:rPr>
                <a:t>B1</a:t>
              </a:r>
            </a:p>
          </p:txBody>
        </p:sp>
        <p:sp>
          <p:nvSpPr>
            <p:cNvPr id="10264" name="ZoneTexte 15"/>
            <p:cNvSpPr txBox="1">
              <a:spLocks noChangeArrowheads="1"/>
            </p:cNvSpPr>
            <p:nvPr/>
          </p:nvSpPr>
          <p:spPr bwMode="auto">
            <a:xfrm>
              <a:off x="8028384" y="5661248"/>
              <a:ext cx="363913" cy="276764"/>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p>
              <a:r>
                <a:rPr lang="fr-FR" altLang="fr-FR" sz="1200" b="1" dirty="0">
                  <a:solidFill>
                    <a:srgbClr val="FF0000"/>
                  </a:solidFill>
                  <a:latin typeface="Estrangelo Edessa" pitchFamily="66" charset="0"/>
                </a:rPr>
                <a:t>B2</a:t>
              </a:r>
            </a:p>
          </p:txBody>
        </p:sp>
      </p:grpSp>
      <p:sp>
        <p:nvSpPr>
          <p:cNvPr id="34" name="ZoneTexte 15"/>
          <p:cNvSpPr txBox="1">
            <a:spLocks noChangeArrowheads="1"/>
          </p:cNvSpPr>
          <p:nvPr/>
        </p:nvSpPr>
        <p:spPr bwMode="auto">
          <a:xfrm>
            <a:off x="323850" y="5732463"/>
            <a:ext cx="51847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fr-FR" altLang="fr-FR" sz="1400">
                <a:cs typeface="Arial" charset="0"/>
              </a:rPr>
              <a:t>→ Ce champ magnétique </a:t>
            </a:r>
            <a:r>
              <a:rPr lang="fr-FR" altLang="fr-FR" sz="1400" b="1">
                <a:solidFill>
                  <a:srgbClr val="FFFF00"/>
                </a:solidFill>
                <a:cs typeface="Arial" charset="0"/>
              </a:rPr>
              <a:t>ultra-puissant</a:t>
            </a:r>
            <a:r>
              <a:rPr lang="fr-FR" altLang="fr-FR" sz="1400">
                <a:cs typeface="Arial" charset="0"/>
              </a:rPr>
              <a:t> permet de guider simultanément </a:t>
            </a:r>
            <a:r>
              <a:rPr lang="fr-FR" altLang="fr-FR" sz="1400" b="1">
                <a:solidFill>
                  <a:srgbClr val="FFFF00"/>
                </a:solidFill>
                <a:cs typeface="Arial" charset="0"/>
              </a:rPr>
              <a:t>2 faisceaux de protons </a:t>
            </a:r>
            <a:r>
              <a:rPr lang="fr-FR" altLang="fr-FR" sz="1400">
                <a:cs typeface="Arial" charset="0"/>
              </a:rPr>
              <a:t>(</a:t>
            </a:r>
            <a:r>
              <a:rPr lang="fr-FR" altLang="fr-FR" sz="1400" i="1">
                <a:cs typeface="Arial" charset="0"/>
              </a:rPr>
              <a:t>particules de même charge</a:t>
            </a:r>
            <a:r>
              <a:rPr lang="fr-FR" altLang="fr-FR" sz="1400">
                <a:cs typeface="Arial" charset="0"/>
              </a:rPr>
              <a:t>) dans des directions opposées.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0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1" nodeType="click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par>
                          <p:cTn id="24" fill="hold" nodeType="afterGroup">
                            <p:stCondLst>
                              <p:cond delay="0"/>
                            </p:stCondLst>
                            <p:childTnLst>
                              <p:par>
                                <p:cTn id="25" presetID="35" presetClass="emph" presetSubtype="0" repeatCount="4000" fill="hold" nodeType="afterEffect">
                                  <p:stCondLst>
                                    <p:cond delay="0"/>
                                  </p:stCondLst>
                                  <p:childTnLst>
                                    <p:anim calcmode="discrete" valueType="str">
                                      <p:cBhvr>
                                        <p:cTn id="26" dur="500" fill="hold"/>
                                        <p:tgtEl>
                                          <p:spTgt spid="5"/>
                                        </p:tgtEl>
                                        <p:attrNameLst>
                                          <p:attrName>style.visibility</p:attrName>
                                        </p:attrNameLst>
                                      </p:cBhvr>
                                      <p:tavLst>
                                        <p:tav tm="0">
                                          <p:val>
                                            <p:strVal val="hidden"/>
                                          </p:val>
                                        </p:tav>
                                        <p:tav tm="50000">
                                          <p:val>
                                            <p:strVal val="visible"/>
                                          </p:val>
                                        </p:tav>
                                      </p:tavLst>
                                    </p:anim>
                                  </p:childTnLst>
                                </p:cTn>
                              </p:par>
                            </p:childTnLst>
                          </p:cTn>
                        </p:par>
                        <p:par>
                          <p:cTn id="27" fill="hold" nodeType="afterGroup">
                            <p:stCondLst>
                              <p:cond delay="2000"/>
                            </p:stCondLst>
                            <p:childTnLst>
                              <p:par>
                                <p:cTn id="28" presetID="1" presetClass="entr" presetSubtype="0"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p:bldP spid="34" grpId="0"/>
      <p:bldP spid="34"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bg2">
                <a:tint val="40000"/>
                <a:satMod val="350000"/>
              </a:schemeClr>
            </a:gs>
            <a:gs pos="4000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Le Boson de Higgs </a:t>
            </a:r>
            <a:endParaRPr lang="en-US"/>
          </a:p>
        </p:txBody>
      </p:sp>
      <p:sp>
        <p:nvSpPr>
          <p:cNvPr id="3" name="Espace réservé du contenu 2"/>
          <p:cNvSpPr>
            <a:spLocks noGrp="1"/>
          </p:cNvSpPr>
          <p:nvPr>
            <p:ph idx="1"/>
          </p:nvPr>
        </p:nvSpPr>
        <p:spPr>
          <a:xfrm>
            <a:off x="628650" y="2226469"/>
            <a:ext cx="8096250" cy="3266281"/>
          </a:xfrm>
        </p:spPr>
        <p:txBody>
          <a:bodyPr>
            <a:normAutofit fontScale="55000" lnSpcReduction="20000"/>
          </a:bodyPr>
          <a:lstStyle/>
          <a:p>
            <a:r>
              <a:rPr lang="fr-FR" dirty="0" smtClean="0"/>
              <a:t>Les origines de la masse , problème central de la physique des particules </a:t>
            </a:r>
          </a:p>
          <a:p>
            <a:pPr lvl="1"/>
            <a:r>
              <a:rPr lang="fr-FR" dirty="0" smtClean="0"/>
              <a:t>Comment admettre que des bosons de jauge W+- et Z (par ailleurs découverts et mesurés par la génération précédente de l’accélérateur du CERN ) soient massifs</a:t>
            </a:r>
          </a:p>
          <a:p>
            <a:pPr lvl="2"/>
            <a:r>
              <a:rPr lang="fr-FR" dirty="0" smtClean="0"/>
              <a:t>Toutes les symétries du modèles sont  prévus par le modèle mais sans introduction de la masse …</a:t>
            </a:r>
          </a:p>
          <a:p>
            <a:endParaRPr lang="fr-FR" dirty="0" smtClean="0"/>
          </a:p>
          <a:p>
            <a:r>
              <a:rPr lang="fr-FR" dirty="0" err="1" smtClean="0"/>
              <a:t>Higgs</a:t>
            </a:r>
            <a:r>
              <a:rPr lang="fr-FR" dirty="0" smtClean="0"/>
              <a:t>-</a:t>
            </a:r>
            <a:r>
              <a:rPr lang="fr-FR" dirty="0" err="1" smtClean="0"/>
              <a:t>Englert</a:t>
            </a:r>
            <a:r>
              <a:rPr lang="fr-FR" dirty="0" smtClean="0"/>
              <a:t>-Brout (1964) ont permis de compléter le Modèle Standard </a:t>
            </a:r>
          </a:p>
          <a:p>
            <a:pPr lvl="1"/>
            <a:r>
              <a:rPr lang="fr-FR" dirty="0" smtClean="0"/>
              <a:t>Introduction du mécanisme de </a:t>
            </a:r>
            <a:r>
              <a:rPr lang="fr-FR" dirty="0" err="1" smtClean="0"/>
              <a:t>Higgs</a:t>
            </a:r>
            <a:endParaRPr lang="fr-FR" dirty="0" smtClean="0"/>
          </a:p>
          <a:p>
            <a:pPr lvl="2"/>
            <a:r>
              <a:rPr lang="fr-FR" dirty="0" smtClean="0"/>
              <a:t>Couplage des particules pour leur donner une masse</a:t>
            </a:r>
          </a:p>
          <a:p>
            <a:pPr lvl="3"/>
            <a:r>
              <a:rPr lang="fr-FR" dirty="0" smtClean="0"/>
              <a:t>Condensation du ‘vide’ autour des particules </a:t>
            </a:r>
          </a:p>
          <a:p>
            <a:pPr lvl="2"/>
            <a:r>
              <a:rPr lang="fr-FR" dirty="0" smtClean="0"/>
              <a:t>Introduction du Boson de </a:t>
            </a:r>
            <a:r>
              <a:rPr lang="fr-FR" dirty="0" err="1" smtClean="0"/>
              <a:t>Higgs</a:t>
            </a:r>
            <a:r>
              <a:rPr lang="fr-FR" dirty="0" smtClean="0"/>
              <a:t>, mais sans indication de sa masse...  </a:t>
            </a:r>
          </a:p>
          <a:p>
            <a:pPr lvl="2"/>
            <a:r>
              <a:rPr lang="fr-FR" dirty="0" smtClean="0"/>
              <a:t>Fenêtre de recherche très large (typiquement 2Gev au </a:t>
            </a:r>
            <a:r>
              <a:rPr lang="fr-FR" dirty="0" err="1" smtClean="0"/>
              <a:t>Tev</a:t>
            </a:r>
            <a:r>
              <a:rPr lang="fr-FR" dirty="0" smtClean="0"/>
              <a:t>.. d’ou la difficulté de le détecter... )</a:t>
            </a:r>
          </a:p>
          <a:p>
            <a:r>
              <a:rPr lang="fr-FR" dirty="0" smtClean="0"/>
              <a:t>Longue quête</a:t>
            </a:r>
            <a:r>
              <a:rPr lang="is-IS" dirty="0" smtClean="0"/>
              <a:t>…</a:t>
            </a:r>
            <a:r>
              <a:rPr lang="fr-FR" dirty="0" smtClean="0"/>
              <a:t> </a:t>
            </a:r>
          </a:p>
          <a:p>
            <a:endParaRPr lang="is-IS" dirty="0" smtClean="0"/>
          </a:p>
        </p:txBody>
      </p:sp>
      <p:sp>
        <p:nvSpPr>
          <p:cNvPr id="4" name="Espace réservé du numéro de diapositive 3"/>
          <p:cNvSpPr>
            <a:spLocks noGrp="1"/>
          </p:cNvSpPr>
          <p:nvPr>
            <p:ph type="sldNum" sz="quarter" idx="12"/>
          </p:nvPr>
        </p:nvSpPr>
        <p:spPr/>
        <p:txBody>
          <a:bodyPr/>
          <a:lstStyle/>
          <a:p>
            <a:fld id="{0B194E08-674F-1C41-AE67-EF470B1F7F6C}" type="slidenum">
              <a:rPr lang="en-US" smtClean="0"/>
              <a:t>40</a:t>
            </a:fld>
            <a:endParaRPr lang="en-US"/>
          </a:p>
        </p:txBody>
      </p:sp>
    </p:spTree>
    <p:extLst>
      <p:ext uri="{BB962C8B-B14F-4D97-AF65-F5344CB8AC3E}">
        <p14:creationId xmlns:p14="http://schemas.microsoft.com/office/powerpoint/2010/main" val="2719811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40000"/>
                <a:satMod val="350000"/>
              </a:schemeClr>
            </a:gs>
            <a:gs pos="4000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Le </a:t>
            </a:r>
            <a:r>
              <a:rPr lang="en-US" err="1" smtClean="0"/>
              <a:t>mécanisme</a:t>
            </a:r>
            <a:r>
              <a:rPr lang="en-US" smtClean="0"/>
              <a:t> .. </a:t>
            </a:r>
            <a:endParaRPr lang="en-US"/>
          </a:p>
        </p:txBody>
      </p:sp>
      <p:sp>
        <p:nvSpPr>
          <p:cNvPr id="3" name="Espace réservé du contenu 2"/>
          <p:cNvSpPr>
            <a:spLocks noGrp="1"/>
          </p:cNvSpPr>
          <p:nvPr>
            <p:ph idx="1"/>
          </p:nvPr>
        </p:nvSpPr>
        <p:spPr>
          <a:xfrm>
            <a:off x="628650" y="2226469"/>
            <a:ext cx="4057650" cy="3263504"/>
          </a:xfrm>
        </p:spPr>
        <p:txBody>
          <a:bodyPr/>
          <a:lstStyle/>
          <a:p>
            <a:r>
              <a:rPr lang="en-US" dirty="0" smtClean="0"/>
              <a:t>.. </a:t>
            </a:r>
            <a:r>
              <a:rPr lang="en-US" dirty="0" err="1"/>
              <a:t>e</a:t>
            </a:r>
            <a:r>
              <a:rPr lang="en-US" dirty="0" err="1" smtClean="0"/>
              <a:t>xpliqué</a:t>
            </a:r>
            <a:r>
              <a:rPr lang="en-US" dirty="0" smtClean="0"/>
              <a:t> a M. Thatcher par David Miller</a:t>
            </a:r>
          </a:p>
          <a:p>
            <a:endParaRPr lang="en-US" dirty="0"/>
          </a:p>
          <a:p>
            <a:pPr marL="171450" lvl="3">
              <a:spcBef>
                <a:spcPts val="750"/>
              </a:spcBef>
            </a:pPr>
            <a:r>
              <a:rPr lang="is-IS" dirty="0"/>
              <a:t>Condensation du </a:t>
            </a:r>
            <a:r>
              <a:rPr lang="is-IS" dirty="0" smtClean="0"/>
              <a:t>vide quantique autour </a:t>
            </a:r>
            <a:r>
              <a:rPr lang="is-IS" dirty="0"/>
              <a:t>des particles </a:t>
            </a:r>
            <a:endParaRPr lang="is-IS" dirty="0" smtClean="0"/>
          </a:p>
          <a:p>
            <a:pPr marL="171450" lvl="3">
              <a:spcBef>
                <a:spcPts val="750"/>
              </a:spcBef>
            </a:pPr>
            <a:endParaRPr lang="is-IS" dirty="0"/>
          </a:p>
          <a:p>
            <a:pPr marL="171450" lvl="3">
              <a:spcBef>
                <a:spcPts val="750"/>
              </a:spcBef>
            </a:pPr>
            <a:r>
              <a:rPr lang="fr-FR" dirty="0" smtClean="0"/>
              <a:t>E</a:t>
            </a:r>
            <a:r>
              <a:rPr lang="is-IS" dirty="0" smtClean="0"/>
              <a:t>t peut s’autocondenser (si on injecte de l’energie ou une rumeur dans l’analogie) </a:t>
            </a:r>
          </a:p>
          <a:p>
            <a:pPr marL="514350" lvl="4">
              <a:spcBef>
                <a:spcPts val="750"/>
              </a:spcBef>
            </a:pPr>
            <a:r>
              <a:rPr lang="is-IS" dirty="0" smtClean="0">
                <a:sym typeface="Wingdings"/>
              </a:rPr>
              <a:t> boson de Higgs</a:t>
            </a:r>
            <a:r>
              <a:rPr lang="en-US" dirty="0" smtClean="0"/>
              <a:t> </a:t>
            </a:r>
          </a:p>
        </p:txBody>
      </p:sp>
      <p:pic>
        <p:nvPicPr>
          <p:cNvPr id="2052" name="Picture 4" descr="ig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0" y="857250"/>
            <a:ext cx="4321969" cy="5142197"/>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fld id="{0B194E08-674F-1C41-AE67-EF470B1F7F6C}" type="slidenum">
              <a:rPr lang="en-US" smtClean="0"/>
              <a:t>41</a:t>
            </a:fld>
            <a:endParaRPr lang="en-US"/>
          </a:p>
        </p:txBody>
      </p:sp>
    </p:spTree>
    <p:extLst>
      <p:ext uri="{BB962C8B-B14F-4D97-AF65-F5344CB8AC3E}">
        <p14:creationId xmlns:p14="http://schemas.microsoft.com/office/powerpoint/2010/main" val="13419031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bg2">
                <a:tint val="40000"/>
                <a:satMod val="350000"/>
              </a:schemeClr>
            </a:gs>
            <a:gs pos="40000">
              <a:schemeClr val="bg2">
                <a:tint val="45000"/>
                <a:shade val="99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Le </a:t>
            </a:r>
            <a:r>
              <a:rPr lang="en-US" err="1" smtClean="0"/>
              <a:t>mécanisme</a:t>
            </a:r>
            <a:r>
              <a:rPr lang="en-US" smtClean="0"/>
              <a:t> et </a:t>
            </a:r>
            <a:r>
              <a:rPr lang="en-US" err="1" smtClean="0"/>
              <a:t>L’Univers</a:t>
            </a:r>
            <a:r>
              <a:rPr lang="en-US" smtClean="0"/>
              <a:t> </a:t>
            </a:r>
            <a:endParaRPr lang="en-US"/>
          </a:p>
        </p:txBody>
      </p:sp>
      <p:sp>
        <p:nvSpPr>
          <p:cNvPr id="3" name="Espace réservé du contenu 2"/>
          <p:cNvSpPr>
            <a:spLocks noGrp="1"/>
          </p:cNvSpPr>
          <p:nvPr>
            <p:ph idx="1"/>
          </p:nvPr>
        </p:nvSpPr>
        <p:spPr>
          <a:xfrm>
            <a:off x="628650" y="2226469"/>
            <a:ext cx="7473950" cy="3263504"/>
          </a:xfrm>
        </p:spPr>
        <p:txBody>
          <a:bodyPr>
            <a:normAutofit fontScale="70000" lnSpcReduction="20000"/>
          </a:bodyPr>
          <a:lstStyle/>
          <a:p>
            <a:r>
              <a:rPr lang="fr-FR" dirty="0" smtClean="0"/>
              <a:t>A environ 10</a:t>
            </a:r>
            <a:r>
              <a:rPr lang="fr-FR" baseline="30000" dirty="0" smtClean="0"/>
              <a:t>-12</a:t>
            </a:r>
            <a:r>
              <a:rPr lang="fr-FR" dirty="0" smtClean="0"/>
              <a:t>sec, l’Univers  descend sous une température de 10</a:t>
            </a:r>
            <a:r>
              <a:rPr lang="fr-FR" baseline="30000" dirty="0" smtClean="0"/>
              <a:t>16</a:t>
            </a:r>
            <a:r>
              <a:rPr lang="fr-FR" dirty="0" smtClean="0"/>
              <a:t> K </a:t>
            </a:r>
          </a:p>
          <a:p>
            <a:pPr lvl="1"/>
            <a:r>
              <a:rPr lang="fr-FR" dirty="0" smtClean="0"/>
              <a:t>Le vide acquiert une certaine tension , c’est le mécanisme qui entre en action</a:t>
            </a:r>
          </a:p>
          <a:p>
            <a:pPr lvl="1"/>
            <a:r>
              <a:rPr lang="fr-FR" dirty="0"/>
              <a:t>Sa valeur moyenne devient non nulle et constante en tout point de </a:t>
            </a:r>
            <a:r>
              <a:rPr lang="fr-FR" dirty="0" smtClean="0"/>
              <a:t>l'univers</a:t>
            </a:r>
          </a:p>
          <a:p>
            <a:pPr lvl="1"/>
            <a:r>
              <a:rPr lang="fr-FR" dirty="0" smtClean="0">
                <a:sym typeface="Wingdings"/>
              </a:rPr>
              <a:t> transition de phase</a:t>
            </a:r>
            <a:endParaRPr lang="fr-FR" dirty="0" smtClean="0"/>
          </a:p>
          <a:p>
            <a:r>
              <a:rPr lang="fr-FR" dirty="0" smtClean="0"/>
              <a:t>Les particules acquièrent alors la masse que l’on connait et mesure </a:t>
            </a:r>
          </a:p>
          <a:p>
            <a:pPr lvl="1"/>
            <a:r>
              <a:rPr lang="fr-FR" dirty="0" smtClean="0"/>
              <a:t>Les photons et les gluons s’interagissent pas avec champ de </a:t>
            </a:r>
            <a:r>
              <a:rPr lang="fr-FR" dirty="0" err="1" smtClean="0"/>
              <a:t>Higgs</a:t>
            </a:r>
            <a:r>
              <a:rPr lang="fr-FR" dirty="0" smtClean="0"/>
              <a:t>, et donc ont une masse nulle </a:t>
            </a:r>
          </a:p>
          <a:p>
            <a:pPr lvl="1"/>
            <a:endParaRPr lang="fr-FR" dirty="0" smtClean="0"/>
          </a:p>
        </p:txBody>
      </p:sp>
      <p:sp>
        <p:nvSpPr>
          <p:cNvPr id="4" name="Espace réservé du numéro de diapositive 3"/>
          <p:cNvSpPr>
            <a:spLocks noGrp="1"/>
          </p:cNvSpPr>
          <p:nvPr>
            <p:ph type="sldNum" sz="quarter" idx="12"/>
          </p:nvPr>
        </p:nvSpPr>
        <p:spPr/>
        <p:txBody>
          <a:bodyPr/>
          <a:lstStyle/>
          <a:p>
            <a:fld id="{0B194E08-674F-1C41-AE67-EF470B1F7F6C}" type="slidenum">
              <a:rPr lang="en-US" smtClean="0"/>
              <a:t>42</a:t>
            </a:fld>
            <a:endParaRPr lang="en-US"/>
          </a:p>
        </p:txBody>
      </p:sp>
    </p:spTree>
    <p:extLst>
      <p:ext uri="{BB962C8B-B14F-4D97-AF65-F5344CB8AC3E}">
        <p14:creationId xmlns:p14="http://schemas.microsoft.com/office/powerpoint/2010/main" val="4938047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ChangeArrowheads="1"/>
          </p:cNvSpPr>
          <p:nvPr/>
        </p:nvSpPr>
        <p:spPr bwMode="auto">
          <a:xfrm>
            <a:off x="8855075" y="6608763"/>
            <a:ext cx="32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a:solidFill>
                  <a:srgbClr val="FFFFFF"/>
                </a:solidFill>
                <a:latin typeface="Estrangelo Edessa" pitchFamily="66" charset="0"/>
                <a:ea typeface="KaiTi" pitchFamily="49" charset="-122"/>
                <a:cs typeface="Estrangelo Edessa" pitchFamily="66" charset="0"/>
              </a:rPr>
              <a:t>8</a:t>
            </a:r>
            <a:endParaRPr lang="fr-FR" altLang="fr-FR" sz="1200">
              <a:ea typeface="KaiTi" pitchFamily="49" charset="-122"/>
              <a:cs typeface="Estrangelo Edessa" pitchFamily="66" charset="0"/>
            </a:endParaRPr>
          </a:p>
        </p:txBody>
      </p:sp>
      <p:sp>
        <p:nvSpPr>
          <p:cNvPr id="12291" name="Rectangle 1"/>
          <p:cNvSpPr>
            <a:spLocks noChangeArrowheads="1"/>
          </p:cNvSpPr>
          <p:nvPr/>
        </p:nvSpPr>
        <p:spPr bwMode="auto">
          <a:xfrm>
            <a:off x="0" y="0"/>
            <a:ext cx="9144000" cy="765175"/>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endParaRPr lang="en-GB" altLang="fr-FR" sz="1200" b="1" dirty="0" smtClean="0">
              <a:solidFill>
                <a:srgbClr val="FFFFFF"/>
              </a:solidFill>
              <a:latin typeface="Arial" charset="0"/>
              <a:cs typeface="Arial" charset="0"/>
            </a:endParaRPr>
          </a:p>
          <a:p>
            <a:pPr eaLnBrk="1" hangingPunct="1">
              <a:spcBef>
                <a:spcPct val="0"/>
              </a:spcBef>
              <a:buClrTx/>
              <a:buSzTx/>
              <a:buFont typeface="Times New Roman" pitchFamily="18" charset="0"/>
              <a:buNone/>
            </a:pPr>
            <a:r>
              <a:rPr lang="en-GB" altLang="fr-FR" sz="2800" b="1" dirty="0" err="1" smtClean="0">
                <a:solidFill>
                  <a:srgbClr val="FFFFFF"/>
                </a:solidFill>
                <a:latin typeface="Arial" charset="0"/>
                <a:cs typeface="Arial" charset="0"/>
              </a:rPr>
              <a:t>Quelques</a:t>
            </a:r>
            <a:r>
              <a:rPr lang="en-GB" altLang="fr-FR" sz="2800" b="1" dirty="0" smtClean="0">
                <a:solidFill>
                  <a:srgbClr val="FFFFFF"/>
                </a:solidFill>
                <a:latin typeface="Arial" charset="0"/>
                <a:cs typeface="Arial" charset="0"/>
              </a:rPr>
              <a:t> </a:t>
            </a:r>
            <a:r>
              <a:rPr lang="en-GB" altLang="fr-FR" sz="2800" b="1" dirty="0" err="1">
                <a:solidFill>
                  <a:srgbClr val="FFFFFF"/>
                </a:solidFill>
                <a:latin typeface="Arial" charset="0"/>
                <a:cs typeface="Arial" charset="0"/>
              </a:rPr>
              <a:t>chiffres</a:t>
            </a:r>
            <a:endParaRPr lang="en-GB" altLang="fr-FR" sz="2800" b="1" dirty="0">
              <a:solidFill>
                <a:srgbClr val="FFFFFF"/>
              </a:solidFill>
              <a:latin typeface="Arial" charset="0"/>
              <a:cs typeface="Arial" charset="0"/>
            </a:endParaRPr>
          </a:p>
          <a:p>
            <a:pPr eaLnBrk="1" hangingPunct="1">
              <a:spcBef>
                <a:spcPct val="0"/>
              </a:spcBef>
              <a:buClrTx/>
              <a:buSzTx/>
              <a:buFont typeface="Times New Roman" pitchFamily="18" charset="0"/>
              <a:buNone/>
            </a:pPr>
            <a:endParaRPr lang="en-GB" altLang="fr-FR" sz="1200" b="1" dirty="0">
              <a:solidFill>
                <a:srgbClr val="FFFFFF"/>
              </a:solidFill>
              <a:latin typeface="Arial" charset="0"/>
              <a:ea typeface="KaiTi" pitchFamily="49" charset="-122"/>
              <a:cs typeface="Arial" charset="0"/>
            </a:endParaRPr>
          </a:p>
        </p:txBody>
      </p:sp>
      <p:pic>
        <p:nvPicPr>
          <p:cNvPr id="12293" name="Picture 15"/>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748713" y="224631"/>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ZoneTexte 15"/>
          <p:cNvSpPr txBox="1">
            <a:spLocks noChangeArrowheads="1"/>
          </p:cNvSpPr>
          <p:nvPr/>
        </p:nvSpPr>
        <p:spPr bwMode="auto">
          <a:xfrm>
            <a:off x="323850" y="3986213"/>
            <a:ext cx="43195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400" dirty="0">
                <a:cs typeface="Arial" charset="0"/>
              </a:rPr>
              <a:t>→ 1 faisceau du LHC, c’est environ </a:t>
            </a:r>
            <a:r>
              <a:rPr lang="fr-FR" altLang="fr-FR" sz="1400" b="1" dirty="0">
                <a:solidFill>
                  <a:srgbClr val="FFFF00"/>
                </a:solidFill>
                <a:cs typeface="Arial" charset="0"/>
              </a:rPr>
              <a:t>3000 paquets de 100 milliards de protons de </a:t>
            </a:r>
            <a:r>
              <a:rPr lang="fr-FR" altLang="fr-FR" sz="1400" b="1" dirty="0" smtClean="0">
                <a:solidFill>
                  <a:srgbClr val="FFFF00"/>
                </a:solidFill>
                <a:cs typeface="Arial" charset="0"/>
              </a:rPr>
              <a:t>13 </a:t>
            </a:r>
            <a:r>
              <a:rPr lang="fr-FR" altLang="fr-FR" sz="1400" b="1" dirty="0" err="1">
                <a:solidFill>
                  <a:srgbClr val="FFFF00"/>
                </a:solidFill>
                <a:cs typeface="Arial" charset="0"/>
              </a:rPr>
              <a:t>TeV</a:t>
            </a:r>
            <a:r>
              <a:rPr lang="fr-FR" altLang="fr-FR" sz="1400" dirty="0">
                <a:cs typeface="Arial" charset="0"/>
              </a:rPr>
              <a:t>, soit une énergie totale de </a:t>
            </a:r>
            <a:r>
              <a:rPr lang="fr-FR" altLang="fr-FR" sz="1400" b="1" dirty="0" smtClean="0">
                <a:solidFill>
                  <a:srgbClr val="FFFF00"/>
                </a:solidFill>
                <a:cs typeface="Arial" charset="0"/>
              </a:rPr>
              <a:t>600 </a:t>
            </a:r>
            <a:r>
              <a:rPr lang="fr-FR" altLang="fr-FR" sz="1400" b="1" dirty="0">
                <a:solidFill>
                  <a:srgbClr val="FFFF00"/>
                </a:solidFill>
                <a:cs typeface="Arial" charset="0"/>
              </a:rPr>
              <a:t>MJ</a:t>
            </a:r>
          </a:p>
        </p:txBody>
      </p:sp>
      <p:sp>
        <p:nvSpPr>
          <p:cNvPr id="12295" name="ZoneTexte 15"/>
          <p:cNvSpPr txBox="1">
            <a:spLocks noChangeArrowheads="1"/>
          </p:cNvSpPr>
          <p:nvPr/>
        </p:nvSpPr>
        <p:spPr bwMode="auto">
          <a:xfrm>
            <a:off x="3995738" y="2349500"/>
            <a:ext cx="50403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fr-FR" altLang="fr-FR" sz="1400">
                <a:cs typeface="Arial" charset="0"/>
              </a:rPr>
              <a:t>→ Les deux faisceaux de protons très fins (</a:t>
            </a:r>
            <a:r>
              <a:rPr lang="fr-FR" altLang="fr-FR" sz="1400" b="1">
                <a:solidFill>
                  <a:srgbClr val="FFFF00"/>
                </a:solidFill>
                <a:cs typeface="Arial" charset="0"/>
              </a:rPr>
              <a:t>1/10 de cheveu, 15 µ</a:t>
            </a:r>
            <a:r>
              <a:rPr lang="fr-FR" altLang="fr-FR" sz="1400">
                <a:cs typeface="Arial" charset="0"/>
              </a:rPr>
              <a:t>) passent dans les tubes où règne un vide ultra-poussé (</a:t>
            </a:r>
            <a:r>
              <a:rPr lang="fr-FR" altLang="fr-FR" sz="1400" b="1">
                <a:solidFill>
                  <a:srgbClr val="FFFF00"/>
                </a:solidFill>
                <a:cs typeface="Arial" charset="0"/>
              </a:rPr>
              <a:t>plus vide que l’espace</a:t>
            </a:r>
            <a:r>
              <a:rPr lang="fr-FR" altLang="fr-FR" sz="1400">
                <a:cs typeface="Arial" charset="0"/>
              </a:rPr>
              <a:t>) </a:t>
            </a:r>
          </a:p>
        </p:txBody>
      </p:sp>
      <p:pic>
        <p:nvPicPr>
          <p:cNvPr id="9229" name="Picture 13"/>
          <p:cNvPicPr>
            <a:picLocks noChangeAspect="1" noChangeArrowheads="1"/>
          </p:cNvPicPr>
          <p:nvPr/>
        </p:nvPicPr>
        <p:blipFill>
          <a:blip r:embed="rId4"/>
          <a:stretch>
            <a:fillRect/>
          </a:stretch>
        </p:blipFill>
        <p:spPr bwMode="auto">
          <a:xfrm>
            <a:off x="401638" y="836613"/>
            <a:ext cx="3308350" cy="2490787"/>
          </a:xfrm>
          <a:prstGeom prst="rect">
            <a:avLst/>
          </a:prstGeom>
          <a:noFill/>
          <a:ln w="25400">
            <a:solidFill>
              <a:schemeClr val="bg1">
                <a:lumMod val="50000"/>
              </a:schemeClr>
            </a:solidFill>
            <a:miter lim="800000"/>
            <a:headEnd/>
            <a:tailEnd/>
          </a:ln>
        </p:spPr>
      </p:pic>
      <p:sp>
        <p:nvSpPr>
          <p:cNvPr id="14" name="Rectangle 13"/>
          <p:cNvSpPr/>
          <p:nvPr/>
        </p:nvSpPr>
        <p:spPr>
          <a:xfrm>
            <a:off x="1979613" y="1844675"/>
            <a:ext cx="431800" cy="3603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Rectangle 14"/>
          <p:cNvSpPr/>
          <p:nvPr/>
        </p:nvSpPr>
        <p:spPr>
          <a:xfrm>
            <a:off x="4859338" y="836613"/>
            <a:ext cx="2736850" cy="1439863"/>
          </a:xfrm>
          <a:prstGeom prst="rect">
            <a:avLst/>
          </a:prstGeom>
          <a:solidFill>
            <a:schemeClr val="bg1">
              <a:lumMod val="5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Ellipse 15"/>
          <p:cNvSpPr/>
          <p:nvPr/>
        </p:nvSpPr>
        <p:spPr>
          <a:xfrm>
            <a:off x="5148263" y="1125538"/>
            <a:ext cx="719137" cy="719137"/>
          </a:xfrm>
          <a:prstGeom prst="ellipse">
            <a:avLst/>
          </a:prstGeom>
          <a:solidFill>
            <a:schemeClr val="tx1"/>
          </a:solidFill>
          <a:ln w="508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Ellipse 17"/>
          <p:cNvSpPr/>
          <p:nvPr/>
        </p:nvSpPr>
        <p:spPr>
          <a:xfrm>
            <a:off x="6588125" y="1125538"/>
            <a:ext cx="720725" cy="719137"/>
          </a:xfrm>
          <a:prstGeom prst="ellipse">
            <a:avLst/>
          </a:prstGeom>
          <a:solidFill>
            <a:schemeClr val="tx1"/>
          </a:solidFill>
          <a:ln w="508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9" name="Ellipse 18"/>
          <p:cNvSpPr/>
          <p:nvPr/>
        </p:nvSpPr>
        <p:spPr>
          <a:xfrm>
            <a:off x="5435600" y="1439863"/>
            <a:ext cx="144463" cy="71437"/>
          </a:xfrm>
          <a:prstGeom prst="ellipse">
            <a:avLst/>
          </a:prstGeom>
          <a:solidFill>
            <a:srgbClr val="FFFF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Ellipse 19"/>
          <p:cNvSpPr/>
          <p:nvPr/>
        </p:nvSpPr>
        <p:spPr>
          <a:xfrm>
            <a:off x="6875463" y="1439863"/>
            <a:ext cx="144462" cy="71437"/>
          </a:xfrm>
          <a:prstGeom prst="ellipse">
            <a:avLst/>
          </a:prstGeom>
          <a:solidFill>
            <a:srgbClr val="FFFF00"/>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22" name="Connecteur en arc 21"/>
          <p:cNvCxnSpPr>
            <a:stCxn id="14" idx="3"/>
            <a:endCxn id="15" idx="1"/>
          </p:cNvCxnSpPr>
          <p:nvPr/>
        </p:nvCxnSpPr>
        <p:spPr>
          <a:xfrm flipV="1">
            <a:off x="2411413" y="1556545"/>
            <a:ext cx="2447925" cy="468312"/>
          </a:xfrm>
          <a:prstGeom prst="curved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ZoneTexte 15"/>
          <p:cNvSpPr txBox="1">
            <a:spLocks noChangeArrowheads="1"/>
          </p:cNvSpPr>
          <p:nvPr/>
        </p:nvSpPr>
        <p:spPr bwMode="auto">
          <a:xfrm>
            <a:off x="3995738" y="3068638"/>
            <a:ext cx="5040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400" dirty="0">
                <a:cs typeface="Arial" charset="0"/>
              </a:rPr>
              <a:t>→ Chaque faisceau est une succession </a:t>
            </a:r>
            <a:r>
              <a:rPr lang="fr-FR" altLang="fr-FR" sz="1400" b="1" dirty="0">
                <a:solidFill>
                  <a:srgbClr val="FFFF00"/>
                </a:solidFill>
                <a:cs typeface="Arial" charset="0"/>
              </a:rPr>
              <a:t>de paquets de protons</a:t>
            </a:r>
            <a:r>
              <a:rPr lang="fr-FR" altLang="fr-FR" sz="1400" dirty="0">
                <a:cs typeface="Arial" charset="0"/>
              </a:rPr>
              <a:t>. </a:t>
            </a:r>
            <a:r>
              <a:rPr lang="fr-FR" altLang="fr-FR" sz="1400" dirty="0" smtClean="0">
                <a:cs typeface="Arial" charset="0"/>
              </a:rPr>
              <a:t>   </a:t>
            </a:r>
            <a:r>
              <a:rPr lang="fr-FR" altLang="fr-FR" sz="1400" b="1" dirty="0" smtClean="0">
                <a:solidFill>
                  <a:srgbClr val="FFFF00"/>
                </a:solidFill>
                <a:cs typeface="Arial" charset="0"/>
              </a:rPr>
              <a:t>25 </a:t>
            </a:r>
            <a:r>
              <a:rPr lang="fr-FR" altLang="fr-FR" sz="1400" b="1" dirty="0">
                <a:solidFill>
                  <a:srgbClr val="FFFF00"/>
                </a:solidFill>
                <a:cs typeface="Arial" charset="0"/>
              </a:rPr>
              <a:t>ns</a:t>
            </a:r>
            <a:r>
              <a:rPr lang="fr-FR" altLang="fr-FR" sz="1400" dirty="0">
                <a:cs typeface="Arial" charset="0"/>
              </a:rPr>
              <a:t> entre chaque paquet (40 millions /s)</a:t>
            </a:r>
          </a:p>
        </p:txBody>
      </p:sp>
      <p:grpSp>
        <p:nvGrpSpPr>
          <p:cNvPr id="2" name="Groupe 26"/>
          <p:cNvGrpSpPr>
            <a:grpSpLocks/>
          </p:cNvGrpSpPr>
          <p:nvPr/>
        </p:nvGrpSpPr>
        <p:grpSpPr bwMode="auto">
          <a:xfrm>
            <a:off x="323850" y="4076700"/>
            <a:ext cx="8302625" cy="2538284"/>
            <a:chOff x="323528" y="4077072"/>
            <a:chExt cx="8303991" cy="2538283"/>
          </a:xfrm>
        </p:grpSpPr>
        <p:sp>
          <p:nvSpPr>
            <p:cNvPr id="12308" name="ZoneTexte 15"/>
            <p:cNvSpPr txBox="1">
              <a:spLocks noChangeArrowheads="1"/>
            </p:cNvSpPr>
            <p:nvPr/>
          </p:nvSpPr>
          <p:spPr bwMode="auto">
            <a:xfrm>
              <a:off x="1115616" y="5013176"/>
              <a:ext cx="34837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400" b="1" dirty="0">
                  <a:solidFill>
                    <a:srgbClr val="FFFF00"/>
                  </a:solidFill>
                  <a:cs typeface="Arial" charset="0"/>
                </a:rPr>
                <a:t>→ A peu près un TGV lancé à </a:t>
              </a:r>
              <a:r>
                <a:rPr lang="fr-FR" altLang="fr-FR" sz="1400" b="1" dirty="0" smtClean="0">
                  <a:solidFill>
                    <a:srgbClr val="FFFF00"/>
                  </a:solidFill>
                  <a:cs typeface="Arial" charset="0"/>
                </a:rPr>
                <a:t>300 km/h</a:t>
              </a:r>
              <a:endParaRPr lang="fr-FR" altLang="fr-FR" sz="1400" b="1" dirty="0">
                <a:solidFill>
                  <a:srgbClr val="FFFF00"/>
                </a:solidFill>
                <a:cs typeface="Arial" charset="0"/>
              </a:endParaRPr>
            </a:p>
          </p:txBody>
        </p:sp>
        <p:pic>
          <p:nvPicPr>
            <p:cNvPr id="9226" name="Picture 4"/>
            <p:cNvPicPr>
              <a:picLocks noChangeAspect="1" noChangeArrowheads="1"/>
            </p:cNvPicPr>
            <p:nvPr/>
          </p:nvPicPr>
          <p:blipFill>
            <a:blip r:embed="rId5"/>
            <a:stretch>
              <a:fillRect/>
            </a:stretch>
          </p:blipFill>
          <p:spPr bwMode="auto">
            <a:xfrm>
              <a:off x="5232886" y="4077072"/>
              <a:ext cx="3394633" cy="2274887"/>
            </a:xfrm>
            <a:prstGeom prst="rect">
              <a:avLst/>
            </a:prstGeom>
            <a:noFill/>
            <a:ln w="25400">
              <a:solidFill>
                <a:schemeClr val="bg1">
                  <a:lumMod val="50000"/>
                </a:schemeClr>
              </a:solidFill>
              <a:miter lim="800000"/>
              <a:headEnd/>
              <a:tailEnd/>
            </a:ln>
          </p:spPr>
        </p:pic>
        <p:sp>
          <p:nvSpPr>
            <p:cNvPr id="12310" name="ZoneTexte 15"/>
            <p:cNvSpPr txBox="1">
              <a:spLocks noChangeArrowheads="1"/>
            </p:cNvSpPr>
            <p:nvPr/>
          </p:nvSpPr>
          <p:spPr bwMode="auto">
            <a:xfrm>
              <a:off x="323528" y="5661248"/>
              <a:ext cx="45369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400" dirty="0">
                  <a:solidFill>
                    <a:schemeClr val="tx1"/>
                  </a:solidFill>
                  <a:cs typeface="Arial" charset="0"/>
                </a:rPr>
                <a:t>→ Pour quelque chose qui est 10 fois plus petit qu’un </a:t>
              </a:r>
              <a:r>
                <a:rPr lang="fr-FR" altLang="fr-FR" sz="1400" dirty="0" smtClean="0">
                  <a:solidFill>
                    <a:schemeClr val="tx1"/>
                  </a:solidFill>
                  <a:cs typeface="Arial" charset="0"/>
                </a:rPr>
                <a:t>cheveu…</a:t>
              </a:r>
            </a:p>
            <a:p>
              <a:r>
                <a:rPr lang="fr-FR" altLang="fr-FR" sz="1400" dirty="0" smtClean="0">
                  <a:solidFill>
                    <a:schemeClr val="tx1"/>
                  </a:solidFill>
                  <a:cs typeface="Arial" charset="0"/>
                  <a:sym typeface="Wingdings"/>
                </a:rPr>
                <a:t> Nécessite une consommation électrique équivalente </a:t>
              </a:r>
              <a:r>
                <a:rPr lang="fr-FR" altLang="fr-FR" sz="1400" dirty="0">
                  <a:solidFill>
                    <a:schemeClr val="tx1"/>
                  </a:solidFill>
                  <a:cs typeface="Arial" charset="0"/>
                  <a:sym typeface="Wingdings"/>
                </a:rPr>
                <a:t>a</a:t>
              </a:r>
              <a:r>
                <a:rPr lang="fr-FR" altLang="fr-FR" sz="1400" dirty="0" smtClean="0">
                  <a:solidFill>
                    <a:schemeClr val="tx1"/>
                  </a:solidFill>
                  <a:cs typeface="Arial" charset="0"/>
                  <a:sym typeface="Wingdings"/>
                </a:rPr>
                <a:t>u canton de Genève </a:t>
              </a:r>
              <a:endParaRPr lang="fr-FR" altLang="fr-FR" sz="1400" dirty="0">
                <a:solidFill>
                  <a:schemeClr val="tx1"/>
                </a:solidFill>
                <a:cs typeface="Arial" charset="0"/>
              </a:endParaRPr>
            </a:p>
          </p:txBody>
        </p:sp>
      </p:grpSp>
      <p:cxnSp>
        <p:nvCxnSpPr>
          <p:cNvPr id="29" name="Connecteur droit avec flèche 28"/>
          <p:cNvCxnSpPr/>
          <p:nvPr/>
        </p:nvCxnSpPr>
        <p:spPr>
          <a:xfrm>
            <a:off x="2124075" y="2060575"/>
            <a:ext cx="719138" cy="43180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a:off x="2268538" y="2060575"/>
            <a:ext cx="719137" cy="431800"/>
          </a:xfrm>
          <a:prstGeom prst="straightConnector1">
            <a:avLst/>
          </a:prstGeom>
          <a:ln w="12700">
            <a:solidFill>
              <a:srgbClr val="FFFF00"/>
            </a:solidFill>
            <a:headEnd type="arrow"/>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35" presetClass="emph" presetSubtype="0" repeatCount="indefinite" fill="hold" grpId="0" nodeType="withEffect">
                                  <p:stCondLst>
                                    <p:cond delay="0"/>
                                  </p:stCondLst>
                                  <p:endCondLst>
                                    <p:cond evt="onNext" delay="0">
                                      <p:tgtEl>
                                        <p:sldTgt/>
                                      </p:tgtEl>
                                    </p:cond>
                                  </p:endCondLst>
                                  <p:childTnLst>
                                    <p:anim calcmode="discrete" valueType="str">
                                      <p:cBhvr>
                                        <p:cTn id="8" dur="500" fill="hold"/>
                                        <p:tgtEl>
                                          <p:spTgt spid="19"/>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0"/>
                                  </p:stCondLst>
                                  <p:endCondLst>
                                    <p:cond evt="onNext" delay="0">
                                      <p:tgtEl>
                                        <p:sldTgt/>
                                      </p:tgtEl>
                                    </p:cond>
                                  </p:endCondLst>
                                  <p:childTnLst>
                                    <p:anim calcmode="discrete" valueType="str">
                                      <p:cBhvr>
                                        <p:cTn id="10" dur="500" fill="hold"/>
                                        <p:tgtEl>
                                          <p:spTgt spid="29"/>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00"/>
                                  </p:stCondLst>
                                  <p:endCondLst>
                                    <p:cond evt="onNext" delay="0">
                                      <p:tgtEl>
                                        <p:sldTgt/>
                                      </p:tgtEl>
                                    </p:cond>
                                  </p:endCondLst>
                                  <p:childTnLst>
                                    <p:anim calcmode="discrete" valueType="str">
                                      <p:cBhvr>
                                        <p:cTn id="12" dur="500" fill="hold"/>
                                        <p:tgtEl>
                                          <p:spTgt spid="20"/>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100"/>
                                  </p:stCondLst>
                                  <p:endCondLst>
                                    <p:cond evt="onNext" delay="0">
                                      <p:tgtEl>
                                        <p:sldTgt/>
                                      </p:tgtEl>
                                    </p:cond>
                                  </p:endCondLst>
                                  <p:childTnLst>
                                    <p:anim calcmode="discrete" valueType="str">
                                      <p:cBhvr>
                                        <p:cTn id="14" dur="500" fill="hold"/>
                                        <p:tgtEl>
                                          <p:spTgt spid="32"/>
                                        </p:tgtEl>
                                        <p:attrNameLst>
                                          <p:attrName>style.visibility</p:attrName>
                                        </p:attrNameLst>
                                      </p:cBhvr>
                                      <p:tavLst>
                                        <p:tav tm="0">
                                          <p:val>
                                            <p:strVal val="hidden"/>
                                          </p:val>
                                        </p:tav>
                                        <p:tav tm="50000">
                                          <p:val>
                                            <p:strVal val="visible"/>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19" grpId="0" animBg="1"/>
      <p:bldP spid="20" grpId="0" animBg="1"/>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ChangeArrowheads="1"/>
          </p:cNvSpPr>
          <p:nvPr/>
        </p:nvSpPr>
        <p:spPr bwMode="auto">
          <a:xfrm>
            <a:off x="8855075" y="6608763"/>
            <a:ext cx="32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a:solidFill>
                  <a:srgbClr val="FFFFFF"/>
                </a:solidFill>
                <a:latin typeface="Estrangelo Edessa" pitchFamily="66" charset="0"/>
                <a:ea typeface="KaiTi" pitchFamily="49" charset="-122"/>
                <a:cs typeface="Estrangelo Edessa" pitchFamily="66" charset="0"/>
              </a:rPr>
              <a:t>9</a:t>
            </a:r>
            <a:endParaRPr lang="fr-FR" altLang="fr-FR" sz="1200">
              <a:ea typeface="KaiTi" pitchFamily="49" charset="-122"/>
              <a:cs typeface="Estrangelo Edessa" pitchFamily="66" charset="0"/>
            </a:endParaRPr>
          </a:p>
        </p:txBody>
      </p:sp>
      <p:sp>
        <p:nvSpPr>
          <p:cNvPr id="13315" name="Rectangle 1"/>
          <p:cNvSpPr>
            <a:spLocks noChangeArrowheads="1"/>
          </p:cNvSpPr>
          <p:nvPr/>
        </p:nvSpPr>
        <p:spPr bwMode="auto">
          <a:xfrm>
            <a:off x="0" y="0"/>
            <a:ext cx="9144000" cy="765175"/>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endParaRPr lang="en-GB" altLang="fr-FR" sz="1200" b="1" dirty="0" smtClean="0">
              <a:solidFill>
                <a:srgbClr val="FFFFFF"/>
              </a:solidFill>
              <a:latin typeface="Arial" charset="0"/>
              <a:cs typeface="Arial" charset="0"/>
            </a:endParaRPr>
          </a:p>
          <a:p>
            <a:pPr eaLnBrk="1" hangingPunct="1">
              <a:spcBef>
                <a:spcPct val="0"/>
              </a:spcBef>
              <a:buClrTx/>
              <a:buSzTx/>
              <a:buFont typeface="Times New Roman" pitchFamily="18" charset="0"/>
              <a:buNone/>
            </a:pPr>
            <a:r>
              <a:rPr lang="en-GB" altLang="fr-FR" sz="2800" b="1" dirty="0" smtClean="0">
                <a:solidFill>
                  <a:srgbClr val="FFFFFF"/>
                </a:solidFill>
                <a:latin typeface="Arial" charset="0"/>
                <a:cs typeface="Arial" charset="0"/>
              </a:rPr>
              <a:t>Les </a:t>
            </a:r>
            <a:r>
              <a:rPr lang="en-GB" altLang="fr-FR" sz="2800" b="1" dirty="0">
                <a:solidFill>
                  <a:srgbClr val="FFFFFF"/>
                </a:solidFill>
                <a:latin typeface="Arial" charset="0"/>
                <a:cs typeface="Arial" charset="0"/>
              </a:rPr>
              <a:t>collisions</a:t>
            </a:r>
          </a:p>
          <a:p>
            <a:pPr eaLnBrk="1" hangingPunct="1">
              <a:spcBef>
                <a:spcPct val="0"/>
              </a:spcBef>
              <a:buClrTx/>
              <a:buSzTx/>
              <a:buFont typeface="Times New Roman" pitchFamily="18" charset="0"/>
              <a:buNone/>
            </a:pPr>
            <a:endParaRPr lang="en-GB" altLang="fr-FR" sz="1200" b="1" dirty="0">
              <a:solidFill>
                <a:srgbClr val="FFFFFF"/>
              </a:solidFill>
              <a:latin typeface="Arial" charset="0"/>
              <a:ea typeface="KaiTi" pitchFamily="49" charset="-122"/>
              <a:cs typeface="Arial" charset="0"/>
            </a:endParaRPr>
          </a:p>
        </p:txBody>
      </p:sp>
      <p:pic>
        <p:nvPicPr>
          <p:cNvPr id="13317" name="Picture 15"/>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748713" y="272681"/>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ZoneTexte 15"/>
          <p:cNvSpPr txBox="1">
            <a:spLocks noChangeArrowheads="1"/>
          </p:cNvSpPr>
          <p:nvPr/>
        </p:nvSpPr>
        <p:spPr bwMode="auto">
          <a:xfrm>
            <a:off x="107950" y="765175"/>
            <a:ext cx="8785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400" dirty="0">
                <a:cs typeface="Arial" charset="0"/>
              </a:rPr>
              <a:t>→ Un paquet de protons fait </a:t>
            </a:r>
            <a:r>
              <a:rPr lang="fr-FR" altLang="fr-FR" sz="1400" b="1" dirty="0" smtClean="0">
                <a:solidFill>
                  <a:srgbClr val="FFFF00"/>
                </a:solidFill>
                <a:cs typeface="Arial" charset="0"/>
              </a:rPr>
              <a:t>10 000 </a:t>
            </a:r>
            <a:r>
              <a:rPr lang="fr-FR" altLang="fr-FR" sz="1400" b="1" dirty="0">
                <a:solidFill>
                  <a:srgbClr val="FFFF00"/>
                </a:solidFill>
                <a:cs typeface="Arial" charset="0"/>
              </a:rPr>
              <a:t>tours par seconde (</a:t>
            </a:r>
            <a:r>
              <a:rPr lang="fr-FR" altLang="fr-FR" sz="1400" b="1" i="1" dirty="0">
                <a:solidFill>
                  <a:srgbClr val="FFFF00"/>
                </a:solidFill>
                <a:cs typeface="Arial" charset="0"/>
              </a:rPr>
              <a:t>7x le tour de la Terre</a:t>
            </a:r>
            <a:r>
              <a:rPr lang="fr-FR" altLang="fr-FR" sz="1400" b="1" dirty="0">
                <a:solidFill>
                  <a:srgbClr val="FFFF00"/>
                </a:solidFill>
                <a:cs typeface="Arial" charset="0"/>
              </a:rPr>
              <a:t>)</a:t>
            </a:r>
            <a:r>
              <a:rPr lang="fr-FR" altLang="fr-FR" sz="1400" dirty="0">
                <a:cs typeface="Arial" charset="0"/>
              </a:rPr>
              <a:t>.  Pour chaque paquet, on peut donc avoir </a:t>
            </a:r>
            <a:r>
              <a:rPr lang="fr-FR" altLang="fr-FR" sz="1400" b="1" dirty="0" smtClean="0">
                <a:solidFill>
                  <a:srgbClr val="FFFF00"/>
                </a:solidFill>
                <a:cs typeface="Arial" charset="0"/>
              </a:rPr>
              <a:t>10 000 </a:t>
            </a:r>
            <a:r>
              <a:rPr lang="fr-FR" altLang="fr-FR" sz="1400" b="1" dirty="0">
                <a:solidFill>
                  <a:srgbClr val="FFFF00"/>
                </a:solidFill>
                <a:cs typeface="Arial" charset="0"/>
              </a:rPr>
              <a:t>collisions par seconde</a:t>
            </a:r>
          </a:p>
        </p:txBody>
      </p:sp>
      <p:sp>
        <p:nvSpPr>
          <p:cNvPr id="11272" name="ZoneTexte 15"/>
          <p:cNvSpPr txBox="1">
            <a:spLocks noChangeArrowheads="1"/>
          </p:cNvSpPr>
          <p:nvPr/>
        </p:nvSpPr>
        <p:spPr bwMode="auto">
          <a:xfrm>
            <a:off x="2378075" y="1392238"/>
            <a:ext cx="5116513" cy="307975"/>
          </a:xfrm>
          <a:prstGeom prst="rect">
            <a:avLst/>
          </a:prstGeom>
          <a:noFill/>
          <a:ln w="25400">
            <a:solidFill>
              <a:schemeClr val="accent6">
                <a:lumMod val="60000"/>
                <a:lumOff val="40000"/>
              </a:schemeClr>
            </a:solidFill>
            <a:miter lim="800000"/>
            <a:headEnd/>
            <a:tailEnd/>
          </a:ln>
        </p:spPr>
        <p:txBody>
          <a:bodyPr wrap="none">
            <a:spAutoFit/>
          </a:bodyPr>
          <a:lstStyle/>
          <a:p>
            <a:pPr>
              <a:defRPr/>
            </a:pPr>
            <a:r>
              <a:rPr lang="fr-FR" sz="1400" dirty="0">
                <a:solidFill>
                  <a:schemeClr val="accent6">
                    <a:lumMod val="60000"/>
                    <a:lumOff val="40000"/>
                  </a:schemeClr>
                </a:solidFill>
                <a:latin typeface="Arial" pitchFamily="34" charset="0"/>
                <a:ea typeface="+mn-ea"/>
                <a:cs typeface="Arial" pitchFamily="34" charset="0"/>
              </a:rPr>
              <a:t>100 milliards de protons contre 100 milliards d’autres protons. </a:t>
            </a:r>
          </a:p>
        </p:txBody>
      </p:sp>
      <p:sp>
        <p:nvSpPr>
          <p:cNvPr id="10331" name="ZoneTexte 15"/>
          <p:cNvSpPr txBox="1">
            <a:spLocks noChangeArrowheads="1"/>
          </p:cNvSpPr>
          <p:nvPr/>
        </p:nvSpPr>
        <p:spPr bwMode="auto">
          <a:xfrm>
            <a:off x="3332163" y="5445125"/>
            <a:ext cx="5518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400" dirty="0">
                <a:cs typeface="Arial" charset="0"/>
              </a:rPr>
              <a:t>→ Dans ces interactions, il y a peut-être celles qui nous </a:t>
            </a:r>
            <a:r>
              <a:rPr lang="fr-FR" altLang="fr-FR" sz="1400" dirty="0" smtClean="0">
                <a:cs typeface="Arial" charset="0"/>
              </a:rPr>
              <a:t>intéressent.</a:t>
            </a:r>
            <a:endParaRPr lang="fr-FR" altLang="fr-FR" sz="1400" dirty="0">
              <a:cs typeface="Arial" charset="0"/>
            </a:endParaRPr>
          </a:p>
        </p:txBody>
      </p:sp>
      <p:sp>
        <p:nvSpPr>
          <p:cNvPr id="10332" name="ZoneTexte 15"/>
          <p:cNvSpPr txBox="1">
            <a:spLocks noChangeArrowheads="1"/>
          </p:cNvSpPr>
          <p:nvPr/>
        </p:nvSpPr>
        <p:spPr bwMode="auto">
          <a:xfrm>
            <a:off x="3853155" y="4508500"/>
            <a:ext cx="518289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fr-FR" altLang="fr-FR" sz="1400" dirty="0">
                <a:cs typeface="Arial" charset="0"/>
              </a:rPr>
              <a:t>→ </a:t>
            </a:r>
            <a:r>
              <a:rPr lang="fr-FR" altLang="fr-FR" sz="1400" dirty="0" smtClean="0">
                <a:cs typeface="Arial" charset="0"/>
              </a:rPr>
              <a:t>Les protons sont bien </a:t>
            </a:r>
            <a:r>
              <a:rPr lang="fr-FR" altLang="fr-FR" sz="1400" dirty="0">
                <a:cs typeface="Arial" charset="0"/>
              </a:rPr>
              <a:t>plus petits que la taille des faisceaux. La plupart se croisent sans se </a:t>
            </a:r>
            <a:r>
              <a:rPr lang="fr-FR" altLang="fr-FR" sz="1400" dirty="0" smtClean="0">
                <a:cs typeface="Arial" charset="0"/>
              </a:rPr>
              <a:t>voir</a:t>
            </a:r>
            <a:r>
              <a:rPr lang="fr-FR" altLang="fr-FR" sz="1400" dirty="0">
                <a:cs typeface="Arial" charset="0"/>
              </a:rPr>
              <a:t>.</a:t>
            </a:r>
            <a:r>
              <a:rPr lang="fr-FR" altLang="fr-FR" sz="1400" dirty="0" smtClean="0">
                <a:cs typeface="Arial" charset="0"/>
              </a:rPr>
              <a:t> </a:t>
            </a:r>
            <a:r>
              <a:rPr lang="fr-FR" altLang="fr-FR" sz="1400" dirty="0">
                <a:cs typeface="Arial" charset="0"/>
              </a:rPr>
              <a:t>I</a:t>
            </a:r>
            <a:r>
              <a:rPr lang="fr-FR" altLang="fr-FR" sz="1400" dirty="0" smtClean="0">
                <a:cs typeface="Arial" charset="0"/>
              </a:rPr>
              <a:t>l </a:t>
            </a:r>
            <a:r>
              <a:rPr lang="fr-FR" altLang="fr-FR" sz="1400" dirty="0">
                <a:cs typeface="Arial" charset="0"/>
              </a:rPr>
              <a:t>y aura en moyenne </a:t>
            </a:r>
            <a:r>
              <a:rPr lang="fr-FR" altLang="fr-FR" sz="1400" b="1" dirty="0">
                <a:solidFill>
                  <a:srgbClr val="FFFF00"/>
                </a:solidFill>
                <a:cs typeface="Arial" charset="0"/>
              </a:rPr>
              <a:t>seulement une </a:t>
            </a:r>
            <a:r>
              <a:rPr lang="fr-FR" altLang="fr-FR" sz="1400" b="1" dirty="0" smtClean="0">
                <a:solidFill>
                  <a:srgbClr val="FFFF00"/>
                </a:solidFill>
                <a:cs typeface="Arial" charset="0"/>
              </a:rPr>
              <a:t>vingtaine </a:t>
            </a:r>
            <a:r>
              <a:rPr lang="fr-FR" altLang="fr-FR" sz="1400" b="1" dirty="0">
                <a:solidFill>
                  <a:srgbClr val="FFFF00"/>
                </a:solidFill>
                <a:cs typeface="Arial" charset="0"/>
              </a:rPr>
              <a:t>d’interactions par croisement. </a:t>
            </a:r>
          </a:p>
        </p:txBody>
      </p:sp>
      <p:sp>
        <p:nvSpPr>
          <p:cNvPr id="10333" name="Rectangle 9"/>
          <p:cNvSpPr>
            <a:spLocks noChangeArrowheads="1"/>
          </p:cNvSpPr>
          <p:nvPr/>
        </p:nvSpPr>
        <p:spPr bwMode="auto">
          <a:xfrm>
            <a:off x="395289" y="5949950"/>
            <a:ext cx="7993136"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en-GB" altLang="fr-FR" sz="1400" dirty="0">
                <a:solidFill>
                  <a:srgbClr val="FFFFFF"/>
                </a:solidFill>
                <a:latin typeface="Arial" charset="0"/>
                <a:ea typeface="KaiTi" pitchFamily="49" charset="-122"/>
                <a:cs typeface="Arial" charset="0"/>
              </a:rPr>
              <a:t>→ Pour savoir </a:t>
            </a:r>
            <a:r>
              <a:rPr lang="en-GB" altLang="fr-FR" sz="1400" dirty="0" err="1">
                <a:solidFill>
                  <a:srgbClr val="FFFFFF"/>
                </a:solidFill>
                <a:latin typeface="Arial" charset="0"/>
                <a:ea typeface="KaiTi" pitchFamily="49" charset="-122"/>
                <a:cs typeface="Arial" charset="0"/>
              </a:rPr>
              <a:t>ce</a:t>
            </a:r>
            <a:r>
              <a:rPr lang="en-GB" altLang="fr-FR" sz="1400" dirty="0">
                <a:solidFill>
                  <a:srgbClr val="FFFFFF"/>
                </a:solidFill>
                <a:latin typeface="Arial" charset="0"/>
                <a:ea typeface="KaiTi" pitchFamily="49" charset="-122"/>
                <a:cs typeface="Arial" charset="0"/>
              </a:rPr>
              <a:t> qui </a:t>
            </a:r>
            <a:r>
              <a:rPr lang="en-GB" altLang="fr-FR" sz="1400" dirty="0" err="1">
                <a:solidFill>
                  <a:srgbClr val="FFFFFF"/>
                </a:solidFill>
                <a:latin typeface="Arial" charset="0"/>
                <a:ea typeface="KaiTi" pitchFamily="49" charset="-122"/>
                <a:cs typeface="Arial" charset="0"/>
              </a:rPr>
              <a:t>s’est</a:t>
            </a:r>
            <a:r>
              <a:rPr lang="en-GB" altLang="fr-FR" sz="1400" dirty="0">
                <a:solidFill>
                  <a:srgbClr val="FFFFFF"/>
                </a:solidFill>
                <a:latin typeface="Arial" charset="0"/>
                <a:ea typeface="KaiTi" pitchFamily="49" charset="-122"/>
                <a:cs typeface="Arial" charset="0"/>
              </a:rPr>
              <a:t> passé, on place </a:t>
            </a:r>
            <a:r>
              <a:rPr lang="en-GB" altLang="fr-FR" sz="1400" dirty="0" err="1">
                <a:solidFill>
                  <a:srgbClr val="FFFFFF"/>
                </a:solidFill>
                <a:latin typeface="Arial" charset="0"/>
                <a:ea typeface="KaiTi" pitchFamily="49" charset="-122"/>
                <a:cs typeface="Arial" charset="0"/>
              </a:rPr>
              <a:t>autour</a:t>
            </a:r>
            <a:r>
              <a:rPr lang="en-GB" altLang="fr-FR" sz="1400" dirty="0">
                <a:solidFill>
                  <a:srgbClr val="FFFFFF"/>
                </a:solidFill>
                <a:latin typeface="Arial" charset="0"/>
                <a:ea typeface="KaiTi" pitchFamily="49" charset="-122"/>
                <a:cs typeface="Arial" charset="0"/>
              </a:rPr>
              <a:t> du lieu de la collision un </a:t>
            </a:r>
            <a:r>
              <a:rPr lang="en-GB" altLang="fr-FR" sz="1400" b="1" dirty="0" err="1">
                <a:solidFill>
                  <a:srgbClr val="FFFF00"/>
                </a:solidFill>
                <a:latin typeface="Arial" charset="0"/>
                <a:ea typeface="KaiTi" pitchFamily="49" charset="-122"/>
                <a:cs typeface="Arial" charset="0"/>
              </a:rPr>
              <a:t>système</a:t>
            </a:r>
            <a:r>
              <a:rPr lang="en-GB" altLang="fr-FR" sz="1400" b="1" dirty="0">
                <a:solidFill>
                  <a:srgbClr val="FFFF00"/>
                </a:solidFill>
                <a:latin typeface="Arial" charset="0"/>
                <a:ea typeface="KaiTi" pitchFamily="49" charset="-122"/>
                <a:cs typeface="Arial" charset="0"/>
              </a:rPr>
              <a:t> de </a:t>
            </a:r>
            <a:r>
              <a:rPr lang="en-GB" altLang="fr-FR" sz="1400" b="1" dirty="0" err="1">
                <a:solidFill>
                  <a:srgbClr val="FFFF00"/>
                </a:solidFill>
                <a:latin typeface="Arial" charset="0"/>
                <a:ea typeface="KaiTi" pitchFamily="49" charset="-122"/>
                <a:cs typeface="Arial" charset="0"/>
              </a:rPr>
              <a:t>détection</a:t>
            </a:r>
            <a:r>
              <a:rPr lang="en-GB" altLang="fr-FR" sz="1400" dirty="0">
                <a:solidFill>
                  <a:srgbClr val="FFFFFF"/>
                </a:solidFill>
                <a:latin typeface="Arial" charset="0"/>
                <a:ea typeface="KaiTi" pitchFamily="49" charset="-122"/>
                <a:cs typeface="Arial" charset="0"/>
              </a:rPr>
              <a:t>. Un </a:t>
            </a:r>
            <a:r>
              <a:rPr lang="en-GB" altLang="fr-FR" sz="1400" dirty="0" err="1">
                <a:solidFill>
                  <a:srgbClr val="FFFFFF"/>
                </a:solidFill>
                <a:latin typeface="Arial" charset="0"/>
                <a:ea typeface="KaiTi" pitchFamily="49" charset="-122"/>
                <a:cs typeface="Arial" charset="0"/>
              </a:rPr>
              <a:t>peu</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comme</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une</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caméra</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mais</a:t>
            </a:r>
            <a:r>
              <a:rPr lang="en-GB" altLang="fr-FR" sz="1400" dirty="0">
                <a:solidFill>
                  <a:srgbClr val="FFFFFF"/>
                </a:solidFill>
                <a:latin typeface="Arial" charset="0"/>
                <a:ea typeface="KaiTi" pitchFamily="49" charset="-122"/>
                <a:cs typeface="Arial" charset="0"/>
              </a:rPr>
              <a:t> </a:t>
            </a:r>
            <a:r>
              <a:rPr lang="en-GB" altLang="fr-FR" sz="1400" dirty="0" err="1">
                <a:solidFill>
                  <a:srgbClr val="FFFFFF"/>
                </a:solidFill>
                <a:latin typeface="Arial" charset="0"/>
                <a:ea typeface="KaiTi" pitchFamily="49" charset="-122"/>
                <a:cs typeface="Arial" charset="0"/>
              </a:rPr>
              <a:t>en</a:t>
            </a:r>
            <a:r>
              <a:rPr lang="en-GB" altLang="fr-FR" sz="1400" dirty="0">
                <a:solidFill>
                  <a:srgbClr val="FFFFFF"/>
                </a:solidFill>
                <a:latin typeface="Arial" charset="0"/>
                <a:ea typeface="KaiTi" pitchFamily="49" charset="-122"/>
                <a:cs typeface="Arial" charset="0"/>
              </a:rPr>
              <a:t> un </a:t>
            </a:r>
            <a:r>
              <a:rPr lang="en-GB" altLang="fr-FR" sz="1400" dirty="0" err="1">
                <a:solidFill>
                  <a:srgbClr val="FFFFFF"/>
                </a:solidFill>
                <a:latin typeface="Arial" charset="0"/>
                <a:ea typeface="KaiTi" pitchFamily="49" charset="-122"/>
                <a:cs typeface="Arial" charset="0"/>
              </a:rPr>
              <a:t>peu</a:t>
            </a:r>
            <a:r>
              <a:rPr lang="en-GB" altLang="fr-FR" sz="1400" dirty="0">
                <a:solidFill>
                  <a:srgbClr val="FFFFFF"/>
                </a:solidFill>
                <a:latin typeface="Arial" charset="0"/>
                <a:ea typeface="KaiTi" pitchFamily="49" charset="-122"/>
                <a:cs typeface="Arial" charset="0"/>
              </a:rPr>
              <a:t> plus </a:t>
            </a:r>
            <a:r>
              <a:rPr lang="en-GB" altLang="fr-FR" sz="1400" dirty="0" err="1">
                <a:solidFill>
                  <a:srgbClr val="FFFFFF"/>
                </a:solidFill>
                <a:latin typeface="Arial" charset="0"/>
                <a:ea typeface="KaiTi" pitchFamily="49" charset="-122"/>
                <a:cs typeface="Arial" charset="0"/>
              </a:rPr>
              <a:t>compliqué</a:t>
            </a:r>
            <a:r>
              <a:rPr lang="en-GB" altLang="fr-FR" sz="1400" dirty="0">
                <a:solidFill>
                  <a:srgbClr val="FFFFFF"/>
                </a:solidFill>
                <a:latin typeface="Arial" charset="0"/>
                <a:ea typeface="KaiTi" pitchFamily="49" charset="-122"/>
                <a:cs typeface="Arial" charset="0"/>
              </a:rPr>
              <a:t>... </a:t>
            </a:r>
          </a:p>
        </p:txBody>
      </p:sp>
      <p:grpSp>
        <p:nvGrpSpPr>
          <p:cNvPr id="2" name="Groupe 76"/>
          <p:cNvGrpSpPr>
            <a:grpSpLocks/>
          </p:cNvGrpSpPr>
          <p:nvPr/>
        </p:nvGrpSpPr>
        <p:grpSpPr bwMode="auto">
          <a:xfrm>
            <a:off x="1009650" y="1798638"/>
            <a:ext cx="1162050" cy="1343025"/>
            <a:chOff x="1010280" y="1988840"/>
            <a:chExt cx="1161302" cy="1341991"/>
          </a:xfrm>
        </p:grpSpPr>
        <p:grpSp>
          <p:nvGrpSpPr>
            <p:cNvPr id="13522" name="Groupe 56"/>
            <p:cNvGrpSpPr>
              <a:grpSpLocks/>
            </p:cNvGrpSpPr>
            <p:nvPr/>
          </p:nvGrpSpPr>
          <p:grpSpPr bwMode="auto">
            <a:xfrm>
              <a:off x="1331640" y="1988840"/>
              <a:ext cx="720080" cy="432048"/>
              <a:chOff x="1331640" y="1988840"/>
              <a:chExt cx="720080" cy="432048"/>
            </a:xfrm>
          </p:grpSpPr>
          <p:sp>
            <p:nvSpPr>
              <p:cNvPr id="52" name="Ellipse 51"/>
              <p:cNvSpPr/>
              <p:nvPr/>
            </p:nvSpPr>
            <p:spPr>
              <a:xfrm>
                <a:off x="1619672"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3" name="Ellipse 52"/>
              <p:cNvSpPr/>
              <p:nvPr/>
            </p:nvSpPr>
            <p:spPr>
              <a:xfrm>
                <a:off x="1907704"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4" name="Ellipse 53"/>
              <p:cNvSpPr/>
              <p:nvPr/>
            </p:nvSpPr>
            <p:spPr>
              <a:xfrm>
                <a:off x="1835696" y="2204864"/>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5" name="Ellipse 54"/>
              <p:cNvSpPr/>
              <p:nvPr/>
            </p:nvSpPr>
            <p:spPr>
              <a:xfrm>
                <a:off x="1619672" y="2276872"/>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6" name="Ellipse 55"/>
              <p:cNvSpPr/>
              <p:nvPr/>
            </p:nvSpPr>
            <p:spPr>
              <a:xfrm>
                <a:off x="1331640"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13523" name="Groupe 57"/>
            <p:cNvGrpSpPr>
              <a:grpSpLocks/>
            </p:cNvGrpSpPr>
            <p:nvPr/>
          </p:nvGrpSpPr>
          <p:grpSpPr bwMode="auto">
            <a:xfrm rot="5878396">
              <a:off x="1595518" y="2375364"/>
              <a:ext cx="720080" cy="432048"/>
              <a:chOff x="1331640" y="1988840"/>
              <a:chExt cx="720080" cy="432048"/>
            </a:xfrm>
          </p:grpSpPr>
          <p:sp>
            <p:nvSpPr>
              <p:cNvPr id="59" name="Ellipse 58"/>
              <p:cNvSpPr/>
              <p:nvPr/>
            </p:nvSpPr>
            <p:spPr>
              <a:xfrm>
                <a:off x="1619672"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0" name="Ellipse 59"/>
              <p:cNvSpPr/>
              <p:nvPr/>
            </p:nvSpPr>
            <p:spPr>
              <a:xfrm>
                <a:off x="1907704"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1" name="Ellipse 60"/>
              <p:cNvSpPr/>
              <p:nvPr/>
            </p:nvSpPr>
            <p:spPr>
              <a:xfrm>
                <a:off x="1835696" y="2204864"/>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2" name="Ellipse 61"/>
              <p:cNvSpPr/>
              <p:nvPr/>
            </p:nvSpPr>
            <p:spPr>
              <a:xfrm>
                <a:off x="1619672" y="2276872"/>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3" name="Ellipse 62"/>
              <p:cNvSpPr/>
              <p:nvPr/>
            </p:nvSpPr>
            <p:spPr>
              <a:xfrm>
                <a:off x="1331640"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13524" name="Groupe 64"/>
            <p:cNvGrpSpPr>
              <a:grpSpLocks/>
            </p:cNvGrpSpPr>
            <p:nvPr/>
          </p:nvGrpSpPr>
          <p:grpSpPr bwMode="auto">
            <a:xfrm rot="6607484">
              <a:off x="866264" y="2257208"/>
              <a:ext cx="720080" cy="432048"/>
              <a:chOff x="1331640" y="1988840"/>
              <a:chExt cx="720080" cy="432048"/>
            </a:xfrm>
          </p:grpSpPr>
          <p:sp>
            <p:nvSpPr>
              <p:cNvPr id="66" name="Ellipse 65"/>
              <p:cNvSpPr/>
              <p:nvPr/>
            </p:nvSpPr>
            <p:spPr>
              <a:xfrm>
                <a:off x="1619672"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7" name="Ellipse 66"/>
              <p:cNvSpPr/>
              <p:nvPr/>
            </p:nvSpPr>
            <p:spPr>
              <a:xfrm>
                <a:off x="1907704"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8" name="Ellipse 67"/>
              <p:cNvSpPr/>
              <p:nvPr/>
            </p:nvSpPr>
            <p:spPr>
              <a:xfrm>
                <a:off x="1835696" y="2204864"/>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69" name="Ellipse 68"/>
              <p:cNvSpPr/>
              <p:nvPr/>
            </p:nvSpPr>
            <p:spPr>
              <a:xfrm>
                <a:off x="1619672" y="2276872"/>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0" name="Ellipse 69"/>
              <p:cNvSpPr/>
              <p:nvPr/>
            </p:nvSpPr>
            <p:spPr>
              <a:xfrm>
                <a:off x="1331640"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13525" name="Groupe 70"/>
            <p:cNvGrpSpPr>
              <a:grpSpLocks/>
            </p:cNvGrpSpPr>
            <p:nvPr/>
          </p:nvGrpSpPr>
          <p:grpSpPr bwMode="auto">
            <a:xfrm rot="4432051">
              <a:off x="1207149" y="2754767"/>
              <a:ext cx="720080" cy="432048"/>
              <a:chOff x="1331640" y="1988840"/>
              <a:chExt cx="720080" cy="432048"/>
            </a:xfrm>
          </p:grpSpPr>
          <p:sp>
            <p:nvSpPr>
              <p:cNvPr id="72" name="Ellipse 71"/>
              <p:cNvSpPr/>
              <p:nvPr/>
            </p:nvSpPr>
            <p:spPr>
              <a:xfrm>
                <a:off x="1619672"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3" name="Ellipse 72"/>
              <p:cNvSpPr/>
              <p:nvPr/>
            </p:nvSpPr>
            <p:spPr>
              <a:xfrm>
                <a:off x="1907704"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4" name="Ellipse 73"/>
              <p:cNvSpPr/>
              <p:nvPr/>
            </p:nvSpPr>
            <p:spPr>
              <a:xfrm>
                <a:off x="1835696" y="2204864"/>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5" name="Ellipse 74"/>
              <p:cNvSpPr/>
              <p:nvPr/>
            </p:nvSpPr>
            <p:spPr>
              <a:xfrm>
                <a:off x="1619672" y="2276872"/>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76" name="Ellipse 75"/>
              <p:cNvSpPr/>
              <p:nvPr/>
            </p:nvSpPr>
            <p:spPr>
              <a:xfrm>
                <a:off x="1331640"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grpSp>
        <p:nvGrpSpPr>
          <p:cNvPr id="7" name="Groupe 77"/>
          <p:cNvGrpSpPr>
            <a:grpSpLocks/>
          </p:cNvGrpSpPr>
          <p:nvPr/>
        </p:nvGrpSpPr>
        <p:grpSpPr bwMode="auto">
          <a:xfrm rot="8614088">
            <a:off x="6948488" y="1773238"/>
            <a:ext cx="1160462" cy="1341437"/>
            <a:chOff x="1010280" y="1988840"/>
            <a:chExt cx="1161302" cy="1341991"/>
          </a:xfrm>
        </p:grpSpPr>
        <p:grpSp>
          <p:nvGrpSpPr>
            <p:cNvPr id="13458" name="Groupe 78"/>
            <p:cNvGrpSpPr>
              <a:grpSpLocks/>
            </p:cNvGrpSpPr>
            <p:nvPr/>
          </p:nvGrpSpPr>
          <p:grpSpPr bwMode="auto">
            <a:xfrm>
              <a:off x="1331640" y="1988840"/>
              <a:ext cx="720080" cy="432048"/>
              <a:chOff x="1331640" y="1988840"/>
              <a:chExt cx="720080" cy="432048"/>
            </a:xfrm>
          </p:grpSpPr>
          <p:sp>
            <p:nvSpPr>
              <p:cNvPr id="98" name="Ellipse 97"/>
              <p:cNvSpPr/>
              <p:nvPr/>
            </p:nvSpPr>
            <p:spPr>
              <a:xfrm>
                <a:off x="1619672"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9" name="Ellipse 98"/>
              <p:cNvSpPr/>
              <p:nvPr/>
            </p:nvSpPr>
            <p:spPr>
              <a:xfrm>
                <a:off x="1907704"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0" name="Ellipse 99"/>
              <p:cNvSpPr/>
              <p:nvPr/>
            </p:nvSpPr>
            <p:spPr>
              <a:xfrm>
                <a:off x="1835696" y="2204864"/>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1" name="Ellipse 100"/>
              <p:cNvSpPr/>
              <p:nvPr/>
            </p:nvSpPr>
            <p:spPr>
              <a:xfrm>
                <a:off x="1619672" y="2276872"/>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02" name="Ellipse 101"/>
              <p:cNvSpPr/>
              <p:nvPr/>
            </p:nvSpPr>
            <p:spPr>
              <a:xfrm>
                <a:off x="1331640"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13459" name="Groupe 79"/>
            <p:cNvGrpSpPr>
              <a:grpSpLocks/>
            </p:cNvGrpSpPr>
            <p:nvPr/>
          </p:nvGrpSpPr>
          <p:grpSpPr bwMode="auto">
            <a:xfrm rot="5878396">
              <a:off x="1595518" y="2375365"/>
              <a:ext cx="720080" cy="432048"/>
              <a:chOff x="1331640" y="1988840"/>
              <a:chExt cx="720080" cy="432048"/>
            </a:xfrm>
          </p:grpSpPr>
          <p:sp>
            <p:nvSpPr>
              <p:cNvPr id="93" name="Ellipse 92"/>
              <p:cNvSpPr/>
              <p:nvPr/>
            </p:nvSpPr>
            <p:spPr>
              <a:xfrm>
                <a:off x="1619672"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4" name="Ellipse 93"/>
              <p:cNvSpPr/>
              <p:nvPr/>
            </p:nvSpPr>
            <p:spPr>
              <a:xfrm>
                <a:off x="1907704"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5" name="Ellipse 94"/>
              <p:cNvSpPr/>
              <p:nvPr/>
            </p:nvSpPr>
            <p:spPr>
              <a:xfrm>
                <a:off x="1835696" y="2204864"/>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6" name="Ellipse 95"/>
              <p:cNvSpPr/>
              <p:nvPr/>
            </p:nvSpPr>
            <p:spPr>
              <a:xfrm>
                <a:off x="1619672" y="2276872"/>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7" name="Ellipse 96"/>
              <p:cNvSpPr/>
              <p:nvPr/>
            </p:nvSpPr>
            <p:spPr>
              <a:xfrm>
                <a:off x="1331640"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13460" name="Groupe 80"/>
            <p:cNvGrpSpPr>
              <a:grpSpLocks/>
            </p:cNvGrpSpPr>
            <p:nvPr/>
          </p:nvGrpSpPr>
          <p:grpSpPr bwMode="auto">
            <a:xfrm rot="6607484">
              <a:off x="866264" y="2257208"/>
              <a:ext cx="720080" cy="432048"/>
              <a:chOff x="1331640" y="1988840"/>
              <a:chExt cx="720080" cy="432048"/>
            </a:xfrm>
          </p:grpSpPr>
          <p:sp>
            <p:nvSpPr>
              <p:cNvPr id="88" name="Ellipse 87"/>
              <p:cNvSpPr/>
              <p:nvPr/>
            </p:nvSpPr>
            <p:spPr>
              <a:xfrm>
                <a:off x="1619672"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9" name="Ellipse 88"/>
              <p:cNvSpPr/>
              <p:nvPr/>
            </p:nvSpPr>
            <p:spPr>
              <a:xfrm>
                <a:off x="1907704"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0" name="Ellipse 89"/>
              <p:cNvSpPr/>
              <p:nvPr/>
            </p:nvSpPr>
            <p:spPr>
              <a:xfrm>
                <a:off x="1835696" y="2204864"/>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1" name="Ellipse 90"/>
              <p:cNvSpPr/>
              <p:nvPr/>
            </p:nvSpPr>
            <p:spPr>
              <a:xfrm>
                <a:off x="1619672" y="2276872"/>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92" name="Ellipse 91"/>
              <p:cNvSpPr/>
              <p:nvPr/>
            </p:nvSpPr>
            <p:spPr>
              <a:xfrm>
                <a:off x="1331640"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13461" name="Groupe 81"/>
            <p:cNvGrpSpPr>
              <a:grpSpLocks/>
            </p:cNvGrpSpPr>
            <p:nvPr/>
          </p:nvGrpSpPr>
          <p:grpSpPr bwMode="auto">
            <a:xfrm rot="4432051">
              <a:off x="1207149" y="2754767"/>
              <a:ext cx="720080" cy="432048"/>
              <a:chOff x="1331640" y="1988840"/>
              <a:chExt cx="720080" cy="432048"/>
            </a:xfrm>
          </p:grpSpPr>
          <p:sp>
            <p:nvSpPr>
              <p:cNvPr id="83" name="Ellipse 82"/>
              <p:cNvSpPr/>
              <p:nvPr/>
            </p:nvSpPr>
            <p:spPr>
              <a:xfrm>
                <a:off x="1619672"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4" name="Ellipse 83"/>
              <p:cNvSpPr/>
              <p:nvPr/>
            </p:nvSpPr>
            <p:spPr>
              <a:xfrm>
                <a:off x="1907704"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5" name="Ellipse 84"/>
              <p:cNvSpPr/>
              <p:nvPr/>
            </p:nvSpPr>
            <p:spPr>
              <a:xfrm>
                <a:off x="1835696" y="2204864"/>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6" name="Ellipse 85"/>
              <p:cNvSpPr/>
              <p:nvPr/>
            </p:nvSpPr>
            <p:spPr>
              <a:xfrm>
                <a:off x="1619672" y="2276872"/>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7" name="Ellipse 86"/>
              <p:cNvSpPr/>
              <p:nvPr/>
            </p:nvSpPr>
            <p:spPr>
              <a:xfrm>
                <a:off x="1331640"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sp>
        <p:nvSpPr>
          <p:cNvPr id="104" name="Ellipse 103"/>
          <p:cNvSpPr/>
          <p:nvPr/>
        </p:nvSpPr>
        <p:spPr>
          <a:xfrm>
            <a:off x="4067944" y="3068960"/>
            <a:ext cx="648072" cy="648072"/>
          </a:xfrm>
          <a:prstGeom prst="ellipse">
            <a:avLst/>
          </a:prstGeom>
          <a:gradFill flip="none" rotWithShape="1">
            <a:gsLst>
              <a:gs pos="0">
                <a:schemeClr val="tx2">
                  <a:lumMod val="60000"/>
                  <a:lumOff val="40000"/>
                </a:schemeClr>
              </a:gs>
              <a:gs pos="50000">
                <a:schemeClr val="accent1">
                  <a:lumMod val="40000"/>
                  <a:lumOff val="60000"/>
                </a:schemeClr>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b="1" dirty="0">
                <a:solidFill>
                  <a:schemeClr val="tx1"/>
                </a:solidFill>
              </a:rPr>
              <a:t>Z</a:t>
            </a:r>
            <a:endParaRPr lang="fr-FR" sz="1400" b="1" dirty="0">
              <a:solidFill>
                <a:schemeClr val="tx1"/>
              </a:solidFill>
              <a:latin typeface="Symbol" pitchFamily="18" charset="2"/>
            </a:endParaRPr>
          </a:p>
        </p:txBody>
      </p:sp>
      <p:grpSp>
        <p:nvGrpSpPr>
          <p:cNvPr id="12" name="Groupe 104"/>
          <p:cNvGrpSpPr>
            <a:grpSpLocks/>
          </p:cNvGrpSpPr>
          <p:nvPr/>
        </p:nvGrpSpPr>
        <p:grpSpPr bwMode="auto">
          <a:xfrm>
            <a:off x="3779838" y="2781300"/>
            <a:ext cx="1141412" cy="1341438"/>
            <a:chOff x="1010280" y="1988840"/>
            <a:chExt cx="1141325" cy="1341991"/>
          </a:xfrm>
        </p:grpSpPr>
        <p:grpSp>
          <p:nvGrpSpPr>
            <p:cNvPr id="13397" name="Groupe 105"/>
            <p:cNvGrpSpPr>
              <a:grpSpLocks/>
            </p:cNvGrpSpPr>
            <p:nvPr/>
          </p:nvGrpSpPr>
          <p:grpSpPr bwMode="auto">
            <a:xfrm>
              <a:off x="1331640" y="1988840"/>
              <a:ext cx="720080" cy="432048"/>
              <a:chOff x="1331640" y="1988840"/>
              <a:chExt cx="720080" cy="432048"/>
            </a:xfrm>
          </p:grpSpPr>
          <p:sp>
            <p:nvSpPr>
              <p:cNvPr id="125" name="Ellipse 124"/>
              <p:cNvSpPr/>
              <p:nvPr/>
            </p:nvSpPr>
            <p:spPr>
              <a:xfrm>
                <a:off x="1619672"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6" name="Ellipse 125"/>
              <p:cNvSpPr/>
              <p:nvPr/>
            </p:nvSpPr>
            <p:spPr>
              <a:xfrm>
                <a:off x="1907704"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7" name="Ellipse 126"/>
              <p:cNvSpPr/>
              <p:nvPr/>
            </p:nvSpPr>
            <p:spPr>
              <a:xfrm>
                <a:off x="1835696" y="2204864"/>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8" name="Ellipse 127"/>
              <p:cNvSpPr/>
              <p:nvPr/>
            </p:nvSpPr>
            <p:spPr>
              <a:xfrm>
                <a:off x="1619672" y="2276872"/>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9" name="Ellipse 128"/>
              <p:cNvSpPr/>
              <p:nvPr/>
            </p:nvSpPr>
            <p:spPr>
              <a:xfrm>
                <a:off x="1331640"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13398" name="Groupe 106"/>
            <p:cNvGrpSpPr>
              <a:grpSpLocks/>
            </p:cNvGrpSpPr>
            <p:nvPr/>
          </p:nvGrpSpPr>
          <p:grpSpPr bwMode="auto">
            <a:xfrm rot="5878396">
              <a:off x="1719557" y="2517990"/>
              <a:ext cx="432048" cy="432048"/>
              <a:chOff x="1619672" y="1988840"/>
              <a:chExt cx="432048" cy="432048"/>
            </a:xfrm>
          </p:grpSpPr>
          <p:sp>
            <p:nvSpPr>
              <p:cNvPr id="120" name="Ellipse 119"/>
              <p:cNvSpPr/>
              <p:nvPr/>
            </p:nvSpPr>
            <p:spPr>
              <a:xfrm>
                <a:off x="1619672"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1" name="Ellipse 120"/>
              <p:cNvSpPr/>
              <p:nvPr/>
            </p:nvSpPr>
            <p:spPr>
              <a:xfrm>
                <a:off x="1907704"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2" name="Ellipse 121"/>
              <p:cNvSpPr/>
              <p:nvPr/>
            </p:nvSpPr>
            <p:spPr>
              <a:xfrm>
                <a:off x="1835696" y="2204864"/>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3" name="Ellipse 122"/>
              <p:cNvSpPr/>
              <p:nvPr/>
            </p:nvSpPr>
            <p:spPr>
              <a:xfrm>
                <a:off x="1619672" y="2276872"/>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13399" name="Groupe 107"/>
            <p:cNvGrpSpPr>
              <a:grpSpLocks/>
            </p:cNvGrpSpPr>
            <p:nvPr/>
          </p:nvGrpSpPr>
          <p:grpSpPr bwMode="auto">
            <a:xfrm rot="6607484">
              <a:off x="866264" y="2257208"/>
              <a:ext cx="720080" cy="432048"/>
              <a:chOff x="1331640" y="1988840"/>
              <a:chExt cx="720080" cy="432048"/>
            </a:xfrm>
          </p:grpSpPr>
          <p:sp>
            <p:nvSpPr>
              <p:cNvPr id="115" name="Ellipse 114"/>
              <p:cNvSpPr/>
              <p:nvPr/>
            </p:nvSpPr>
            <p:spPr>
              <a:xfrm>
                <a:off x="1619672"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6" name="Ellipse 115"/>
              <p:cNvSpPr/>
              <p:nvPr/>
            </p:nvSpPr>
            <p:spPr>
              <a:xfrm>
                <a:off x="1907704"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7" name="Ellipse 116"/>
              <p:cNvSpPr/>
              <p:nvPr/>
            </p:nvSpPr>
            <p:spPr>
              <a:xfrm>
                <a:off x="1835696" y="2204864"/>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8" name="Ellipse 117"/>
              <p:cNvSpPr/>
              <p:nvPr/>
            </p:nvSpPr>
            <p:spPr>
              <a:xfrm>
                <a:off x="1619672" y="2276872"/>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9" name="Ellipse 118"/>
              <p:cNvSpPr/>
              <p:nvPr/>
            </p:nvSpPr>
            <p:spPr>
              <a:xfrm>
                <a:off x="1331640"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13400" name="Groupe 108"/>
            <p:cNvGrpSpPr>
              <a:grpSpLocks/>
            </p:cNvGrpSpPr>
            <p:nvPr/>
          </p:nvGrpSpPr>
          <p:grpSpPr bwMode="auto">
            <a:xfrm rot="4432051">
              <a:off x="1207149" y="2754767"/>
              <a:ext cx="720080" cy="432048"/>
              <a:chOff x="1331640" y="1988840"/>
              <a:chExt cx="720080" cy="432048"/>
            </a:xfrm>
          </p:grpSpPr>
          <p:sp>
            <p:nvSpPr>
              <p:cNvPr id="110" name="Ellipse 109"/>
              <p:cNvSpPr/>
              <p:nvPr/>
            </p:nvSpPr>
            <p:spPr>
              <a:xfrm>
                <a:off x="1619672"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1" name="Ellipse 110"/>
              <p:cNvSpPr/>
              <p:nvPr/>
            </p:nvSpPr>
            <p:spPr>
              <a:xfrm>
                <a:off x="1907704"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2" name="Ellipse 111"/>
              <p:cNvSpPr/>
              <p:nvPr/>
            </p:nvSpPr>
            <p:spPr>
              <a:xfrm>
                <a:off x="1835696" y="2204864"/>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3" name="Ellipse 112"/>
              <p:cNvSpPr/>
              <p:nvPr/>
            </p:nvSpPr>
            <p:spPr>
              <a:xfrm>
                <a:off x="1619672" y="2276872"/>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14" name="Ellipse 113"/>
              <p:cNvSpPr/>
              <p:nvPr/>
            </p:nvSpPr>
            <p:spPr>
              <a:xfrm>
                <a:off x="1331640"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grpSp>
        <p:nvGrpSpPr>
          <p:cNvPr id="17" name="Groupe 129"/>
          <p:cNvGrpSpPr>
            <a:grpSpLocks/>
          </p:cNvGrpSpPr>
          <p:nvPr/>
        </p:nvGrpSpPr>
        <p:grpSpPr bwMode="auto">
          <a:xfrm rot="8752432">
            <a:off x="3779838" y="2781300"/>
            <a:ext cx="1141412" cy="1341438"/>
            <a:chOff x="1010280" y="1988840"/>
            <a:chExt cx="1141325" cy="1341991"/>
          </a:xfrm>
        </p:grpSpPr>
        <p:grpSp>
          <p:nvGrpSpPr>
            <p:cNvPr id="13336" name="Groupe 130"/>
            <p:cNvGrpSpPr>
              <a:grpSpLocks/>
            </p:cNvGrpSpPr>
            <p:nvPr/>
          </p:nvGrpSpPr>
          <p:grpSpPr bwMode="auto">
            <a:xfrm>
              <a:off x="1331640" y="1988840"/>
              <a:ext cx="720080" cy="432048"/>
              <a:chOff x="1331640" y="1988840"/>
              <a:chExt cx="720080" cy="432048"/>
            </a:xfrm>
          </p:grpSpPr>
          <p:sp>
            <p:nvSpPr>
              <p:cNvPr id="150" name="Ellipse 149"/>
              <p:cNvSpPr/>
              <p:nvPr/>
            </p:nvSpPr>
            <p:spPr>
              <a:xfrm>
                <a:off x="1619672"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1" name="Ellipse 150"/>
              <p:cNvSpPr/>
              <p:nvPr/>
            </p:nvSpPr>
            <p:spPr>
              <a:xfrm>
                <a:off x="1907704"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2" name="Ellipse 151"/>
              <p:cNvSpPr/>
              <p:nvPr/>
            </p:nvSpPr>
            <p:spPr>
              <a:xfrm>
                <a:off x="1835696" y="2204864"/>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3" name="Ellipse 152"/>
              <p:cNvSpPr/>
              <p:nvPr/>
            </p:nvSpPr>
            <p:spPr>
              <a:xfrm>
                <a:off x="1619672" y="2276872"/>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4" name="Ellipse 153"/>
              <p:cNvSpPr/>
              <p:nvPr/>
            </p:nvSpPr>
            <p:spPr>
              <a:xfrm>
                <a:off x="1331640"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13337" name="Groupe 131"/>
            <p:cNvGrpSpPr>
              <a:grpSpLocks/>
            </p:cNvGrpSpPr>
            <p:nvPr/>
          </p:nvGrpSpPr>
          <p:grpSpPr bwMode="auto">
            <a:xfrm rot="5878396">
              <a:off x="1719557" y="2517989"/>
              <a:ext cx="432048" cy="432048"/>
              <a:chOff x="1619672" y="1988840"/>
              <a:chExt cx="432048" cy="432048"/>
            </a:xfrm>
          </p:grpSpPr>
          <p:sp>
            <p:nvSpPr>
              <p:cNvPr id="145" name="Ellipse 144"/>
              <p:cNvSpPr/>
              <p:nvPr/>
            </p:nvSpPr>
            <p:spPr>
              <a:xfrm>
                <a:off x="1619672"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6" name="Ellipse 145"/>
              <p:cNvSpPr/>
              <p:nvPr/>
            </p:nvSpPr>
            <p:spPr>
              <a:xfrm>
                <a:off x="1907704"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7" name="Ellipse 146"/>
              <p:cNvSpPr/>
              <p:nvPr/>
            </p:nvSpPr>
            <p:spPr>
              <a:xfrm>
                <a:off x="1835696" y="2204864"/>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8" name="Ellipse 147"/>
              <p:cNvSpPr/>
              <p:nvPr/>
            </p:nvSpPr>
            <p:spPr>
              <a:xfrm>
                <a:off x="1619672" y="2276872"/>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13338" name="Groupe 132"/>
            <p:cNvGrpSpPr>
              <a:grpSpLocks/>
            </p:cNvGrpSpPr>
            <p:nvPr/>
          </p:nvGrpSpPr>
          <p:grpSpPr bwMode="auto">
            <a:xfrm rot="6607484">
              <a:off x="866264" y="2257208"/>
              <a:ext cx="720080" cy="432048"/>
              <a:chOff x="1331640" y="1988840"/>
              <a:chExt cx="720080" cy="432048"/>
            </a:xfrm>
          </p:grpSpPr>
          <p:sp>
            <p:nvSpPr>
              <p:cNvPr id="140" name="Ellipse 139"/>
              <p:cNvSpPr/>
              <p:nvPr/>
            </p:nvSpPr>
            <p:spPr>
              <a:xfrm>
                <a:off x="1619672"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1" name="Ellipse 140"/>
              <p:cNvSpPr/>
              <p:nvPr/>
            </p:nvSpPr>
            <p:spPr>
              <a:xfrm>
                <a:off x="1907704"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2" name="Ellipse 141"/>
              <p:cNvSpPr/>
              <p:nvPr/>
            </p:nvSpPr>
            <p:spPr>
              <a:xfrm>
                <a:off x="1835696" y="2204864"/>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3" name="Ellipse 142"/>
              <p:cNvSpPr/>
              <p:nvPr/>
            </p:nvSpPr>
            <p:spPr>
              <a:xfrm>
                <a:off x="1619672" y="2276872"/>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44" name="Ellipse 143"/>
              <p:cNvSpPr/>
              <p:nvPr/>
            </p:nvSpPr>
            <p:spPr>
              <a:xfrm>
                <a:off x="1331640"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nvGrpSpPr>
            <p:cNvPr id="13339" name="Groupe 133"/>
            <p:cNvGrpSpPr>
              <a:grpSpLocks/>
            </p:cNvGrpSpPr>
            <p:nvPr/>
          </p:nvGrpSpPr>
          <p:grpSpPr bwMode="auto">
            <a:xfrm rot="4432051">
              <a:off x="1207149" y="2754767"/>
              <a:ext cx="720080" cy="432048"/>
              <a:chOff x="1331640" y="1988840"/>
              <a:chExt cx="720080" cy="432048"/>
            </a:xfrm>
          </p:grpSpPr>
          <p:sp>
            <p:nvSpPr>
              <p:cNvPr id="135" name="Ellipse 134"/>
              <p:cNvSpPr/>
              <p:nvPr/>
            </p:nvSpPr>
            <p:spPr>
              <a:xfrm>
                <a:off x="1619672"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6" name="Ellipse 135"/>
              <p:cNvSpPr/>
              <p:nvPr/>
            </p:nvSpPr>
            <p:spPr>
              <a:xfrm>
                <a:off x="1907704"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7" name="Ellipse 136"/>
              <p:cNvSpPr/>
              <p:nvPr/>
            </p:nvSpPr>
            <p:spPr>
              <a:xfrm>
                <a:off x="1835696" y="2204864"/>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8" name="Ellipse 137"/>
              <p:cNvSpPr/>
              <p:nvPr/>
            </p:nvSpPr>
            <p:spPr>
              <a:xfrm>
                <a:off x="1619672" y="2276872"/>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9" name="Ellipse 138"/>
              <p:cNvSpPr/>
              <p:nvPr/>
            </p:nvSpPr>
            <p:spPr>
              <a:xfrm>
                <a:off x="1331640" y="1988840"/>
                <a:ext cx="144016" cy="144016"/>
              </a:xfrm>
              <a:prstGeom prst="ellipse">
                <a:avLst/>
              </a:prstGeom>
              <a:gradFill flip="none" rotWithShape="1">
                <a:gsLst>
                  <a:gs pos="0">
                    <a:srgbClr val="C00000"/>
                  </a:gs>
                  <a:gs pos="0">
                    <a:srgbClr val="FF0000"/>
                  </a:gs>
                  <a:gs pos="50000">
                    <a:srgbClr val="FFC000"/>
                  </a:gs>
                  <a:gs pos="100000">
                    <a:srgbClr val="FFFDD7"/>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grpSp>
      <p:sp>
        <p:nvSpPr>
          <p:cNvPr id="156" name="Ellipse 155"/>
          <p:cNvSpPr/>
          <p:nvPr/>
        </p:nvSpPr>
        <p:spPr bwMode="auto">
          <a:xfrm>
            <a:off x="4355976" y="3140968"/>
            <a:ext cx="288032" cy="288032"/>
          </a:xfrm>
          <a:prstGeom prst="ellipse">
            <a:avLst/>
          </a:prstGeom>
          <a:gradFill flip="none" rotWithShape="1">
            <a:gsLst>
              <a:gs pos="0">
                <a:srgbClr val="002060"/>
              </a:gs>
              <a:gs pos="50000">
                <a:srgbClr val="7030A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00" b="1" dirty="0">
                <a:latin typeface="Symbol" pitchFamily="18" charset="2"/>
              </a:rPr>
              <a:t>m</a:t>
            </a:r>
          </a:p>
        </p:txBody>
      </p:sp>
      <p:sp>
        <p:nvSpPr>
          <p:cNvPr id="157" name="Ellipse 156"/>
          <p:cNvSpPr/>
          <p:nvPr/>
        </p:nvSpPr>
        <p:spPr bwMode="auto">
          <a:xfrm>
            <a:off x="4139952" y="3429000"/>
            <a:ext cx="288032" cy="288032"/>
          </a:xfrm>
          <a:prstGeom prst="ellipse">
            <a:avLst/>
          </a:prstGeom>
          <a:gradFill flip="none" rotWithShape="1">
            <a:gsLst>
              <a:gs pos="0">
                <a:srgbClr val="002060"/>
              </a:gs>
              <a:gs pos="50000">
                <a:srgbClr val="7030A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800" b="1" dirty="0">
                <a:latin typeface="Symbol" pitchFamily="18" charset="2"/>
              </a:rPr>
              <a:t>m</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path" presetSubtype="0" fill="hold" nodeType="clickEffect">
                                  <p:stCondLst>
                                    <p:cond delay="0"/>
                                  </p:stCondLst>
                                  <p:childTnLst>
                                    <p:animMotion origin="layout" path="M 1.66667E-6 1.49005E-6 L 0.31024 0.13975 " pathEditMode="relative" rAng="0" ptsTypes="AA">
                                      <p:cBhvr>
                                        <p:cTn id="14" dur="1000" fill="hold"/>
                                        <p:tgtEl>
                                          <p:spTgt spid="2"/>
                                        </p:tgtEl>
                                        <p:attrNameLst>
                                          <p:attrName>ppt_x</p:attrName>
                                          <p:attrName>ppt_y</p:attrName>
                                        </p:attrNameLst>
                                      </p:cBhvr>
                                      <p:rCtr x="15503" y="6988"/>
                                    </p:animMotion>
                                  </p:childTnLst>
                                </p:cTn>
                              </p:par>
                              <p:par>
                                <p:cTn id="15" presetID="49" presetClass="path" presetSubtype="0" fill="hold" nodeType="withEffect">
                                  <p:stCondLst>
                                    <p:cond delay="0"/>
                                  </p:stCondLst>
                                  <p:childTnLst>
                                    <p:animMotion origin="layout" path="M -3.88889E-6 4.85423E-6 L -0.33906 0.14368 " pathEditMode="relative" rAng="0" ptsTypes="AA">
                                      <p:cBhvr>
                                        <p:cTn id="16" dur="1000" fill="hold"/>
                                        <p:tgtEl>
                                          <p:spTgt spid="7"/>
                                        </p:tgtEl>
                                        <p:attrNameLst>
                                          <p:attrName>ppt_x</p:attrName>
                                          <p:attrName>ppt_y</p:attrName>
                                        </p:attrNameLst>
                                      </p:cBhvr>
                                      <p:rCtr x="-16962" y="7173"/>
                                    </p:animMotion>
                                  </p:childTnLst>
                                </p:cTn>
                              </p:par>
                            </p:childTnLst>
                          </p:cTn>
                        </p:par>
                        <p:par>
                          <p:cTn id="17" fill="hold" nodeType="afterGroup">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1033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331"/>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xit" presetSubtype="0" fill="hold" nodeType="clickEffect">
                                  <p:stCondLst>
                                    <p:cond delay="0"/>
                                  </p:stCondLst>
                                  <p:childTnLst>
                                    <p:set>
                                      <p:cBhvr>
                                        <p:cTn id="25" dur="1" fill="hold">
                                          <p:stCondLst>
                                            <p:cond delay="0"/>
                                          </p:stCondLst>
                                        </p:cTn>
                                        <p:tgtEl>
                                          <p:spTgt spid="7"/>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
                                        </p:tgtEl>
                                        <p:attrNameLst>
                                          <p:attrName>style.visibility</p:attrName>
                                        </p:attrNameLst>
                                      </p:cBhvr>
                                      <p:to>
                                        <p:strVal val="hidden"/>
                                      </p:to>
                                    </p:set>
                                  </p:childTnLst>
                                </p:cTn>
                              </p:par>
                            </p:childTnLst>
                          </p:cTn>
                        </p:par>
                        <p:par>
                          <p:cTn id="28" fill="hold" nodeType="afterGroup">
                            <p:stCondLst>
                              <p:cond delay="0"/>
                            </p:stCondLst>
                            <p:childTnLst>
                              <p:par>
                                <p:cTn id="29" presetID="1" presetClass="entr" presetSubtype="0" fill="hold" nodeType="after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6" presetClass="emph" presetSubtype="0" repeatCount="4000" fill="hold" nodeType="withEffect">
                                  <p:stCondLst>
                                    <p:cond delay="0"/>
                                  </p:stCondLst>
                                  <p:childTnLst>
                                    <p:animScale>
                                      <p:cBhvr>
                                        <p:cTn id="36" dur="500" fill="hold"/>
                                        <p:tgtEl>
                                          <p:spTgt spid="104"/>
                                        </p:tgtEl>
                                      </p:cBhvr>
                                      <p:by x="50000" y="50000"/>
                                    </p:animScale>
                                  </p:childTnLst>
                                </p:cTn>
                              </p:par>
                              <p:par>
                                <p:cTn id="37" presetID="49" presetClass="path" presetSubtype="0" fill="hold" nodeType="withEffect">
                                  <p:stCondLst>
                                    <p:cond delay="0"/>
                                  </p:stCondLst>
                                  <p:childTnLst>
                                    <p:animMotion origin="layout" path="M 0.00851 -0.00324 L -0.57482 0.24549 " pathEditMode="relative" rAng="0" ptsTypes="AA">
                                      <p:cBhvr>
                                        <p:cTn id="38" dur="1000" fill="hold"/>
                                        <p:tgtEl>
                                          <p:spTgt spid="12"/>
                                        </p:tgtEl>
                                        <p:attrNameLst>
                                          <p:attrName>ppt_x</p:attrName>
                                          <p:attrName>ppt_y</p:attrName>
                                        </p:attrNameLst>
                                      </p:cBhvr>
                                      <p:rCtr x="-29167" y="12425"/>
                                    </p:animMotion>
                                  </p:childTnLst>
                                </p:cTn>
                              </p:par>
                              <p:par>
                                <p:cTn id="39" presetID="49" presetClass="path" presetSubtype="0" fill="hold" nodeType="withEffect">
                                  <p:stCondLst>
                                    <p:cond delay="0"/>
                                  </p:stCondLst>
                                  <p:childTnLst>
                                    <p:animMotion origin="layout" path="M 0.0085 -0.00324 L 0.62344 0.27695 " pathEditMode="relative" rAng="0" ptsTypes="AA">
                                      <p:cBhvr>
                                        <p:cTn id="40" dur="1000" fill="hold"/>
                                        <p:tgtEl>
                                          <p:spTgt spid="17"/>
                                        </p:tgtEl>
                                        <p:attrNameLst>
                                          <p:attrName>ppt_x</p:attrName>
                                          <p:attrName>ppt_y</p:attrName>
                                        </p:attrNameLst>
                                      </p:cBhvr>
                                      <p:rCtr x="30747" y="13998"/>
                                    </p:animMotion>
                                  </p:childTnLst>
                                </p:cTn>
                              </p:par>
                            </p:childTnLst>
                          </p:cTn>
                        </p:par>
                        <p:par>
                          <p:cTn id="41" fill="hold" nodeType="afterGroup">
                            <p:stCondLst>
                              <p:cond delay="2000"/>
                            </p:stCondLst>
                            <p:childTnLst>
                              <p:par>
                                <p:cTn id="42" presetID="1" presetClass="exit" presetSubtype="0" fill="hold" nodeType="afterEffect">
                                  <p:stCondLst>
                                    <p:cond delay="0"/>
                                  </p:stCondLst>
                                  <p:childTnLst>
                                    <p:set>
                                      <p:cBhvr>
                                        <p:cTn id="43" dur="1" fill="hold">
                                          <p:stCondLst>
                                            <p:cond delay="0"/>
                                          </p:stCondLst>
                                        </p:cTn>
                                        <p:tgtEl>
                                          <p:spTgt spid="104"/>
                                        </p:tgtEl>
                                        <p:attrNameLst>
                                          <p:attrName>style.visibility</p:attrName>
                                        </p:attrNameLst>
                                      </p:cBhvr>
                                      <p:to>
                                        <p:strVal val="hidden"/>
                                      </p:to>
                                    </p:set>
                                  </p:childTnLst>
                                </p:cTn>
                              </p:par>
                            </p:childTnLst>
                          </p:cTn>
                        </p:par>
                        <p:par>
                          <p:cTn id="44" fill="hold" nodeType="afterGroup">
                            <p:stCondLst>
                              <p:cond delay="2000"/>
                            </p:stCondLst>
                            <p:childTnLst>
                              <p:par>
                                <p:cTn id="45" presetID="1" presetClass="entr" presetSubtype="0" fill="hold" nodeType="afterEffect">
                                  <p:stCondLst>
                                    <p:cond delay="0"/>
                                  </p:stCondLst>
                                  <p:childTnLst>
                                    <p:set>
                                      <p:cBhvr>
                                        <p:cTn id="46" dur="1" fill="hold">
                                          <p:stCondLst>
                                            <p:cond delay="0"/>
                                          </p:stCondLst>
                                        </p:cTn>
                                        <p:tgtEl>
                                          <p:spTgt spid="156"/>
                                        </p:tgtEl>
                                        <p:attrNameLst>
                                          <p:attrName>style.visibility</p:attrName>
                                        </p:attrNameLst>
                                      </p:cBhvr>
                                      <p:to>
                                        <p:strVal val="visible"/>
                                      </p:to>
                                    </p:set>
                                  </p:childTnLst>
                                </p:cTn>
                              </p:par>
                            </p:childTnLst>
                          </p:cTn>
                        </p:par>
                        <p:par>
                          <p:cTn id="47" fill="hold" nodeType="afterGroup">
                            <p:stCondLst>
                              <p:cond delay="2000"/>
                            </p:stCondLst>
                            <p:childTnLst>
                              <p:par>
                                <p:cTn id="48" presetID="1" presetClass="entr" presetSubtype="0" fill="hold" nodeType="afterEffect">
                                  <p:stCondLst>
                                    <p:cond delay="0"/>
                                  </p:stCondLst>
                                  <p:childTnLst>
                                    <p:set>
                                      <p:cBhvr>
                                        <p:cTn id="49" dur="1" fill="hold">
                                          <p:stCondLst>
                                            <p:cond delay="0"/>
                                          </p:stCondLst>
                                        </p:cTn>
                                        <p:tgtEl>
                                          <p:spTgt spid="157"/>
                                        </p:tgtEl>
                                        <p:attrNameLst>
                                          <p:attrName>style.visibility</p:attrName>
                                        </p:attrNameLst>
                                      </p:cBhvr>
                                      <p:to>
                                        <p:strVal val="visible"/>
                                      </p:to>
                                    </p:set>
                                  </p:childTnLst>
                                </p:cTn>
                              </p:par>
                            </p:childTnLst>
                          </p:cTn>
                        </p:par>
                        <p:par>
                          <p:cTn id="50" fill="hold" nodeType="afterGroup">
                            <p:stCondLst>
                              <p:cond delay="2000"/>
                            </p:stCondLst>
                            <p:childTnLst>
                              <p:par>
                                <p:cTn id="51" presetID="63" presetClass="path" presetSubtype="0" fill="hold" nodeType="afterEffect">
                                  <p:stCondLst>
                                    <p:cond delay="0"/>
                                  </p:stCondLst>
                                  <p:childTnLst>
                                    <p:animMotion origin="layout" path="M -1.38889E-6 1.37436E-6 L -0.30712 0.56663 " pathEditMode="relative" rAng="0" ptsTypes="AA">
                                      <p:cBhvr>
                                        <p:cTn id="52" dur="1000" fill="hold"/>
                                        <p:tgtEl>
                                          <p:spTgt spid="157"/>
                                        </p:tgtEl>
                                        <p:attrNameLst>
                                          <p:attrName>ppt_x</p:attrName>
                                          <p:attrName>ppt_y</p:attrName>
                                        </p:attrNameLst>
                                      </p:cBhvr>
                                      <p:rCtr x="-15365" y="28320"/>
                                    </p:animMotion>
                                  </p:childTnLst>
                                </p:cTn>
                              </p:par>
                              <p:par>
                                <p:cTn id="53" presetID="63" presetClass="path" presetSubtype="0" fill="hold" nodeType="withEffect">
                                  <p:stCondLst>
                                    <p:cond delay="0"/>
                                  </p:stCondLst>
                                  <p:childTnLst>
                                    <p:animMotion origin="layout" path="M -0.00782 0.02105 L 0.24427 -0.5037 " pathEditMode="relative" rAng="0" ptsTypes="AA">
                                      <p:cBhvr>
                                        <p:cTn id="54" dur="1000" fill="hold"/>
                                        <p:tgtEl>
                                          <p:spTgt spid="156"/>
                                        </p:tgtEl>
                                        <p:attrNameLst>
                                          <p:attrName>ppt_x</p:attrName>
                                          <p:attrName>ppt_y</p:attrName>
                                        </p:attrNameLst>
                                      </p:cBhvr>
                                      <p:rCtr x="12604" y="-26238"/>
                                    </p:animMotion>
                                  </p:childTnLst>
                                </p:cTn>
                              </p:par>
                            </p:childTnLst>
                          </p:cTn>
                        </p:par>
                        <p:par>
                          <p:cTn id="55" fill="hold" nodeType="afterGroup">
                            <p:stCondLst>
                              <p:cond delay="3000"/>
                            </p:stCondLst>
                            <p:childTnLst>
                              <p:par>
                                <p:cTn id="56" presetID="1" presetClass="entr" presetSubtype="0" fill="hold" grpId="0" nodeType="afterEffect">
                                  <p:stCondLst>
                                    <p:cond delay="0"/>
                                  </p:stCondLst>
                                  <p:childTnLst>
                                    <p:set>
                                      <p:cBhvr>
                                        <p:cTn id="57" dur="1" fill="hold">
                                          <p:stCondLst>
                                            <p:cond delay="0"/>
                                          </p:stCondLst>
                                        </p:cTn>
                                        <p:tgtEl>
                                          <p:spTgt spid="10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animBg="1"/>
      <p:bldP spid="10331" grpId="0"/>
      <p:bldP spid="10332" grpId="0"/>
      <p:bldP spid="103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mage associé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4" y="0"/>
            <a:ext cx="5799302" cy="432048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79512" y="4437112"/>
            <a:ext cx="7848872" cy="1754326"/>
          </a:xfrm>
          <a:prstGeom prst="rect">
            <a:avLst/>
          </a:prstGeom>
          <a:noFill/>
        </p:spPr>
        <p:txBody>
          <a:bodyPr wrap="square" rtlCol="0">
            <a:spAutoFit/>
          </a:bodyPr>
          <a:lstStyle/>
          <a:p>
            <a:r>
              <a:rPr lang="fr-FR" dirty="0" smtClean="0">
                <a:solidFill>
                  <a:schemeClr val="tx1"/>
                </a:solidFill>
              </a:rPr>
              <a:t>Typiquement les faisceaux sont maintenus pendant une dizaine d’heure avant une nouvelle </a:t>
            </a:r>
            <a:r>
              <a:rPr lang="fr-FR" dirty="0" err="1" smtClean="0">
                <a:solidFill>
                  <a:schemeClr val="tx1"/>
                </a:solidFill>
              </a:rPr>
              <a:t>reinjection</a:t>
            </a:r>
            <a:r>
              <a:rPr lang="fr-FR" dirty="0" smtClean="0">
                <a:solidFill>
                  <a:schemeClr val="tx1"/>
                </a:solidFill>
              </a:rPr>
              <a:t> (</a:t>
            </a:r>
            <a:r>
              <a:rPr lang="fr-FR" dirty="0" err="1" smtClean="0">
                <a:solidFill>
                  <a:schemeClr val="tx1"/>
                </a:solidFill>
              </a:rPr>
              <a:t>fill</a:t>
            </a:r>
            <a:r>
              <a:rPr lang="fr-FR" dirty="0" smtClean="0">
                <a:solidFill>
                  <a:schemeClr val="tx1"/>
                </a:solidFill>
              </a:rPr>
              <a:t>) </a:t>
            </a:r>
          </a:p>
          <a:p>
            <a:r>
              <a:rPr lang="fr-FR" dirty="0" smtClean="0">
                <a:solidFill>
                  <a:schemeClr val="tx1"/>
                </a:solidFill>
              </a:rPr>
              <a:t>	Mais peuvent aller jusqu’à &gt;24h </a:t>
            </a:r>
          </a:p>
          <a:p>
            <a:endParaRPr lang="fr-FR" dirty="0">
              <a:solidFill>
                <a:schemeClr val="tx1"/>
              </a:solidFill>
            </a:endParaRPr>
          </a:p>
          <a:p>
            <a:endParaRPr lang="fr-FR" dirty="0" smtClean="0">
              <a:solidFill>
                <a:schemeClr val="tx1"/>
              </a:solidFill>
            </a:endParaRPr>
          </a:p>
          <a:p>
            <a:r>
              <a:rPr lang="fr-FR" dirty="0" smtClean="0">
                <a:solidFill>
                  <a:schemeClr val="tx1"/>
                </a:solidFill>
              </a:rPr>
              <a:t>En 10h </a:t>
            </a:r>
            <a:r>
              <a:rPr lang="fr-FR" dirty="0">
                <a:solidFill>
                  <a:schemeClr val="tx1"/>
                </a:solidFill>
              </a:rPr>
              <a:t>les protons font l'équivalent d'un aller-retour terre-</a:t>
            </a:r>
            <a:r>
              <a:rPr lang="fr-FR" dirty="0" err="1">
                <a:solidFill>
                  <a:schemeClr val="tx1"/>
                </a:solidFill>
              </a:rPr>
              <a:t>neptune</a:t>
            </a:r>
            <a:endParaRPr lang="fr-FR" dirty="0">
              <a:solidFill>
                <a:schemeClr val="tx1"/>
              </a:solidFill>
            </a:endParaRPr>
          </a:p>
        </p:txBody>
      </p:sp>
      <p:pic>
        <p:nvPicPr>
          <p:cNvPr id="20484" name="Picture 4" descr="ésultat de recherche d'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8797" y="4941168"/>
            <a:ext cx="1795203" cy="1795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5933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ChangeArrowheads="1"/>
          </p:cNvSpPr>
          <p:nvPr/>
        </p:nvSpPr>
        <p:spPr bwMode="auto">
          <a:xfrm>
            <a:off x="8748713" y="6608763"/>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a:solidFill>
                  <a:srgbClr val="FFFFFF"/>
                </a:solidFill>
                <a:ea typeface="KaiTi" pitchFamily="49" charset="-122"/>
                <a:cs typeface="Arial" charset="0"/>
              </a:rPr>
              <a:t>10</a:t>
            </a:r>
            <a:endParaRPr lang="fr-FR" altLang="fr-FR" sz="1200">
              <a:ea typeface="KaiTi" pitchFamily="49" charset="-122"/>
              <a:cs typeface="Arial" charset="0"/>
            </a:endParaRPr>
          </a:p>
        </p:txBody>
      </p:sp>
      <p:sp>
        <p:nvSpPr>
          <p:cNvPr id="14339" name="Rectangle 1"/>
          <p:cNvSpPr>
            <a:spLocks noChangeArrowheads="1"/>
          </p:cNvSpPr>
          <p:nvPr/>
        </p:nvSpPr>
        <p:spPr bwMode="auto">
          <a:xfrm>
            <a:off x="0" y="0"/>
            <a:ext cx="9144000" cy="620713"/>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endParaRPr lang="en-GB" altLang="fr-FR" sz="1200" b="1" dirty="0" smtClean="0">
              <a:solidFill>
                <a:srgbClr val="FFFFFF"/>
              </a:solidFill>
              <a:latin typeface="Arial" charset="0"/>
              <a:cs typeface="Arial" charset="0"/>
            </a:endParaRPr>
          </a:p>
          <a:p>
            <a:pPr eaLnBrk="1" hangingPunct="1">
              <a:spcBef>
                <a:spcPct val="0"/>
              </a:spcBef>
              <a:buClrTx/>
              <a:buSzTx/>
              <a:buFont typeface="Times New Roman" pitchFamily="18" charset="0"/>
              <a:buNone/>
            </a:pPr>
            <a:r>
              <a:rPr lang="en-GB" altLang="fr-FR" sz="2800" b="1" dirty="0" smtClean="0">
                <a:solidFill>
                  <a:srgbClr val="FFFFFF"/>
                </a:solidFill>
                <a:latin typeface="Arial" charset="0"/>
                <a:cs typeface="Arial" charset="0"/>
              </a:rPr>
              <a:t>Les </a:t>
            </a:r>
            <a:r>
              <a:rPr lang="en-GB" altLang="fr-FR" sz="2800" b="1" dirty="0">
                <a:solidFill>
                  <a:srgbClr val="FFFFFF"/>
                </a:solidFill>
                <a:latin typeface="Arial" charset="0"/>
                <a:cs typeface="Arial" charset="0"/>
              </a:rPr>
              <a:t>points de collisions du LHC</a:t>
            </a:r>
          </a:p>
          <a:p>
            <a:pPr eaLnBrk="1" hangingPunct="1">
              <a:spcBef>
                <a:spcPct val="0"/>
              </a:spcBef>
              <a:buClrTx/>
              <a:buSzTx/>
              <a:buFont typeface="Times New Roman" pitchFamily="18" charset="0"/>
              <a:buNone/>
            </a:pPr>
            <a:endParaRPr lang="en-GB" altLang="fr-FR" sz="1200" b="1" dirty="0">
              <a:solidFill>
                <a:srgbClr val="FFFFFF"/>
              </a:solidFill>
              <a:latin typeface="Arial" charset="0"/>
              <a:ea typeface="KaiTi" pitchFamily="49" charset="-122"/>
              <a:cs typeface="Arial" charset="0"/>
            </a:endParaRPr>
          </a:p>
        </p:txBody>
      </p:sp>
      <p:pic>
        <p:nvPicPr>
          <p:cNvPr id="14341" name="Picture 15"/>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759129" y="224631"/>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3"/>
          <p:cNvPicPr>
            <a:picLocks noChangeAspect="1" noChangeArrowheads="1"/>
          </p:cNvPicPr>
          <p:nvPr/>
        </p:nvPicPr>
        <p:blipFill>
          <a:blip r:embed="rId4"/>
          <a:stretch>
            <a:fillRect/>
          </a:stretch>
        </p:blipFill>
        <p:spPr bwMode="auto">
          <a:xfrm>
            <a:off x="2843213" y="1416050"/>
            <a:ext cx="3529012" cy="3630613"/>
          </a:xfrm>
          <a:prstGeom prst="rect">
            <a:avLst/>
          </a:prstGeom>
          <a:noFill/>
          <a:ln w="25400">
            <a:solidFill>
              <a:schemeClr val="bg1">
                <a:lumMod val="50000"/>
              </a:schemeClr>
            </a:solidFill>
            <a:miter lim="800000"/>
            <a:headEnd/>
            <a:tailEnd/>
          </a:ln>
        </p:spPr>
      </p:pic>
      <p:grpSp>
        <p:nvGrpSpPr>
          <p:cNvPr id="2" name="Groupe 29"/>
          <p:cNvGrpSpPr>
            <a:grpSpLocks/>
          </p:cNvGrpSpPr>
          <p:nvPr/>
        </p:nvGrpSpPr>
        <p:grpSpPr bwMode="auto">
          <a:xfrm>
            <a:off x="401638" y="981075"/>
            <a:ext cx="3162300" cy="3384550"/>
            <a:chOff x="402380" y="765175"/>
            <a:chExt cx="3161558" cy="3384550"/>
          </a:xfrm>
        </p:grpSpPr>
        <p:grpSp>
          <p:nvGrpSpPr>
            <p:cNvPr id="14364" name="Groupe 24"/>
            <p:cNvGrpSpPr>
              <a:grpSpLocks/>
            </p:cNvGrpSpPr>
            <p:nvPr/>
          </p:nvGrpSpPr>
          <p:grpSpPr bwMode="auto">
            <a:xfrm>
              <a:off x="480679" y="765175"/>
              <a:ext cx="3083259" cy="3384550"/>
              <a:chOff x="480679" y="765175"/>
              <a:chExt cx="3083259" cy="3384550"/>
            </a:xfrm>
          </p:grpSpPr>
          <p:pic>
            <p:nvPicPr>
              <p:cNvPr id="63496" name="Picture 8"/>
              <p:cNvPicPr>
                <a:picLocks noChangeAspect="1" noChangeArrowheads="1"/>
              </p:cNvPicPr>
              <p:nvPr/>
            </p:nvPicPr>
            <p:blipFill>
              <a:blip r:embed="rId5"/>
              <a:stretch>
                <a:fillRect/>
              </a:stretch>
            </p:blipFill>
            <p:spPr bwMode="auto">
              <a:xfrm>
                <a:off x="480149" y="765175"/>
                <a:ext cx="2345774" cy="1779588"/>
              </a:xfrm>
              <a:prstGeom prst="rect">
                <a:avLst/>
              </a:prstGeom>
              <a:noFill/>
              <a:ln w="25400">
                <a:solidFill>
                  <a:schemeClr val="bg1">
                    <a:lumMod val="50000"/>
                  </a:schemeClr>
                </a:solidFill>
                <a:miter lim="800000"/>
                <a:headEnd/>
                <a:tailEnd/>
              </a:ln>
            </p:spPr>
          </p:pic>
          <p:sp>
            <p:nvSpPr>
              <p:cNvPr id="52" name="Ellipse 51"/>
              <p:cNvSpPr/>
              <p:nvPr/>
            </p:nvSpPr>
            <p:spPr>
              <a:xfrm>
                <a:off x="3203660" y="3789363"/>
                <a:ext cx="360278" cy="3603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itchFamily="34" charset="0"/>
                  <a:cs typeface="Arial" pitchFamily="34" charset="0"/>
                </a:endParaRPr>
              </a:p>
            </p:txBody>
          </p:sp>
          <p:cxnSp>
            <p:nvCxnSpPr>
              <p:cNvPr id="59" name="Connecteur en arc 56"/>
              <p:cNvCxnSpPr>
                <a:stCxn id="52" idx="0"/>
                <a:endCxn id="63496" idx="2"/>
              </p:cNvCxnSpPr>
              <p:nvPr/>
            </p:nvCxnSpPr>
            <p:spPr>
              <a:xfrm rot="16200000" flipV="1">
                <a:off x="1896514" y="2301285"/>
                <a:ext cx="1244600" cy="1731555"/>
              </a:xfrm>
              <a:prstGeom prst="curved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4365" name="ZoneTexte 68"/>
            <p:cNvSpPr txBox="1">
              <a:spLocks noChangeArrowheads="1"/>
            </p:cNvSpPr>
            <p:nvPr/>
          </p:nvSpPr>
          <p:spPr bwMode="auto">
            <a:xfrm>
              <a:off x="402380" y="765175"/>
              <a:ext cx="798617" cy="338554"/>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sz="1600" b="1">
                  <a:solidFill>
                    <a:srgbClr val="FFFF00"/>
                  </a:solidFill>
                  <a:cs typeface="Arial" charset="0"/>
                </a:rPr>
                <a:t>ALICE</a:t>
              </a:r>
            </a:p>
          </p:txBody>
        </p:sp>
      </p:grpSp>
      <p:grpSp>
        <p:nvGrpSpPr>
          <p:cNvPr id="4" name="Groupe 32"/>
          <p:cNvGrpSpPr>
            <a:grpSpLocks/>
          </p:cNvGrpSpPr>
          <p:nvPr/>
        </p:nvGrpSpPr>
        <p:grpSpPr bwMode="auto">
          <a:xfrm>
            <a:off x="5292725" y="4221163"/>
            <a:ext cx="3281363" cy="1935162"/>
            <a:chOff x="5292725" y="4221163"/>
            <a:chExt cx="3281875" cy="1935162"/>
          </a:xfrm>
        </p:grpSpPr>
        <p:cxnSp>
          <p:nvCxnSpPr>
            <p:cNvPr id="65" name="Connecteur en arc 56"/>
            <p:cNvCxnSpPr>
              <a:stCxn id="54" idx="0"/>
              <a:endCxn id="63495" idx="0"/>
            </p:cNvCxnSpPr>
            <p:nvPr/>
          </p:nvCxnSpPr>
          <p:spPr>
            <a:xfrm rot="16200000" flipH="1">
              <a:off x="6266026" y="3427278"/>
              <a:ext cx="144462" cy="1732232"/>
            </a:xfrm>
            <a:prstGeom prst="curvedConnector3">
              <a:avLst>
                <a:gd name="adj1" fmla="val -38816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4359" name="Groupe 31"/>
            <p:cNvGrpSpPr>
              <a:grpSpLocks/>
            </p:cNvGrpSpPr>
            <p:nvPr/>
          </p:nvGrpSpPr>
          <p:grpSpPr bwMode="auto">
            <a:xfrm>
              <a:off x="5292725" y="4221163"/>
              <a:ext cx="3281875" cy="1935162"/>
              <a:chOff x="5292725" y="4221163"/>
              <a:chExt cx="3281875" cy="1935162"/>
            </a:xfrm>
          </p:grpSpPr>
          <p:grpSp>
            <p:nvGrpSpPr>
              <p:cNvPr id="14360" name="Groupe 26"/>
              <p:cNvGrpSpPr>
                <a:grpSpLocks/>
              </p:cNvGrpSpPr>
              <p:nvPr/>
            </p:nvGrpSpPr>
            <p:grpSpPr bwMode="auto">
              <a:xfrm>
                <a:off x="5292725" y="4221163"/>
                <a:ext cx="3230741" cy="1935162"/>
                <a:chOff x="5292725" y="4221163"/>
                <a:chExt cx="3230741" cy="1935162"/>
              </a:xfrm>
            </p:grpSpPr>
            <p:pic>
              <p:nvPicPr>
                <p:cNvPr id="63495" name="Picture 7"/>
                <p:cNvPicPr>
                  <a:picLocks noChangeAspect="1" noChangeArrowheads="1"/>
                </p:cNvPicPr>
                <p:nvPr/>
              </p:nvPicPr>
              <p:blipFill>
                <a:blip r:embed="rId6"/>
                <a:stretch>
                  <a:fillRect/>
                </a:stretch>
              </p:blipFill>
              <p:spPr bwMode="auto">
                <a:xfrm>
                  <a:off x="5883367" y="4365625"/>
                  <a:ext cx="2640425" cy="1790700"/>
                </a:xfrm>
                <a:prstGeom prst="rect">
                  <a:avLst/>
                </a:prstGeom>
                <a:noFill/>
                <a:ln w="25400">
                  <a:solidFill>
                    <a:schemeClr val="bg1">
                      <a:lumMod val="50000"/>
                    </a:schemeClr>
                  </a:solidFill>
                  <a:miter lim="800000"/>
                  <a:headEnd/>
                  <a:tailEnd/>
                </a:ln>
              </p:spPr>
            </p:pic>
            <p:sp>
              <p:nvSpPr>
                <p:cNvPr id="54" name="Ellipse 53"/>
                <p:cNvSpPr/>
                <p:nvPr/>
              </p:nvSpPr>
              <p:spPr>
                <a:xfrm>
                  <a:off x="5292725" y="4221163"/>
                  <a:ext cx="358831" cy="3603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itchFamily="34" charset="0"/>
                    <a:cs typeface="Arial" pitchFamily="34" charset="0"/>
                  </a:endParaRPr>
                </a:p>
              </p:txBody>
            </p:sp>
          </p:grpSp>
          <p:sp>
            <p:nvSpPr>
              <p:cNvPr id="14361" name="ZoneTexte 70"/>
              <p:cNvSpPr txBox="1">
                <a:spLocks noChangeArrowheads="1"/>
              </p:cNvSpPr>
              <p:nvPr/>
            </p:nvSpPr>
            <p:spPr bwMode="auto">
              <a:xfrm>
                <a:off x="7844913" y="4365625"/>
                <a:ext cx="729687" cy="338554"/>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sz="1600" b="1">
                    <a:solidFill>
                      <a:srgbClr val="FFFF00"/>
                    </a:solidFill>
                    <a:cs typeface="Arial" charset="0"/>
                  </a:rPr>
                  <a:t>LHCb</a:t>
                </a:r>
              </a:p>
            </p:txBody>
          </p:sp>
        </p:grpSp>
      </p:grpSp>
      <p:grpSp>
        <p:nvGrpSpPr>
          <p:cNvPr id="7" name="Groupe 30"/>
          <p:cNvGrpSpPr>
            <a:grpSpLocks/>
          </p:cNvGrpSpPr>
          <p:nvPr/>
        </p:nvGrpSpPr>
        <p:grpSpPr bwMode="auto">
          <a:xfrm>
            <a:off x="376238" y="981075"/>
            <a:ext cx="8404225" cy="4895850"/>
            <a:chOff x="375553" y="981075"/>
            <a:chExt cx="8404988" cy="4895850"/>
          </a:xfrm>
        </p:grpSpPr>
        <p:grpSp>
          <p:nvGrpSpPr>
            <p:cNvPr id="14347" name="Groupe 28"/>
            <p:cNvGrpSpPr>
              <a:grpSpLocks/>
            </p:cNvGrpSpPr>
            <p:nvPr/>
          </p:nvGrpSpPr>
          <p:grpSpPr bwMode="auto">
            <a:xfrm>
              <a:off x="482483" y="981075"/>
              <a:ext cx="8211954" cy="4895850"/>
              <a:chOff x="482483" y="981075"/>
              <a:chExt cx="8211954" cy="4895850"/>
            </a:xfrm>
          </p:grpSpPr>
          <p:grpSp>
            <p:nvGrpSpPr>
              <p:cNvPr id="14350" name="Groupe 25"/>
              <p:cNvGrpSpPr>
                <a:grpSpLocks/>
              </p:cNvGrpSpPr>
              <p:nvPr/>
            </p:nvGrpSpPr>
            <p:grpSpPr bwMode="auto">
              <a:xfrm>
                <a:off x="4932363" y="981075"/>
                <a:ext cx="3762074" cy="1652588"/>
                <a:chOff x="4932363" y="981075"/>
                <a:chExt cx="3762074" cy="1652588"/>
              </a:xfrm>
            </p:grpSpPr>
            <p:pic>
              <p:nvPicPr>
                <p:cNvPr id="63492" name="Picture 4"/>
                <p:cNvPicPr>
                  <a:picLocks noChangeAspect="1" noChangeArrowheads="1"/>
                </p:cNvPicPr>
                <p:nvPr/>
              </p:nvPicPr>
              <p:blipFill>
                <a:blip r:embed="rId7"/>
                <a:stretch>
                  <a:fillRect/>
                </a:stretch>
              </p:blipFill>
              <p:spPr bwMode="auto">
                <a:xfrm>
                  <a:off x="6251424" y="981075"/>
                  <a:ext cx="2443384" cy="1652588"/>
                </a:xfrm>
                <a:prstGeom prst="rect">
                  <a:avLst/>
                </a:prstGeom>
                <a:noFill/>
                <a:ln w="25400">
                  <a:solidFill>
                    <a:schemeClr val="bg1">
                      <a:lumMod val="50000"/>
                    </a:schemeClr>
                  </a:solidFill>
                  <a:miter lim="800000"/>
                  <a:headEnd/>
                  <a:tailEnd/>
                </a:ln>
              </p:spPr>
            </p:pic>
            <p:sp>
              <p:nvSpPr>
                <p:cNvPr id="53" name="Ellipse 52"/>
                <p:cNvSpPr/>
                <p:nvPr/>
              </p:nvSpPr>
              <p:spPr>
                <a:xfrm>
                  <a:off x="4932092" y="1628775"/>
                  <a:ext cx="360395" cy="3603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itchFamily="34" charset="0"/>
                    <a:cs typeface="Arial" pitchFamily="34" charset="0"/>
                  </a:endParaRPr>
                </a:p>
              </p:txBody>
            </p:sp>
            <p:cxnSp>
              <p:nvCxnSpPr>
                <p:cNvPr id="57" name="Connecteur en arc 56"/>
                <p:cNvCxnSpPr>
                  <a:stCxn id="53" idx="0"/>
                  <a:endCxn id="63492" idx="1"/>
                </p:cNvCxnSpPr>
                <p:nvPr/>
              </p:nvCxnSpPr>
              <p:spPr>
                <a:xfrm rot="16200000" flipH="1">
                  <a:off x="5580653" y="1159617"/>
                  <a:ext cx="177800" cy="1116114"/>
                </a:xfrm>
                <a:prstGeom prst="curvedConnector4">
                  <a:avLst>
                    <a:gd name="adj1" fmla="val -128062"/>
                    <a:gd name="adj2" fmla="val 58065"/>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4351" name="Groupe 27"/>
              <p:cNvGrpSpPr>
                <a:grpSpLocks/>
              </p:cNvGrpSpPr>
              <p:nvPr/>
            </p:nvGrpSpPr>
            <p:grpSpPr bwMode="auto">
              <a:xfrm>
                <a:off x="482483" y="4149725"/>
                <a:ext cx="4018080" cy="1727200"/>
                <a:chOff x="482483" y="4149725"/>
                <a:chExt cx="4018080" cy="1727200"/>
              </a:xfrm>
            </p:grpSpPr>
            <p:pic>
              <p:nvPicPr>
                <p:cNvPr id="63494" name="Picture 6"/>
                <p:cNvPicPr>
                  <a:picLocks noChangeAspect="1" noChangeArrowheads="1"/>
                </p:cNvPicPr>
                <p:nvPr/>
              </p:nvPicPr>
              <p:blipFill>
                <a:blip r:embed="rId8"/>
                <a:stretch>
                  <a:fillRect/>
                </a:stretch>
              </p:blipFill>
              <p:spPr bwMode="auto">
                <a:xfrm>
                  <a:off x="481925" y="4149725"/>
                  <a:ext cx="2622788" cy="1727200"/>
                </a:xfrm>
                <a:prstGeom prst="rect">
                  <a:avLst/>
                </a:prstGeom>
                <a:noFill/>
                <a:ln w="25400">
                  <a:solidFill>
                    <a:schemeClr val="bg1">
                      <a:lumMod val="50000"/>
                    </a:schemeClr>
                  </a:solidFill>
                  <a:miter lim="800000"/>
                  <a:headEnd/>
                  <a:tailEnd/>
                </a:ln>
              </p:spPr>
            </p:pic>
            <p:sp>
              <p:nvSpPr>
                <p:cNvPr id="55" name="Ellipse 54"/>
                <p:cNvSpPr/>
                <p:nvPr/>
              </p:nvSpPr>
              <p:spPr>
                <a:xfrm>
                  <a:off x="4139857" y="4508500"/>
                  <a:ext cx="360396" cy="3603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itchFamily="34" charset="0"/>
                    <a:cs typeface="Arial" pitchFamily="34" charset="0"/>
                  </a:endParaRPr>
                </a:p>
              </p:txBody>
            </p:sp>
            <p:cxnSp>
              <p:nvCxnSpPr>
                <p:cNvPr id="62" name="Connecteur en arc 56"/>
                <p:cNvCxnSpPr>
                  <a:stCxn id="55" idx="4"/>
                  <a:endCxn id="63494" idx="3"/>
                </p:cNvCxnSpPr>
                <p:nvPr/>
              </p:nvCxnSpPr>
              <p:spPr>
                <a:xfrm rot="5400000">
                  <a:off x="3646901" y="4340964"/>
                  <a:ext cx="144462" cy="1200259"/>
                </a:xfrm>
                <a:prstGeom prst="curvedConnector2">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14348" name="ZoneTexte 69"/>
            <p:cNvSpPr txBox="1">
              <a:spLocks noChangeArrowheads="1"/>
            </p:cNvSpPr>
            <p:nvPr/>
          </p:nvSpPr>
          <p:spPr bwMode="auto">
            <a:xfrm>
              <a:off x="375553" y="4149725"/>
              <a:ext cx="850682" cy="338554"/>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sz="1600" b="1">
                  <a:solidFill>
                    <a:srgbClr val="FFFF00"/>
                  </a:solidFill>
                  <a:cs typeface="Arial" charset="0"/>
                </a:rPr>
                <a:t>ATLAS</a:t>
              </a:r>
            </a:p>
          </p:txBody>
        </p:sp>
        <p:sp>
          <p:nvSpPr>
            <p:cNvPr id="14349" name="ZoneTexte 71"/>
            <p:cNvSpPr txBox="1">
              <a:spLocks noChangeArrowheads="1"/>
            </p:cNvSpPr>
            <p:nvPr/>
          </p:nvSpPr>
          <p:spPr bwMode="auto">
            <a:xfrm>
              <a:off x="8140622" y="981075"/>
              <a:ext cx="639919" cy="338554"/>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sz="1600" b="1">
                  <a:solidFill>
                    <a:srgbClr val="FFFF00"/>
                  </a:solidFill>
                  <a:cs typeface="Arial" charset="0"/>
                </a:rPr>
                <a:t>CMS</a:t>
              </a:r>
            </a:p>
          </p:txBody>
        </p:sp>
      </p:grpSp>
      <p:sp>
        <p:nvSpPr>
          <p:cNvPr id="24" name="ZoneTexte 15"/>
          <p:cNvSpPr txBox="1">
            <a:spLocks noChangeArrowheads="1"/>
          </p:cNvSpPr>
          <p:nvPr/>
        </p:nvSpPr>
        <p:spPr bwMode="auto">
          <a:xfrm>
            <a:off x="107950" y="620713"/>
            <a:ext cx="8789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400">
                <a:cs typeface="Arial" charset="0"/>
              </a:rPr>
              <a:t>→ Les faisceaux se croisent à 4 endroits au LHC. Un détecteur est construit autour de chacun de ces points.</a:t>
            </a:r>
            <a:endParaRPr lang="fr-FR" altLang="fr-FR" sz="1400" b="1">
              <a:solidFill>
                <a:srgbClr val="FFFF00"/>
              </a:solidFill>
              <a:cs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0" y="-1"/>
            <a:ext cx="9144000" cy="836613"/>
          </a:xfrm>
          <a:prstGeom prst="rect">
            <a:avLst/>
          </a:prstGeom>
          <a:solidFill>
            <a:srgbClr val="0B005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2800" b="1" dirty="0" smtClean="0">
                <a:solidFill>
                  <a:srgbClr val="FFFFFF"/>
                </a:solidFill>
                <a:latin typeface="Arial" charset="0"/>
                <a:cs typeface="Arial" charset="0"/>
              </a:rPr>
              <a:t>CMS </a:t>
            </a:r>
            <a:r>
              <a:rPr lang="fr-FR" altLang="fr-FR" sz="2800" b="1" dirty="0">
                <a:solidFill>
                  <a:srgbClr val="FFFFFF"/>
                </a:solidFill>
                <a:latin typeface="Arial" charset="0"/>
                <a:cs typeface="Arial" charset="0"/>
              </a:rPr>
              <a:t>en quelques mots</a:t>
            </a:r>
            <a:endParaRPr lang="en-GB" altLang="fr-FR" sz="2800" b="1" dirty="0">
              <a:solidFill>
                <a:srgbClr val="FFFFFF"/>
              </a:solidFill>
              <a:latin typeface="Arial" charset="0"/>
              <a:cs typeface="Arial" charset="0"/>
            </a:endParaRPr>
          </a:p>
        </p:txBody>
      </p:sp>
      <p:pic>
        <p:nvPicPr>
          <p:cNvPr id="16388" name="Picture 15"/>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748713" y="224631"/>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p:cNvPicPr>
            <a:picLocks noChangeAspect="1" noChangeArrowheads="1"/>
          </p:cNvPicPr>
          <p:nvPr/>
        </p:nvPicPr>
        <p:blipFill>
          <a:blip r:embed="rId4"/>
          <a:stretch>
            <a:fillRect/>
          </a:stretch>
        </p:blipFill>
        <p:spPr bwMode="auto">
          <a:xfrm>
            <a:off x="328613" y="836613"/>
            <a:ext cx="3948112" cy="2849562"/>
          </a:xfrm>
          <a:prstGeom prst="rect">
            <a:avLst/>
          </a:prstGeom>
          <a:noFill/>
          <a:ln w="25400">
            <a:solidFill>
              <a:schemeClr val="accent1">
                <a:shade val="50000"/>
              </a:schemeClr>
            </a:solidFill>
            <a:miter lim="800000"/>
            <a:headEnd/>
            <a:tailEnd/>
          </a:ln>
        </p:spPr>
      </p:pic>
      <p:grpSp>
        <p:nvGrpSpPr>
          <p:cNvPr id="2" name="Groupe 23"/>
          <p:cNvGrpSpPr>
            <a:grpSpLocks/>
          </p:cNvGrpSpPr>
          <p:nvPr/>
        </p:nvGrpSpPr>
        <p:grpSpPr bwMode="auto">
          <a:xfrm>
            <a:off x="-180975" y="1773238"/>
            <a:ext cx="6408738" cy="4689475"/>
            <a:chOff x="-180528" y="1772816"/>
            <a:chExt cx="6408902" cy="4688532"/>
          </a:xfrm>
        </p:grpSpPr>
        <p:sp>
          <p:nvSpPr>
            <p:cNvPr id="16396" name="Rectangle 6"/>
            <p:cNvSpPr>
              <a:spLocks noChangeArrowheads="1"/>
            </p:cNvSpPr>
            <p:nvPr/>
          </p:nvSpPr>
          <p:spPr bwMode="auto">
            <a:xfrm>
              <a:off x="467543" y="4077072"/>
              <a:ext cx="4825124" cy="33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1600" b="1" dirty="0">
                  <a:solidFill>
                    <a:srgbClr val="FFFFFF"/>
                  </a:solidFill>
                  <a:latin typeface="Arial" charset="0"/>
                  <a:ea typeface="KaiTi" pitchFamily="49" charset="-122"/>
                  <a:cs typeface="Arial" charset="0"/>
                </a:rPr>
                <a:t>→  ~ </a:t>
              </a:r>
              <a:r>
                <a:rPr lang="fr-FR" altLang="fr-FR" sz="1600" b="1" dirty="0" smtClean="0">
                  <a:solidFill>
                    <a:srgbClr val="FFFFFF"/>
                  </a:solidFill>
                  <a:latin typeface="Arial" charset="0"/>
                  <a:ea typeface="KaiTi" pitchFamily="49" charset="-122"/>
                  <a:cs typeface="Arial" charset="0"/>
                </a:rPr>
                <a:t>14 000 </a:t>
              </a:r>
              <a:r>
                <a:rPr lang="fr-FR" altLang="fr-FR" sz="1600" b="1" dirty="0">
                  <a:solidFill>
                    <a:srgbClr val="FFFFFF"/>
                  </a:solidFill>
                  <a:latin typeface="Arial" charset="0"/>
                  <a:ea typeface="KaiTi" pitchFamily="49" charset="-122"/>
                  <a:cs typeface="Arial" charset="0"/>
                </a:rPr>
                <a:t>tonnes, 22 mètres de long</a:t>
              </a:r>
              <a:endParaRPr lang="en-GB" altLang="fr-FR" sz="1600" b="1" dirty="0">
                <a:solidFill>
                  <a:srgbClr val="FFFFFF"/>
                </a:solidFill>
                <a:latin typeface="Arial" charset="0"/>
                <a:ea typeface="KaiTi" pitchFamily="49" charset="-122"/>
                <a:cs typeface="Arial" charset="0"/>
              </a:endParaRPr>
            </a:p>
          </p:txBody>
        </p:sp>
        <p:grpSp>
          <p:nvGrpSpPr>
            <p:cNvPr id="16397" name="Groupe 18"/>
            <p:cNvGrpSpPr>
              <a:grpSpLocks/>
            </p:cNvGrpSpPr>
            <p:nvPr/>
          </p:nvGrpSpPr>
          <p:grpSpPr bwMode="auto">
            <a:xfrm>
              <a:off x="-180528" y="1772816"/>
              <a:ext cx="4968552" cy="648072"/>
              <a:chOff x="-180528" y="1772816"/>
              <a:chExt cx="4968552" cy="648072"/>
            </a:xfrm>
          </p:grpSpPr>
          <p:cxnSp>
            <p:nvCxnSpPr>
              <p:cNvPr id="12" name="Connecteur droit avec flèche 11"/>
              <p:cNvCxnSpPr/>
              <p:nvPr/>
            </p:nvCxnSpPr>
            <p:spPr>
              <a:xfrm>
                <a:off x="-180528" y="1772816"/>
                <a:ext cx="2089203" cy="287279"/>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rot="10800000">
                <a:off x="2556392" y="2133106"/>
                <a:ext cx="2232082" cy="28728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8" name="Explosion 1 17"/>
              <p:cNvSpPr/>
              <p:nvPr/>
            </p:nvSpPr>
            <p:spPr>
              <a:xfrm>
                <a:off x="2051720" y="1916832"/>
                <a:ext cx="504056" cy="360040"/>
              </a:xfrm>
              <a:prstGeom prst="irregularSeal1">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16398" name="Rectangle 6"/>
            <p:cNvSpPr>
              <a:spLocks noChangeArrowheads="1"/>
            </p:cNvSpPr>
            <p:nvPr/>
          </p:nvSpPr>
          <p:spPr bwMode="auto">
            <a:xfrm>
              <a:off x="467544" y="4581128"/>
              <a:ext cx="5184789" cy="338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1600" b="1" dirty="0" smtClean="0">
                  <a:solidFill>
                    <a:srgbClr val="FFFFFF"/>
                  </a:solidFill>
                  <a:latin typeface="Arial" charset="0"/>
                  <a:ea typeface="KaiTi" pitchFamily="49" charset="-122"/>
                  <a:cs typeface="Arial" charset="0"/>
                </a:rPr>
                <a:t>→ 2x </a:t>
              </a:r>
              <a:r>
                <a:rPr lang="fr-FR" altLang="fr-FR" sz="1600" b="1" dirty="0">
                  <a:solidFill>
                    <a:srgbClr val="FFFFFF"/>
                  </a:solidFill>
                  <a:latin typeface="Arial" charset="0"/>
                  <a:ea typeface="KaiTi" pitchFamily="49" charset="-122"/>
                  <a:cs typeface="Arial" charset="0"/>
                </a:rPr>
                <a:t>plus petit qu’ATLAS, mais 2x plus lourd</a:t>
              </a:r>
              <a:endParaRPr lang="en-GB" altLang="fr-FR" sz="1600" b="1" dirty="0">
                <a:solidFill>
                  <a:srgbClr val="FFFFFF"/>
                </a:solidFill>
                <a:latin typeface="Arial" charset="0"/>
                <a:ea typeface="KaiTi" pitchFamily="49" charset="-122"/>
                <a:cs typeface="Arial" charset="0"/>
              </a:endParaRPr>
            </a:p>
          </p:txBody>
        </p:sp>
        <p:sp>
          <p:nvSpPr>
            <p:cNvPr id="16399" name="Rectangle 6"/>
            <p:cNvSpPr>
              <a:spLocks noChangeArrowheads="1"/>
            </p:cNvSpPr>
            <p:nvPr/>
          </p:nvSpPr>
          <p:spPr bwMode="auto">
            <a:xfrm>
              <a:off x="467544" y="5085184"/>
              <a:ext cx="5184789" cy="58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1600" b="1" dirty="0" smtClean="0">
                  <a:solidFill>
                    <a:srgbClr val="FFFFFF"/>
                  </a:solidFill>
                  <a:latin typeface="Arial" charset="0"/>
                  <a:ea typeface="KaiTi" pitchFamily="49" charset="-122"/>
                  <a:cs typeface="Arial" charset="0"/>
                </a:rPr>
                <a:t>→ Un </a:t>
              </a:r>
              <a:r>
                <a:rPr lang="fr-FR" altLang="fr-FR" sz="1600" b="1" dirty="0">
                  <a:solidFill>
                    <a:srgbClr val="FFFFFF"/>
                  </a:solidFill>
                  <a:latin typeface="Arial" charset="0"/>
                  <a:ea typeface="KaiTi" pitchFamily="49" charset="-122"/>
                  <a:cs typeface="Arial" charset="0"/>
                </a:rPr>
                <a:t>assemblage complexe de sous-détecteurs, imbriqués les uns dans les autres.</a:t>
              </a:r>
              <a:endParaRPr lang="en-GB" altLang="fr-FR" sz="1600" b="1" dirty="0">
                <a:solidFill>
                  <a:srgbClr val="FFFFFF"/>
                </a:solidFill>
                <a:latin typeface="Arial" charset="0"/>
                <a:ea typeface="KaiTi" pitchFamily="49" charset="-122"/>
                <a:cs typeface="Arial" charset="0"/>
              </a:endParaRPr>
            </a:p>
          </p:txBody>
        </p:sp>
        <p:sp>
          <p:nvSpPr>
            <p:cNvPr id="16400" name="Rectangle 6"/>
            <p:cNvSpPr>
              <a:spLocks noChangeArrowheads="1"/>
            </p:cNvSpPr>
            <p:nvPr/>
          </p:nvSpPr>
          <p:spPr bwMode="auto">
            <a:xfrm>
              <a:off x="467949" y="5876672"/>
              <a:ext cx="5760425" cy="58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1600" b="1" dirty="0" smtClean="0">
                  <a:solidFill>
                    <a:srgbClr val="FFFFFF"/>
                  </a:solidFill>
                  <a:latin typeface="Arial" charset="0"/>
                  <a:ea typeface="KaiTi" pitchFamily="49" charset="-122"/>
                  <a:cs typeface="Arial" charset="0"/>
                </a:rPr>
                <a:t>→ Une </a:t>
              </a:r>
              <a:r>
                <a:rPr lang="fr-FR" altLang="fr-FR" sz="1600" b="1" dirty="0">
                  <a:solidFill>
                    <a:srgbClr val="FFFFFF"/>
                  </a:solidFill>
                  <a:latin typeface="Arial" charset="0"/>
                  <a:ea typeface="KaiTi" pitchFamily="49" charset="-122"/>
                  <a:cs typeface="Arial" charset="0"/>
                </a:rPr>
                <a:t>collaboration de plusieurs milliers de personnes, venant de plusieurs dizaines de pays</a:t>
              </a:r>
              <a:endParaRPr lang="en-GB" altLang="fr-FR" sz="1600" b="1" dirty="0">
                <a:solidFill>
                  <a:srgbClr val="FFFFFF"/>
                </a:solidFill>
                <a:latin typeface="Arial" charset="0"/>
                <a:ea typeface="KaiTi" pitchFamily="49" charset="-122"/>
                <a:cs typeface="Arial" charset="0"/>
              </a:endParaRPr>
            </a:p>
          </p:txBody>
        </p:sp>
      </p:grpSp>
      <p:grpSp>
        <p:nvGrpSpPr>
          <p:cNvPr id="6" name="Groupe 22"/>
          <p:cNvGrpSpPr>
            <a:grpSpLocks/>
          </p:cNvGrpSpPr>
          <p:nvPr/>
        </p:nvGrpSpPr>
        <p:grpSpPr bwMode="auto">
          <a:xfrm>
            <a:off x="4427538" y="1125538"/>
            <a:ext cx="4608512" cy="3608387"/>
            <a:chOff x="4427984" y="1124744"/>
            <a:chExt cx="4608512" cy="3609111"/>
          </a:xfrm>
        </p:grpSpPr>
        <p:pic>
          <p:nvPicPr>
            <p:cNvPr id="3" name="Picture 2"/>
            <p:cNvPicPr>
              <a:picLocks noChangeAspect="1" noChangeArrowheads="1"/>
            </p:cNvPicPr>
            <p:nvPr/>
          </p:nvPicPr>
          <p:blipFill>
            <a:blip r:embed="rId5"/>
            <a:stretch>
              <a:fillRect/>
            </a:stretch>
          </p:blipFill>
          <p:spPr bwMode="auto">
            <a:xfrm>
              <a:off x="5958334" y="1124744"/>
              <a:ext cx="2747962" cy="2086394"/>
            </a:xfrm>
            <a:prstGeom prst="rect">
              <a:avLst/>
            </a:prstGeom>
            <a:noFill/>
            <a:ln w="25400">
              <a:solidFill>
                <a:schemeClr val="accent1">
                  <a:shade val="50000"/>
                </a:schemeClr>
              </a:solidFill>
              <a:miter lim="800000"/>
              <a:headEnd/>
              <a:tailEnd/>
            </a:ln>
          </p:spPr>
        </p:pic>
        <p:sp>
          <p:nvSpPr>
            <p:cNvPr id="10" name="Double flèche horizontale 9"/>
            <p:cNvSpPr/>
            <p:nvPr/>
          </p:nvSpPr>
          <p:spPr>
            <a:xfrm>
              <a:off x="4427984" y="1988517"/>
              <a:ext cx="1295400" cy="504926"/>
            </a:xfrm>
            <a:prstGeom prst="lef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395" name="Rectangle 6"/>
            <p:cNvSpPr>
              <a:spLocks noChangeArrowheads="1"/>
            </p:cNvSpPr>
            <p:nvPr/>
          </p:nvSpPr>
          <p:spPr bwMode="auto">
            <a:xfrm>
              <a:off x="5940152" y="4149080"/>
              <a:ext cx="30963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Calibri" pitchFamily="34" charset="0"/>
                </a:defRPr>
              </a:lvl1pPr>
              <a:lvl2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Calibri" pitchFamily="34" charset="0"/>
                </a:defRPr>
              </a:lvl2pPr>
              <a:lvl3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alibri" pitchFamily="34" charset="0"/>
                </a:defRPr>
              </a:lvl3pPr>
              <a:lvl4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4pPr>
              <a:lvl5pPr eaLnBrk="0" hangingPunct="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Calibri" pitchFamily="34" charset="0"/>
                </a:defRPr>
              </a:lvl9pPr>
            </a:lstStyle>
            <a:p>
              <a:pPr eaLnBrk="1" hangingPunct="1">
                <a:spcBef>
                  <a:spcPct val="0"/>
                </a:spcBef>
                <a:buClrTx/>
                <a:buSzTx/>
                <a:buFont typeface="Times New Roman" pitchFamily="18" charset="0"/>
                <a:buNone/>
              </a:pPr>
              <a:r>
                <a:rPr lang="fr-FR" altLang="fr-FR" sz="1600" b="1" dirty="0" smtClean="0">
                  <a:solidFill>
                    <a:srgbClr val="FFFFFF"/>
                  </a:solidFill>
                  <a:latin typeface="Estrangelo Edessa" pitchFamily="66" charset="0"/>
                  <a:ea typeface="KaiTi" pitchFamily="49" charset="-122"/>
                  <a:cs typeface="Estrangelo Edessa" pitchFamily="66" charset="0"/>
                </a:rPr>
                <a:t>→ Un </a:t>
              </a:r>
              <a:r>
                <a:rPr lang="fr-FR" altLang="fr-FR" sz="1600" b="1" dirty="0">
                  <a:solidFill>
                    <a:srgbClr val="FFFFFF"/>
                  </a:solidFill>
                  <a:latin typeface="Estrangelo Edessa" pitchFamily="66" charset="0"/>
                  <a:ea typeface="KaiTi" pitchFamily="49" charset="-122"/>
                  <a:cs typeface="Estrangelo Edessa" pitchFamily="66" charset="0"/>
                </a:rPr>
                <a:t>peu comme un oignon, en plus compliqué quand même…</a:t>
              </a:r>
              <a:endParaRPr lang="en-GB" altLang="fr-FR" sz="1600" b="1" dirty="0">
                <a:solidFill>
                  <a:srgbClr val="FFFFFF"/>
                </a:solidFill>
                <a:latin typeface="Estrangelo Edessa" pitchFamily="66" charset="0"/>
                <a:ea typeface="KaiTi" pitchFamily="49" charset="-122"/>
                <a:cs typeface="Estrangelo Edessa" pitchFamily="66" charset="0"/>
              </a:endParaRPr>
            </a:p>
          </p:txBody>
        </p:sp>
      </p:grpSp>
      <p:sp>
        <p:nvSpPr>
          <p:cNvPr id="16392" name="Rectangle 7"/>
          <p:cNvSpPr>
            <a:spLocks noChangeArrowheads="1"/>
          </p:cNvSpPr>
          <p:nvPr/>
        </p:nvSpPr>
        <p:spPr bwMode="auto">
          <a:xfrm>
            <a:off x="8748713" y="6608763"/>
            <a:ext cx="431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dirty="0" smtClean="0">
                <a:solidFill>
                  <a:srgbClr val="FFFFFF"/>
                </a:solidFill>
                <a:latin typeface="Estrangelo Edessa" pitchFamily="66" charset="0"/>
                <a:ea typeface="KaiTi" pitchFamily="49" charset="-122"/>
                <a:cs typeface="Estrangelo Edessa" pitchFamily="66" charset="0"/>
              </a:rPr>
              <a:t>12</a:t>
            </a:r>
            <a:endParaRPr lang="fr-FR" altLang="fr-FR" sz="1200" dirty="0">
              <a:ea typeface="KaiTi" pitchFamily="49" charset="-122"/>
              <a:cs typeface="Estrangelo Edessa"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14259</TotalTime>
  <Words>2569</Words>
  <Application>Microsoft Macintosh PowerPoint</Application>
  <PresentationFormat>Présentation à l'écran (4:3)</PresentationFormat>
  <Paragraphs>327</Paragraphs>
  <Slides>42</Slides>
  <Notes>25</Notes>
  <HiddenSlides>0</HiddenSlides>
  <MMClips>0</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42</vt:i4>
      </vt:variant>
    </vt:vector>
  </HeadingPairs>
  <TitlesOfParts>
    <vt:vector size="54" baseType="lpstr">
      <vt:lpstr>Calibri</vt:lpstr>
      <vt:lpstr>Copperplate Gothic Light</vt:lpstr>
      <vt:lpstr>DejaVu Sans</vt:lpstr>
      <vt:lpstr>Estrangelo Edessa</vt:lpstr>
      <vt:lpstr>Helvetica</vt:lpstr>
      <vt:lpstr>KaiTi</vt:lpstr>
      <vt:lpstr>Symbol</vt:lpstr>
      <vt:lpstr>Times New Roman</vt:lpstr>
      <vt:lpstr>Wingdings</vt:lpstr>
      <vt:lpstr>Arial</vt:lpstr>
      <vt:lpstr>Thème Office</vt:lpstr>
      <vt:lpstr>Équation</vt:lpstr>
      <vt:lpstr>Présentation PowerPoint</vt:lpstr>
      <vt:lpstr>Les grands enjeux du LHC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Décembre 2015 : The ‘thing’</vt:lpstr>
      <vt:lpstr> 2016 : No - ‘thing’</vt:lpstr>
      <vt:lpstr>Présentation PowerPoint</vt:lpstr>
      <vt:lpstr>Présentation PowerPoint</vt:lpstr>
      <vt:lpstr>Présentation PowerPoint</vt:lpstr>
      <vt:lpstr>Retour sur Les grands enjeux du LHC  </vt:lpstr>
      <vt:lpstr>Terra Incognita</vt:lpstr>
      <vt:lpstr>La recherche au LHC ?</vt:lpstr>
      <vt:lpstr>Présentation PowerPoint</vt:lpstr>
      <vt:lpstr>Présentation PowerPoint</vt:lpstr>
      <vt:lpstr>Présentation PowerPoint</vt:lpstr>
      <vt:lpstr>Présentation PowerPoint</vt:lpstr>
      <vt:lpstr>Présentation PowerPoint</vt:lpstr>
      <vt:lpstr>Le Boson de Higgs </vt:lpstr>
      <vt:lpstr>Le mécanisme .. </vt:lpstr>
      <vt:lpstr>Le mécanisme et L’Univers </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sviret</dc:creator>
  <cp:lastModifiedBy>Utilisateur de Microsoft Office</cp:lastModifiedBy>
  <cp:revision>692</cp:revision>
  <cp:lastPrinted>2018-03-26T07:03:47Z</cp:lastPrinted>
  <dcterms:created xsi:type="dcterms:W3CDTF">2007-09-19T09:34:43Z</dcterms:created>
  <dcterms:modified xsi:type="dcterms:W3CDTF">2018-03-26T07:19:53Z</dcterms:modified>
</cp:coreProperties>
</file>