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4" r:id="rId6"/>
    <p:sldId id="260" r:id="rId7"/>
    <p:sldId id="280" r:id="rId8"/>
    <p:sldId id="262" r:id="rId9"/>
    <p:sldId id="276" r:id="rId10"/>
    <p:sldId id="277" r:id="rId11"/>
    <p:sldId id="273" r:id="rId12"/>
    <p:sldId id="281" r:id="rId13"/>
    <p:sldId id="263" r:id="rId14"/>
    <p:sldId id="279" r:id="rId15"/>
    <p:sldId id="274" r:id="rId16"/>
    <p:sldId id="267" r:id="rId17"/>
    <p:sldId id="268" r:id="rId18"/>
    <p:sldId id="269" r:id="rId19"/>
    <p:sldId id="275" r:id="rId20"/>
    <p:sldId id="265" r:id="rId21"/>
    <p:sldId id="261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747476"/>
    <a:srgbClr val="76191E"/>
    <a:srgbClr val="F94F08"/>
    <a:srgbClr val="930101"/>
    <a:srgbClr val="535985"/>
    <a:srgbClr val="999EED"/>
    <a:srgbClr val="656AA1"/>
    <a:srgbClr val="4D4D4D"/>
    <a:srgbClr val="40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1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647FF-C56F-5649-8B50-21EB73DBE668}" type="datetimeFigureOut">
              <a:rPr lang="en-US" smtClean="0"/>
              <a:t>11/03/13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427CC-0221-764F-AB22-CAF01220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FB14A-A504-4540-A14E-4372CB213CFA}" type="datetimeFigureOut">
              <a:rPr lang="en-US" smtClean="0"/>
              <a:t>11/03/13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C3D44-6A86-8044-95D4-8E5AB28B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05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futura-sciences.com/fr/definition/t/univers-1/d/soleil_3727/" TargetMode="External"/><Relationship Id="rId12" Type="http://schemas.openxmlformats.org/officeDocument/2006/relationships/hyperlink" Target="http://www.futura-sciences.com/fr/definition/t/physique-2/d/effet-doppler_247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://www.futura-sciences.com/fr/definition/t/univers-1/d/etoile_3730/" TargetMode="External"/><Relationship Id="rId4" Type="http://schemas.openxmlformats.org/officeDocument/2006/relationships/hyperlink" Target="http://www.futura-sciences.com/fr/definition/t/univers-1/d/galaxie-spirale_42/" TargetMode="External"/><Relationship Id="rId5" Type="http://schemas.openxmlformats.org/officeDocument/2006/relationships/hyperlink" Target="http://www.futura-sciences.com/fr/definition/t/physique-2/d/mouvement_316/" TargetMode="External"/><Relationship Id="rId6" Type="http://schemas.openxmlformats.org/officeDocument/2006/relationships/hyperlink" Target="http://www.futura-sciences.com/fr/definition/t/physique-2/d/force-centrifuge_1017/" TargetMode="External"/><Relationship Id="rId7" Type="http://schemas.openxmlformats.org/officeDocument/2006/relationships/hyperlink" Target="http://www.futura-sciences.com/fr/definition/t/physique-2/d/gravitation_3573/" TargetMode="External"/><Relationship Id="rId8" Type="http://schemas.openxmlformats.org/officeDocument/2006/relationships/hyperlink" Target="http://www.futura-sciences.com/fr/definition/t/biologie-4/d/cur_6849/" TargetMode="External"/><Relationship Id="rId9" Type="http://schemas.openxmlformats.org/officeDocument/2006/relationships/hyperlink" Target="http://www.futura-sciences.com/fr/definition/t/univers-1/d/systeme-solaire_3728/" TargetMode="External"/><Relationship Id="rId10" Type="http://schemas.openxmlformats.org/officeDocument/2006/relationships/hyperlink" Target="http://www.futura-sciences.com/fr/definition/t/univers-1/d/planete_443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smtClean="0">
                <a:hlinkClick r:id="rId3"/>
              </a:rPr>
              <a:t>étoiles</a:t>
            </a:r>
            <a:r>
              <a:rPr lang="en-US" dirty="0" smtClean="0"/>
              <a:t> des </a:t>
            </a:r>
            <a:r>
              <a:rPr lang="en-US" dirty="0" smtClean="0">
                <a:hlinkClick r:id="rId4"/>
              </a:rPr>
              <a:t>galaxies spirales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statiques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smtClean="0">
                <a:hlinkClick r:id="rId5"/>
              </a:rPr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circulaire</a:t>
            </a:r>
            <a:r>
              <a:rPr lang="en-US" dirty="0" smtClean="0"/>
              <a:t> </a:t>
            </a:r>
            <a:r>
              <a:rPr lang="en-US" dirty="0" err="1" smtClean="0"/>
              <a:t>autour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. La </a:t>
            </a:r>
            <a:r>
              <a:rPr lang="en-US" dirty="0" smtClean="0">
                <a:hlinkClick r:id="rId6"/>
              </a:rPr>
              <a:t>force centrifuge</a:t>
            </a:r>
            <a:r>
              <a:rPr lang="en-US" dirty="0" smtClean="0"/>
              <a:t>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rotation </a:t>
            </a:r>
            <a:r>
              <a:rPr lang="en-US" dirty="0" err="1" smtClean="0"/>
              <a:t>compense</a:t>
            </a:r>
            <a:r>
              <a:rPr lang="en-US" dirty="0" smtClean="0"/>
              <a:t> la </a:t>
            </a:r>
            <a:r>
              <a:rPr lang="en-US" dirty="0" smtClean="0">
                <a:hlinkClick r:id="rId7"/>
              </a:rPr>
              <a:t>force de gravitation</a:t>
            </a:r>
            <a:r>
              <a:rPr lang="en-US" dirty="0" smtClean="0"/>
              <a:t>,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qui </a:t>
            </a:r>
            <a:r>
              <a:rPr lang="en-US" dirty="0" err="1" smtClean="0"/>
              <a:t>empêche</a:t>
            </a:r>
            <a:r>
              <a:rPr lang="en-US" dirty="0" smtClean="0"/>
              <a:t> les </a:t>
            </a:r>
            <a:r>
              <a:rPr lang="en-US" dirty="0" err="1" smtClean="0"/>
              <a:t>étoiles</a:t>
            </a:r>
            <a:r>
              <a:rPr lang="en-US" dirty="0" smtClean="0"/>
              <a:t> de </a:t>
            </a:r>
            <a:r>
              <a:rPr lang="en-US" dirty="0" err="1" smtClean="0"/>
              <a:t>s'effondrer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smtClean="0">
                <a:hlinkClick r:id="rId8"/>
              </a:rPr>
              <a:t>cœur</a:t>
            </a:r>
            <a:r>
              <a:rPr lang="en-US" dirty="0" smtClean="0"/>
              <a:t> des galaxies.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une</a:t>
            </a:r>
            <a:r>
              <a:rPr lang="en-US" dirty="0" smtClean="0"/>
              <a:t> distance </a:t>
            </a:r>
            <a:r>
              <a:rPr lang="en-US" dirty="0" err="1" smtClean="0"/>
              <a:t>donnée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,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reliée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en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, et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distribution de masse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galaxie</a:t>
            </a:r>
            <a:r>
              <a:rPr lang="en-US" dirty="0" smtClean="0"/>
              <a:t>. </a:t>
            </a:r>
            <a:r>
              <a:rPr lang="en-US" dirty="0" err="1" smtClean="0"/>
              <a:t>C'est</a:t>
            </a:r>
            <a:r>
              <a:rPr lang="en-US" dirty="0" smtClean="0"/>
              <a:t> analogue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qui se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smtClean="0">
                <a:hlinkClick r:id="rId9"/>
              </a:rPr>
              <a:t>système solaire</a:t>
            </a:r>
            <a:r>
              <a:rPr lang="en-US" dirty="0" smtClean="0"/>
              <a:t> : la </a:t>
            </a:r>
            <a:r>
              <a:rPr lang="en-US" dirty="0" err="1" smtClean="0"/>
              <a:t>vitesse</a:t>
            </a:r>
            <a:r>
              <a:rPr lang="en-US" dirty="0" smtClean="0"/>
              <a:t> de rotation des </a:t>
            </a:r>
            <a:r>
              <a:rPr lang="en-US" dirty="0" smtClean="0">
                <a:hlinkClick r:id="rId10"/>
              </a:rPr>
              <a:t>planètes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par la masse du </a:t>
            </a:r>
            <a:r>
              <a:rPr lang="en-US" dirty="0" smtClean="0">
                <a:hlinkClick r:id="rId11"/>
              </a:rPr>
              <a:t>Soleil</a:t>
            </a:r>
            <a:r>
              <a:rPr lang="en-US" dirty="0" smtClean="0"/>
              <a:t> et la distance qui les en </a:t>
            </a:r>
            <a:r>
              <a:rPr lang="en-US" dirty="0" err="1" smtClean="0"/>
              <a:t>sépare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mesurer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(grâce au </a:t>
            </a:r>
            <a:r>
              <a:rPr lang="en-US" dirty="0" err="1" smtClean="0"/>
              <a:t>décalage</a:t>
            </a:r>
            <a:r>
              <a:rPr lang="en-US" dirty="0" smtClean="0"/>
              <a:t> spectral </a:t>
            </a:r>
            <a:r>
              <a:rPr lang="en-US" dirty="0" err="1" smtClean="0"/>
              <a:t>appelé</a:t>
            </a:r>
            <a:r>
              <a:rPr lang="en-US" dirty="0" smtClean="0"/>
              <a:t> </a:t>
            </a:r>
            <a:r>
              <a:rPr lang="en-US" i="1" dirty="0" smtClean="0">
                <a:hlinkClick r:id="rId12"/>
              </a:rPr>
              <a:t>effet Doppler</a:t>
            </a:r>
            <a:r>
              <a:rPr lang="en-US" dirty="0" smtClean="0"/>
              <a:t>) pour </a:t>
            </a:r>
            <a:r>
              <a:rPr lang="en-US" dirty="0" err="1" smtClean="0"/>
              <a:t>chaque</a:t>
            </a:r>
            <a:r>
              <a:rPr lang="en-US" dirty="0" smtClean="0"/>
              <a:t> distance par rapport au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 ; on </a:t>
            </a:r>
            <a:r>
              <a:rPr lang="en-US" dirty="0" err="1" smtClean="0"/>
              <a:t>obtient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i="1" dirty="0" err="1" smtClean="0"/>
              <a:t>une</a:t>
            </a:r>
            <a:r>
              <a:rPr lang="en-US" i="1" dirty="0" smtClean="0"/>
              <a:t> </a:t>
            </a:r>
            <a:r>
              <a:rPr lang="en-US" i="1" dirty="0" err="1" smtClean="0"/>
              <a:t>courbe</a:t>
            </a:r>
            <a:r>
              <a:rPr lang="en-US" i="1" dirty="0" smtClean="0"/>
              <a:t> de rotation</a:t>
            </a:r>
            <a:r>
              <a:rPr lang="en-US" dirty="0" smtClean="0"/>
              <a:t>,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déterminée</a:t>
            </a:r>
            <a:r>
              <a:rPr lang="en-US" dirty="0" smtClean="0"/>
              <a:t> par la distribution de masse. Or, </a:t>
            </a:r>
            <a:r>
              <a:rPr lang="en-US" dirty="0" err="1" smtClean="0"/>
              <a:t>si</a:t>
            </a:r>
            <a:r>
              <a:rPr lang="en-US" dirty="0" smtClean="0"/>
              <a:t> on </a:t>
            </a:r>
            <a:r>
              <a:rPr lang="en-US" dirty="0" err="1" smtClean="0"/>
              <a:t>calcule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de tout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dans</a:t>
            </a:r>
            <a:r>
              <a:rPr lang="en-US" dirty="0" smtClean="0"/>
              <a:t> les galaxies -- les </a:t>
            </a:r>
            <a:r>
              <a:rPr lang="en-US" dirty="0" err="1" smtClean="0"/>
              <a:t>étoiles</a:t>
            </a:r>
            <a:r>
              <a:rPr lang="en-US" dirty="0" smtClean="0"/>
              <a:t>, le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interstellaire</a:t>
            </a:r>
            <a:r>
              <a:rPr lang="en-US" dirty="0" smtClean="0"/>
              <a:t>, les </a:t>
            </a:r>
            <a:r>
              <a:rPr lang="en-US" dirty="0" err="1" smtClean="0"/>
              <a:t>nuages</a:t>
            </a:r>
            <a:r>
              <a:rPr lang="en-US" dirty="0" smtClean="0"/>
              <a:t> </a:t>
            </a:r>
            <a:r>
              <a:rPr lang="en-US" dirty="0" err="1" smtClean="0"/>
              <a:t>moléculaires</a:t>
            </a:r>
            <a:r>
              <a:rPr lang="en-US" dirty="0" smtClean="0"/>
              <a:t>, les </a:t>
            </a:r>
            <a:r>
              <a:rPr lang="en-US" dirty="0" err="1" smtClean="0"/>
              <a:t>poussières</a:t>
            </a:r>
            <a:r>
              <a:rPr lang="en-US" dirty="0" smtClean="0"/>
              <a:t>--, on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calculée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petite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observe, en </a:t>
            </a:r>
            <a:r>
              <a:rPr lang="en-US" dirty="0" err="1" smtClean="0"/>
              <a:t>particulier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régions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des galaxies. Les </a:t>
            </a:r>
            <a:r>
              <a:rPr lang="en-US" dirty="0" err="1" smtClean="0"/>
              <a:t>calculs</a:t>
            </a:r>
            <a:r>
              <a:rPr lang="en-US" dirty="0" smtClean="0"/>
              <a:t> </a:t>
            </a:r>
            <a:r>
              <a:rPr lang="en-US" dirty="0" err="1" smtClean="0"/>
              <a:t>indiquent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décroître</a:t>
            </a:r>
            <a:r>
              <a:rPr lang="en-US" dirty="0" smtClean="0"/>
              <a:t> aux </a:t>
            </a:r>
            <a:r>
              <a:rPr lang="en-US" dirty="0" err="1" smtClean="0"/>
              <a:t>grandes</a:t>
            </a:r>
            <a:r>
              <a:rPr lang="en-US" dirty="0" smtClean="0"/>
              <a:t> distances,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qu'elle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galaxies </a:t>
            </a:r>
            <a:r>
              <a:rPr lang="en-US" dirty="0" err="1" smtClean="0"/>
              <a:t>observées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586319D1-FB89-6A4D-846A-86F3D53141C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4D4D4D"/>
          </a:solidFill>
          <a:effectLst/>
          <a:latin typeface="Gill Sans"/>
          <a:ea typeface="+mj-ea"/>
          <a:cs typeface="Gill San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7"/>
        </a:buBlip>
        <a:defRPr sz="24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7"/>
        </a:buBlip>
        <a:defRPr sz="22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20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7"/>
        </a:buBlip>
        <a:defRPr sz="1800" b="0" i="0" kern="1200">
          <a:solidFill>
            <a:srgbClr val="4D4D4D"/>
          </a:solidFill>
          <a:effectLst/>
          <a:latin typeface="Gill Sans Light"/>
          <a:ea typeface="+mn-ea"/>
          <a:cs typeface="Gill Sans Light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7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87" y="2323567"/>
            <a:ext cx="7540626" cy="2210867"/>
          </a:xfrm>
        </p:spPr>
        <p:txBody>
          <a:bodyPr/>
          <a:lstStyle/>
          <a:p>
            <a:r>
              <a:rPr lang="fr-FR" dirty="0" smtClean="0">
                <a:solidFill>
                  <a:srgbClr val="4D4D4D"/>
                </a:solidFill>
                <a:latin typeface="Gill Sans"/>
                <a:cs typeface="Gill Sans"/>
              </a:rPr>
              <a:t>Le modèle standard de la physique des particules et au delà …</a:t>
            </a:r>
            <a:endParaRPr lang="fr-FR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7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Masterclass</a:t>
            </a:r>
            <a:r>
              <a:rPr lang="fr-FR" dirty="0" smtClean="0"/>
              <a:t>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pic>
        <p:nvPicPr>
          <p:cNvPr id="8" name="Picture 7" descr="Wplus_Positron_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3679653"/>
            <a:ext cx="1675390" cy="1259893"/>
          </a:xfrm>
          <a:prstGeom prst="rect">
            <a:avLst/>
          </a:prstGeom>
        </p:spPr>
      </p:pic>
      <p:pic>
        <p:nvPicPr>
          <p:cNvPr id="9" name="Picture 8" descr="Wplus_Antimyon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" y="5008828"/>
            <a:ext cx="1675389" cy="1259892"/>
          </a:xfrm>
          <a:prstGeom prst="rect">
            <a:avLst/>
          </a:prstGeom>
        </p:spPr>
      </p:pic>
      <p:pic>
        <p:nvPicPr>
          <p:cNvPr id="10" name="Picture 9" descr="Wminus_Elektron_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3679653"/>
            <a:ext cx="1675390" cy="1259893"/>
          </a:xfrm>
          <a:prstGeom prst="rect">
            <a:avLst/>
          </a:prstGeom>
        </p:spPr>
      </p:pic>
      <p:pic>
        <p:nvPicPr>
          <p:cNvPr id="11" name="Picture 10" descr="Wminus_Myon_sm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81" y="5008828"/>
            <a:ext cx="1675389" cy="1259892"/>
          </a:xfrm>
          <a:prstGeom prst="rect">
            <a:avLst/>
          </a:prstGeom>
        </p:spPr>
      </p:pic>
      <p:pic>
        <p:nvPicPr>
          <p:cNvPr id="12" name="Picture 11" descr="Z_MyonAntimyon_sma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4" y="5008828"/>
            <a:ext cx="1675388" cy="1259892"/>
          </a:xfrm>
          <a:prstGeom prst="rect">
            <a:avLst/>
          </a:prstGeom>
        </p:spPr>
      </p:pic>
      <p:pic>
        <p:nvPicPr>
          <p:cNvPr id="13" name="Picture 12" descr="Z_ElectronPositron_sm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2" y="3679653"/>
            <a:ext cx="1675390" cy="1259893"/>
          </a:xfrm>
          <a:prstGeom prst="rect">
            <a:avLst/>
          </a:prstGeom>
        </p:spPr>
      </p:pic>
      <p:pic>
        <p:nvPicPr>
          <p:cNvPr id="15" name="Picture 14" descr="WplusDown_sm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20" y="1727147"/>
            <a:ext cx="1757891" cy="1321934"/>
          </a:xfrm>
          <a:prstGeom prst="rect">
            <a:avLst/>
          </a:prstGeom>
        </p:spPr>
      </p:pic>
      <p:pic>
        <p:nvPicPr>
          <p:cNvPr id="16" name="Picture 15" descr="WminusUp_smal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60" y="1727147"/>
            <a:ext cx="1757891" cy="1321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320" y="163576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</a:t>
            </a:r>
            <a:r>
              <a:rPr lang="en-US" dirty="0" err="1" smtClean="0">
                <a:latin typeface="Gill Sans Light"/>
                <a:cs typeface="Gill Sans Light"/>
              </a:rPr>
              <a:t>sont-ils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crées</a:t>
            </a:r>
            <a:r>
              <a:rPr lang="en-US" dirty="0" smtClean="0">
                <a:latin typeface="Gill Sans Light"/>
                <a:cs typeface="Gill Sans Light"/>
              </a:rPr>
              <a:t> ?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" y="3188401"/>
            <a:ext cx="29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Comment se </a:t>
            </a:r>
            <a:r>
              <a:rPr lang="en-US" dirty="0" err="1" smtClean="0">
                <a:latin typeface="Gill Sans Light"/>
                <a:cs typeface="Gill Sans Light"/>
              </a:rPr>
              <a:t>désintègrent-ils</a:t>
            </a:r>
            <a:r>
              <a:rPr lang="en-US" dirty="0" smtClean="0">
                <a:latin typeface="Gill Sans Light"/>
                <a:cs typeface="Gill Sans Light"/>
              </a:rPr>
              <a:t> ?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4440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99003"/>
          </a:xfrm>
        </p:spPr>
        <p:txBody>
          <a:bodyPr/>
          <a:lstStyle/>
          <a:p>
            <a:r>
              <a:rPr lang="en-US" sz="3600" dirty="0" smtClean="0"/>
              <a:t>La masse des </a:t>
            </a:r>
            <a:r>
              <a:rPr lang="en-US" sz="3600" dirty="0" err="1" smtClean="0"/>
              <a:t>particules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724968"/>
            <a:ext cx="8540447" cy="457988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Avec les ingrédients précédents, le modèle standard ne permet de décrire que des particules de masse nulle</a:t>
            </a:r>
          </a:p>
          <a:p>
            <a:r>
              <a:rPr lang="fr-FR" sz="2000" dirty="0" smtClean="0"/>
              <a:t>Peter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(et d’autres) ont postulé l’existence d’un nouveau champ de force (champ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) qui remplit tout l’espace. C’est l’interaction des particules élémentaires avec ce champ qui génère la masse</a:t>
            </a:r>
          </a:p>
          <a:p>
            <a:r>
              <a:rPr lang="fr-FR" sz="2000" dirty="0" smtClean="0"/>
              <a:t>Ce champ de </a:t>
            </a:r>
            <a:r>
              <a:rPr lang="fr-FR" sz="2000" dirty="0" err="1" smtClean="0"/>
              <a:t>Higgs</a:t>
            </a:r>
            <a:r>
              <a:rPr lang="fr-FR" sz="2000" dirty="0" smtClean="0"/>
              <a:t> est associé à une particule, le 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boson de </a:t>
            </a:r>
            <a:r>
              <a:rPr lang="fr-FR" sz="2000" dirty="0" err="1" smtClean="0">
                <a:solidFill>
                  <a:srgbClr val="FF0000"/>
                </a:solidFill>
                <a:latin typeface="Gill Sans"/>
                <a:cs typeface="Gill Sans"/>
              </a:rPr>
              <a:t>Higgs</a:t>
            </a:r>
            <a:r>
              <a:rPr lang="fr-FR" sz="20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  <a:r>
              <a:rPr lang="fr-FR" sz="2000" dirty="0" smtClean="0"/>
              <a:t>(dont la masse est un paramètre libre de la théorie). </a:t>
            </a:r>
          </a:p>
          <a:p>
            <a:r>
              <a:rPr lang="fr-FR" sz="2000" dirty="0"/>
              <a:t>C</a:t>
            </a:r>
            <a:r>
              <a:rPr lang="fr-FR" sz="2000" dirty="0" smtClean="0"/>
              <a:t>e boson de </a:t>
            </a:r>
            <a:r>
              <a:rPr lang="fr-FR" sz="2000" dirty="0" err="1" smtClean="0"/>
              <a:t>Higgs</a:t>
            </a:r>
            <a:r>
              <a:rPr lang="fr-FR" sz="2000" dirty="0"/>
              <a:t> </a:t>
            </a:r>
            <a:r>
              <a:rPr lang="fr-FR" sz="2000" dirty="0" smtClean="0"/>
              <a:t>a probablement été observé en 2012 au LHC, à une masse de 126 </a:t>
            </a:r>
            <a:r>
              <a:rPr lang="fr-FR" sz="2000" dirty="0" err="1" smtClean="0"/>
              <a:t>GeV</a:t>
            </a:r>
            <a:r>
              <a:rPr lang="fr-FR" sz="2000" dirty="0" smtClean="0"/>
              <a:t>/c</a:t>
            </a:r>
            <a:r>
              <a:rPr lang="fr-FR" sz="2000" baseline="30000" dirty="0" smtClean="0"/>
              <a:t>2</a:t>
            </a:r>
            <a:endParaRPr lang="fr-FR" sz="2000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529013" y="4161054"/>
            <a:ext cx="2085975" cy="2287588"/>
            <a:chOff x="2758" y="2316"/>
            <a:chExt cx="1130" cy="1232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8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5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6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1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12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6" name="Group 5"/>
            <p:cNvGrpSpPr/>
            <p:nvPr/>
          </p:nvGrpSpPr>
          <p:grpSpPr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>
                    <a:latin typeface="Comic Sans MS" charset="0"/>
                  </a:rPr>
                  <a:t>Quark u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u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d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sp>
          <p:nvSpPr>
            <p:cNvPr id="9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FF0000"/>
                    </a:gs>
                  </a:gsLst>
                  <a:lin ang="10800000" scaled="0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 flipH="1">
                <a:off x="1495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1" y="-503"/>
            <a:ext cx="9144000" cy="89700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La masse de notre matière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92654" y="1223350"/>
            <a:ext cx="4855634" cy="5192236"/>
          </a:xfrm>
          <a:prstGeom prst="rect">
            <a:avLst/>
          </a:prstGeom>
        </p:spPr>
        <p:txBody>
          <a:bodyPr>
            <a:normAutofit/>
          </a:bodyPr>
          <a:lstStyle>
            <a:lvl1pPr marL="403225" indent="-403225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4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1pPr>
            <a:lvl2pPr marL="806450" indent="-403225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2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2pPr>
            <a:lvl3pPr marL="11430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3pPr>
            <a:lvl4pPr marL="14922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4pPr>
            <a:lvl5pPr marL="1828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b="0" i="0" kern="1200">
                <a:solidFill>
                  <a:srgbClr val="4D4D4D"/>
                </a:solidFill>
                <a:effectLst/>
                <a:latin typeface="Gill Sans Light"/>
                <a:ea typeface="+mn-ea"/>
                <a:cs typeface="Gill Sans Light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Elle correspond essentiellement à celle des noyaux atomiques </a:t>
            </a:r>
          </a:p>
          <a:p>
            <a:r>
              <a:rPr lang="en-US" sz="1800" smtClean="0"/>
              <a:t>Or la masse d'un noyau est principalement la somme des masses des neutrons et des protons qu ́il contient (un peu moins). </a:t>
            </a:r>
          </a:p>
          <a:p>
            <a:r>
              <a:rPr lang="en-US" sz="1800" smtClean="0"/>
              <a:t>m</a:t>
            </a:r>
            <a:r>
              <a:rPr lang="en-US" sz="1800" baseline="-25000" smtClean="0"/>
              <a:t>u</a:t>
            </a:r>
            <a:r>
              <a:rPr lang="en-US" sz="1800" smtClean="0"/>
              <a:t> = 2.3 MeV/c</a:t>
            </a:r>
            <a:r>
              <a:rPr lang="en-US" sz="1800" baseline="30000" smtClean="0"/>
              <a:t>2</a:t>
            </a:r>
            <a:r>
              <a:rPr lang="en-US" sz="1800" smtClean="0"/>
              <a:t>, </a:t>
            </a:r>
            <a:r>
              <a:rPr lang="nl-NL" sz="1800" smtClean="0"/>
              <a:t>m</a:t>
            </a:r>
            <a:r>
              <a:rPr lang="nl-NL" sz="1800" baseline="-25000" smtClean="0"/>
              <a:t>d</a:t>
            </a:r>
            <a:r>
              <a:rPr lang="nl-NL" sz="1800" smtClean="0"/>
              <a:t> = 4.8 MeV/c</a:t>
            </a:r>
            <a:r>
              <a:rPr lang="nl-NL" sz="1800" baseline="30000" smtClean="0"/>
              <a:t>2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m</a:t>
            </a:r>
            <a:r>
              <a:rPr lang="en-US" sz="1800" baseline="-25000" smtClean="0"/>
              <a:t>uud</a:t>
            </a:r>
            <a:r>
              <a:rPr lang="en-US" sz="1800" smtClean="0"/>
              <a:t>= 9.4 MeV/c</a:t>
            </a:r>
            <a:r>
              <a:rPr lang="en-US" sz="1800" baseline="30000" smtClean="0"/>
              <a:t>2</a:t>
            </a:r>
            <a:r>
              <a:rPr lang="en-US" sz="1800" smtClean="0"/>
              <a:t> ≪ m</a:t>
            </a:r>
            <a:r>
              <a:rPr lang="en-US" sz="1800" baseline="-25000" smtClean="0"/>
              <a:t>p</a:t>
            </a:r>
            <a:r>
              <a:rPr lang="en-US" sz="1800" smtClean="0"/>
              <a:t>=938 MeV/c</a:t>
            </a:r>
            <a:r>
              <a:rPr lang="en-US" sz="1800" baseline="30000" smtClean="0"/>
              <a:t>2</a:t>
            </a:r>
          </a:p>
          <a:p>
            <a:r>
              <a:rPr lang="en-US" sz="1800" smtClean="0"/>
              <a:t>Conclusion : l'essentiel de la masse de notre matière provient de l'énergie portée par les gluons piegés dans nos protons et nos neutrons. </a:t>
            </a:r>
          </a:p>
          <a:p>
            <a:pPr marL="0" indent="0">
              <a:buFontTx/>
              <a:buNone/>
            </a:pPr>
            <a:endParaRPr lang="en-US" sz="1800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 smtClean="0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0500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12/03/2013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4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 </a:t>
            </a:r>
            <a:r>
              <a:rPr lang="en-US" sz="3600" dirty="0" err="1" smtClean="0"/>
              <a:t>limites</a:t>
            </a:r>
            <a:r>
              <a:rPr lang="en-US" sz="3600" dirty="0" smtClean="0"/>
              <a:t> de la </a:t>
            </a:r>
            <a:r>
              <a:rPr lang="en-US" sz="3600" dirty="0" err="1" smtClean="0"/>
              <a:t>théorie</a:t>
            </a:r>
            <a:r>
              <a:rPr lang="en-US" sz="3600" dirty="0" smtClean="0"/>
              <a:t> : </a:t>
            </a:r>
            <a:br>
              <a:rPr lang="en-US" sz="3600" dirty="0" smtClean="0"/>
            </a:br>
            <a:r>
              <a:rPr lang="en-US" sz="3600" dirty="0" smtClean="0"/>
              <a:t>des questions </a:t>
            </a:r>
            <a:r>
              <a:rPr lang="en-US" sz="3600" dirty="0" err="1" smtClean="0"/>
              <a:t>ouvertes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393798"/>
            <a:ext cx="8540447" cy="494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Les questions fondamentales en physique des hautes énergies sont trop nombreuses pour croire que le Modèle Standard soit la théorie ultime. Le modèle est p</a:t>
            </a:r>
            <a:r>
              <a:rPr lang="fr-FR" sz="2000" dirty="0">
                <a:sym typeface="Symbol" charset="0"/>
              </a:rPr>
              <a:t>robablement une théorie valide seulement </a:t>
            </a:r>
            <a:r>
              <a:rPr lang="fr-FR" sz="2000" dirty="0" smtClean="0">
                <a:sym typeface="Symbol" charset="0"/>
              </a:rPr>
              <a:t>à </a:t>
            </a:r>
            <a:r>
              <a:rPr lang="fr-FR" sz="2000" dirty="0">
                <a:sym typeface="Symbol" charset="0"/>
              </a:rPr>
              <a:t>l’échelle d’énergie que l’on arrive a sonder aujourd'hui</a:t>
            </a:r>
            <a:r>
              <a:rPr lang="fr-FR" sz="2000" dirty="0" smtClean="0">
                <a:sym typeface="Symbol" charset="0"/>
              </a:rPr>
              <a:t>.</a:t>
            </a:r>
            <a:endParaRPr lang="fr-FR" sz="2000" dirty="0">
              <a:sym typeface="Symbol" charset="0"/>
            </a:endParaRPr>
          </a:p>
          <a:p>
            <a:r>
              <a:rPr lang="fr-FR" sz="2000" dirty="0">
                <a:sym typeface="Symbol" charset="0"/>
              </a:rPr>
              <a:t>Pourquoi 3 familles ?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des valeurs des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masses </a:t>
            </a:r>
            <a:r>
              <a:rPr lang="fr-FR" sz="2000" dirty="0">
                <a:sym typeface="Symbol" charset="0"/>
              </a:rPr>
              <a:t>si </a:t>
            </a:r>
            <a:r>
              <a:rPr lang="fr-FR" sz="2000" dirty="0" smtClean="0">
                <a:sym typeface="Symbol" charset="0"/>
              </a:rPr>
              <a:t>différentes ?</a:t>
            </a:r>
            <a:endParaRPr lang="fr-FR" sz="2000" dirty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>
                <a:sym typeface="Symbol" charset="0"/>
              </a:rPr>
              <a:t>Pourquoi quatre </a:t>
            </a:r>
            <a:r>
              <a:rPr lang="fr-FR" sz="2000" dirty="0" smtClean="0">
                <a:sym typeface="Symbol" charset="0"/>
              </a:rPr>
              <a:t>interactions </a:t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fondamentales ? </a:t>
            </a: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Pourquoi </a:t>
            </a:r>
            <a:r>
              <a:rPr lang="fr-FR" sz="2000" dirty="0">
                <a:sym typeface="Symbol" charset="0"/>
              </a:rPr>
              <a:t>38 ordres de grandeur </a:t>
            </a:r>
            <a:r>
              <a:rPr lang="fr-FR" sz="2000" dirty="0" smtClean="0">
                <a:sym typeface="Symbol" charset="0"/>
              </a:rPr>
              <a:t/>
            </a:r>
            <a:br>
              <a:rPr lang="fr-FR" sz="2000" dirty="0" smtClean="0">
                <a:sym typeface="Symbol" charset="0"/>
              </a:rPr>
            </a:br>
            <a:r>
              <a:rPr lang="fr-FR" sz="2000" dirty="0" smtClean="0">
                <a:sym typeface="Symbol" charset="0"/>
              </a:rPr>
              <a:t>entre </a:t>
            </a:r>
            <a:r>
              <a:rPr lang="fr-FR" sz="2000" dirty="0">
                <a:sym typeface="Symbol" charset="0"/>
              </a:rPr>
              <a:t>elles? </a:t>
            </a:r>
            <a:endParaRPr lang="fr-FR" sz="2000" dirty="0" smtClean="0"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fr-FR" sz="2000" dirty="0" smtClean="0">
                <a:sym typeface="Symbol" charset="0"/>
              </a:rPr>
              <a:t>Peut</a:t>
            </a:r>
            <a:r>
              <a:rPr lang="fr-FR" sz="2000" dirty="0">
                <a:sym typeface="Symbol" charset="0"/>
              </a:rPr>
              <a:t>-on les unifier?</a:t>
            </a:r>
          </a:p>
          <a:p>
            <a:pPr marL="0" indent="0">
              <a:buNone/>
            </a:pPr>
            <a:endParaRPr lang="fr-FR" sz="2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/>
              <a:cs typeface="Gill Sans"/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pic>
        <p:nvPicPr>
          <p:cNvPr id="7" name="Picture 6" descr="Capture d’écran 2013-03-11 à 21.4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67" y="2536255"/>
            <a:ext cx="4507125" cy="37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74170"/>
          </a:xfrm>
        </p:spPr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théorie</a:t>
            </a:r>
            <a:r>
              <a:rPr lang="en-US" sz="2800" dirty="0" smtClean="0"/>
              <a:t> :</a:t>
            </a:r>
            <a:br>
              <a:rPr lang="en-US" sz="2800" dirty="0" smtClean="0"/>
            </a:br>
            <a:r>
              <a:rPr lang="en-US" sz="2800" dirty="0" smtClean="0"/>
              <a:t>Des indices </a:t>
            </a:r>
            <a:r>
              <a:rPr lang="en-US" sz="2800" dirty="0" err="1" smtClean="0"/>
              <a:t>expérimentaux</a:t>
            </a:r>
            <a:r>
              <a:rPr lang="en-US" sz="2800" dirty="0" smtClean="0"/>
              <a:t> </a:t>
            </a:r>
            <a:r>
              <a:rPr lang="en-US" sz="2800" dirty="0" err="1" smtClean="0"/>
              <a:t>venus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l’univers</a:t>
            </a:r>
            <a:endParaRPr lang="en-US" sz="2800" dirty="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1320579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6786" y="2153165"/>
            <a:ext cx="494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L’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 dirty="0" smtClean="0">
                <a:latin typeface="Gill Sans Light"/>
                <a:cs typeface="Gill Sans Light"/>
              </a:rPr>
              <a:t> a </a:t>
            </a:r>
            <a:r>
              <a:rPr lang="en-US" dirty="0" err="1" smtClean="0">
                <a:latin typeface="Gill Sans Light"/>
                <a:cs typeface="Gill Sans Light"/>
              </a:rPr>
              <a:t>quasiment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disparu</a:t>
            </a:r>
            <a:r>
              <a:rPr lang="en-US" dirty="0" smtClean="0">
                <a:latin typeface="Gill Sans Light"/>
                <a:cs typeface="Gill Sans Light"/>
              </a:rPr>
              <a:t> de </a:t>
            </a:r>
            <a:r>
              <a:rPr lang="en-US" dirty="0" err="1" smtClean="0">
                <a:latin typeface="Gill Sans Light"/>
                <a:cs typeface="Gill Sans Light"/>
              </a:rPr>
              <a:t>notre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galaxie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3674114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113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5" y="3674113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864" y="6203529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La </a:t>
            </a:r>
            <a:r>
              <a:rPr lang="en-US" dirty="0" err="1" smtClean="0">
                <a:latin typeface="Gill Sans Light"/>
                <a:cs typeface="Gill Sans Light"/>
              </a:rPr>
              <a:t>cinématique</a:t>
            </a:r>
            <a:r>
              <a:rPr lang="en-US" dirty="0" smtClean="0">
                <a:latin typeface="Gill Sans Light"/>
                <a:cs typeface="Gill Sans Light"/>
              </a:rPr>
              <a:t> des galaxies </a:t>
            </a:r>
            <a:r>
              <a:rPr lang="en-US" dirty="0" err="1" smtClean="0">
                <a:latin typeface="Gill Sans Light"/>
                <a:cs typeface="Gill Sans Light"/>
              </a:rPr>
              <a:t>indique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l’existence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d’une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matière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supplémentaire</a:t>
            </a:r>
            <a:r>
              <a:rPr lang="en-US" dirty="0" smtClean="0">
                <a:latin typeface="Gill Sans Light"/>
                <a:cs typeface="Gill Sans Light"/>
              </a:rPr>
              <a:t> non </a:t>
            </a:r>
            <a:r>
              <a:rPr lang="en-US" dirty="0" err="1" smtClean="0">
                <a:latin typeface="Gill Sans Light"/>
                <a:cs typeface="Gill Sans Light"/>
              </a:rPr>
              <a:t>lumineuse</a:t>
            </a:r>
            <a:r>
              <a:rPr lang="en-US" dirty="0" smtClean="0">
                <a:latin typeface="Gill Sans Light"/>
                <a:cs typeface="Gill Sans Light"/>
              </a:rPr>
              <a:t> : 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0793" y="3178723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Light"/>
                <a:cs typeface="Gill Sans Light"/>
              </a:rPr>
              <a:t>C</a:t>
            </a:r>
            <a:r>
              <a:rPr lang="en-US" sz="1400" dirty="0" err="1" smtClean="0">
                <a:latin typeface="Gill Sans Light"/>
                <a:cs typeface="Gill Sans Light"/>
              </a:rPr>
              <a:t>ourbe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dirty="0">
                <a:latin typeface="Gill Sans Light"/>
                <a:cs typeface="Gill Sans Light"/>
              </a:rPr>
              <a:t>de rotation </a:t>
            </a:r>
            <a:r>
              <a:rPr lang="en-US" sz="1400" dirty="0" err="1">
                <a:latin typeface="Gill Sans Light"/>
                <a:cs typeface="Gill Sans Light"/>
              </a:rPr>
              <a:t>prévue</a:t>
            </a:r>
            <a:r>
              <a:rPr lang="en-US" sz="1400" dirty="0">
                <a:latin typeface="Gill Sans Light"/>
                <a:cs typeface="Gill Sans Light"/>
              </a:rPr>
              <a:t> par les </a:t>
            </a:r>
            <a:r>
              <a:rPr lang="en-US" sz="1400" dirty="0" err="1">
                <a:latin typeface="Gill Sans Light"/>
                <a:cs typeface="Gill Sans Light"/>
              </a:rPr>
              <a:t>équations</a:t>
            </a:r>
            <a:r>
              <a:rPr lang="en-US" sz="1400" dirty="0">
                <a:latin typeface="Gill Sans Light"/>
                <a:cs typeface="Gill Sans Light"/>
              </a:rPr>
              <a:t> de Newton (A) et la </a:t>
            </a:r>
            <a:r>
              <a:rPr lang="en-US" sz="1400" dirty="0" err="1">
                <a:latin typeface="Gill Sans Light"/>
                <a:cs typeface="Gill Sans Light"/>
              </a:rPr>
              <a:t>courbe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dirty="0" err="1">
                <a:latin typeface="Gill Sans Light"/>
                <a:cs typeface="Gill Sans Light"/>
              </a:rPr>
              <a:t>observée</a:t>
            </a:r>
            <a:r>
              <a:rPr lang="en-US" sz="1400" dirty="0">
                <a:latin typeface="Gill Sans Light"/>
                <a:cs typeface="Gill Sans Light"/>
              </a:rPr>
              <a:t> (B), en </a:t>
            </a:r>
            <a:r>
              <a:rPr lang="en-US" sz="1400" dirty="0" err="1">
                <a:latin typeface="Gill Sans Light"/>
                <a:cs typeface="Gill Sans Light"/>
              </a:rPr>
              <a:t>fonction</a:t>
            </a:r>
            <a:r>
              <a:rPr lang="en-US" sz="1400" dirty="0">
                <a:latin typeface="Gill Sans Light"/>
                <a:cs typeface="Gill Sans Light"/>
              </a:rPr>
              <a:t> de la distance au </a:t>
            </a:r>
            <a:r>
              <a:rPr lang="en-US" sz="1400" dirty="0" err="1">
                <a:latin typeface="Gill Sans Light"/>
                <a:cs typeface="Gill Sans Light"/>
              </a:rPr>
              <a:t>centre</a:t>
            </a:r>
            <a:r>
              <a:rPr lang="en-US" sz="1400" dirty="0">
                <a:latin typeface="Gill Sans Light"/>
                <a:cs typeface="Gill Sans Light"/>
              </a:rPr>
              <a:t> de la </a:t>
            </a:r>
            <a:r>
              <a:rPr lang="en-US" sz="1400" dirty="0" err="1">
                <a:latin typeface="Gill Sans Light"/>
                <a:cs typeface="Gill Sans Light"/>
              </a:rPr>
              <a:t>galaxie</a:t>
            </a:r>
            <a:r>
              <a:rPr lang="en-US" sz="1400" dirty="0">
                <a:latin typeface="Gill Sans Light"/>
                <a:cs typeface="Gill Sans Light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" y="2966357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0" y="1218978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4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99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17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7143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18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34434" y="1691963"/>
            <a:ext cx="2935619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</a:p>
          <a:p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 dirty="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9607" y="4481139"/>
            <a:ext cx="5067687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smtClean="0">
                <a:solidFill>
                  <a:srgbClr val="FF0000"/>
                </a:solidFill>
              </a:rPr>
              <a:t>LHC </a:t>
            </a:r>
            <a:r>
              <a:rPr lang="en-US" dirty="0" smtClean="0"/>
              <a:t>a déjà </a:t>
            </a:r>
            <a:r>
              <a:rPr lang="en-US" dirty="0" err="1" smtClean="0"/>
              <a:t>mis</a:t>
            </a:r>
            <a:r>
              <a:rPr lang="en-US" dirty="0" smtClean="0"/>
              <a:t> en </a:t>
            </a:r>
            <a:r>
              <a:rPr lang="en-US" dirty="0" err="1" smtClean="0"/>
              <a:t>évidence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particule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peut-être</a:t>
            </a:r>
            <a:r>
              <a:rPr lang="en-US" dirty="0" smtClean="0"/>
              <a:t> en </a:t>
            </a:r>
            <a:r>
              <a:rPr lang="en-US" dirty="0" err="1" smtClean="0"/>
              <a:t>découvrir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, et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valider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théories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9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09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smtClean="0">
                <a:solidFill>
                  <a:srgbClr val="4D4D4D"/>
                </a:solidFill>
                <a:latin typeface="Gill Sans"/>
                <a:cs typeface="Gill Sans"/>
              </a:rPr>
              <a:t>Des particules élémentaires ?</a:t>
            </a:r>
            <a:endParaRPr lang="fr-FR" sz="2800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4155270"/>
            <a:ext cx="8540447" cy="239877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charset="2"/>
              <a:buChar char=""/>
            </a:pPr>
            <a:r>
              <a:rPr lang="fr-FR" sz="2000" dirty="0">
                <a:solidFill>
                  <a:srgbClr val="404140"/>
                </a:solidFill>
              </a:rPr>
              <a:t>N</a:t>
            </a:r>
            <a:r>
              <a:rPr lang="fr-FR" sz="2000" dirty="0" smtClean="0">
                <a:solidFill>
                  <a:srgbClr val="404140"/>
                </a:solidFill>
              </a:rPr>
              <a:t>otion qui varie avec l’époque (</a:t>
            </a:r>
            <a:r>
              <a:rPr lang="fr-FR" sz="2000" dirty="0">
                <a:solidFill>
                  <a:srgbClr val="404140"/>
                </a:solidFill>
              </a:rPr>
              <a:t>Dépend des moyens expérimentaux pour les </a:t>
            </a:r>
            <a:r>
              <a:rPr lang="fr-FR" sz="2000" dirty="0" smtClean="0">
                <a:solidFill>
                  <a:srgbClr val="404140"/>
                </a:solidFill>
              </a:rPr>
              <a:t>regarder)</a:t>
            </a:r>
            <a:br>
              <a:rPr lang="fr-FR" sz="2000" dirty="0" smtClean="0">
                <a:solidFill>
                  <a:srgbClr val="404140"/>
                </a:solidFill>
              </a:rPr>
            </a:br>
            <a:r>
              <a:rPr lang="fr-FR" sz="2000" dirty="0" smtClean="0">
                <a:solidFill>
                  <a:srgbClr val="404140"/>
                </a:solidFill>
              </a:rPr>
              <a:t>                                   </a:t>
            </a:r>
            <a:r>
              <a:rPr lang="fr-FR" sz="2000" dirty="0" smtClean="0">
                <a:solidFill>
                  <a:srgbClr val="FF0000"/>
                </a:solidFill>
              </a:rPr>
              <a:t>E=1/</a:t>
            </a:r>
            <a:r>
              <a:rPr lang="fr-FR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Création de nouvelles particules en faisant des collisions de particules : </a:t>
            </a:r>
            <a:r>
              <a:rPr lang="fr-FR" sz="2000" dirty="0" smtClean="0">
                <a:solidFill>
                  <a:srgbClr val="FF0000"/>
                </a:solidFill>
              </a:rPr>
              <a:t>E = mc</a:t>
            </a:r>
            <a:r>
              <a:rPr lang="fr-FR" sz="2000" baseline="30000" dirty="0" smtClean="0">
                <a:solidFill>
                  <a:srgbClr val="FF0000"/>
                </a:solidFill>
              </a:rPr>
              <a:t>2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Objets non composites à l’échelle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-18</a:t>
            </a:r>
            <a:r>
              <a:rPr lang="fr-FR" sz="2000" dirty="0" smtClean="0">
                <a:solidFill>
                  <a:srgbClr val="404140"/>
                </a:solidFill>
              </a:rPr>
              <a:t> m.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Masses de l’ordre de 10</a:t>
            </a:r>
            <a:r>
              <a:rPr lang="fr-FR" sz="2000" baseline="30000" dirty="0" smtClean="0">
                <a:solidFill>
                  <a:srgbClr val="404140"/>
                </a:solidFill>
              </a:rPr>
              <a:t>-30</a:t>
            </a:r>
            <a:r>
              <a:rPr lang="fr-FR" sz="2000" dirty="0" smtClean="0">
                <a:solidFill>
                  <a:srgbClr val="404140"/>
                </a:solidFill>
              </a:rPr>
              <a:t> kg.  </a:t>
            </a:r>
          </a:p>
          <a:p>
            <a:pPr>
              <a:lnSpc>
                <a:spcPct val="50000"/>
              </a:lnSpc>
              <a:buFont typeface="Wingdings" charset="2"/>
              <a:buChar char=""/>
            </a:pPr>
            <a:r>
              <a:rPr lang="fr-FR" sz="2000" dirty="0" smtClean="0">
                <a:solidFill>
                  <a:srgbClr val="404140"/>
                </a:solidFill>
              </a:rPr>
              <a:t>Les électrons et quarks sont des particules élémentaires.</a:t>
            </a:r>
            <a:endParaRPr lang="fr-FR" sz="2000" dirty="0">
              <a:solidFill>
                <a:srgbClr val="40414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57" y="1334102"/>
            <a:ext cx="91440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" y="3534588"/>
            <a:ext cx="9021200" cy="11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229892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3284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3966" y="3450716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91629" y="3462698"/>
            <a:ext cx="0" cy="16774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9329" y="3546570"/>
            <a:ext cx="54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-9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699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-10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212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-15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49726" y="3546570"/>
            <a:ext cx="6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10</a:t>
            </a:r>
            <a:r>
              <a:rPr lang="en-US" baseline="30000" dirty="0" smtClean="0">
                <a:latin typeface="Gill Sans Light"/>
                <a:cs typeface="Gill Sans Light"/>
              </a:rPr>
              <a:t>-18</a:t>
            </a:r>
            <a:endParaRPr lang="en-US" baseline="30000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398" y="3546570"/>
            <a:ext cx="147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Taille</a:t>
            </a:r>
            <a:r>
              <a:rPr lang="en-US" dirty="0" smtClean="0">
                <a:latin typeface="Gill Sans Light"/>
                <a:cs typeface="Gill Sans Light"/>
              </a:rPr>
              <a:t> (</a:t>
            </a:r>
            <a:r>
              <a:rPr lang="en-US" dirty="0" err="1" smtClean="0">
                <a:latin typeface="Gill Sans Light"/>
                <a:cs typeface="Gill Sans Light"/>
              </a:rPr>
              <a:t>mètres</a:t>
            </a:r>
            <a:r>
              <a:rPr lang="en-US" dirty="0" smtClean="0">
                <a:latin typeface="Gill Sans Light"/>
                <a:cs typeface="Gill Sans Light"/>
              </a:rPr>
              <a:t>)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188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Le paradigme de l’unification</a:t>
            </a:r>
            <a:endParaRPr lang="fr-FR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215897"/>
            <a:ext cx="8540447" cy="4931141"/>
          </a:xfrm>
        </p:spPr>
        <p:txBody>
          <a:bodyPr/>
          <a:lstStyle/>
          <a:p>
            <a:r>
              <a:rPr lang="fr-FR" b="1" dirty="0" smtClean="0"/>
              <a:t>Newton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smtClean="0"/>
              <a:t>XVII</a:t>
            </a:r>
            <a:r>
              <a:rPr lang="fr-FR" baseline="30000" dirty="0" smtClean="0"/>
              <a:t>ème</a:t>
            </a:r>
            <a:r>
              <a:rPr lang="fr-FR" dirty="0" smtClean="0"/>
              <a:t> siècle) : </a:t>
            </a:r>
            <a:br>
              <a:rPr lang="fr-FR" dirty="0" smtClean="0"/>
            </a:br>
            <a:r>
              <a:rPr lang="fr-FR" dirty="0" smtClean="0"/>
              <a:t>Unification de la mécanique terrestre et céleste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la gravitation universelle</a:t>
            </a:r>
          </a:p>
          <a:p>
            <a:r>
              <a:rPr lang="fr-FR" b="1" dirty="0" smtClean="0"/>
              <a:t>Maxwell</a:t>
            </a:r>
            <a:r>
              <a:rPr lang="fr-FR" dirty="0" smtClean="0"/>
              <a:t> (XIX</a:t>
            </a:r>
            <a:r>
              <a:rPr lang="fr-FR" baseline="30000" dirty="0" smtClean="0"/>
              <a:t>ème</a:t>
            </a:r>
            <a:r>
              <a:rPr lang="fr-FR" dirty="0" smtClean="0"/>
              <a:t> siècle) :</a:t>
            </a:r>
            <a:br>
              <a:rPr lang="fr-FR" dirty="0" smtClean="0"/>
            </a:br>
            <a:r>
              <a:rPr lang="fr-FR" dirty="0" smtClean="0"/>
              <a:t>Unification de l’électricité et du magnétisme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de l’électromagnétisme</a:t>
            </a:r>
          </a:p>
          <a:p>
            <a:r>
              <a:rPr lang="fr-FR" b="1" dirty="0" smtClean="0"/>
              <a:t>Glashow-Weinberg-Salam </a:t>
            </a:r>
            <a:r>
              <a:rPr lang="fr-FR" dirty="0" smtClean="0"/>
              <a:t>(vers 1970) : </a:t>
            </a:r>
            <a:br>
              <a:rPr lang="fr-FR" dirty="0" smtClean="0"/>
            </a:br>
            <a:r>
              <a:rPr lang="fr-FR" dirty="0" smtClean="0"/>
              <a:t>Unification de l’électromagnétisme et de la force faible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 électrofaible</a:t>
            </a:r>
          </a:p>
          <a:p>
            <a:r>
              <a:rPr lang="fr-FR" dirty="0" smtClean="0"/>
              <a:t>Prochaine étape ? Unification avec l’interaction forte ?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Théorie(s) de Grande Unification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85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44146"/>
          </a:xfrm>
        </p:spPr>
        <p:txBody>
          <a:bodyPr/>
          <a:lstStyle/>
          <a:p>
            <a:r>
              <a:rPr lang="en-US" sz="2800" dirty="0" err="1" smtClean="0"/>
              <a:t>D’autres</a:t>
            </a:r>
            <a:r>
              <a:rPr lang="en-US" sz="2800" dirty="0" smtClean="0"/>
              <a:t> </a:t>
            </a:r>
            <a:r>
              <a:rPr lang="en-US" sz="2800" dirty="0" err="1" smtClean="0"/>
              <a:t>exemples</a:t>
            </a:r>
            <a:r>
              <a:rPr lang="en-US" sz="2800" dirty="0" smtClean="0"/>
              <a:t> de Hadrons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1776" y="752929"/>
            <a:ext cx="8540447" cy="5394109"/>
          </a:xfrm>
        </p:spPr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mésons</a:t>
            </a:r>
            <a:r>
              <a:rPr lang="en-US" dirty="0" smtClean="0"/>
              <a:t> : </a:t>
            </a:r>
            <a:r>
              <a:rPr lang="en-US" dirty="0" err="1"/>
              <a:t>p</a:t>
            </a:r>
            <a:r>
              <a:rPr lang="en-US" dirty="0" err="1" smtClean="0"/>
              <a:t>aires</a:t>
            </a:r>
            <a:r>
              <a:rPr lang="en-US" dirty="0" smtClean="0"/>
              <a:t> quarks/antiquarks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21</a:t>
            </a:fld>
            <a:endParaRPr lang="fr-FR"/>
          </a:p>
        </p:txBody>
      </p:sp>
      <p:grpSp>
        <p:nvGrpSpPr>
          <p:cNvPr id="16" name="Group 15"/>
          <p:cNvGrpSpPr/>
          <p:nvPr/>
        </p:nvGrpSpPr>
        <p:grpSpPr>
          <a:xfrm>
            <a:off x="2003972" y="1521817"/>
            <a:ext cx="1923143" cy="1895929"/>
            <a:chOff x="3338286" y="2753178"/>
            <a:chExt cx="1923143" cy="1895929"/>
          </a:xfrm>
        </p:grpSpPr>
        <p:sp>
          <p:nvSpPr>
            <p:cNvPr id="9" name="Oval 8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d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439618" y="1542812"/>
            <a:ext cx="1923143" cy="1895929"/>
            <a:chOff x="3338286" y="2753178"/>
            <a:chExt cx="1923143" cy="1895929"/>
          </a:xfrm>
        </p:grpSpPr>
        <p:sp>
          <p:nvSpPr>
            <p:cNvPr id="18" name="Oval 1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Gill Sans"/>
                  <a:cs typeface="Gill Sans"/>
                </a:rPr>
                <a:t>u</a:t>
              </a:r>
              <a:endParaRPr lang="en-US" sz="2400" b="1" dirty="0">
                <a:latin typeface="Gill Sans"/>
                <a:cs typeface="Gill San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200588" y="4306024"/>
            <a:ext cx="1923143" cy="1895929"/>
            <a:chOff x="3338286" y="2753178"/>
            <a:chExt cx="1923143" cy="1895929"/>
          </a:xfrm>
        </p:grpSpPr>
        <p:sp>
          <p:nvSpPr>
            <p:cNvPr id="23" name="Oval 22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c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895994" y="1542812"/>
            <a:ext cx="1923143" cy="1895929"/>
            <a:chOff x="3338286" y="2753178"/>
            <a:chExt cx="1923143" cy="1895929"/>
          </a:xfrm>
        </p:grpSpPr>
        <p:sp>
          <p:nvSpPr>
            <p:cNvPr id="28" name="Oval 27"/>
            <p:cNvSpPr/>
            <p:nvPr/>
          </p:nvSpPr>
          <p:spPr>
            <a:xfrm>
              <a:off x="3338286" y="2753178"/>
              <a:ext cx="1923143" cy="1895929"/>
            </a:xfrm>
            <a:prstGeom prst="ellipse">
              <a:avLst/>
            </a:prstGeom>
            <a:gradFill flip="none" rotWithShape="1">
              <a:gsLst>
                <a:gs pos="100000">
                  <a:srgbClr val="535985"/>
                </a:gs>
                <a:gs pos="0">
                  <a:srgbClr val="999EED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493272" y="30995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d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276772" y="3611970"/>
              <a:ext cx="720000" cy="72000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Gill Sans"/>
                  <a:cs typeface="Gill Sans"/>
                </a:rPr>
                <a:t>u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44787" y="3846783"/>
              <a:ext cx="190500" cy="0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01990" y="2357376"/>
            <a:ext cx="1312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>
                <a:solidFill>
                  <a:srgbClr val="4D4D4D"/>
                </a:solidFill>
                <a:latin typeface="Gill Sans Light"/>
                <a:cs typeface="Gill Sans Light"/>
              </a:rPr>
              <a:t>Les </a:t>
            </a:r>
            <a:r>
              <a:rPr lang="en-US" sz="2400" dirty="0" err="1">
                <a:solidFill>
                  <a:srgbClr val="4D4D4D"/>
                </a:solidFill>
                <a:latin typeface="Gill Sans Light"/>
                <a:cs typeface="Gill Sans Light"/>
              </a:rPr>
              <a:t>pions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058" y="5141583"/>
            <a:ext cx="95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Le J/</a:t>
            </a:r>
            <a:r>
              <a:rPr lang="en-US" sz="2400" dirty="0" err="1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ψ</a:t>
            </a:r>
            <a:endParaRPr lang="en-US" sz="24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98823" y="3452896"/>
            <a:ext cx="56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+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3731" y="3452896"/>
            <a:ext cx="52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0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765" y="3452896"/>
            <a:ext cx="48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2000"/>
              </a:spcBef>
            </a:pPr>
            <a:r>
              <a:rPr lang="en-US" sz="2400" dirty="0" smtClean="0">
                <a:solidFill>
                  <a:srgbClr val="4D4D4D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2400" baseline="30000" dirty="0" smtClean="0">
                <a:solidFill>
                  <a:srgbClr val="4D4D4D"/>
                </a:solidFill>
                <a:latin typeface="Gill Sans Light"/>
                <a:cs typeface="Gill Sans Light"/>
              </a:rPr>
              <a:t>-</a:t>
            </a:r>
            <a:endParaRPr lang="en-US" sz="2400" baseline="30000" dirty="0">
              <a:solidFill>
                <a:srgbClr val="4D4D4D"/>
              </a:solidFill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1139" y="4838490"/>
            <a:ext cx="3555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La particule que vous </a:t>
            </a:r>
            <a:b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</a:br>
            <a:r>
              <a:rPr lang="fr-FR" sz="2400" dirty="0">
                <a:solidFill>
                  <a:srgbClr val="4D4D4D"/>
                </a:solidFill>
                <a:latin typeface="Gill Sans Light"/>
                <a:cs typeface="Gill Sans Light"/>
              </a:rPr>
              <a:t>rechercherez cet après-midi</a:t>
            </a:r>
          </a:p>
        </p:txBody>
      </p:sp>
      <p:cxnSp>
        <p:nvCxnSpPr>
          <p:cNvPr id="39" name="Straight Arrow Connector 38"/>
          <p:cNvCxnSpPr>
            <a:stCxn id="37" idx="1"/>
            <a:endCxn id="23" idx="6"/>
          </p:cNvCxnSpPr>
          <p:nvPr/>
        </p:nvCxnSpPr>
        <p:spPr>
          <a:xfrm flipH="1">
            <a:off x="5123731" y="5253989"/>
            <a:ext cx="527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04104" y="5446020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51139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82588" y="2673738"/>
            <a:ext cx="190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21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800928" y="3528786"/>
            <a:ext cx="112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D4D4D"/>
                </a:solidFill>
                <a:latin typeface="Gill Sans"/>
                <a:cs typeface="Gill Sans"/>
              </a:rPr>
              <a:t>baryons</a:t>
            </a:r>
            <a:endParaRPr lang="en-US" b="1" dirty="0">
              <a:solidFill>
                <a:srgbClr val="4D4D4D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304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Comment les particules fondamentales interagissent elles ?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FR" dirty="0" smtClean="0"/>
              <a:t>Vision classique : action instantanée à distance</a:t>
            </a:r>
            <a:br>
              <a:rPr lang="fr-FR" dirty="0" smtClean="0"/>
            </a:br>
            <a:r>
              <a:rPr lang="fr-FR" sz="1800" dirty="0" smtClean="0"/>
              <a:t>La force dépend de la position relative des particules. Mais comment font elles pour « savoir » ?</a:t>
            </a:r>
          </a:p>
          <a:p>
            <a:r>
              <a:rPr lang="fr-FR" dirty="0" smtClean="0"/>
              <a:t>Interaction via un champ 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Chaque particule crée un champ dans tout l’espace. Elle interagit avec le champ créé par l’autre particule.  </a:t>
            </a:r>
            <a:endParaRPr lang="fr-FR" dirty="0" smtClean="0"/>
          </a:p>
          <a:p>
            <a:r>
              <a:rPr lang="fr-FR" dirty="0" smtClean="0"/>
              <a:t>Théorie quantique :</a:t>
            </a:r>
            <a:br>
              <a:rPr lang="fr-FR" dirty="0" smtClean="0"/>
            </a:br>
            <a:r>
              <a:rPr lang="fr-FR" sz="1800" dirty="0" smtClean="0"/>
              <a:t>Les particules échangent d’autres particules qui sont les messagers de la force.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Masterclass</a:t>
            </a:r>
            <a:r>
              <a:rPr lang="fr-FR" dirty="0" smtClean="0"/>
              <a:t> - Le Modèle Standard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630735" y="1264517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046351" y="2140185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19689" y="4665413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737305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21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bosons W</a:t>
            </a:r>
            <a:r>
              <a:rPr lang="en-US" baseline="30000" dirty="0" smtClean="0"/>
              <a:t>+</a:t>
            </a:r>
            <a:r>
              <a:rPr lang="en-US" dirty="0" smtClean="0"/>
              <a:t>/W</a:t>
            </a:r>
            <a:r>
              <a:rPr lang="en-US" baseline="30000" dirty="0" smtClean="0"/>
              <a:t>-</a:t>
            </a:r>
            <a:r>
              <a:rPr lang="en-US" dirty="0" smtClean="0"/>
              <a:t>/Z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12/03/2013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Masterclass - Le Modèle Standard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7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863" y="2226447"/>
            <a:ext cx="4277360" cy="3208020"/>
          </a:xfrm>
          <a:prstGeom prst="rect">
            <a:avLst/>
          </a:prstGeom>
        </p:spPr>
      </p:pic>
      <p:pic>
        <p:nvPicPr>
          <p:cNvPr id="8" name="Picture 332" descr="rad_beta_mo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644" y="2490003"/>
            <a:ext cx="3581400" cy="2687294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</p:pic>
      <p:pic>
        <p:nvPicPr>
          <p:cNvPr id="9" name="Image 1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" y="5434467"/>
            <a:ext cx="3162300" cy="393700"/>
          </a:xfrm>
          <a:prstGeom prst="rect">
            <a:avLst/>
          </a:prstGeom>
        </p:spPr>
      </p:pic>
      <p:pic>
        <p:nvPicPr>
          <p:cNvPr id="10" name="Image 1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92" y="5928269"/>
            <a:ext cx="2336800" cy="25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644" y="1689784"/>
            <a:ext cx="29387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Désintégration</a:t>
            </a:r>
            <a:r>
              <a:rPr lang="en-US" sz="2800" dirty="0"/>
              <a:t> </a:t>
            </a:r>
            <a:r>
              <a:rPr lang="en-US" sz="2800" dirty="0">
                <a:latin typeface="Symbol" charset="2"/>
                <a:cs typeface="Symbol" charset="2"/>
              </a:rPr>
              <a:t>b</a:t>
            </a:r>
            <a:r>
              <a:rPr lang="en-US" sz="2800" baseline="30000" dirty="0"/>
              <a:t>-</a:t>
            </a:r>
            <a:r>
              <a:rPr lang="en-US" sz="2800" dirty="0"/>
              <a:t> 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6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2088</TotalTime>
  <Words>966</Words>
  <Application>Microsoft Macintosh PowerPoint</Application>
  <PresentationFormat>On-screen Show (4:3)</PresentationFormat>
  <Paragraphs>157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Green2010</vt:lpstr>
      <vt:lpstr>Le modèle standard de la physique des particules et au delà …</vt:lpstr>
      <vt:lpstr>Des particules élémentaires ?</vt:lpstr>
      <vt:lpstr>PowerPoint Presentation</vt:lpstr>
      <vt:lpstr>PowerPoint Presentation</vt:lpstr>
      <vt:lpstr>PowerPoint Presentation</vt:lpstr>
      <vt:lpstr>PowerPoint Presentation</vt:lpstr>
      <vt:lpstr>Comment les particules fondamentales interagissent elles ?</vt:lpstr>
      <vt:lpstr>PowerPoint Presentation</vt:lpstr>
      <vt:lpstr>Zoom sur l’interaction faible bosons W+/W-/Z</vt:lpstr>
      <vt:lpstr>Zoom sur l’interaction faible bosons W+/W-/Z</vt:lpstr>
      <vt:lpstr>La masse des particules</vt:lpstr>
      <vt:lpstr>PowerPoint Presentation</vt:lpstr>
      <vt:lpstr>PowerPoint Presentation</vt:lpstr>
      <vt:lpstr>Les limites de la théorie :  des questions ouvertes</vt:lpstr>
      <vt:lpstr>Les limites de la théorie : Des indices expérimentaux venus de l’univers</vt:lpstr>
      <vt:lpstr>PowerPoint Presentation</vt:lpstr>
      <vt:lpstr>PowerPoint Presentation</vt:lpstr>
      <vt:lpstr>PowerPoint Presentation</vt:lpstr>
      <vt:lpstr>Backup</vt:lpstr>
      <vt:lpstr>Le paradigme de l’unification</vt:lpstr>
      <vt:lpstr>D’autres exemples de Hadrons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Stéphane Perries</dc:creator>
  <cp:lastModifiedBy>Stéphane Perries</cp:lastModifiedBy>
  <cp:revision>87</cp:revision>
  <dcterms:created xsi:type="dcterms:W3CDTF">2011-03-16T11:24:34Z</dcterms:created>
  <dcterms:modified xsi:type="dcterms:W3CDTF">2013-03-12T09:08:37Z</dcterms:modified>
</cp:coreProperties>
</file>