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  <p:sldMasterId id="2147483734" r:id="rId2"/>
    <p:sldMasterId id="2147483759" r:id="rId3"/>
    <p:sldMasterId id="2147483779" r:id="rId4"/>
  </p:sldMasterIdLst>
  <p:notesMasterIdLst>
    <p:notesMasterId r:id="rId12"/>
  </p:notesMasterIdLst>
  <p:handoutMasterIdLst>
    <p:handoutMasterId r:id="rId13"/>
  </p:handoutMasterIdLst>
  <p:sldIdLst>
    <p:sldId id="256" r:id="rId5"/>
    <p:sldId id="570" r:id="rId6"/>
    <p:sldId id="557" r:id="rId7"/>
    <p:sldId id="559" r:id="rId8"/>
    <p:sldId id="571" r:id="rId9"/>
    <p:sldId id="572" r:id="rId10"/>
    <p:sldId id="573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A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 varScale="1">
        <p:scale>
          <a:sx n="62" d="100"/>
          <a:sy n="62" d="100"/>
        </p:scale>
        <p:origin x="-1406" y="-7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89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489A9-28E3-46DE-BF0C-A30ABC867221}" type="datetimeFigureOut">
              <a:rPr lang="fr-FR" smtClean="0"/>
              <a:pPr/>
              <a:t>19/01/2018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56994-DBEA-4051-BF64-F56BAC5A12D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300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1E3743F-23DC-4248-B0D3-DCC3539A30CE}" type="datetimeFigureOut">
              <a:rPr lang="en-GB"/>
              <a:pPr>
                <a:defRPr/>
              </a:pPr>
              <a:t>19/01/2018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F5C1692-A211-47BB-82C7-D9386D78C5A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16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9544AD4-3BF8-495B-85BC-ECDFC16AB129}" type="slidenum">
              <a:rPr lang="en-GB"/>
              <a:pPr eaLnBrk="1" hangingPunct="1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9"/>
          <a:stretch/>
        </p:blipFill>
        <p:spPr bwMode="auto">
          <a:xfrm>
            <a:off x="0" y="1043869"/>
            <a:ext cx="1447800" cy="543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551613" y="503238"/>
            <a:ext cx="26638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3200" b="1" u="none">
                <a:solidFill>
                  <a:srgbClr val="FFFFFF"/>
                </a:solidFill>
                <a:ea typeface="SimSun" pitchFamily="2" charset="-122"/>
              </a:rPr>
              <a:t>EGI-InSPIRE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30/05/2011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Context &amp; NA2 - EGI-InSPIRE Review 2011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7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19/01/2018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1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19/01/2018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4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19/01/2018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7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19/01/2018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39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19/01/2018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839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039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587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30/05/2011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Presentation - May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17032"/>
            <a:ext cx="8640960" cy="2836168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6604992"/>
            <a:ext cx="8640960" cy="253008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4956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67744" y="6597650"/>
            <a:ext cx="2808288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– séminaire INRA - 29 mai 2013   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811516" y="6597650"/>
            <a:ext cx="1296988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1176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41342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48881"/>
            <a:ext cx="7772400" cy="16561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006402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1764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84586"/>
            <a:ext cx="4176464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27984" y="1844824"/>
            <a:ext cx="458996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27984" y="2484586"/>
            <a:ext cx="4589969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83743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16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199441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3286001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5"/>
            <a:ext cx="5389438" cy="4608512"/>
          </a:xfrm>
        </p:spPr>
        <p:txBody>
          <a:bodyPr/>
          <a:lstStyle>
            <a:lvl1pPr>
              <a:defRPr sz="3200">
                <a:solidFill>
                  <a:srgbClr val="01ADF0"/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3006875"/>
            <a:ext cx="3286001" cy="34464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799670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784976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1916831"/>
            <a:ext cx="8784976" cy="281074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5367338"/>
            <a:ext cx="8784976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763521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038163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44824"/>
            <a:ext cx="2407096" cy="4608512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44824"/>
            <a:ext cx="6019800" cy="4608512"/>
          </a:xfrm>
        </p:spPr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914886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17032"/>
            <a:ext cx="8640960" cy="2836168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6604992"/>
            <a:ext cx="8640960" cy="253008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7168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39975" y="6597352"/>
            <a:ext cx="2808288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solidFill>
                  <a:prstClr val="white"/>
                </a:solidFill>
              </a:rPr>
              <a:t>France Grilles – mai 2013 - Aussois 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67929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48881"/>
            <a:ext cx="7772400" cy="16561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solidFill>
                  <a:prstClr val="white"/>
                </a:solidFill>
              </a:rPr>
              <a:t>France Grilles - octobre  2012 - Paris 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985982"/>
      </p:ext>
    </p:extLst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solidFill>
                  <a:prstClr val="white"/>
                </a:solidFill>
              </a:rPr>
              <a:t>France Grilles - octobre  2012 - Paris 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 smtClean="0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3088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1764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84586"/>
            <a:ext cx="4176464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27984" y="1844824"/>
            <a:ext cx="458996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27984" y="2484586"/>
            <a:ext cx="4589969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solidFill>
                  <a:prstClr val="white"/>
                </a:solidFill>
              </a:rPr>
              <a:t>France Grilles - octobre  2012 - Paris 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542246"/>
      </p:ext>
    </p:extLst>
  </p:cSld>
  <p:clrMapOvr>
    <a:masterClrMapping/>
  </p:clrMapOvr>
  <p:hf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solidFill>
                  <a:prstClr val="white"/>
                </a:solidFill>
              </a:rPr>
              <a:t>France Grilles - octobre  2012 - Paris 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75C4F-72C9-4C3A-AED8-74F11D37076B}" type="slidenum">
              <a:rPr lang="fr-FR" smtClean="0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757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solidFill>
                  <a:prstClr val="white"/>
                </a:solidFill>
              </a:rPr>
              <a:t>France Grilles - octobre  2012 - Paris 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610123"/>
      </p:ext>
    </p:extLst>
  </p:cSld>
  <p:clrMapOvr>
    <a:masterClrMapping/>
  </p:clrMapOvr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3286001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5"/>
            <a:ext cx="5389438" cy="4608512"/>
          </a:xfrm>
        </p:spPr>
        <p:txBody>
          <a:bodyPr/>
          <a:lstStyle>
            <a:lvl1pPr>
              <a:defRPr sz="3200">
                <a:solidFill>
                  <a:srgbClr val="01ADF0"/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3006875"/>
            <a:ext cx="3286001" cy="34464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solidFill>
                  <a:prstClr val="white"/>
                </a:solidFill>
              </a:rPr>
              <a:t>France Grilles - octobre  2012 - Paris 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308064"/>
      </p:ext>
    </p:extLst>
  </p:cSld>
  <p:clrMapOvr>
    <a:masterClrMapping/>
  </p:clrMapOvr>
  <p:hf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784976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1916831"/>
            <a:ext cx="8784976" cy="281074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5367338"/>
            <a:ext cx="8784976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solidFill>
                  <a:prstClr val="white"/>
                </a:solidFill>
              </a:rPr>
              <a:t>France Grilles - octobre  2012 - Paris 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709179"/>
      </p:ext>
    </p:extLst>
  </p:cSld>
  <p:clrMapOvr>
    <a:masterClrMapping/>
  </p:clrMapOvr>
  <p:hf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solidFill>
                  <a:prstClr val="white"/>
                </a:solidFill>
              </a:rPr>
              <a:t>France Grilles - octobre  2012 - Paris 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391489"/>
      </p:ext>
    </p:extLst>
  </p:cSld>
  <p:clrMapOvr>
    <a:masterClrMapping/>
  </p:clrMapOvr>
  <p:hf hd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44824"/>
            <a:ext cx="2407096" cy="4608512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44824"/>
            <a:ext cx="6019800" cy="4608512"/>
          </a:xfrm>
        </p:spPr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solidFill>
                  <a:prstClr val="white"/>
                </a:solidFill>
              </a:rPr>
              <a:t>France Grilles - octobre  2012 - Paris 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184234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729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solidFill>
                  <a:prstClr val="white"/>
                </a:solidFill>
              </a:rPr>
              <a:t>France Grilles - octobre  2012 - Paris 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55649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0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19/01/2018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2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_TopBar_1247width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41257"/>
          </a:xfrm>
          <a:prstGeom prst="rect">
            <a:avLst/>
          </a:prstGeom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 dirty="0" smtClean="0"/>
              <a:t>France Grilles - juin  2012 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99035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0C2F7-7F6A-4E25-B40A-7E15BC683171}" type="datetimeFigureOut">
              <a:rPr lang="en-GB" smtClean="0"/>
              <a:pPr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6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950" y="1268413"/>
            <a:ext cx="8928100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7950" y="1844675"/>
            <a:ext cx="89281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92888"/>
            <a:ext cx="2133600" cy="2651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39975" y="6597650"/>
            <a:ext cx="28082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r>
              <a:rPr lang="fr-FR" dirty="0" smtClean="0"/>
              <a:t>France Grilles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19700" y="6597650"/>
            <a:ext cx="12969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ＭＳ Ｐゴシック" charset="-128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ADF0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950" y="1268413"/>
            <a:ext cx="8928100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7950" y="1844675"/>
            <a:ext cx="89281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92888"/>
            <a:ext cx="2133600" cy="2651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39975" y="6597650"/>
            <a:ext cx="28082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r>
              <a:rPr lang="fr-FR" dirty="0" smtClean="0">
                <a:solidFill>
                  <a:prstClr val="white"/>
                </a:solidFill>
              </a:rPr>
              <a:t>France Grilles - octobre  2012 - Paris 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19700" y="6597650"/>
            <a:ext cx="12969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89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ＭＳ Ｐゴシック" charset="-128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ADF0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ance-grilles.f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905200"/>
            <a:ext cx="8640960" cy="28361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>
                <a:effectLst/>
              </a:rPr>
              <a:t>Formation </a:t>
            </a:r>
            <a:r>
              <a:rPr lang="en-GB" dirty="0" smtClean="0">
                <a:effectLst/>
              </a:rPr>
              <a:t>DIRAC</a:t>
            </a:r>
            <a:r>
              <a:rPr lang="en-GB" dirty="0">
                <a:effectLst/>
              </a:rPr>
              <a:t/>
            </a:r>
            <a:br>
              <a:rPr lang="en-GB" dirty="0">
                <a:effectLst/>
              </a:rPr>
            </a:br>
            <a:r>
              <a:rPr lang="fr-FR" dirty="0" smtClean="0">
                <a:effectLst/>
              </a:rPr>
              <a:t>janvier 2018</a:t>
            </a: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en-GB" dirty="0" smtClean="0">
                <a:effectLst/>
                <a:hlinkClick r:id="rId3"/>
              </a:rPr>
              <a:t>http://www.france-grilles.fr</a:t>
            </a: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endParaRPr lang="en-GB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de la formation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DIRAC sur 2 </a:t>
            </a:r>
            <a:r>
              <a:rPr lang="fr-FR" dirty="0" smtClean="0"/>
              <a:t>jours</a:t>
            </a:r>
            <a:endParaRPr lang="fr-FR" dirty="0" smtClean="0"/>
          </a:p>
          <a:p>
            <a:r>
              <a:rPr lang="fr-FR" dirty="0" smtClean="0"/>
              <a:t>organisation France Grilles </a:t>
            </a:r>
          </a:p>
          <a:p>
            <a:r>
              <a:rPr lang="fr-FR" dirty="0" smtClean="0"/>
              <a:t>formateurs </a:t>
            </a:r>
            <a:r>
              <a:rPr lang="fr-FR" dirty="0" smtClean="0"/>
              <a:t>experts de </a:t>
            </a:r>
            <a:r>
              <a:rPr lang="fr-FR" dirty="0" smtClean="0"/>
              <a:t>la communauté France Grilles</a:t>
            </a:r>
          </a:p>
          <a:p>
            <a:r>
              <a:rPr lang="fr-FR" dirty="0" smtClean="0"/>
              <a:t>hébergement </a:t>
            </a:r>
            <a:r>
              <a:rPr lang="fr-FR" dirty="0" smtClean="0"/>
              <a:t>par l’INRA</a:t>
            </a:r>
            <a:endParaRPr lang="fr-FR" dirty="0" smtClean="0"/>
          </a:p>
          <a:p>
            <a:r>
              <a:rPr lang="fr-FR" dirty="0" smtClean="0"/>
              <a:t>questionnaire 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0842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France Grilles, Groupement </a:t>
            </a:r>
            <a:r>
              <a:rPr lang="fr-FR" dirty="0"/>
              <a:t>d’Intérêt Scientifique </a:t>
            </a:r>
            <a:r>
              <a:rPr lang="fr-FR" dirty="0" smtClean="0"/>
              <a:t>- GIS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848944"/>
          </a:xfrm>
        </p:spPr>
        <p:txBody>
          <a:bodyPr/>
          <a:lstStyle/>
          <a:p>
            <a:r>
              <a:rPr lang="fr-FR" sz="2400" dirty="0" smtClean="0"/>
              <a:t>8 partenaires (CEA, CNRS, CPU, INRA, INRIA, INSERM, </a:t>
            </a:r>
            <a:r>
              <a:rPr lang="fr-FR" sz="2400" dirty="0"/>
              <a:t>Ministère de l’Enseignement Supérieur et de la </a:t>
            </a:r>
            <a:r>
              <a:rPr lang="fr-FR" sz="2400" dirty="0" smtClean="0"/>
              <a:t>Recherche</a:t>
            </a:r>
            <a:r>
              <a:rPr lang="fr-FR" sz="2400" dirty="0"/>
              <a:t>, RENATER</a:t>
            </a:r>
            <a:r>
              <a:rPr lang="fr-FR" sz="2400" dirty="0" smtClean="0"/>
              <a:t>) </a:t>
            </a:r>
          </a:p>
          <a:p>
            <a:r>
              <a:rPr lang="fr-FR" sz="2400" dirty="0"/>
              <a:t>C</a:t>
            </a:r>
            <a:r>
              <a:rPr lang="fr-FR" sz="2400" dirty="0" smtClean="0"/>
              <a:t>réé en </a:t>
            </a:r>
            <a:r>
              <a:rPr lang="fr-FR" sz="2400" dirty="0"/>
              <a:t>2010 </a:t>
            </a:r>
            <a:endParaRPr lang="fr-FR" sz="2400" dirty="0" smtClean="0"/>
          </a:p>
          <a:p>
            <a:pPr lvl="1"/>
            <a:r>
              <a:rPr lang="fr-FR" sz="2400" dirty="0" smtClean="0"/>
              <a:t>pour animer et coordonner la stratégie nationale en matière de grilles et de </a:t>
            </a:r>
            <a:r>
              <a:rPr lang="fr-FR" sz="2400" dirty="0" err="1" smtClean="0"/>
              <a:t>clouds</a:t>
            </a:r>
            <a:r>
              <a:rPr lang="fr-FR" sz="2400" dirty="0" smtClean="0"/>
              <a:t>.</a:t>
            </a:r>
          </a:p>
          <a:p>
            <a:pPr lvl="1"/>
            <a:r>
              <a:rPr lang="fr-FR" sz="2400" dirty="0" smtClean="0"/>
              <a:t>Son mandataire est l’Institut des Grilles et du Cloud (</a:t>
            </a:r>
            <a:r>
              <a:rPr lang="fr-FR" sz="2400" dirty="0" err="1" smtClean="0"/>
              <a:t>IdGC</a:t>
            </a:r>
            <a:r>
              <a:rPr lang="fr-FR" sz="2400" dirty="0" smtClean="0"/>
              <a:t>, Unité propre de service du CNRS rattachée principalement à l’IN2P3).</a:t>
            </a:r>
          </a:p>
          <a:p>
            <a:r>
              <a:rPr lang="fr-FR" sz="2400" dirty="0" smtClean="0"/>
              <a:t>Sa vision : </a:t>
            </a:r>
          </a:p>
          <a:p>
            <a:pPr lvl="1"/>
            <a:r>
              <a:rPr lang="fr-FR" sz="2400" dirty="0" smtClean="0"/>
              <a:t>Construire et opérer une infrastructure informatique distribuée ouverte à toutes les sciences et aux pays en développement et qui constitue un espace ouvert de collaboration au sein et entre les disciplines.</a:t>
            </a:r>
          </a:p>
          <a:p>
            <a:pPr lvl="1"/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Définitions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950" y="1844675"/>
            <a:ext cx="8928100" cy="4680669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« </a:t>
            </a:r>
            <a:r>
              <a:rPr lang="fr-FR" b="1" dirty="0" smtClean="0"/>
              <a:t>Grilles informatiques</a:t>
            </a:r>
            <a:r>
              <a:rPr lang="fr-FR" dirty="0" smtClean="0"/>
              <a:t> » : infrastructures virtuelles</a:t>
            </a:r>
          </a:p>
          <a:p>
            <a:pPr marL="457200" lvl="1" indent="0">
              <a:buNone/>
            </a:pPr>
            <a:r>
              <a:rPr lang="fr-FR" dirty="0" smtClean="0"/>
              <a:t>ensemble d’ordinateurs géographiquement distribués fonctionnant en réseau pour fournir une puissance globale pour disposer à moindre coût de puissance de calcul et stockage de données. </a:t>
            </a:r>
          </a:p>
          <a:p>
            <a:pPr marL="457200" lvl="1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Les grilles sont pensées pour l’analyse de données haut débit.</a:t>
            </a:r>
          </a:p>
          <a:p>
            <a:r>
              <a:rPr lang="fr-FR" dirty="0" smtClean="0"/>
              <a:t>« Cloud </a:t>
            </a:r>
            <a:r>
              <a:rPr lang="fr-FR" dirty="0" err="1" smtClean="0"/>
              <a:t>Computing</a:t>
            </a:r>
            <a:r>
              <a:rPr lang="fr-FR" dirty="0" smtClean="0"/>
              <a:t>» : </a:t>
            </a:r>
          </a:p>
          <a:p>
            <a:pPr marL="400050" lvl="1" indent="0">
              <a:buNone/>
            </a:pPr>
            <a:r>
              <a:rPr lang="fr-FR" dirty="0" smtClean="0"/>
              <a:t>accès via un réseau à la demande et en libre-service à des ressources informatiques partagées et configurables.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9F2EBE-737C-4524-8B0C-433799F1C55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60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950" y="1269008"/>
            <a:ext cx="8928100" cy="431800"/>
          </a:xfrm>
        </p:spPr>
        <p:txBody>
          <a:bodyPr/>
          <a:lstStyle/>
          <a:p>
            <a:r>
              <a:rPr lang="fr-FR" dirty="0" smtClean="0"/>
              <a:t>Important : sécurité authentification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950" y="1916683"/>
            <a:ext cx="8928100" cy="4680669"/>
          </a:xfrm>
        </p:spPr>
        <p:txBody>
          <a:bodyPr/>
          <a:lstStyle/>
          <a:p>
            <a:r>
              <a:rPr lang="fr-FR" dirty="0" smtClean="0"/>
              <a:t>Authentification des utilisateurs par certificat X509</a:t>
            </a:r>
          </a:p>
          <a:p>
            <a:pPr lvl="1"/>
            <a:r>
              <a:rPr lang="fr-FR" dirty="0" smtClean="0"/>
              <a:t>certificat = carte d’identité personnelle et incessible</a:t>
            </a:r>
          </a:p>
          <a:p>
            <a:pPr lvl="1"/>
            <a:r>
              <a:rPr lang="fr-FR" dirty="0" smtClean="0"/>
              <a:t>l’utilisateur est responsable :</a:t>
            </a:r>
          </a:p>
          <a:p>
            <a:pPr lvl="2"/>
            <a:r>
              <a:rPr lang="fr-FR" dirty="0" smtClean="0"/>
              <a:t>de son certificat </a:t>
            </a:r>
          </a:p>
          <a:p>
            <a:pPr lvl="2"/>
            <a:r>
              <a:rPr lang="fr-FR" dirty="0" smtClean="0"/>
              <a:t>des jobs qui tournent sous cette identité</a:t>
            </a:r>
          </a:p>
          <a:p>
            <a:pPr lvl="1"/>
            <a:r>
              <a:rPr lang="fr-FR" dirty="0" smtClean="0"/>
              <a:t>l’utilisateur doit protéger son certificat </a:t>
            </a:r>
            <a:r>
              <a:rPr lang="fr-FR" dirty="0"/>
              <a:t>(mot de passe sérieux, sauvegarde...)</a:t>
            </a:r>
            <a:endParaRPr lang="fr-FR" dirty="0" smtClean="0"/>
          </a:p>
          <a:p>
            <a:pPr lvl="1"/>
            <a:r>
              <a:rPr lang="fr-FR" dirty="0" smtClean="0"/>
              <a:t>pour la formation certificats « formation »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34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950" y="1269008"/>
            <a:ext cx="8928100" cy="431800"/>
          </a:xfrm>
        </p:spPr>
        <p:txBody>
          <a:bodyPr/>
          <a:lstStyle/>
          <a:p>
            <a:r>
              <a:rPr lang="fr-FR" dirty="0" smtClean="0"/>
              <a:t>Important : sécurité autorisations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950" y="1916683"/>
            <a:ext cx="8928100" cy="4464645"/>
          </a:xfrm>
        </p:spPr>
        <p:txBody>
          <a:bodyPr/>
          <a:lstStyle/>
          <a:p>
            <a:r>
              <a:rPr lang="fr-FR" dirty="0" smtClean="0"/>
              <a:t>Utilisateurs </a:t>
            </a:r>
            <a:r>
              <a:rPr lang="fr-FR" dirty="0"/>
              <a:t>organisés en VO - Virtual </a:t>
            </a:r>
            <a:r>
              <a:rPr lang="fr-FR" dirty="0" smtClean="0"/>
              <a:t>Organisation</a:t>
            </a:r>
          </a:p>
          <a:p>
            <a:pPr lvl="1"/>
            <a:r>
              <a:rPr lang="fr-FR" dirty="0" smtClean="0"/>
              <a:t>accès </a:t>
            </a:r>
            <a:r>
              <a:rPr lang="fr-FR" dirty="0"/>
              <a:t>à un ensemble de ressources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inscription selon projet scientifique et après accord de la VO</a:t>
            </a:r>
          </a:p>
          <a:p>
            <a:pPr lvl="2"/>
            <a:r>
              <a:rPr lang="fr-FR" dirty="0" smtClean="0"/>
              <a:t>signature de l’AUP « Acceptable User Policy » </a:t>
            </a:r>
          </a:p>
          <a:p>
            <a:pPr lvl="2"/>
            <a:r>
              <a:rPr lang="fr-FR" dirty="0" smtClean="0"/>
              <a:t>renouvellement annuel</a:t>
            </a:r>
          </a:p>
          <a:p>
            <a:pPr lvl="1"/>
            <a:r>
              <a:rPr lang="fr-FR" dirty="0" smtClean="0"/>
              <a:t>ici « VO formation »</a:t>
            </a:r>
          </a:p>
          <a:p>
            <a:pPr lvl="1"/>
            <a:r>
              <a:rPr lang="fr-FR" dirty="0" smtClean="0"/>
              <a:t>possibilité d’être membre de plusieurs </a:t>
            </a:r>
            <a:r>
              <a:rPr lang="fr-FR" dirty="0" err="1" smtClean="0"/>
              <a:t>VOs</a:t>
            </a:r>
            <a:r>
              <a:rPr lang="fr-FR" dirty="0" smtClean="0"/>
              <a:t> si besoin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6899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Tour de table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Présentation des formateurs et des stagiaires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04529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rancegrilles_utilisateurs-copi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francegrilles_utilisateurs-copi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EGI-InSPIRE-May2011-V4</Template>
  <TotalTime>4123</TotalTime>
  <Words>234</Words>
  <Application>Microsoft Office PowerPoint</Application>
  <PresentationFormat>Affichage à l'écran (4:3)</PresentationFormat>
  <Paragraphs>46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EGI-InSPIRE 2</vt:lpstr>
      <vt:lpstr>Custom Design</vt:lpstr>
      <vt:lpstr>francegrilles_utilisateurs-copie2</vt:lpstr>
      <vt:lpstr>1_francegrilles_utilisateurs-copie2</vt:lpstr>
      <vt:lpstr>Formation DIRAC janvier 2018 http://www.france-grilles.fr </vt:lpstr>
      <vt:lpstr>Présentation de la formation</vt:lpstr>
      <vt:lpstr>France Grilles, Groupement d’Intérêt Scientifique - GIS</vt:lpstr>
      <vt:lpstr>Définitions :</vt:lpstr>
      <vt:lpstr>Important : sécurité authentification</vt:lpstr>
      <vt:lpstr>Important : sécurité autorisations</vt:lpstr>
      <vt:lpstr>Tour de table</vt:lpstr>
    </vt:vector>
  </TitlesOfParts>
  <Company>CNRS IdGC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France-Grilles intro formation DIRAC-iRODS février 2014</dc:title>
  <dc:creator>Romier</dc:creator>
  <cp:lastModifiedBy>Geneviève</cp:lastModifiedBy>
  <cp:revision>640</cp:revision>
  <dcterms:created xsi:type="dcterms:W3CDTF">2012-11-19T12:52:08Z</dcterms:created>
  <dcterms:modified xsi:type="dcterms:W3CDTF">2018-01-19T09:19:28Z</dcterms:modified>
</cp:coreProperties>
</file>