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734" r:id="rId2"/>
    <p:sldMasterId id="2147483759" r:id="rId3"/>
    <p:sldMasterId id="2147483779" r:id="rId4"/>
  </p:sldMasterIdLst>
  <p:notesMasterIdLst>
    <p:notesMasterId r:id="rId21"/>
  </p:notesMasterIdLst>
  <p:handoutMasterIdLst>
    <p:handoutMasterId r:id="rId22"/>
  </p:handoutMasterIdLst>
  <p:sldIdLst>
    <p:sldId id="256" r:id="rId5"/>
    <p:sldId id="557" r:id="rId6"/>
    <p:sldId id="559" r:id="rId7"/>
    <p:sldId id="575" r:id="rId8"/>
    <p:sldId id="576" r:id="rId9"/>
    <p:sldId id="561" r:id="rId10"/>
    <p:sldId id="570" r:id="rId11"/>
    <p:sldId id="560" r:id="rId12"/>
    <p:sldId id="520" r:id="rId13"/>
    <p:sldId id="568" r:id="rId14"/>
    <p:sldId id="550" r:id="rId15"/>
    <p:sldId id="544" r:id="rId16"/>
    <p:sldId id="556" r:id="rId17"/>
    <p:sldId id="573" r:id="rId18"/>
    <p:sldId id="574" r:id="rId19"/>
    <p:sldId id="521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0" autoAdjust="0"/>
    <p:restoredTop sz="86410" autoAdjust="0"/>
  </p:normalViewPr>
  <p:slideViewPr>
    <p:cSldViewPr>
      <p:cViewPr varScale="1">
        <p:scale>
          <a:sx n="62" d="100"/>
          <a:sy n="62" d="100"/>
        </p:scale>
        <p:origin x="-586" y="-77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31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8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489A9-28E3-46DE-BF0C-A30ABC867221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6994-DBEA-4051-BF64-F56BAC5A12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30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E3743F-23DC-4248-B0D3-DCC3539A30CE}" type="datetimeFigureOut">
              <a:rPr lang="en-GB"/>
              <a:pPr>
                <a:defRPr/>
              </a:pPr>
              <a:t>19/01/2018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F5C1692-A211-47BB-82C7-D9386D78C5A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16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9544AD4-3BF8-495B-85BC-ECDFC16AB129}" type="slidenum">
              <a:rPr lang="en-GB"/>
              <a:pPr eaLnBrk="1" hangingPunct="1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C1692-A211-47BB-82C7-D9386D78C5A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40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32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4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9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39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3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3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87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640960" cy="283616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04992"/>
            <a:ext cx="8640960" cy="253008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95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97650"/>
            <a:ext cx="2808288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– séminaire INRA - 29 mai 2013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11516" y="6597650"/>
            <a:ext cx="1296988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91176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65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0640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DD07-2C1C-4E98-BDAC-E9219E5F2D2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29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84586"/>
            <a:ext cx="4176464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8996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27984" y="2484586"/>
            <a:ext cx="4589969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83743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5C4F-72C9-4C3A-AED8-74F11D37076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6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19944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286001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5"/>
            <a:ext cx="5389438" cy="4608512"/>
          </a:xfrm>
        </p:spPr>
        <p:txBody>
          <a:bodyPr/>
          <a:lstStyle>
            <a:lvl1pPr>
              <a:defRPr sz="3200">
                <a:solidFill>
                  <a:srgbClr val="01ADF0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3006875"/>
            <a:ext cx="3286001" cy="3446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799670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784976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512" y="1916831"/>
            <a:ext cx="8784976" cy="28107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763521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038163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407096" cy="460851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608512"/>
          </a:xfrm>
        </p:spPr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91488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640960" cy="283616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04992"/>
            <a:ext cx="8640960" cy="253008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168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9975" y="6597352"/>
            <a:ext cx="2808288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– mai 2013 - Aussois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792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65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- octobre  2012 -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8598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- octobre  2012 -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DD07-2C1C-4E98-BDAC-E9219E5F2D2D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08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84586"/>
            <a:ext cx="4176464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8996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27984" y="2484586"/>
            <a:ext cx="4589969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- octobre  2012 -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42246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- octobre  2012 -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5C4F-72C9-4C3A-AED8-74F11D37076B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- octobre  2012 -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10123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286001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5"/>
            <a:ext cx="5389438" cy="4608512"/>
          </a:xfrm>
        </p:spPr>
        <p:txBody>
          <a:bodyPr/>
          <a:lstStyle>
            <a:lvl1pPr>
              <a:defRPr sz="3200">
                <a:solidFill>
                  <a:srgbClr val="01ADF0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3006875"/>
            <a:ext cx="3286001" cy="3446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- octobre  2012 -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0806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784976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512" y="1916831"/>
            <a:ext cx="8784976" cy="28107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- octobre  2012 -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09179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- octobre  2012 -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148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75C4F-72C9-4C3A-AED8-74F11D37076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407096" cy="460851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608512"/>
          </a:xfrm>
        </p:spPr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- octobre  2012 -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84234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- octobre  2012 -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564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DD07-2C1C-4E98-BDAC-E9219E5F2D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2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France Grilles - juin  2012 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C2F7-7F6A-4E25-B40A-7E15BC683171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950" y="1268413"/>
            <a:ext cx="8928100" cy="431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950" y="1844675"/>
            <a:ext cx="8928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950" y="6592888"/>
            <a:ext cx="2133600" cy="265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975" y="6597650"/>
            <a:ext cx="28082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/>
              <a:t>France Grilles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19700" y="6597650"/>
            <a:ext cx="12969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1ADF0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950" y="1268413"/>
            <a:ext cx="8928100" cy="431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950" y="1844675"/>
            <a:ext cx="8928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950" y="6592888"/>
            <a:ext cx="2133600" cy="265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975" y="6597650"/>
            <a:ext cx="28082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white"/>
                </a:solidFill>
              </a:rPr>
              <a:t>France Grilles - octobre  2012 - Paris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19700" y="6597650"/>
            <a:ext cx="12969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1ADF0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e-grilles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sogrilles2012.sciencesconf.org/8521/document" TargetMode="External"/><Relationship Id="rId2" Type="http://schemas.openxmlformats.org/officeDocument/2006/relationships/hyperlink" Target="https://forge.in2p3.fr/projects/france-grilles-documentation/wiki/Description_du_logiciel_DIRAC" TargetMode="Externa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User_Documentation" TargetMode="External"/><Relationship Id="rId2" Type="http://schemas.openxmlformats.org/officeDocument/2006/relationships/hyperlink" Target="https://forge.in2p3.fr/projects/france-grilles-documentation/wiki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france-grilles.fr" TargetMode="External"/><Relationship Id="rId3" Type="http://schemas.openxmlformats.org/officeDocument/2006/relationships/hyperlink" Target="http://www.france-grilles.fr/Rencontres-scientifiques-2011" TargetMode="External"/><Relationship Id="rId7" Type="http://schemas.openxmlformats.org/officeDocument/2006/relationships/hyperlink" Target="https://succes2017.sciencesconf.org/" TargetMode="External"/><Relationship Id="rId2" Type="http://schemas.openxmlformats.org/officeDocument/2006/relationships/hyperlink" Target="http://www.france-grilles.fr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succes2015.sciencesconf.org/" TargetMode="External"/><Relationship Id="rId5" Type="http://schemas.openxmlformats.org/officeDocument/2006/relationships/hyperlink" Target="http://succes2013.sciencesconf.org/" TargetMode="External"/><Relationship Id="rId4" Type="http://schemas.openxmlformats.org/officeDocument/2006/relationships/hyperlink" Target="http://mesogrilles2012.sciencesconf.org/" TargetMode="External"/><Relationship Id="rId9" Type="http://schemas.openxmlformats.org/officeDocument/2006/relationships/hyperlink" Target="mailto:user-support-l@FRANCE-GRILLES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3.hepix.org/benchmarks/doku.ph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905200"/>
            <a:ext cx="8640960" cy="28361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effectLst/>
              </a:rPr>
              <a:t>France Grilles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  <a:hlinkClick r:id="rId3"/>
              </a:rPr>
              <a:t>http://www.france-grilles.fr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endParaRPr lang="en-GB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11760" y="65253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Formation </a:t>
            </a:r>
            <a:r>
              <a:rPr lang="fr-FR" dirty="0" smtClean="0">
                <a:solidFill>
                  <a:schemeClr val="bg1"/>
                </a:solidFill>
              </a:rPr>
              <a:t>DIRAC janvier 2018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68413"/>
            <a:ext cx="9144000" cy="431800"/>
          </a:xfrm>
        </p:spPr>
        <p:txBody>
          <a:bodyPr/>
          <a:lstStyle/>
          <a:p>
            <a:r>
              <a:rPr lang="fr-FR" dirty="0" smtClean="0"/>
              <a:t>Catalogue de services « utilisateurs »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772816"/>
            <a:ext cx="8928100" cy="4824536"/>
          </a:xfrm>
        </p:spPr>
        <p:txBody>
          <a:bodyPr/>
          <a:lstStyle/>
          <a:p>
            <a:r>
              <a:rPr lang="fr-FR" sz="2400" dirty="0" smtClean="0"/>
              <a:t>Un catalogue de services évolutif</a:t>
            </a:r>
          </a:p>
          <a:p>
            <a:pPr lvl="1"/>
            <a:r>
              <a:rPr lang="fr-FR" sz="2400" dirty="0" smtClean="0"/>
              <a:t>services offerts par un/des partenaires France Grilles,</a:t>
            </a:r>
          </a:p>
          <a:p>
            <a:pPr lvl="1"/>
            <a:r>
              <a:rPr lang="fr-FR" sz="2400" dirty="0" smtClean="0"/>
              <a:t>services offerts par des communautés sur les infrastructures « France Grilles ». par exemple VIP proposé dans le cadre de la VO </a:t>
            </a:r>
            <a:r>
              <a:rPr lang="fr-FR" sz="2400" dirty="0" err="1" smtClean="0"/>
              <a:t>biomed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Profils adressés : </a:t>
            </a:r>
          </a:p>
          <a:p>
            <a:pPr lvl="1"/>
            <a:r>
              <a:rPr lang="fr-FR" sz="2400" dirty="0" smtClean="0"/>
              <a:t>chercheur / ingénieur, </a:t>
            </a:r>
          </a:p>
          <a:p>
            <a:pPr lvl="1"/>
            <a:r>
              <a:rPr lang="fr-FR" sz="2400" dirty="0" smtClean="0"/>
              <a:t>responsable </a:t>
            </a:r>
            <a:r>
              <a:rPr lang="fr-FR" sz="2400" dirty="0"/>
              <a:t>ou représentant d’un groupe de </a:t>
            </a:r>
            <a:r>
              <a:rPr lang="fr-FR" sz="2400" dirty="0" smtClean="0"/>
              <a:t>chercheurs/ingénieurs, </a:t>
            </a:r>
          </a:p>
          <a:p>
            <a:pPr lvl="1"/>
            <a:r>
              <a:rPr lang="fr-FR" sz="2400" dirty="0"/>
              <a:t>r</a:t>
            </a:r>
            <a:r>
              <a:rPr lang="fr-FR" sz="2400" dirty="0" smtClean="0"/>
              <a:t>esponsable </a:t>
            </a:r>
            <a:r>
              <a:rPr lang="fr-FR" sz="2400" dirty="0"/>
              <a:t>ou administrateur d'un portail </a:t>
            </a:r>
            <a:r>
              <a:rPr lang="fr-FR" sz="2400" dirty="0" smtClean="0"/>
              <a:t>scientifique...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11516" y="6597650"/>
            <a:ext cx="1296988" cy="260350"/>
          </a:xfrm>
        </p:spPr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4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Chercheurs / ingénieurs organisé en VO – </a:t>
            </a:r>
            <a:r>
              <a:rPr lang="fr-FR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FG-DIRAC</a:t>
            </a:r>
            <a:endParaRPr lang="fr-FR" dirty="0" smtClean="0"/>
          </a:p>
        </p:txBody>
      </p:sp>
      <p:sp>
        <p:nvSpPr>
          <p:cNvPr id="17412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700809"/>
            <a:ext cx="9144000" cy="4823816"/>
          </a:xfrm>
        </p:spPr>
        <p:txBody>
          <a:bodyPr/>
          <a:lstStyle/>
          <a:p>
            <a:r>
              <a:rPr lang="fr-FR" sz="2000" dirty="0"/>
              <a:t>Besoin : traitement et/ou stockage de données scientifiques pour la VO</a:t>
            </a:r>
          </a:p>
          <a:p>
            <a:r>
              <a:rPr lang="fr-FR" sz="2000" dirty="0"/>
              <a:t>Service mutualisé proposé par France Grilles: FG-DIRAC</a:t>
            </a:r>
            <a:endParaRPr lang="fr-FR" sz="1600" dirty="0"/>
          </a:p>
          <a:p>
            <a:pPr lvl="1"/>
            <a:r>
              <a:rPr lang="fr-FR" sz="2000" dirty="0"/>
              <a:t>la VO bénéficie du service (selon la politique d’accès au service)</a:t>
            </a:r>
          </a:p>
          <a:p>
            <a:pPr lvl="1"/>
            <a:r>
              <a:rPr lang="fr-FR" sz="2000" dirty="0"/>
              <a:t>la VO ré-offre le service à ses utilisateurs</a:t>
            </a:r>
          </a:p>
          <a:p>
            <a:pPr lvl="1"/>
            <a:r>
              <a:rPr lang="fr-FR" sz="2000" dirty="0"/>
              <a:t>la VO participe au support collaboratif</a:t>
            </a:r>
          </a:p>
          <a:p>
            <a:r>
              <a:rPr lang="fr-FR" sz="2000" dirty="0"/>
              <a:t>VO </a:t>
            </a:r>
            <a:r>
              <a:rPr lang="fr-FR" sz="2000" dirty="0" smtClean="0"/>
              <a:t>utilisatrices : http</a:t>
            </a:r>
            <a:r>
              <a:rPr lang="fr-FR" sz="2000" dirty="0"/>
              <a:t>://</a:t>
            </a:r>
            <a:r>
              <a:rPr lang="fr-FR" sz="2000" dirty="0" smtClean="0"/>
              <a:t>www.france-grilles.fr/Pour-les-VOs#FGDIRAC</a:t>
            </a:r>
          </a:p>
          <a:p>
            <a:r>
              <a:rPr lang="fr-FR" sz="2000" dirty="0" smtClean="0"/>
              <a:t>Pour l’utilisateur final : gestion </a:t>
            </a:r>
            <a:r>
              <a:rPr lang="fr-FR" sz="2000" dirty="0"/>
              <a:t>des tâches de calcul et des données distribuées. </a:t>
            </a:r>
          </a:p>
          <a:p>
            <a:pPr lvl="1"/>
            <a:r>
              <a:rPr lang="fr-FR" sz="2000" dirty="0"/>
              <a:t>prend en compte des ressources hétérogènes </a:t>
            </a:r>
          </a:p>
          <a:p>
            <a:pPr lvl="1"/>
            <a:r>
              <a:rPr lang="fr-FR" sz="2000" dirty="0" smtClean="0"/>
              <a:t>bonne </a:t>
            </a:r>
            <a:r>
              <a:rPr lang="fr-FR" sz="2000" dirty="0"/>
              <a:t>expérience utilisateur face aux ressources distribuées</a:t>
            </a:r>
            <a:r>
              <a:rPr lang="fr-FR" sz="2000" dirty="0" smtClean="0"/>
              <a:t>.</a:t>
            </a:r>
            <a:endParaRPr lang="fr-FR" sz="2000" dirty="0"/>
          </a:p>
          <a:p>
            <a:r>
              <a:rPr lang="fr-FR" sz="2000" dirty="0"/>
              <a:t>Description du logiciel utilisé : </a:t>
            </a:r>
            <a:r>
              <a:rPr lang="fr-FR" sz="1800" dirty="0">
                <a:hlinkClick r:id="rId2"/>
              </a:rPr>
              <a:t>https://</a:t>
            </a:r>
            <a:r>
              <a:rPr lang="fr-FR" sz="1800" dirty="0" smtClean="0">
                <a:hlinkClick r:id="rId2"/>
              </a:rPr>
              <a:t>forge.in2p3.fr/projects/france-grilles-documentation/wiki/Description_du_logiciel_DIRAC</a:t>
            </a:r>
            <a:endParaRPr lang="fr-FR" sz="1800" dirty="0"/>
          </a:p>
          <a:p>
            <a:r>
              <a:rPr lang="fr-FR" sz="2000" dirty="0"/>
              <a:t>Pour en savoir </a:t>
            </a:r>
            <a:r>
              <a:rPr lang="fr-FR" sz="2000" dirty="0" smtClean="0"/>
              <a:t>plus </a:t>
            </a:r>
            <a:r>
              <a:rPr lang="fr-FR" sz="2000" dirty="0"/>
              <a:t>: </a:t>
            </a:r>
            <a:r>
              <a:rPr lang="fr-FR" sz="2000" dirty="0">
                <a:hlinkClick r:id="rId3"/>
              </a:rPr>
              <a:t>http://</a:t>
            </a:r>
            <a:r>
              <a:rPr lang="fr-FR" sz="2000" dirty="0" smtClean="0">
                <a:hlinkClick r:id="rId3"/>
              </a:rPr>
              <a:t>mesogrilles2012.sciencesconf.org/8521/document</a:t>
            </a:r>
            <a:endParaRPr lang="fr-FR" sz="2000" dirty="0" smtClean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11516" y="6597650"/>
            <a:ext cx="1296988" cy="260350"/>
          </a:xfrm>
        </p:spPr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5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Chercheur(s</a:t>
            </a:r>
            <a:r>
              <a:rPr lang="fr-FR" dirty="0"/>
              <a:t>) / ingénieur(s</a:t>
            </a:r>
            <a:r>
              <a:rPr lang="fr-FR" dirty="0" smtClean="0"/>
              <a:t>) </a:t>
            </a:r>
          </a:p>
        </p:txBody>
      </p:sp>
      <p:sp>
        <p:nvSpPr>
          <p:cNvPr id="17412" name="Espace réservé du contenu 3"/>
          <p:cNvSpPr>
            <a:spLocks noGrp="1"/>
          </p:cNvSpPr>
          <p:nvPr>
            <p:ph sz="half" idx="2"/>
          </p:nvPr>
        </p:nvSpPr>
        <p:spPr>
          <a:xfrm>
            <a:off x="35497" y="1844823"/>
            <a:ext cx="6336703" cy="4679801"/>
          </a:xfrm>
        </p:spPr>
        <p:txBody>
          <a:bodyPr/>
          <a:lstStyle/>
          <a:p>
            <a:r>
              <a:rPr lang="fr-FR" sz="2000" dirty="0"/>
              <a:t>Besoin : stockage de données scientifiques pour un groupe</a:t>
            </a:r>
          </a:p>
          <a:p>
            <a:r>
              <a:rPr lang="fr-FR" sz="2000" dirty="0" err="1" smtClean="0"/>
              <a:t>iRODS</a:t>
            </a:r>
            <a:r>
              <a:rPr lang="fr-FR" sz="2000" dirty="0" smtClean="0"/>
              <a:t> </a:t>
            </a:r>
            <a:r>
              <a:rPr lang="fr-FR" sz="2000" dirty="0"/>
              <a:t>à travers la VO France Grilles</a:t>
            </a:r>
          </a:p>
          <a:p>
            <a:pPr lvl="1"/>
            <a:r>
              <a:rPr lang="fr-FR" sz="1800" dirty="0"/>
              <a:t>système de virtualisation du stockage</a:t>
            </a:r>
          </a:p>
          <a:p>
            <a:pPr lvl="1"/>
            <a:r>
              <a:rPr lang="fr-FR" sz="1800" dirty="0"/>
              <a:t>organisation et gestion de données sur une architecture distribuée</a:t>
            </a:r>
          </a:p>
          <a:p>
            <a:pPr lvl="1"/>
            <a:r>
              <a:rPr lang="fr-FR" sz="1800" dirty="0"/>
              <a:t>couplé aux ressources de calcul de la </a:t>
            </a:r>
            <a:r>
              <a:rPr lang="fr-FR" sz="1800" dirty="0" smtClean="0"/>
              <a:t>VO</a:t>
            </a:r>
            <a:endParaRPr lang="fr-FR" sz="1800" dirty="0"/>
          </a:p>
          <a:p>
            <a:r>
              <a:rPr lang="fr-FR" sz="2000" dirty="0"/>
              <a:t>Description du </a:t>
            </a:r>
            <a:r>
              <a:rPr lang="fr-FR" sz="2000" dirty="0" smtClean="0"/>
              <a:t>service </a:t>
            </a:r>
            <a:r>
              <a:rPr lang="fr-FR" sz="2000" dirty="0"/>
              <a:t>: http://www.france-grilles.fr/catalogue-de-services/fg-irods/</a:t>
            </a:r>
            <a:endParaRPr lang="fr-FR" sz="2000" dirty="0" smtClean="0"/>
          </a:p>
          <a:p>
            <a:r>
              <a:rPr lang="fr-FR" sz="2000" dirty="0" smtClean="0"/>
              <a:t>Service </a:t>
            </a:r>
            <a:r>
              <a:rPr lang="fr-FR" sz="2000" dirty="0"/>
              <a:t>opérationnel mutualisé (4 sites de </a:t>
            </a:r>
            <a:r>
              <a:rPr lang="fr-FR" sz="2000" dirty="0" smtClean="0"/>
              <a:t>laboratoires)</a:t>
            </a:r>
          </a:p>
          <a:p>
            <a:endParaRPr lang="fr-FR" sz="2000" dirty="0"/>
          </a:p>
          <a:p>
            <a:r>
              <a:rPr lang="fr-FR" sz="1800" dirty="0" smtClean="0"/>
              <a:t>Article </a:t>
            </a:r>
            <a:r>
              <a:rPr lang="fr-FR" sz="1800" dirty="0"/>
              <a:t>et présentation aux JRES : https://www.jres.org/</a:t>
            </a:r>
            <a:endParaRPr lang="fr-FR" sz="1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1" indent="0">
              <a:buNone/>
            </a:pPr>
            <a:endParaRPr lang="fr-FR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endParaRPr lang="fr-FR" sz="2000" dirty="0"/>
          </a:p>
          <a:p>
            <a:pPr marL="0" lvl="1" indent="0">
              <a:buNone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11516" y="6597650"/>
            <a:ext cx="1296988" cy="260350"/>
          </a:xfrm>
        </p:spPr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70" y="1772816"/>
            <a:ext cx="3342134" cy="410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Chercheur(s) / ingénieur(s) experts de communautés</a:t>
            </a:r>
            <a:endParaRPr lang="fr-FR" dirty="0" smtClean="0"/>
          </a:p>
        </p:txBody>
      </p:sp>
      <p:sp>
        <p:nvSpPr>
          <p:cNvPr id="17412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700808"/>
            <a:ext cx="9144000" cy="4824536"/>
          </a:xfrm>
        </p:spPr>
        <p:txBody>
          <a:bodyPr/>
          <a:lstStyle/>
          <a:p>
            <a:r>
              <a:rPr lang="fr-FR" sz="2400" dirty="0"/>
              <a:t>Besoins : cloud </a:t>
            </a:r>
            <a:r>
              <a:rPr lang="fr-FR" sz="2400" dirty="0" err="1"/>
              <a:t>IaaS</a:t>
            </a:r>
            <a:r>
              <a:rPr lang="fr-FR" sz="2400" dirty="0"/>
              <a:t> pour :</a:t>
            </a:r>
          </a:p>
          <a:p>
            <a:pPr lvl="1"/>
            <a:r>
              <a:rPr lang="fr-FR" sz="1800" dirty="0"/>
              <a:t>Faire tourner une application </a:t>
            </a:r>
            <a:r>
              <a:rPr lang="fr-FR" sz="1800" dirty="0" smtClean="0"/>
              <a:t>scientifique / Développer </a:t>
            </a:r>
            <a:r>
              <a:rPr lang="fr-FR" sz="1800" dirty="0"/>
              <a:t>une nouvelle offre (</a:t>
            </a:r>
            <a:r>
              <a:rPr lang="fr-FR" sz="1800" dirty="0" err="1"/>
              <a:t>PaaS</a:t>
            </a:r>
            <a:r>
              <a:rPr lang="fr-FR" sz="1800" dirty="0"/>
              <a:t> ou </a:t>
            </a:r>
            <a:r>
              <a:rPr lang="fr-FR" sz="1800" dirty="0" err="1"/>
              <a:t>SaaS</a:t>
            </a:r>
            <a:r>
              <a:rPr lang="fr-FR" sz="1800" dirty="0"/>
              <a:t>)</a:t>
            </a:r>
          </a:p>
          <a:p>
            <a:pPr lvl="1"/>
            <a:r>
              <a:rPr lang="fr-FR" sz="1800" dirty="0"/>
              <a:t>Tester et évaluer un modèle de </a:t>
            </a:r>
            <a:r>
              <a:rPr lang="fr-FR" sz="1800" dirty="0" smtClean="0"/>
              <a:t>calcul</a:t>
            </a:r>
          </a:p>
          <a:p>
            <a:pPr lvl="1"/>
            <a:r>
              <a:rPr lang="fr-FR" sz="1800" dirty="0" smtClean="0"/>
              <a:t>Acquérir </a:t>
            </a:r>
            <a:r>
              <a:rPr lang="fr-FR" sz="1800" dirty="0"/>
              <a:t>et </a:t>
            </a:r>
            <a:r>
              <a:rPr lang="fr-FR" sz="1800" dirty="0" smtClean="0"/>
              <a:t>partager expertise </a:t>
            </a:r>
            <a:r>
              <a:rPr lang="fr-FR" sz="1800" dirty="0"/>
              <a:t>cloud </a:t>
            </a:r>
            <a:r>
              <a:rPr lang="fr-FR" sz="1800" dirty="0" err="1"/>
              <a:t>IaaS</a:t>
            </a:r>
            <a:endParaRPr lang="fr-FR" sz="1800" dirty="0"/>
          </a:p>
          <a:p>
            <a:r>
              <a:rPr lang="fr-FR" sz="2400" dirty="0"/>
              <a:t>Offre :</a:t>
            </a:r>
          </a:p>
          <a:p>
            <a:pPr lvl="1"/>
            <a:r>
              <a:rPr lang="fr-FR" sz="1800" dirty="0"/>
              <a:t>Plateformes </a:t>
            </a:r>
            <a:r>
              <a:rPr lang="fr-FR" sz="1800" dirty="0" err="1"/>
              <a:t>IaaS</a:t>
            </a:r>
            <a:r>
              <a:rPr lang="fr-FR" sz="1800" dirty="0"/>
              <a:t> </a:t>
            </a:r>
          </a:p>
          <a:p>
            <a:pPr lvl="1"/>
            <a:r>
              <a:rPr lang="fr-FR" sz="1800" dirty="0" smtClean="0"/>
              <a:t>Expertise </a:t>
            </a:r>
            <a:r>
              <a:rPr lang="fr-FR" sz="1800" dirty="0"/>
              <a:t>de déploiement,</a:t>
            </a:r>
          </a:p>
          <a:p>
            <a:pPr lvl="1"/>
            <a:r>
              <a:rPr lang="fr-FR" sz="1800" dirty="0"/>
              <a:t>Travail sur la couche </a:t>
            </a:r>
            <a:r>
              <a:rPr lang="fr-FR" sz="1800" dirty="0" smtClean="0"/>
              <a:t>fédérative, liaison </a:t>
            </a:r>
            <a:r>
              <a:rPr lang="fr-FR" sz="1800" dirty="0"/>
              <a:t>avec les partenaires européens de la fédération </a:t>
            </a:r>
            <a:r>
              <a:rPr lang="fr-FR" sz="1800" dirty="0" smtClean="0"/>
              <a:t>EGI.</a:t>
            </a:r>
          </a:p>
          <a:p>
            <a:r>
              <a:rPr lang="fr-FR" sz="2400" dirty="0"/>
              <a:t>F</a:t>
            </a:r>
            <a:r>
              <a:rPr lang="fr-FR" sz="2400" dirty="0" smtClean="0"/>
              <a:t>ormations organisées par France Grilles</a:t>
            </a:r>
          </a:p>
          <a:p>
            <a:pPr lvl="1"/>
            <a:r>
              <a:rPr lang="fr-FR" sz="2000" dirty="0" smtClean="0"/>
              <a:t>plusieurs par an</a:t>
            </a:r>
            <a:endParaRPr lang="fr-FR" sz="2000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11516" y="6597650"/>
            <a:ext cx="1296988" cy="260350"/>
          </a:xfrm>
        </p:spPr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5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 pour l’utilisation des infrastructures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772816"/>
            <a:ext cx="8928100" cy="4525963"/>
          </a:xfrm>
        </p:spPr>
        <p:txBody>
          <a:bodyPr/>
          <a:lstStyle/>
          <a:p>
            <a:r>
              <a:rPr lang="fr-FR" dirty="0" smtClean="0"/>
              <a:t>questionnaire d'évaluation des besoins</a:t>
            </a:r>
          </a:p>
          <a:p>
            <a:r>
              <a:rPr lang="fr-FR" dirty="0" smtClean="0"/>
              <a:t>certificat utilisateur : </a:t>
            </a:r>
          </a:p>
          <a:p>
            <a:pPr lvl="1"/>
            <a:r>
              <a:rPr lang="fr-FR" sz="2400" dirty="0" smtClean="0"/>
              <a:t>délivré par l’autorité d’enregistrement de la NGI (en France GRID-FR opéré par </a:t>
            </a:r>
            <a:r>
              <a:rPr lang="fr-FR" sz="2400" dirty="0" err="1" smtClean="0"/>
              <a:t>Renater</a:t>
            </a:r>
            <a:r>
              <a:rPr lang="fr-FR" sz="2400" dirty="0" smtClean="0"/>
              <a:t>)</a:t>
            </a:r>
          </a:p>
          <a:p>
            <a:r>
              <a:rPr lang="fr-FR" dirty="0" smtClean="0"/>
              <a:t>inscription à une VO :</a:t>
            </a:r>
          </a:p>
          <a:p>
            <a:pPr lvl="1"/>
            <a:r>
              <a:rPr lang="fr-FR" sz="2400" dirty="0" smtClean="0"/>
              <a:t>discipline scientifique ou régionale</a:t>
            </a:r>
          </a:p>
          <a:p>
            <a:pPr lvl="1"/>
            <a:r>
              <a:rPr lang="fr-FR" sz="2400" dirty="0" smtClean="0"/>
              <a:t>signature de l'AUP</a:t>
            </a:r>
          </a:p>
          <a:p>
            <a:r>
              <a:rPr lang="fr-FR" dirty="0" smtClean="0"/>
              <a:t>inscriptions optionnelles au service DIRAC ou </a:t>
            </a:r>
            <a:r>
              <a:rPr lang="fr-FR" dirty="0" err="1" smtClean="0"/>
              <a:t>iRODS</a:t>
            </a:r>
            <a:r>
              <a:rPr lang="fr-FR" dirty="0" smtClean="0"/>
              <a:t> (disponibles selon la VO)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6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Formation et support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Documentation collaborative (français) :</a:t>
            </a:r>
          </a:p>
          <a:p>
            <a:pPr lvl="1"/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forge.in2p3.fr/projects/france-grilles-documentation/wiki</a:t>
            </a:r>
            <a:endParaRPr lang="fr-FR" dirty="0" smtClean="0"/>
          </a:p>
          <a:p>
            <a:pPr lvl="1"/>
            <a:r>
              <a:rPr lang="fr-FR" dirty="0" smtClean="0"/>
              <a:t>Inscrivez-vous pour participer !</a:t>
            </a:r>
          </a:p>
          <a:p>
            <a:r>
              <a:rPr lang="fr-FR" dirty="0" smtClean="0"/>
              <a:t>Documentation EGI (anglais)</a:t>
            </a:r>
          </a:p>
          <a:p>
            <a:pPr lvl="1"/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wiki.egi.eu/wiki/User_Documentation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27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www.france-grilles.fr</a:t>
            </a:r>
            <a:r>
              <a:rPr lang="en-GB" dirty="0" smtClean="0"/>
              <a:t>  pour en savoir plus...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772816"/>
            <a:ext cx="9036050" cy="4752527"/>
          </a:xfrm>
        </p:spPr>
        <p:txBody>
          <a:bodyPr/>
          <a:lstStyle/>
          <a:p>
            <a:r>
              <a:rPr lang="fr-FR" sz="2400" dirty="0" smtClean="0"/>
              <a:t>Exemples d’utilisation des infrastructures</a:t>
            </a:r>
          </a:p>
          <a:p>
            <a:pPr lvl="1"/>
            <a:r>
              <a:rPr lang="fr-FR" sz="2000" dirty="0" smtClean="0">
                <a:hlinkClick r:id="rId3"/>
              </a:rPr>
              <a:t>rencontres scientifiques 2011</a:t>
            </a:r>
            <a:endParaRPr lang="fr-FR" sz="2000" dirty="0" smtClean="0"/>
          </a:p>
          <a:p>
            <a:pPr lvl="1"/>
            <a:r>
              <a:rPr lang="fr-FR" sz="2000" dirty="0" smtClean="0">
                <a:hlinkClick r:id="rId4"/>
              </a:rPr>
              <a:t>journées scientifiques </a:t>
            </a:r>
            <a:r>
              <a:rPr lang="fr-FR" sz="2000" dirty="0" err="1" smtClean="0">
                <a:hlinkClick r:id="rId4"/>
              </a:rPr>
              <a:t>mésocentres</a:t>
            </a:r>
            <a:r>
              <a:rPr lang="fr-FR" sz="2000" dirty="0" smtClean="0">
                <a:hlinkClick r:id="rId4"/>
              </a:rPr>
              <a:t> et France Grilles 2012</a:t>
            </a:r>
            <a:endParaRPr lang="fr-FR" sz="2000" dirty="0" smtClean="0"/>
          </a:p>
          <a:p>
            <a:pPr lvl="1"/>
            <a:r>
              <a:rPr lang="fr-FR" sz="2000" dirty="0" smtClean="0">
                <a:hlinkClick r:id="rId5"/>
              </a:rPr>
              <a:t>journées SUCCES 2013</a:t>
            </a:r>
            <a:endParaRPr lang="fr-FR" sz="2000" dirty="0" smtClean="0"/>
          </a:p>
          <a:p>
            <a:pPr lvl="1"/>
            <a:r>
              <a:rPr lang="fr-FR" sz="2000" dirty="0" smtClean="0">
                <a:hlinkClick r:id="rId6"/>
              </a:rPr>
              <a:t>journées SUCCES 2015</a:t>
            </a:r>
            <a:r>
              <a:rPr lang="fr-FR" sz="2000" dirty="0" smtClean="0"/>
              <a:t> </a:t>
            </a:r>
            <a:endParaRPr lang="fr-FR" sz="2000" dirty="0" smtClean="0"/>
          </a:p>
          <a:p>
            <a:pPr lvl="1"/>
            <a:r>
              <a:rPr lang="fr-FR" sz="2000" dirty="0" smtClean="0">
                <a:hlinkClick r:id="rId7"/>
              </a:rPr>
              <a:t>journées SUCCES 2017</a:t>
            </a:r>
            <a:endParaRPr lang="fr-FR" sz="2000" dirty="0" smtClean="0"/>
          </a:p>
          <a:p>
            <a:r>
              <a:rPr lang="fr-FR" sz="2400" dirty="0" smtClean="0"/>
              <a:t>La </a:t>
            </a:r>
            <a:r>
              <a:rPr lang="fr-FR" sz="2400" dirty="0"/>
              <a:t>gazette FG : http://www.france-grilles.fr/-FG-Info-Express-</a:t>
            </a:r>
          </a:p>
          <a:p>
            <a:pPr lvl="1"/>
            <a:r>
              <a:rPr lang="fr-FR" sz="2000" dirty="0"/>
              <a:t>Abonnement à utilisateurs-l@france-grilles.fr  ou email à </a:t>
            </a:r>
            <a:r>
              <a:rPr lang="fr-FR" sz="2000" dirty="0" smtClean="0"/>
              <a:t>info@france-grilles.fr</a:t>
            </a:r>
          </a:p>
          <a:p>
            <a:r>
              <a:rPr lang="fr-FR" sz="2400" dirty="0" smtClean="0"/>
              <a:t>Contact </a:t>
            </a:r>
            <a:r>
              <a:rPr lang="fr-FR" sz="2400" dirty="0"/>
              <a:t>France Grilles : </a:t>
            </a:r>
            <a:r>
              <a:rPr lang="fr-FR" sz="2400" dirty="0" smtClean="0">
                <a:hlinkClick r:id="rId8"/>
              </a:rPr>
              <a:t>info@france-grilles.fr</a:t>
            </a:r>
            <a:endParaRPr lang="fr-FR" sz="2400" dirty="0" smtClean="0"/>
          </a:p>
          <a:p>
            <a:r>
              <a:rPr lang="fr-FR" sz="2400" dirty="0"/>
              <a:t>L</a:t>
            </a:r>
            <a:r>
              <a:rPr lang="fr-FR" sz="2400" dirty="0" smtClean="0"/>
              <a:t>iste </a:t>
            </a:r>
            <a:r>
              <a:rPr lang="fr-FR" sz="2400" dirty="0"/>
              <a:t>des utilisateurs : </a:t>
            </a:r>
            <a:r>
              <a:rPr lang="fr-FR" sz="2400" dirty="0" smtClean="0">
                <a:hlinkClick r:id="rId9"/>
              </a:rPr>
              <a:t>user-support-l@FRANCE-GRILLES.FR</a:t>
            </a:r>
            <a:endParaRPr lang="fr-FR" sz="2400" dirty="0"/>
          </a:p>
          <a:p>
            <a:r>
              <a:rPr lang="fr-FR" sz="2400" dirty="0" smtClean="0"/>
              <a:t>Déposez vos publications dans HAL pour qu'elles figurent dans </a:t>
            </a:r>
            <a:r>
              <a:rPr lang="fr-FR" sz="2400" dirty="0"/>
              <a:t>la collection : https://hal.archives-ouvertes.fr/FRANCE-GRILLES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F2EBE-737C-4524-8B0C-433799F1C55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 Grilles, Groupement </a:t>
            </a:r>
            <a:r>
              <a:rPr lang="fr-FR" dirty="0"/>
              <a:t>d’Intérêt Scientifique </a:t>
            </a:r>
            <a:r>
              <a:rPr lang="fr-FR" dirty="0" smtClean="0"/>
              <a:t>- GIS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48944"/>
          </a:xfrm>
        </p:spPr>
        <p:txBody>
          <a:bodyPr/>
          <a:lstStyle/>
          <a:p>
            <a:r>
              <a:rPr lang="fr-FR" sz="2400" dirty="0" smtClean="0"/>
              <a:t>8 partenaires (CEA, CNRS, CPU, INRA, INRIA, INSERM, </a:t>
            </a:r>
            <a:r>
              <a:rPr lang="fr-FR" sz="2400" dirty="0"/>
              <a:t>Ministère de l’Enseignement Supérieur et de la </a:t>
            </a:r>
            <a:r>
              <a:rPr lang="fr-FR" sz="2400" dirty="0" smtClean="0"/>
              <a:t>Recherche</a:t>
            </a:r>
            <a:r>
              <a:rPr lang="fr-FR" sz="2400" dirty="0"/>
              <a:t>, RENATER</a:t>
            </a:r>
            <a:r>
              <a:rPr lang="fr-FR" sz="2400" dirty="0" smtClean="0"/>
              <a:t>) </a:t>
            </a:r>
          </a:p>
          <a:p>
            <a:r>
              <a:rPr lang="fr-FR" sz="2400" dirty="0"/>
              <a:t>C</a:t>
            </a:r>
            <a:r>
              <a:rPr lang="fr-FR" sz="2400" dirty="0" smtClean="0"/>
              <a:t>réé en 2010</a:t>
            </a:r>
          </a:p>
          <a:p>
            <a:pPr lvl="1"/>
            <a:r>
              <a:rPr lang="fr-FR" sz="2400" dirty="0" smtClean="0"/>
              <a:t>pour animer et coordonner la stratégie nationale en matière de grilles et de </a:t>
            </a:r>
            <a:r>
              <a:rPr lang="fr-FR" sz="2400" dirty="0" err="1" smtClean="0"/>
              <a:t>clouds</a:t>
            </a:r>
            <a:r>
              <a:rPr lang="fr-FR" sz="2400" dirty="0" smtClean="0"/>
              <a:t>.</a:t>
            </a:r>
          </a:p>
          <a:p>
            <a:pPr lvl="1"/>
            <a:r>
              <a:rPr lang="fr-FR" sz="2400" dirty="0" smtClean="0"/>
              <a:t>Son mandataire est l’Institut des Grilles et du Cloud (</a:t>
            </a:r>
            <a:r>
              <a:rPr lang="fr-FR" sz="2400" dirty="0" err="1" smtClean="0"/>
              <a:t>IdGC</a:t>
            </a:r>
            <a:r>
              <a:rPr lang="fr-FR" sz="2400" dirty="0" smtClean="0"/>
              <a:t>, Unité propre de service du CNRS rattachée principalement à l’IN2P3).</a:t>
            </a:r>
          </a:p>
          <a:p>
            <a:r>
              <a:rPr lang="fr-FR" sz="2400" dirty="0" smtClean="0"/>
              <a:t>Sa vision : </a:t>
            </a:r>
          </a:p>
          <a:p>
            <a:pPr lvl="1"/>
            <a:r>
              <a:rPr lang="fr-FR" sz="2400" dirty="0" smtClean="0"/>
              <a:t>Construire et opérer une infrastructure informatique distribuée ouverte à toutes les sciences et aux pays en développement et qui constitue un espace ouvert de collaboration au sein et entre les disciplines.</a:t>
            </a:r>
          </a:p>
          <a:p>
            <a:pPr lvl="1"/>
            <a:endParaRPr lang="fr-FR" sz="2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844675"/>
            <a:ext cx="8928100" cy="4680669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« </a:t>
            </a:r>
            <a:r>
              <a:rPr lang="fr-FR" b="1" dirty="0" smtClean="0"/>
              <a:t>Grilles informatiques</a:t>
            </a:r>
            <a:r>
              <a:rPr lang="fr-FR" dirty="0" smtClean="0"/>
              <a:t> » : infrastructures virtuelles</a:t>
            </a:r>
          </a:p>
          <a:p>
            <a:pPr marL="457200" lvl="1" indent="0">
              <a:buNone/>
            </a:pPr>
            <a:r>
              <a:rPr lang="fr-FR" dirty="0" smtClean="0"/>
              <a:t>ensemble d’ordinateurs géographiquement distribués fonctionnant en réseau pour fournir une puissance globale pour disposer à moindre coût de puissance de calcul et stockage de données. </a:t>
            </a:r>
          </a:p>
          <a:p>
            <a:pPr marL="457200" lvl="1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Les grilles sont pensées pour l’analyse de données haut débit.</a:t>
            </a:r>
          </a:p>
          <a:p>
            <a:pPr marL="457200" lvl="1" indent="0">
              <a:buNone/>
            </a:pPr>
            <a:r>
              <a:rPr lang="fr-FR" dirty="0"/>
              <a:t>Utilisateurs organisés en VO </a:t>
            </a:r>
            <a:r>
              <a:rPr lang="fr-FR" dirty="0" smtClean="0"/>
              <a:t>- Virtual Organisation – leur donnant accès à un ensemble de ressources.</a:t>
            </a:r>
          </a:p>
          <a:p>
            <a:r>
              <a:rPr lang="fr-FR" dirty="0" smtClean="0"/>
              <a:t>« Cloud </a:t>
            </a:r>
            <a:r>
              <a:rPr lang="fr-FR" dirty="0" err="1" smtClean="0"/>
              <a:t>Computing</a:t>
            </a:r>
            <a:r>
              <a:rPr lang="fr-FR" dirty="0" smtClean="0"/>
              <a:t>» : </a:t>
            </a:r>
          </a:p>
          <a:p>
            <a:pPr marL="400050" lvl="1" indent="0">
              <a:buNone/>
            </a:pPr>
            <a:r>
              <a:rPr lang="fr-FR" dirty="0" smtClean="0"/>
              <a:t>accès via un réseau à la demande et en libre-service à des ressources informatiques partagées et configurables.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F2EBE-737C-4524-8B0C-433799F1C55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6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" y="1269008"/>
            <a:ext cx="8928100" cy="431800"/>
          </a:xfrm>
        </p:spPr>
        <p:txBody>
          <a:bodyPr/>
          <a:lstStyle/>
          <a:p>
            <a:r>
              <a:rPr lang="fr-FR" dirty="0" smtClean="0"/>
              <a:t>Important : sécurité authentification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916683"/>
            <a:ext cx="8928100" cy="4680669"/>
          </a:xfrm>
        </p:spPr>
        <p:txBody>
          <a:bodyPr/>
          <a:lstStyle/>
          <a:p>
            <a:r>
              <a:rPr lang="fr-FR" dirty="0" smtClean="0"/>
              <a:t>Authentification des utilisateurs par certificat X509</a:t>
            </a:r>
          </a:p>
          <a:p>
            <a:pPr lvl="1"/>
            <a:r>
              <a:rPr lang="fr-FR" dirty="0" smtClean="0"/>
              <a:t>certificat = carte d’identité personnelle et incessible</a:t>
            </a:r>
          </a:p>
          <a:p>
            <a:pPr lvl="1"/>
            <a:r>
              <a:rPr lang="fr-FR" dirty="0" smtClean="0"/>
              <a:t>l’utilisateur est responsable :</a:t>
            </a:r>
          </a:p>
          <a:p>
            <a:pPr lvl="2"/>
            <a:r>
              <a:rPr lang="fr-FR" dirty="0" smtClean="0"/>
              <a:t>de son certificat </a:t>
            </a:r>
          </a:p>
          <a:p>
            <a:pPr lvl="2"/>
            <a:r>
              <a:rPr lang="fr-FR" dirty="0" smtClean="0"/>
              <a:t>des jobs qui tournent sous cette identité</a:t>
            </a:r>
          </a:p>
          <a:p>
            <a:pPr lvl="1"/>
            <a:r>
              <a:rPr lang="fr-FR" dirty="0" smtClean="0"/>
              <a:t>l’utilisateur doit protéger son certificat </a:t>
            </a:r>
            <a:r>
              <a:rPr lang="fr-FR" dirty="0"/>
              <a:t>(mot de passe sérieux, sauvegarde...)</a:t>
            </a:r>
            <a:endParaRPr lang="fr-FR" dirty="0" smtClean="0"/>
          </a:p>
          <a:p>
            <a:pPr lvl="1"/>
            <a:r>
              <a:rPr lang="fr-FR" dirty="0" smtClean="0"/>
              <a:t>pour la formation certificats « formation »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667500" y="6597650"/>
            <a:ext cx="1296988" cy="260350"/>
          </a:xfrm>
        </p:spPr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974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" y="1269008"/>
            <a:ext cx="8928100" cy="431800"/>
          </a:xfrm>
        </p:spPr>
        <p:txBody>
          <a:bodyPr/>
          <a:lstStyle/>
          <a:p>
            <a:r>
              <a:rPr lang="fr-FR" dirty="0" smtClean="0"/>
              <a:t>Important : sécurité autorisations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916683"/>
            <a:ext cx="8928100" cy="4464645"/>
          </a:xfrm>
        </p:spPr>
        <p:txBody>
          <a:bodyPr/>
          <a:lstStyle/>
          <a:p>
            <a:r>
              <a:rPr lang="fr-FR" dirty="0" smtClean="0"/>
              <a:t>Utilisateurs </a:t>
            </a:r>
            <a:r>
              <a:rPr lang="fr-FR" dirty="0"/>
              <a:t>organisés en VO - Virtual </a:t>
            </a:r>
            <a:r>
              <a:rPr lang="fr-FR" dirty="0" smtClean="0"/>
              <a:t>Organisation</a:t>
            </a:r>
          </a:p>
          <a:p>
            <a:pPr lvl="1"/>
            <a:r>
              <a:rPr lang="fr-FR" dirty="0" smtClean="0"/>
              <a:t>accès </a:t>
            </a:r>
            <a:r>
              <a:rPr lang="fr-FR" dirty="0"/>
              <a:t>à un ensemble de ressources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inscription selon projet scientifique et après accord de la VO</a:t>
            </a:r>
          </a:p>
          <a:p>
            <a:pPr lvl="2"/>
            <a:r>
              <a:rPr lang="fr-FR" dirty="0" smtClean="0"/>
              <a:t>signature de l’AUP « Acceptable User Policy » </a:t>
            </a:r>
          </a:p>
          <a:p>
            <a:pPr lvl="2"/>
            <a:r>
              <a:rPr lang="fr-FR" dirty="0" smtClean="0"/>
              <a:t>renouvellement annuel</a:t>
            </a:r>
          </a:p>
          <a:p>
            <a:pPr lvl="1"/>
            <a:r>
              <a:rPr lang="fr-FR" dirty="0" smtClean="0"/>
              <a:t>ici « VO formation »</a:t>
            </a:r>
          </a:p>
          <a:p>
            <a:pPr lvl="1"/>
            <a:r>
              <a:rPr lang="fr-FR" dirty="0" smtClean="0"/>
              <a:t>possibilité d’être membre de plusieurs </a:t>
            </a:r>
            <a:r>
              <a:rPr lang="fr-FR" dirty="0" err="1" smtClean="0"/>
              <a:t>VOs</a:t>
            </a:r>
            <a:r>
              <a:rPr lang="fr-FR" dirty="0" smtClean="0"/>
              <a:t> si besoin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668344" y="6568915"/>
            <a:ext cx="1296988" cy="260350"/>
          </a:xfrm>
        </p:spPr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91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L’infrastructure grille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772816"/>
            <a:ext cx="5076056" cy="475093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16</a:t>
            </a:r>
            <a:r>
              <a:rPr lang="fr-FR" dirty="0" smtClean="0"/>
              <a:t> </a:t>
            </a:r>
            <a:r>
              <a:rPr lang="fr-FR" dirty="0"/>
              <a:t>sites </a:t>
            </a:r>
            <a:r>
              <a:rPr lang="fr-FR" dirty="0" smtClean="0"/>
              <a:t>grilles</a:t>
            </a:r>
            <a:endParaRPr lang="fr-FR" sz="1800" dirty="0" smtClean="0"/>
          </a:p>
          <a:p>
            <a:r>
              <a:rPr lang="fr-FR" sz="2000" b="1" dirty="0" smtClean="0"/>
              <a:t>42 </a:t>
            </a:r>
            <a:r>
              <a:rPr lang="fr-FR" sz="2000" b="1" dirty="0"/>
              <a:t>5</a:t>
            </a:r>
            <a:r>
              <a:rPr lang="fr-FR" sz="2000" b="1" dirty="0" smtClean="0"/>
              <a:t>00 </a:t>
            </a:r>
            <a:r>
              <a:rPr lang="fr-FR" sz="2000" dirty="0" smtClean="0"/>
              <a:t> </a:t>
            </a:r>
            <a:r>
              <a:rPr lang="fr-FR" sz="2000" dirty="0" err="1" smtClean="0"/>
              <a:t>CPUs</a:t>
            </a:r>
            <a:r>
              <a:rPr lang="fr-FR" sz="2000" dirty="0" smtClean="0"/>
              <a:t> logiques / 425 000 HEPSPEC06 (</a:t>
            </a:r>
            <a:r>
              <a:rPr lang="fr-FR" sz="2000" dirty="0" smtClean="0">
                <a:hlinkClick r:id="rId3"/>
              </a:rPr>
              <a:t>définition</a:t>
            </a:r>
            <a:r>
              <a:rPr lang="fr-FR" sz="2000" dirty="0" smtClean="0"/>
              <a:t>) </a:t>
            </a:r>
          </a:p>
          <a:p>
            <a:r>
              <a:rPr lang="fr-FR" sz="2000" b="1" dirty="0" smtClean="0"/>
              <a:t>21 PB</a:t>
            </a:r>
            <a:r>
              <a:rPr lang="fr-FR" sz="2000" dirty="0" smtClean="0"/>
              <a:t>/</a:t>
            </a:r>
            <a:r>
              <a:rPr lang="fr-FR" sz="2000" b="1" dirty="0" smtClean="0"/>
              <a:t>15 PB</a:t>
            </a:r>
            <a:r>
              <a:rPr lang="fr-FR" sz="2000" dirty="0" smtClean="0"/>
              <a:t> stockage disque/bande</a:t>
            </a:r>
          </a:p>
          <a:p>
            <a:endParaRPr lang="fr-FR" sz="2000" dirty="0" smtClean="0"/>
          </a:p>
          <a:p>
            <a:r>
              <a:rPr lang="fr-FR" sz="2000" dirty="0" smtClean="0"/>
              <a:t>ressources mutualisées, </a:t>
            </a:r>
          </a:p>
          <a:p>
            <a:r>
              <a:rPr lang="fr-FR" sz="2000" dirty="0"/>
              <a:t>a</a:t>
            </a:r>
            <a:r>
              <a:rPr lang="fr-FR" sz="2000" dirty="0" smtClean="0"/>
              <a:t>pportées par les communautés,</a:t>
            </a:r>
          </a:p>
          <a:p>
            <a:r>
              <a:rPr lang="fr-FR" sz="2000" dirty="0" smtClean="0"/>
              <a:t>accessibles aux partenaires du GIS, </a:t>
            </a:r>
          </a:p>
          <a:p>
            <a:r>
              <a:rPr lang="fr-FR" sz="2000" dirty="0" smtClean="0"/>
              <a:t>besoins liés à la recherche,</a:t>
            </a:r>
          </a:p>
          <a:p>
            <a:r>
              <a:rPr lang="fr-FR" sz="2000" dirty="0" smtClean="0"/>
              <a:t>accessibles aux organismes ou      entreprises dans le cadre de projets communs avec ces partenaires.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11516" y="6597650"/>
            <a:ext cx="1296988" cy="260350"/>
          </a:xfrm>
        </p:spPr>
        <p:txBody>
          <a:bodyPr/>
          <a:lstStyle/>
          <a:p>
            <a:fld id="{4865741E-E063-4B0C-A72D-52DD0E0AF52C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53" y="1800200"/>
            <a:ext cx="4936259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L’infrastructure cloud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72816"/>
            <a:ext cx="5076056" cy="475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/>
              <a:t>cloud </a:t>
            </a:r>
            <a:r>
              <a:rPr lang="fr-FR" sz="4000" dirty="0" err="1" smtClean="0"/>
              <a:t>IaaS</a:t>
            </a:r>
            <a:r>
              <a:rPr lang="fr-FR" sz="4000" dirty="0" smtClean="0"/>
              <a:t> fédéré</a:t>
            </a:r>
          </a:p>
          <a:p>
            <a:r>
              <a:rPr lang="fr-FR" sz="2000" dirty="0" smtClean="0"/>
              <a:t>ressources distribuées de moins en moins hétérogènes (</a:t>
            </a:r>
            <a:r>
              <a:rPr lang="fr-FR" sz="2000" dirty="0" err="1" smtClean="0"/>
              <a:t>OpenStack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authentification unique</a:t>
            </a:r>
          </a:p>
          <a:p>
            <a:r>
              <a:rPr lang="fr-FR" sz="2000" dirty="0" smtClean="0"/>
              <a:t>mutualisation de l’expertise</a:t>
            </a:r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11516" y="6597650"/>
            <a:ext cx="1296988" cy="260350"/>
          </a:xfrm>
        </p:spPr>
        <p:txBody>
          <a:bodyPr/>
          <a:lstStyle/>
          <a:p>
            <a:fld id="{4865741E-E063-4B0C-A72D-52DD0E0AF52C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36288"/>
            <a:ext cx="4752528" cy="46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79512" y="1773064"/>
            <a:ext cx="7344816" cy="4318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EGI : partenaires et fournisseurs de ressources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986" y="1268760"/>
            <a:ext cx="8286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France Grilles représente </a:t>
            </a:r>
            <a:r>
              <a:rPr lang="fr-FR" sz="2400" b="1" dirty="0">
                <a:solidFill>
                  <a:schemeClr val="bg1"/>
                </a:solidFill>
              </a:rPr>
              <a:t>la France dans </a:t>
            </a:r>
            <a:r>
              <a:rPr lang="fr-FR" sz="2400" b="1" dirty="0" smtClean="0">
                <a:solidFill>
                  <a:schemeClr val="bg1"/>
                </a:solidFill>
              </a:rPr>
              <a:t>EGI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04864"/>
            <a:ext cx="5978003" cy="433005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7504" y="622802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avril 2014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508553" y="586798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Bleu : partenaires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508104" y="6156012"/>
            <a:ext cx="355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Vert : fournisseurs de ressources</a:t>
            </a:r>
            <a:endParaRPr lang="fr-FR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11516" y="6597650"/>
            <a:ext cx="1296988" cy="260350"/>
          </a:xfrm>
        </p:spPr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228184" y="2564904"/>
            <a:ext cx="2666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&gt; 50 pays</a:t>
            </a:r>
          </a:p>
          <a:p>
            <a:r>
              <a:rPr lang="fr-FR" dirty="0"/>
              <a:t> </a:t>
            </a:r>
            <a:r>
              <a:rPr lang="fr-FR" dirty="0" smtClean="0"/>
              <a:t>&gt; 430 000 </a:t>
            </a:r>
            <a:r>
              <a:rPr lang="fr-FR" dirty="0" err="1" smtClean="0"/>
              <a:t>cores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&gt; 330 </a:t>
            </a:r>
            <a:r>
              <a:rPr lang="fr-FR" dirty="0" err="1" smtClean="0"/>
              <a:t>resource</a:t>
            </a:r>
            <a:r>
              <a:rPr lang="fr-FR" dirty="0" smtClean="0"/>
              <a:t> centres</a:t>
            </a:r>
          </a:p>
          <a:p>
            <a:r>
              <a:rPr lang="fr-FR" dirty="0"/>
              <a:t> </a:t>
            </a:r>
            <a:r>
              <a:rPr lang="fr-FR" dirty="0" smtClean="0"/>
              <a:t>1,2 Millions jobs/jour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063113" y="450912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Grilles, </a:t>
            </a:r>
            <a:r>
              <a:rPr lang="fr-FR" dirty="0" err="1" smtClean="0"/>
              <a:t>clouds</a:t>
            </a:r>
            <a:r>
              <a:rPr lang="fr-FR" dirty="0" smtClean="0"/>
              <a:t>, desktops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9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Qui utilise les services de </a:t>
            </a:r>
            <a:r>
              <a:rPr lang="en-GB" dirty="0" smtClean="0"/>
              <a:t>France Grilles 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12360" y="6597650"/>
            <a:ext cx="1296988" cy="260350"/>
          </a:xfrm>
        </p:spPr>
        <p:txBody>
          <a:bodyPr/>
          <a:lstStyle/>
          <a:p>
            <a:pPr>
              <a:defRPr/>
            </a:pPr>
            <a:fld id="{759F2EBE-737C-4524-8B0C-433799F1C55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1489" y="1782146"/>
            <a:ext cx="89527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L’infrastructure est ouverte à toutes les disciplines</a:t>
            </a:r>
            <a:r>
              <a:rPr lang="fr-FR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Environ </a:t>
            </a:r>
            <a:r>
              <a:rPr lang="fr-FR" dirty="0"/>
              <a:t>750 utilisateurs « nationaux » regroupés en organisations virtuelles (VO)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environ 90 </a:t>
            </a:r>
            <a:r>
              <a:rPr lang="en-GB" sz="2000" dirty="0"/>
              <a:t>Organisations </a:t>
            </a:r>
            <a:r>
              <a:rPr lang="en-GB" sz="2000" dirty="0" err="1"/>
              <a:t>Virtuelles</a:t>
            </a:r>
            <a:r>
              <a:rPr lang="en-GB" sz="2000" dirty="0"/>
              <a:t> (VO)</a:t>
            </a:r>
            <a:r>
              <a:rPr lang="en-GB" dirty="0"/>
              <a:t> </a:t>
            </a:r>
            <a:r>
              <a:rPr lang="en-GB" dirty="0" err="1"/>
              <a:t>accueillies</a:t>
            </a:r>
            <a:r>
              <a:rPr lang="en-GB" dirty="0"/>
              <a:t> sur </a:t>
            </a:r>
            <a:r>
              <a:rPr lang="en-GB" dirty="0" err="1"/>
              <a:t>l’infrastructure</a:t>
            </a:r>
            <a:r>
              <a:rPr lang="en-GB" dirty="0"/>
              <a:t> </a:t>
            </a:r>
            <a:r>
              <a:rPr lang="en-GB" dirty="0" err="1"/>
              <a:t>dont</a:t>
            </a:r>
            <a:r>
              <a:rPr lang="en-GB" dirty="0"/>
              <a:t> </a:t>
            </a:r>
            <a:r>
              <a:rPr lang="en-GB" dirty="0" smtClean="0"/>
              <a:t>1/3 </a:t>
            </a:r>
            <a:r>
              <a:rPr lang="en-GB" dirty="0" err="1"/>
              <a:t>nationales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locales. </a:t>
            </a:r>
            <a:endParaRPr lang="fr-FR" dirty="0"/>
          </a:p>
          <a:p>
            <a:endParaRPr lang="fr-FR" dirty="0"/>
          </a:p>
        </p:txBody>
      </p:sp>
      <p:pic>
        <p:nvPicPr>
          <p:cNvPr id="9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9552" y="2996952"/>
            <a:ext cx="8208912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5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rancegrilles_utilisateurs-copi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rancegrilles_utilisateurs-copi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EGI-InSPIRE-May2011-V4</Template>
  <TotalTime>5789</TotalTime>
  <Words>744</Words>
  <Application>Microsoft Office PowerPoint</Application>
  <PresentationFormat>Affichage à l'écran (4:3)</PresentationFormat>
  <Paragraphs>149</Paragraphs>
  <Slides>16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EGI-InSPIRE 2</vt:lpstr>
      <vt:lpstr>Custom Design</vt:lpstr>
      <vt:lpstr>francegrilles_utilisateurs-copie2</vt:lpstr>
      <vt:lpstr>1_francegrilles_utilisateurs-copie2</vt:lpstr>
      <vt:lpstr>France Grilles http://www.france-grilles.fr </vt:lpstr>
      <vt:lpstr>France Grilles, Groupement d’Intérêt Scientifique - GIS</vt:lpstr>
      <vt:lpstr>Définitions :</vt:lpstr>
      <vt:lpstr>Important : sécurité authentification</vt:lpstr>
      <vt:lpstr>Important : sécurité autorisations</vt:lpstr>
      <vt:lpstr>L’infrastructure grille </vt:lpstr>
      <vt:lpstr>L’infrastructure cloud  </vt:lpstr>
      <vt:lpstr>EGI : partenaires et fournisseurs de ressources</vt:lpstr>
      <vt:lpstr>Qui utilise les services de France Grilles ?</vt:lpstr>
      <vt:lpstr>Catalogue de services « utilisateurs » </vt:lpstr>
      <vt:lpstr>Chercheurs / ingénieurs organisé en VO – FG-DIRAC</vt:lpstr>
      <vt:lpstr>Chercheur(s) / ingénieur(s) </vt:lpstr>
      <vt:lpstr>Chercheur(s) / ingénieur(s) experts de communautés</vt:lpstr>
      <vt:lpstr>Prérequis pour l’utilisation des infrastructures</vt:lpstr>
      <vt:lpstr>Formation et support ?</vt:lpstr>
      <vt:lpstr>www.france-grilles.fr  pour en savoir plus...</vt:lpstr>
    </vt:vector>
  </TitlesOfParts>
  <Company>CNRS IdGC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France-Grilles janv 2015</dc:title>
  <dc:creator>Romier</dc:creator>
  <cp:lastModifiedBy>Geneviève</cp:lastModifiedBy>
  <cp:revision>671</cp:revision>
  <dcterms:created xsi:type="dcterms:W3CDTF">2012-11-19T12:52:08Z</dcterms:created>
  <dcterms:modified xsi:type="dcterms:W3CDTF">2018-01-19T09:32:34Z</dcterms:modified>
</cp:coreProperties>
</file>