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9" r:id="rId3"/>
    <p:sldId id="270" r:id="rId4"/>
    <p:sldId id="266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44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8EA5C-3821-4CE5-A180-F43B15F9173D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9488A-F7B5-4721-BD7B-24B29DAB6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130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9488A-F7B5-4721-BD7B-24B29DAB694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430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11/29/2017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329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11/29/2017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4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11/29/2017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8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11/29/2017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17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11/29/2017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94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11/29/2017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5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11/29/2017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1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11/29/2017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21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11/29/2017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11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11/29/2017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11/29/2017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33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4DD8-FAA0-415C-99E0-500F920E3EAA}" type="datetimeFigureOut">
              <a:rPr lang="en-US" smtClean="0"/>
              <a:t>11/29/2017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4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gdr.cnrs.fr/drh/protect-soc/fiches_rps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aremuneration.cnrs.f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Réunion de service électronique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44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01/12/2017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6567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1800" b="1" u="sng" dirty="0" smtClean="0">
                <a:solidFill>
                  <a:srgbClr val="1F497D"/>
                </a:solidFill>
              </a:rPr>
              <a:t>Nouvelles générales</a:t>
            </a:r>
            <a:r>
              <a:rPr lang="fr-FR" sz="1600" b="1" u="sng" dirty="0" smtClean="0">
                <a:solidFill>
                  <a:srgbClr val="1F497D"/>
                </a:solidFill>
              </a:rPr>
              <a:t>:</a:t>
            </a:r>
            <a:r>
              <a:rPr lang="fr-FR" sz="1600" dirty="0" smtClean="0">
                <a:solidFill>
                  <a:srgbClr val="1F497D"/>
                </a:solidFill>
              </a:rPr>
              <a:t> </a:t>
            </a:r>
          </a:p>
          <a:p>
            <a:pPr marL="0" indent="0"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r>
              <a:rPr lang="fr-FR" sz="1600" u="sng" dirty="0" smtClean="0">
                <a:solidFill>
                  <a:schemeClr val="tx2"/>
                </a:solidFill>
              </a:rPr>
              <a:t>CET ouvert</a:t>
            </a:r>
            <a:r>
              <a:rPr lang="fr-FR" sz="1600" dirty="0" smtClean="0">
                <a:solidFill>
                  <a:schemeClr val="tx2"/>
                </a:solidFill>
              </a:rPr>
              <a:t>: alimentation et option jusqu’au 31/12 puis option uniquement jusqu’au 31/01.</a:t>
            </a:r>
          </a:p>
          <a:p>
            <a:r>
              <a:rPr lang="fr-FR" sz="1600" u="sng" dirty="0" smtClean="0">
                <a:solidFill>
                  <a:schemeClr val="tx2"/>
                </a:solidFill>
              </a:rPr>
              <a:t>Postes 2017</a:t>
            </a:r>
            <a:r>
              <a:rPr lang="fr-FR" sz="1600" dirty="0" smtClean="0">
                <a:solidFill>
                  <a:schemeClr val="tx2"/>
                </a:solidFill>
              </a:rPr>
              <a:t>: 2 concours internes IR </a:t>
            </a:r>
            <a:r>
              <a:rPr lang="fr-FR" sz="1600" dirty="0" err="1" smtClean="0">
                <a:solidFill>
                  <a:schemeClr val="tx2"/>
                </a:solidFill>
              </a:rPr>
              <a:t>méca</a:t>
            </a:r>
            <a:r>
              <a:rPr lang="fr-FR" sz="1600" dirty="0" smtClean="0">
                <a:solidFill>
                  <a:schemeClr val="tx2"/>
                </a:solidFill>
              </a:rPr>
              <a:t>. + 1 FSEP services généraux.</a:t>
            </a:r>
          </a:p>
          <a:p>
            <a:r>
              <a:rPr lang="fr-FR" sz="1600" u="sng" dirty="0" smtClean="0">
                <a:solidFill>
                  <a:schemeClr val="tx2"/>
                </a:solidFill>
              </a:rPr>
              <a:t>Postes 2018 en attente de réponse de l’IN2P3</a:t>
            </a:r>
            <a:r>
              <a:rPr lang="fr-FR" sz="1600" dirty="0" smtClean="0">
                <a:solidFill>
                  <a:schemeClr val="tx2"/>
                </a:solidFill>
              </a:rPr>
              <a:t>: 1 poste IR info ouvert en FSEP, 2 AI en NOEMI (</a:t>
            </a:r>
            <a:r>
              <a:rPr lang="fr-FR" sz="1600" dirty="0" err="1" smtClean="0">
                <a:solidFill>
                  <a:schemeClr val="tx2"/>
                </a:solidFill>
              </a:rPr>
              <a:t>méca</a:t>
            </a:r>
            <a:r>
              <a:rPr lang="fr-FR" sz="1600" dirty="0" smtClean="0">
                <a:solidFill>
                  <a:schemeClr val="tx2"/>
                </a:solidFill>
              </a:rPr>
              <a:t> et assistante de direction).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        Départ de Chantal V. en mars 2018 et Laurent G. à la fin du printemps.</a:t>
            </a:r>
          </a:p>
          <a:p>
            <a:r>
              <a:rPr lang="fr-FR" sz="1600" dirty="0" smtClean="0">
                <a:solidFill>
                  <a:schemeClr val="tx2"/>
                </a:solidFill>
              </a:rPr>
              <a:t>Commencer à penser à des sujets de stages potentiels</a:t>
            </a:r>
            <a:r>
              <a:rPr lang="fr-FR" sz="1600" dirty="0">
                <a:solidFill>
                  <a:schemeClr val="tx2"/>
                </a:solidFill>
              </a:rPr>
              <a:t>.</a:t>
            </a:r>
            <a:endParaRPr lang="fr-FR" sz="1600" dirty="0" smtClean="0">
              <a:solidFill>
                <a:schemeClr val="tx2"/>
              </a:solidFill>
            </a:endParaRPr>
          </a:p>
          <a:p>
            <a:r>
              <a:rPr lang="fr-FR" sz="1600" dirty="0" smtClean="0">
                <a:solidFill>
                  <a:schemeClr val="tx2"/>
                </a:solidFill>
              </a:rPr>
              <a:t>Réseau </a:t>
            </a:r>
            <a:r>
              <a:rPr lang="fr-FR" sz="1600" dirty="0" err="1" smtClean="0">
                <a:solidFill>
                  <a:schemeClr val="tx2"/>
                </a:solidFill>
              </a:rPr>
              <a:t>IoT</a:t>
            </a:r>
            <a:r>
              <a:rPr lang="fr-FR" sz="1600" dirty="0" smtClean="0">
                <a:solidFill>
                  <a:schemeClr val="tx2"/>
                </a:solidFill>
              </a:rPr>
              <a:t>, objets connectés. Groupe de travail et rapport: </a:t>
            </a:r>
            <a:r>
              <a:rPr lang="fr-FR" sz="1600" dirty="0" err="1" smtClean="0">
                <a:solidFill>
                  <a:schemeClr val="tx2"/>
                </a:solidFill>
              </a:rPr>
              <a:t>Eric</a:t>
            </a:r>
            <a:r>
              <a:rPr lang="fr-FR" sz="1600" dirty="0" smtClean="0">
                <a:solidFill>
                  <a:schemeClr val="tx2"/>
                </a:solidFill>
              </a:rPr>
              <a:t>.</a:t>
            </a:r>
          </a:p>
          <a:p>
            <a:r>
              <a:rPr lang="fr-FR" sz="1600" dirty="0" smtClean="0">
                <a:solidFill>
                  <a:schemeClr val="tx2"/>
                </a:solidFill>
              </a:rPr>
              <a:t>Investigations sur les possibilités apprentissage/alternance licence pro électronique pour ATLAS </a:t>
            </a:r>
            <a:r>
              <a:rPr lang="fr-FR" sz="1600" dirty="0" err="1" smtClean="0">
                <a:solidFill>
                  <a:schemeClr val="tx2"/>
                </a:solidFill>
              </a:rPr>
              <a:t>Lar</a:t>
            </a:r>
            <a:r>
              <a:rPr lang="fr-FR" sz="1600" dirty="0" smtClean="0">
                <a:solidFill>
                  <a:schemeClr val="tx2"/>
                </a:solidFill>
              </a:rPr>
              <a:t>: production, tests </a:t>
            </a:r>
            <a:r>
              <a:rPr lang="fr-FR" sz="1600" dirty="0" err="1" smtClean="0">
                <a:solidFill>
                  <a:schemeClr val="tx2"/>
                </a:solidFill>
              </a:rPr>
              <a:t>Latomes</a:t>
            </a:r>
            <a:r>
              <a:rPr lang="fr-FR" sz="1600" dirty="0" smtClean="0">
                <a:solidFill>
                  <a:schemeClr val="tx2"/>
                </a:solidFill>
              </a:rPr>
              <a:t>... Stratégie embauche IE service?</a:t>
            </a:r>
          </a:p>
          <a:p>
            <a:r>
              <a:rPr lang="fr-FR" sz="1600" dirty="0" smtClean="0">
                <a:solidFill>
                  <a:schemeClr val="tx2"/>
                </a:solidFill>
              </a:rPr>
              <a:t>Revues de projets.</a:t>
            </a:r>
          </a:p>
          <a:p>
            <a:r>
              <a:rPr lang="fr-FR" sz="1600" dirty="0" smtClean="0">
                <a:solidFill>
                  <a:schemeClr val="tx2"/>
                </a:solidFill>
              </a:rPr>
              <a:t>Retour </a:t>
            </a:r>
            <a:r>
              <a:rPr lang="fr-FR" sz="1600" dirty="0" smtClean="0">
                <a:solidFill>
                  <a:schemeClr val="tx2"/>
                </a:solidFill>
              </a:rPr>
              <a:t>d’expérience NCAB?</a:t>
            </a:r>
          </a:p>
          <a:p>
            <a:r>
              <a:rPr lang="fr-FR" sz="1600" dirty="0">
                <a:solidFill>
                  <a:schemeClr val="tx2"/>
                </a:solidFill>
              </a:rPr>
              <a:t>Sensibilisation aux risques psychosociaux </a:t>
            </a:r>
            <a:r>
              <a:rPr lang="fr-FR" sz="1600" dirty="0">
                <a:solidFill>
                  <a:schemeClr val="tx2"/>
                </a:solidFill>
                <a:hlinkClick r:id="rId2"/>
              </a:rPr>
              <a:t>https://</a:t>
            </a:r>
            <a:r>
              <a:rPr lang="fr-FR" sz="1600" dirty="0" smtClean="0">
                <a:solidFill>
                  <a:schemeClr val="tx2"/>
                </a:solidFill>
                <a:hlinkClick r:id="rId2"/>
              </a:rPr>
              <a:t>www.dgdr.cnrs.fr/drh/protect-soc/fiches_rps.htm</a:t>
            </a:r>
            <a:endParaRPr lang="fr-FR" sz="1600" dirty="0" smtClean="0">
              <a:solidFill>
                <a:schemeClr val="tx2"/>
              </a:solidFill>
            </a:endParaRPr>
          </a:p>
          <a:p>
            <a:r>
              <a:rPr lang="fr-FR" sz="1600" dirty="0" smtClean="0">
                <a:solidFill>
                  <a:schemeClr val="tx2"/>
                </a:solidFill>
              </a:rPr>
              <a:t>Merci à Sylvain, Nicolas DD, Renaud et </a:t>
            </a:r>
            <a:r>
              <a:rPr lang="fr-FR" sz="1600" dirty="0" err="1" smtClean="0">
                <a:solidFill>
                  <a:schemeClr val="tx2"/>
                </a:solidFill>
              </a:rPr>
              <a:t>Seb</a:t>
            </a:r>
            <a:r>
              <a:rPr lang="fr-FR" sz="1600" dirty="0" smtClean="0">
                <a:solidFill>
                  <a:schemeClr val="tx2"/>
                </a:solidFill>
              </a:rPr>
              <a:t> pour l’encadrement du stage troisièmes.</a:t>
            </a:r>
          </a:p>
          <a:p>
            <a:pPr marL="0" indent="0">
              <a:buNone/>
            </a:pPr>
            <a:r>
              <a:rPr lang="fr-FR" sz="1600" dirty="0">
                <a:solidFill>
                  <a:schemeClr val="tx2"/>
                </a:solidFill>
              </a:rPr>
              <a:t>	</a:t>
            </a:r>
            <a:r>
              <a:rPr lang="fr-FR" sz="1600" dirty="0" smtClean="0">
                <a:solidFill>
                  <a:schemeClr val="tx2"/>
                </a:solidFill>
              </a:rPr>
              <a:t>Prochain stage les 15, 16 et 17 janvier 2018. Des volontaires?</a:t>
            </a:r>
            <a:endParaRPr lang="fr-FR" sz="1600" dirty="0">
              <a:solidFill>
                <a:schemeClr val="tx2"/>
              </a:solidFill>
            </a:endParaRPr>
          </a:p>
          <a:p>
            <a:endParaRPr lang="fr-FR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271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554968" y="260648"/>
            <a:ext cx="8034064" cy="60486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600" b="1" u="sng" dirty="0" smtClean="0">
                <a:solidFill>
                  <a:schemeClr val="tx2"/>
                </a:solidFill>
              </a:rPr>
              <a:t>NSIP</a:t>
            </a:r>
            <a:r>
              <a:rPr lang="fr-FR" sz="1600" b="1" u="sng" dirty="0" smtClean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- Outil et fiches individuelles existants depuis 1</a:t>
            </a:r>
            <a:r>
              <a:rPr lang="fr-FR" sz="1600" baseline="30000" dirty="0" smtClean="0">
                <a:solidFill>
                  <a:schemeClr val="tx2"/>
                </a:solidFill>
              </a:rPr>
              <a:t>er</a:t>
            </a:r>
            <a:r>
              <a:rPr lang="fr-FR" sz="1600" dirty="0" smtClean="0">
                <a:solidFill>
                  <a:schemeClr val="tx2"/>
                </a:solidFill>
              </a:rPr>
              <a:t> semestre 2017.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- 1</a:t>
            </a:r>
            <a:r>
              <a:rPr lang="fr-FR" sz="1600" baseline="30000" dirty="0" smtClean="0">
                <a:solidFill>
                  <a:schemeClr val="tx2"/>
                </a:solidFill>
              </a:rPr>
              <a:t>er</a:t>
            </a:r>
            <a:r>
              <a:rPr lang="fr-FR" sz="1600" dirty="0" smtClean="0">
                <a:solidFill>
                  <a:schemeClr val="tx2"/>
                </a:solidFill>
              </a:rPr>
              <a:t> semestre rempli par Chantal à partir des % remontés des services.</a:t>
            </a:r>
          </a:p>
          <a:p>
            <a:pPr marL="0" indent="0">
              <a:buNone/>
            </a:pPr>
            <a:r>
              <a:rPr lang="fr-FR" sz="1600" dirty="0">
                <a:solidFill>
                  <a:schemeClr val="tx2"/>
                </a:solidFill>
              </a:rPr>
              <a:t>  </a:t>
            </a:r>
            <a:r>
              <a:rPr lang="fr-FR" sz="1600" dirty="0" smtClean="0">
                <a:solidFill>
                  <a:schemeClr val="tx2"/>
                </a:solidFill>
              </a:rPr>
              <a:t>2eme semestre à remplir par le responsable de service.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- Fichiers </a:t>
            </a:r>
            <a:r>
              <a:rPr lang="fr-FR" sz="1600" dirty="0" err="1" smtClean="0">
                <a:solidFill>
                  <a:schemeClr val="tx2"/>
                </a:solidFill>
              </a:rPr>
              <a:t>excel</a:t>
            </a:r>
            <a:r>
              <a:rPr lang="fr-FR" sz="1600" dirty="0" smtClean="0">
                <a:solidFill>
                  <a:schemeClr val="tx2"/>
                </a:solidFill>
              </a:rPr>
              <a:t> personnels disponibles, permettent de sortir les chiffres.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  Utile pour les agents qui sont sur plusieurs expériences.</a:t>
            </a:r>
          </a:p>
          <a:p>
            <a:pPr marL="0" indent="0">
              <a:buNone/>
            </a:pPr>
            <a:r>
              <a:rPr lang="fr-FR" sz="1600" dirty="0">
                <a:solidFill>
                  <a:schemeClr val="tx2"/>
                </a:solidFill>
              </a:rPr>
              <a:t> </a:t>
            </a:r>
            <a:r>
              <a:rPr lang="fr-FR" sz="1600" dirty="0" smtClean="0">
                <a:solidFill>
                  <a:schemeClr val="tx2"/>
                </a:solidFill>
              </a:rPr>
              <a:t> Contraignant/facile à utiliser au quotidien?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- En 2018, les agents remplieront « vraisemblablement » eux-mêmes leur fiche, validation     </a:t>
            </a:r>
          </a:p>
          <a:p>
            <a:pPr marL="0" indent="0">
              <a:buNone/>
            </a:pPr>
            <a:r>
              <a:rPr lang="fr-FR" sz="1600" dirty="0">
                <a:solidFill>
                  <a:schemeClr val="tx2"/>
                </a:solidFill>
              </a:rPr>
              <a:t> </a:t>
            </a:r>
            <a:r>
              <a:rPr lang="fr-FR" sz="1600" dirty="0" smtClean="0">
                <a:solidFill>
                  <a:schemeClr val="tx2"/>
                </a:solidFill>
              </a:rPr>
              <a:t> par le responsable de service. </a:t>
            </a:r>
          </a:p>
          <a:p>
            <a:pPr marL="0" indent="0"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Je vous envoie prochainement les fichiers </a:t>
            </a:r>
            <a:r>
              <a:rPr lang="fr-FR" sz="1600" dirty="0" err="1" smtClean="0">
                <a:solidFill>
                  <a:schemeClr val="tx2"/>
                </a:solidFill>
              </a:rPr>
              <a:t>excel</a:t>
            </a:r>
            <a:r>
              <a:rPr lang="fr-FR" sz="1600" dirty="0" smtClean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fr-FR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600" b="1" u="sng" dirty="0">
                <a:solidFill>
                  <a:schemeClr val="tx2"/>
                </a:solidFill>
              </a:rPr>
              <a:t>RIFSEEP:</a:t>
            </a:r>
            <a:r>
              <a:rPr lang="fr-FR" sz="1600" dirty="0">
                <a:solidFill>
                  <a:schemeClr val="tx2"/>
                </a:solidFill>
              </a:rPr>
              <a:t> </a:t>
            </a:r>
            <a:r>
              <a:rPr lang="fr-FR" sz="1600" dirty="0">
                <a:solidFill>
                  <a:schemeClr val="tx2"/>
                </a:solidFill>
                <a:hlinkClick r:id="rId2"/>
              </a:rPr>
              <a:t>http://maremuneration.cnrs.fr/</a:t>
            </a:r>
            <a:endParaRPr lang="fr-FR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- IFSE: socle dépendant du corps + groupe (1,2,3). Classement de départ sans perte de revenu.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    Changements de groupe restreint dans l’avenir principalement à la mutation et au    </a:t>
            </a:r>
          </a:p>
          <a:p>
            <a:pPr marL="0" indent="0">
              <a:buNone/>
            </a:pPr>
            <a:r>
              <a:rPr lang="fr-FR" sz="1600" dirty="0">
                <a:solidFill>
                  <a:schemeClr val="tx2"/>
                </a:solidFill>
              </a:rPr>
              <a:t> </a:t>
            </a:r>
            <a:r>
              <a:rPr lang="fr-FR" sz="1600" dirty="0" smtClean="0">
                <a:solidFill>
                  <a:schemeClr val="tx2"/>
                </a:solidFill>
              </a:rPr>
              <a:t>    changement de corps. 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- CIA: primes exceptionnelles.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- </a:t>
            </a:r>
            <a:r>
              <a:rPr lang="fr-FR" sz="1600" dirty="0">
                <a:solidFill>
                  <a:schemeClr val="tx2"/>
                </a:solidFill>
              </a:rPr>
              <a:t>PPRS versée au 1</a:t>
            </a:r>
            <a:r>
              <a:rPr lang="fr-FR" sz="1600" baseline="30000" dirty="0">
                <a:solidFill>
                  <a:schemeClr val="tx2"/>
                </a:solidFill>
              </a:rPr>
              <a:t>er</a:t>
            </a:r>
            <a:r>
              <a:rPr lang="fr-FR" sz="1600" dirty="0">
                <a:solidFill>
                  <a:schemeClr val="tx2"/>
                </a:solidFill>
              </a:rPr>
              <a:t> semestre 2017, équivalent en IFSE versée de septembre à décembre 2017.</a:t>
            </a:r>
            <a:endParaRPr lang="fr-FR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Présentation de la DR complète prochainement en ligne.</a:t>
            </a:r>
          </a:p>
          <a:p>
            <a:pPr marL="0" indent="0">
              <a:buNone/>
            </a:pPr>
            <a:endParaRPr lang="fr-FR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- </a:t>
            </a:r>
            <a:r>
              <a:rPr lang="fr-FR" sz="1600" dirty="0">
                <a:solidFill>
                  <a:schemeClr val="tx2"/>
                </a:solidFill>
              </a:rPr>
              <a:t>Revalorisation des carrières au 1/10, création d’un échelon AI supplémentaire.</a:t>
            </a:r>
            <a:endParaRPr lang="fr-FR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87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800" b="1" u="sng" dirty="0" smtClean="0">
                <a:solidFill>
                  <a:schemeClr val="tx2"/>
                </a:solidFill>
              </a:rPr>
              <a:t>Budget </a:t>
            </a:r>
            <a:r>
              <a:rPr lang="fr-FR" sz="1600" b="1" u="sng" dirty="0" smtClean="0">
                <a:solidFill>
                  <a:schemeClr val="tx2"/>
                </a:solidFill>
              </a:rPr>
              <a:t>2017 (rappel):</a:t>
            </a:r>
          </a:p>
          <a:p>
            <a:pPr marL="0" indent="0">
              <a:buNone/>
            </a:pPr>
            <a:endParaRPr lang="fr-FR" sz="1600" b="1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600" b="1" dirty="0" smtClean="0">
                <a:solidFill>
                  <a:schemeClr val="tx2"/>
                </a:solidFill>
              </a:rPr>
              <a:t>ELECCO</a:t>
            </a:r>
            <a:r>
              <a:rPr lang="fr-FR" sz="1600" b="1" dirty="0">
                <a:solidFill>
                  <a:schemeClr val="tx2"/>
                </a:solidFill>
              </a:rPr>
              <a:t>: </a:t>
            </a:r>
            <a:r>
              <a:rPr lang="fr-FR" sz="1600" b="1" dirty="0" smtClean="0">
                <a:solidFill>
                  <a:schemeClr val="tx2"/>
                </a:solidFill>
              </a:rPr>
              <a:t>dépense 6842€/7200</a:t>
            </a:r>
            <a:r>
              <a:rPr lang="fr-FR" sz="1600" dirty="0" smtClean="0">
                <a:solidFill>
                  <a:schemeClr val="tx2"/>
                </a:solidFill>
              </a:rPr>
              <a:t>€ → reste </a:t>
            </a:r>
            <a:r>
              <a:rPr lang="fr-FR" sz="1600" b="1" dirty="0" smtClean="0">
                <a:solidFill>
                  <a:schemeClr val="tx2"/>
                </a:solidFill>
              </a:rPr>
              <a:t>558€.</a:t>
            </a:r>
          </a:p>
          <a:p>
            <a:pPr marL="0" indent="0">
              <a:buNone/>
            </a:pPr>
            <a:r>
              <a:rPr lang="fr-FR" sz="1600" dirty="0">
                <a:solidFill>
                  <a:schemeClr val="tx2"/>
                </a:solidFill>
              </a:rPr>
              <a:t>	</a:t>
            </a:r>
            <a:r>
              <a:rPr lang="fr-FR" sz="1600" dirty="0" smtClean="0">
                <a:solidFill>
                  <a:schemeClr val="tx2"/>
                </a:solidFill>
              </a:rPr>
              <a:t>(1000€ machine virtuelle, 5642€ </a:t>
            </a:r>
            <a:r>
              <a:rPr lang="fr-FR" sz="1600" dirty="0" err="1" smtClean="0">
                <a:solidFill>
                  <a:schemeClr val="tx2"/>
                </a:solidFill>
              </a:rPr>
              <a:t>europractice</a:t>
            </a:r>
            <a:r>
              <a:rPr lang="fr-FR" sz="1600" dirty="0" smtClean="0">
                <a:solidFill>
                  <a:schemeClr val="tx2"/>
                </a:solidFill>
              </a:rPr>
              <a:t> + extension de garantie)</a:t>
            </a:r>
          </a:p>
          <a:p>
            <a:pPr marL="0" indent="0">
              <a:buNone/>
            </a:pPr>
            <a:r>
              <a:rPr lang="fr-FR" sz="1600" b="1" dirty="0">
                <a:solidFill>
                  <a:schemeClr val="tx2"/>
                </a:solidFill>
              </a:rPr>
              <a:t>ELECIAO: </a:t>
            </a:r>
            <a:r>
              <a:rPr lang="fr-FR" sz="1600" b="1" dirty="0" smtClean="0">
                <a:solidFill>
                  <a:schemeClr val="tx2"/>
                </a:solidFill>
              </a:rPr>
              <a:t> dépense 15040€/17000</a:t>
            </a:r>
            <a:r>
              <a:rPr lang="fr-FR" sz="1600" dirty="0" smtClean="0">
                <a:solidFill>
                  <a:schemeClr val="tx2"/>
                </a:solidFill>
              </a:rPr>
              <a:t>€ </a:t>
            </a:r>
            <a:r>
              <a:rPr lang="fr-FR" sz="1600" dirty="0">
                <a:solidFill>
                  <a:schemeClr val="tx2"/>
                </a:solidFill>
              </a:rPr>
              <a:t>→ reste </a:t>
            </a:r>
            <a:r>
              <a:rPr lang="fr-FR" sz="1600" b="1" dirty="0" smtClean="0">
                <a:solidFill>
                  <a:schemeClr val="tx2"/>
                </a:solidFill>
              </a:rPr>
              <a:t>1960€. </a:t>
            </a:r>
            <a:endParaRPr lang="fr-FR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600" b="1" dirty="0" smtClean="0">
                <a:solidFill>
                  <a:schemeClr val="tx2"/>
                </a:solidFill>
              </a:rPr>
              <a:t>ELECMI: dépense 180/2000€ </a:t>
            </a:r>
            <a:r>
              <a:rPr lang="fr-FR" sz="1600" dirty="0">
                <a:solidFill>
                  <a:srgbClr val="1F497D"/>
                </a:solidFill>
              </a:rPr>
              <a:t>→ reste </a:t>
            </a:r>
            <a:r>
              <a:rPr lang="fr-FR" sz="1600" b="1" dirty="0" smtClean="0">
                <a:solidFill>
                  <a:srgbClr val="1F497D"/>
                </a:solidFill>
              </a:rPr>
              <a:t>1820€. </a:t>
            </a:r>
            <a:endParaRPr lang="fr-FR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600" b="1" dirty="0" smtClean="0">
                <a:solidFill>
                  <a:schemeClr val="tx2"/>
                </a:solidFill>
              </a:rPr>
              <a:t>ELECLA: dépense 2714/3800€ </a:t>
            </a:r>
            <a:r>
              <a:rPr lang="fr-FR" sz="1600" dirty="0" smtClean="0">
                <a:solidFill>
                  <a:srgbClr val="1F497D"/>
                </a:solidFill>
              </a:rPr>
              <a:t>→ </a:t>
            </a:r>
            <a:r>
              <a:rPr lang="fr-FR" sz="1600" dirty="0">
                <a:solidFill>
                  <a:srgbClr val="1F497D"/>
                </a:solidFill>
              </a:rPr>
              <a:t>reste </a:t>
            </a:r>
            <a:r>
              <a:rPr lang="fr-FR" sz="1600" b="1" dirty="0" smtClean="0">
                <a:solidFill>
                  <a:srgbClr val="1F497D"/>
                </a:solidFill>
              </a:rPr>
              <a:t>1086€.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rgbClr val="1F497D"/>
                </a:solidFill>
              </a:rPr>
              <a:t>	(Avance</a:t>
            </a:r>
            <a:r>
              <a:rPr lang="fr-FR" sz="1600" dirty="0" smtClean="0">
                <a:solidFill>
                  <a:schemeClr val="tx2"/>
                </a:solidFill>
              </a:rPr>
              <a:t> </a:t>
            </a:r>
            <a:r>
              <a:rPr lang="fr-FR" sz="1600" dirty="0">
                <a:solidFill>
                  <a:schemeClr val="tx2"/>
                </a:solidFill>
              </a:rPr>
              <a:t>2016 de 950€ sur le budget </a:t>
            </a:r>
            <a:r>
              <a:rPr lang="fr-FR" sz="1600" dirty="0" smtClean="0">
                <a:solidFill>
                  <a:schemeClr val="tx2"/>
                </a:solidFill>
              </a:rPr>
              <a:t>2017 pour </a:t>
            </a:r>
            <a:r>
              <a:rPr lang="fr-FR" sz="1600" dirty="0">
                <a:solidFill>
                  <a:schemeClr val="tx2"/>
                </a:solidFill>
              </a:rPr>
              <a:t>réparation </a:t>
            </a:r>
            <a:r>
              <a:rPr lang="fr-FR" sz="1600" dirty="0" err="1">
                <a:solidFill>
                  <a:schemeClr val="tx2"/>
                </a:solidFill>
              </a:rPr>
              <a:t>géné</a:t>
            </a:r>
            <a:r>
              <a:rPr lang="fr-FR" sz="1600" dirty="0">
                <a:solidFill>
                  <a:schemeClr val="tx2"/>
                </a:solidFill>
              </a:rPr>
              <a:t> de </a:t>
            </a:r>
            <a:r>
              <a:rPr lang="fr-FR" sz="1600" dirty="0" smtClean="0">
                <a:solidFill>
                  <a:schemeClr val="tx2"/>
                </a:solidFill>
              </a:rPr>
              <a:t>pulse)</a:t>
            </a:r>
            <a:endParaRPr lang="fr-FR" sz="1600" dirty="0">
              <a:solidFill>
                <a:srgbClr val="1F497D"/>
              </a:solidFill>
            </a:endParaRPr>
          </a:p>
          <a:p>
            <a:pPr marL="0" indent="0">
              <a:buNone/>
            </a:pPr>
            <a:r>
              <a:rPr lang="fr-FR" sz="1800" b="1" u="sng" dirty="0" smtClean="0">
                <a:solidFill>
                  <a:schemeClr val="tx2"/>
                </a:solidFill>
              </a:rPr>
              <a:t>Reste au total</a:t>
            </a:r>
            <a:r>
              <a:rPr lang="fr-FR" sz="1800" b="1" dirty="0" smtClean="0">
                <a:solidFill>
                  <a:schemeClr val="tx2"/>
                </a:solidFill>
              </a:rPr>
              <a:t>: </a:t>
            </a:r>
            <a:r>
              <a:rPr lang="fr-FR" sz="1800" b="1" dirty="0" smtClean="0">
                <a:solidFill>
                  <a:srgbClr val="FF0000"/>
                </a:solidFill>
              </a:rPr>
              <a:t>~5424€</a:t>
            </a:r>
            <a:r>
              <a:rPr lang="fr-FR" sz="1800" b="1" dirty="0" smtClean="0">
                <a:solidFill>
                  <a:schemeClr val="tx2"/>
                </a:solidFill>
              </a:rPr>
              <a:t>!</a:t>
            </a:r>
          </a:p>
          <a:p>
            <a:pPr marL="0" indent="0">
              <a:buNone/>
            </a:pPr>
            <a:endParaRPr lang="fr-FR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800" b="1" u="sng" dirty="0" smtClean="0">
                <a:solidFill>
                  <a:schemeClr val="tx2"/>
                </a:solidFill>
              </a:rPr>
              <a:t>Demande 2018:</a:t>
            </a:r>
            <a:endParaRPr lang="fr-FR" sz="1800" b="1" u="sng" dirty="0">
              <a:solidFill>
                <a:srgbClr val="1F497D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118689"/>
              </p:ext>
            </p:extLst>
          </p:nvPr>
        </p:nvGraphicFramePr>
        <p:xfrm>
          <a:off x="3563888" y="332656"/>
          <a:ext cx="3672408" cy="16184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6964">
                  <a:extLst>
                    <a:ext uri="{9D8B030D-6E8A-4147-A177-3AD203B41FA5}">
                      <a16:colId xmlns:a16="http://schemas.microsoft.com/office/drawing/2014/main" val="3643551044"/>
                    </a:ext>
                  </a:extLst>
                </a:gridCol>
                <a:gridCol w="1377292">
                  <a:extLst>
                    <a:ext uri="{9D8B030D-6E8A-4147-A177-3AD203B41FA5}">
                      <a16:colId xmlns:a16="http://schemas.microsoft.com/office/drawing/2014/main" val="193413129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58664588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compte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budget demandé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budget obtenu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0261713"/>
                  </a:ext>
                </a:extLst>
              </a:tr>
              <a:tr h="281171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ELECCO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 smtClean="0">
                          <a:effectLst/>
                        </a:rPr>
                        <a:t>7200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 smtClean="0">
                          <a:effectLst/>
                        </a:rPr>
                        <a:t>7200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5592749"/>
                  </a:ext>
                </a:extLst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ELECIAO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 smtClean="0">
                          <a:effectLst/>
                        </a:rPr>
                        <a:t>17000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 smtClean="0">
                          <a:effectLst/>
                        </a:rPr>
                        <a:t>17000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3844763"/>
                  </a:ext>
                </a:extLst>
              </a:tr>
              <a:tr h="13715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ELECLA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8000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 smtClean="0">
                          <a:effectLst/>
                        </a:rPr>
                        <a:t>3800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6252677"/>
                  </a:ext>
                </a:extLst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ELECMI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2</a:t>
                      </a:r>
                      <a:r>
                        <a:rPr lang="fr-FR" sz="1400" u="none" strike="noStrike" dirty="0" smtClean="0">
                          <a:effectLst/>
                        </a:rPr>
                        <a:t>500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 smtClean="0">
                          <a:effectLst/>
                        </a:rPr>
                        <a:t>2000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0914538"/>
                  </a:ext>
                </a:extLst>
              </a:tr>
              <a:tr h="162018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3229549"/>
                  </a:ext>
                </a:extLst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total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 smtClean="0">
                          <a:effectLst/>
                        </a:rPr>
                        <a:t>34700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 smtClean="0">
                          <a:effectLst/>
                        </a:rPr>
                        <a:t>30000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1302811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416234"/>
              </p:ext>
            </p:extLst>
          </p:nvPr>
        </p:nvGraphicFramePr>
        <p:xfrm>
          <a:off x="3563888" y="4581128"/>
          <a:ext cx="2376264" cy="16904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6964">
                  <a:extLst>
                    <a:ext uri="{9D8B030D-6E8A-4147-A177-3AD203B41FA5}">
                      <a16:colId xmlns:a16="http://schemas.microsoft.com/office/drawing/2014/main" val="2783777714"/>
                    </a:ext>
                  </a:extLst>
                </a:gridCol>
                <a:gridCol w="1449300">
                  <a:extLst>
                    <a:ext uri="{9D8B030D-6E8A-4147-A177-3AD203B41FA5}">
                      <a16:colId xmlns:a16="http://schemas.microsoft.com/office/drawing/2014/main" val="2956143910"/>
                    </a:ext>
                  </a:extLst>
                </a:gridCol>
              </a:tblGrid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compte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budget demandé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9324778"/>
                  </a:ext>
                </a:extLst>
              </a:tr>
              <a:tr h="3531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ELECCO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 smtClean="0">
                          <a:effectLst/>
                        </a:rPr>
                        <a:t>7200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4395583"/>
                  </a:ext>
                </a:extLst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ELECIAO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 smtClean="0">
                          <a:effectLst/>
                        </a:rPr>
                        <a:t>17000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4047712"/>
                  </a:ext>
                </a:extLst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ELECLA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7</a:t>
                      </a:r>
                      <a:r>
                        <a:rPr lang="fr-FR" sz="1400" u="none" strike="noStrike" dirty="0" smtClean="0">
                          <a:effectLst/>
                        </a:rPr>
                        <a:t>000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696402"/>
                  </a:ext>
                </a:extLst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ELECMI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2</a:t>
                      </a:r>
                      <a:r>
                        <a:rPr lang="fr-FR" sz="1400" u="none" strike="noStrike" dirty="0" smtClean="0">
                          <a:effectLst/>
                        </a:rPr>
                        <a:t>500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9248299"/>
                  </a:ext>
                </a:extLst>
              </a:tr>
              <a:tr h="198022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7335084"/>
                  </a:ext>
                </a:extLst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total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 smtClean="0">
                          <a:effectLst/>
                        </a:rPr>
                        <a:t>33700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2739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53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476672"/>
            <a:ext cx="8322096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600" b="1" u="sng" dirty="0">
                <a:solidFill>
                  <a:schemeClr val="tx2"/>
                </a:solidFill>
              </a:rPr>
              <a:t>Salles, bureaux:</a:t>
            </a:r>
          </a:p>
          <a:p>
            <a:r>
              <a:rPr lang="fr-FR" sz="1400" dirty="0" smtClean="0">
                <a:solidFill>
                  <a:srgbClr val="1F497D"/>
                </a:solidFill>
              </a:rPr>
              <a:t>Finalement, pas de réquisition du bureau </a:t>
            </a:r>
            <a:r>
              <a:rPr lang="fr-FR" sz="1400" dirty="0" err="1" smtClean="0">
                <a:solidFill>
                  <a:srgbClr val="1F497D"/>
                </a:solidFill>
              </a:rPr>
              <a:t>d’Eric</a:t>
            </a:r>
            <a:r>
              <a:rPr lang="fr-FR" sz="1400" dirty="0" smtClean="0">
                <a:solidFill>
                  <a:srgbClr val="1F497D"/>
                </a:solidFill>
              </a:rPr>
              <a:t>. </a:t>
            </a:r>
          </a:p>
          <a:p>
            <a:r>
              <a:rPr lang="fr-FR" sz="1400" dirty="0" smtClean="0">
                <a:solidFill>
                  <a:srgbClr val="1F497D"/>
                </a:solidFill>
              </a:rPr>
              <a:t>Bilan des besoins de salles demandé d’ici fin de l’année: identification des groupes des besoins à 5 ans, voire à 10 ans pour les TGIR. Besoins du service? Disponibilités Labos, pool, magasin? </a:t>
            </a:r>
          </a:p>
          <a:p>
            <a:endParaRPr lang="fr-FR" sz="1400" dirty="0">
              <a:solidFill>
                <a:srgbClr val="1F497D"/>
              </a:solidFill>
            </a:endParaRPr>
          </a:p>
          <a:p>
            <a:pPr marL="0" lvl="0" indent="0">
              <a:buNone/>
            </a:pPr>
            <a:r>
              <a:rPr lang="fr-FR" sz="1600" b="1" u="sng" dirty="0" smtClean="0">
                <a:solidFill>
                  <a:srgbClr val="1F497D"/>
                </a:solidFill>
              </a:rPr>
              <a:t>Microélectronique:</a:t>
            </a:r>
            <a:endParaRPr lang="fr-FR" sz="1600" b="1" u="sng" dirty="0">
              <a:solidFill>
                <a:srgbClr val="1F497D"/>
              </a:solidFill>
            </a:endParaRPr>
          </a:p>
          <a:p>
            <a:pPr lvl="0"/>
            <a:r>
              <a:rPr lang="fr-FR" sz="1400" dirty="0" smtClean="0">
                <a:solidFill>
                  <a:srgbClr val="1F497D"/>
                </a:solidFill>
              </a:rPr>
              <a:t>Après auditions, le groupe de travail microélectronique de l’IN2P3 a identifié 4 fédérations.</a:t>
            </a:r>
          </a:p>
          <a:p>
            <a:pPr marL="0" lvl="0" indent="0">
              <a:buNone/>
            </a:pPr>
            <a:r>
              <a:rPr lang="fr-FR" sz="1400" dirty="0" smtClean="0">
                <a:solidFill>
                  <a:srgbClr val="1F497D"/>
                </a:solidFill>
              </a:rPr>
              <a:t>Création de la commission IN2P3: DAT, chargé de mission microélectronique, 4 binômes ingénieurs-chercheurs. LAPP </a:t>
            </a:r>
            <a:r>
              <a:rPr lang="fr-FR" sz="1400" dirty="0">
                <a:solidFill>
                  <a:srgbClr val="1F497D"/>
                </a:solidFill>
              </a:rPr>
              <a:t>dans la fédération </a:t>
            </a:r>
            <a:r>
              <a:rPr lang="fr-FR" sz="1400" dirty="0" err="1">
                <a:solidFill>
                  <a:srgbClr val="1F497D"/>
                </a:solidFill>
              </a:rPr>
              <a:t>AuRA</a:t>
            </a:r>
            <a:r>
              <a:rPr lang="fr-FR" sz="1400" dirty="0">
                <a:solidFill>
                  <a:srgbClr val="1F497D"/>
                </a:solidFill>
              </a:rPr>
              <a:t> (LPC, IPNL, LPSC, LAPP</a:t>
            </a:r>
            <a:r>
              <a:rPr lang="fr-FR" sz="1400" dirty="0" smtClean="0">
                <a:solidFill>
                  <a:srgbClr val="1F497D"/>
                </a:solidFill>
              </a:rPr>
              <a:t>).</a:t>
            </a:r>
          </a:p>
          <a:p>
            <a:pPr marL="0" lvl="0" indent="0">
              <a:buNone/>
            </a:pPr>
            <a:r>
              <a:rPr lang="fr-FR" sz="1400" dirty="0" smtClean="0">
                <a:solidFill>
                  <a:srgbClr val="1F497D"/>
                </a:solidFill>
              </a:rPr>
              <a:t>Rôle: avis techniques et organisationnels pour coordination nationale.</a:t>
            </a:r>
          </a:p>
          <a:p>
            <a:pPr marL="0" lvl="0" indent="0">
              <a:buNone/>
            </a:pPr>
            <a:r>
              <a:rPr lang="fr-FR" sz="1400" dirty="0" smtClean="0">
                <a:solidFill>
                  <a:srgbClr val="1F497D"/>
                </a:solidFill>
              </a:rPr>
              <a:t>Circulation de l’information, recommandations et initiation</a:t>
            </a:r>
          </a:p>
          <a:p>
            <a:pPr marL="0" lvl="0" indent="0">
              <a:buNone/>
            </a:pPr>
            <a:r>
              <a:rPr lang="fr-FR" sz="1400" dirty="0" smtClean="0">
                <a:solidFill>
                  <a:srgbClr val="1F497D"/>
                </a:solidFill>
              </a:rPr>
              <a:t>de projets inter-labos. </a:t>
            </a:r>
            <a:endParaRPr lang="fr-FR" sz="1400" dirty="0">
              <a:solidFill>
                <a:srgbClr val="1F497D"/>
              </a:solidFill>
            </a:endParaRPr>
          </a:p>
          <a:p>
            <a:pPr lvl="0"/>
            <a:r>
              <a:rPr lang="fr-FR" sz="1400" dirty="0" smtClean="0">
                <a:solidFill>
                  <a:srgbClr val="1F497D"/>
                </a:solidFill>
              </a:rPr>
              <a:t>Engagement du groupe ATLAS dans les développements </a:t>
            </a:r>
          </a:p>
          <a:p>
            <a:pPr marL="0" lvl="0" indent="0">
              <a:buNone/>
            </a:pPr>
            <a:r>
              <a:rPr lang="fr-FR" sz="1400" dirty="0" smtClean="0">
                <a:solidFill>
                  <a:srgbClr val="1F497D"/>
                </a:solidFill>
              </a:rPr>
              <a:t>RD53 en collaboration avec CPPM: Renaud &amp; Richard.</a:t>
            </a:r>
          </a:p>
          <a:p>
            <a:pPr marL="0" lvl="0" indent="0">
              <a:buNone/>
            </a:pPr>
            <a:r>
              <a:rPr lang="fr-FR" sz="1400" dirty="0" smtClean="0">
                <a:solidFill>
                  <a:srgbClr val="1F497D"/>
                </a:solidFill>
              </a:rPr>
              <a:t>Tests RD53A, portage d’un oscillateur LC puis possibles</a:t>
            </a:r>
          </a:p>
          <a:p>
            <a:pPr marL="0" lvl="0" indent="0">
              <a:buNone/>
            </a:pPr>
            <a:r>
              <a:rPr lang="fr-FR" sz="1400" dirty="0" smtClean="0">
                <a:solidFill>
                  <a:srgbClr val="1F497D"/>
                </a:solidFill>
              </a:rPr>
              <a:t>développements d’un </a:t>
            </a:r>
            <a:r>
              <a:rPr lang="fr-FR" sz="1400" dirty="0" err="1" smtClean="0">
                <a:solidFill>
                  <a:srgbClr val="1F497D"/>
                </a:solidFill>
              </a:rPr>
              <a:t>serializer</a:t>
            </a:r>
            <a:r>
              <a:rPr lang="fr-FR" sz="1400" dirty="0" smtClean="0">
                <a:solidFill>
                  <a:srgbClr val="1F497D"/>
                </a:solidFill>
              </a:rPr>
              <a:t>.</a:t>
            </a:r>
            <a:endParaRPr lang="fr-FR" sz="1400" dirty="0">
              <a:solidFill>
                <a:srgbClr val="1F497D"/>
              </a:solidFill>
            </a:endParaRPr>
          </a:p>
          <a:p>
            <a:pPr marL="0" indent="0">
              <a:buNone/>
            </a:pPr>
            <a:endParaRPr lang="fr-FR" sz="1400" b="1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600" b="1" u="sng" dirty="0" smtClean="0">
                <a:solidFill>
                  <a:schemeClr val="tx2"/>
                </a:solidFill>
              </a:rPr>
              <a:t>Formations</a:t>
            </a:r>
            <a:r>
              <a:rPr lang="fr-FR" sz="1600" dirty="0" smtClean="0">
                <a:solidFill>
                  <a:schemeClr val="tx2"/>
                </a:solidFill>
              </a:rPr>
              <a:t>: ANF </a:t>
            </a:r>
            <a:r>
              <a:rPr lang="fr-FR" sz="1600" dirty="0" err="1" smtClean="0">
                <a:solidFill>
                  <a:schemeClr val="tx2"/>
                </a:solidFill>
              </a:rPr>
              <a:t>Labview</a:t>
            </a:r>
            <a:r>
              <a:rPr lang="fr-FR" sz="1600" dirty="0" smtClean="0">
                <a:solidFill>
                  <a:schemeClr val="tx2"/>
                </a:solidFill>
              </a:rPr>
              <a:t>, ?.</a:t>
            </a:r>
          </a:p>
          <a:p>
            <a:pPr marL="0" indent="0">
              <a:buNone/>
            </a:pPr>
            <a:r>
              <a:rPr lang="fr-FR" sz="1600" b="1" u="sng" dirty="0" smtClean="0">
                <a:solidFill>
                  <a:schemeClr val="tx2"/>
                </a:solidFill>
              </a:rPr>
              <a:t>Points divers?</a:t>
            </a:r>
            <a:endParaRPr lang="fr-FR" sz="1600" b="1" u="sng" dirty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fr-FR" sz="1600" b="1" u="sng" dirty="0" smtClean="0">
                <a:solidFill>
                  <a:srgbClr val="1F497D"/>
                </a:solidFill>
              </a:rPr>
              <a:t>Repas fin/début d’année.</a:t>
            </a:r>
            <a:endParaRPr lang="fr-FR" sz="1600" b="1" u="sng" dirty="0">
              <a:solidFill>
                <a:srgbClr val="1F497D"/>
              </a:solidFill>
            </a:endParaRPr>
          </a:p>
          <a:p>
            <a:pPr marL="0" indent="0">
              <a:buNone/>
            </a:pPr>
            <a:endParaRPr lang="fr-FR" sz="1600" b="1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600" b="1" u="sng" dirty="0" smtClean="0">
                <a:solidFill>
                  <a:schemeClr val="tx2"/>
                </a:solidFill>
              </a:rPr>
              <a:t>Tour </a:t>
            </a:r>
            <a:r>
              <a:rPr lang="fr-FR" sz="1600" b="1" u="sng" dirty="0">
                <a:solidFill>
                  <a:schemeClr val="tx2"/>
                </a:solidFill>
              </a:rPr>
              <a:t>des </a:t>
            </a:r>
            <a:r>
              <a:rPr lang="fr-FR" sz="1600" b="1" u="sng" dirty="0" smtClean="0">
                <a:solidFill>
                  <a:schemeClr val="tx2"/>
                </a:solidFill>
              </a:rPr>
              <a:t>projets?</a:t>
            </a:r>
            <a:endParaRPr lang="fr-FR" sz="1600" b="1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b="1" u="sng" dirty="0">
              <a:solidFill>
                <a:schemeClr val="tx2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3212976"/>
            <a:ext cx="2993504" cy="2522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50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3992</TotalTime>
  <Words>457</Words>
  <Application>Microsoft Office PowerPoint</Application>
  <PresentationFormat>Affichage à l'écran (4:3)</PresentationFormat>
  <Paragraphs>103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Thème Office</vt:lpstr>
      <vt:lpstr>Réunion de service électronique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de service électronique</dc:title>
  <dc:creator>Sebastien Vilalte</dc:creator>
  <cp:lastModifiedBy>Sebastien Vilalte</cp:lastModifiedBy>
  <cp:revision>169</cp:revision>
  <dcterms:created xsi:type="dcterms:W3CDTF">2014-11-05T14:07:53Z</dcterms:created>
  <dcterms:modified xsi:type="dcterms:W3CDTF">2017-11-29T09:22:26Z</dcterms:modified>
</cp:coreProperties>
</file>