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2" r:id="rId4"/>
    <p:sldId id="260" r:id="rId5"/>
    <p:sldId id="263" r:id="rId6"/>
    <p:sldId id="271" r:id="rId7"/>
    <p:sldId id="266" r:id="rId8"/>
    <p:sldId id="268" r:id="rId9"/>
    <p:sldId id="270" r:id="rId10"/>
    <p:sldId id="269" r:id="rId11"/>
    <p:sldId id="257" r:id="rId12"/>
    <p:sldId id="261" r:id="rId13"/>
    <p:sldId id="258" r:id="rId14"/>
    <p:sldId id="265" r:id="rId15"/>
    <p:sldId id="264" r:id="rId16"/>
    <p:sldId id="25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94" d="100"/>
          <a:sy n="94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1AB7-DF8D-4E07-920D-286E3E6CDF8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3698-28DB-49CF-B1F9-738D19C3F5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F3698-28DB-49CF-B1F9-738D19C3F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E07-99AA-4F2D-B636-4D6F45BC1F50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C06B-FC51-4EE7-9B8E-352922F09256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6C5-F4F0-419F-A9BA-199CE91487E9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D87D-4AB2-4545-8CDB-5620AA54D87C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878F-E37A-4ED5-8D23-011E827DA9DB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A392-155F-43EB-BB9F-B24BE2D9C332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4296-C978-4F49-A242-77A3802FDF3D}" type="datetime1">
              <a:rPr lang="en-US" smtClean="0"/>
              <a:t>12/6/2017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614F-782A-47EC-9F43-92A8C30B0C11}" type="datetime1">
              <a:rPr lang="en-US" smtClean="0"/>
              <a:t>12/6/2017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E00-7BED-4395-B706-856525617A15}" type="datetime1">
              <a:rPr lang="en-US" smtClean="0"/>
              <a:t>12/6/2017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C904-7C42-4CA0-8ACC-822DFBFDB144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CA3-97C8-43E7-8265-03CE383C7F62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8A78-0476-4095-A40A-2C062ABDC054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3F52-BDDB-4736-895C-29B52C9094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Bilan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dirty="0" err="1" smtClean="0">
                <a:solidFill>
                  <a:schemeClr val="accent5"/>
                </a:solidFill>
              </a:rPr>
              <a:t>projet</a:t>
            </a:r>
            <a:r>
              <a:rPr lang="en-US" b="1" dirty="0" smtClean="0">
                <a:solidFill>
                  <a:schemeClr val="accent5"/>
                </a:solidFill>
              </a:rPr>
              <a:t> du </a:t>
            </a:r>
            <a:r>
              <a:rPr lang="en-US" b="1" dirty="0" err="1" smtClean="0">
                <a:solidFill>
                  <a:schemeClr val="accent5"/>
                </a:solidFill>
              </a:rPr>
              <a:t>Labex</a:t>
            </a:r>
            <a:r>
              <a:rPr lang="en-US" b="1" dirty="0" smtClean="0">
                <a:solidFill>
                  <a:schemeClr val="accent5"/>
                </a:solidFill>
              </a:rPr>
              <a:t> ENIGMASS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2522"/>
          </a:xfrm>
        </p:spPr>
        <p:txBody>
          <a:bodyPr/>
          <a:lstStyle/>
          <a:p>
            <a:r>
              <a:rPr lang="fr-FR" i="1" dirty="0" err="1" smtClean="0">
                <a:solidFill>
                  <a:schemeClr val="accent5"/>
                </a:solidFill>
              </a:rPr>
              <a:t>Y.Karyotakis</a:t>
            </a:r>
            <a:endParaRPr lang="fr-FR" i="1" dirty="0" smtClean="0">
              <a:solidFill>
                <a:schemeClr val="accent5"/>
              </a:solidFill>
            </a:endParaRPr>
          </a:p>
          <a:p>
            <a:r>
              <a:rPr lang="fr-FR" i="1" dirty="0" smtClean="0">
                <a:solidFill>
                  <a:schemeClr val="accent5"/>
                </a:solidFill>
              </a:rPr>
              <a:t>6 Décembre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7" y="4551475"/>
            <a:ext cx="832166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4813" y="2179532"/>
            <a:ext cx="10515600" cy="26464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Former des groupes de </a:t>
            </a:r>
            <a:r>
              <a:rPr lang="fr-FR" dirty="0" smtClean="0">
                <a:solidFill>
                  <a:srgbClr val="0070C0"/>
                </a:solidFill>
              </a:rPr>
              <a:t>réflexion, science, éducation, compétences techniques, </a:t>
            </a:r>
            <a:r>
              <a:rPr lang="fr-FR" dirty="0" err="1" smtClean="0">
                <a:solidFill>
                  <a:srgbClr val="0070C0"/>
                </a:solidFill>
              </a:rPr>
              <a:t>outreach</a:t>
            </a:r>
            <a:r>
              <a:rPr lang="fr-FR" dirty="0" smtClean="0">
                <a:solidFill>
                  <a:srgbClr val="0070C0"/>
                </a:solidFill>
              </a:rPr>
              <a:t>, gouvernance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Rapport d’</a:t>
            </a:r>
            <a:r>
              <a:rPr lang="fr-FR" dirty="0">
                <a:solidFill>
                  <a:srgbClr val="0070C0"/>
                </a:solidFill>
              </a:rPr>
              <a:t>é</a:t>
            </a:r>
            <a:r>
              <a:rPr lang="fr-FR" dirty="0" smtClean="0">
                <a:solidFill>
                  <a:srgbClr val="0070C0"/>
                </a:solidFill>
              </a:rPr>
              <a:t>tape par groupe mi Avril 2018 (ou en fonction du calendrier IA)</a:t>
            </a: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Sur les </a:t>
            </a:r>
            <a:r>
              <a:rPr lang="fr-FR" dirty="0" err="1" smtClean="0">
                <a:solidFill>
                  <a:srgbClr val="0070C0"/>
                </a:solidFill>
              </a:rPr>
              <a:t>starting</a:t>
            </a:r>
            <a:r>
              <a:rPr lang="fr-FR" dirty="0" smtClean="0">
                <a:solidFill>
                  <a:srgbClr val="0070C0"/>
                </a:solidFill>
              </a:rPr>
              <a:t> blocks pour rédiger un projet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19200" y="0"/>
            <a:ext cx="8628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5"/>
                </a:solidFill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 budget du </a:t>
            </a:r>
            <a:r>
              <a:rPr lang="fr-FR" sz="2000" dirty="0" err="1" smtClean="0"/>
              <a:t>Labex</a:t>
            </a:r>
            <a:r>
              <a:rPr lang="fr-FR" sz="2000" dirty="0" smtClean="0"/>
              <a:t> est de 7M Euros distribué dans sa totalité aux thématiques de l’IN2P3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En grande majorité du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La DR11 récupère ~6% soit 420 </a:t>
            </a:r>
            <a:r>
              <a:rPr lang="fr-FR" sz="2000" dirty="0" err="1"/>
              <a:t>K</a:t>
            </a:r>
            <a:r>
              <a:rPr lang="fr-FR" sz="2000" dirty="0" err="1" smtClean="0"/>
              <a:t>Euros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Trois laboratoires de l’IN2P3 et un de l’INP se partagent 6,7 </a:t>
            </a:r>
            <a:r>
              <a:rPr lang="fr-FR" sz="2000" dirty="0" err="1" smtClean="0"/>
              <a:t>MEuros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79957" y="5940656"/>
            <a:ext cx="806823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Répartition par labo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frais ESIPAP 281000 Euros sont comptabilisés au LAPP </a:t>
            </a:r>
            <a:endParaRPr lang="fr-FR" sz="2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11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9" y="2062103"/>
            <a:ext cx="8674201" cy="16440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99" y="4001379"/>
            <a:ext cx="9354730" cy="16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86523" y="322729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70C0"/>
                </a:solidFill>
              </a:rPr>
              <a:t>Bilan</a:t>
            </a:r>
            <a:r>
              <a:rPr lang="en-US" sz="3600" b="1" u="sng" dirty="0" smtClean="0">
                <a:solidFill>
                  <a:srgbClr val="0070C0"/>
                </a:solidFill>
              </a:rPr>
              <a:t> Financier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17" y="645894"/>
            <a:ext cx="4188483" cy="15046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92117" y="2573867"/>
            <a:ext cx="397655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Il faut ajouter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Outreach</a:t>
            </a:r>
            <a:r>
              <a:rPr lang="fr-FR" dirty="0" smtClean="0"/>
              <a:t> 50000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Visiteurs 20000 Euros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Confs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 5000 Euros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958668" y="4504267"/>
            <a:ext cx="30395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Rien ne va plus !</a:t>
            </a:r>
            <a:endParaRPr lang="en-US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615610" y="5475767"/>
            <a:ext cx="746405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Exécution du budget ENIGMASS en fonction de l’année et de l’entité</a:t>
            </a:r>
          </a:p>
          <a:p>
            <a:pPr algn="ctr"/>
            <a:r>
              <a:rPr lang="fr-FR" dirty="0" smtClean="0"/>
              <a:t>99,9% du budget est engagé jusqu’en fin 2020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1" y="1137790"/>
            <a:ext cx="6431837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8372" y="525517"/>
            <a:ext cx="345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ENIGMASS a embauché </a:t>
            </a:r>
            <a:r>
              <a:rPr lang="fr-FR" dirty="0" smtClean="0"/>
              <a:t>45 </a:t>
            </a:r>
            <a:r>
              <a:rPr lang="fr-FR" dirty="0" smtClean="0"/>
              <a:t>physiciens, étudiants et ingénieurs sur des périodes de 2-3 ans.</a:t>
            </a:r>
            <a:endParaRPr lang="en-US" dirty="0"/>
          </a:p>
        </p:txBody>
      </p:sp>
      <p:sp>
        <p:nvSpPr>
          <p:cNvPr id="4" name="Flèche droite 3"/>
          <p:cNvSpPr/>
          <p:nvPr/>
        </p:nvSpPr>
        <p:spPr>
          <a:xfrm>
            <a:off x="3225131" y="1144837"/>
            <a:ext cx="2417380" cy="36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336195" y="6191251"/>
            <a:ext cx="35943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Plusieurs dizaines de mois visiteurs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94" y="4934820"/>
            <a:ext cx="4012072" cy="144109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13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90" y="142240"/>
            <a:ext cx="5898350" cy="46605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0" y="1944414"/>
            <a:ext cx="3433115" cy="40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4210" y="2782668"/>
            <a:ext cx="2878667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Suivi du personnel du </a:t>
            </a:r>
            <a:r>
              <a:rPr lang="fr-FR" dirty="0" err="1" smtClean="0"/>
              <a:t>Labex</a:t>
            </a:r>
            <a:r>
              <a:rPr lang="fr-FR" dirty="0" smtClean="0"/>
              <a:t> ENIGMASS</a:t>
            </a:r>
          </a:p>
          <a:p>
            <a:pPr algn="ctr"/>
            <a:r>
              <a:rPr lang="fr-FR" dirty="0" smtClean="0"/>
              <a:t>Tous les recrutements jusqu’en 2019 sont </a:t>
            </a:r>
            <a:r>
              <a:rPr lang="fr-FR" dirty="0" err="1" smtClean="0"/>
              <a:t>realisés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29" y="193040"/>
            <a:ext cx="7820351" cy="62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15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84" y="1335848"/>
            <a:ext cx="530398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1721" y="555688"/>
            <a:ext cx="1092024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5"/>
                </a:solidFill>
              </a:rPr>
              <a:t>ENIGMASS a donné une grande visibilité de notre discipline au sein de l’Université de Grenoble Alpes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accent5"/>
                </a:solidFill>
              </a:rPr>
              <a:t>Membre fondateur avec l’OSUG2020 du pole PAGE (Particules Astrophysique Géosciences Environnement)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2800" dirty="0" smtClean="0">
                <a:solidFill>
                  <a:schemeClr val="accent5"/>
                </a:solidFill>
              </a:rPr>
              <a:t>Stratégie pour le futur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5"/>
                </a:solidFill>
              </a:rPr>
              <a:t>Consolider la coopération entre les quarte laboratoires sous une forme ‘administrative’ adéquate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5"/>
                </a:solidFill>
              </a:rPr>
              <a:t>Œuvrer au sein de PAGE et de l’IDEX pour bénéficier de la reconnaissance déjà acquise et assurer des futures financements potentiels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accent5"/>
                </a:solidFill>
              </a:rPr>
              <a:t>Etape préliminaire : Extension de facto de 3ans sans budget complémentaire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strike="sngStrike" dirty="0" smtClean="0">
                <a:solidFill>
                  <a:schemeClr val="accent5"/>
                </a:solidFill>
              </a:rPr>
              <a:t>1ere étape les EUR -&gt; Projet commun au sein du pole PAGE  -&gt; 10 ans d’extension si réussi. Le </a:t>
            </a:r>
            <a:r>
              <a:rPr lang="fr-FR" sz="2000" strike="sngStrike" dirty="0" err="1" smtClean="0">
                <a:solidFill>
                  <a:schemeClr val="accent5"/>
                </a:solidFill>
              </a:rPr>
              <a:t>labex</a:t>
            </a:r>
            <a:r>
              <a:rPr lang="fr-FR" sz="2000" strike="sngStrike" dirty="0" smtClean="0">
                <a:solidFill>
                  <a:schemeClr val="accent5"/>
                </a:solidFill>
              </a:rPr>
              <a:t> est incorporé au sein de l’EUR.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5"/>
                </a:solidFill>
              </a:rPr>
              <a:t>2 étape si EUR recalé, renouvellement autonome du </a:t>
            </a:r>
            <a:r>
              <a:rPr lang="fr-FR" sz="2000" dirty="0" err="1" smtClean="0">
                <a:solidFill>
                  <a:schemeClr val="accent5"/>
                </a:solidFill>
              </a:rPr>
              <a:t>labex</a:t>
            </a:r>
            <a:r>
              <a:rPr lang="fr-FR" sz="2000" dirty="0" smtClean="0">
                <a:solidFill>
                  <a:schemeClr val="accent5"/>
                </a:solidFill>
              </a:rPr>
              <a:t> pour 5+5 ans en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9" y="222213"/>
            <a:ext cx="5636499" cy="40043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88" y="393089"/>
            <a:ext cx="3035925" cy="40943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450" y="2440256"/>
            <a:ext cx="3383550" cy="41923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84960" y="4754880"/>
            <a:ext cx="625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Le deuxième prix Nobel !!!!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5"/>
                </a:solidFill>
              </a:rPr>
              <a:t>Ce qu’on a réussi grâce au </a:t>
            </a:r>
            <a:r>
              <a:rPr lang="fr-FR" b="1" u="sng" dirty="0" err="1" smtClean="0">
                <a:solidFill>
                  <a:schemeClr val="accent5"/>
                </a:solidFill>
              </a:rPr>
              <a:t>Labex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30767"/>
            <a:ext cx="10515600" cy="47461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Recherche de nouvelle physique au LHC, mesures de précision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Pole neutrino, consolider programme de physique moyen et long terme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Support physique rayons cosmiques / gamma / OG. Favoriser analyses combinées.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Consolider un axe cosmologie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Développer la R&amp;D détecteurs silicium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Education, offrir des enseignements innovants à un large spectre de publics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Valorisation, identifier et soutenir des projets à fort potentiel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Communication, 3 projets grand envergure et multiples actions ponctuelles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/>
                </a:solidFill>
              </a:rPr>
              <a:t>Renforcer les liens entre les 4 laboratoires.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4000" b="1" u="sng" dirty="0">
                <a:solidFill>
                  <a:srgbClr val="0070C0"/>
                </a:solidFill>
                <a:latin typeface="Calibri"/>
              </a:rPr>
              <a:t>Enseignement supérieur</a:t>
            </a:r>
            <a:endParaRPr sz="4000" b="1" u="sng" dirty="0">
              <a:solidFill>
                <a:srgbClr val="0070C0"/>
              </a:solidFill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609480" y="1604520"/>
            <a:ext cx="1127052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spcAft>
                <a:spcPts val="1200"/>
              </a:spcAft>
              <a:buSzPct val="157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/>
              </a:rPr>
              <a:t>Création de l</a:t>
            </a:r>
            <a:r>
              <a:rPr lang="fr-FR" sz="2000" dirty="0">
                <a:solidFill>
                  <a:srgbClr val="0000FF"/>
                </a:solidFill>
                <a:latin typeface="Calibri"/>
              </a:rPr>
              <a:t>'école internationale d'été en physique des particules et des </a:t>
            </a:r>
            <a:r>
              <a:rPr lang="fr-FR" sz="2000" dirty="0" err="1">
                <a:solidFill>
                  <a:srgbClr val="0000FF"/>
                </a:solidFill>
                <a:latin typeface="Calibri"/>
              </a:rPr>
              <a:t>astroparticules</a:t>
            </a:r>
            <a:r>
              <a:rPr lang="fr-FR" sz="20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</a:rPr>
              <a:t>GraSPA</a:t>
            </a:r>
            <a:r>
              <a:rPr lang="fr-FR" sz="2000" dirty="0">
                <a:latin typeface="Calibri"/>
              </a:rPr>
              <a:t> qui se tient annuellement à Annecy et vise un public de L3 et M1 : plus de </a:t>
            </a:r>
            <a:r>
              <a:rPr lang="fr-FR" sz="2000" dirty="0">
                <a:solidFill>
                  <a:srgbClr val="0000FF"/>
                </a:solidFill>
                <a:latin typeface="Calibri"/>
              </a:rPr>
              <a:t>30 étudiants accueillis chaque année pendant une </a:t>
            </a:r>
            <a:r>
              <a:rPr lang="fr-FR" sz="2000" dirty="0" smtClean="0">
                <a:solidFill>
                  <a:srgbClr val="0000FF"/>
                </a:solidFill>
                <a:latin typeface="Calibri"/>
              </a:rPr>
              <a:t>semaine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smtClean="0">
                <a:solidFill>
                  <a:srgbClr val="CC0000"/>
                </a:solidFill>
                <a:latin typeface="Calibri"/>
              </a:rPr>
              <a:t>(https</a:t>
            </a:r>
            <a:r>
              <a:rPr lang="fr-FR" sz="2000" dirty="0">
                <a:solidFill>
                  <a:srgbClr val="CC0000"/>
                </a:solidFill>
                <a:latin typeface="Calibri"/>
              </a:rPr>
              <a:t>://indico.in2p3.fr/event/12743/?lang=en_GB</a:t>
            </a:r>
            <a:r>
              <a:rPr lang="fr-FR" sz="2000" dirty="0" smtClean="0">
                <a:solidFill>
                  <a:srgbClr val="CC0000"/>
                </a:solidFill>
                <a:latin typeface="Calibri"/>
              </a:rPr>
              <a:t>)</a:t>
            </a:r>
            <a:endParaRPr sz="2000" dirty="0"/>
          </a:p>
          <a:p>
            <a:pPr marL="342900" indent="-342900">
              <a:spcAft>
                <a:spcPts val="1200"/>
              </a:spcAft>
              <a:buSzPct val="157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/>
              </a:rPr>
              <a:t> Création de l'</a:t>
            </a:r>
            <a:r>
              <a:rPr lang="fr-FR" sz="2000" dirty="0">
                <a:solidFill>
                  <a:srgbClr val="0000CC"/>
                </a:solidFill>
                <a:latin typeface="Calibri"/>
              </a:rPr>
              <a:t>école européenne d'instrumentation en physique des particules et des </a:t>
            </a:r>
            <a:r>
              <a:rPr lang="fr-FR" sz="2000" dirty="0" err="1">
                <a:solidFill>
                  <a:srgbClr val="0000CC"/>
                </a:solidFill>
                <a:latin typeface="Calibri"/>
              </a:rPr>
              <a:t>astroparticules</a:t>
            </a:r>
            <a:r>
              <a:rPr lang="fr-FR" sz="2000" dirty="0">
                <a:solidFill>
                  <a:srgbClr val="0000CC"/>
                </a:solidFill>
                <a:latin typeface="Calibri"/>
              </a:rPr>
              <a:t>, ESIPAP,</a:t>
            </a:r>
            <a:r>
              <a:rPr lang="fr-FR" sz="2000" dirty="0">
                <a:latin typeface="Calibri"/>
              </a:rPr>
              <a:t> qui se tient annuellement à </a:t>
            </a:r>
            <a:r>
              <a:rPr lang="fr-FR" sz="2000" dirty="0" err="1">
                <a:latin typeface="Calibri"/>
              </a:rPr>
              <a:t>Archamps</a:t>
            </a:r>
            <a:r>
              <a:rPr lang="fr-FR" sz="2000" dirty="0">
                <a:latin typeface="Calibri"/>
              </a:rPr>
              <a:t> près du CERN et recrute des étudiants internationaux en master et en thèse : à terme</a:t>
            </a:r>
            <a:r>
              <a:rPr lang="fr-FR" sz="2000" dirty="0">
                <a:solidFill>
                  <a:srgbClr val="0000CC"/>
                </a:solidFill>
                <a:latin typeface="Calibri"/>
              </a:rPr>
              <a:t> 32 étudiants accueillis pendant un mois 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smtClean="0">
                <a:solidFill>
                  <a:srgbClr val="800000"/>
                </a:solidFill>
                <a:latin typeface="Calibri"/>
              </a:rPr>
              <a:t>(</a:t>
            </a:r>
            <a:r>
              <a:rPr lang="fr-FR" sz="2000" dirty="0">
                <a:solidFill>
                  <a:srgbClr val="800000"/>
                </a:solidFill>
                <a:latin typeface="Calibri"/>
              </a:rPr>
              <a:t>http://www.esi-archamps.eu/Thematic-Schools/ESIPAP</a:t>
            </a:r>
            <a:r>
              <a:rPr lang="fr-FR" sz="2000" dirty="0" smtClean="0">
                <a:solidFill>
                  <a:srgbClr val="800000"/>
                </a:solidFill>
                <a:latin typeface="Calibri"/>
              </a:rPr>
              <a:t>)</a:t>
            </a:r>
            <a:endParaRPr sz="2000" dirty="0"/>
          </a:p>
          <a:p>
            <a:pPr marL="342900" indent="-342900">
              <a:spcAft>
                <a:spcPts val="1200"/>
              </a:spcAft>
              <a:buSzPct val="157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/>
              </a:rPr>
              <a:t>Rénovation de la </a:t>
            </a:r>
            <a:r>
              <a:rPr lang="fr-FR" sz="2000" dirty="0">
                <a:solidFill>
                  <a:srgbClr val="0000CC"/>
                </a:solidFill>
                <a:latin typeface="Calibri"/>
              </a:rPr>
              <a:t>plateforme de TP de physique subatomique du LPSC</a:t>
            </a:r>
            <a:r>
              <a:rPr lang="fr-FR" sz="2000" dirty="0">
                <a:latin typeface="Calibri"/>
              </a:rPr>
              <a:t> en </a:t>
            </a:r>
            <a:r>
              <a:rPr lang="fr-FR" sz="2000" dirty="0" smtClean="0">
                <a:latin typeface="Calibri"/>
              </a:rPr>
              <a:t>open </a:t>
            </a:r>
            <a:r>
              <a:rPr lang="fr-FR" sz="2000" dirty="0" err="1" smtClean="0">
                <a:latin typeface="Calibri"/>
              </a:rPr>
              <a:t>space</a:t>
            </a:r>
            <a:r>
              <a:rPr lang="fr-FR" sz="2000" dirty="0">
                <a:latin typeface="Calibri"/>
              </a:rPr>
              <a:t>, qui forme plus de </a:t>
            </a:r>
            <a:r>
              <a:rPr lang="fr-FR" sz="2000" dirty="0">
                <a:solidFill>
                  <a:srgbClr val="0000FF"/>
                </a:solidFill>
                <a:latin typeface="Calibri"/>
              </a:rPr>
              <a:t>500 étudiants par an</a:t>
            </a:r>
            <a:r>
              <a:rPr lang="fr-FR" sz="2000" dirty="0">
                <a:latin typeface="Calibri"/>
              </a:rPr>
              <a:t> (masters et écoles d'ingénieurs) aux techniques de la détection nucléaire</a:t>
            </a:r>
            <a:r>
              <a:rPr lang="fr-FR" sz="2000" dirty="0" smtClean="0">
                <a:latin typeface="Calibri"/>
              </a:rPr>
              <a:t>. </a:t>
            </a:r>
            <a:r>
              <a:rPr lang="fr-FR" sz="2000" dirty="0" smtClean="0">
                <a:solidFill>
                  <a:srgbClr val="800000"/>
                </a:solidFill>
                <a:latin typeface="Calibri"/>
              </a:rPr>
              <a:t>(</a:t>
            </a:r>
            <a:r>
              <a:rPr lang="fr-FR" sz="2000" dirty="0">
                <a:solidFill>
                  <a:srgbClr val="800000"/>
                </a:solidFill>
                <a:latin typeface="Calibri"/>
              </a:rPr>
              <a:t>http://lpsc.in2p3.fr/index.php/fr/enseignement-et-formation)</a:t>
            </a:r>
            <a:endParaRPr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8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0070C0"/>
                </a:solidFill>
              </a:rPr>
              <a:t>Valorisation</a:t>
            </a:r>
            <a:r>
              <a:rPr lang="en-US" b="1" u="sng" dirty="0" smtClean="0">
                <a:solidFill>
                  <a:srgbClr val="0070C0"/>
                </a:solidFill>
              </a:rPr>
              <a:t>  /  Communication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0009"/>
            <a:ext cx="10515600" cy="4756954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Trois projets de valorisation  identifiés à fort potentiel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Capteur sismique du LAPP (Brevet, pas d’aboutissement avec la SATT)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MIMAC-</a:t>
            </a:r>
            <a:r>
              <a:rPr lang="fr-FR" dirty="0" err="1" smtClean="0">
                <a:solidFill>
                  <a:srgbClr val="0070C0"/>
                </a:solidFill>
              </a:rPr>
              <a:t>FASTn</a:t>
            </a:r>
            <a:r>
              <a:rPr lang="fr-FR" dirty="0" smtClean="0">
                <a:solidFill>
                  <a:srgbClr val="0070C0"/>
                </a:solidFill>
              </a:rPr>
              <a:t> au LPSC, spectromètre directionnel de neutrons rapides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Détecteur sphérique au LSM, utilisant de l'azote pour la détection des neutrons thermiques/rapides </a:t>
            </a: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Plusieurs actions de communication / promotion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Réalisation d'un web-documentaire 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Soutien à des nombreuses manifestations, ex: Nuit OG en 2017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Soutien à l’organisation de conférences / écoles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7538"/>
            <a:ext cx="10515600" cy="831553"/>
          </a:xfrm>
        </p:spPr>
        <p:txBody>
          <a:bodyPr>
            <a:normAutofit/>
          </a:bodyPr>
          <a:lstStyle/>
          <a:p>
            <a:r>
              <a:rPr lang="en-US" sz="4900" b="1" u="sng" dirty="0" err="1" smtClean="0">
                <a:solidFill>
                  <a:srgbClr val="0070C0"/>
                </a:solidFill>
                <a:latin typeface="+mn-lt"/>
              </a:rPr>
              <a:t>Bilan</a:t>
            </a:r>
            <a:r>
              <a:rPr lang="en-US" b="1" u="sng" dirty="0" smtClean="0">
                <a:solidFill>
                  <a:srgbClr val="0070C0"/>
                </a:solidFill>
                <a:latin typeface="+mn-lt"/>
              </a:rPr>
              <a:t> : un </a:t>
            </a:r>
            <a:r>
              <a:rPr lang="en-US" b="1" u="sng" dirty="0" err="1" smtClean="0">
                <a:solidFill>
                  <a:srgbClr val="0070C0"/>
                </a:solidFill>
                <a:latin typeface="+mn-lt"/>
              </a:rPr>
              <a:t>LabEx</a:t>
            </a:r>
            <a:r>
              <a:rPr lang="en-US" b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+mn-lt"/>
              </a:rPr>
              <a:t>structurant</a:t>
            </a:r>
            <a:endParaRPr lang="en-US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988" y="1017046"/>
            <a:ext cx="10515600" cy="4807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Structuration de la communauté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Autour de projets communs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Autour de compétences communes et/ou complémentaires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Développements scientifiques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Synergies mises en place autour de projets communs aux partenaires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Phénoménologie, R&amp;D, analyses de physique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Structuration et renfort des communautés 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Physique des particules, neutrinos (court/moyen terme); </a:t>
            </a:r>
            <a:r>
              <a:rPr lang="fr-FR" dirty="0" err="1" smtClean="0">
                <a:solidFill>
                  <a:srgbClr val="0070C0"/>
                </a:solidFill>
              </a:rPr>
              <a:t>astro</a:t>
            </a:r>
            <a:r>
              <a:rPr lang="fr-FR" dirty="0" smtClean="0">
                <a:solidFill>
                  <a:srgbClr val="0070C0"/>
                </a:solidFill>
              </a:rPr>
              <a:t> et cosmologie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Formation et enseignement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Moyens financiers et humains pour la création d’écoles, le renforcement des zones de formation, l’organisation de workshops et conférences à l’international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Valorisation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Renfort de secteurs qui ne bénéficiaient pas de moyens dédiés avant le </a:t>
            </a:r>
            <a:r>
              <a:rPr lang="fr-FR" dirty="0" err="1" smtClean="0">
                <a:solidFill>
                  <a:srgbClr val="0070C0"/>
                </a:solidFill>
              </a:rPr>
              <a:t>LabEx</a:t>
            </a:r>
            <a:endParaRPr lang="fr-FR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Détecteurs neutrons, détecteurs sismiques, détecteurs gazeux sphériques</a:t>
            </a:r>
          </a:p>
          <a:p>
            <a:pPr lvl="2"/>
            <a:endParaRPr lang="fr-FR" dirty="0">
              <a:solidFill>
                <a:srgbClr val="0070C0"/>
              </a:solidFill>
            </a:endParaRPr>
          </a:p>
          <a:p>
            <a:pPr lvl="2"/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6</a:t>
            </a:fld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58068" y="5416105"/>
            <a:ext cx="10515600" cy="9402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Le </a:t>
            </a:r>
            <a:r>
              <a:rPr lang="fr-FR" dirty="0" err="1" smtClean="0">
                <a:solidFill>
                  <a:schemeClr val="bg1"/>
                </a:solidFill>
              </a:rPr>
              <a:t>LabEx</a:t>
            </a:r>
            <a:r>
              <a:rPr lang="fr-FR" dirty="0" smtClean="0">
                <a:solidFill>
                  <a:schemeClr val="bg1"/>
                </a:solidFill>
              </a:rPr>
              <a:t> est l’embryon de la Fédération Alpes (LAPP, </a:t>
            </a:r>
            <a:r>
              <a:rPr lang="fr-FR" dirty="0" err="1" smtClean="0">
                <a:solidFill>
                  <a:schemeClr val="bg1"/>
                </a:solidFill>
              </a:rPr>
              <a:t>LAPTh</a:t>
            </a:r>
            <a:r>
              <a:rPr lang="fr-FR" dirty="0" smtClean="0">
                <a:solidFill>
                  <a:schemeClr val="bg1"/>
                </a:solidFill>
              </a:rPr>
              <a:t>, LPSC, LSM)  en formation et dont elle a vocation à être l’acteur majeur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16" y="1707515"/>
            <a:ext cx="8200121" cy="300423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Le paysage aujourd’hui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036321"/>
            <a:ext cx="10378440" cy="342392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ENIGMASS est prolongé jusqu’en 2022 avec le même budget.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Projet EUR Juin 2017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4805680"/>
            <a:ext cx="110998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Préparer le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Renouvellement du </a:t>
            </a:r>
            <a:r>
              <a:rPr lang="fr-FR" sz="2800" dirty="0" err="1" smtClean="0">
                <a:solidFill>
                  <a:schemeClr val="bg1"/>
                </a:solidFill>
              </a:rPr>
              <a:t>Labex</a:t>
            </a:r>
            <a:r>
              <a:rPr lang="fr-FR" sz="2800" dirty="0" smtClean="0">
                <a:solidFill>
                  <a:schemeClr val="bg1"/>
                </a:solidFill>
              </a:rPr>
              <a:t> (Hors </a:t>
            </a:r>
            <a:r>
              <a:rPr lang="fr-FR" sz="2800" dirty="0" err="1" smtClean="0">
                <a:solidFill>
                  <a:schemeClr val="bg1"/>
                </a:solidFill>
              </a:rPr>
              <a:t>Idex</a:t>
            </a:r>
            <a:r>
              <a:rPr lang="fr-FR" sz="2800" dirty="0" smtClean="0">
                <a:solidFill>
                  <a:schemeClr val="bg1"/>
                </a:solidFill>
              </a:rPr>
              <a:t>) en 2018, appel d’offres </a:t>
            </a:r>
            <a:r>
              <a:rPr lang="fr-FR" sz="2800" dirty="0">
                <a:solidFill>
                  <a:schemeClr val="bg1"/>
                </a:solidFill>
              </a:rPr>
              <a:t>à</a:t>
            </a:r>
            <a:r>
              <a:rPr lang="fr-FR" sz="2800" dirty="0" smtClean="0">
                <a:solidFill>
                  <a:schemeClr val="bg1"/>
                </a:solidFill>
              </a:rPr>
              <a:t> venir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Projet EUR en 2019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ENIGMASS+10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36320"/>
            <a:ext cx="11038840" cy="514064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i="1" dirty="0" smtClean="0">
                <a:solidFill>
                  <a:srgbClr val="0070C0"/>
                </a:solidFill>
              </a:rPr>
              <a:t>Construire sur l’acquis, élargir l’horizon, cibler les questions fondamentales</a:t>
            </a:r>
            <a:endParaRPr lang="en-US" sz="3200" b="1" i="1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Mais où est passé la nouvelle physique ?? Couplage tri-</a:t>
            </a:r>
            <a:r>
              <a:rPr lang="fr-FR" dirty="0" err="1" smtClean="0">
                <a:solidFill>
                  <a:srgbClr val="0070C0"/>
                </a:solidFill>
              </a:rPr>
              <a:t>lineaire</a:t>
            </a:r>
            <a:r>
              <a:rPr lang="fr-FR" dirty="0" smtClean="0">
                <a:solidFill>
                  <a:srgbClr val="0070C0"/>
                </a:solidFill>
              </a:rPr>
              <a:t>, B-&gt;s(*)</a:t>
            </a:r>
            <a:r>
              <a:rPr lang="fr-FR" dirty="0" err="1" smtClean="0">
                <a:solidFill>
                  <a:srgbClr val="0070C0"/>
                </a:solidFill>
              </a:rPr>
              <a:t>ll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Matière noire, multi-approche mais même problématique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Cosmologie et Energie Noire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Physique des neutrinos, violation CP, hiérarchie des masses, 2</a:t>
            </a:r>
            <a:r>
              <a:rPr lang="el-GR" dirty="0" smtClean="0">
                <a:solidFill>
                  <a:srgbClr val="0070C0"/>
                </a:solidFill>
              </a:rPr>
              <a:t>β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Astronomie gravitationnelle + synergie HE </a:t>
            </a:r>
            <a:r>
              <a:rPr lang="el-GR" dirty="0" smtClean="0">
                <a:solidFill>
                  <a:srgbClr val="0070C0"/>
                </a:solidFill>
              </a:rPr>
              <a:t>γ’</a:t>
            </a:r>
            <a:r>
              <a:rPr lang="fr-FR" dirty="0" smtClean="0">
                <a:solidFill>
                  <a:srgbClr val="0070C0"/>
                </a:solidFill>
              </a:rPr>
              <a:t>s.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Physique réacteurs et impact sociétal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R&amp;D futurs accélérateurs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Détecteurs au silicium</a:t>
            </a:r>
          </a:p>
          <a:p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942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ENIGMASS+10 (suite)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26068"/>
            <a:ext cx="10515600" cy="5050895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Education</a:t>
            </a:r>
          </a:p>
          <a:p>
            <a:pPr lvl="1"/>
            <a:r>
              <a:rPr lang="fr-FR" sz="2800" dirty="0" smtClean="0">
                <a:solidFill>
                  <a:srgbClr val="0070C0"/>
                </a:solidFill>
              </a:rPr>
              <a:t>Promotion nationale et internationale du M2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Consolider l’enseignement sur les accélérateurs et techniques d’instrumentation</a:t>
            </a:r>
          </a:p>
          <a:p>
            <a:pPr lvl="1"/>
            <a:r>
              <a:rPr lang="fr-FR" sz="2800" dirty="0" smtClean="0">
                <a:solidFill>
                  <a:srgbClr val="0070C0"/>
                </a:solidFill>
              </a:rPr>
              <a:t>Renforcer </a:t>
            </a:r>
            <a:r>
              <a:rPr lang="fr-FR" sz="2800" dirty="0">
                <a:solidFill>
                  <a:srgbClr val="0070C0"/>
                </a:solidFill>
              </a:rPr>
              <a:t>les </a:t>
            </a:r>
            <a:r>
              <a:rPr lang="fr-FR" sz="2800" dirty="0" smtClean="0">
                <a:solidFill>
                  <a:srgbClr val="0070C0"/>
                </a:solidFill>
              </a:rPr>
              <a:t>liens </a:t>
            </a:r>
            <a:r>
              <a:rPr lang="fr-FR" sz="2800" dirty="0">
                <a:solidFill>
                  <a:srgbClr val="0070C0"/>
                </a:solidFill>
              </a:rPr>
              <a:t>entre éducation et recherche</a:t>
            </a:r>
          </a:p>
          <a:p>
            <a:pPr lvl="2"/>
            <a:r>
              <a:rPr lang="fr-FR" dirty="0">
                <a:solidFill>
                  <a:srgbClr val="0070C0"/>
                </a:solidFill>
              </a:rPr>
              <a:t>Couple EC + C partagent les mêmes heures </a:t>
            </a:r>
            <a:r>
              <a:rPr lang="fr-FR" dirty="0" smtClean="0">
                <a:solidFill>
                  <a:srgbClr val="0070C0"/>
                </a:solidFill>
              </a:rPr>
              <a:t>d’enseignement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Investissements du futur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Quels axes stratégiques à renforcer ? 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Synergie entre les laboratoires, mutualisation graduelle des compétences et ressources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Equiper les labos </a:t>
            </a:r>
            <a:r>
              <a:rPr lang="fr-FR" dirty="0">
                <a:solidFill>
                  <a:srgbClr val="0070C0"/>
                </a:solidFill>
              </a:rPr>
              <a:t>(services techniques électroniques, mécaniques, informatique, instrument.) 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Valorisation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Groupe inter-labo pour l’identification et la promotion des projets à grand potentiel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Outreach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Projets d’envergure inter labos et </a:t>
            </a:r>
            <a:r>
              <a:rPr lang="fr-FR" dirty="0" smtClean="0">
                <a:solidFill>
                  <a:srgbClr val="0070C0"/>
                </a:solidFill>
              </a:rPr>
              <a:t>inter-</a:t>
            </a:r>
            <a:r>
              <a:rPr lang="fr-FR" dirty="0" err="1" smtClean="0">
                <a:solidFill>
                  <a:srgbClr val="0070C0"/>
                </a:solidFill>
              </a:rPr>
              <a:t>labex</a:t>
            </a:r>
            <a:r>
              <a:rPr lang="fr-FR" dirty="0">
                <a:solidFill>
                  <a:srgbClr val="0070C0"/>
                </a:solidFill>
              </a:rPr>
              <a:t> tournés vers l’international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3F52-BDDB-4736-895C-29B52C9094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848</Words>
  <Application>Microsoft Office PowerPoint</Application>
  <PresentationFormat>Grand écran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Bilan/projet du Labex ENIGMASS</vt:lpstr>
      <vt:lpstr>Présentation PowerPoint</vt:lpstr>
      <vt:lpstr>Ce qu’on a réussi grâce au Labex</vt:lpstr>
      <vt:lpstr>Présentation PowerPoint</vt:lpstr>
      <vt:lpstr>Valorisation  /  Communication</vt:lpstr>
      <vt:lpstr>Bilan : un LabEx structurant</vt:lpstr>
      <vt:lpstr>Le paysage aujourd’hui</vt:lpstr>
      <vt:lpstr>ENIGMASS+10</vt:lpstr>
      <vt:lpstr>ENIGMASS+10 (suite)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Apport du Labex ENIGMASS</dc:title>
  <dc:creator>Yannis KARYOTAKIS</dc:creator>
  <cp:lastModifiedBy>Yannis KARYOTAKIS</cp:lastModifiedBy>
  <cp:revision>73</cp:revision>
  <dcterms:created xsi:type="dcterms:W3CDTF">2016-07-19T09:58:37Z</dcterms:created>
  <dcterms:modified xsi:type="dcterms:W3CDTF">2017-12-06T15:31:17Z</dcterms:modified>
</cp:coreProperties>
</file>