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8" r:id="rId3"/>
    <p:sldId id="272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62" r:id="rId18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3CC"/>
    <a:srgbClr val="00B4CD"/>
    <a:srgbClr val="1735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4" autoAdjust="0"/>
    <p:restoredTop sz="94611" autoAdjust="0"/>
  </p:normalViewPr>
  <p:slideViewPr>
    <p:cSldViewPr>
      <p:cViewPr varScale="1">
        <p:scale>
          <a:sx n="91" d="100"/>
          <a:sy n="91" d="100"/>
        </p:scale>
        <p:origin x="120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3822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9886E83-7E11-4757-A951-AA652D274000}" type="datetime1">
              <a:rPr lang="fr-FR" smtClean="0"/>
              <a:t>02/11/2017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fr-FR"/>
              <a:t>Entrez votre nom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B7564C5-49F1-424B-8328-678E2107A45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3340309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9B90522-7005-449B-8496-BAA34779EF3C}" type="datetime1">
              <a:rPr lang="fr-FR" smtClean="0"/>
              <a:t>02/11/2017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fr-FR"/>
              <a:t>Entrez votre nom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343239E-5CFC-4EA3-9F9C-DF60679EE92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3131734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7683D57E-D825-4779-AC1D-6A96D47ACD34}" type="datetime1">
              <a:rPr lang="fr-FR" smtClean="0"/>
              <a:t>02/11/2017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Entrez votre nom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43239E-5CFC-4EA3-9F9C-DF60679EE927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6706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831C7535-8FF2-4E2F-98B5-C31CF2B1C255}" type="datetime1">
              <a:rPr lang="fr-FR" smtClean="0"/>
              <a:t>02/11/2017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Entrez votre nom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43239E-5CFC-4EA3-9F9C-DF60679EE927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5195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5603" name="Espace réservé du titre 1"/>
          <p:cNvSpPr>
            <a:spLocks noGrp="1"/>
          </p:cNvSpPr>
          <p:nvPr>
            <p:ph type="ctrTitle" hasCustomPrompt="1"/>
          </p:nvPr>
        </p:nvSpPr>
        <p:spPr>
          <a:xfrm>
            <a:off x="2987824" y="3140968"/>
            <a:ext cx="6620272" cy="1470025"/>
          </a:xfrm>
        </p:spPr>
        <p:txBody>
          <a:bodyPr/>
          <a:lstStyle>
            <a:lvl1pPr algn="l">
              <a:defRPr sz="3600" smtClean="0"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fr-FR" sz="3600" b="1" dirty="0" smtClean="0">
                <a:solidFill>
                  <a:srgbClr val="153449"/>
                </a:solidFill>
              </a:rPr>
              <a:t>Titre de la présentation</a:t>
            </a:r>
            <a:br>
              <a:rPr lang="fr-FR" sz="3600" b="1" dirty="0" smtClean="0">
                <a:solidFill>
                  <a:srgbClr val="153449"/>
                </a:solidFill>
              </a:rPr>
            </a:br>
            <a:r>
              <a:rPr lang="fr-FR" sz="2300" dirty="0" smtClean="0">
                <a:solidFill>
                  <a:srgbClr val="01B2CD"/>
                </a:solidFill>
              </a:rPr>
              <a:t>Sous-titre de la présentation</a:t>
            </a:r>
            <a:br>
              <a:rPr lang="fr-FR" sz="2300" dirty="0" smtClean="0">
                <a:solidFill>
                  <a:srgbClr val="01B2CD"/>
                </a:solidFill>
              </a:rPr>
            </a:br>
            <a:r>
              <a:rPr lang="fr-FR" sz="1800" dirty="0" smtClean="0">
                <a:solidFill>
                  <a:srgbClr val="153449"/>
                </a:solidFill>
              </a:rPr>
              <a:t>7 MARS </a:t>
            </a:r>
            <a:r>
              <a:rPr lang="fr-FR" sz="1800" baseline="0" dirty="0" smtClean="0">
                <a:solidFill>
                  <a:srgbClr val="153449"/>
                </a:solidFill>
              </a:rPr>
              <a:t>2016</a:t>
            </a:r>
            <a:endParaRPr lang="fr-FR" sz="1800" dirty="0">
              <a:solidFill>
                <a:srgbClr val="15344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7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188000" y="6454800"/>
            <a:ext cx="2635200" cy="313200"/>
          </a:xfrm>
          <a:prstGeom prst="rect">
            <a:avLst/>
          </a:prstGeom>
        </p:spPr>
        <p:txBody>
          <a:bodyPr/>
          <a:lstStyle>
            <a:lvl1pPr>
              <a:defRPr sz="1200" baseline="0">
                <a:latin typeface="calibri" charset="0"/>
              </a:defRPr>
            </a:lvl1pPr>
          </a:lstStyle>
          <a:p>
            <a:r>
              <a:rPr lang="fr-FR" smtClean="0">
                <a:solidFill>
                  <a:srgbClr val="00B3CC"/>
                </a:solidFill>
              </a:rPr>
              <a:t>02/11/2017</a:t>
            </a:r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8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294800" y="6454800"/>
            <a:ext cx="3086100" cy="313200"/>
          </a:xfrm>
          <a:prstGeom prst="rect">
            <a:avLst/>
          </a:prstGeom>
        </p:spPr>
        <p:txBody>
          <a:bodyPr/>
          <a:lstStyle>
            <a:lvl1pPr algn="ctr">
              <a:defRPr sz="1200" baseline="0">
                <a:latin typeface="calibri" charset="0"/>
              </a:defRPr>
            </a:lvl1pPr>
          </a:lstStyle>
          <a:p>
            <a:r>
              <a:rPr lang="fr-FR" smtClean="0">
                <a:solidFill>
                  <a:srgbClr val="153449"/>
                </a:solidFill>
              </a:rPr>
              <a:t>Edwige Tournefier</a:t>
            </a:r>
            <a:endParaRPr lang="fr-FR" dirty="0">
              <a:solidFill>
                <a:srgbClr val="153449"/>
              </a:solidFill>
            </a:endParaRPr>
          </a:p>
        </p:txBody>
      </p:sp>
      <p:sp>
        <p:nvSpPr>
          <p:cNvPr id="9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7884368" y="6454800"/>
            <a:ext cx="1032428" cy="313200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2A19AD89-17DE-4EAC-B060-CF86C17F772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" name="Espace réservé pour une image  4"/>
          <p:cNvSpPr>
            <a:spLocks noGrp="1"/>
          </p:cNvSpPr>
          <p:nvPr>
            <p:ph type="pic" sz="quarter" idx="13" hasCustomPrompt="1"/>
          </p:nvPr>
        </p:nvSpPr>
        <p:spPr>
          <a:xfrm>
            <a:off x="112925" y="6105091"/>
            <a:ext cx="839275" cy="662909"/>
          </a:xfrm>
        </p:spPr>
        <p:txBody>
          <a:bodyPr/>
          <a:lstStyle>
            <a:lvl1pPr marL="0" indent="0">
              <a:buNone/>
              <a:defRPr sz="1200" baseline="30000"/>
            </a:lvl1pPr>
          </a:lstStyle>
          <a:p>
            <a:r>
              <a:rPr lang="fr-FR" dirty="0" smtClean="0"/>
              <a:t>Espace disponible pour un 2ème 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2562" y="1052736"/>
            <a:ext cx="8071886" cy="496855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8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188000" y="6454800"/>
            <a:ext cx="2635200" cy="313200"/>
          </a:xfrm>
          <a:prstGeom prst="rect">
            <a:avLst/>
          </a:prstGeom>
        </p:spPr>
        <p:txBody>
          <a:bodyPr/>
          <a:lstStyle>
            <a:lvl1pPr>
              <a:defRPr sz="1200" baseline="0">
                <a:latin typeface="calibri" charset="0"/>
              </a:defRPr>
            </a:lvl1pPr>
          </a:lstStyle>
          <a:p>
            <a:r>
              <a:rPr lang="fr-FR" smtClean="0">
                <a:solidFill>
                  <a:srgbClr val="00B3CC"/>
                </a:solidFill>
              </a:rPr>
              <a:t>02/11/2017</a:t>
            </a:r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9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294800" y="6454800"/>
            <a:ext cx="3086100" cy="313200"/>
          </a:xfrm>
          <a:prstGeom prst="rect">
            <a:avLst/>
          </a:prstGeom>
        </p:spPr>
        <p:txBody>
          <a:bodyPr/>
          <a:lstStyle>
            <a:lvl1pPr algn="ctr">
              <a:defRPr sz="1200" baseline="0">
                <a:latin typeface="calibri" charset="0"/>
              </a:defRPr>
            </a:lvl1pPr>
          </a:lstStyle>
          <a:p>
            <a:r>
              <a:rPr lang="fr-FR" smtClean="0">
                <a:solidFill>
                  <a:srgbClr val="153449"/>
                </a:solidFill>
              </a:rPr>
              <a:t>Edwige Tournefier</a:t>
            </a:r>
            <a:endParaRPr lang="fr-FR" dirty="0">
              <a:solidFill>
                <a:srgbClr val="153449"/>
              </a:solidFill>
            </a:endParaRPr>
          </a:p>
        </p:txBody>
      </p:sp>
      <p:sp>
        <p:nvSpPr>
          <p:cNvPr id="10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7884000" y="6454800"/>
            <a:ext cx="1033200" cy="313200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2A19AD89-17DE-4EAC-B060-CF86C17F772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4"/>
          <p:cNvSpPr>
            <a:spLocks noGrp="1"/>
          </p:cNvSpPr>
          <p:nvPr>
            <p:ph type="pic" sz="quarter" idx="13" hasCustomPrompt="1"/>
          </p:nvPr>
        </p:nvSpPr>
        <p:spPr>
          <a:xfrm>
            <a:off x="112925" y="6105091"/>
            <a:ext cx="839275" cy="662909"/>
          </a:xfrm>
        </p:spPr>
        <p:txBody>
          <a:bodyPr/>
          <a:lstStyle>
            <a:lvl1pPr marL="0" indent="0">
              <a:buNone/>
              <a:defRPr sz="1200" baseline="30000"/>
            </a:lvl1pPr>
          </a:lstStyle>
          <a:p>
            <a:r>
              <a:rPr lang="fr-FR" dirty="0" smtClean="0"/>
              <a:t>Espace disponible pour un 2ème 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188000" y="6454800"/>
            <a:ext cx="2635200" cy="313200"/>
          </a:xfrm>
          <a:prstGeom prst="rect">
            <a:avLst/>
          </a:prstGeom>
        </p:spPr>
        <p:txBody>
          <a:bodyPr/>
          <a:lstStyle>
            <a:lvl1pPr>
              <a:defRPr sz="1200" baseline="0">
                <a:latin typeface="calibri" charset="0"/>
              </a:defRPr>
            </a:lvl1pPr>
          </a:lstStyle>
          <a:p>
            <a:r>
              <a:rPr lang="fr-FR" smtClean="0">
                <a:solidFill>
                  <a:srgbClr val="00B3CC"/>
                </a:solidFill>
              </a:rPr>
              <a:t>02/11/2017</a:t>
            </a:r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8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294800" y="6454800"/>
            <a:ext cx="3086100" cy="313200"/>
          </a:xfrm>
          <a:prstGeom prst="rect">
            <a:avLst/>
          </a:prstGeom>
        </p:spPr>
        <p:txBody>
          <a:bodyPr/>
          <a:lstStyle>
            <a:lvl1pPr algn="ctr">
              <a:defRPr sz="1200" baseline="0">
                <a:latin typeface="calibri" charset="0"/>
              </a:defRPr>
            </a:lvl1pPr>
          </a:lstStyle>
          <a:p>
            <a:r>
              <a:rPr lang="fr-FR" smtClean="0">
                <a:solidFill>
                  <a:srgbClr val="153449"/>
                </a:solidFill>
              </a:rPr>
              <a:t>Edwige Tournefier</a:t>
            </a:r>
            <a:endParaRPr lang="fr-FR" dirty="0">
              <a:solidFill>
                <a:srgbClr val="153449"/>
              </a:solidFill>
            </a:endParaRPr>
          </a:p>
        </p:txBody>
      </p:sp>
      <p:sp>
        <p:nvSpPr>
          <p:cNvPr id="9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7883999" y="6454800"/>
            <a:ext cx="1033200" cy="313200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2A19AD89-17DE-4EAC-B060-CF86C17F772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0" name="Espace réservé pour une image  4"/>
          <p:cNvSpPr>
            <a:spLocks noGrp="1"/>
          </p:cNvSpPr>
          <p:nvPr>
            <p:ph type="pic" sz="quarter" idx="13" hasCustomPrompt="1"/>
          </p:nvPr>
        </p:nvSpPr>
        <p:spPr>
          <a:xfrm>
            <a:off x="112925" y="6105091"/>
            <a:ext cx="839275" cy="662909"/>
          </a:xfrm>
        </p:spPr>
        <p:txBody>
          <a:bodyPr/>
          <a:lstStyle>
            <a:lvl1pPr marL="0" indent="0">
              <a:buNone/>
              <a:defRPr sz="1200" baseline="30000"/>
            </a:lvl1pPr>
          </a:lstStyle>
          <a:p>
            <a:r>
              <a:rPr lang="fr-FR" dirty="0" smtClean="0"/>
              <a:t>Espace disponible pour un 2ème 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8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188000" y="6454800"/>
            <a:ext cx="2635200" cy="313200"/>
          </a:xfrm>
          <a:prstGeom prst="rect">
            <a:avLst/>
          </a:prstGeom>
        </p:spPr>
        <p:txBody>
          <a:bodyPr/>
          <a:lstStyle>
            <a:lvl1pPr>
              <a:defRPr sz="1200" baseline="0">
                <a:latin typeface="calibri" charset="0"/>
              </a:defRPr>
            </a:lvl1pPr>
          </a:lstStyle>
          <a:p>
            <a:r>
              <a:rPr lang="fr-FR" smtClean="0">
                <a:solidFill>
                  <a:srgbClr val="00B3CC"/>
                </a:solidFill>
              </a:rPr>
              <a:t>02/11/2017</a:t>
            </a:r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9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294800" y="6454800"/>
            <a:ext cx="3085200" cy="313200"/>
          </a:xfrm>
          <a:prstGeom prst="rect">
            <a:avLst/>
          </a:prstGeom>
        </p:spPr>
        <p:txBody>
          <a:bodyPr/>
          <a:lstStyle>
            <a:lvl1pPr algn="ctr">
              <a:defRPr sz="1200" baseline="0">
                <a:latin typeface="calibri" charset="0"/>
              </a:defRPr>
            </a:lvl1pPr>
          </a:lstStyle>
          <a:p>
            <a:r>
              <a:rPr lang="fr-FR" smtClean="0">
                <a:solidFill>
                  <a:srgbClr val="153449"/>
                </a:solidFill>
              </a:rPr>
              <a:t>Edwige Tournefier</a:t>
            </a:r>
            <a:endParaRPr lang="fr-FR" dirty="0">
              <a:solidFill>
                <a:srgbClr val="153449"/>
              </a:solidFill>
            </a:endParaRPr>
          </a:p>
        </p:txBody>
      </p:sp>
      <p:sp>
        <p:nvSpPr>
          <p:cNvPr id="10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7883999" y="6454800"/>
            <a:ext cx="1033200" cy="313200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2A19AD89-17DE-4EAC-B060-CF86C17F772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pour une image  4"/>
          <p:cNvSpPr>
            <a:spLocks noGrp="1"/>
          </p:cNvSpPr>
          <p:nvPr>
            <p:ph type="pic" sz="quarter" idx="13" hasCustomPrompt="1"/>
          </p:nvPr>
        </p:nvSpPr>
        <p:spPr>
          <a:xfrm>
            <a:off x="112925" y="6105091"/>
            <a:ext cx="839275" cy="662909"/>
          </a:xfrm>
        </p:spPr>
        <p:txBody>
          <a:bodyPr/>
          <a:lstStyle>
            <a:lvl1pPr marL="0" indent="0">
              <a:buNone/>
              <a:defRPr sz="1200" baseline="30000"/>
            </a:lvl1pPr>
          </a:lstStyle>
          <a:p>
            <a:r>
              <a:rPr lang="fr-FR" dirty="0" smtClean="0"/>
              <a:t>Espace disponible pour un 2ème 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10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188000" y="6454800"/>
            <a:ext cx="2635200" cy="313200"/>
          </a:xfrm>
          <a:prstGeom prst="rect">
            <a:avLst/>
          </a:prstGeom>
        </p:spPr>
        <p:txBody>
          <a:bodyPr/>
          <a:lstStyle>
            <a:lvl1pPr>
              <a:defRPr sz="1200" baseline="0">
                <a:latin typeface="calibri" charset="0"/>
              </a:defRPr>
            </a:lvl1pPr>
          </a:lstStyle>
          <a:p>
            <a:r>
              <a:rPr lang="fr-FR" smtClean="0">
                <a:solidFill>
                  <a:srgbClr val="00B3CC"/>
                </a:solidFill>
              </a:rPr>
              <a:t>02/11/2017</a:t>
            </a:r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11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294800" y="6454800"/>
            <a:ext cx="3086100" cy="313200"/>
          </a:xfrm>
          <a:prstGeom prst="rect">
            <a:avLst/>
          </a:prstGeom>
        </p:spPr>
        <p:txBody>
          <a:bodyPr/>
          <a:lstStyle>
            <a:lvl1pPr algn="ctr">
              <a:defRPr sz="1200" baseline="0">
                <a:latin typeface="calibri" charset="0"/>
              </a:defRPr>
            </a:lvl1pPr>
          </a:lstStyle>
          <a:p>
            <a:r>
              <a:rPr lang="fr-FR" smtClean="0">
                <a:solidFill>
                  <a:srgbClr val="153449"/>
                </a:solidFill>
              </a:rPr>
              <a:t>Edwige Tournefier</a:t>
            </a:r>
            <a:endParaRPr lang="fr-FR" dirty="0">
              <a:solidFill>
                <a:srgbClr val="153449"/>
              </a:solidFill>
            </a:endParaRPr>
          </a:p>
        </p:txBody>
      </p:sp>
      <p:sp>
        <p:nvSpPr>
          <p:cNvPr id="12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7884000" y="6454800"/>
            <a:ext cx="1033200" cy="313200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2A19AD89-17DE-4EAC-B060-CF86C17F772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pour une image  4"/>
          <p:cNvSpPr>
            <a:spLocks noGrp="1"/>
          </p:cNvSpPr>
          <p:nvPr>
            <p:ph type="pic" sz="quarter" idx="13" hasCustomPrompt="1"/>
          </p:nvPr>
        </p:nvSpPr>
        <p:spPr>
          <a:xfrm>
            <a:off x="112925" y="6105091"/>
            <a:ext cx="839275" cy="662909"/>
          </a:xfrm>
        </p:spPr>
        <p:txBody>
          <a:bodyPr/>
          <a:lstStyle>
            <a:lvl1pPr marL="0" indent="0">
              <a:buNone/>
              <a:defRPr sz="1200" baseline="30000"/>
            </a:lvl1pPr>
          </a:lstStyle>
          <a:p>
            <a:r>
              <a:rPr lang="fr-FR" dirty="0" smtClean="0"/>
              <a:t>Espace disponible pour un 2ème 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6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188000" y="6454800"/>
            <a:ext cx="2635200" cy="313200"/>
          </a:xfrm>
          <a:prstGeom prst="rect">
            <a:avLst/>
          </a:prstGeom>
        </p:spPr>
        <p:txBody>
          <a:bodyPr/>
          <a:lstStyle>
            <a:lvl1pPr>
              <a:defRPr sz="1200" baseline="0">
                <a:latin typeface="calibri" charset="0"/>
              </a:defRPr>
            </a:lvl1pPr>
          </a:lstStyle>
          <a:p>
            <a:r>
              <a:rPr lang="fr-FR" smtClean="0">
                <a:solidFill>
                  <a:srgbClr val="00B3CC"/>
                </a:solidFill>
              </a:rPr>
              <a:t>02/11/2017</a:t>
            </a:r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7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294800" y="6454800"/>
            <a:ext cx="3086100" cy="313200"/>
          </a:xfrm>
          <a:prstGeom prst="rect">
            <a:avLst/>
          </a:prstGeom>
        </p:spPr>
        <p:txBody>
          <a:bodyPr/>
          <a:lstStyle>
            <a:lvl1pPr algn="ctr">
              <a:defRPr sz="1200" baseline="0">
                <a:latin typeface="calibri" charset="0"/>
              </a:defRPr>
            </a:lvl1pPr>
          </a:lstStyle>
          <a:p>
            <a:r>
              <a:rPr lang="fr-FR" smtClean="0">
                <a:solidFill>
                  <a:srgbClr val="153449"/>
                </a:solidFill>
              </a:rPr>
              <a:t>Edwige Tournefier</a:t>
            </a:r>
            <a:endParaRPr lang="fr-FR" dirty="0">
              <a:solidFill>
                <a:srgbClr val="153449"/>
              </a:solidFill>
            </a:endParaRPr>
          </a:p>
        </p:txBody>
      </p:sp>
      <p:sp>
        <p:nvSpPr>
          <p:cNvPr id="8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7884000" y="6454800"/>
            <a:ext cx="1033200" cy="313200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2A19AD89-17DE-4EAC-B060-CF86C17F772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pour une image  4"/>
          <p:cNvSpPr>
            <a:spLocks noGrp="1"/>
          </p:cNvSpPr>
          <p:nvPr>
            <p:ph type="pic" sz="quarter" idx="13" hasCustomPrompt="1"/>
          </p:nvPr>
        </p:nvSpPr>
        <p:spPr>
          <a:xfrm>
            <a:off x="112925" y="6105091"/>
            <a:ext cx="839275" cy="662909"/>
          </a:xfrm>
        </p:spPr>
        <p:txBody>
          <a:bodyPr/>
          <a:lstStyle>
            <a:lvl1pPr marL="0" indent="0">
              <a:buNone/>
              <a:defRPr sz="1200" baseline="30000"/>
            </a:lvl1pPr>
          </a:lstStyle>
          <a:p>
            <a:r>
              <a:rPr lang="fr-FR" dirty="0" smtClean="0"/>
              <a:t>Espace disponible pour un 2ème 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3805200" y="68400"/>
            <a:ext cx="5126400" cy="4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 style du titre</a:t>
            </a:r>
          </a:p>
        </p:txBody>
      </p:sp>
      <p:sp>
        <p:nvSpPr>
          <p:cNvPr id="1028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1285875" y="1600200"/>
            <a:ext cx="74009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pic>
        <p:nvPicPr>
          <p:cNvPr id="13" name="Espace réservé du contenu 3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0" y="205200"/>
            <a:ext cx="1080000" cy="358729"/>
          </a:xfrm>
          <a:prstGeom prst="rect">
            <a:avLst/>
          </a:prstGeom>
        </p:spPr>
      </p:pic>
      <p:sp>
        <p:nvSpPr>
          <p:cNvPr id="14" name="Espace réservé de la date 4"/>
          <p:cNvSpPr>
            <a:spLocks noGrp="1"/>
          </p:cNvSpPr>
          <p:nvPr>
            <p:ph type="dt" sz="half" idx="2"/>
          </p:nvPr>
        </p:nvSpPr>
        <p:spPr>
          <a:xfrm>
            <a:off x="1187624" y="6454800"/>
            <a:ext cx="2633464" cy="313200"/>
          </a:xfrm>
          <a:prstGeom prst="rect">
            <a:avLst/>
          </a:prstGeom>
        </p:spPr>
        <p:txBody>
          <a:bodyPr/>
          <a:lstStyle>
            <a:lvl1pPr>
              <a:defRPr sz="1200" baseline="0">
                <a:latin typeface="calibri" charset="0"/>
              </a:defRPr>
            </a:lvl1pPr>
          </a:lstStyle>
          <a:p>
            <a:r>
              <a:rPr lang="fr-FR" smtClean="0">
                <a:solidFill>
                  <a:srgbClr val="00B3CC"/>
                </a:solidFill>
              </a:rPr>
              <a:t>02/11/2017</a:t>
            </a:r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15" name="Espace réservé du pied de page 5"/>
          <p:cNvSpPr>
            <a:spLocks noGrp="1"/>
          </p:cNvSpPr>
          <p:nvPr>
            <p:ph type="ftr" sz="quarter" idx="3"/>
          </p:nvPr>
        </p:nvSpPr>
        <p:spPr>
          <a:xfrm>
            <a:off x="4294212" y="6454800"/>
            <a:ext cx="3086100" cy="313200"/>
          </a:xfrm>
          <a:prstGeom prst="rect">
            <a:avLst/>
          </a:prstGeom>
        </p:spPr>
        <p:txBody>
          <a:bodyPr/>
          <a:lstStyle>
            <a:lvl1pPr algn="ctr">
              <a:defRPr sz="1200" baseline="0">
                <a:latin typeface="calibri" charset="0"/>
              </a:defRPr>
            </a:lvl1pPr>
          </a:lstStyle>
          <a:p>
            <a:r>
              <a:rPr lang="fr-FR" smtClean="0">
                <a:solidFill>
                  <a:srgbClr val="153449"/>
                </a:solidFill>
              </a:rPr>
              <a:t>Edwige Tournefier</a:t>
            </a:r>
            <a:endParaRPr lang="fr-FR" dirty="0">
              <a:solidFill>
                <a:srgbClr val="153449"/>
              </a:solidFill>
            </a:endParaRPr>
          </a:p>
        </p:txBody>
      </p:sp>
      <p:sp>
        <p:nvSpPr>
          <p:cNvPr id="16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7884368" y="6453336"/>
            <a:ext cx="1032428" cy="31320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B3CC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2A19AD89-17DE-4EAC-B060-CF86C17F7722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7" name="Connecteur droit 16"/>
          <p:cNvCxnSpPr/>
          <p:nvPr userDrawn="1"/>
        </p:nvCxnSpPr>
        <p:spPr>
          <a:xfrm>
            <a:off x="1112400" y="6472800"/>
            <a:ext cx="7732800" cy="0"/>
          </a:xfrm>
          <a:prstGeom prst="line">
            <a:avLst/>
          </a:prstGeom>
          <a:ln w="12700">
            <a:solidFill>
              <a:srgbClr val="00B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 userDrawn="1"/>
        </p:nvCxnSpPr>
        <p:spPr>
          <a:xfrm>
            <a:off x="720000" y="640800"/>
            <a:ext cx="6505200" cy="0"/>
          </a:xfrm>
          <a:prstGeom prst="line">
            <a:avLst/>
          </a:prstGeom>
          <a:ln w="12700">
            <a:solidFill>
              <a:srgbClr val="00B4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 userDrawn="1"/>
        </p:nvCxnSpPr>
        <p:spPr>
          <a:xfrm>
            <a:off x="1814400" y="561600"/>
            <a:ext cx="6199200" cy="3600"/>
          </a:xfrm>
          <a:prstGeom prst="line">
            <a:avLst/>
          </a:prstGeom>
          <a:ln w="12700">
            <a:solidFill>
              <a:srgbClr val="1735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</p:sldLayoutIdLst>
  <p:timing>
    <p:tnLst>
      <p:par>
        <p:cTn id="1" dur="indefinite" restart="never" nodeType="tmRoot"/>
      </p:par>
    </p:tnLst>
  </p:timing>
  <p:hf hdr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400" kern="1200">
          <a:solidFill>
            <a:srgbClr val="17354A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jpeg"/><Relationship Id="rId4" Type="http://schemas.openxmlformats.org/officeDocument/2006/relationships/image" Target="../media/image3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fr-FR" b="1" dirty="0" err="1" smtClean="0">
                <a:solidFill>
                  <a:srgbClr val="153449"/>
                </a:solidFill>
              </a:rPr>
              <a:t>Particle</a:t>
            </a:r>
            <a:r>
              <a:rPr lang="fr-FR" b="1" dirty="0" smtClean="0">
                <a:solidFill>
                  <a:srgbClr val="153449"/>
                </a:solidFill>
              </a:rPr>
              <a:t> </a:t>
            </a:r>
            <a:r>
              <a:rPr lang="fr-FR" b="1" dirty="0" err="1" smtClean="0">
                <a:solidFill>
                  <a:srgbClr val="153449"/>
                </a:solidFill>
              </a:rPr>
              <a:t>physics</a:t>
            </a:r>
            <a:r>
              <a:rPr lang="fr-FR" b="1" dirty="0" smtClean="0">
                <a:solidFill>
                  <a:srgbClr val="153449"/>
                </a:solidFill>
              </a:rPr>
              <a:t> at LAPP</a:t>
            </a:r>
            <a:r>
              <a:rPr lang="fr-FR" dirty="0">
                <a:solidFill>
                  <a:srgbClr val="01B2CD"/>
                </a:solidFill>
              </a:rPr>
              <a:t/>
            </a:r>
            <a:br>
              <a:rPr lang="fr-FR" dirty="0">
                <a:solidFill>
                  <a:srgbClr val="01B2CD"/>
                </a:solidFill>
              </a:rPr>
            </a:br>
            <a:r>
              <a:rPr lang="fr-FR" sz="1800" dirty="0" smtClean="0">
                <a:solidFill>
                  <a:srgbClr val="01B2CD"/>
                </a:solidFill>
              </a:rPr>
              <a:t>Edwige Tournefier</a:t>
            </a:r>
            <a:br>
              <a:rPr lang="fr-FR" sz="1800" dirty="0" smtClean="0">
                <a:solidFill>
                  <a:srgbClr val="01B2CD"/>
                </a:solidFill>
              </a:rPr>
            </a:br>
            <a:r>
              <a:rPr lang="fr-FR" sz="1800" dirty="0" smtClean="0">
                <a:solidFill>
                  <a:srgbClr val="153449"/>
                </a:solidFill>
              </a:rPr>
              <a:t>Novembre 2</a:t>
            </a:r>
            <a:r>
              <a:rPr lang="fr-FR" sz="1800" baseline="30000" dirty="0" smtClean="0">
                <a:solidFill>
                  <a:srgbClr val="153449"/>
                </a:solidFill>
              </a:rPr>
              <a:t>nd</a:t>
            </a:r>
            <a:r>
              <a:rPr lang="fr-FR" sz="1800" dirty="0" smtClean="0">
                <a:solidFill>
                  <a:srgbClr val="153449"/>
                </a:solidFill>
              </a:rPr>
              <a:t> 2017</a:t>
            </a:r>
            <a:r>
              <a:rPr lang="fr-FR" sz="2800" dirty="0">
                <a:solidFill>
                  <a:srgbClr val="153449"/>
                </a:solidFill>
              </a:rPr>
              <a:t/>
            </a:r>
            <a:br>
              <a:rPr lang="fr-FR" sz="2800" dirty="0">
                <a:solidFill>
                  <a:srgbClr val="153449"/>
                </a:solidFill>
              </a:rPr>
            </a:b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97_10537_small"/>
          <p:cNvPicPr>
            <a:picLocks noChangeAspect="1" noChangeArrowheads="1"/>
          </p:cNvPicPr>
          <p:nvPr/>
        </p:nvPicPr>
        <p:blipFill>
          <a:blip r:embed="rId2" cstate="print"/>
          <a:srcRect b="6038"/>
          <a:stretch>
            <a:fillRect/>
          </a:stretch>
        </p:blipFill>
        <p:spPr bwMode="auto">
          <a:xfrm>
            <a:off x="-36512" y="1849363"/>
            <a:ext cx="3352800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B3CC"/>
                </a:solidFill>
              </a:rPr>
              <a:t>AMS</a:t>
            </a:r>
            <a:r>
              <a:rPr lang="en-GB" dirty="0" smtClean="0"/>
              <a:t> on the ISS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842815"/>
            <a:ext cx="8748464" cy="1512168"/>
          </a:xfrm>
        </p:spPr>
        <p:txBody>
          <a:bodyPr/>
          <a:lstStyle/>
          <a:p>
            <a:pPr marL="0" indent="0">
              <a:spcBef>
                <a:spcPct val="50000"/>
              </a:spcBef>
              <a:buNone/>
            </a:pPr>
            <a:r>
              <a:rPr lang="fr-FR" dirty="0" err="1" smtClean="0"/>
              <a:t>Detection</a:t>
            </a:r>
            <a:r>
              <a:rPr lang="fr-FR" dirty="0" smtClean="0"/>
              <a:t> </a:t>
            </a:r>
            <a:r>
              <a:rPr lang="fr-FR" dirty="0" smtClean="0"/>
              <a:t>of e-/e+, protons,… </a:t>
            </a: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err="1" smtClean="0"/>
              <a:t>space</a:t>
            </a:r>
            <a:r>
              <a:rPr lang="fr-FR" dirty="0" smtClean="0"/>
              <a:t> 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fr-FR" dirty="0" smtClean="0">
                <a:solidFill>
                  <a:srgbClr val="00B3CC"/>
                </a:solidFill>
                <a:sym typeface="Symbol" panose="05050102010706020507" pitchFamily="18" charset="2"/>
              </a:rPr>
              <a:t> </a:t>
            </a:r>
            <a:r>
              <a:rPr lang="fr-FR" dirty="0" err="1" smtClean="0">
                <a:solidFill>
                  <a:srgbClr val="00B3CC"/>
                </a:solidFill>
              </a:rPr>
              <a:t>Looking</a:t>
            </a:r>
            <a:r>
              <a:rPr lang="fr-FR" dirty="0" smtClean="0">
                <a:solidFill>
                  <a:srgbClr val="00B3CC"/>
                </a:solidFill>
              </a:rPr>
              <a:t> </a:t>
            </a:r>
            <a:r>
              <a:rPr lang="fr-FR" dirty="0">
                <a:solidFill>
                  <a:srgbClr val="00B3CC"/>
                </a:solidFill>
              </a:rPr>
              <a:t>for </a:t>
            </a:r>
            <a:r>
              <a:rPr lang="fr-FR" dirty="0" err="1">
                <a:solidFill>
                  <a:srgbClr val="00B3CC"/>
                </a:solidFill>
              </a:rPr>
              <a:t>dark</a:t>
            </a:r>
            <a:r>
              <a:rPr lang="fr-FR" dirty="0">
                <a:solidFill>
                  <a:srgbClr val="00B3CC"/>
                </a:solidFill>
              </a:rPr>
              <a:t> </a:t>
            </a:r>
            <a:r>
              <a:rPr lang="fr-FR" dirty="0" err="1" smtClean="0">
                <a:solidFill>
                  <a:srgbClr val="00B3CC"/>
                </a:solidFill>
              </a:rPr>
              <a:t>matter</a:t>
            </a:r>
            <a:r>
              <a:rPr lang="fr-FR" dirty="0" smtClean="0">
                <a:solidFill>
                  <a:srgbClr val="00B3CC"/>
                </a:solidFill>
              </a:rPr>
              <a:t> and </a:t>
            </a:r>
            <a:r>
              <a:rPr lang="fr-FR" dirty="0" err="1">
                <a:solidFill>
                  <a:srgbClr val="00B3CC"/>
                </a:solidFill>
              </a:rPr>
              <a:t>antimatter</a:t>
            </a:r>
            <a:r>
              <a:rPr lang="fr-FR" dirty="0">
                <a:solidFill>
                  <a:srgbClr val="00B3CC"/>
                </a:solidFill>
              </a:rPr>
              <a:t> in the </a:t>
            </a:r>
            <a:r>
              <a:rPr lang="fr-FR" dirty="0" err="1">
                <a:solidFill>
                  <a:srgbClr val="00B3CC"/>
                </a:solidFill>
              </a:rPr>
              <a:t>Universe</a:t>
            </a:r>
            <a:endParaRPr lang="fr-FR" dirty="0">
              <a:solidFill>
                <a:srgbClr val="00B3CC"/>
              </a:solidFill>
            </a:endParaRPr>
          </a:p>
          <a:p>
            <a:endParaRPr lang="en-GB" dirty="0">
              <a:solidFill>
                <a:srgbClr val="00B3CC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B3CC"/>
                </a:solidFill>
              </a:rPr>
              <a:t>02/11/2017</a:t>
            </a:r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rgbClr val="153449"/>
                </a:solidFill>
              </a:rPr>
              <a:t>Edwige Tournefier</a:t>
            </a:r>
            <a:endParaRPr lang="fr-FR" dirty="0">
              <a:solidFill>
                <a:srgbClr val="153449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1115616" y="2751584"/>
            <a:ext cx="533400" cy="533400"/>
          </a:xfrm>
          <a:prstGeom prst="ellipse">
            <a:avLst/>
          </a:prstGeom>
          <a:noFill/>
          <a:ln w="19050">
            <a:solidFill>
              <a:srgbClr val="EB0D27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fr-FR" sz="2400">
              <a:solidFill>
                <a:srgbClr val="EB0D27"/>
              </a:solidFill>
              <a:latin typeface="Times New Roman" pitchFamily="18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48402" y="1445010"/>
            <a:ext cx="131478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  <a:latin typeface="+mn-lt"/>
              </a:rPr>
              <a:t>AMS on the ISS</a:t>
            </a:r>
            <a:endParaRPr lang="fr-FR" sz="1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 t="13620" r="58427" b="5447"/>
          <a:stretch>
            <a:fillRect/>
          </a:stretch>
        </p:blipFill>
        <p:spPr bwMode="auto">
          <a:xfrm>
            <a:off x="5855734" y="1630922"/>
            <a:ext cx="3143240" cy="4404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2433" y="4085679"/>
            <a:ext cx="3679052" cy="2367657"/>
          </a:xfrm>
          <a:prstGeom prst="rect">
            <a:avLst/>
          </a:prstGeom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788725" y="4094375"/>
            <a:ext cx="19911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400" dirty="0" err="1" smtClean="0">
                <a:latin typeface="+mn-lt"/>
              </a:rPr>
              <a:t>Assembling</a:t>
            </a:r>
            <a:r>
              <a:rPr lang="fr-FR" sz="1400" dirty="0" smtClean="0">
                <a:latin typeface="+mn-lt"/>
              </a:rPr>
              <a:t> AMS at LAPP</a:t>
            </a:r>
            <a:endParaRPr lang="fr-FR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052277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71800" y="68400"/>
            <a:ext cx="6159800" cy="450000"/>
          </a:xfrm>
        </p:spPr>
        <p:txBody>
          <a:bodyPr/>
          <a:lstStyle/>
          <a:p>
            <a:r>
              <a:rPr lang="en-GB" dirty="0" smtClean="0">
                <a:solidFill>
                  <a:srgbClr val="00B3CC"/>
                </a:solidFill>
              </a:rPr>
              <a:t>HESS</a:t>
            </a:r>
            <a:r>
              <a:rPr lang="en-GB" dirty="0" smtClean="0"/>
              <a:t> in Namibia and </a:t>
            </a:r>
            <a:r>
              <a:rPr lang="en-GB" dirty="0" smtClean="0">
                <a:solidFill>
                  <a:srgbClr val="00B3CC"/>
                </a:solidFill>
              </a:rPr>
              <a:t>CTA</a:t>
            </a:r>
            <a:r>
              <a:rPr lang="en-GB" dirty="0" smtClean="0"/>
              <a:t> in Chile and La Palma</a:t>
            </a: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B3CC"/>
                </a:solidFill>
              </a:rPr>
              <a:t>02/11/2017</a:t>
            </a:r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rgbClr val="153449"/>
                </a:solidFill>
              </a:rPr>
              <a:t>Edwige Tournefier</a:t>
            </a:r>
            <a:endParaRPr lang="fr-FR" dirty="0">
              <a:solidFill>
                <a:srgbClr val="153449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8" name="Rectangle 7"/>
          <p:cNvSpPr/>
          <p:nvPr/>
        </p:nvSpPr>
        <p:spPr>
          <a:xfrm>
            <a:off x="357158" y="1138931"/>
            <a:ext cx="39290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err="1" smtClean="0">
                <a:latin typeface="+mn-lt"/>
              </a:rPr>
              <a:t>Detection</a:t>
            </a:r>
            <a:r>
              <a:rPr lang="fr-FR" sz="2000" dirty="0" smtClean="0">
                <a:latin typeface="+mn-lt"/>
              </a:rPr>
              <a:t> of </a:t>
            </a:r>
            <a:r>
              <a:rPr lang="fr-FR" sz="2000" dirty="0" err="1" smtClean="0">
                <a:latin typeface="+mn-lt"/>
              </a:rPr>
              <a:t>cosmic</a:t>
            </a:r>
            <a:r>
              <a:rPr lang="fr-FR" sz="2000" dirty="0" smtClean="0">
                <a:latin typeface="+mn-lt"/>
              </a:rPr>
              <a:t> rays </a:t>
            </a:r>
          </a:p>
          <a:p>
            <a:pPr marL="342900" indent="-342900">
              <a:buFont typeface="Symbol" panose="05050102010706020507" pitchFamily="18" charset="2"/>
              <a:buChar char="Þ"/>
            </a:pPr>
            <a:r>
              <a:rPr lang="fr-FR" sz="2000" dirty="0" err="1" smtClean="0">
                <a:solidFill>
                  <a:srgbClr val="00B3CC"/>
                </a:solidFill>
                <a:latin typeface="+mn-lt"/>
                <a:sym typeface="Symbol" panose="05050102010706020507" pitchFamily="18" charset="2"/>
              </a:rPr>
              <a:t>dark</a:t>
            </a:r>
            <a:r>
              <a:rPr lang="fr-FR" sz="2000" dirty="0" smtClean="0">
                <a:solidFill>
                  <a:srgbClr val="00B3CC"/>
                </a:solidFill>
                <a:latin typeface="+mn-lt"/>
                <a:sym typeface="Symbol" panose="05050102010706020507" pitchFamily="18" charset="2"/>
              </a:rPr>
              <a:t> </a:t>
            </a:r>
            <a:r>
              <a:rPr lang="fr-FR" sz="2000" dirty="0" err="1" smtClean="0">
                <a:solidFill>
                  <a:srgbClr val="00B3CC"/>
                </a:solidFill>
                <a:latin typeface="+mn-lt"/>
                <a:sym typeface="Symbol" panose="05050102010706020507" pitchFamily="18" charset="2"/>
              </a:rPr>
              <a:t>matter</a:t>
            </a:r>
            <a:endParaRPr lang="fr-FR" sz="2000" dirty="0" smtClean="0">
              <a:solidFill>
                <a:srgbClr val="00B3CC"/>
              </a:solidFill>
              <a:latin typeface="+mn-lt"/>
              <a:sym typeface="Symbol" panose="05050102010706020507" pitchFamily="18" charset="2"/>
            </a:endParaRPr>
          </a:p>
          <a:p>
            <a:pPr marL="342900" indent="-342900">
              <a:buFont typeface="Symbol" panose="05050102010706020507" pitchFamily="18" charset="2"/>
              <a:buChar char="Þ"/>
            </a:pPr>
            <a:r>
              <a:rPr lang="fr-FR" sz="2000" dirty="0" err="1">
                <a:solidFill>
                  <a:srgbClr val="00B3CC"/>
                </a:solidFill>
                <a:latin typeface="+mn-lt"/>
                <a:sym typeface="Symbol" panose="05050102010706020507" pitchFamily="18" charset="2"/>
              </a:rPr>
              <a:t>s</a:t>
            </a:r>
            <a:r>
              <a:rPr lang="fr-FR" sz="2000" dirty="0" err="1" smtClean="0">
                <a:solidFill>
                  <a:srgbClr val="00B3CC"/>
                </a:solidFill>
                <a:latin typeface="+mn-lt"/>
                <a:sym typeface="Symbol" panose="05050102010706020507" pitchFamily="18" charset="2"/>
              </a:rPr>
              <a:t>tudy</a:t>
            </a:r>
            <a:r>
              <a:rPr lang="fr-FR" sz="2000" dirty="0" smtClean="0">
                <a:solidFill>
                  <a:srgbClr val="00B3CC"/>
                </a:solidFill>
                <a:latin typeface="+mn-lt"/>
                <a:sym typeface="Symbol" panose="05050102010706020507" pitchFamily="18" charset="2"/>
              </a:rPr>
              <a:t> of </a:t>
            </a:r>
            <a:r>
              <a:rPr lang="fr-FR" sz="2000" dirty="0" err="1" smtClean="0">
                <a:solidFill>
                  <a:srgbClr val="00B3CC"/>
                </a:solidFill>
                <a:latin typeface="+mn-lt"/>
                <a:sym typeface="Symbol" panose="05050102010706020507" pitchFamily="18" charset="2"/>
              </a:rPr>
              <a:t>cosmic</a:t>
            </a:r>
            <a:r>
              <a:rPr lang="fr-FR" sz="2000" dirty="0" smtClean="0">
                <a:solidFill>
                  <a:srgbClr val="00B3CC"/>
                </a:solidFill>
                <a:latin typeface="+mn-lt"/>
                <a:sym typeface="Symbol" panose="05050102010706020507" pitchFamily="18" charset="2"/>
              </a:rPr>
              <a:t> rays sources</a:t>
            </a:r>
            <a:endParaRPr lang="fr-FR" sz="2000" dirty="0">
              <a:solidFill>
                <a:srgbClr val="00B3CC"/>
              </a:solidFill>
              <a:latin typeface="+mn-lt"/>
            </a:endParaRPr>
          </a:p>
        </p:txBody>
      </p:sp>
      <p:pic>
        <p:nvPicPr>
          <p:cNvPr id="9" name="Picture 2" descr="https://www.cta-observatory.org/wp-content/themes/ctao/assets/img/CTA001_startseite_paranal_montage_bode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149080"/>
            <a:ext cx="7349770" cy="211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863" y="843840"/>
            <a:ext cx="3529810" cy="27634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763688" y="3678263"/>
            <a:ext cx="5374029" cy="430887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GB" sz="2200" dirty="0" smtClean="0">
                <a:solidFill>
                  <a:srgbClr val="0000FF"/>
                </a:solidFill>
              </a:rPr>
              <a:t>See the gamma astronomy presentation</a:t>
            </a:r>
            <a:endParaRPr lang="en-GB" sz="2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872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B3CC"/>
                </a:solidFill>
              </a:rPr>
              <a:t>LSST</a:t>
            </a:r>
            <a:r>
              <a:rPr lang="en-GB" dirty="0" smtClean="0"/>
              <a:t> in construction in Chile</a:t>
            </a: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B3CC"/>
                </a:solidFill>
              </a:rPr>
              <a:t>02/11/2017</a:t>
            </a:r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rgbClr val="153449"/>
                </a:solidFill>
              </a:rPr>
              <a:t>Edwige Tournefier</a:t>
            </a:r>
            <a:endParaRPr lang="fr-FR" dirty="0">
              <a:solidFill>
                <a:srgbClr val="153449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8" name="Espace réservé du contenu 2"/>
          <p:cNvSpPr txBox="1">
            <a:spLocks/>
          </p:cNvSpPr>
          <p:nvPr/>
        </p:nvSpPr>
        <p:spPr bwMode="auto">
          <a:xfrm>
            <a:off x="457200" y="1268760"/>
            <a:ext cx="8229600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 smtClean="0">
                <a:sym typeface="Symbol" panose="05050102010706020507" pitchFamily="18" charset="2"/>
              </a:rPr>
              <a:t> </a:t>
            </a:r>
            <a:r>
              <a:rPr lang="en-GB" dirty="0" smtClean="0"/>
              <a:t>Understanding dark matter and dark energy</a:t>
            </a:r>
            <a:endParaRPr lang="en-GB" dirty="0" smtClean="0">
              <a:solidFill>
                <a:srgbClr val="C00000"/>
              </a:solidFill>
            </a:endParaRPr>
          </a:p>
        </p:txBody>
      </p:sp>
      <p:pic>
        <p:nvPicPr>
          <p:cNvPr id="9" name="Picture 2" descr="https://www.lsst.org/sites/default/files/public/slide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3" t="526" r="37825" b="-526"/>
          <a:stretch/>
        </p:blipFill>
        <p:spPr bwMode="auto">
          <a:xfrm>
            <a:off x="5364088" y="3521857"/>
            <a:ext cx="3337222" cy="23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www.lsst.org/sites/default/files/styles/galleryformatter_slide/public/photogallery/Facility_CU_Nite-full.jpg?itok=ow0mopb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90" y="3134100"/>
            <a:ext cx="4427314" cy="276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2635387" y="2148239"/>
            <a:ext cx="5374029" cy="430887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GB" sz="2200" dirty="0" smtClean="0">
                <a:solidFill>
                  <a:srgbClr val="0000FF"/>
                </a:solidFill>
              </a:rPr>
              <a:t>See </a:t>
            </a:r>
            <a:r>
              <a:rPr lang="en-GB" sz="2200" dirty="0">
                <a:solidFill>
                  <a:srgbClr val="0000FF"/>
                </a:solidFill>
              </a:rPr>
              <a:t>the presentation on cosmology</a:t>
            </a:r>
          </a:p>
        </p:txBody>
      </p:sp>
    </p:spTree>
    <p:extLst>
      <p:ext uri="{BB962C8B-B14F-4D97-AF65-F5344CB8AC3E}">
        <p14:creationId xmlns:p14="http://schemas.microsoft.com/office/powerpoint/2010/main" val="10021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B3CC"/>
                </a:solidFill>
              </a:rPr>
              <a:t>Virgo</a:t>
            </a:r>
            <a:r>
              <a:rPr lang="en-GB" dirty="0" smtClean="0"/>
              <a:t> in Pisa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836712"/>
            <a:ext cx="8071886" cy="4968552"/>
          </a:xfrm>
        </p:spPr>
        <p:txBody>
          <a:bodyPr/>
          <a:lstStyle/>
          <a:p>
            <a:pPr>
              <a:buFont typeface="Symbol" panose="05050102010706020507" pitchFamily="18" charset="2"/>
              <a:buChar char="Þ"/>
            </a:pPr>
            <a:r>
              <a:rPr lang="en-GB" dirty="0" smtClean="0">
                <a:sym typeface="Symbol" panose="05050102010706020507" pitchFamily="18" charset="2"/>
              </a:rPr>
              <a:t>Looking for gravitational waves</a:t>
            </a:r>
          </a:p>
          <a:p>
            <a:pPr lvl="1">
              <a:buFontTx/>
              <a:buChar char="-"/>
            </a:pPr>
            <a:r>
              <a:rPr lang="en-GB" dirty="0" smtClean="0">
                <a:sym typeface="Symbol" panose="05050102010706020507" pitchFamily="18" charset="2"/>
              </a:rPr>
              <a:t>Study of general relativity</a:t>
            </a:r>
          </a:p>
          <a:p>
            <a:pPr lvl="1">
              <a:buFontTx/>
              <a:buChar char="-"/>
            </a:pPr>
            <a:r>
              <a:rPr lang="en-GB" dirty="0" smtClean="0">
                <a:sym typeface="Symbol" panose="05050102010706020507" pitchFamily="18" charset="2"/>
              </a:rPr>
              <a:t>Tool to study our Universe</a:t>
            </a: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B3CC"/>
                </a:solidFill>
              </a:rPr>
              <a:t>02/11/2017</a:t>
            </a:r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rgbClr val="153449"/>
                </a:solidFill>
              </a:rPr>
              <a:t>Edwige Tournefier</a:t>
            </a:r>
            <a:endParaRPr lang="fr-FR" dirty="0">
              <a:solidFill>
                <a:srgbClr val="153449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276503"/>
            <a:ext cx="3059832" cy="1656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7" descr="aeri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4418136"/>
            <a:ext cx="6926841" cy="2251224"/>
          </a:xfrm>
          <a:prstGeom prst="rect">
            <a:avLst/>
          </a:prstGeom>
          <a:noFill/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2444" y="734277"/>
            <a:ext cx="2654052" cy="3965647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3463740" y="2659559"/>
            <a:ext cx="2764444" cy="769441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GB" sz="2200" dirty="0" smtClean="0">
                <a:solidFill>
                  <a:srgbClr val="0000FF"/>
                </a:solidFill>
              </a:rPr>
              <a:t>See the gravitational waves presentation</a:t>
            </a:r>
            <a:endParaRPr lang="en-GB" sz="2200" dirty="0">
              <a:solidFill>
                <a:srgbClr val="0000FF"/>
              </a:solidFill>
            </a:endParaRPr>
          </a:p>
        </p:txBody>
      </p:sp>
      <p:pic>
        <p:nvPicPr>
          <p:cNvPr id="13" name="Picture 2" descr="http://1.bp.blogspot.com/-kqDtz3hP_d0/ToiJU9YnLAI/AAAAAAAADzc/fKi_vclF808/s1600/nobe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149" y="1074102"/>
            <a:ext cx="784696" cy="73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4860032" y="177281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54527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Who works at LAPP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Experimentalists </a:t>
            </a:r>
            <a:r>
              <a:rPr lang="en-GB" dirty="0" smtClean="0"/>
              <a:t>(~</a:t>
            </a:r>
            <a:r>
              <a:rPr lang="en-GB" dirty="0" smtClean="0"/>
              <a:t>40</a:t>
            </a:r>
            <a:r>
              <a:rPr lang="en-GB" dirty="0" smtClean="0"/>
              <a:t>) </a:t>
            </a:r>
            <a:r>
              <a:rPr lang="en-GB" dirty="0" smtClean="0"/>
              <a:t>: researchers, professors,...</a:t>
            </a:r>
          </a:p>
          <a:p>
            <a:pPr lvl="1"/>
            <a:r>
              <a:rPr lang="en-GB" sz="2000" dirty="0" smtClean="0">
                <a:solidFill>
                  <a:srgbClr val="00B3CC"/>
                </a:solidFill>
              </a:rPr>
              <a:t>within large collaborations they conceive, build experiments and 	analyse </a:t>
            </a:r>
            <a:r>
              <a:rPr lang="en-GB" sz="2000" dirty="0" smtClean="0">
                <a:solidFill>
                  <a:srgbClr val="00B3CC"/>
                </a:solidFill>
              </a:rPr>
              <a:t>and interpret their </a:t>
            </a:r>
            <a:r>
              <a:rPr lang="en-GB" sz="2000" dirty="0" smtClean="0">
                <a:solidFill>
                  <a:srgbClr val="00B3CC"/>
                </a:solidFill>
              </a:rPr>
              <a:t>data</a:t>
            </a:r>
            <a:endParaRPr lang="en-GB" sz="2000" dirty="0">
              <a:solidFill>
                <a:srgbClr val="00B3CC"/>
              </a:solidFill>
            </a:endParaRPr>
          </a:p>
          <a:p>
            <a:endParaRPr lang="en-GB" dirty="0" smtClean="0"/>
          </a:p>
          <a:p>
            <a:r>
              <a:rPr lang="en-GB" dirty="0" smtClean="0"/>
              <a:t>Students (~20): PhD or internship</a:t>
            </a:r>
          </a:p>
          <a:p>
            <a:endParaRPr lang="en-GB" dirty="0"/>
          </a:p>
          <a:p>
            <a:r>
              <a:rPr lang="en-GB" dirty="0" smtClean="0"/>
              <a:t>Engineers and technicians </a:t>
            </a:r>
            <a:r>
              <a:rPr lang="en-GB" dirty="0" smtClean="0"/>
              <a:t>(~80</a:t>
            </a:r>
            <a:r>
              <a:rPr lang="en-GB" dirty="0" smtClean="0"/>
              <a:t>)  in electronics, mechanics, computing</a:t>
            </a:r>
          </a:p>
          <a:p>
            <a:pPr lvl="1"/>
            <a:r>
              <a:rPr lang="en-GB" sz="2000" dirty="0">
                <a:solidFill>
                  <a:srgbClr val="00B3CC"/>
                </a:solidFill>
              </a:rPr>
              <a:t>t</a:t>
            </a:r>
            <a:r>
              <a:rPr lang="en-GB" sz="2000" dirty="0" smtClean="0">
                <a:solidFill>
                  <a:srgbClr val="00B3CC"/>
                </a:solidFill>
              </a:rPr>
              <a:t>hey realize the detectors</a:t>
            </a:r>
          </a:p>
          <a:p>
            <a:pPr lvl="1"/>
            <a:endParaRPr lang="en-GB" sz="2000" dirty="0" smtClean="0">
              <a:solidFill>
                <a:srgbClr val="00B3CC"/>
              </a:solidFill>
            </a:endParaRPr>
          </a:p>
          <a:p>
            <a:endParaRPr lang="en-GB" dirty="0" smtClean="0"/>
          </a:p>
          <a:p>
            <a:endParaRPr lang="en-GB" dirty="0"/>
          </a:p>
          <a:p>
            <a:r>
              <a:rPr lang="en-GB" dirty="0" err="1" smtClean="0"/>
              <a:t>Administratives</a:t>
            </a:r>
            <a:r>
              <a:rPr lang="en-GB" dirty="0" smtClean="0"/>
              <a:t> (~10)</a:t>
            </a:r>
          </a:p>
          <a:p>
            <a:pPr lvl="1"/>
            <a:r>
              <a:rPr lang="en-GB" dirty="0">
                <a:solidFill>
                  <a:srgbClr val="00B3CC"/>
                </a:solidFill>
              </a:rPr>
              <a:t>f</a:t>
            </a:r>
            <a:r>
              <a:rPr lang="en-GB" dirty="0" smtClean="0">
                <a:solidFill>
                  <a:srgbClr val="00B3CC"/>
                </a:solidFill>
              </a:rPr>
              <a:t>or placing orders, </a:t>
            </a:r>
            <a:r>
              <a:rPr lang="en-GB" dirty="0" smtClean="0">
                <a:solidFill>
                  <a:srgbClr val="00B3CC"/>
                </a:solidFill>
              </a:rPr>
              <a:t>communication, planning</a:t>
            </a:r>
            <a:r>
              <a:rPr lang="en-GB" dirty="0" smtClean="0">
                <a:solidFill>
                  <a:srgbClr val="00B3CC"/>
                </a:solidFill>
              </a:rPr>
              <a:t>, management,…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B3CC"/>
                </a:solidFill>
              </a:rPr>
              <a:t>02/11/2017</a:t>
            </a:r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rgbClr val="153449"/>
                </a:solidFill>
              </a:rPr>
              <a:t>Edwige Tournefier</a:t>
            </a:r>
            <a:endParaRPr lang="fr-FR" dirty="0">
              <a:solidFill>
                <a:srgbClr val="153449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8" name="Image 2" descr="test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288" y="3645024"/>
            <a:ext cx="1296144" cy="1728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L1994vir05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6706" y="3789040"/>
            <a:ext cx="1913691" cy="1250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48961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And next door: the </a:t>
            </a:r>
            <a:r>
              <a:rPr lang="en-GB" dirty="0" err="1" smtClean="0"/>
              <a:t>LAPTh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2562" y="1052736"/>
            <a:ext cx="4831526" cy="4968552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In this building, the </a:t>
            </a:r>
            <a:r>
              <a:rPr lang="en-GB" dirty="0" err="1" smtClean="0"/>
              <a:t>LAPTh</a:t>
            </a:r>
            <a:r>
              <a:rPr lang="en-GB" dirty="0" smtClean="0"/>
              <a:t> is a theoretical physics laboratory (particle physics, cosmology,…)</a:t>
            </a:r>
          </a:p>
          <a:p>
            <a:pPr marL="0" indent="0">
              <a:buNone/>
            </a:pPr>
            <a:endParaRPr lang="en-GB" dirty="0" smtClean="0"/>
          </a:p>
          <a:p>
            <a:pPr>
              <a:buFontTx/>
              <a:buChar char="-"/>
            </a:pPr>
            <a:r>
              <a:rPr lang="en-GB" dirty="0" smtClean="0"/>
              <a:t>theorists predict effects that experimentalists try to measure</a:t>
            </a:r>
          </a:p>
          <a:p>
            <a:pPr>
              <a:buFontTx/>
              <a:buChar char="-"/>
            </a:pPr>
            <a:endParaRPr lang="en-GB" dirty="0"/>
          </a:p>
          <a:p>
            <a:pPr>
              <a:buFontTx/>
              <a:buChar char="-"/>
            </a:pPr>
            <a:r>
              <a:rPr lang="en-GB" dirty="0"/>
              <a:t>o</a:t>
            </a:r>
            <a:r>
              <a:rPr lang="en-GB" dirty="0" smtClean="0"/>
              <a:t>r </a:t>
            </a:r>
            <a:r>
              <a:rPr lang="en-GB" dirty="0" smtClean="0"/>
              <a:t>the other way: they try to explain our measurements</a:t>
            </a: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B3CC"/>
                </a:solidFill>
              </a:rPr>
              <a:t>02/11/2017</a:t>
            </a:r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rgbClr val="153449"/>
                </a:solidFill>
              </a:rPr>
              <a:t>Edwige Tournefier</a:t>
            </a:r>
            <a:endParaRPr lang="fr-FR" dirty="0">
              <a:solidFill>
                <a:srgbClr val="153449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8" name="Image 7" descr="Equation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50804" y="1450966"/>
            <a:ext cx="3219709" cy="4786346"/>
          </a:xfrm>
          <a:prstGeom prst="rect">
            <a:avLst/>
          </a:prstGeom>
        </p:spPr>
      </p:pic>
      <p:pic>
        <p:nvPicPr>
          <p:cNvPr id="9" name="Picture 2" descr="Logo L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085" y="851735"/>
            <a:ext cx="1589353" cy="48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7891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88000" y="2492896"/>
            <a:ext cx="6400800" cy="1080120"/>
          </a:xfrm>
        </p:spPr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Enjoy your visit!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B3CC"/>
                </a:solidFill>
              </a:rPr>
              <a:t>02/11/2017</a:t>
            </a:r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rgbClr val="153449"/>
                </a:solidFill>
              </a:rPr>
              <a:t>Edwige Tournefier</a:t>
            </a:r>
            <a:endParaRPr lang="fr-FR" dirty="0">
              <a:solidFill>
                <a:srgbClr val="153449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29360764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B3CC"/>
                </a:solidFill>
              </a:rPr>
              <a:t>02/11/2017</a:t>
            </a:r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rgbClr val="153449"/>
                </a:solidFill>
              </a:rPr>
              <a:t>Edwige Tournefier</a:t>
            </a:r>
            <a:endParaRPr lang="fr-FR" dirty="0">
              <a:solidFill>
                <a:srgbClr val="153449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169" y="631850"/>
            <a:ext cx="6048672" cy="531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652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visit</a:t>
            </a:r>
            <a:r>
              <a:rPr lang="fr-FR" dirty="0"/>
              <a:t> </a:t>
            </a:r>
            <a:r>
              <a:rPr lang="fr-FR" dirty="0" err="1"/>
              <a:t>today</a:t>
            </a:r>
            <a:r>
              <a:rPr lang="fr-FR" dirty="0"/>
              <a:t> at LAPP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b="1" dirty="0"/>
              <a:t>10.00 – 10.15 a.m.:</a:t>
            </a:r>
            <a:r>
              <a:rPr lang="en-GB" sz="2000" dirty="0"/>
              <a:t> </a:t>
            </a:r>
            <a:r>
              <a:rPr lang="en-GB" sz="2000" dirty="0" smtClean="0"/>
              <a:t>LAPP and particle physics (Edwige Tournefier)</a:t>
            </a:r>
            <a:endParaRPr lang="en-GB" sz="2000" dirty="0"/>
          </a:p>
          <a:p>
            <a:r>
              <a:rPr lang="en-GB" sz="2000" b="1" dirty="0"/>
              <a:t>10.15 – 11.45 a.m.:</a:t>
            </a:r>
            <a:r>
              <a:rPr lang="en-GB" sz="2000" dirty="0"/>
              <a:t> </a:t>
            </a:r>
            <a:r>
              <a:rPr lang="en-GB" sz="2000" dirty="0" smtClean="0"/>
              <a:t>visit (4 groups)</a:t>
            </a:r>
          </a:p>
          <a:p>
            <a:pPr lvl="1"/>
            <a:r>
              <a:rPr lang="en-GB" sz="1600" dirty="0"/>
              <a:t>Gravitational waves (</a:t>
            </a:r>
            <a:r>
              <a:rPr lang="en-GB" sz="1600" dirty="0" err="1"/>
              <a:t>Loïc</a:t>
            </a:r>
            <a:r>
              <a:rPr lang="en-GB" sz="1600" dirty="0"/>
              <a:t> Rolland, Dimitri Estevez)</a:t>
            </a:r>
          </a:p>
          <a:p>
            <a:pPr lvl="1"/>
            <a:r>
              <a:rPr lang="en-GB" sz="1600" dirty="0"/>
              <a:t>Gamma astronomy (Vincent </a:t>
            </a:r>
            <a:r>
              <a:rPr lang="en-GB" sz="1600" dirty="0" err="1"/>
              <a:t>Poireau</a:t>
            </a:r>
            <a:r>
              <a:rPr lang="en-GB" sz="1600" dirty="0"/>
              <a:t>, David Sanchez)</a:t>
            </a:r>
          </a:p>
          <a:p>
            <a:pPr lvl="1"/>
            <a:r>
              <a:rPr lang="en-GB" sz="1600" dirty="0"/>
              <a:t>Neutrinos (Anne </a:t>
            </a:r>
            <a:r>
              <a:rPr lang="en-GB" sz="1600" dirty="0" err="1"/>
              <a:t>Chappuis</a:t>
            </a:r>
            <a:r>
              <a:rPr lang="en-GB" sz="1600" dirty="0"/>
              <a:t>)</a:t>
            </a:r>
          </a:p>
          <a:p>
            <a:pPr lvl="1"/>
            <a:r>
              <a:rPr lang="en-GB" sz="1600" dirty="0"/>
              <a:t>Research and development for new detectors (</a:t>
            </a:r>
            <a:r>
              <a:rPr lang="en-GB" sz="1600" dirty="0" err="1"/>
              <a:t>Maximilien</a:t>
            </a:r>
            <a:r>
              <a:rPr lang="en-GB" sz="1600" dirty="0"/>
              <a:t> </a:t>
            </a:r>
            <a:r>
              <a:rPr lang="en-GB" sz="1600" dirty="0" err="1"/>
              <a:t>Chefdeville</a:t>
            </a:r>
            <a:r>
              <a:rPr lang="en-GB" sz="1600" dirty="0"/>
              <a:t>)</a:t>
            </a:r>
          </a:p>
          <a:p>
            <a:pPr lvl="1"/>
            <a:r>
              <a:rPr lang="en-GB" sz="1600" dirty="0"/>
              <a:t>ATLAS at LAPP (</a:t>
            </a:r>
            <a:r>
              <a:rPr lang="en-GB" sz="1600" dirty="0" err="1"/>
              <a:t>Nareï</a:t>
            </a:r>
            <a:r>
              <a:rPr lang="en-GB" sz="1600" dirty="0"/>
              <a:t> Lorenzo Martinez, Jessica Leveque)</a:t>
            </a:r>
          </a:p>
          <a:p>
            <a:pPr lvl="1"/>
            <a:endParaRPr lang="en-GB" sz="1600" dirty="0" smtClean="0"/>
          </a:p>
          <a:p>
            <a:endParaRPr lang="en-GB" sz="1600" dirty="0" smtClean="0"/>
          </a:p>
          <a:p>
            <a:pPr lvl="1"/>
            <a:endParaRPr lang="en-GB" sz="2000" dirty="0"/>
          </a:p>
          <a:p>
            <a:pPr marL="0" indent="0">
              <a:buNone/>
            </a:pPr>
            <a:endParaRPr lang="en-GB" sz="2000" b="1" dirty="0"/>
          </a:p>
          <a:p>
            <a:pPr marL="0" indent="0">
              <a:buNone/>
            </a:pPr>
            <a:endParaRPr lang="en-GB" sz="2000" b="1" dirty="0" smtClean="0"/>
          </a:p>
          <a:p>
            <a:endParaRPr lang="en-GB" sz="2000" b="1" dirty="0"/>
          </a:p>
          <a:p>
            <a:r>
              <a:rPr lang="en-GB" sz="2000" b="1" dirty="0" smtClean="0"/>
              <a:t>11.45 </a:t>
            </a:r>
            <a:r>
              <a:rPr lang="en-GB" sz="2000" b="1" dirty="0"/>
              <a:t>– 12.15 a.m.:</a:t>
            </a:r>
            <a:r>
              <a:rPr lang="en-GB" sz="2000" dirty="0"/>
              <a:t> Cosmology (Dominique </a:t>
            </a:r>
            <a:r>
              <a:rPr lang="en-GB" sz="2000" dirty="0" err="1" smtClean="0"/>
              <a:t>Boutigny</a:t>
            </a:r>
            <a:r>
              <a:rPr lang="en-GB" sz="2000" dirty="0" smtClean="0"/>
              <a:t>)</a:t>
            </a:r>
            <a:endParaRPr lang="en-GB" sz="2000" dirty="0"/>
          </a:p>
          <a:p>
            <a:r>
              <a:rPr lang="en-GB" sz="2000" b="1" dirty="0"/>
              <a:t>12.15 – 12.30 a.m.:</a:t>
            </a:r>
            <a:r>
              <a:rPr lang="en-GB" sz="2000" dirty="0"/>
              <a:t> Questions and answers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B3CC"/>
                </a:solidFill>
              </a:rPr>
              <a:t>02/11/2017</a:t>
            </a:r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rgbClr val="153449"/>
                </a:solidFill>
              </a:rPr>
              <a:t>Edwige Tournefier</a:t>
            </a:r>
            <a:endParaRPr lang="fr-FR" dirty="0">
              <a:solidFill>
                <a:srgbClr val="153449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3"/>
          </p:nvPr>
        </p:nvSpPr>
        <p:spPr/>
      </p:sp>
      <p:graphicFrame>
        <p:nvGraphicFramePr>
          <p:cNvPr id="8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6899367"/>
              </p:ext>
            </p:extLst>
          </p:nvPr>
        </p:nvGraphicFramePr>
        <p:xfrm>
          <a:off x="1909770" y="3284984"/>
          <a:ext cx="7021830" cy="20116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10895"/>
                <a:gridCol w="1552575"/>
                <a:gridCol w="1552575"/>
                <a:gridCol w="1552575"/>
                <a:gridCol w="1553210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GB" sz="1200">
                          <a:effectLst/>
                        </a:rPr>
                        <a:t>Group 1</a:t>
                      </a:r>
                      <a:br>
                        <a:rPr lang="en-GB" sz="1200">
                          <a:effectLst/>
                        </a:rPr>
                      </a:br>
                      <a:r>
                        <a:rPr lang="en-GB" sz="1200">
                          <a:effectLst/>
                        </a:rPr>
                        <a:t>(Myriam)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GB" sz="1200">
                          <a:effectLst/>
                        </a:rPr>
                        <a:t>Group 2</a:t>
                      </a:r>
                      <a:br>
                        <a:rPr lang="en-GB" sz="1200">
                          <a:effectLst/>
                        </a:rPr>
                      </a:br>
                      <a:r>
                        <a:rPr lang="en-GB" sz="1200">
                          <a:effectLst/>
                        </a:rPr>
                        <a:t>(Henri)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GB" sz="1200" dirty="0">
                          <a:effectLst/>
                        </a:rPr>
                        <a:t>Group 3</a:t>
                      </a:r>
                      <a:br>
                        <a:rPr lang="en-GB" sz="1200" dirty="0">
                          <a:effectLst/>
                        </a:rPr>
                      </a:br>
                      <a:r>
                        <a:rPr lang="en-GB" sz="1200" dirty="0">
                          <a:effectLst/>
                        </a:rPr>
                        <a:t>(Caroline)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GB" sz="1200" dirty="0">
                          <a:effectLst/>
                        </a:rPr>
                        <a:t>Group 4</a:t>
                      </a:r>
                      <a:br>
                        <a:rPr lang="en-GB" sz="1200" dirty="0">
                          <a:effectLst/>
                        </a:rPr>
                      </a:br>
                      <a:r>
                        <a:rPr lang="en-GB" sz="1200" dirty="0">
                          <a:effectLst/>
                        </a:rPr>
                        <a:t>(</a:t>
                      </a:r>
                      <a:r>
                        <a:rPr lang="en-GB" sz="1200" dirty="0" err="1">
                          <a:effectLst/>
                        </a:rPr>
                        <a:t>Alix</a:t>
                      </a:r>
                      <a:r>
                        <a:rPr lang="en-GB" sz="1200" dirty="0">
                          <a:effectLst/>
                        </a:rPr>
                        <a:t>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GB" sz="1200">
                          <a:effectLst/>
                        </a:rPr>
                        <a:t>10.15 – 10.45 a.m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GB" sz="1200" dirty="0">
                          <a:effectLst/>
                        </a:rPr>
                        <a:t>Gravitational waves</a:t>
                      </a:r>
                      <a:br>
                        <a:rPr lang="en-GB" sz="1200" dirty="0">
                          <a:effectLst/>
                        </a:rPr>
                      </a:br>
                      <a:r>
                        <a:rPr lang="en-GB" sz="1200" dirty="0" smtClean="0">
                          <a:effectLst/>
                        </a:rPr>
                        <a:t>Gamma astronomy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GB" sz="1200" dirty="0">
                          <a:effectLst/>
                        </a:rPr>
                        <a:t>Gravitational </a:t>
                      </a:r>
                      <a:r>
                        <a:rPr lang="fr-FR" sz="1200" dirty="0" err="1">
                          <a:effectLst/>
                        </a:rPr>
                        <a:t>waves</a:t>
                      </a:r>
                      <a:r>
                        <a:rPr lang="fr-FR" sz="1200" dirty="0">
                          <a:effectLst/>
                        </a:rPr>
                        <a:t/>
                      </a:r>
                      <a:br>
                        <a:rPr lang="fr-FR" sz="1200" dirty="0">
                          <a:effectLst/>
                        </a:rPr>
                      </a:br>
                      <a:r>
                        <a:rPr lang="fr-FR" sz="1200" dirty="0" smtClean="0">
                          <a:effectLst/>
                        </a:rPr>
                        <a:t>Gamma </a:t>
                      </a:r>
                      <a:r>
                        <a:rPr lang="fr-FR" sz="1200" dirty="0" err="1">
                          <a:effectLst/>
                        </a:rPr>
                        <a:t>astronomy</a:t>
                      </a:r>
                      <a:r>
                        <a:rPr lang="fr-FR" sz="1200" dirty="0">
                          <a:effectLst/>
                        </a:rPr>
                        <a:t/>
                      </a:r>
                      <a:br>
                        <a:rPr lang="fr-FR" sz="1200" dirty="0">
                          <a:effectLst/>
                        </a:rPr>
                      </a:b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fr-FR" sz="1200" dirty="0">
                          <a:effectLst/>
                        </a:rPr>
                        <a:t>Detectors</a:t>
                      </a:r>
                      <a:br>
                        <a:rPr lang="fr-FR" sz="1200" dirty="0">
                          <a:effectLst/>
                        </a:rPr>
                      </a:b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fr-FR" sz="1200" dirty="0">
                          <a:effectLst/>
                        </a:rPr>
                        <a:t>Neutrinos</a:t>
                      </a:r>
                      <a:br>
                        <a:rPr lang="fr-FR" sz="1200" dirty="0">
                          <a:effectLst/>
                        </a:rPr>
                      </a:b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GB" sz="1200">
                          <a:effectLst/>
                        </a:rPr>
                        <a:t>10.45 – 11.15 a.m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fr-FR" sz="1200" dirty="0">
                          <a:effectLst/>
                        </a:rPr>
                        <a:t>Detectors</a:t>
                      </a:r>
                      <a:br>
                        <a:rPr lang="fr-FR" sz="1200" dirty="0">
                          <a:effectLst/>
                        </a:rPr>
                      </a:b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GB" sz="1200" dirty="0">
                          <a:effectLst/>
                        </a:rPr>
                        <a:t>LAPP in ATLAS + </a:t>
                      </a:r>
                      <a:r>
                        <a:rPr lang="en-GB" sz="1200" dirty="0" smtClean="0">
                          <a:effectLst/>
                        </a:rPr>
                        <a:t>Valorisation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fr-FR" sz="1200" dirty="0" smtClean="0">
                          <a:effectLst/>
                        </a:rPr>
                        <a:t>Neutrinos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fr-FR" sz="1200" dirty="0" err="1">
                          <a:effectLst/>
                        </a:rPr>
                        <a:t>Gravitational</a:t>
                      </a:r>
                      <a:r>
                        <a:rPr lang="fr-FR" sz="1200" dirty="0">
                          <a:effectLst/>
                        </a:rPr>
                        <a:t> </a:t>
                      </a:r>
                      <a:r>
                        <a:rPr lang="fr-FR" sz="1200" dirty="0" err="1">
                          <a:effectLst/>
                        </a:rPr>
                        <a:t>waves</a:t>
                      </a:r>
                      <a:r>
                        <a:rPr lang="fr-FR" sz="1200" dirty="0">
                          <a:effectLst/>
                        </a:rPr>
                        <a:t/>
                      </a:r>
                      <a:br>
                        <a:rPr lang="fr-FR" sz="1200" dirty="0">
                          <a:effectLst/>
                        </a:rPr>
                      </a:br>
                      <a:r>
                        <a:rPr lang="fr-FR" sz="1200" dirty="0" smtClean="0">
                          <a:effectLst/>
                        </a:rPr>
                        <a:t>Gamma </a:t>
                      </a:r>
                      <a:r>
                        <a:rPr lang="fr-FR" sz="1200" dirty="0" err="1">
                          <a:effectLst/>
                        </a:rPr>
                        <a:t>astronomy</a:t>
                      </a:r>
                      <a:r>
                        <a:rPr lang="fr-FR" sz="1200" dirty="0">
                          <a:effectLst/>
                        </a:rPr>
                        <a:t/>
                      </a:r>
                      <a:br>
                        <a:rPr lang="fr-FR" sz="1200" dirty="0">
                          <a:effectLst/>
                        </a:rPr>
                      </a:b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fr-FR" sz="1200">
                          <a:effectLst/>
                        </a:rPr>
                        <a:t>11.15 – 11.45 a.m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GB" sz="1200" dirty="0">
                          <a:effectLst/>
                        </a:rPr>
                        <a:t>LAPP in ATLAS + Valorisation</a:t>
                      </a:r>
                      <a:br>
                        <a:rPr lang="en-GB" sz="1200" dirty="0">
                          <a:effectLst/>
                        </a:rPr>
                      </a:b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fr-FR" sz="1200" dirty="0">
                          <a:effectLst/>
                        </a:rPr>
                        <a:t>Neutrinos</a:t>
                      </a:r>
                      <a:br>
                        <a:rPr lang="fr-FR" sz="1200" dirty="0">
                          <a:effectLst/>
                        </a:rPr>
                      </a:b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fr-FR" sz="1200" dirty="0" err="1">
                          <a:effectLst/>
                        </a:rPr>
                        <a:t>Gravitational</a:t>
                      </a:r>
                      <a:r>
                        <a:rPr lang="fr-FR" sz="1200" dirty="0">
                          <a:effectLst/>
                        </a:rPr>
                        <a:t> </a:t>
                      </a:r>
                      <a:r>
                        <a:rPr lang="fr-FR" sz="1200" dirty="0" err="1">
                          <a:effectLst/>
                        </a:rPr>
                        <a:t>waves</a:t>
                      </a:r>
                      <a:r>
                        <a:rPr lang="fr-FR" sz="1200" dirty="0">
                          <a:effectLst/>
                        </a:rPr>
                        <a:t/>
                      </a:r>
                      <a:br>
                        <a:rPr lang="fr-FR" sz="1200" dirty="0">
                          <a:effectLst/>
                        </a:rPr>
                      </a:br>
                      <a:r>
                        <a:rPr lang="fr-FR" sz="1200" dirty="0" smtClean="0">
                          <a:effectLst/>
                        </a:rPr>
                        <a:t>Gamma </a:t>
                      </a:r>
                      <a:r>
                        <a:rPr lang="fr-FR" sz="1200" dirty="0" err="1" smtClean="0">
                          <a:effectLst/>
                        </a:rPr>
                        <a:t>astronomy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fr-FR" sz="1200" dirty="0">
                          <a:effectLst/>
                        </a:rPr>
                        <a:t>Detectors</a:t>
                      </a:r>
                      <a:br>
                        <a:rPr lang="fr-FR" sz="1200" dirty="0">
                          <a:effectLst/>
                        </a:rPr>
                      </a:b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9536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2562" y="1772816"/>
            <a:ext cx="8071886" cy="4248472"/>
          </a:xfrm>
        </p:spPr>
        <p:txBody>
          <a:bodyPr/>
          <a:lstStyle/>
          <a:p>
            <a:r>
              <a:rPr lang="en-GB" sz="2800" dirty="0" smtClean="0"/>
              <a:t>What is particle physics?</a:t>
            </a:r>
          </a:p>
          <a:p>
            <a:endParaRPr lang="en-GB" sz="2800" dirty="0"/>
          </a:p>
          <a:p>
            <a:r>
              <a:rPr lang="en-GB" sz="2800" dirty="0" smtClean="0"/>
              <a:t>LAPP’s experiments</a:t>
            </a:r>
          </a:p>
          <a:p>
            <a:endParaRPr lang="en-GB" sz="2800" dirty="0"/>
          </a:p>
          <a:p>
            <a:r>
              <a:rPr lang="en-GB" sz="2800" dirty="0" smtClean="0"/>
              <a:t>Who works at LAPP</a:t>
            </a:r>
            <a:endParaRPr lang="en-GB" sz="28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B3CC"/>
                </a:solidFill>
              </a:rPr>
              <a:t>02/11/2017</a:t>
            </a:r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rgbClr val="153449"/>
                </a:solidFill>
              </a:rPr>
              <a:t>Edwige Tournefier</a:t>
            </a:r>
            <a:endParaRPr lang="fr-FR" dirty="0">
              <a:solidFill>
                <a:srgbClr val="153449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10" descr="Schermata 2011-08-21 a 16.37.3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14300"/>
            <a:ext cx="8839200" cy="6629400"/>
          </a:xfrm>
          <a:prstGeom prst="rect">
            <a:avLst/>
          </a:prstGeom>
          <a:ln w="28575" cmpd="sng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Down Arrow Callout 6"/>
          <p:cNvSpPr/>
          <p:nvPr/>
        </p:nvSpPr>
        <p:spPr bwMode="auto">
          <a:xfrm>
            <a:off x="5791200" y="1219200"/>
            <a:ext cx="3119120" cy="3352800"/>
          </a:xfrm>
          <a:prstGeom prst="downArrowCallout">
            <a:avLst>
              <a:gd name="adj1" fmla="val 2381"/>
              <a:gd name="adj2" fmla="val 5527"/>
              <a:gd name="adj3" fmla="val 25000"/>
              <a:gd name="adj4" fmla="val 64977"/>
            </a:avLst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" charset="0"/>
            </a:endParaRPr>
          </a:p>
        </p:txBody>
      </p:sp>
      <p:pic>
        <p:nvPicPr>
          <p:cNvPr id="11" name="Picture 17" descr="intense-skii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1295399"/>
            <a:ext cx="2971800" cy="2043113"/>
          </a:xfrm>
          <a:prstGeom prst="rect">
            <a:avLst/>
          </a:prstGeom>
        </p:spPr>
      </p:pic>
      <p:sp>
        <p:nvSpPr>
          <p:cNvPr id="12" name="Left Arrow Callout 8"/>
          <p:cNvSpPr/>
          <p:nvPr/>
        </p:nvSpPr>
        <p:spPr bwMode="auto">
          <a:xfrm>
            <a:off x="1447800" y="228600"/>
            <a:ext cx="4267200" cy="2590800"/>
          </a:xfrm>
          <a:prstGeom prst="leftArrowCallout">
            <a:avLst>
              <a:gd name="adj1" fmla="val 2315"/>
              <a:gd name="adj2" fmla="val 25000"/>
              <a:gd name="adj3" fmla="val 25000"/>
              <a:gd name="adj4" fmla="val 76002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" charset="0"/>
            </a:endParaRPr>
          </a:p>
        </p:txBody>
      </p:sp>
      <p:grpSp>
        <p:nvGrpSpPr>
          <p:cNvPr id="13" name="Group 11"/>
          <p:cNvGrpSpPr/>
          <p:nvPr/>
        </p:nvGrpSpPr>
        <p:grpSpPr>
          <a:xfrm>
            <a:off x="2590800" y="304800"/>
            <a:ext cx="3048000" cy="2438400"/>
            <a:chOff x="838200" y="152400"/>
            <a:chExt cx="2895600" cy="1676400"/>
          </a:xfrm>
        </p:grpSpPr>
        <p:pic>
          <p:nvPicPr>
            <p:cNvPr id="14" name="Picture 5" descr="cern-lhc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8200" y="152401"/>
              <a:ext cx="2895600" cy="1676399"/>
            </a:xfrm>
            <a:prstGeom prst="rect">
              <a:avLst/>
            </a:prstGeom>
            <a:effectLst/>
          </p:spPr>
        </p:pic>
        <p:sp>
          <p:nvSpPr>
            <p:cNvPr id="15" name="TextBox 7"/>
            <p:cNvSpPr txBox="1"/>
            <p:nvPr/>
          </p:nvSpPr>
          <p:spPr>
            <a:xfrm>
              <a:off x="914400" y="152400"/>
              <a:ext cx="10567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CERN</a:t>
              </a:r>
              <a:endParaRPr lang="it-IT" dirty="0"/>
            </a:p>
          </p:txBody>
        </p:sp>
      </p:grpSp>
      <p:grpSp>
        <p:nvGrpSpPr>
          <p:cNvPr id="16" name="Group 21"/>
          <p:cNvGrpSpPr/>
          <p:nvPr/>
        </p:nvGrpSpPr>
        <p:grpSpPr>
          <a:xfrm>
            <a:off x="1905000" y="3657600"/>
            <a:ext cx="4648200" cy="2667000"/>
            <a:chOff x="1828800" y="3810000"/>
            <a:chExt cx="4648200" cy="2286000"/>
          </a:xfrm>
        </p:grpSpPr>
        <p:sp>
          <p:nvSpPr>
            <p:cNvPr id="17" name="Left Arrow Callout 16"/>
            <p:cNvSpPr/>
            <p:nvPr/>
          </p:nvSpPr>
          <p:spPr bwMode="auto">
            <a:xfrm>
              <a:off x="1828800" y="3810000"/>
              <a:ext cx="4648200" cy="2286000"/>
            </a:xfrm>
            <a:prstGeom prst="leftArrowCallout">
              <a:avLst>
                <a:gd name="adj1" fmla="val 2778"/>
                <a:gd name="adj2" fmla="val 25000"/>
                <a:gd name="adj3" fmla="val 25000"/>
                <a:gd name="adj4" fmla="val 72407"/>
              </a:avLst>
            </a:prstGeom>
            <a:solidFill>
              <a:srgbClr val="3366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" charset="0"/>
              </a:endParaRPr>
            </a:p>
          </p:txBody>
        </p:sp>
        <p:pic>
          <p:nvPicPr>
            <p:cNvPr id="18" name="Picture 15" descr="ANNECYARAVIS200746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0400" y="3886200"/>
              <a:ext cx="3200400" cy="2171663"/>
            </a:xfrm>
            <a:prstGeom prst="rect">
              <a:avLst/>
            </a:prstGeom>
          </p:spPr>
        </p:pic>
        <p:sp>
          <p:nvSpPr>
            <p:cNvPr id="19" name="TextBox 20"/>
            <p:cNvSpPr txBox="1"/>
            <p:nvPr/>
          </p:nvSpPr>
          <p:spPr>
            <a:xfrm>
              <a:off x="4724400" y="4038600"/>
              <a:ext cx="15012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chemeClr val="accent3"/>
                  </a:solidFill>
                </a:rPr>
                <a:t>ANNECY</a:t>
              </a:r>
              <a:endParaRPr lang="it-IT" dirty="0">
                <a:solidFill>
                  <a:schemeClr val="accent3"/>
                </a:solidFill>
              </a:endParaRPr>
            </a:p>
          </p:txBody>
        </p:sp>
      </p:grpSp>
      <p:sp>
        <p:nvSpPr>
          <p:cNvPr id="20" name="TextBox 9"/>
          <p:cNvSpPr txBox="1"/>
          <p:nvPr/>
        </p:nvSpPr>
        <p:spPr>
          <a:xfrm>
            <a:off x="6400800" y="2743200"/>
            <a:ext cx="2042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chemeClr val="accent2">
                    <a:lumMod val="75000"/>
                  </a:schemeClr>
                </a:solidFill>
              </a:rPr>
              <a:t>MT</a:t>
            </a:r>
            <a:r>
              <a:rPr lang="it-IT" dirty="0" smtClean="0">
                <a:solidFill>
                  <a:schemeClr val="accent2">
                    <a:lumMod val="75000"/>
                  </a:schemeClr>
                </a:solidFill>
              </a:rPr>
              <a:t>. BIANCO</a:t>
            </a:r>
            <a:endParaRPr lang="it-IT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Slide Number Placeholder 13"/>
          <p:cNvSpPr txBox="1">
            <a:spLocks/>
          </p:cNvSpPr>
          <p:nvPr/>
        </p:nvSpPr>
        <p:spPr>
          <a:xfrm>
            <a:off x="7162800" y="6324600"/>
            <a:ext cx="1905000" cy="4572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B3CC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50C5FE55-F368-E445-AD8F-742900EC4EC7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2278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Particle physics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800" dirty="0" smtClean="0"/>
              <a:t>Particle physics studies the </a:t>
            </a:r>
            <a:r>
              <a:rPr lang="en-GB" sz="2800" dirty="0" smtClean="0">
                <a:solidFill>
                  <a:srgbClr val="C00000"/>
                </a:solidFill>
              </a:rPr>
              <a:t>elementary constituents </a:t>
            </a:r>
            <a:r>
              <a:rPr lang="en-GB" sz="2800" dirty="0" smtClean="0"/>
              <a:t>of matter and the </a:t>
            </a:r>
            <a:r>
              <a:rPr lang="en-GB" sz="2800" dirty="0" smtClean="0">
                <a:solidFill>
                  <a:srgbClr val="C00000"/>
                </a:solidFill>
              </a:rPr>
              <a:t>forces</a:t>
            </a:r>
            <a:r>
              <a:rPr lang="en-GB" sz="2800" dirty="0" smtClean="0"/>
              <a:t> responsible for their interaction</a:t>
            </a:r>
            <a:endParaRPr lang="en-GB" sz="28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B3CC"/>
                </a:solidFill>
              </a:rPr>
              <a:t>02/11/2017</a:t>
            </a:r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rgbClr val="153449"/>
                </a:solidFill>
              </a:rPr>
              <a:t>Edwige Tournefier</a:t>
            </a:r>
            <a:endParaRPr lang="fr-FR" dirty="0">
              <a:solidFill>
                <a:srgbClr val="153449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17" name="Picture 4" descr="atom_zoom_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204864"/>
            <a:ext cx="3929880" cy="1728192"/>
          </a:xfrm>
          <a:prstGeom prst="rect">
            <a:avLst/>
          </a:prstGeom>
          <a:noFill/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778" y="3580093"/>
            <a:ext cx="4822710" cy="2862911"/>
          </a:xfrm>
          <a:prstGeom prst="rect">
            <a:avLst/>
          </a:prstGeom>
        </p:spPr>
      </p:pic>
      <p:pic>
        <p:nvPicPr>
          <p:cNvPr id="18" name="Picture 2" descr="http://l.oeil.curieux.blog.free.fr/public/Newton/newt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056" y="5300840"/>
            <a:ext cx="576432" cy="57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412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Model Standard of particle physics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B3CC"/>
                </a:solidFill>
              </a:rPr>
              <a:t>02/11/2017</a:t>
            </a:r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rgbClr val="153449"/>
                </a:solidFill>
              </a:rPr>
              <a:t>Edwige Tournefier</a:t>
            </a:r>
            <a:endParaRPr lang="fr-FR" dirty="0">
              <a:solidFill>
                <a:srgbClr val="153449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3"/>
          </p:nvPr>
        </p:nvSpPr>
        <p:spPr/>
      </p:sp>
      <p:grpSp>
        <p:nvGrpSpPr>
          <p:cNvPr id="8" name="Groupe 7"/>
          <p:cNvGrpSpPr/>
          <p:nvPr/>
        </p:nvGrpSpPr>
        <p:grpSpPr>
          <a:xfrm>
            <a:off x="792088" y="1484784"/>
            <a:ext cx="8117436" cy="3960440"/>
            <a:chOff x="792088" y="1844824"/>
            <a:chExt cx="7534982" cy="3456384"/>
          </a:xfrm>
        </p:grpSpPr>
        <p:pic>
          <p:nvPicPr>
            <p:cNvPr id="9" name="Picture 4" descr="constituants-phys-1000"/>
            <p:cNvPicPr>
              <a:picLocks noChangeAspect="1" noChangeArrowheads="1"/>
            </p:cNvPicPr>
            <p:nvPr/>
          </p:nvPicPr>
          <p:blipFill>
            <a:blip r:embed="rId3" cstate="print"/>
            <a:srcRect b="11060"/>
            <a:stretch>
              <a:fillRect/>
            </a:stretch>
          </p:blipFill>
          <p:spPr bwMode="auto">
            <a:xfrm>
              <a:off x="863776" y="1844824"/>
              <a:ext cx="5133975" cy="3456384"/>
            </a:xfrm>
            <a:prstGeom prst="rect">
              <a:avLst/>
            </a:prstGeom>
            <a:noFill/>
          </p:spPr>
        </p:pic>
        <p:sp>
          <p:nvSpPr>
            <p:cNvPr id="10" name="Rectangle 9"/>
            <p:cNvSpPr/>
            <p:nvPr/>
          </p:nvSpPr>
          <p:spPr>
            <a:xfrm>
              <a:off x="792088" y="3042072"/>
              <a:ext cx="7452320" cy="57600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6048352" y="3131676"/>
              <a:ext cx="1659398" cy="322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/>
                <a:t>Ordinary</a:t>
              </a:r>
              <a:r>
                <a:rPr lang="fr-FR" dirty="0" smtClean="0"/>
                <a:t> </a:t>
              </a:r>
              <a:r>
                <a:rPr lang="fr-FR" dirty="0" err="1" smtClean="0"/>
                <a:t>matter</a:t>
              </a:r>
              <a:endParaRPr lang="fr-FR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92088" y="4653200"/>
              <a:ext cx="7452320" cy="57600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6048672" y="4725144"/>
              <a:ext cx="2278398" cy="5640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/>
                <a:t>Messengers</a:t>
              </a:r>
              <a:r>
                <a:rPr lang="fr-FR" dirty="0" smtClean="0"/>
                <a:t> of forces</a:t>
              </a:r>
            </a:p>
            <a:p>
              <a:r>
                <a:rPr lang="fr-FR" dirty="0" smtClean="0"/>
                <a:t>(bosons)</a:t>
              </a:r>
              <a:endParaRPr lang="fr-FR" dirty="0"/>
            </a:p>
          </p:txBody>
        </p:sp>
      </p:grpSp>
      <p:sp>
        <p:nvSpPr>
          <p:cNvPr id="14" name="ZoneTexte 13"/>
          <p:cNvSpPr txBox="1"/>
          <p:nvPr/>
        </p:nvSpPr>
        <p:spPr>
          <a:xfrm>
            <a:off x="869317" y="5457152"/>
            <a:ext cx="3126619" cy="369332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Higgs boson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3131840" y="5457152"/>
            <a:ext cx="432048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H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755576" y="5445224"/>
            <a:ext cx="8064896" cy="45310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6470580" y="5507940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The mass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7718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Some puzzles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8857" y="1124744"/>
            <a:ext cx="8071886" cy="4968552"/>
          </a:xfrm>
        </p:spPr>
        <p:txBody>
          <a:bodyPr/>
          <a:lstStyle/>
          <a:p>
            <a:r>
              <a:rPr lang="en-GB" dirty="0" smtClean="0"/>
              <a:t>Where does the mass of particles come from? </a:t>
            </a:r>
            <a:r>
              <a:rPr lang="en-GB" dirty="0" smtClean="0">
                <a:solidFill>
                  <a:srgbClr val="C00000"/>
                </a:solidFill>
              </a:rPr>
              <a:t>The Higgs boson (2012)!</a:t>
            </a:r>
          </a:p>
          <a:p>
            <a:endParaRPr lang="en-GB" dirty="0">
              <a:solidFill>
                <a:srgbClr val="C00000"/>
              </a:solidFill>
            </a:endParaRPr>
          </a:p>
          <a:p>
            <a:r>
              <a:rPr lang="en-GB" dirty="0" smtClean="0"/>
              <a:t>What is dark matter made of?</a:t>
            </a:r>
          </a:p>
          <a:p>
            <a:endParaRPr lang="en-GB" dirty="0"/>
          </a:p>
          <a:p>
            <a:r>
              <a:rPr lang="en-GB" dirty="0" smtClean="0"/>
              <a:t>Why does the Universe expansion </a:t>
            </a:r>
            <a:r>
              <a:rPr lang="en-GB" dirty="0" smtClean="0"/>
              <a:t>accelerate? </a:t>
            </a:r>
            <a:endParaRPr lang="en-GB" dirty="0" smtClean="0"/>
          </a:p>
          <a:p>
            <a:pPr lvl="1"/>
            <a:r>
              <a:rPr lang="en-GB" dirty="0" smtClean="0"/>
              <a:t>Dark energy?</a:t>
            </a:r>
          </a:p>
          <a:p>
            <a:endParaRPr lang="en-GB" dirty="0"/>
          </a:p>
          <a:p>
            <a:r>
              <a:rPr lang="en-GB" dirty="0" smtClean="0"/>
              <a:t>Why is the Universe only made of matter?</a:t>
            </a:r>
          </a:p>
          <a:p>
            <a:endParaRPr lang="en-GB" dirty="0" smtClean="0"/>
          </a:p>
          <a:p>
            <a:r>
              <a:rPr lang="en-GB" dirty="0" smtClean="0"/>
              <a:t>Can we build a quantum theory of gravitation?</a:t>
            </a:r>
          </a:p>
          <a:p>
            <a:pPr lvl="1"/>
            <a:r>
              <a:rPr lang="en-GB" dirty="0" smtClean="0"/>
              <a:t>And unify all the forces?</a:t>
            </a: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B3CC"/>
                </a:solidFill>
              </a:rPr>
              <a:t>02/11/2017</a:t>
            </a:r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rgbClr val="153449"/>
                </a:solidFill>
              </a:rPr>
              <a:t>Edwige Tournefier</a:t>
            </a:r>
            <a:endParaRPr lang="fr-FR" dirty="0">
              <a:solidFill>
                <a:srgbClr val="153449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766" y="1794965"/>
            <a:ext cx="3376268" cy="2282107"/>
          </a:xfrm>
          <a:prstGeom prst="rect">
            <a:avLst/>
          </a:prstGeom>
        </p:spPr>
      </p:pic>
      <p:pic>
        <p:nvPicPr>
          <p:cNvPr id="8" name="Picture 2" descr="http://1.bp.blogspot.com/-kqDtz3hP_d0/ToiJU9YnLAI/AAAAAAAADzc/fKi_vclF808/s1600/nobe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980728"/>
            <a:ext cx="638509" cy="60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320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LAPP’s experiments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124744"/>
            <a:ext cx="8071886" cy="4968552"/>
          </a:xfrm>
        </p:spPr>
        <p:txBody>
          <a:bodyPr/>
          <a:lstStyle/>
          <a:p>
            <a:r>
              <a:rPr lang="en-GB" dirty="0" smtClean="0"/>
              <a:t>Study of elementary particles and forces with experiments at accelerators (LHC,…):</a:t>
            </a:r>
          </a:p>
          <a:p>
            <a:pPr lvl="1"/>
            <a:r>
              <a:rPr lang="en-GB" dirty="0" smtClean="0">
                <a:solidFill>
                  <a:srgbClr val="0070C0"/>
                </a:solidFill>
              </a:rPr>
              <a:t>New particles, matter/anti-matter asymmetry</a:t>
            </a:r>
          </a:p>
          <a:p>
            <a:pPr lvl="1"/>
            <a:r>
              <a:rPr lang="en-GB" dirty="0" smtClean="0">
                <a:solidFill>
                  <a:srgbClr val="0070C0"/>
                </a:solidFill>
              </a:rPr>
              <a:t>Study properties of known particles: neutrinos, Higgs,…</a:t>
            </a:r>
          </a:p>
          <a:p>
            <a:pPr lvl="1"/>
            <a:endParaRPr lang="en-GB" dirty="0"/>
          </a:p>
          <a:p>
            <a:pPr marL="457200" lvl="1" indent="0">
              <a:buNone/>
            </a:pPr>
            <a:endParaRPr lang="en-GB" dirty="0"/>
          </a:p>
          <a:p>
            <a:r>
              <a:rPr lang="en-GB" dirty="0" smtClean="0"/>
              <a:t>Study the content of the Universe </a:t>
            </a:r>
            <a:r>
              <a:rPr lang="en-GB" smtClean="0"/>
              <a:t>and </a:t>
            </a:r>
            <a:r>
              <a:rPr lang="en-GB" smtClean="0"/>
              <a:t>its </a:t>
            </a:r>
            <a:r>
              <a:rPr lang="en-GB" dirty="0" smtClean="0"/>
              <a:t>history with telescopes or experiments in space: </a:t>
            </a:r>
          </a:p>
          <a:p>
            <a:pPr lvl="1"/>
            <a:r>
              <a:rPr lang="en-GB" dirty="0" err="1" smtClean="0">
                <a:solidFill>
                  <a:srgbClr val="0070C0"/>
                </a:solidFill>
              </a:rPr>
              <a:t>Astroparticles</a:t>
            </a:r>
            <a:r>
              <a:rPr lang="en-GB" dirty="0" smtClean="0">
                <a:solidFill>
                  <a:srgbClr val="0070C0"/>
                </a:solidFill>
              </a:rPr>
              <a:t>, cosmology (</a:t>
            </a:r>
            <a:r>
              <a:rPr lang="en-GB" dirty="0">
                <a:solidFill>
                  <a:srgbClr val="0070C0"/>
                </a:solidFill>
              </a:rPr>
              <a:t>dark matter, dark </a:t>
            </a:r>
            <a:r>
              <a:rPr lang="en-GB" dirty="0" smtClean="0">
                <a:solidFill>
                  <a:srgbClr val="0070C0"/>
                </a:solidFill>
              </a:rPr>
              <a:t>energy)</a:t>
            </a:r>
          </a:p>
          <a:p>
            <a:pPr lvl="1"/>
            <a:r>
              <a:rPr lang="en-GB" dirty="0">
                <a:solidFill>
                  <a:srgbClr val="0070C0"/>
                </a:solidFill>
              </a:rPr>
              <a:t>G</a:t>
            </a:r>
            <a:r>
              <a:rPr lang="en-GB" dirty="0" smtClean="0">
                <a:solidFill>
                  <a:srgbClr val="0070C0"/>
                </a:solidFill>
              </a:rPr>
              <a:t>ravitational waves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B3CC"/>
                </a:solidFill>
              </a:rPr>
              <a:t>02/11/2017</a:t>
            </a:r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rgbClr val="153449"/>
                </a:solidFill>
              </a:rPr>
              <a:t>Edwige Tournefier</a:t>
            </a:r>
            <a:endParaRPr lang="fr-FR" dirty="0">
              <a:solidFill>
                <a:srgbClr val="153449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8" name="Picture 2" descr="Teste20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1628800"/>
            <a:ext cx="2483296" cy="152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https://www.lsst.org/sites/default/files/styles/galleryformatter_slide/public/photogallery/Facility_CU_Nite-full.jpg?itok=ow0mopb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45" y="4686863"/>
            <a:ext cx="2376509" cy="148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4" descr="test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8416" y="4153395"/>
            <a:ext cx="1836836" cy="1341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7" descr="aeria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34253" y="5340560"/>
            <a:ext cx="3600400" cy="1170130"/>
          </a:xfrm>
          <a:prstGeom prst="rect">
            <a:avLst/>
          </a:prstGeom>
          <a:noFill/>
        </p:spPr>
      </p:pic>
      <p:pic>
        <p:nvPicPr>
          <p:cNvPr id="12" name="Picture 8" descr="s97_10537_small"/>
          <p:cNvPicPr>
            <a:picLocks noChangeAspect="1" noChangeArrowheads="1"/>
          </p:cNvPicPr>
          <p:nvPr/>
        </p:nvPicPr>
        <p:blipFill>
          <a:blip r:embed="rId6" cstate="print"/>
          <a:srcRect b="6038"/>
          <a:stretch>
            <a:fillRect/>
          </a:stretch>
        </p:blipFill>
        <p:spPr bwMode="auto">
          <a:xfrm>
            <a:off x="2914507" y="4726859"/>
            <a:ext cx="1517492" cy="1073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42445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B3CC"/>
                </a:solidFill>
              </a:rPr>
              <a:t>ATLAS</a:t>
            </a:r>
            <a:r>
              <a:rPr lang="en-GB" dirty="0" smtClean="0"/>
              <a:t> and </a:t>
            </a:r>
            <a:r>
              <a:rPr lang="en-GB" dirty="0" err="1" smtClean="0">
                <a:solidFill>
                  <a:srgbClr val="00B3CC"/>
                </a:solidFill>
              </a:rPr>
              <a:t>LHCb</a:t>
            </a:r>
            <a:r>
              <a:rPr lang="en-GB" dirty="0" smtClean="0"/>
              <a:t> at LHC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8714" y="734424"/>
            <a:ext cx="8071886" cy="4968552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>
                <a:sym typeface="Symbol" panose="05050102010706020507" pitchFamily="18" charset="2"/>
              </a:rPr>
              <a:t> </a:t>
            </a:r>
            <a:r>
              <a:rPr lang="en-GB" dirty="0">
                <a:sym typeface="Symbol" panose="05050102010706020507" pitchFamily="18" charset="2"/>
              </a:rPr>
              <a:t>l</a:t>
            </a:r>
            <a:r>
              <a:rPr lang="en-GB" dirty="0" smtClean="0"/>
              <a:t>ooking for new particles</a:t>
            </a:r>
          </a:p>
          <a:p>
            <a:pPr marL="0" indent="0">
              <a:buNone/>
            </a:pPr>
            <a:r>
              <a:rPr lang="en-GB" dirty="0">
                <a:sym typeface="Symbol" panose="05050102010706020507" pitchFamily="18" charset="2"/>
              </a:rPr>
              <a:t> u</a:t>
            </a:r>
            <a:r>
              <a:rPr lang="en-GB" dirty="0" smtClean="0"/>
              <a:t>nderstanding the differences between matter and anti-matter</a:t>
            </a: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B3CC"/>
                </a:solidFill>
              </a:rPr>
              <a:t>02/11/2017</a:t>
            </a:r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rgbClr val="153449"/>
                </a:solidFill>
              </a:rPr>
              <a:t>Edwige Tournefier</a:t>
            </a:r>
            <a:endParaRPr lang="fr-FR" dirty="0">
              <a:solidFill>
                <a:srgbClr val="153449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8" name="Picture 2" descr="C:\Users\fragnaud\Desktop\twepp\photos\ABBA_Car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348880"/>
            <a:ext cx="185369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lappweb.in2p3.fr/archives/30ANS/Dossier_presse/ATLAS%2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89040"/>
            <a:ext cx="3018850" cy="2808312"/>
          </a:xfrm>
          <a:prstGeom prst="rect">
            <a:avLst/>
          </a:prstGeom>
          <a:noFill/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4437112"/>
            <a:ext cx="3600400" cy="1827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7" descr="L1999atl020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484784"/>
            <a:ext cx="3312368" cy="229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11"/>
          <p:cNvSpPr txBox="1"/>
          <p:nvPr/>
        </p:nvSpPr>
        <p:spPr>
          <a:xfrm>
            <a:off x="5705613" y="3325645"/>
            <a:ext cx="2826828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C00000"/>
                </a:solidFill>
              </a:rPr>
              <a:t>Construction of the ATLAS </a:t>
            </a:r>
            <a:r>
              <a:rPr lang="fr-FR" sz="2000" dirty="0" err="1" smtClean="0">
                <a:solidFill>
                  <a:srgbClr val="C00000"/>
                </a:solidFill>
              </a:rPr>
              <a:t>calorimeter</a:t>
            </a:r>
            <a:r>
              <a:rPr lang="fr-FR" sz="2000" dirty="0" smtClean="0">
                <a:solidFill>
                  <a:srgbClr val="C00000"/>
                </a:solidFill>
              </a:rPr>
              <a:t> at </a:t>
            </a:r>
            <a:r>
              <a:rPr lang="fr-FR" sz="2000" dirty="0" smtClean="0">
                <a:solidFill>
                  <a:srgbClr val="C00000"/>
                </a:solidFill>
              </a:rPr>
              <a:t>LAPP</a:t>
            </a:r>
            <a:endParaRPr lang="fr-FR" sz="2000" dirty="0">
              <a:solidFill>
                <a:srgbClr val="C000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705612" y="1624599"/>
            <a:ext cx="2669688" cy="769441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GB" sz="2200" dirty="0" smtClean="0">
                <a:solidFill>
                  <a:srgbClr val="0000FF"/>
                </a:solidFill>
              </a:rPr>
              <a:t>See the ATLAS presentation</a:t>
            </a:r>
            <a:endParaRPr lang="en-GB" sz="2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178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neutrino experiments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27998" y="836712"/>
            <a:ext cx="8071886" cy="4968552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Trying to understand the mysteries of neutrinos: 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smtClean="0"/>
              <a:t>- mass: </a:t>
            </a:r>
            <a:r>
              <a:rPr lang="en-GB" dirty="0" err="1" smtClean="0">
                <a:solidFill>
                  <a:srgbClr val="00B3CC"/>
                </a:solidFill>
              </a:rPr>
              <a:t>SuperNEMO</a:t>
            </a:r>
            <a:r>
              <a:rPr lang="en-GB" dirty="0" smtClean="0"/>
              <a:t> in the </a:t>
            </a:r>
            <a:r>
              <a:rPr lang="en-GB" dirty="0" err="1" smtClean="0"/>
              <a:t>Frejus</a:t>
            </a:r>
            <a:r>
              <a:rPr lang="en-GB" dirty="0" smtClean="0"/>
              <a:t> tunnel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smtClean="0"/>
              <a:t>- is there a 4</a:t>
            </a:r>
            <a:r>
              <a:rPr lang="en-GB" baseline="30000" dirty="0" smtClean="0"/>
              <a:t>th</a:t>
            </a:r>
            <a:r>
              <a:rPr lang="en-GB" dirty="0" smtClean="0"/>
              <a:t> family: </a:t>
            </a:r>
            <a:r>
              <a:rPr lang="en-GB" dirty="0" smtClean="0">
                <a:solidFill>
                  <a:srgbClr val="00B3CC"/>
                </a:solidFill>
              </a:rPr>
              <a:t>STEREO</a:t>
            </a:r>
            <a:r>
              <a:rPr lang="en-GB" dirty="0" smtClean="0"/>
              <a:t> at the ILL reactor in Grenoble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smtClean="0"/>
              <a:t>- neutrino/antineutrino properties: </a:t>
            </a:r>
            <a:r>
              <a:rPr lang="en-GB" dirty="0" smtClean="0">
                <a:solidFill>
                  <a:srgbClr val="00B3CC"/>
                </a:solidFill>
              </a:rPr>
              <a:t>WA105/DUNE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B3CC"/>
                </a:solidFill>
              </a:rPr>
              <a:t>02/11/2017</a:t>
            </a:r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rgbClr val="153449"/>
                </a:solidFill>
              </a:rPr>
              <a:t>Edwige Tournefier</a:t>
            </a:r>
            <a:endParaRPr lang="fr-FR" dirty="0">
              <a:solidFill>
                <a:srgbClr val="153449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8" name="Picture 4" descr="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792" y="2006223"/>
            <a:ext cx="1656184" cy="124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lapp-web09.in2p3.fr/IMG/jpg/InstallCalib_recadree2resiz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80" y="2996952"/>
            <a:ext cx="3024336" cy="221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4863506" y="3903419"/>
            <a:ext cx="2669688" cy="769441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GB" sz="2200" dirty="0" smtClean="0">
                <a:solidFill>
                  <a:srgbClr val="0000FF"/>
                </a:solidFill>
              </a:rPr>
              <a:t>See the neutrinos presentation</a:t>
            </a:r>
            <a:endParaRPr lang="en-GB" sz="2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272816"/>
      </p:ext>
    </p:extLst>
  </p:cSld>
  <p:clrMapOvr>
    <a:masterClrMapping/>
  </p:clrMapOvr>
</p:sld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presentation_couv_bleue_QUAL-LABO-FOR-029.pptx" id="{35AFA3E9-CBEE-4EB4-A049-5DFA4C6F9F33}" vid="{808DEDE2-569E-485A-A9E4-02552F097F65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Ppt_presentation_couv_bleue_QUAL-LABO-FOR-029</Template>
  <TotalTime>561</TotalTime>
  <Words>590</Words>
  <Application>Microsoft Office PowerPoint</Application>
  <PresentationFormat>Affichage à l'écran (4:3)</PresentationFormat>
  <Paragraphs>180</Paragraphs>
  <Slides>17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</vt:lpstr>
      <vt:lpstr>Symbol</vt:lpstr>
      <vt:lpstr>Times</vt:lpstr>
      <vt:lpstr>Times New Roman</vt:lpstr>
      <vt:lpstr>Conception personnalisée</vt:lpstr>
      <vt:lpstr>Particle physics at LAPP Edwige Tournefier Novembre 2nd 2017 </vt:lpstr>
      <vt:lpstr>Your visit today at LAPP</vt:lpstr>
      <vt:lpstr>Présentation PowerPoint</vt:lpstr>
      <vt:lpstr>Particle physics</vt:lpstr>
      <vt:lpstr>The Model Standard of particle physics</vt:lpstr>
      <vt:lpstr>Some puzzles</vt:lpstr>
      <vt:lpstr>LAPP’s experiments</vt:lpstr>
      <vt:lpstr>ATLAS and LHCb at LHC</vt:lpstr>
      <vt:lpstr>The neutrino experiments</vt:lpstr>
      <vt:lpstr>AMS on the ISS</vt:lpstr>
      <vt:lpstr>HESS in Namibia and CTA in Chile and La Palma</vt:lpstr>
      <vt:lpstr>LSST in construction in Chile</vt:lpstr>
      <vt:lpstr>Virgo in Pisa</vt:lpstr>
      <vt:lpstr>Who works at LAPP</vt:lpstr>
      <vt:lpstr>And next door: the LAPTh</vt:lpstr>
      <vt:lpstr>Présentation PowerPoint</vt:lpstr>
      <vt:lpstr>Présentation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de la présentation Sous-titre de la présentation Jeudi 17 mars 2016 </dc:title>
  <dc:creator>Edwige Tournefier</dc:creator>
  <cp:lastModifiedBy>Edwige Tournefier</cp:lastModifiedBy>
  <cp:revision>39</cp:revision>
  <dcterms:created xsi:type="dcterms:W3CDTF">2017-10-31T09:54:18Z</dcterms:created>
  <dcterms:modified xsi:type="dcterms:W3CDTF">2017-11-02T08:22:08Z</dcterms:modified>
</cp:coreProperties>
</file>