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2" r:id="rId1"/>
  </p:sldMasterIdLst>
  <p:notesMasterIdLst>
    <p:notesMasterId r:id="rId54"/>
  </p:notesMasterIdLst>
  <p:handoutMasterIdLst>
    <p:handoutMasterId r:id="rId55"/>
  </p:handoutMasterIdLst>
  <p:sldIdLst>
    <p:sldId id="317" r:id="rId2"/>
    <p:sldId id="389" r:id="rId3"/>
    <p:sldId id="360" r:id="rId4"/>
    <p:sldId id="339" r:id="rId5"/>
    <p:sldId id="318" r:id="rId6"/>
    <p:sldId id="315" r:id="rId7"/>
    <p:sldId id="291" r:id="rId8"/>
    <p:sldId id="319" r:id="rId9"/>
    <p:sldId id="341" r:id="rId10"/>
    <p:sldId id="340" r:id="rId11"/>
    <p:sldId id="342" r:id="rId12"/>
    <p:sldId id="344" r:id="rId13"/>
    <p:sldId id="345" r:id="rId14"/>
    <p:sldId id="346" r:id="rId15"/>
    <p:sldId id="379" r:id="rId16"/>
    <p:sldId id="380" r:id="rId17"/>
    <p:sldId id="347" r:id="rId18"/>
    <p:sldId id="349" r:id="rId19"/>
    <p:sldId id="300" r:id="rId20"/>
    <p:sldId id="350" r:id="rId21"/>
    <p:sldId id="363" r:id="rId22"/>
    <p:sldId id="356" r:id="rId23"/>
    <p:sldId id="391" r:id="rId24"/>
    <p:sldId id="392" r:id="rId25"/>
    <p:sldId id="394" r:id="rId26"/>
    <p:sldId id="395" r:id="rId27"/>
    <p:sldId id="362" r:id="rId28"/>
    <p:sldId id="384" r:id="rId29"/>
    <p:sldId id="383" r:id="rId30"/>
    <p:sldId id="352" r:id="rId31"/>
    <p:sldId id="354" r:id="rId32"/>
    <p:sldId id="357" r:id="rId33"/>
    <p:sldId id="351" r:id="rId34"/>
    <p:sldId id="385" r:id="rId35"/>
    <p:sldId id="386" r:id="rId36"/>
    <p:sldId id="387" r:id="rId37"/>
    <p:sldId id="388" r:id="rId38"/>
    <p:sldId id="375" r:id="rId39"/>
    <p:sldId id="396" r:id="rId40"/>
    <p:sldId id="372" r:id="rId41"/>
    <p:sldId id="397" r:id="rId42"/>
    <p:sldId id="381" r:id="rId43"/>
    <p:sldId id="366" r:id="rId44"/>
    <p:sldId id="290" r:id="rId45"/>
    <p:sldId id="398" r:id="rId46"/>
    <p:sldId id="403" r:id="rId47"/>
    <p:sldId id="401" r:id="rId48"/>
    <p:sldId id="378" r:id="rId49"/>
    <p:sldId id="377" r:id="rId50"/>
    <p:sldId id="399" r:id="rId51"/>
    <p:sldId id="376" r:id="rId52"/>
    <p:sldId id="373" r:id="rId53"/>
  </p:sldIdLst>
  <p:sldSz cx="9144000" cy="6858000" type="screen4x3"/>
  <p:notesSz cx="6799263" cy="99298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MS PGothic" charset="-128"/>
        <a:cs typeface="+mn-cs"/>
      </a:defRPr>
    </a:lvl5pPr>
    <a:lvl6pPr marL="2286000" algn="l" defTabSz="914400" rtl="0" eaLnBrk="1" latinLnBrk="0" hangingPunct="1">
      <a:defRPr sz="2400" kern="1200">
        <a:solidFill>
          <a:schemeClr val="tx1"/>
        </a:solidFill>
        <a:latin typeface="Times New Roman" charset="0"/>
        <a:ea typeface="MS PGothic" charset="-128"/>
        <a:cs typeface="+mn-cs"/>
      </a:defRPr>
    </a:lvl6pPr>
    <a:lvl7pPr marL="2743200" algn="l" defTabSz="914400" rtl="0" eaLnBrk="1" latinLnBrk="0" hangingPunct="1">
      <a:defRPr sz="2400" kern="1200">
        <a:solidFill>
          <a:schemeClr val="tx1"/>
        </a:solidFill>
        <a:latin typeface="Times New Roman" charset="0"/>
        <a:ea typeface="MS PGothic" charset="-128"/>
        <a:cs typeface="+mn-cs"/>
      </a:defRPr>
    </a:lvl7pPr>
    <a:lvl8pPr marL="3200400" algn="l" defTabSz="914400" rtl="0" eaLnBrk="1" latinLnBrk="0" hangingPunct="1">
      <a:defRPr sz="2400" kern="1200">
        <a:solidFill>
          <a:schemeClr val="tx1"/>
        </a:solidFill>
        <a:latin typeface="Times New Roman" charset="0"/>
        <a:ea typeface="MS PGothic" charset="-128"/>
        <a:cs typeface="+mn-cs"/>
      </a:defRPr>
    </a:lvl8pPr>
    <a:lvl9pPr marL="3657600" algn="l" defTabSz="914400" rtl="0" eaLnBrk="1" latinLnBrk="0" hangingPunct="1">
      <a:defRPr sz="2400" kern="1200">
        <a:solidFill>
          <a:schemeClr val="tx1"/>
        </a:solidFill>
        <a:latin typeface="Times New Roman" charset="0"/>
        <a:ea typeface="MS PGothic"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8">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AA3AD"/>
    <a:srgbClr val="FFDBB1"/>
    <a:srgbClr val="FF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0"/>
    <p:restoredTop sz="94840" autoAdjust="0"/>
  </p:normalViewPr>
  <p:slideViewPr>
    <p:cSldViewPr>
      <p:cViewPr>
        <p:scale>
          <a:sx n="96" d="100"/>
          <a:sy n="96" d="100"/>
        </p:scale>
        <p:origin x="-75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7576"/>
    </p:cViewPr>
  </p:sorterViewPr>
  <p:notesViewPr>
    <p:cSldViewPr>
      <p:cViewPr varScale="1">
        <p:scale>
          <a:sx n="80" d="100"/>
          <a:sy n="80" d="100"/>
        </p:scale>
        <p:origin x="-1116" y="-9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wrap="square" lIns="91449" tIns="45725" rIns="91449" bIns="45725"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fr-FR"/>
          </a:p>
        </p:txBody>
      </p:sp>
      <p:sp>
        <p:nvSpPr>
          <p:cNvPr id="3" name="Espace réservé de la date 2"/>
          <p:cNvSpPr>
            <a:spLocks noGrp="1"/>
          </p:cNvSpPr>
          <p:nvPr>
            <p:ph type="dt" sz="quarter" idx="1"/>
          </p:nvPr>
        </p:nvSpPr>
        <p:spPr>
          <a:xfrm>
            <a:off x="3851275" y="0"/>
            <a:ext cx="2946400" cy="496888"/>
          </a:xfrm>
          <a:prstGeom prst="rect">
            <a:avLst/>
          </a:prstGeom>
        </p:spPr>
        <p:txBody>
          <a:bodyPr vert="horz" wrap="square" lIns="91449" tIns="45725" rIns="91449" bIns="45725" numCol="1" anchor="t" anchorCtr="0" compatLnSpc="1">
            <a:prstTxWarp prst="textNoShape">
              <a:avLst/>
            </a:prstTxWarp>
          </a:bodyPr>
          <a:lstStyle>
            <a:lvl1pPr algn="r" eaLnBrk="1" hangingPunct="1">
              <a:defRPr sz="1200" smtClean="0"/>
            </a:lvl1pPr>
          </a:lstStyle>
          <a:p>
            <a:pPr>
              <a:defRPr/>
            </a:pPr>
            <a:fld id="{B65B6DE6-91F2-FE43-A072-9392318FD503}" type="datetimeFigureOut">
              <a:rPr lang="fr-FR" altLang="fr-FR"/>
              <a:pPr>
                <a:defRPr/>
              </a:pPr>
              <a:t>20/11/17</a:t>
            </a:fld>
            <a:endParaRPr lang="fr-FR" altLang="fr-FR"/>
          </a:p>
        </p:txBody>
      </p:sp>
      <p:sp>
        <p:nvSpPr>
          <p:cNvPr id="4" name="Espace réservé du pied de page 3"/>
          <p:cNvSpPr>
            <a:spLocks noGrp="1"/>
          </p:cNvSpPr>
          <p:nvPr>
            <p:ph type="ftr" sz="quarter" idx="2"/>
          </p:nvPr>
        </p:nvSpPr>
        <p:spPr>
          <a:xfrm>
            <a:off x="0" y="9431338"/>
            <a:ext cx="2946400" cy="496887"/>
          </a:xfrm>
          <a:prstGeom prst="rect">
            <a:avLst/>
          </a:prstGeom>
        </p:spPr>
        <p:txBody>
          <a:bodyPr vert="horz" wrap="square" lIns="91449" tIns="45725" rIns="91449" bIns="45725"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fr-FR"/>
          </a:p>
        </p:txBody>
      </p:sp>
      <p:sp>
        <p:nvSpPr>
          <p:cNvPr id="5" name="Espace réservé du numéro de diapositive 4"/>
          <p:cNvSpPr>
            <a:spLocks noGrp="1"/>
          </p:cNvSpPr>
          <p:nvPr>
            <p:ph type="sldNum" sz="quarter" idx="3"/>
          </p:nvPr>
        </p:nvSpPr>
        <p:spPr>
          <a:xfrm>
            <a:off x="3851275" y="9431338"/>
            <a:ext cx="2946400" cy="496887"/>
          </a:xfrm>
          <a:prstGeom prst="rect">
            <a:avLst/>
          </a:prstGeom>
        </p:spPr>
        <p:txBody>
          <a:bodyPr vert="horz" wrap="square" lIns="91449" tIns="45725" rIns="91449" bIns="45725" numCol="1" anchor="b" anchorCtr="0" compatLnSpc="1">
            <a:prstTxWarp prst="textNoShape">
              <a:avLst/>
            </a:prstTxWarp>
          </a:bodyPr>
          <a:lstStyle>
            <a:lvl1pPr algn="r" eaLnBrk="1" hangingPunct="1">
              <a:defRPr sz="1200" smtClean="0"/>
            </a:lvl1pPr>
          </a:lstStyle>
          <a:p>
            <a:pPr>
              <a:defRPr/>
            </a:pPr>
            <a:fld id="{3F2BA406-2830-9E4B-A5DD-17B37918154C}" type="slidenum">
              <a:rPr lang="fr-FR" altLang="fr-FR"/>
              <a:pPr>
                <a:defRPr/>
              </a:pPr>
              <a:t>‹#›</a:t>
            </a:fld>
            <a:endParaRPr lang="fr-FR" altLang="fr-FR"/>
          </a:p>
        </p:txBody>
      </p:sp>
    </p:spTree>
    <p:extLst>
      <p:ext uri="{BB962C8B-B14F-4D97-AF65-F5344CB8AC3E}">
        <p14:creationId xmlns:p14="http://schemas.microsoft.com/office/powerpoint/2010/main" val="40057394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9" tIns="45725" rIns="91449" bIns="45725" numCol="1" anchor="t" anchorCtr="0" compatLnSpc="1">
            <a:prstTxWarp prst="textNoShape">
              <a:avLst/>
            </a:prstTxWarp>
          </a:bodyPr>
          <a:lstStyle>
            <a:lvl1pPr eaLnBrk="1" hangingPunct="1">
              <a:defRPr sz="1200">
                <a:ea typeface="MS PGothic" charset="0"/>
                <a:cs typeface="MS PGothic" charset="0"/>
              </a:defRPr>
            </a:lvl1pPr>
          </a:lstStyle>
          <a:p>
            <a:pPr>
              <a:defRPr/>
            </a:pPr>
            <a:endParaRPr lang="fr-FR"/>
          </a:p>
        </p:txBody>
      </p:sp>
      <p:sp>
        <p:nvSpPr>
          <p:cNvPr id="5123" name="Rectangle 3"/>
          <p:cNvSpPr>
            <a:spLocks noGrp="1" noChangeArrowheads="1"/>
          </p:cNvSpPr>
          <p:nvPr>
            <p:ph type="dt" idx="1"/>
          </p:nvPr>
        </p:nvSpPr>
        <p:spPr bwMode="auto">
          <a:xfrm>
            <a:off x="3851275" y="0"/>
            <a:ext cx="2946400" cy="496888"/>
          </a:xfrm>
          <a:prstGeom prst="rect">
            <a:avLst/>
          </a:prstGeom>
          <a:noFill/>
          <a:ln>
            <a:noFill/>
          </a:ln>
          <a:effectLst/>
          <a:extLst/>
        </p:spPr>
        <p:txBody>
          <a:bodyPr vert="horz" wrap="square" lIns="91449" tIns="45725" rIns="91449" bIns="45725" numCol="1" anchor="t" anchorCtr="0" compatLnSpc="1">
            <a:prstTxWarp prst="textNoShape">
              <a:avLst/>
            </a:prstTxWarp>
          </a:bodyPr>
          <a:lstStyle>
            <a:lvl1pPr algn="r" eaLnBrk="1" hangingPunct="1">
              <a:defRPr sz="1200">
                <a:ea typeface="MS PGothic" charset="0"/>
                <a:cs typeface="MS PGothic" charset="0"/>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679450" y="4716463"/>
            <a:ext cx="5440363" cy="4468812"/>
          </a:xfrm>
          <a:prstGeom prst="rect">
            <a:avLst/>
          </a:prstGeom>
          <a:noFill/>
          <a:ln>
            <a:noFill/>
          </a:ln>
          <a:effectLst/>
          <a:extLst/>
        </p:spPr>
        <p:txBody>
          <a:bodyPr vert="horz" wrap="square" lIns="91449" tIns="45725" rIns="91449" bIns="45725"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5126" name="Rectangle 6"/>
          <p:cNvSpPr>
            <a:spLocks noGrp="1" noChangeArrowheads="1"/>
          </p:cNvSpPr>
          <p:nvPr>
            <p:ph type="ftr" sz="quarter" idx="4"/>
          </p:nvPr>
        </p:nvSpPr>
        <p:spPr bwMode="auto">
          <a:xfrm>
            <a:off x="0" y="9431338"/>
            <a:ext cx="2946400" cy="496887"/>
          </a:xfrm>
          <a:prstGeom prst="rect">
            <a:avLst/>
          </a:prstGeom>
          <a:noFill/>
          <a:ln>
            <a:noFill/>
          </a:ln>
          <a:effectLst/>
          <a:extLst/>
        </p:spPr>
        <p:txBody>
          <a:bodyPr vert="horz" wrap="square" lIns="91449" tIns="45725" rIns="91449" bIns="45725" numCol="1" anchor="b" anchorCtr="0" compatLnSpc="1">
            <a:prstTxWarp prst="textNoShape">
              <a:avLst/>
            </a:prstTxWarp>
          </a:bodyPr>
          <a:lstStyle>
            <a:lvl1pPr eaLnBrk="1" hangingPunct="1">
              <a:defRPr sz="1200">
                <a:ea typeface="MS PGothic" charset="0"/>
                <a:cs typeface="MS PGothic" charset="0"/>
              </a:defRPr>
            </a:lvl1pPr>
          </a:lstStyle>
          <a:p>
            <a:pPr>
              <a:defRPr/>
            </a:pPr>
            <a:endParaRPr lang="fr-FR"/>
          </a:p>
        </p:txBody>
      </p:sp>
      <p:sp>
        <p:nvSpPr>
          <p:cNvPr id="5127" name="Rectangle 7"/>
          <p:cNvSpPr>
            <a:spLocks noGrp="1" noChangeArrowheads="1"/>
          </p:cNvSpPr>
          <p:nvPr>
            <p:ph type="sldNum" sz="quarter" idx="5"/>
          </p:nvPr>
        </p:nvSpPr>
        <p:spPr bwMode="auto">
          <a:xfrm>
            <a:off x="3851275" y="9431338"/>
            <a:ext cx="2946400" cy="496887"/>
          </a:xfrm>
          <a:prstGeom prst="rect">
            <a:avLst/>
          </a:prstGeom>
          <a:noFill/>
          <a:ln>
            <a:noFill/>
          </a:ln>
          <a:effectLst/>
          <a:extLst/>
        </p:spPr>
        <p:txBody>
          <a:bodyPr vert="horz" wrap="square" lIns="91449" tIns="45725" rIns="91449" bIns="45725" numCol="1" anchor="b" anchorCtr="0" compatLnSpc="1">
            <a:prstTxWarp prst="textNoShape">
              <a:avLst/>
            </a:prstTxWarp>
          </a:bodyPr>
          <a:lstStyle>
            <a:lvl1pPr algn="r" eaLnBrk="1" hangingPunct="1">
              <a:defRPr sz="1200" smtClean="0"/>
            </a:lvl1pPr>
          </a:lstStyle>
          <a:p>
            <a:pPr>
              <a:defRPr/>
            </a:pPr>
            <a:fld id="{A56DA856-F83D-2E44-83B4-9A8094CAECB2}" type="slidenum">
              <a:rPr lang="fr-FR" altLang="fr-FR"/>
              <a:pPr>
                <a:defRPr/>
              </a:pPr>
              <a:t>‹#›</a:t>
            </a:fld>
            <a:endParaRPr lang="fr-FR" altLang="fr-FR"/>
          </a:p>
        </p:txBody>
      </p:sp>
    </p:spTree>
    <p:extLst>
      <p:ext uri="{BB962C8B-B14F-4D97-AF65-F5344CB8AC3E}">
        <p14:creationId xmlns:p14="http://schemas.microsoft.com/office/powerpoint/2010/main" val="5080000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fld id="{D4BBB253-5553-8C4A-9507-E51FBEAB586B}" type="slidenum">
              <a:rPr lang="fr-FR" altLang="fr-FR" sz="1200">
                <a:solidFill>
                  <a:srgbClr val="000000"/>
                </a:solidFill>
                <a:latin typeface="Arial" charset="0"/>
                <a:ea typeface="ＭＳ Ｐゴシック" charset="-128"/>
              </a:rPr>
              <a:pPr/>
              <a:t>49</a:t>
            </a:fld>
            <a:endParaRPr lang="fr-FR" altLang="fr-FR" sz="1200">
              <a:solidFill>
                <a:srgbClr val="000000"/>
              </a:solidFill>
              <a:latin typeface="Arial" charset="0"/>
              <a:ea typeface="ＭＳ Ｐゴシック" charset="-128"/>
            </a:endParaRPr>
          </a:p>
        </p:txBody>
      </p:sp>
      <p:sp>
        <p:nvSpPr>
          <p:cNvPr id="61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147"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txBody>
          <a:bodyPr/>
          <a:lstStyle/>
          <a:p>
            <a:endParaRPr lang="fr-FR" altLang="fr-FR">
              <a:latin typeface="Arial" charset="0"/>
              <a:ea typeface="ＭＳ Ｐゴシック" charset="-128"/>
            </a:endParaRPr>
          </a:p>
        </p:txBody>
      </p:sp>
    </p:spTree>
    <p:extLst>
      <p:ext uri="{BB962C8B-B14F-4D97-AF65-F5344CB8AC3E}">
        <p14:creationId xmlns:p14="http://schemas.microsoft.com/office/powerpoint/2010/main" val="2031379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idx="1"/>
          </p:nvPr>
        </p:nvSpPr>
        <p:spPr>
          <a:xfrm>
            <a:off x="457200" y="1600217"/>
            <a:ext cx="8229600" cy="4525963"/>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88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2" y="274638"/>
            <a:ext cx="2057400" cy="5851525"/>
          </a:xfrm>
          <a:prstGeom prst="rect">
            <a:avLst/>
          </a:prstGeom>
        </p:spPr>
        <p:txBody>
          <a:bodyPr vert="eaVert"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616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8229600" cy="2185988"/>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3938605"/>
            <a:ext cx="8229600" cy="218757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12831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vert="horz"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31234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17"/>
            <a:ext cx="8229600" cy="4525963"/>
          </a:xfrm>
          <a:prstGeom prst="rect">
            <a:avLst/>
          </a:prstGeom>
        </p:spPr>
        <p:txBody>
          <a:bodyPr lIns="91307" tIns="45654" rIns="91307" bIns="45654"/>
          <a:lstStyle/>
          <a:p>
            <a:pPr lvl="0"/>
            <a:r>
              <a:rPr lang="en-GB" smtClean="0"/>
              <a:t>Cliquez pour modifier les styles du texte du masque</a:t>
            </a:r>
          </a:p>
          <a:p>
            <a:pPr lvl="1"/>
            <a:r>
              <a:rPr lang="en-GB" smtClean="0"/>
              <a:t>Deuxième niveau</a:t>
            </a:r>
          </a:p>
          <a:p>
            <a:pPr lvl="2"/>
            <a:r>
              <a:rPr lang="en-GB" smtClean="0"/>
              <a:t>Troisième niveau</a:t>
            </a:r>
          </a:p>
          <a:p>
            <a:pPr lvl="3"/>
            <a:r>
              <a:rPr lang="en-GB" smtClean="0"/>
              <a:t>Quatrième niveau</a:t>
            </a:r>
          </a:p>
          <a:p>
            <a:pPr lvl="4"/>
            <a:r>
              <a:rPr lang="en-GB" smtClean="0"/>
              <a:t>Cinquième niveau</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307" tIns="45654" rIns="91307" bIns="45654" numCol="1" anchor="t" anchorCtr="0" compatLnSpc="1">
            <a:prstTxWarp prst="textNoShape">
              <a:avLst/>
            </a:prstTxWarp>
          </a:bodyPr>
          <a:lstStyle>
            <a:lvl1pPr eaLnBrk="1" hangingPunct="1">
              <a:defRPr smtClean="0">
                <a:solidFill>
                  <a:srgbClr val="000000"/>
                </a:solidFill>
                <a:latin typeface="Arial" charset="0"/>
                <a:ea typeface="ＭＳ Ｐゴシック" charset="-128"/>
              </a:defRPr>
            </a:lvl1pPr>
          </a:lstStyle>
          <a:p>
            <a:pPr>
              <a:defRPr/>
            </a:pPr>
            <a:fld id="{297A83C6-749B-AD47-B7E4-8A3C93568C4F}" type="datetimeFigureOut">
              <a:rPr lang="en-GB" altLang="fr-FR"/>
              <a:pPr>
                <a:defRPr/>
              </a:pPr>
              <a:t>20/11/17</a:t>
            </a:fld>
            <a:endParaRPr lang="fr-FR" altLang="fr-FR"/>
          </a:p>
        </p:txBody>
      </p:sp>
      <p:sp>
        <p:nvSpPr>
          <p:cNvPr id="5" name="Footer Placeholder 4"/>
          <p:cNvSpPr>
            <a:spLocks noGrp="1"/>
          </p:cNvSpPr>
          <p:nvPr>
            <p:ph type="ftr" sz="quarter" idx="11"/>
          </p:nvPr>
        </p:nvSpPr>
        <p:spPr>
          <a:xfrm>
            <a:off x="3124200" y="6356350"/>
            <a:ext cx="2895600" cy="365125"/>
          </a:xfrm>
          <a:prstGeom prst="rect">
            <a:avLst/>
          </a:prstGeom>
        </p:spPr>
        <p:txBody>
          <a:bodyPr lIns="91307" tIns="45654" rIns="91307" bIns="45654"/>
          <a:lstStyle>
            <a:lvl1pPr eaLnBrk="1" hangingPunct="1">
              <a:defRPr>
                <a:solidFill>
                  <a:srgbClr val="000000"/>
                </a:solidFill>
                <a:latin typeface="Arial" charset="0"/>
                <a:ea typeface="ＭＳ Ｐゴシック" charset="-128"/>
                <a:cs typeface="ＭＳ Ｐゴシック" charset="-128"/>
              </a:defRPr>
            </a:lvl1pPr>
          </a:lstStyle>
          <a:p>
            <a:pPr>
              <a:defRPr/>
            </a:pPr>
            <a:endParaRPr lang="fr-F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307" tIns="45654" rIns="91307" bIns="45654" numCol="1" anchor="t" anchorCtr="0" compatLnSpc="1">
            <a:prstTxWarp prst="textNoShape">
              <a:avLst/>
            </a:prstTxWarp>
          </a:bodyPr>
          <a:lstStyle>
            <a:lvl1pPr eaLnBrk="1" hangingPunct="1">
              <a:defRPr smtClean="0">
                <a:solidFill>
                  <a:srgbClr val="000000"/>
                </a:solidFill>
                <a:latin typeface="Arial" charset="0"/>
                <a:ea typeface="ＭＳ Ｐゴシック" charset="-128"/>
              </a:defRPr>
            </a:lvl1pPr>
          </a:lstStyle>
          <a:p>
            <a:pPr>
              <a:defRPr/>
            </a:pPr>
            <a:fld id="{4CAA0EAB-FFA3-0744-B55C-C4CA8BBFBA39}" type="slidenum">
              <a:rPr lang="fr-FR" altLang="fr-FR"/>
              <a:pPr>
                <a:defRPr/>
              </a:pPr>
              <a:t>‹#›</a:t>
            </a:fld>
            <a:endParaRPr lang="fr-FR" altLang="fr-FR"/>
          </a:p>
        </p:txBody>
      </p:sp>
    </p:spTree>
    <p:extLst>
      <p:ext uri="{BB962C8B-B14F-4D97-AF65-F5344CB8AC3E}">
        <p14:creationId xmlns:p14="http://schemas.microsoft.com/office/powerpoint/2010/main" val="41663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en-US" smtClean="0"/>
              <a:t>Cliquez et modifiez le titre</a:t>
            </a:r>
            <a:endParaRPr lang="en-GB"/>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Cliquez pour modifier le style des sous-titres du masque</a:t>
            </a:r>
            <a:endParaRPr lang="en-GB"/>
          </a:p>
        </p:txBody>
      </p:sp>
      <p:sp>
        <p:nvSpPr>
          <p:cNvPr id="4" name="Espace réservé de la date 3"/>
          <p:cNvSpPr>
            <a:spLocks noGrp="1"/>
          </p:cNvSpPr>
          <p:nvPr>
            <p:ph type="dt" sz="half" idx="10"/>
          </p:nvPr>
        </p:nvSpPr>
        <p:spPr>
          <a:xfrm>
            <a:off x="457200" y="6577724"/>
            <a:ext cx="2380244" cy="290799"/>
          </a:xfrm>
          <a:prstGeom prst="rect">
            <a:avLst/>
          </a:prstGeom>
        </p:spPr>
        <p:txBody>
          <a:bodyPr/>
          <a:lstStyle/>
          <a:p>
            <a:r>
              <a:rPr lang="en-US" smtClean="0"/>
              <a:t>APC Scientific Committee, April 8th 2016</a:t>
            </a:r>
            <a:endParaRPr lang="en-GB"/>
          </a:p>
        </p:txBody>
      </p:sp>
      <p:sp>
        <p:nvSpPr>
          <p:cNvPr id="5" name="Espace réservé du pied de page 4"/>
          <p:cNvSpPr>
            <a:spLocks noGrp="1"/>
          </p:cNvSpPr>
          <p:nvPr>
            <p:ph type="ftr" sz="quarter" idx="11"/>
          </p:nvPr>
        </p:nvSpPr>
        <p:spPr>
          <a:xfrm>
            <a:off x="3124200" y="6577724"/>
            <a:ext cx="2895600" cy="290799"/>
          </a:xfrm>
          <a:prstGeom prst="rect">
            <a:avLst/>
          </a:prstGeom>
        </p:spPr>
        <p:txBody>
          <a:bodyPr/>
          <a:lstStyle/>
          <a:p>
            <a:r>
              <a:rPr lang="en-GB" smtClean="0"/>
              <a:t>Interdisciplinarity</a:t>
            </a:r>
            <a:endParaRPr lang="en-GB"/>
          </a:p>
        </p:txBody>
      </p:sp>
      <p:sp>
        <p:nvSpPr>
          <p:cNvPr id="6" name="Espace réservé du numéro de diapositive 5"/>
          <p:cNvSpPr>
            <a:spLocks noGrp="1"/>
          </p:cNvSpPr>
          <p:nvPr>
            <p:ph type="sldNum" sz="quarter" idx="12"/>
          </p:nvPr>
        </p:nvSpPr>
        <p:spPr>
          <a:xfrm>
            <a:off x="6553200" y="6577724"/>
            <a:ext cx="2133600" cy="290799"/>
          </a:xfrm>
          <a:prstGeom prst="rect">
            <a:avLst/>
          </a:prstGeom>
        </p:spPr>
        <p:txBody>
          <a:bodyPr/>
          <a:lstStyle/>
          <a:p>
            <a:fld id="{6C96EACF-471A-CF4B-B838-EF08C9F8F32C}" type="slidenum">
              <a:rPr lang="en-GB" smtClean="0"/>
              <a:t>‹#›</a:t>
            </a:fld>
            <a:endParaRPr lang="en-GB"/>
          </a:p>
        </p:txBody>
      </p:sp>
    </p:spTree>
    <p:extLst>
      <p:ext uri="{BB962C8B-B14F-4D97-AF65-F5344CB8AC3E}">
        <p14:creationId xmlns:p14="http://schemas.microsoft.com/office/powerpoint/2010/main" val="1853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a:prstGeom prst="rect">
            <a:avLst/>
          </a:prstGeom>
        </p:spPr>
        <p:txBody>
          <a:bodyPr vert="horz" lIns="91307" tIns="45654" rIns="91307" bIns="45654"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30"/>
            <a:ext cx="7772400" cy="1500187"/>
          </a:xfrm>
          <a:prstGeom prst="rect">
            <a:avLst/>
          </a:prstGeom>
        </p:spPr>
        <p:txBody>
          <a:bodyPr vert="horz" lIns="91307" tIns="45654" rIns="91307" bIns="45654" anchor="b"/>
          <a:lstStyle>
            <a:lvl1pPr marL="0" indent="0">
              <a:buNone/>
              <a:defRPr sz="2000"/>
            </a:lvl1pPr>
            <a:lvl2pPr marL="456539" indent="0">
              <a:buNone/>
              <a:defRPr sz="1800"/>
            </a:lvl2pPr>
            <a:lvl3pPr marL="913092" indent="0">
              <a:buNone/>
              <a:defRPr sz="1600"/>
            </a:lvl3pPr>
            <a:lvl4pPr marL="1369639" indent="0">
              <a:buNone/>
              <a:defRPr sz="1400"/>
            </a:lvl4pPr>
            <a:lvl5pPr marL="1826183" indent="0">
              <a:buNone/>
              <a:defRPr sz="1400"/>
            </a:lvl5pPr>
            <a:lvl6pPr marL="2282731" indent="0">
              <a:buNone/>
              <a:defRPr sz="1400"/>
            </a:lvl6pPr>
            <a:lvl7pPr marL="2739278" indent="0">
              <a:buNone/>
              <a:defRPr sz="1400"/>
            </a:lvl7pPr>
            <a:lvl8pPr marL="3195825" indent="0">
              <a:buNone/>
              <a:defRPr sz="1400"/>
            </a:lvl8pPr>
            <a:lvl9pPr marL="3652366"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60914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contenu 2"/>
          <p:cNvSpPr>
            <a:spLocks noGrp="1"/>
          </p:cNvSpPr>
          <p:nvPr>
            <p:ph sz="half" idx="1"/>
          </p:nvPr>
        </p:nvSpPr>
        <p:spPr>
          <a:xfrm>
            <a:off x="457200"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1" y="1600217"/>
            <a:ext cx="4038600" cy="4525963"/>
          </a:xfrm>
          <a:prstGeom prst="rect">
            <a:avLst/>
          </a:prstGeom>
        </p:spPr>
        <p:txBody>
          <a:bodyPr vert="horz" lIns="91307" tIns="45654" rIns="91307" bIns="4565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9249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6"/>
            <a:ext cx="4040188" cy="639762"/>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9"/>
            <a:ext cx="4040188"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42" y="1535116"/>
            <a:ext cx="4041775" cy="639762"/>
          </a:xfrm>
          <a:prstGeom prst="rect">
            <a:avLst/>
          </a:prstGeom>
        </p:spPr>
        <p:txBody>
          <a:bodyPr vert="horz" lIns="91307" tIns="45654" rIns="91307" bIns="45654" anchor="b"/>
          <a:lstStyle>
            <a:lvl1pPr marL="0" indent="0">
              <a:buNone/>
              <a:defRPr sz="2400" b="1"/>
            </a:lvl1pPr>
            <a:lvl2pPr marL="456539" indent="0">
              <a:buNone/>
              <a:defRPr sz="2000" b="1"/>
            </a:lvl2pPr>
            <a:lvl3pPr marL="913092" indent="0">
              <a:buNone/>
              <a:defRPr sz="1800" b="1"/>
            </a:lvl3pPr>
            <a:lvl4pPr marL="1369639" indent="0">
              <a:buNone/>
              <a:defRPr sz="1600" b="1"/>
            </a:lvl4pPr>
            <a:lvl5pPr marL="1826183" indent="0">
              <a:buNone/>
              <a:defRPr sz="1600" b="1"/>
            </a:lvl5pPr>
            <a:lvl6pPr marL="2282731" indent="0">
              <a:buNone/>
              <a:defRPr sz="1600" b="1"/>
            </a:lvl6pPr>
            <a:lvl7pPr marL="2739278" indent="0">
              <a:buNone/>
              <a:defRPr sz="1600" b="1"/>
            </a:lvl7pPr>
            <a:lvl8pPr marL="3195825" indent="0">
              <a:buNone/>
              <a:defRPr sz="1600" b="1"/>
            </a:lvl8pPr>
            <a:lvl9pPr marL="3652366"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42" y="2174879"/>
            <a:ext cx="4041775" cy="3951288"/>
          </a:xfrm>
          <a:prstGeom prst="rect">
            <a:avLst/>
          </a:prstGeom>
        </p:spPr>
        <p:txBody>
          <a:bodyPr vert="horz" lIns="91307" tIns="45654" rIns="91307" bIns="4565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5454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Tree>
    <p:extLst>
      <p:ext uri="{BB962C8B-B14F-4D97-AF65-F5344CB8AC3E}">
        <p14:creationId xmlns:p14="http://schemas.microsoft.com/office/powerpoint/2010/main" val="68830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0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3" y="273067"/>
            <a:ext cx="5111750" cy="5853113"/>
          </a:xfrm>
          <a:prstGeom prst="rect">
            <a:avLst/>
          </a:prstGeom>
        </p:spPr>
        <p:txBody>
          <a:bodyPr vert="horz" lIns="91307" tIns="45654" rIns="91307" bIns="4565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1"/>
            <a:ext cx="3008313" cy="4691063"/>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18348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lIns="91307" tIns="45654" rIns="91307" bIns="45654"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lIns="91307" tIns="45654" rIns="91307" bIns="45654"/>
          <a:lstStyle>
            <a:lvl1pPr marL="0" indent="0">
              <a:buNone/>
              <a:defRPr sz="3200"/>
            </a:lvl1pPr>
            <a:lvl2pPr marL="456539" indent="0">
              <a:buNone/>
              <a:defRPr sz="2800"/>
            </a:lvl2pPr>
            <a:lvl3pPr marL="913092" indent="0">
              <a:buNone/>
              <a:defRPr sz="2400"/>
            </a:lvl3pPr>
            <a:lvl4pPr marL="1369639" indent="0">
              <a:buNone/>
              <a:defRPr sz="2000"/>
            </a:lvl4pPr>
            <a:lvl5pPr marL="1826183" indent="0">
              <a:buNone/>
              <a:defRPr sz="2000"/>
            </a:lvl5pPr>
            <a:lvl6pPr marL="2282731" indent="0">
              <a:buNone/>
              <a:defRPr sz="2000"/>
            </a:lvl6pPr>
            <a:lvl7pPr marL="2739278" indent="0">
              <a:buNone/>
              <a:defRPr sz="2000"/>
            </a:lvl7pPr>
            <a:lvl8pPr marL="3195825" indent="0">
              <a:buNone/>
              <a:defRPr sz="2000"/>
            </a:lvl8pPr>
            <a:lvl9pPr marL="3652366"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lIns="91307" tIns="45654" rIns="91307" bIns="45654"/>
          <a:lstStyle>
            <a:lvl1pPr marL="0" indent="0">
              <a:buNone/>
              <a:defRPr sz="1400"/>
            </a:lvl1pPr>
            <a:lvl2pPr marL="456539" indent="0">
              <a:buNone/>
              <a:defRPr sz="1200"/>
            </a:lvl2pPr>
            <a:lvl3pPr marL="913092" indent="0">
              <a:buNone/>
              <a:defRPr sz="1000"/>
            </a:lvl3pPr>
            <a:lvl4pPr marL="1369639" indent="0">
              <a:buNone/>
              <a:defRPr sz="900"/>
            </a:lvl4pPr>
            <a:lvl5pPr marL="1826183" indent="0">
              <a:buNone/>
              <a:defRPr sz="900"/>
            </a:lvl5pPr>
            <a:lvl6pPr marL="2282731" indent="0">
              <a:buNone/>
              <a:defRPr sz="900"/>
            </a:lvl6pPr>
            <a:lvl7pPr marL="2739278" indent="0">
              <a:buNone/>
              <a:defRPr sz="900"/>
            </a:lvl7pPr>
            <a:lvl8pPr marL="3195825" indent="0">
              <a:buNone/>
              <a:defRPr sz="900"/>
            </a:lvl8pPr>
            <a:lvl9pPr marL="3652366"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85141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41"/>
            <a:ext cx="8229600" cy="1143000"/>
          </a:xfrm>
          <a:prstGeom prst="rect">
            <a:avLst/>
          </a:prstGeom>
        </p:spPr>
        <p:txBody>
          <a:bodyPr vert="horz" lIns="91307" tIns="45654" rIns="91307" bIns="45654"/>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17"/>
            <a:ext cx="8229600" cy="4525963"/>
          </a:xfrm>
          <a:prstGeom prst="rect">
            <a:avLst/>
          </a:prstGeom>
        </p:spPr>
        <p:txBody>
          <a:bodyPr vert="eaVert" lIns="91307" tIns="45654" rIns="91307" bIns="45654"/>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864312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38113" y="6657975"/>
            <a:ext cx="0" cy="147638"/>
          </a:xfrm>
          <a:prstGeom prst="rect">
            <a:avLst/>
          </a:prstGeom>
          <a:noFill/>
          <a:ln>
            <a:noFill/>
          </a:ln>
          <a:extLst/>
        </p:spPr>
        <p:txBody>
          <a:bodyPr wrap="none" lIns="0" tIns="0" rIns="0" bIns="0">
            <a:spAutoFit/>
          </a:bodyPr>
          <a:lstStyle>
            <a:lvl1pPr defTabSz="827088">
              <a:tabLst>
                <a:tab pos="655638" algn="l"/>
                <a:tab pos="1309688" algn="l"/>
                <a:tab pos="1966913" algn="l"/>
              </a:tabLst>
              <a:defRPr sz="2400">
                <a:solidFill>
                  <a:schemeClr val="tx1"/>
                </a:solidFill>
                <a:latin typeface="Times New Roman" charset="0"/>
                <a:ea typeface="MS PGothic" charset="0"/>
                <a:cs typeface="MS PGothic" charset="0"/>
              </a:defRPr>
            </a:lvl1pPr>
            <a:lvl2pPr marL="742950" indent="-285750" defTabSz="827088">
              <a:tabLst>
                <a:tab pos="655638" algn="l"/>
                <a:tab pos="1309688" algn="l"/>
                <a:tab pos="1966913" algn="l"/>
              </a:tabLst>
              <a:defRPr sz="2400">
                <a:solidFill>
                  <a:schemeClr val="tx1"/>
                </a:solidFill>
                <a:latin typeface="Times New Roman" charset="0"/>
                <a:ea typeface="MS PGothic" charset="0"/>
                <a:cs typeface="MS PGothic" charset="0"/>
              </a:defRPr>
            </a:lvl2pPr>
            <a:lvl3pPr marL="11430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3pPr>
            <a:lvl4pPr marL="16002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4pPr>
            <a:lvl5pPr marL="2057400" indent="-228600" defTabSz="827088">
              <a:tabLst>
                <a:tab pos="655638" algn="l"/>
                <a:tab pos="1309688" algn="l"/>
                <a:tab pos="1966913" algn="l"/>
              </a:tabLst>
              <a:defRPr sz="2400">
                <a:solidFill>
                  <a:schemeClr val="tx1"/>
                </a:solidFill>
                <a:latin typeface="Times New Roman" charset="0"/>
                <a:ea typeface="MS PGothic" charset="0"/>
                <a:cs typeface="MS PGothic" charset="0"/>
              </a:defRPr>
            </a:lvl5pPr>
            <a:lvl6pPr marL="25146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6pPr>
            <a:lvl7pPr marL="29718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7pPr>
            <a:lvl8pPr marL="34290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8pPr>
            <a:lvl9pPr marL="3886200" indent="-228600" defTabSz="827088" eaLnBrk="0" fontAlgn="base" hangingPunct="0">
              <a:spcBef>
                <a:spcPct val="0"/>
              </a:spcBef>
              <a:spcAft>
                <a:spcPct val="0"/>
              </a:spcAft>
              <a:tabLst>
                <a:tab pos="655638" algn="l"/>
                <a:tab pos="1309688" algn="l"/>
                <a:tab pos="1966913" algn="l"/>
              </a:tabLst>
              <a:defRPr sz="2400">
                <a:solidFill>
                  <a:schemeClr val="tx1"/>
                </a:solidFill>
                <a:latin typeface="Times New Roman" charset="0"/>
                <a:ea typeface="MS PGothic" charset="0"/>
                <a:cs typeface="MS PGothic" charset="0"/>
              </a:defRPr>
            </a:lvl9pPr>
          </a:lstStyle>
          <a:p>
            <a:pPr eaLnBrk="1">
              <a:lnSpc>
                <a:spcPct val="95000"/>
              </a:lnSpc>
              <a:buClr>
                <a:srgbClr val="000000"/>
              </a:buClr>
              <a:buSzPct val="45000"/>
              <a:buFont typeface="StarSymbol" charset="0"/>
              <a:buNone/>
              <a:defRPr/>
            </a:pPr>
            <a:r>
              <a:rPr lang="en-GB" sz="1000" b="1" i="1" smtClean="0">
                <a:solidFill>
                  <a:srgbClr val="E6E6E6"/>
                </a:solidFill>
                <a:latin typeface="Utopia" charset="0"/>
                <a:cs typeface="HG Mincho Light J" charset="0"/>
              </a:rPr>
              <a:t> </a:t>
            </a:r>
          </a:p>
        </p:txBody>
      </p:sp>
      <p:sp>
        <p:nvSpPr>
          <p:cNvPr id="5" name="Rogner un rectangle avec un coin du même côté 4"/>
          <p:cNvSpPr/>
          <p:nvPr userDrawn="1"/>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lIns="91307" tIns="45654" rIns="91307" bIns="45654"/>
          <a:lstStyle/>
          <a:p>
            <a:pPr>
              <a:defRPr/>
            </a:pPr>
            <a:endParaRPr lang="fr-FR">
              <a:solidFill>
                <a:srgbClr val="000000"/>
              </a:solidFill>
              <a:latin typeface="Arial" charset="0"/>
              <a:ea typeface="ＭＳ Ｐゴシック" charset="-128"/>
              <a:cs typeface="ＭＳ Ｐゴシック" charset="-128"/>
            </a:endParaRPr>
          </a:p>
        </p:txBody>
      </p:sp>
      <p:pic>
        <p:nvPicPr>
          <p:cNvPr id="1028" name="Image 5" descr="APC-logo-1.eps"/>
          <p:cNvPicPr>
            <a:picLocks noChangeAspect="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6550" y="188913"/>
            <a:ext cx="9366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 id="2147484919" r:id="rId13"/>
    <p:sldLayoutId id="2147484920" r:id="rId14"/>
  </p:sldLayoutIdLst>
  <p:txStyles>
    <p:titleStyle>
      <a:lvl1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mj-lt"/>
          <a:ea typeface="ＭＳ Ｐゴシック" charset="0"/>
          <a:cs typeface="+mj-cs"/>
        </a:defRPr>
      </a:lvl1pPr>
      <a:lvl2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2pPr>
      <a:lvl3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3pPr>
      <a:lvl4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4pPr>
      <a:lvl5pPr marL="1303338" indent="-1303338" algn="l" defTabSz="406400"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ＭＳ Ｐゴシック" charset="0"/>
          <a:cs typeface="HG Mincho Light J" charset="0"/>
        </a:defRPr>
      </a:lvl5pPr>
      <a:lvl6pPr marL="1761193"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1774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4287"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0825" algn="l" defTabSz="407404"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0525" indent="-292100" algn="l" defTabSz="406400"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ＭＳ Ｐゴシック" charset="0"/>
          <a:cs typeface="+mn-cs"/>
        </a:defRPr>
      </a:lvl1pPr>
      <a:lvl2pPr marL="781050" indent="-258763" algn="l" defTabSz="406400"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1575" indent="-193675" algn="l" defTabSz="406400"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3688" indent="-193675" algn="l" defTabSz="406400"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5800" indent="-195263" algn="l" defTabSz="406400"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2721"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69265"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25814"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2360" indent="-196568" algn="l" defTabSz="407404"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6539" rtl="0" eaLnBrk="1" latinLnBrk="0" hangingPunct="1">
        <a:defRPr sz="1800" kern="1200">
          <a:solidFill>
            <a:schemeClr val="tx1"/>
          </a:solidFill>
          <a:latin typeface="+mn-lt"/>
          <a:ea typeface="+mn-ea"/>
          <a:cs typeface="+mn-cs"/>
        </a:defRPr>
      </a:lvl1pPr>
      <a:lvl2pPr marL="456539" algn="l" defTabSz="456539" rtl="0" eaLnBrk="1" latinLnBrk="0" hangingPunct="1">
        <a:defRPr sz="1800" kern="1200">
          <a:solidFill>
            <a:schemeClr val="tx1"/>
          </a:solidFill>
          <a:latin typeface="+mn-lt"/>
          <a:ea typeface="+mn-ea"/>
          <a:cs typeface="+mn-cs"/>
        </a:defRPr>
      </a:lvl2pPr>
      <a:lvl3pPr marL="913092" algn="l" defTabSz="456539" rtl="0" eaLnBrk="1" latinLnBrk="0" hangingPunct="1">
        <a:defRPr sz="1800" kern="1200">
          <a:solidFill>
            <a:schemeClr val="tx1"/>
          </a:solidFill>
          <a:latin typeface="+mn-lt"/>
          <a:ea typeface="+mn-ea"/>
          <a:cs typeface="+mn-cs"/>
        </a:defRPr>
      </a:lvl3pPr>
      <a:lvl4pPr marL="1369639" algn="l" defTabSz="456539" rtl="0" eaLnBrk="1" latinLnBrk="0" hangingPunct="1">
        <a:defRPr sz="1800" kern="1200">
          <a:solidFill>
            <a:schemeClr val="tx1"/>
          </a:solidFill>
          <a:latin typeface="+mn-lt"/>
          <a:ea typeface="+mn-ea"/>
          <a:cs typeface="+mn-cs"/>
        </a:defRPr>
      </a:lvl4pPr>
      <a:lvl5pPr marL="1826183" algn="l" defTabSz="456539" rtl="0" eaLnBrk="1" latinLnBrk="0" hangingPunct="1">
        <a:defRPr sz="1800" kern="1200">
          <a:solidFill>
            <a:schemeClr val="tx1"/>
          </a:solidFill>
          <a:latin typeface="+mn-lt"/>
          <a:ea typeface="+mn-ea"/>
          <a:cs typeface="+mn-cs"/>
        </a:defRPr>
      </a:lvl5pPr>
      <a:lvl6pPr marL="2282731" algn="l" defTabSz="456539" rtl="0" eaLnBrk="1" latinLnBrk="0" hangingPunct="1">
        <a:defRPr sz="1800" kern="1200">
          <a:solidFill>
            <a:schemeClr val="tx1"/>
          </a:solidFill>
          <a:latin typeface="+mn-lt"/>
          <a:ea typeface="+mn-ea"/>
          <a:cs typeface="+mn-cs"/>
        </a:defRPr>
      </a:lvl6pPr>
      <a:lvl7pPr marL="2739278" algn="l" defTabSz="456539" rtl="0" eaLnBrk="1" latinLnBrk="0" hangingPunct="1">
        <a:defRPr sz="1800" kern="1200">
          <a:solidFill>
            <a:schemeClr val="tx1"/>
          </a:solidFill>
          <a:latin typeface="+mn-lt"/>
          <a:ea typeface="+mn-ea"/>
          <a:cs typeface="+mn-cs"/>
        </a:defRPr>
      </a:lvl7pPr>
      <a:lvl8pPr marL="3195825" algn="l" defTabSz="456539" rtl="0" eaLnBrk="1" latinLnBrk="0" hangingPunct="1">
        <a:defRPr sz="1800" kern="1200">
          <a:solidFill>
            <a:schemeClr val="tx1"/>
          </a:solidFill>
          <a:latin typeface="+mn-lt"/>
          <a:ea typeface="+mn-ea"/>
          <a:cs typeface="+mn-cs"/>
        </a:defRPr>
      </a:lvl8pPr>
      <a:lvl9pPr marL="3652366" algn="l" defTabSz="4565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 Id="rId3"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emf"/><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emf"/><Relationship Id="rId3"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emf"/><Relationship Id="rId5"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4" Type="http://schemas.microsoft.com/office/2007/relationships/hdphoto" Target="../media/hdphoto1.wdp"/><Relationship Id="rId5"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image" Target="../media/image7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Feuille_Microsoft_Excel_97_-_20041.xls"/><Relationship Id="rId4" Type="http://schemas.openxmlformats.org/officeDocument/2006/relationships/image" Target="../media/image7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48.xml.rels><?xml version="1.0" encoding="UTF-8" standalone="yes"?>
<Relationships xmlns="http://schemas.openxmlformats.org/package/2006/relationships"><Relationship Id="rId11" Type="http://schemas.openxmlformats.org/officeDocument/2006/relationships/image" Target="../media/image87.jpeg"/><Relationship Id="rId12" Type="http://schemas.openxmlformats.org/officeDocument/2006/relationships/image" Target="../media/image88.png"/><Relationship Id="rId13" Type="http://schemas.openxmlformats.org/officeDocument/2006/relationships/image" Target="../media/image89.jpeg"/><Relationship Id="rId14" Type="http://schemas.openxmlformats.org/officeDocument/2006/relationships/image" Target="../media/image90.jpeg"/><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29.pn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26.png"/><Relationship Id="rId10" Type="http://schemas.openxmlformats.org/officeDocument/2006/relationships/image" Target="../media/image86.png"/></Relationships>
</file>

<file path=ppt/slides/_rels/slide49.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93.png"/><Relationship Id="rId13"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5.jpeg"/><Relationship Id="rId4" Type="http://schemas.openxmlformats.org/officeDocument/2006/relationships/image" Target="../media/image91.png"/><Relationship Id="rId5" Type="http://schemas.openxmlformats.org/officeDocument/2006/relationships/image" Target="../media/image16.jpe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92.png"/><Relationship Id="rId9" Type="http://schemas.openxmlformats.org/officeDocument/2006/relationships/image" Target="../media/image28.png"/><Relationship Id="rId10"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emf"/><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jpg"/><Relationship Id="rId1" Type="http://schemas.openxmlformats.org/officeDocument/2006/relationships/slideLayout" Target="../slideLayouts/slideLayout5.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11" descr="illustration_astroparticules_V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ZoneTexte 5"/>
          <p:cNvSpPr txBox="1">
            <a:spLocks noChangeArrowheads="1"/>
          </p:cNvSpPr>
          <p:nvPr/>
        </p:nvSpPr>
        <p:spPr bwMode="auto">
          <a:xfrm>
            <a:off x="7086600" y="4419600"/>
            <a:ext cx="1841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dirty="0"/>
          </a:p>
        </p:txBody>
      </p:sp>
      <p:sp>
        <p:nvSpPr>
          <p:cNvPr id="33795" name="ZoneTexte 6"/>
          <p:cNvSpPr txBox="1">
            <a:spLocks noChangeArrowheads="1"/>
          </p:cNvSpPr>
          <p:nvPr/>
        </p:nvSpPr>
        <p:spPr bwMode="auto">
          <a:xfrm>
            <a:off x="7086600" y="5791200"/>
            <a:ext cx="1841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dirty="0"/>
          </a:p>
        </p:txBody>
      </p:sp>
      <p:sp>
        <p:nvSpPr>
          <p:cNvPr id="9" name="ZoneTexte 8"/>
          <p:cNvSpPr txBox="1">
            <a:spLocks noChangeArrowheads="1"/>
          </p:cNvSpPr>
          <p:nvPr/>
        </p:nvSpPr>
        <p:spPr bwMode="auto">
          <a:xfrm>
            <a:off x="6337300" y="5976938"/>
            <a:ext cx="2779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dirty="0">
                <a:solidFill>
                  <a:schemeClr val="accent1"/>
                </a:solidFill>
                <a:latin typeface="Cambria" charset="0"/>
              </a:rPr>
              <a:t>Stavros  Katsanevas</a:t>
            </a:r>
          </a:p>
        </p:txBody>
      </p:sp>
      <p:sp>
        <p:nvSpPr>
          <p:cNvPr id="10" name="ZoneTexte 9"/>
          <p:cNvSpPr txBox="1">
            <a:spLocks noChangeArrowheads="1"/>
          </p:cNvSpPr>
          <p:nvPr/>
        </p:nvSpPr>
        <p:spPr bwMode="auto">
          <a:xfrm>
            <a:off x="198438" y="2249488"/>
            <a:ext cx="8940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3200" dirty="0">
                <a:solidFill>
                  <a:schemeClr val="accent1"/>
                </a:solidFill>
                <a:latin typeface="Cambria" charset="0"/>
              </a:rPr>
              <a:t>Laboratoire </a:t>
            </a:r>
            <a:r>
              <a:rPr lang="fr-FR" altLang="fr-FR" sz="3200" dirty="0" err="1">
                <a:solidFill>
                  <a:schemeClr val="accent1"/>
                </a:solidFill>
                <a:latin typeface="Cambria" charset="0"/>
              </a:rPr>
              <a:t>Astroparticule</a:t>
            </a:r>
            <a:r>
              <a:rPr lang="fr-FR" altLang="fr-FR" sz="3200">
                <a:solidFill>
                  <a:schemeClr val="accent1"/>
                </a:solidFill>
                <a:latin typeface="Cambria" charset="0"/>
              </a:rPr>
              <a:t>  et  Cosmologie  (APC)</a:t>
            </a:r>
          </a:p>
          <a:p>
            <a:pPr algn="ctr"/>
            <a:r>
              <a:rPr lang="fr-FR" altLang="fr-FR" sz="3200">
                <a:solidFill>
                  <a:schemeClr val="accent1"/>
                </a:solidFill>
                <a:latin typeface="Cambria" charset="0"/>
              </a:rPr>
              <a:t>UMR 7164</a:t>
            </a:r>
          </a:p>
          <a:p>
            <a:pPr algn="ctr"/>
            <a:r>
              <a:rPr lang="fr-FR" altLang="fr-FR" sz="2000">
                <a:solidFill>
                  <a:schemeClr val="accent1"/>
                </a:solidFill>
                <a:latin typeface="Cambria" charset="0"/>
              </a:rPr>
              <a:t>IN2P3, Univ. Paris Diderot, CEA, Observatoire de Paris</a:t>
            </a:r>
          </a:p>
        </p:txBody>
      </p:sp>
      <p:sp>
        <p:nvSpPr>
          <p:cNvPr id="3" name="ZoneTexte 2"/>
          <p:cNvSpPr txBox="1">
            <a:spLocks noChangeArrowheads="1"/>
          </p:cNvSpPr>
          <p:nvPr/>
        </p:nvSpPr>
        <p:spPr bwMode="auto">
          <a:xfrm>
            <a:off x="203200" y="6337300"/>
            <a:ext cx="278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i="1">
                <a:solidFill>
                  <a:schemeClr val="accent1"/>
                </a:solidFill>
                <a:latin typeface="Cambria" charset="0"/>
              </a:rPr>
              <a:t>Créé  en 2005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1266" name="Text Box 2"/>
          <p:cNvSpPr txBox="1">
            <a:spLocks noChangeArrowheads="1"/>
          </p:cNvSpPr>
          <p:nvPr/>
        </p:nvSpPr>
        <p:spPr bwMode="auto">
          <a:xfrm>
            <a:off x="2447925" y="-243408"/>
            <a:ext cx="5842528" cy="13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err="1">
                <a:solidFill>
                  <a:srgbClr val="FFFF00"/>
                </a:solidFill>
                <a:latin typeface="Cambria" charset="0"/>
              </a:rPr>
              <a:t>Cosmology</a:t>
            </a:r>
            <a:r>
              <a:rPr lang="fr-FR" altLang="fr-FR" sz="2800" i="1" dirty="0">
                <a:solidFill>
                  <a:srgbClr val="FFFF00"/>
                </a:solidFill>
                <a:latin typeface="Cambria" charset="0"/>
              </a:rPr>
              <a:t>  </a:t>
            </a:r>
          </a:p>
          <a:p>
            <a:pPr algn="ctr" eaLnBrk="1" hangingPunct="1"/>
            <a:r>
              <a:rPr lang="fr-FR" altLang="fr-FR" sz="2800" i="1" dirty="0" err="1" smtClean="0">
                <a:solidFill>
                  <a:srgbClr val="FFFF00"/>
                </a:solidFill>
                <a:latin typeface="Cambria" charset="0"/>
              </a:rPr>
              <a:t>Well</a:t>
            </a:r>
            <a:r>
              <a:rPr lang="fr-FR" altLang="fr-FR" sz="2800" i="1" dirty="0" smtClean="0">
                <a:solidFill>
                  <a:srgbClr val="FFFF00"/>
                </a:solidFill>
                <a:latin typeface="Cambria" charset="0"/>
              </a:rPr>
              <a:t> </a:t>
            </a:r>
            <a:r>
              <a:rPr lang="fr-FR" altLang="fr-FR" sz="2800" i="1" dirty="0" err="1" smtClean="0">
                <a:solidFill>
                  <a:srgbClr val="FFFF00"/>
                </a:solidFill>
                <a:latin typeface="Cambria" charset="0"/>
              </a:rPr>
              <a:t>defined</a:t>
            </a:r>
            <a:r>
              <a:rPr lang="fr-FR" altLang="fr-FR" sz="2800" i="1" dirty="0" smtClean="0">
                <a:solidFill>
                  <a:srgbClr val="FFFF00"/>
                </a:solidFill>
                <a:latin typeface="Cambria" charset="0"/>
              </a:rPr>
              <a:t> roadmap for </a:t>
            </a:r>
            <a:r>
              <a:rPr lang="fr-FR" altLang="fr-FR" sz="2800" i="1" dirty="0" err="1" smtClean="0">
                <a:solidFill>
                  <a:srgbClr val="FFFF00"/>
                </a:solidFill>
                <a:latin typeface="Cambria" charset="0"/>
              </a:rPr>
              <a:t>dark</a:t>
            </a:r>
            <a:r>
              <a:rPr lang="fr-FR" altLang="fr-FR" sz="2800" i="1" dirty="0" smtClean="0">
                <a:solidFill>
                  <a:srgbClr val="FFFF00"/>
                </a:solidFill>
                <a:latin typeface="Cambria" charset="0"/>
              </a:rPr>
              <a:t> </a:t>
            </a:r>
            <a:r>
              <a:rPr lang="fr-FR" altLang="fr-FR" sz="2800" i="1" dirty="0" err="1" smtClean="0">
                <a:solidFill>
                  <a:srgbClr val="FFFF00"/>
                </a:solidFill>
                <a:latin typeface="Cambria" charset="0"/>
              </a:rPr>
              <a:t>energy</a:t>
            </a:r>
            <a:endParaRPr lang="fr-FR" altLang="fr-FR" sz="2800" i="1" dirty="0" smtClean="0">
              <a:solidFill>
                <a:srgbClr val="FFFF00"/>
              </a:solidFill>
              <a:latin typeface="Cambria" charset="0"/>
            </a:endParaRPr>
          </a:p>
          <a:p>
            <a:pPr algn="ctr" eaLnBrk="1" hangingPunct="1"/>
            <a:r>
              <a:rPr lang="fr-FR" altLang="fr-FR" sz="2800" i="1" dirty="0" smtClean="0">
                <a:solidFill>
                  <a:srgbClr val="FFFF00"/>
                </a:solidFill>
                <a:latin typeface="Cambria" charset="0"/>
              </a:rPr>
              <a:t>Roadmap </a:t>
            </a:r>
            <a:r>
              <a:rPr lang="fr-FR" altLang="fr-FR" sz="2800" i="1" dirty="0" err="1" smtClean="0">
                <a:solidFill>
                  <a:srgbClr val="FFFF00"/>
                </a:solidFill>
                <a:latin typeface="Cambria" charset="0"/>
              </a:rPr>
              <a:t>under</a:t>
            </a:r>
            <a:r>
              <a:rPr lang="fr-FR" altLang="fr-FR" sz="2800" i="1" dirty="0" smtClean="0">
                <a:solidFill>
                  <a:srgbClr val="FFFF00"/>
                </a:solidFill>
                <a:latin typeface="Cambria" charset="0"/>
              </a:rPr>
              <a:t> construction for CMB</a:t>
            </a:r>
            <a:endParaRPr lang="fr-FR" altLang="fr-FR" sz="2800" i="1" dirty="0">
              <a:solidFill>
                <a:srgbClr val="FFFF00"/>
              </a:solidFill>
              <a:latin typeface="Cambria" charset="0"/>
            </a:endParaRPr>
          </a:p>
        </p:txBody>
      </p:sp>
      <p:sp>
        <p:nvSpPr>
          <p:cNvPr id="11267" name="Text Box 3"/>
          <p:cNvSpPr txBox="1">
            <a:spLocks noChangeArrowheads="1"/>
          </p:cNvSpPr>
          <p:nvPr/>
        </p:nvSpPr>
        <p:spPr bwMode="auto">
          <a:xfrm>
            <a:off x="107950" y="939800"/>
            <a:ext cx="8839200" cy="56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our 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a:solidFill>
                  <a:srgbClr val="FFFFFF"/>
                </a:solidFill>
                <a:latin typeface="Cambria" charset="0"/>
              </a:rPr>
              <a:t>  Planck contributions to construction/analysis  (leadership in key papers 2018)</a:t>
            </a:r>
          </a:p>
          <a:p>
            <a:pPr lvl="1" eaLnBrk="1" hangingPunct="1">
              <a:buFont typeface="Wingdings" charset="2"/>
              <a:buChar char="ü"/>
            </a:pPr>
            <a:r>
              <a:rPr lang="en-GB" altLang="fr-FR" sz="1800" dirty="0">
                <a:solidFill>
                  <a:srgbClr val="FFFFFF"/>
                </a:solidFill>
                <a:latin typeface="Cambria" charset="0"/>
              </a:rPr>
              <a:t>  Leadership in seminal publications in </a:t>
            </a:r>
            <a:r>
              <a:rPr lang="en-GB" altLang="fr-FR" sz="1800" dirty="0" err="1">
                <a:solidFill>
                  <a:srgbClr val="FFFFFF"/>
                </a:solidFill>
                <a:latin typeface="Cambria" charset="0"/>
              </a:rPr>
              <a:t>eBOSS</a:t>
            </a:r>
            <a:r>
              <a:rPr lang="en-GB" altLang="fr-FR" sz="1800" dirty="0">
                <a:solidFill>
                  <a:srgbClr val="FFFFFF"/>
                </a:solidFill>
                <a:latin typeface="Cambria" charset="0"/>
              </a:rPr>
              <a:t>, </a:t>
            </a:r>
            <a:r>
              <a:rPr lang="en-GB" altLang="fr-FR" sz="1800" dirty="0" err="1">
                <a:solidFill>
                  <a:srgbClr val="FFFFFF"/>
                </a:solidFill>
                <a:latin typeface="Cambria" charset="0"/>
              </a:rPr>
              <a:t>Polarbear</a:t>
            </a:r>
            <a:r>
              <a:rPr lang="en-GB" altLang="fr-FR" sz="1800" dirty="0">
                <a:solidFill>
                  <a:srgbClr val="FFFFFF"/>
                </a:solidFill>
                <a:latin typeface="Cambria" charset="0"/>
              </a:rPr>
              <a:t> </a:t>
            </a:r>
          </a:p>
          <a:p>
            <a:pPr lvl="1" eaLnBrk="1" hangingPunct="1">
              <a:buFont typeface="Wingdings" charset="2"/>
              <a:buChar char="ü"/>
            </a:pPr>
            <a:r>
              <a:rPr lang="en-GB" altLang="fr-FR" sz="1800" dirty="0">
                <a:solidFill>
                  <a:srgbClr val="FFFFFF"/>
                </a:solidFill>
                <a:latin typeface="Cambria" charset="0"/>
              </a:rPr>
              <a:t>  TES test readout and multiplexing ASIC </a:t>
            </a:r>
          </a:p>
          <a:p>
            <a:pPr lvl="1" eaLnBrk="1" hangingPunct="1">
              <a:buFont typeface="Wingdings" charset="2"/>
              <a:buChar char="ü"/>
            </a:pPr>
            <a:r>
              <a:rPr lang="en-GB" altLang="fr-FR" sz="1800" dirty="0">
                <a:solidFill>
                  <a:srgbClr val="FFFFFF"/>
                </a:solidFill>
                <a:latin typeface="Cambria" charset="0"/>
              </a:rPr>
              <a:t>  LSST  control and command soft</a:t>
            </a:r>
          </a:p>
          <a:p>
            <a:pPr lvl="1" eaLnBrk="1" hangingPunct="1">
              <a:buFont typeface="Wingdings" charset="2"/>
              <a:buChar char="ü"/>
            </a:pPr>
            <a:r>
              <a:rPr lang="en-GB" altLang="fr-FR" sz="1800" dirty="0">
                <a:solidFill>
                  <a:srgbClr val="FFFFFF"/>
                </a:solidFill>
                <a:latin typeface="Cambria" charset="0"/>
              </a:rPr>
              <a:t>  EUCLID   Platform CODEEN</a:t>
            </a:r>
          </a:p>
          <a:p>
            <a:pPr lvl="1" eaLnBrk="1" hangingPunct="1">
              <a:buFont typeface="Wingdings" charset="2"/>
              <a:buChar char="ü"/>
            </a:pPr>
            <a:r>
              <a:rPr lang="en-GB" altLang="fr-FR" sz="1800" dirty="0">
                <a:solidFill>
                  <a:srgbClr val="FFFFFF"/>
                </a:solidFill>
                <a:latin typeface="Cambria" charset="0"/>
              </a:rPr>
              <a:t>Responsibility of SGS  Euclid</a:t>
            </a:r>
          </a:p>
          <a:p>
            <a:pPr eaLnBrk="1" hangingPunct="1">
              <a:buFont typeface="Wingdings" charset="2"/>
              <a:buChar char="ü"/>
            </a:pPr>
            <a:r>
              <a:rPr lang="en-GB" altLang="fr-FR" sz="1800" b="1" dirty="0">
                <a:solidFill>
                  <a:srgbClr val="FFFF00"/>
                </a:solidFill>
                <a:latin typeface="Cambria" charset="0"/>
              </a:rPr>
              <a:t>Future perspectives and short term milestones</a:t>
            </a:r>
          </a:p>
          <a:p>
            <a:pPr lvl="1" eaLnBrk="1" hangingPunct="1">
              <a:buFont typeface="Wingdings" charset="2"/>
              <a:buChar char="ü"/>
            </a:pPr>
            <a:r>
              <a:rPr lang="en-GB" altLang="fr-FR" sz="1800" dirty="0">
                <a:solidFill>
                  <a:schemeClr val="accent1"/>
                </a:solidFill>
                <a:latin typeface="Cambria" charset="0"/>
              </a:rPr>
              <a:t>CMB</a:t>
            </a:r>
          </a:p>
          <a:p>
            <a:pPr lvl="2" eaLnBrk="1" hangingPunct="1">
              <a:buFont typeface="Wingdings" charset="2"/>
              <a:buChar char="ü"/>
            </a:pPr>
            <a:r>
              <a:rPr lang="en-GB" altLang="fr-FR" sz="1800" dirty="0">
                <a:solidFill>
                  <a:srgbClr val="FFFFFF"/>
                </a:solidFill>
                <a:latin typeface="Cambria" charset="0"/>
              </a:rPr>
              <a:t>  </a:t>
            </a:r>
            <a:r>
              <a:rPr lang="en-GB" altLang="fr-FR" sz="1800" b="1" i="1" dirty="0">
                <a:solidFill>
                  <a:srgbClr val="FF0000"/>
                </a:solidFill>
                <a:latin typeface="Cambria" charset="0"/>
              </a:rPr>
              <a:t>G2-G3: Technical demonstrator QUBIC in 2018 and full deployment in Argentina in 2019  (technical milestone)</a:t>
            </a:r>
          </a:p>
          <a:p>
            <a:pPr lvl="2" eaLnBrk="1" hangingPunct="1">
              <a:buFont typeface="Wingdings" charset="2"/>
              <a:buChar char="ü"/>
            </a:pPr>
            <a:r>
              <a:rPr lang="en-GB" altLang="fr-FR" sz="1800" dirty="0">
                <a:solidFill>
                  <a:srgbClr val="FFFFFF"/>
                </a:solidFill>
                <a:latin typeface="Cambria" charset="0"/>
              </a:rPr>
              <a:t>G3:  Participation in Simons Array   </a:t>
            </a:r>
          </a:p>
          <a:p>
            <a:pPr lvl="2" eaLnBrk="1" hangingPunct="1">
              <a:buFont typeface="Wingdings" charset="2"/>
              <a:buChar char="ü"/>
            </a:pPr>
            <a:r>
              <a:rPr lang="en-GB" altLang="fr-FR" sz="1800" dirty="0">
                <a:solidFill>
                  <a:srgbClr val="FFFFFF"/>
                </a:solidFill>
                <a:latin typeface="Cambria" charset="0"/>
              </a:rPr>
              <a:t>G4: </a:t>
            </a:r>
            <a:endParaRPr lang="en-GB" altLang="fr-FR" sz="1800" dirty="0" smtClean="0">
              <a:solidFill>
                <a:srgbClr val="FFFFFF"/>
              </a:solidFill>
              <a:latin typeface="Cambria" charset="0"/>
            </a:endParaRPr>
          </a:p>
          <a:p>
            <a:pPr lvl="3" eaLnBrk="1" hangingPunct="1">
              <a:buFont typeface="Wingdings" charset="2"/>
              <a:buChar char="ü"/>
            </a:pPr>
            <a:r>
              <a:rPr lang="en-GB" altLang="fr-FR" sz="1800" dirty="0" smtClean="0">
                <a:solidFill>
                  <a:srgbClr val="FFFFFF"/>
                </a:solidFill>
                <a:latin typeface="Cambria" charset="0"/>
              </a:rPr>
              <a:t>Ground: organisation </a:t>
            </a:r>
            <a:r>
              <a:rPr lang="en-GB" altLang="fr-FR" sz="1800" dirty="0">
                <a:solidFill>
                  <a:srgbClr val="FFFFFF"/>
                </a:solidFill>
                <a:latin typeface="Cambria" charset="0"/>
              </a:rPr>
              <a:t>of  European CMB community </a:t>
            </a:r>
            <a:r>
              <a:rPr lang="en-GB" altLang="fr-FR" sz="1800" dirty="0" smtClean="0">
                <a:solidFill>
                  <a:srgbClr val="FFFFFF"/>
                </a:solidFill>
                <a:latin typeface="Cambria" charset="0"/>
              </a:rPr>
              <a:t>(CMB-E4</a:t>
            </a:r>
            <a:r>
              <a:rPr lang="en-GB" altLang="fr-FR" sz="1800" dirty="0">
                <a:solidFill>
                  <a:srgbClr val="FFFFFF"/>
                </a:solidFill>
                <a:latin typeface="Cambria" charset="0"/>
              </a:rPr>
              <a:t>)</a:t>
            </a:r>
          </a:p>
          <a:p>
            <a:pPr lvl="3" eaLnBrk="1" hangingPunct="1">
              <a:buFont typeface="Wingdings" charset="2"/>
              <a:buChar char="ü"/>
            </a:pPr>
            <a:r>
              <a:rPr lang="en-GB" altLang="fr-FR" sz="1800" dirty="0" smtClean="0">
                <a:solidFill>
                  <a:srgbClr val="FFFFFF"/>
                </a:solidFill>
                <a:latin typeface="Cambria" charset="0"/>
              </a:rPr>
              <a:t> Space:  leadership </a:t>
            </a:r>
            <a:r>
              <a:rPr lang="en-GB" altLang="fr-FR" sz="1800" dirty="0">
                <a:solidFill>
                  <a:srgbClr val="FFFFFF"/>
                </a:solidFill>
                <a:latin typeface="Cambria" charset="0"/>
              </a:rPr>
              <a:t>in </a:t>
            </a:r>
            <a:r>
              <a:rPr lang="en-GB" altLang="fr-FR" sz="1800" dirty="0" smtClean="0">
                <a:solidFill>
                  <a:srgbClr val="FFFFFF"/>
                </a:solidFill>
                <a:latin typeface="Cambria" charset="0"/>
              </a:rPr>
              <a:t>European post CORE process  (ESA,  </a:t>
            </a:r>
            <a:r>
              <a:rPr lang="en-GB" altLang="fr-FR" sz="1800" dirty="0" err="1" smtClean="0">
                <a:solidFill>
                  <a:srgbClr val="FFFFFF"/>
                </a:solidFill>
                <a:latin typeface="Cambria" charset="0"/>
              </a:rPr>
              <a:t>LiteBird</a:t>
            </a:r>
            <a:r>
              <a:rPr lang="en-GB" altLang="fr-FR" sz="1800" dirty="0" smtClean="0">
                <a:solidFill>
                  <a:srgbClr val="FFFFFF"/>
                </a:solidFill>
                <a:latin typeface="Cambria" charset="0"/>
              </a:rPr>
              <a:t>)</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chemeClr val="accent1"/>
                </a:solidFill>
                <a:latin typeface="Cambria" charset="0"/>
              </a:rPr>
              <a:t>Dark Energy</a:t>
            </a:r>
          </a:p>
          <a:p>
            <a:pPr lvl="2" eaLnBrk="1" hangingPunct="1">
              <a:buFont typeface="Wingdings" charset="2"/>
              <a:buChar char="ü"/>
            </a:pPr>
            <a:r>
              <a:rPr lang="en-GB" altLang="fr-FR" sz="1800" b="1" i="1" dirty="0">
                <a:solidFill>
                  <a:srgbClr val="FF0000"/>
                </a:solidFill>
                <a:latin typeface="Cambria" charset="0"/>
              </a:rPr>
              <a:t>Finish LSST-EUCLID  contributions by 2019</a:t>
            </a:r>
            <a:r>
              <a:rPr lang="en-GB" altLang="fr-FR" sz="1800" b="1" i="1" dirty="0">
                <a:solidFill>
                  <a:srgbClr val="FFFFFF"/>
                </a:solidFill>
                <a:latin typeface="Cambria" charset="0"/>
              </a:rPr>
              <a:t> </a:t>
            </a:r>
          </a:p>
          <a:p>
            <a:pPr lvl="2" eaLnBrk="1" hangingPunct="1">
              <a:buFont typeface="Wingdings" charset="2"/>
              <a:buChar char="ü"/>
            </a:pPr>
            <a:r>
              <a:rPr lang="en-GB" altLang="fr-FR" sz="1800" dirty="0">
                <a:solidFill>
                  <a:srgbClr val="FFFFFF"/>
                </a:solidFill>
                <a:latin typeface="Cambria" charset="0"/>
              </a:rPr>
              <a:t>LSST-EUCLID exchange of data </a:t>
            </a:r>
          </a:p>
          <a:p>
            <a:pPr lvl="2" eaLnBrk="1" hangingPunct="1">
              <a:buFont typeface="Wingdings" charset="2"/>
              <a:buChar char="ü"/>
            </a:pPr>
            <a:r>
              <a:rPr lang="en-GB" altLang="fr-FR" sz="1800" dirty="0">
                <a:solidFill>
                  <a:srgbClr val="FFFFFF"/>
                </a:solidFill>
                <a:latin typeface="Cambria" charset="0"/>
              </a:rPr>
              <a:t>Mass of neutrino analysis cosmology vs ground measurement</a:t>
            </a:r>
          </a:p>
        </p:txBody>
      </p:sp>
      <p:pic>
        <p:nvPicPr>
          <p:cNvPr id="11268"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5400"/>
            <a:ext cx="23399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solidFill>
              <a:srgbClr val="FFFF00"/>
            </a:solid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2290" name="Text Box 2"/>
          <p:cNvSpPr txBox="1">
            <a:spLocks noChangeArrowheads="1"/>
          </p:cNvSpPr>
          <p:nvPr/>
        </p:nvSpPr>
        <p:spPr bwMode="auto">
          <a:xfrm>
            <a:off x="4043363" y="338138"/>
            <a:ext cx="2111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a:solidFill>
                  <a:srgbClr val="FFFF00"/>
                </a:solidFill>
                <a:latin typeface="Cambria" charset="0"/>
              </a:rPr>
              <a:t>SWOT</a:t>
            </a:r>
          </a:p>
          <a:p>
            <a:pPr algn="ctr" eaLnBrk="1" hangingPunct="1"/>
            <a:r>
              <a:rPr lang="fr-FR" altLang="fr-FR" sz="3200" i="1" dirty="0" err="1">
                <a:solidFill>
                  <a:srgbClr val="FFFF00"/>
                </a:solidFill>
                <a:latin typeface="Cambria" charset="0"/>
              </a:rPr>
              <a:t>Cosmology</a:t>
            </a:r>
            <a:r>
              <a:rPr lang="fr-FR" altLang="fr-FR" sz="3200" i="1" dirty="0">
                <a:solidFill>
                  <a:srgbClr val="FFFF00"/>
                </a:solidFill>
                <a:latin typeface="Cambria" charset="0"/>
              </a:rPr>
              <a:t> </a:t>
            </a:r>
          </a:p>
        </p:txBody>
      </p:sp>
      <p:graphicFrame>
        <p:nvGraphicFramePr>
          <p:cNvPr id="4" name="Tableau 3"/>
          <p:cNvGraphicFramePr>
            <a:graphicFrameLocks noGrp="1"/>
          </p:cNvGraphicFramePr>
          <p:nvPr>
            <p:extLst>
              <p:ext uri="{D42A27DB-BD31-4B8C-83A1-F6EECF244321}">
                <p14:modId xmlns:p14="http://schemas.microsoft.com/office/powerpoint/2010/main" val="2153919475"/>
              </p:ext>
            </p:extLst>
          </p:nvPr>
        </p:nvGraphicFramePr>
        <p:xfrm>
          <a:off x="395536" y="1556792"/>
          <a:ext cx="8353425" cy="4815822"/>
        </p:xfrm>
        <a:graphic>
          <a:graphicData uri="http://schemas.openxmlformats.org/drawingml/2006/table">
            <a:tbl>
              <a:tblPr/>
              <a:tblGrid>
                <a:gridCol w="4275878"/>
                <a:gridCol w="4077547"/>
              </a:tblGrid>
              <a:tr h="533407">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Forces</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err="1">
                          <a:ln>
                            <a:noFill/>
                          </a:ln>
                          <a:solidFill>
                            <a:srgbClr val="000000"/>
                          </a:solidFill>
                          <a:effectLst/>
                          <a:latin typeface="Times New Roman" charset="0"/>
                          <a:ea typeface="MS PGothic" charset="-128"/>
                        </a:rPr>
                        <a:t>Weaknesses</a:t>
                      </a:r>
                      <a:endParaRPr kumimoji="0" lang="fr-FR" altLang="fr-FR" sz="1800" b="1" i="0" u="none" strike="noStrike" cap="none" normalizeH="0" baseline="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73735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CMB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Detector and Readout expertise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Data analysis expertise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LSST </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Control and command</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EUCLID</a:t>
                      </a:r>
                    </a:p>
                    <a:p>
                      <a:pPr marL="742950" marR="0" lvl="1"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Pipeline software and SGS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DE  analysis effort not yet at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fulll</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speed although better  than in other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french</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labs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CMB: recent losses of key instrumentalist personnel</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7">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46303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Forthcoming LSST-Euclid agreement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Large-</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survey–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CMB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Leadership in many European efforts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at non-European efforts (e. Simons array,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Litebird</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Not well defined status of QUBIC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 clear European roadmap for CMB,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uncertainty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encourages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dispersion</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pic>
        <p:nvPicPr>
          <p:cNvPr id="12308"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0825" y="219075"/>
            <a:ext cx="23399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ZoneTexte 2"/>
          <p:cNvSpPr txBox="1">
            <a:spLocks noChangeArrowheads="1"/>
          </p:cNvSpPr>
          <p:nvPr/>
        </p:nvSpPr>
        <p:spPr bwMode="auto">
          <a:xfrm>
            <a:off x="792163" y="7938"/>
            <a:ext cx="821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a:solidFill>
                  <a:srgbClr val="FFFF00"/>
                </a:solidFill>
                <a:latin typeface="Cambria" charset="0"/>
              </a:rPr>
              <a:t>High Energy Astrophysics</a:t>
            </a:r>
          </a:p>
        </p:txBody>
      </p:sp>
      <p:pic>
        <p:nvPicPr>
          <p:cNvPr id="39939" name="Image 5"/>
          <p:cNvPicPr>
            <a:picLocks noChangeAspect="1"/>
          </p:cNvPicPr>
          <p:nvPr/>
        </p:nvPicPr>
        <p:blipFill rotWithShape="1">
          <a:blip r:embed="rId2">
            <a:extLst>
              <a:ext uri="{28A0092B-C50C-407E-A947-70E740481C1C}">
                <a14:useLocalDpi xmlns:a14="http://schemas.microsoft.com/office/drawing/2010/main" val="0"/>
              </a:ext>
            </a:extLst>
          </a:blip>
          <a:srcRect l="15079" t="85671" b="7385"/>
          <a:stretch/>
        </p:blipFill>
        <p:spPr bwMode="auto">
          <a:xfrm>
            <a:off x="179512" y="1268760"/>
            <a:ext cx="6942750"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ZoneTexte 16"/>
          <p:cNvSpPr txBox="1">
            <a:spLocks noChangeArrowheads="1"/>
          </p:cNvSpPr>
          <p:nvPr/>
        </p:nvSpPr>
        <p:spPr bwMode="auto">
          <a:xfrm>
            <a:off x="7785893" y="853281"/>
            <a:ext cx="1077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600" b="1">
                <a:latin typeface="Cambria" charset="0"/>
              </a:rPr>
              <a:t>UHECR</a:t>
            </a:r>
          </a:p>
        </p:txBody>
      </p:sp>
      <p:pic>
        <p:nvPicPr>
          <p:cNvPr id="39961" name="Imag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60325"/>
            <a:ext cx="1289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rotWithShape="1">
          <a:blip r:embed="rId4">
            <a:clrChange>
              <a:clrFrom>
                <a:srgbClr val="FFFFFF"/>
              </a:clrFrom>
              <a:clrTo>
                <a:srgbClr val="FFFFFF">
                  <a:alpha val="0"/>
                </a:srgbClr>
              </a:clrTo>
            </a:clrChange>
          </a:blip>
          <a:srcRect t="9159"/>
          <a:stretch/>
        </p:blipFill>
        <p:spPr>
          <a:xfrm>
            <a:off x="0" y="1772816"/>
            <a:ext cx="9144000" cy="4985982"/>
          </a:xfrm>
          <a:prstGeom prst="rect">
            <a:avLst/>
          </a:prstGeom>
        </p:spPr>
      </p:pic>
      <p:sp>
        <p:nvSpPr>
          <p:cNvPr id="3" name="Rectangle 2"/>
          <p:cNvSpPr/>
          <p:nvPr/>
        </p:nvSpPr>
        <p:spPr bwMode="auto">
          <a:xfrm>
            <a:off x="3635896" y="6309320"/>
            <a:ext cx="1368152" cy="28803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fr-FR"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1" name="Rectangle 30"/>
          <p:cNvSpPr/>
          <p:nvPr/>
        </p:nvSpPr>
        <p:spPr bwMode="auto">
          <a:xfrm>
            <a:off x="107504" y="6237312"/>
            <a:ext cx="864096" cy="216024"/>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Arial" charset="0"/>
                <a:ea typeface="ＭＳ Ｐゴシック" charset="-128"/>
                <a:cs typeface="ＭＳ Ｐゴシック" charset="-128"/>
              </a:rPr>
              <a:t>∂</a:t>
            </a:r>
            <a:endParaRPr kumimoji="0" lang="fr-FR"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4" name="ZoneTexte 3"/>
          <p:cNvSpPr txBox="1"/>
          <p:nvPr/>
        </p:nvSpPr>
        <p:spPr>
          <a:xfrm>
            <a:off x="6804248" y="1196752"/>
            <a:ext cx="2016224" cy="307777"/>
          </a:xfrm>
          <a:prstGeom prst="rect">
            <a:avLst/>
          </a:prstGeom>
          <a:solidFill>
            <a:srgbClr val="000000"/>
          </a:solidFill>
        </p:spPr>
        <p:txBody>
          <a:bodyPr wrap="square" rtlCol="0">
            <a:spAutoFit/>
          </a:bodyPr>
          <a:lstStyle/>
          <a:p>
            <a:r>
              <a:rPr lang="fr-FR" sz="1400" b="1" dirty="0" smtClean="0">
                <a:solidFill>
                  <a:schemeClr val="bg1"/>
                </a:solidFill>
                <a:latin typeface="Arial"/>
                <a:cs typeface="Arial"/>
              </a:rPr>
              <a:t>1 </a:t>
            </a:r>
            <a:r>
              <a:rPr lang="fr-FR" sz="1400" b="1" dirty="0" err="1" smtClean="0">
                <a:solidFill>
                  <a:schemeClr val="bg1"/>
                </a:solidFill>
                <a:latin typeface="Arial"/>
                <a:cs typeface="Arial"/>
              </a:rPr>
              <a:t>EeV</a:t>
            </a:r>
            <a:r>
              <a:rPr lang="fr-FR" sz="1400" b="1" dirty="0" smtClean="0">
                <a:solidFill>
                  <a:schemeClr val="bg1"/>
                </a:solidFill>
                <a:latin typeface="Arial"/>
                <a:cs typeface="Arial"/>
              </a:rPr>
              <a:t>           1 </a:t>
            </a:r>
            <a:r>
              <a:rPr lang="fr-FR" sz="1400" b="1" dirty="0" err="1" smtClean="0">
                <a:solidFill>
                  <a:schemeClr val="bg1"/>
                </a:solidFill>
                <a:latin typeface="Arial"/>
                <a:cs typeface="Arial"/>
              </a:rPr>
              <a:t>ZeV</a:t>
            </a:r>
            <a:endParaRPr lang="fr-FR" sz="1400" b="1" dirty="0">
              <a:solidFill>
                <a:schemeClr val="bg1"/>
              </a:solidFill>
              <a:latin typeface="Arial"/>
              <a:cs typeface="Arial"/>
            </a:endParaRPr>
          </a:p>
        </p:txBody>
      </p:sp>
      <p:pic>
        <p:nvPicPr>
          <p:cNvPr id="33" name="Image 28" descr="svom1280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593076"/>
            <a:ext cx="1152128" cy="92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4"/>
          <p:cNvPicPr>
            <a:picLocks noChangeAspect="1"/>
          </p:cNvPicPr>
          <p:nvPr/>
        </p:nvPicPr>
        <p:blipFill>
          <a:blip r:embed="rId6">
            <a:extLst>
              <a:ext uri="{28A0092B-C50C-407E-A947-70E740481C1C}">
                <a14:useLocalDpi xmlns:a14="http://schemas.microsoft.com/office/drawing/2010/main" val="0"/>
              </a:ext>
            </a:extLst>
          </a:blip>
          <a:srcRect l="6361" t="44977" r="37914" b="26059"/>
          <a:stretch>
            <a:fillRect/>
          </a:stretch>
        </p:blipFill>
        <p:spPr bwMode="auto">
          <a:xfrm>
            <a:off x="0" y="5517232"/>
            <a:ext cx="190770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9512" y="5661248"/>
            <a:ext cx="1095172" cy="369332"/>
          </a:xfrm>
          <a:prstGeom prst="rect">
            <a:avLst/>
          </a:prstGeom>
        </p:spPr>
        <p:txBody>
          <a:bodyPr wrap="none">
            <a:spAutoFit/>
          </a:bodyPr>
          <a:lstStyle/>
          <a:p>
            <a:r>
              <a:rPr lang="fr-FR" altLang="fr-FR" sz="1800" dirty="0">
                <a:solidFill>
                  <a:srgbClr val="FFFF00"/>
                </a:solidFill>
              </a:rPr>
              <a:t>ATHENA</a:t>
            </a:r>
          </a:p>
        </p:txBody>
      </p:sp>
      <p:sp>
        <p:nvSpPr>
          <p:cNvPr id="6" name="Rectangle 5"/>
          <p:cNvSpPr/>
          <p:nvPr/>
        </p:nvSpPr>
        <p:spPr>
          <a:xfrm>
            <a:off x="755576" y="4653136"/>
            <a:ext cx="851690" cy="369332"/>
          </a:xfrm>
          <a:prstGeom prst="rect">
            <a:avLst/>
          </a:prstGeom>
        </p:spPr>
        <p:txBody>
          <a:bodyPr wrap="none">
            <a:spAutoFit/>
          </a:bodyPr>
          <a:lstStyle/>
          <a:p>
            <a:r>
              <a:rPr lang="fr-FR" altLang="fr-FR" sz="1800" dirty="0">
                <a:solidFill>
                  <a:srgbClr val="FFFF00"/>
                </a:solidFill>
              </a:rPr>
              <a:t>SVOM</a:t>
            </a:r>
          </a:p>
        </p:txBody>
      </p:sp>
      <p:sp>
        <p:nvSpPr>
          <p:cNvPr id="7" name="Rectangle 6"/>
          <p:cNvSpPr/>
          <p:nvPr/>
        </p:nvSpPr>
        <p:spPr>
          <a:xfrm>
            <a:off x="5004048" y="3284984"/>
            <a:ext cx="684803" cy="400110"/>
          </a:xfrm>
          <a:prstGeom prst="rect">
            <a:avLst/>
          </a:prstGeom>
        </p:spPr>
        <p:txBody>
          <a:bodyPr wrap="none">
            <a:spAutoFit/>
          </a:bodyPr>
          <a:lstStyle/>
          <a:p>
            <a:pPr algn="ctr"/>
            <a:r>
              <a:rPr lang="fr-FR" altLang="fr-FR" sz="2000" dirty="0">
                <a:solidFill>
                  <a:srgbClr val="FFFF00"/>
                </a:solidFill>
              </a:rPr>
              <a:t>CTA</a:t>
            </a:r>
          </a:p>
        </p:txBody>
      </p:sp>
      <p:sp>
        <p:nvSpPr>
          <p:cNvPr id="9" name="Rectangle 8"/>
          <p:cNvSpPr/>
          <p:nvPr/>
        </p:nvSpPr>
        <p:spPr>
          <a:xfrm>
            <a:off x="4499992" y="5733256"/>
            <a:ext cx="1368152" cy="369332"/>
          </a:xfrm>
          <a:prstGeom prst="rect">
            <a:avLst/>
          </a:prstGeom>
        </p:spPr>
        <p:txBody>
          <a:bodyPr wrap="square">
            <a:spAutoFit/>
          </a:bodyPr>
          <a:lstStyle/>
          <a:p>
            <a:r>
              <a:rPr lang="fr-FR" altLang="fr-FR" sz="1800" dirty="0" smtClean="0">
                <a:solidFill>
                  <a:srgbClr val="FFFF00"/>
                </a:solidFill>
                <a:latin typeface="Cambria" charset="0"/>
              </a:rPr>
              <a:t>KM3Net</a:t>
            </a:r>
            <a:endParaRPr lang="fr-FR" sz="18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3314" name="Text Box 2"/>
          <p:cNvSpPr txBox="1">
            <a:spLocks noChangeArrowheads="1"/>
          </p:cNvSpPr>
          <p:nvPr/>
        </p:nvSpPr>
        <p:spPr bwMode="auto">
          <a:xfrm>
            <a:off x="2146148" y="-171400"/>
            <a:ext cx="5813871" cy="144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000" i="1" dirty="0">
                <a:solidFill>
                  <a:srgbClr val="FFFF00"/>
                </a:solidFill>
                <a:latin typeface="Cambria" charset="0"/>
              </a:rPr>
              <a:t>High </a:t>
            </a:r>
            <a:r>
              <a:rPr lang="fr-FR" altLang="fr-FR" sz="2000" i="1" dirty="0" err="1">
                <a:solidFill>
                  <a:srgbClr val="FFFF00"/>
                </a:solidFill>
                <a:latin typeface="Cambria" charset="0"/>
              </a:rPr>
              <a:t>energy</a:t>
            </a:r>
            <a:r>
              <a:rPr lang="fr-FR" altLang="fr-FR" sz="2000" i="1" dirty="0">
                <a:solidFill>
                  <a:srgbClr val="FFFF00"/>
                </a:solidFill>
                <a:latin typeface="Cambria" charset="0"/>
              </a:rPr>
              <a:t> </a:t>
            </a:r>
            <a:r>
              <a:rPr lang="fr-FR" altLang="fr-FR" sz="2000" i="1" dirty="0" err="1" smtClean="0">
                <a:solidFill>
                  <a:srgbClr val="FFFF00"/>
                </a:solidFill>
                <a:latin typeface="Cambria" charset="0"/>
              </a:rPr>
              <a:t>Astrophysics</a:t>
            </a:r>
            <a:endParaRPr lang="fr-FR" altLang="fr-FR" sz="2000" i="1" dirty="0" smtClean="0">
              <a:solidFill>
                <a:srgbClr val="FFFF00"/>
              </a:solidFill>
              <a:latin typeface="Cambria" charset="0"/>
            </a:endParaRPr>
          </a:p>
          <a:p>
            <a:pPr algn="ctr" eaLnBrk="1" hangingPunct="1"/>
            <a:r>
              <a:rPr lang="fr-FR" altLang="fr-FR" sz="2000" i="1" dirty="0" err="1" smtClean="0">
                <a:solidFill>
                  <a:srgbClr val="FFFF00"/>
                </a:solidFill>
                <a:latin typeface="Cambria" charset="0"/>
              </a:rPr>
              <a:t>Space</a:t>
            </a:r>
            <a:r>
              <a:rPr lang="fr-FR" altLang="fr-FR" sz="2000" i="1" dirty="0" smtClean="0">
                <a:solidFill>
                  <a:srgbClr val="FFFF00"/>
                </a:solidFill>
                <a:latin typeface="Cambria" charset="0"/>
              </a:rPr>
              <a:t> : A </a:t>
            </a:r>
            <a:r>
              <a:rPr lang="fr-FR" altLang="fr-FR" sz="2000" i="1" dirty="0" err="1" smtClean="0">
                <a:solidFill>
                  <a:srgbClr val="FFFF00"/>
                </a:solidFill>
                <a:latin typeface="Cambria" charset="0"/>
              </a:rPr>
              <a:t>rich</a:t>
            </a:r>
            <a:r>
              <a:rPr lang="fr-FR" altLang="fr-FR" sz="2000" i="1" dirty="0" smtClean="0">
                <a:solidFill>
                  <a:srgbClr val="FFFF00"/>
                </a:solidFill>
                <a:latin typeface="Cambria" charset="0"/>
              </a:rPr>
              <a:t> program  (SVOM/ATHENA)</a:t>
            </a:r>
          </a:p>
          <a:p>
            <a:pPr algn="ctr" eaLnBrk="1" hangingPunct="1"/>
            <a:r>
              <a:rPr lang="fr-FR" altLang="fr-FR" sz="2000" i="1" dirty="0" err="1" smtClean="0">
                <a:solidFill>
                  <a:srgbClr val="FFFF00"/>
                </a:solidFill>
                <a:latin typeface="Cambria" charset="0"/>
              </a:rPr>
              <a:t>Ground</a:t>
            </a:r>
            <a:r>
              <a:rPr lang="fr-FR" altLang="fr-FR" sz="2000" i="1" dirty="0" smtClean="0">
                <a:solidFill>
                  <a:srgbClr val="FFFF00"/>
                </a:solidFill>
                <a:latin typeface="Cambria" charset="0"/>
              </a:rPr>
              <a:t> : 2 large ESFRI infrastructures CTA/KM3NeT</a:t>
            </a:r>
          </a:p>
          <a:p>
            <a:pPr algn="ctr" eaLnBrk="1" hangingPunct="1"/>
            <a:endParaRPr lang="fr-FR" altLang="fr-FR" sz="2800" i="1" dirty="0">
              <a:solidFill>
                <a:srgbClr val="FFFF00"/>
              </a:solidFill>
              <a:latin typeface="Cambria" charset="0"/>
            </a:endParaRPr>
          </a:p>
        </p:txBody>
      </p:sp>
      <p:sp>
        <p:nvSpPr>
          <p:cNvPr id="13315" name="Text Box 3"/>
          <p:cNvSpPr txBox="1">
            <a:spLocks noChangeArrowheads="1"/>
          </p:cNvSpPr>
          <p:nvPr/>
        </p:nvSpPr>
        <p:spPr bwMode="auto">
          <a:xfrm>
            <a:off x="251520" y="975634"/>
            <a:ext cx="8606270" cy="56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our </a:t>
            </a:r>
            <a:r>
              <a:rPr lang="en-GB" altLang="fr-FR" sz="2000" b="1" dirty="0" smtClean="0">
                <a:solidFill>
                  <a:schemeClr val="accent1"/>
                </a:solidFill>
                <a:latin typeface="Cambria" charset="0"/>
              </a:rPr>
              <a:t>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Multi-wavelength  studies of  AGNs and Galactic </a:t>
            </a:r>
            <a:r>
              <a:rPr lang="en-GB" altLang="fr-FR" sz="1800" dirty="0" err="1" smtClean="0">
                <a:solidFill>
                  <a:srgbClr val="FFFFFF"/>
                </a:solidFill>
                <a:latin typeface="Cambria" charset="0"/>
              </a:rPr>
              <a:t>Center</a:t>
            </a:r>
            <a:r>
              <a:rPr lang="en-GB" altLang="fr-FR" sz="1800" dirty="0" smtClean="0">
                <a:solidFill>
                  <a:srgbClr val="FFFFFF"/>
                </a:solidFill>
                <a:latin typeface="Cambria" charset="0"/>
              </a:rPr>
              <a:t> </a:t>
            </a:r>
          </a:p>
          <a:p>
            <a:pPr lvl="1" eaLnBrk="1" hangingPunct="1">
              <a:buFont typeface="Wingdings" charset="2"/>
              <a:buChar char="ü"/>
            </a:pPr>
            <a:r>
              <a:rPr lang="en-GB" altLang="fr-FR" sz="1800" dirty="0" err="1" smtClean="0">
                <a:solidFill>
                  <a:srgbClr val="FFFFFF"/>
                </a:solidFill>
                <a:latin typeface="Cambria" charset="0"/>
              </a:rPr>
              <a:t>Multimessenger</a:t>
            </a:r>
            <a:r>
              <a:rPr lang="en-GB" altLang="fr-FR" sz="1800" dirty="0" smtClean="0">
                <a:solidFill>
                  <a:srgbClr val="FFFFFF"/>
                </a:solidFill>
                <a:latin typeface="Cambria" charset="0"/>
              </a:rPr>
              <a:t> studies of GW </a:t>
            </a:r>
          </a:p>
          <a:p>
            <a:pPr lvl="1" eaLnBrk="1" hangingPunct="1">
              <a:buFont typeface="Wingdings" charset="2"/>
              <a:buChar char="ü"/>
            </a:pPr>
            <a:r>
              <a:rPr lang="en-GB" altLang="fr-FR" sz="1800" dirty="0" smtClean="0">
                <a:solidFill>
                  <a:srgbClr val="FFFFFF"/>
                </a:solidFill>
                <a:latin typeface="Cambria" charset="0"/>
              </a:rPr>
              <a:t>AHE theoretical studies and simulation </a:t>
            </a:r>
          </a:p>
          <a:p>
            <a:pPr lvl="1" eaLnBrk="1" hangingPunct="1">
              <a:buFont typeface="Wingdings" charset="2"/>
              <a:buChar char="ü"/>
            </a:pPr>
            <a:r>
              <a:rPr lang="en-GB" altLang="fr-FR" sz="1800" dirty="0" smtClean="0">
                <a:solidFill>
                  <a:srgbClr val="FFFFFF"/>
                </a:solidFill>
                <a:latin typeface="Cambria" charset="0"/>
              </a:rPr>
              <a:t>TARANIS </a:t>
            </a:r>
            <a:r>
              <a:rPr lang="en-GB" altLang="fr-FR" sz="1800" dirty="0">
                <a:solidFill>
                  <a:srgbClr val="FFFFFF"/>
                </a:solidFill>
                <a:latin typeface="Cambria" charset="0"/>
              </a:rPr>
              <a:t>Leadership in XGRE </a:t>
            </a:r>
            <a:r>
              <a:rPr lang="en-GB" altLang="fr-FR" sz="1800" dirty="0" smtClean="0">
                <a:solidFill>
                  <a:srgbClr val="FFFFFF"/>
                </a:solidFill>
                <a:latin typeface="Cambria" charset="0"/>
              </a:rPr>
              <a:t>integration (flight model in 2018)</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SVOM </a:t>
            </a:r>
            <a:r>
              <a:rPr lang="en-GB" altLang="fr-FR" sz="1800" dirty="0">
                <a:solidFill>
                  <a:srgbClr val="FFFFFF"/>
                </a:solidFill>
                <a:latin typeface="Cambria" charset="0"/>
              </a:rPr>
              <a:t>:  coded </a:t>
            </a:r>
            <a:r>
              <a:rPr lang="en-GB" altLang="fr-FR" sz="1800" dirty="0" smtClean="0">
                <a:solidFill>
                  <a:srgbClr val="FFFFFF"/>
                </a:solidFill>
                <a:latin typeface="Cambria" charset="0"/>
              </a:rPr>
              <a:t>mask </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ATHENA </a:t>
            </a:r>
            <a:r>
              <a:rPr lang="en-GB" altLang="fr-FR" sz="1800" dirty="0">
                <a:solidFill>
                  <a:srgbClr val="FFFFFF"/>
                </a:solidFill>
                <a:latin typeface="Cambria" charset="0"/>
              </a:rPr>
              <a:t>Responsibility of WFEE ASIC </a:t>
            </a:r>
            <a:r>
              <a:rPr lang="en-GB" altLang="fr-FR" sz="1800" dirty="0" smtClean="0">
                <a:solidFill>
                  <a:srgbClr val="FFFFFF"/>
                </a:solidFill>
                <a:latin typeface="Cambria" charset="0"/>
              </a:rPr>
              <a:t> (end of phase A 2019)</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HESS </a:t>
            </a:r>
            <a:r>
              <a:rPr lang="en-GB" altLang="fr-FR" sz="1800" dirty="0">
                <a:solidFill>
                  <a:srgbClr val="FFFFFF"/>
                </a:solidFill>
                <a:latin typeface="Cambria" charset="0"/>
              </a:rPr>
              <a:t>: </a:t>
            </a:r>
            <a:r>
              <a:rPr lang="en-GB" altLang="fr-FR" sz="1800" dirty="0" smtClean="0">
                <a:solidFill>
                  <a:srgbClr val="FFFFFF"/>
                </a:solidFill>
                <a:latin typeface="Cambria" charset="0"/>
              </a:rPr>
              <a:t> </a:t>
            </a:r>
            <a:r>
              <a:rPr lang="en-GB" altLang="fr-FR" sz="1800" dirty="0">
                <a:solidFill>
                  <a:srgbClr val="FFFFFF"/>
                </a:solidFill>
                <a:latin typeface="Cambria" charset="0"/>
              </a:rPr>
              <a:t>papers on </a:t>
            </a:r>
            <a:r>
              <a:rPr lang="en-GB" altLang="fr-FR" sz="1800" dirty="0" smtClean="0">
                <a:solidFill>
                  <a:srgbClr val="FFFFFF"/>
                </a:solidFill>
                <a:latin typeface="Cambria" charset="0"/>
              </a:rPr>
              <a:t>legacy</a:t>
            </a:r>
            <a:r>
              <a:rPr lang="en-GB" altLang="fr-FR" sz="1800" dirty="0" smtClean="0">
                <a:solidFill>
                  <a:srgbClr val="FFFFFF"/>
                </a:solidFill>
                <a:latin typeface="Cambria" charset="0"/>
              </a:rPr>
              <a:t>, </a:t>
            </a:r>
            <a:r>
              <a:rPr lang="en-GB" altLang="fr-FR" sz="1800" dirty="0" smtClean="0">
                <a:solidFill>
                  <a:srgbClr val="FFFFFF"/>
                </a:solidFill>
                <a:latin typeface="Cambria" charset="0"/>
              </a:rPr>
              <a:t>galactic </a:t>
            </a:r>
            <a:r>
              <a:rPr lang="en-GB" altLang="fr-FR" sz="1800" dirty="0">
                <a:solidFill>
                  <a:srgbClr val="FFFFFF"/>
                </a:solidFill>
                <a:latin typeface="Cambria" charset="0"/>
              </a:rPr>
              <a:t>centre</a:t>
            </a:r>
            <a:r>
              <a:rPr lang="en-GB" altLang="fr-FR" sz="1800" dirty="0" smtClean="0">
                <a:solidFill>
                  <a:srgbClr val="FFFFFF"/>
                </a:solidFill>
                <a:latin typeface="Cambria" charset="0"/>
              </a:rPr>
              <a:t>,  Vela pulsar, </a:t>
            </a:r>
            <a:r>
              <a:rPr lang="en-GB" altLang="fr-FR" sz="1800" dirty="0">
                <a:solidFill>
                  <a:srgbClr val="FFFFFF"/>
                </a:solidFill>
                <a:latin typeface="Cambria" charset="0"/>
              </a:rPr>
              <a:t>link </a:t>
            </a:r>
            <a:r>
              <a:rPr lang="en-GB" altLang="fr-FR" sz="1800" dirty="0" smtClean="0">
                <a:solidFill>
                  <a:srgbClr val="FFFFFF"/>
                </a:solidFill>
                <a:latin typeface="Cambria" charset="0"/>
              </a:rPr>
              <a:t>FERMI</a:t>
            </a:r>
            <a:endParaRPr lang="en-GB" altLang="fr-FR" sz="1800" dirty="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CTA :  timing distribution and PHP </a:t>
            </a:r>
            <a:r>
              <a:rPr lang="en-GB" altLang="fr-FR" sz="1800" dirty="0" smtClean="0">
                <a:solidFill>
                  <a:srgbClr val="FFFFFF"/>
                </a:solidFill>
                <a:latin typeface="Cambria" charset="0"/>
              </a:rPr>
              <a:t>software</a:t>
            </a:r>
          </a:p>
          <a:p>
            <a:pPr lvl="1" eaLnBrk="1" hangingPunct="1">
              <a:buFont typeface="Wingdings" charset="2"/>
              <a:buChar char="ü"/>
            </a:pPr>
            <a:r>
              <a:rPr lang="en-GB" altLang="fr-FR" sz="1800" dirty="0" smtClean="0">
                <a:solidFill>
                  <a:srgbClr val="FFFFFF"/>
                </a:solidFill>
                <a:latin typeface="Cambria" charset="0"/>
              </a:rPr>
              <a:t>ANTARES </a:t>
            </a:r>
            <a:r>
              <a:rPr lang="en-GB" altLang="fr-FR" sz="1800" dirty="0" err="1">
                <a:solidFill>
                  <a:srgbClr val="FFFFFF"/>
                </a:solidFill>
                <a:latin typeface="Cambria" charset="0"/>
              </a:rPr>
              <a:t>Spokemanship</a:t>
            </a:r>
            <a:r>
              <a:rPr lang="en-GB" altLang="fr-FR" sz="1800" dirty="0">
                <a:solidFill>
                  <a:srgbClr val="FFFFFF"/>
                </a:solidFill>
                <a:latin typeface="Cambria" charset="0"/>
              </a:rPr>
              <a:t>, GW </a:t>
            </a:r>
            <a:r>
              <a:rPr lang="en-GB" altLang="fr-FR" sz="1800" dirty="0" err="1" smtClean="0">
                <a:solidFill>
                  <a:srgbClr val="FFFFFF"/>
                </a:solidFill>
                <a:latin typeface="Cambria" charset="0"/>
              </a:rPr>
              <a:t>followup</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EUSO </a:t>
            </a:r>
            <a:r>
              <a:rPr lang="en-GB" altLang="fr-FR" sz="1800" dirty="0">
                <a:solidFill>
                  <a:srgbClr val="FFFFFF"/>
                </a:solidFill>
                <a:latin typeface="Cambria" charset="0"/>
              </a:rPr>
              <a:t>:   PDM Integration , technical project manager SPB and  mini-</a:t>
            </a:r>
            <a:r>
              <a:rPr lang="en-GB" altLang="fr-FR" sz="1800" dirty="0" err="1" smtClean="0">
                <a:solidFill>
                  <a:srgbClr val="FFFFFF"/>
                </a:solidFill>
                <a:latin typeface="Cambria" charset="0"/>
              </a:rPr>
              <a:t>Euso</a:t>
            </a:r>
            <a:endParaRPr lang="en-GB" altLang="fr-FR" sz="1800" dirty="0" smtClean="0">
              <a:solidFill>
                <a:srgbClr val="FFFFFF"/>
              </a:solidFill>
              <a:latin typeface="Cambria" charset="0"/>
            </a:endParaRPr>
          </a:p>
          <a:p>
            <a:pPr lvl="1" eaLnBrk="1" hangingPunct="1">
              <a:buFont typeface="Wingdings" charset="2"/>
              <a:buChar char="ü"/>
            </a:pPr>
            <a:r>
              <a:rPr lang="en-GB" altLang="fr-FR" sz="1800" dirty="0">
                <a:solidFill>
                  <a:srgbClr val="FFFFFF"/>
                </a:solidFill>
                <a:latin typeface="Cambria" charset="0"/>
              </a:rPr>
              <a:t>R&amp;D Compton  DSSSD detectors </a:t>
            </a:r>
          </a:p>
          <a:p>
            <a:pPr eaLnBrk="1" hangingPunct="1">
              <a:buFont typeface="Wingdings" charset="2"/>
              <a:buChar char="ü"/>
            </a:pPr>
            <a:r>
              <a:rPr lang="en-GB" altLang="fr-FR" sz="1800" b="1" dirty="0" smtClean="0">
                <a:solidFill>
                  <a:srgbClr val="FFFF00"/>
                </a:solidFill>
                <a:latin typeface="Cambria" charset="0"/>
              </a:rPr>
              <a:t>Future perspectives and short term milestones</a:t>
            </a:r>
          </a:p>
          <a:p>
            <a:pPr lvl="1" eaLnBrk="1" hangingPunct="1">
              <a:buFont typeface="Wingdings" charset="2"/>
              <a:buChar char="ü"/>
            </a:pPr>
            <a:r>
              <a:rPr lang="en-GB" altLang="fr-FR" sz="1800" b="1" i="1" dirty="0" smtClean="0">
                <a:solidFill>
                  <a:srgbClr val="FF0000"/>
                </a:solidFill>
                <a:latin typeface="Cambria" charset="0"/>
              </a:rPr>
              <a:t>TARANIS  Deliver flight model in 2018</a:t>
            </a:r>
          </a:p>
          <a:p>
            <a:pPr lvl="1" eaLnBrk="1" hangingPunct="1">
              <a:buFont typeface="Wingdings" charset="2"/>
              <a:buChar char="ü"/>
            </a:pPr>
            <a:r>
              <a:rPr lang="en-GB" altLang="fr-FR" sz="1800" b="1" i="1" dirty="0" smtClean="0">
                <a:solidFill>
                  <a:srgbClr val="FF0000"/>
                </a:solidFill>
                <a:latin typeface="Cambria" charset="0"/>
              </a:rPr>
              <a:t>Min-EUSO  1 PDM  on ISS, launch end 2018</a:t>
            </a:r>
            <a:endParaRPr lang="en-GB" altLang="fr-FR" sz="1800" b="1" i="1" dirty="0">
              <a:solidFill>
                <a:srgbClr val="FF0000"/>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SVOM flight model in 2019 </a:t>
            </a:r>
          </a:p>
          <a:p>
            <a:pPr lvl="1" eaLnBrk="1" hangingPunct="1">
              <a:buFont typeface="Wingdings" charset="2"/>
              <a:buChar char="ü"/>
            </a:pPr>
            <a:r>
              <a:rPr lang="en-GB" altLang="fr-FR" sz="1800" dirty="0" smtClean="0">
                <a:solidFill>
                  <a:srgbClr val="FFFFFF"/>
                </a:solidFill>
                <a:latin typeface="Cambria" charset="0"/>
              </a:rPr>
              <a:t>ATHENA </a:t>
            </a:r>
            <a:r>
              <a:rPr lang="en-GB" altLang="fr-FR" sz="1800" dirty="0">
                <a:solidFill>
                  <a:srgbClr val="FFFFFF"/>
                </a:solidFill>
                <a:latin typeface="Cambria" charset="0"/>
              </a:rPr>
              <a:t>ASIC WFEE @TRL6 </a:t>
            </a:r>
            <a:r>
              <a:rPr lang="en-GB" altLang="fr-FR" sz="1800" dirty="0" smtClean="0">
                <a:solidFill>
                  <a:srgbClr val="FFFFFF"/>
                </a:solidFill>
                <a:latin typeface="Cambria" charset="0"/>
              </a:rPr>
              <a:t>, end of phase A in 2019</a:t>
            </a:r>
            <a:endParaRPr lang="en-GB" altLang="fr-FR" sz="1800" dirty="0">
              <a:solidFill>
                <a:srgbClr val="FFFFFF"/>
              </a:solidFill>
              <a:latin typeface="Cambria" charset="0"/>
            </a:endParaRPr>
          </a:p>
          <a:p>
            <a:pPr lvl="1" eaLnBrk="1" hangingPunct="1">
              <a:buFont typeface="Wingdings" charset="2"/>
              <a:buChar char="ü"/>
            </a:pPr>
            <a:r>
              <a:rPr lang="en-GB" altLang="fr-FR" sz="1800" dirty="0" smtClean="0">
                <a:solidFill>
                  <a:srgbClr val="FFFFFF"/>
                </a:solidFill>
                <a:latin typeface="Cambria" charset="0"/>
              </a:rPr>
              <a:t>CTA/KM3NEt:  </a:t>
            </a:r>
            <a:r>
              <a:rPr lang="en-GB" altLang="fr-FR" sz="1800" dirty="0">
                <a:solidFill>
                  <a:srgbClr val="FFFFFF"/>
                </a:solidFill>
                <a:latin typeface="Cambria" charset="0"/>
              </a:rPr>
              <a:t>Tics, PHP </a:t>
            </a:r>
            <a:r>
              <a:rPr lang="en-GB" altLang="fr-FR" sz="1800" dirty="0" smtClean="0">
                <a:solidFill>
                  <a:srgbClr val="FFFFFF"/>
                </a:solidFill>
                <a:latin typeface="Cambria" charset="0"/>
              </a:rPr>
              <a:t>demonstrators, calibration  </a:t>
            </a:r>
            <a:r>
              <a:rPr lang="en-GB" altLang="fr-FR" sz="1800" dirty="0">
                <a:solidFill>
                  <a:srgbClr val="FFFFFF"/>
                </a:solidFill>
                <a:latin typeface="Cambria" charset="0"/>
              </a:rPr>
              <a:t>prototype</a:t>
            </a:r>
          </a:p>
          <a:p>
            <a:pPr lvl="1" eaLnBrk="1" hangingPunct="1">
              <a:buFont typeface="Wingdings" charset="2"/>
              <a:buChar char="ü"/>
            </a:pPr>
            <a:r>
              <a:rPr lang="en-GB" altLang="fr-FR" sz="1800" dirty="0">
                <a:solidFill>
                  <a:srgbClr val="FFFFFF"/>
                </a:solidFill>
                <a:latin typeface="Cambria" charset="0"/>
              </a:rPr>
              <a:t>EUSO </a:t>
            </a:r>
            <a:r>
              <a:rPr lang="en-GB" altLang="fr-FR" sz="1800" dirty="0" smtClean="0">
                <a:solidFill>
                  <a:srgbClr val="FFFFFF"/>
                </a:solidFill>
                <a:latin typeface="Cambria" charset="0"/>
              </a:rPr>
              <a:t>SPB2, K-EUSO, POEMMA discussions and selection</a:t>
            </a:r>
            <a:endParaRPr lang="en-GB" altLang="fr-FR" sz="1800" dirty="0">
              <a:solidFill>
                <a:srgbClr val="FFFFFF"/>
              </a:solidFill>
              <a:latin typeface="Cambria" charset="0"/>
            </a:endParaRPr>
          </a:p>
        </p:txBody>
      </p:sp>
      <p:pic>
        <p:nvPicPr>
          <p:cNvPr id="133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8763"/>
            <a:ext cx="2003425" cy="121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2390775" y="115888"/>
            <a:ext cx="46085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a:solidFill>
                  <a:srgbClr val="FFFF00"/>
                </a:solidFill>
                <a:latin typeface="Cambria" charset="0"/>
                <a:ea typeface="HG Mincho Light J" charset="0"/>
                <a:cs typeface="MS PGothic" charset="-128"/>
              </a:rPr>
              <a:t>High Energy Astrophysics </a:t>
            </a:r>
          </a:p>
          <a:p>
            <a:pPr algn="ctr" eaLnBrk="1" hangingPunct="1"/>
            <a:r>
              <a:rPr lang="fr-FR" altLang="fr-FR" sz="3200" i="1">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4045988148"/>
              </p:ext>
            </p:extLst>
          </p:nvPr>
        </p:nvGraphicFramePr>
        <p:xfrm>
          <a:off x="468313" y="2133600"/>
          <a:ext cx="8135937" cy="3698213"/>
        </p:xfrm>
        <a:graphic>
          <a:graphicData uri="http://schemas.openxmlformats.org/drawingml/2006/table">
            <a:tbl>
              <a:tblPr/>
              <a:tblGrid>
                <a:gridCol w="4164012"/>
                <a:gridCol w="3971925"/>
              </a:tblGrid>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Strengths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977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smtClean="0">
                          <a:ln>
                            <a:noFill/>
                          </a:ln>
                          <a:solidFill>
                            <a:srgbClr val="000000"/>
                          </a:solidFill>
                          <a:effectLst/>
                          <a:latin typeface="Times New Roman" charset="0"/>
                          <a:ea typeface="MS PGothic" charset="-128"/>
                        </a:rPr>
                        <a:t>Ground-Space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smtClean="0">
                          <a:ln>
                            <a:noFill/>
                          </a:ln>
                          <a:solidFill>
                            <a:srgbClr val="000000"/>
                          </a:solidFill>
                          <a:effectLst/>
                          <a:latin typeface="Times New Roman" charset="0"/>
                          <a:ea typeface="MS PGothic" charset="-128"/>
                        </a:rPr>
                        <a:t>Space Quality procedures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smtClean="0">
                          <a:ln>
                            <a:noFill/>
                          </a:ln>
                          <a:solidFill>
                            <a:srgbClr val="000000"/>
                          </a:solidFill>
                          <a:effectLst/>
                          <a:latin typeface="Times New Roman" charset="0"/>
                          <a:ea typeface="MS PGothic" charset="-128"/>
                        </a:rPr>
                        <a:t>Large GW followup exeprtise</a:t>
                      </a:r>
                      <a:endParaRPr kumimoji="0" lang="en-CA" altLang="fr-FR" sz="1800" b="0" i="0" u="none" strike="noStrike" cap="none" normalizeH="0" baseline="0" noProof="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Unbalanced ratio of engineers and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researchers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inverse on ground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and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space)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Role of low energy </a:t>
                      </a: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γ</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 , not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yet well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understood by our agencies</a:t>
                      </a:r>
                      <a:endParaRPr kumimoji="0" lang="en-CA" altLang="fr-FR" sz="1800" b="0" i="0" u="none" strike="noStrike" cap="none" normalizeH="0" baseline="0" noProof="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CA"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CA" altLang="fr-FR" sz="1800" b="1" i="0" u="none" strike="noStrike" cap="none" normalizeH="0" baseline="0" noProof="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CA"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CA" altLang="fr-FR" sz="1800" b="1" i="0" u="none" strike="noStrike" cap="none" normalizeH="0" baseline="0" noProof="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err="1" smtClean="0">
                          <a:ln>
                            <a:noFill/>
                          </a:ln>
                          <a:solidFill>
                            <a:srgbClr val="000000"/>
                          </a:solidFill>
                          <a:effectLst/>
                          <a:latin typeface="Times New Roman" charset="0"/>
                          <a:ea typeface="MS PGothic" charset="-128"/>
                        </a:rPr>
                        <a:t>Multimessenger</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 </a:t>
                      </a: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Astronomy</a:t>
                      </a:r>
                      <a:endParaRPr kumimoji="0" lang="en-CA" altLang="fr-FR" sz="1800" b="0" i="0" u="none" strike="noStrike" cap="none" normalizeH="0" baseline="0" noProof="0" dirty="0" smtClean="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TARANIS construction uncertainties </a:t>
                      </a:r>
                      <a:endParaRPr kumimoji="0" lang="en-CA"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CA" altLang="fr-FR" sz="1800" b="0" i="0" u="none" strike="noStrike" cap="none" normalizeH="0" baseline="0" noProof="0" dirty="0" smtClean="0">
                          <a:ln>
                            <a:noFill/>
                          </a:ln>
                          <a:solidFill>
                            <a:srgbClr val="000000"/>
                          </a:solidFill>
                          <a:effectLst/>
                          <a:latin typeface="Times New Roman" charset="0"/>
                          <a:ea typeface="MS PGothic" charset="-128"/>
                        </a:rPr>
                        <a:t>EUSO roadmap uncertainties</a:t>
                      </a:r>
                      <a:endParaRPr kumimoji="0" lang="en-CA" altLang="fr-FR" sz="1800" b="0" i="0" u="none" strike="noStrike" cap="none" normalizeH="0" baseline="0" noProof="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pic>
        <p:nvPicPr>
          <p:cNvPr id="4097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4450"/>
            <a:ext cx="24971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8640960" cy="830997"/>
          </a:xfrm>
          <a:prstGeom prst="rect">
            <a:avLst/>
          </a:prstGeom>
          <a:noFill/>
        </p:spPr>
        <p:txBody>
          <a:bodyPr wrap="square" rtlCol="0">
            <a:spAutoFit/>
          </a:bodyPr>
          <a:lstStyle/>
          <a:p>
            <a:pPr algn="ctr"/>
            <a:r>
              <a:rPr lang="fr-FR" dirty="0" smtClean="0">
                <a:solidFill>
                  <a:srgbClr val="FFFF00"/>
                </a:solidFill>
                <a:latin typeface="Cambria"/>
                <a:cs typeface="Cambria"/>
              </a:rPr>
              <a:t>Neutrinos (invisibles I)</a:t>
            </a:r>
          </a:p>
          <a:p>
            <a:pPr algn="ctr"/>
            <a:r>
              <a:rPr lang="fr-FR" dirty="0" err="1" smtClean="0">
                <a:solidFill>
                  <a:srgbClr val="FFFF00"/>
                </a:solidFill>
                <a:latin typeface="Cambria"/>
                <a:cs typeface="Cambria"/>
              </a:rPr>
              <a:t>Reactor</a:t>
            </a:r>
            <a:r>
              <a:rPr lang="fr-FR" dirty="0" smtClean="0">
                <a:solidFill>
                  <a:srgbClr val="FFFF00"/>
                </a:solidFill>
                <a:latin typeface="Cambria"/>
                <a:cs typeface="Cambria"/>
              </a:rPr>
              <a:t>, </a:t>
            </a:r>
            <a:r>
              <a:rPr lang="fr-FR" dirty="0" err="1" smtClean="0">
                <a:solidFill>
                  <a:srgbClr val="FFFF00"/>
                </a:solidFill>
                <a:latin typeface="Cambria"/>
                <a:cs typeface="Cambria"/>
              </a:rPr>
              <a:t>accelerator</a:t>
            </a:r>
            <a:r>
              <a:rPr lang="fr-FR" dirty="0" smtClean="0">
                <a:solidFill>
                  <a:srgbClr val="FFFF00"/>
                </a:solidFill>
                <a:latin typeface="Cambria"/>
                <a:cs typeface="Cambria"/>
              </a:rPr>
              <a:t> and </a:t>
            </a:r>
            <a:r>
              <a:rPr lang="fr-FR" dirty="0" err="1" smtClean="0">
                <a:solidFill>
                  <a:srgbClr val="FFFF00"/>
                </a:solidFill>
                <a:latin typeface="Cambria"/>
                <a:cs typeface="Cambria"/>
              </a:rPr>
              <a:t>cosmic</a:t>
            </a:r>
            <a:endParaRPr lang="fr-FR" dirty="0" smtClean="0">
              <a:solidFill>
                <a:srgbClr val="FFFF00"/>
              </a:solidFill>
              <a:latin typeface="Cambria"/>
              <a:cs typeface="Cambria"/>
            </a:endParaRPr>
          </a:p>
        </p:txBody>
      </p:sp>
      <p:grpSp>
        <p:nvGrpSpPr>
          <p:cNvPr id="241" name="Group 119"/>
          <p:cNvGrpSpPr>
            <a:grpSpLocks/>
          </p:cNvGrpSpPr>
          <p:nvPr/>
        </p:nvGrpSpPr>
        <p:grpSpPr bwMode="auto">
          <a:xfrm>
            <a:off x="48137" y="332656"/>
            <a:ext cx="9095863" cy="5740400"/>
            <a:chOff x="40" y="360"/>
            <a:chExt cx="6207" cy="3616"/>
          </a:xfrm>
        </p:grpSpPr>
        <p:sp>
          <p:nvSpPr>
            <p:cNvPr id="242" name="Freeform 16"/>
            <p:cNvSpPr>
              <a:spLocks/>
            </p:cNvSpPr>
            <p:nvPr/>
          </p:nvSpPr>
          <p:spPr bwMode="auto">
            <a:xfrm>
              <a:off x="3118" y="2276"/>
              <a:ext cx="496" cy="254"/>
            </a:xfrm>
            <a:custGeom>
              <a:avLst/>
              <a:gdLst>
                <a:gd name="T0" fmla="*/ 0 w 496"/>
                <a:gd name="T1" fmla="*/ 128 h 254"/>
                <a:gd name="T2" fmla="*/ 98 w 496"/>
                <a:gd name="T3" fmla="*/ 66 h 254"/>
                <a:gd name="T4" fmla="*/ 180 w 496"/>
                <a:gd name="T5" fmla="*/ 20 h 254"/>
                <a:gd name="T6" fmla="*/ 254 w 496"/>
                <a:gd name="T7" fmla="*/ 2 h 254"/>
                <a:gd name="T8" fmla="*/ 324 w 496"/>
                <a:gd name="T9" fmla="*/ 10 h 254"/>
                <a:gd name="T10" fmla="*/ 400 w 496"/>
                <a:gd name="T11" fmla="*/ 50 h 254"/>
                <a:gd name="T12" fmla="*/ 442 w 496"/>
                <a:gd name="T13" fmla="*/ 94 h 254"/>
                <a:gd name="T14" fmla="*/ 472 w 496"/>
                <a:gd name="T15" fmla="*/ 144 h 254"/>
                <a:gd name="T16" fmla="*/ 486 w 496"/>
                <a:gd name="T17" fmla="*/ 192 h 254"/>
                <a:gd name="T18" fmla="*/ 496 w 496"/>
                <a:gd name="T19" fmla="*/ 254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6"/>
                <a:gd name="T31" fmla="*/ 0 h 254"/>
                <a:gd name="T32" fmla="*/ 496 w 496"/>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6" h="254">
                  <a:moveTo>
                    <a:pt x="0" y="128"/>
                  </a:moveTo>
                  <a:cubicBezTo>
                    <a:pt x="34" y="106"/>
                    <a:pt x="68" y="84"/>
                    <a:pt x="98" y="66"/>
                  </a:cubicBezTo>
                  <a:cubicBezTo>
                    <a:pt x="128" y="48"/>
                    <a:pt x="154" y="31"/>
                    <a:pt x="180" y="20"/>
                  </a:cubicBezTo>
                  <a:cubicBezTo>
                    <a:pt x="206" y="9"/>
                    <a:pt x="230" y="4"/>
                    <a:pt x="254" y="2"/>
                  </a:cubicBezTo>
                  <a:cubicBezTo>
                    <a:pt x="278" y="0"/>
                    <a:pt x="300" y="2"/>
                    <a:pt x="324" y="10"/>
                  </a:cubicBezTo>
                  <a:cubicBezTo>
                    <a:pt x="348" y="18"/>
                    <a:pt x="380" y="36"/>
                    <a:pt x="400" y="50"/>
                  </a:cubicBezTo>
                  <a:cubicBezTo>
                    <a:pt x="420" y="64"/>
                    <a:pt x="430" y="78"/>
                    <a:pt x="442" y="94"/>
                  </a:cubicBezTo>
                  <a:cubicBezTo>
                    <a:pt x="454" y="110"/>
                    <a:pt x="465" y="128"/>
                    <a:pt x="472" y="144"/>
                  </a:cubicBezTo>
                  <a:cubicBezTo>
                    <a:pt x="479" y="160"/>
                    <a:pt x="482" y="174"/>
                    <a:pt x="486" y="192"/>
                  </a:cubicBezTo>
                  <a:cubicBezTo>
                    <a:pt x="490" y="210"/>
                    <a:pt x="493" y="232"/>
                    <a:pt x="496" y="254"/>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nvGrpSpPr>
            <p:cNvPr id="243" name="Group 91"/>
            <p:cNvGrpSpPr>
              <a:grpSpLocks/>
            </p:cNvGrpSpPr>
            <p:nvPr/>
          </p:nvGrpSpPr>
          <p:grpSpPr bwMode="auto">
            <a:xfrm>
              <a:off x="40" y="360"/>
              <a:ext cx="6207" cy="3616"/>
              <a:chOff x="40" y="360"/>
              <a:chExt cx="6207" cy="3616"/>
            </a:xfrm>
          </p:grpSpPr>
          <p:grpSp>
            <p:nvGrpSpPr>
              <p:cNvPr id="276" name="Group 77"/>
              <p:cNvGrpSpPr>
                <a:grpSpLocks/>
              </p:cNvGrpSpPr>
              <p:nvPr/>
            </p:nvGrpSpPr>
            <p:grpSpPr bwMode="auto">
              <a:xfrm>
                <a:off x="249" y="360"/>
                <a:ext cx="344" cy="3616"/>
                <a:chOff x="249" y="360"/>
                <a:chExt cx="344" cy="3616"/>
              </a:xfrm>
            </p:grpSpPr>
            <p:sp>
              <p:nvSpPr>
                <p:cNvPr id="317" name="Freeform 19"/>
                <p:cNvSpPr>
                  <a:spLocks/>
                </p:cNvSpPr>
                <p:nvPr/>
              </p:nvSpPr>
              <p:spPr bwMode="auto">
                <a:xfrm>
                  <a:off x="592" y="360"/>
                  <a:ext cx="1" cy="3616"/>
                </a:xfrm>
                <a:custGeom>
                  <a:avLst/>
                  <a:gdLst>
                    <a:gd name="T0" fmla="*/ 0 w 1"/>
                    <a:gd name="T1" fmla="*/ 0 h 3616"/>
                    <a:gd name="T2" fmla="*/ 0 w 1"/>
                    <a:gd name="T3" fmla="*/ 3616 h 3616"/>
                    <a:gd name="T4" fmla="*/ 0 60000 65536"/>
                    <a:gd name="T5" fmla="*/ 0 60000 65536"/>
                    <a:gd name="T6" fmla="*/ 0 w 1"/>
                    <a:gd name="T7" fmla="*/ 0 h 3616"/>
                    <a:gd name="T8" fmla="*/ 1 w 1"/>
                    <a:gd name="T9" fmla="*/ 3616 h 3616"/>
                  </a:gdLst>
                  <a:ahLst/>
                  <a:cxnLst>
                    <a:cxn ang="T4">
                      <a:pos x="T0" y="T1"/>
                    </a:cxn>
                    <a:cxn ang="T5">
                      <a:pos x="T2" y="T3"/>
                    </a:cxn>
                  </a:cxnLst>
                  <a:rect l="T6" t="T7" r="T8" b="T9"/>
                  <a:pathLst>
                    <a:path w="1" h="3616">
                      <a:moveTo>
                        <a:pt x="0" y="0"/>
                      </a:moveTo>
                      <a:cubicBezTo>
                        <a:pt x="0" y="0"/>
                        <a:pt x="0" y="1808"/>
                        <a:pt x="0" y="36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srgbClr val="FFFF00"/>
                    </a:solidFill>
                  </a:endParaRPr>
                </a:p>
              </p:txBody>
            </p:sp>
            <p:sp>
              <p:nvSpPr>
                <p:cNvPr id="318" name="Line 21"/>
                <p:cNvSpPr>
                  <a:spLocks noChangeShapeType="1"/>
                </p:cNvSpPr>
                <p:nvPr/>
              </p:nvSpPr>
              <p:spPr bwMode="auto">
                <a:xfrm>
                  <a:off x="521" y="1932"/>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19" name="Line 22"/>
                <p:cNvSpPr>
                  <a:spLocks noChangeShapeType="1"/>
                </p:cNvSpPr>
                <p:nvPr/>
              </p:nvSpPr>
              <p:spPr bwMode="auto">
                <a:xfrm>
                  <a:off x="521" y="825"/>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0" name="Line 23"/>
                <p:cNvSpPr>
                  <a:spLocks noChangeShapeType="1"/>
                </p:cNvSpPr>
                <p:nvPr/>
              </p:nvSpPr>
              <p:spPr bwMode="auto">
                <a:xfrm>
                  <a:off x="521" y="66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1" name="Line 24"/>
                <p:cNvSpPr>
                  <a:spLocks noChangeShapeType="1"/>
                </p:cNvSpPr>
                <p:nvPr/>
              </p:nvSpPr>
              <p:spPr bwMode="auto">
                <a:xfrm>
                  <a:off x="521" y="978"/>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2" name="Line 25"/>
                <p:cNvSpPr>
                  <a:spLocks noChangeShapeType="1"/>
                </p:cNvSpPr>
                <p:nvPr/>
              </p:nvSpPr>
              <p:spPr bwMode="auto">
                <a:xfrm>
                  <a:off x="522" y="50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3" name="Line 26"/>
                <p:cNvSpPr>
                  <a:spLocks noChangeShapeType="1"/>
                </p:cNvSpPr>
                <p:nvPr/>
              </p:nvSpPr>
              <p:spPr bwMode="auto">
                <a:xfrm>
                  <a:off x="521" y="1767"/>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4" name="Line 27"/>
                <p:cNvSpPr>
                  <a:spLocks noChangeShapeType="1"/>
                </p:cNvSpPr>
                <p:nvPr/>
              </p:nvSpPr>
              <p:spPr bwMode="auto">
                <a:xfrm>
                  <a:off x="521" y="207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5" name="Line 28"/>
                <p:cNvSpPr>
                  <a:spLocks noChangeShapeType="1"/>
                </p:cNvSpPr>
                <p:nvPr/>
              </p:nvSpPr>
              <p:spPr bwMode="auto">
                <a:xfrm>
                  <a:off x="521" y="1611"/>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6" name="Line 29"/>
                <p:cNvSpPr>
                  <a:spLocks noChangeShapeType="1"/>
                </p:cNvSpPr>
                <p:nvPr/>
              </p:nvSpPr>
              <p:spPr bwMode="auto">
                <a:xfrm>
                  <a:off x="521" y="1452"/>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7" name="Line 30"/>
                <p:cNvSpPr>
                  <a:spLocks noChangeShapeType="1"/>
                </p:cNvSpPr>
                <p:nvPr/>
              </p:nvSpPr>
              <p:spPr bwMode="auto">
                <a:xfrm>
                  <a:off x="522" y="1293"/>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8" name="Line 31"/>
                <p:cNvSpPr>
                  <a:spLocks noChangeShapeType="1"/>
                </p:cNvSpPr>
                <p:nvPr/>
              </p:nvSpPr>
              <p:spPr bwMode="auto">
                <a:xfrm>
                  <a:off x="521" y="1137"/>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29" name="Line 32"/>
                <p:cNvSpPr>
                  <a:spLocks noChangeShapeType="1"/>
                </p:cNvSpPr>
                <p:nvPr/>
              </p:nvSpPr>
              <p:spPr bwMode="auto">
                <a:xfrm>
                  <a:off x="521" y="2235"/>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0" name="Line 33"/>
                <p:cNvSpPr>
                  <a:spLocks noChangeShapeType="1"/>
                </p:cNvSpPr>
                <p:nvPr/>
              </p:nvSpPr>
              <p:spPr bwMode="auto">
                <a:xfrm>
                  <a:off x="522" y="2385"/>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1" name="Line 34"/>
                <p:cNvSpPr>
                  <a:spLocks noChangeShapeType="1"/>
                </p:cNvSpPr>
                <p:nvPr/>
              </p:nvSpPr>
              <p:spPr bwMode="auto">
                <a:xfrm>
                  <a:off x="521" y="2559"/>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2" name="Line 35"/>
                <p:cNvSpPr>
                  <a:spLocks noChangeShapeType="1"/>
                </p:cNvSpPr>
                <p:nvPr/>
              </p:nvSpPr>
              <p:spPr bwMode="auto">
                <a:xfrm>
                  <a:off x="521" y="2715"/>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3" name="Line 36"/>
                <p:cNvSpPr>
                  <a:spLocks noChangeShapeType="1"/>
                </p:cNvSpPr>
                <p:nvPr/>
              </p:nvSpPr>
              <p:spPr bwMode="auto">
                <a:xfrm>
                  <a:off x="521" y="2862"/>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4" name="Line 37"/>
                <p:cNvSpPr>
                  <a:spLocks noChangeShapeType="1"/>
                </p:cNvSpPr>
                <p:nvPr/>
              </p:nvSpPr>
              <p:spPr bwMode="auto">
                <a:xfrm>
                  <a:off x="521" y="3018"/>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5" name="Line 38"/>
                <p:cNvSpPr>
                  <a:spLocks noChangeShapeType="1"/>
                </p:cNvSpPr>
                <p:nvPr/>
              </p:nvSpPr>
              <p:spPr bwMode="auto">
                <a:xfrm>
                  <a:off x="521" y="3168"/>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6" name="Line 39"/>
                <p:cNvSpPr>
                  <a:spLocks noChangeShapeType="1"/>
                </p:cNvSpPr>
                <p:nvPr/>
              </p:nvSpPr>
              <p:spPr bwMode="auto">
                <a:xfrm>
                  <a:off x="522" y="333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7" name="Text Box 67"/>
                <p:cNvSpPr txBox="1">
                  <a:spLocks noChangeArrowheads="1"/>
                </p:cNvSpPr>
                <p:nvPr/>
              </p:nvSpPr>
              <p:spPr bwMode="auto">
                <a:xfrm>
                  <a:off x="249" y="3219"/>
                  <a:ext cx="34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38" name="Text Box 68"/>
                <p:cNvSpPr txBox="1">
                  <a:spLocks noChangeArrowheads="1"/>
                </p:cNvSpPr>
                <p:nvPr/>
              </p:nvSpPr>
              <p:spPr bwMode="auto">
                <a:xfrm>
                  <a:off x="272" y="2901"/>
                  <a:ext cx="3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-8</a:t>
                  </a:r>
                  <a:endParaRPr lang="fr-FR" sz="1200">
                    <a:solidFill>
                      <a:srgbClr val="FFFF00"/>
                    </a:solidFill>
                  </a:endParaRPr>
                </a:p>
              </p:txBody>
            </p:sp>
            <p:sp>
              <p:nvSpPr>
                <p:cNvPr id="339" name="Text Box 69"/>
                <p:cNvSpPr txBox="1">
                  <a:spLocks noChangeArrowheads="1"/>
                </p:cNvSpPr>
                <p:nvPr/>
              </p:nvSpPr>
              <p:spPr bwMode="auto">
                <a:xfrm>
                  <a:off x="272" y="2584"/>
                  <a:ext cx="3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-4</a:t>
                  </a:r>
                  <a:endParaRPr lang="fr-FR" sz="1200">
                    <a:solidFill>
                      <a:srgbClr val="FFFF00"/>
                    </a:solidFill>
                  </a:endParaRPr>
                </a:p>
              </p:txBody>
            </p:sp>
            <p:sp>
              <p:nvSpPr>
                <p:cNvPr id="340" name="Text Box 70"/>
                <p:cNvSpPr txBox="1">
                  <a:spLocks noChangeArrowheads="1"/>
                </p:cNvSpPr>
                <p:nvPr/>
              </p:nvSpPr>
              <p:spPr bwMode="auto">
                <a:xfrm>
                  <a:off x="294" y="2267"/>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0</a:t>
                  </a:r>
                  <a:endParaRPr lang="fr-FR" sz="1200">
                    <a:solidFill>
                      <a:srgbClr val="FFFF00"/>
                    </a:solidFill>
                  </a:endParaRPr>
                </a:p>
              </p:txBody>
            </p:sp>
            <p:sp>
              <p:nvSpPr>
                <p:cNvPr id="341" name="Text Box 71"/>
                <p:cNvSpPr txBox="1">
                  <a:spLocks noChangeArrowheads="1"/>
                </p:cNvSpPr>
                <p:nvPr/>
              </p:nvSpPr>
              <p:spPr bwMode="auto">
                <a:xfrm>
                  <a:off x="294" y="1949"/>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4</a:t>
                  </a:r>
                  <a:endParaRPr lang="fr-FR" sz="1200">
                    <a:solidFill>
                      <a:srgbClr val="FFFF00"/>
                    </a:solidFill>
                  </a:endParaRPr>
                </a:p>
              </p:txBody>
            </p:sp>
            <p:sp>
              <p:nvSpPr>
                <p:cNvPr id="342" name="Text Box 72"/>
                <p:cNvSpPr txBox="1">
                  <a:spLocks noChangeArrowheads="1"/>
                </p:cNvSpPr>
                <p:nvPr/>
              </p:nvSpPr>
              <p:spPr bwMode="auto">
                <a:xfrm>
                  <a:off x="294" y="1632"/>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8</a:t>
                  </a:r>
                  <a:endParaRPr lang="fr-FR" sz="1200">
                    <a:solidFill>
                      <a:srgbClr val="FFFF00"/>
                    </a:solidFill>
                  </a:endParaRPr>
                </a:p>
              </p:txBody>
            </p:sp>
            <p:sp>
              <p:nvSpPr>
                <p:cNvPr id="343" name="Text Box 73"/>
                <p:cNvSpPr txBox="1">
                  <a:spLocks noChangeArrowheads="1"/>
                </p:cNvSpPr>
                <p:nvPr/>
              </p:nvSpPr>
              <p:spPr bwMode="auto">
                <a:xfrm>
                  <a:off x="272" y="1314"/>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44" name="Text Box 74"/>
                <p:cNvSpPr txBox="1">
                  <a:spLocks noChangeArrowheads="1"/>
                </p:cNvSpPr>
                <p:nvPr/>
              </p:nvSpPr>
              <p:spPr bwMode="auto">
                <a:xfrm>
                  <a:off x="272" y="1020"/>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16</a:t>
                  </a:r>
                  <a:endParaRPr lang="fr-FR" sz="1200">
                    <a:solidFill>
                      <a:srgbClr val="FFFF00"/>
                    </a:solidFill>
                  </a:endParaRPr>
                </a:p>
              </p:txBody>
            </p:sp>
            <p:sp>
              <p:nvSpPr>
                <p:cNvPr id="345" name="Text Box 75"/>
                <p:cNvSpPr txBox="1">
                  <a:spLocks noChangeArrowheads="1"/>
                </p:cNvSpPr>
                <p:nvPr/>
              </p:nvSpPr>
              <p:spPr bwMode="auto">
                <a:xfrm>
                  <a:off x="272" y="702"/>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20</a:t>
                  </a:r>
                  <a:endParaRPr lang="fr-FR" sz="1200">
                    <a:solidFill>
                      <a:srgbClr val="FFFF00"/>
                    </a:solidFill>
                  </a:endParaRPr>
                </a:p>
              </p:txBody>
            </p:sp>
            <p:sp>
              <p:nvSpPr>
                <p:cNvPr id="346" name="Text Box 76"/>
                <p:cNvSpPr txBox="1">
                  <a:spLocks noChangeArrowheads="1"/>
                </p:cNvSpPr>
                <p:nvPr/>
              </p:nvSpPr>
              <p:spPr bwMode="auto">
                <a:xfrm>
                  <a:off x="272" y="385"/>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24</a:t>
                  </a:r>
                  <a:endParaRPr lang="fr-FR" sz="1200">
                    <a:solidFill>
                      <a:srgbClr val="FFFF00"/>
                    </a:solidFill>
                  </a:endParaRPr>
                </a:p>
              </p:txBody>
            </p:sp>
          </p:grpSp>
          <p:sp>
            <p:nvSpPr>
              <p:cNvPr id="277" name="Text Box 78"/>
              <p:cNvSpPr txBox="1">
                <a:spLocks noChangeArrowheads="1"/>
              </p:cNvSpPr>
              <p:nvPr/>
            </p:nvSpPr>
            <p:spPr bwMode="auto">
              <a:xfrm rot="16200000" flipH="1">
                <a:off x="-736" y="1826"/>
                <a:ext cx="1868"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mtClean="0">
                    <a:solidFill>
                      <a:srgbClr val="FFFF00"/>
                    </a:solidFill>
                    <a:latin typeface="Cambria"/>
                    <a:cs typeface="Cambria"/>
                  </a:rPr>
                  <a:t>Flux   </a:t>
                </a:r>
                <a:r>
                  <a:rPr lang="fr-FR">
                    <a:solidFill>
                      <a:srgbClr val="FFFF00"/>
                    </a:solidFill>
                    <a:latin typeface="Cambria"/>
                    <a:cs typeface="Cambria"/>
                  </a:rPr>
                  <a:t>(cm</a:t>
                </a:r>
                <a:r>
                  <a:rPr lang="fr-FR" baseline="30000">
                    <a:solidFill>
                      <a:srgbClr val="FFFF00"/>
                    </a:solidFill>
                    <a:latin typeface="Cambria"/>
                    <a:cs typeface="Cambria"/>
                  </a:rPr>
                  <a:t>-2</a:t>
                </a:r>
                <a:r>
                  <a:rPr lang="fr-FR">
                    <a:solidFill>
                      <a:srgbClr val="FFFF00"/>
                    </a:solidFill>
                    <a:latin typeface="Cambria"/>
                    <a:cs typeface="Cambria"/>
                  </a:rPr>
                  <a:t> s</a:t>
                </a:r>
                <a:r>
                  <a:rPr lang="fr-FR" baseline="30000">
                    <a:solidFill>
                      <a:srgbClr val="FFFF00"/>
                    </a:solidFill>
                    <a:latin typeface="Cambria"/>
                    <a:cs typeface="Cambria"/>
                  </a:rPr>
                  <a:t>-1</a:t>
                </a:r>
                <a:r>
                  <a:rPr lang="fr-FR">
                    <a:solidFill>
                      <a:srgbClr val="FFFF00"/>
                    </a:solidFill>
                    <a:latin typeface="Cambria"/>
                    <a:cs typeface="Cambria"/>
                  </a:rPr>
                  <a:t> MeV</a:t>
                </a:r>
                <a:r>
                  <a:rPr lang="fr-FR" baseline="30000">
                    <a:solidFill>
                      <a:srgbClr val="FFFF00"/>
                    </a:solidFill>
                    <a:latin typeface="Cambria"/>
                    <a:cs typeface="Cambria"/>
                  </a:rPr>
                  <a:t>-1</a:t>
                </a:r>
                <a:r>
                  <a:rPr lang="fr-FR">
                    <a:solidFill>
                      <a:srgbClr val="FFFF00"/>
                    </a:solidFill>
                    <a:latin typeface="Cambria"/>
                    <a:cs typeface="Cambria"/>
                  </a:rPr>
                  <a:t>)</a:t>
                </a:r>
              </a:p>
            </p:txBody>
          </p:sp>
          <p:grpSp>
            <p:nvGrpSpPr>
              <p:cNvPr id="278" name="Group 90"/>
              <p:cNvGrpSpPr>
                <a:grpSpLocks/>
              </p:cNvGrpSpPr>
              <p:nvPr/>
            </p:nvGrpSpPr>
            <p:grpSpPr bwMode="auto">
              <a:xfrm>
                <a:off x="592" y="3419"/>
                <a:ext cx="5655" cy="392"/>
                <a:chOff x="592" y="3419"/>
                <a:chExt cx="5655" cy="392"/>
              </a:xfrm>
            </p:grpSpPr>
            <p:sp>
              <p:nvSpPr>
                <p:cNvPr id="280" name="Freeform 20"/>
                <p:cNvSpPr>
                  <a:spLocks/>
                </p:cNvSpPr>
                <p:nvPr/>
              </p:nvSpPr>
              <p:spPr bwMode="auto">
                <a:xfrm>
                  <a:off x="592" y="3488"/>
                  <a:ext cx="5528" cy="1"/>
                </a:xfrm>
                <a:custGeom>
                  <a:avLst/>
                  <a:gdLst>
                    <a:gd name="T0" fmla="*/ 5528 w 5528"/>
                    <a:gd name="T1" fmla="*/ 0 h 1"/>
                    <a:gd name="T2" fmla="*/ 0 w 5528"/>
                    <a:gd name="T3" fmla="*/ 0 h 1"/>
                    <a:gd name="T4" fmla="*/ 0 60000 65536"/>
                    <a:gd name="T5" fmla="*/ 0 60000 65536"/>
                    <a:gd name="T6" fmla="*/ 0 w 5528"/>
                    <a:gd name="T7" fmla="*/ 0 h 1"/>
                    <a:gd name="T8" fmla="*/ 5528 w 5528"/>
                    <a:gd name="T9" fmla="*/ 1 h 1"/>
                  </a:gdLst>
                  <a:ahLst/>
                  <a:cxnLst>
                    <a:cxn ang="T4">
                      <a:pos x="T0" y="T1"/>
                    </a:cxn>
                    <a:cxn ang="T5">
                      <a:pos x="T2" y="T3"/>
                    </a:cxn>
                  </a:cxnLst>
                  <a:rect l="T6" t="T7" r="T8" b="T9"/>
                  <a:pathLst>
                    <a:path w="5528" h="1">
                      <a:moveTo>
                        <a:pt x="5528" y="0"/>
                      </a:moveTo>
                      <a:cubicBezTo>
                        <a:pt x="5528" y="0"/>
                        <a:pt x="2764" y="0"/>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srgbClr val="FFFF00"/>
                    </a:solidFill>
                  </a:endParaRPr>
                </a:p>
              </p:txBody>
            </p:sp>
            <p:sp>
              <p:nvSpPr>
                <p:cNvPr id="281" name="Line 40"/>
                <p:cNvSpPr>
                  <a:spLocks noChangeShapeType="1"/>
                </p:cNvSpPr>
                <p:nvPr/>
              </p:nvSpPr>
              <p:spPr bwMode="auto">
                <a:xfrm rot="-5400000">
                  <a:off x="735" y="345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2" name="Line 41"/>
                <p:cNvSpPr>
                  <a:spLocks noChangeShapeType="1"/>
                </p:cNvSpPr>
                <p:nvPr/>
              </p:nvSpPr>
              <p:spPr bwMode="auto">
                <a:xfrm rot="-5400000">
                  <a:off x="939" y="3453"/>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3" name="Line 42"/>
                <p:cNvSpPr>
                  <a:spLocks noChangeShapeType="1"/>
                </p:cNvSpPr>
                <p:nvPr/>
              </p:nvSpPr>
              <p:spPr bwMode="auto">
                <a:xfrm rot="-5400000">
                  <a:off x="1152" y="345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4" name="Line 43"/>
                <p:cNvSpPr>
                  <a:spLocks noChangeShapeType="1"/>
                </p:cNvSpPr>
                <p:nvPr/>
              </p:nvSpPr>
              <p:spPr bwMode="auto">
                <a:xfrm rot="-5400000">
                  <a:off x="1997"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5" name="Line 44"/>
                <p:cNvSpPr>
                  <a:spLocks noChangeShapeType="1"/>
                </p:cNvSpPr>
                <p:nvPr/>
              </p:nvSpPr>
              <p:spPr bwMode="auto">
                <a:xfrm rot="-5400000">
                  <a:off x="1377"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6" name="Line 45"/>
                <p:cNvSpPr>
                  <a:spLocks noChangeShapeType="1"/>
                </p:cNvSpPr>
                <p:nvPr/>
              </p:nvSpPr>
              <p:spPr bwMode="auto">
                <a:xfrm rot="-5400000">
                  <a:off x="1575" y="3456"/>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7" name="Line 46"/>
                <p:cNvSpPr>
                  <a:spLocks noChangeShapeType="1"/>
                </p:cNvSpPr>
                <p:nvPr/>
              </p:nvSpPr>
              <p:spPr bwMode="auto">
                <a:xfrm rot="-5400000">
                  <a:off x="1785"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8" name="Line 47"/>
                <p:cNvSpPr>
                  <a:spLocks noChangeShapeType="1"/>
                </p:cNvSpPr>
                <p:nvPr/>
              </p:nvSpPr>
              <p:spPr bwMode="auto">
                <a:xfrm rot="-5400000">
                  <a:off x="2205"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89" name="Line 48"/>
                <p:cNvSpPr>
                  <a:spLocks noChangeShapeType="1"/>
                </p:cNvSpPr>
                <p:nvPr/>
              </p:nvSpPr>
              <p:spPr bwMode="auto">
                <a:xfrm rot="-5400000">
                  <a:off x="2418"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0" name="Line 49"/>
                <p:cNvSpPr>
                  <a:spLocks noChangeShapeType="1"/>
                </p:cNvSpPr>
                <p:nvPr/>
              </p:nvSpPr>
              <p:spPr bwMode="auto">
                <a:xfrm rot="-5400000">
                  <a:off x="2634"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1" name="Line 50"/>
                <p:cNvSpPr>
                  <a:spLocks noChangeShapeType="1"/>
                </p:cNvSpPr>
                <p:nvPr/>
              </p:nvSpPr>
              <p:spPr bwMode="auto">
                <a:xfrm rot="-5400000">
                  <a:off x="2838"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2" name="Line 51"/>
                <p:cNvSpPr>
                  <a:spLocks noChangeShapeType="1"/>
                </p:cNvSpPr>
                <p:nvPr/>
              </p:nvSpPr>
              <p:spPr bwMode="auto">
                <a:xfrm rot="-5400000">
                  <a:off x="3055"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3" name="Line 52"/>
                <p:cNvSpPr>
                  <a:spLocks noChangeShapeType="1"/>
                </p:cNvSpPr>
                <p:nvPr/>
              </p:nvSpPr>
              <p:spPr bwMode="auto">
                <a:xfrm rot="-5400000">
                  <a:off x="3264"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4" name="Line 53"/>
                <p:cNvSpPr>
                  <a:spLocks noChangeShapeType="1"/>
                </p:cNvSpPr>
                <p:nvPr/>
              </p:nvSpPr>
              <p:spPr bwMode="auto">
                <a:xfrm rot="-5400000">
                  <a:off x="3470"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5" name="Line 54"/>
                <p:cNvSpPr>
                  <a:spLocks noChangeShapeType="1"/>
                </p:cNvSpPr>
                <p:nvPr/>
              </p:nvSpPr>
              <p:spPr bwMode="auto">
                <a:xfrm rot="-5400000">
                  <a:off x="3680"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6" name="Line 55"/>
                <p:cNvSpPr>
                  <a:spLocks noChangeShapeType="1"/>
                </p:cNvSpPr>
                <p:nvPr/>
              </p:nvSpPr>
              <p:spPr bwMode="auto">
                <a:xfrm rot="-5400000">
                  <a:off x="3899"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7" name="Line 56"/>
                <p:cNvSpPr>
                  <a:spLocks noChangeShapeType="1"/>
                </p:cNvSpPr>
                <p:nvPr/>
              </p:nvSpPr>
              <p:spPr bwMode="auto">
                <a:xfrm rot="-5400000">
                  <a:off x="4103"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8" name="Line 57"/>
                <p:cNvSpPr>
                  <a:spLocks noChangeShapeType="1"/>
                </p:cNvSpPr>
                <p:nvPr/>
              </p:nvSpPr>
              <p:spPr bwMode="auto">
                <a:xfrm rot="-5400000">
                  <a:off x="4313"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99" name="Line 58"/>
                <p:cNvSpPr>
                  <a:spLocks noChangeShapeType="1"/>
                </p:cNvSpPr>
                <p:nvPr/>
              </p:nvSpPr>
              <p:spPr bwMode="auto">
                <a:xfrm rot="-5400000">
                  <a:off x="4529"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FFFF00"/>
                    </a:solidFill>
                  </a:endParaRPr>
                </a:p>
              </p:txBody>
            </p:sp>
            <p:sp>
              <p:nvSpPr>
                <p:cNvPr id="300" name="Line 59"/>
                <p:cNvSpPr>
                  <a:spLocks noChangeShapeType="1"/>
                </p:cNvSpPr>
                <p:nvPr/>
              </p:nvSpPr>
              <p:spPr bwMode="auto">
                <a:xfrm rot="-5400000">
                  <a:off x="4739"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1" name="Line 60"/>
                <p:cNvSpPr>
                  <a:spLocks noChangeShapeType="1"/>
                </p:cNvSpPr>
                <p:nvPr/>
              </p:nvSpPr>
              <p:spPr bwMode="auto">
                <a:xfrm rot="-5400000">
                  <a:off x="4943"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2" name="Line 61"/>
                <p:cNvSpPr>
                  <a:spLocks noChangeShapeType="1"/>
                </p:cNvSpPr>
                <p:nvPr/>
              </p:nvSpPr>
              <p:spPr bwMode="auto">
                <a:xfrm rot="-5400000">
                  <a:off x="5165"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3" name="Line 62"/>
                <p:cNvSpPr>
                  <a:spLocks noChangeShapeType="1"/>
                </p:cNvSpPr>
                <p:nvPr/>
              </p:nvSpPr>
              <p:spPr bwMode="auto">
                <a:xfrm rot="-5400000">
                  <a:off x="5780"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4" name="Line 63"/>
                <p:cNvSpPr>
                  <a:spLocks noChangeShapeType="1"/>
                </p:cNvSpPr>
                <p:nvPr/>
              </p:nvSpPr>
              <p:spPr bwMode="auto">
                <a:xfrm rot="-5400000">
                  <a:off x="5372"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5" name="Line 64"/>
                <p:cNvSpPr>
                  <a:spLocks noChangeShapeType="1"/>
                </p:cNvSpPr>
                <p:nvPr/>
              </p:nvSpPr>
              <p:spPr bwMode="auto">
                <a:xfrm rot="-5400000">
                  <a:off x="5579"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6" name="Line 65"/>
                <p:cNvSpPr>
                  <a:spLocks noChangeShapeType="1"/>
                </p:cNvSpPr>
                <p:nvPr/>
              </p:nvSpPr>
              <p:spPr bwMode="auto">
                <a:xfrm rot="-5400000">
                  <a:off x="5969" y="3454"/>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07" name="Text Box 79"/>
                <p:cNvSpPr txBox="1">
                  <a:spLocks noChangeArrowheads="1"/>
                </p:cNvSpPr>
                <p:nvPr/>
              </p:nvSpPr>
              <p:spPr bwMode="auto">
                <a:xfrm>
                  <a:off x="644" y="3491"/>
                  <a:ext cx="3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-6</a:t>
                  </a:r>
                  <a:endParaRPr lang="fr-FR" sz="1200">
                    <a:solidFill>
                      <a:srgbClr val="FFFF00"/>
                    </a:solidFill>
                  </a:endParaRPr>
                </a:p>
              </p:txBody>
            </p:sp>
            <p:sp>
              <p:nvSpPr>
                <p:cNvPr id="308" name="Text Box 80"/>
                <p:cNvSpPr txBox="1">
                  <a:spLocks noChangeArrowheads="1"/>
                </p:cNvSpPr>
                <p:nvPr/>
              </p:nvSpPr>
              <p:spPr bwMode="auto">
                <a:xfrm>
                  <a:off x="1274" y="3491"/>
                  <a:ext cx="30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-3</a:t>
                  </a:r>
                  <a:endParaRPr lang="fr-FR" sz="1200">
                    <a:solidFill>
                      <a:srgbClr val="FFFF00"/>
                    </a:solidFill>
                  </a:endParaRPr>
                </a:p>
              </p:txBody>
            </p:sp>
            <p:sp>
              <p:nvSpPr>
                <p:cNvPr id="309" name="Text Box 81"/>
                <p:cNvSpPr txBox="1">
                  <a:spLocks noChangeArrowheads="1"/>
                </p:cNvSpPr>
                <p:nvPr/>
              </p:nvSpPr>
              <p:spPr bwMode="auto">
                <a:xfrm>
                  <a:off x="1946" y="3491"/>
                  <a:ext cx="18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a:t>
                  </a:r>
                </a:p>
              </p:txBody>
            </p:sp>
            <p:sp>
              <p:nvSpPr>
                <p:cNvPr id="310" name="Text Box 82"/>
                <p:cNvSpPr txBox="1">
                  <a:spLocks noChangeArrowheads="1"/>
                </p:cNvSpPr>
                <p:nvPr/>
              </p:nvSpPr>
              <p:spPr bwMode="auto">
                <a:xfrm>
                  <a:off x="2540" y="3491"/>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3</a:t>
                  </a:r>
                  <a:endParaRPr lang="fr-FR" sz="1200">
                    <a:solidFill>
                      <a:srgbClr val="FFFF00"/>
                    </a:solidFill>
                  </a:endParaRPr>
                </a:p>
              </p:txBody>
            </p:sp>
            <p:sp>
              <p:nvSpPr>
                <p:cNvPr id="311" name="Text Box 83"/>
                <p:cNvSpPr txBox="1">
                  <a:spLocks noChangeArrowheads="1"/>
                </p:cNvSpPr>
                <p:nvPr/>
              </p:nvSpPr>
              <p:spPr bwMode="auto">
                <a:xfrm>
                  <a:off x="3194" y="3491"/>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6</a:t>
                  </a:r>
                  <a:endParaRPr lang="fr-FR" sz="1200">
                    <a:solidFill>
                      <a:srgbClr val="FFFF00"/>
                    </a:solidFill>
                  </a:endParaRPr>
                </a:p>
              </p:txBody>
            </p:sp>
            <p:sp>
              <p:nvSpPr>
                <p:cNvPr id="312" name="Text Box 84"/>
                <p:cNvSpPr txBox="1">
                  <a:spLocks noChangeArrowheads="1"/>
                </p:cNvSpPr>
                <p:nvPr/>
              </p:nvSpPr>
              <p:spPr bwMode="auto">
                <a:xfrm>
                  <a:off x="3818" y="3491"/>
                  <a:ext cx="28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9</a:t>
                  </a:r>
                  <a:endParaRPr lang="fr-FR" sz="1200">
                    <a:solidFill>
                      <a:srgbClr val="FFFF00"/>
                    </a:solidFill>
                  </a:endParaRPr>
                </a:p>
              </p:txBody>
            </p:sp>
            <p:sp>
              <p:nvSpPr>
                <p:cNvPr id="313" name="Text Box 85"/>
                <p:cNvSpPr txBox="1">
                  <a:spLocks noChangeArrowheads="1"/>
                </p:cNvSpPr>
                <p:nvPr/>
              </p:nvSpPr>
              <p:spPr bwMode="auto">
                <a:xfrm>
                  <a:off x="4436" y="3491"/>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12</a:t>
                  </a:r>
                  <a:endParaRPr lang="fr-FR" sz="1200">
                    <a:solidFill>
                      <a:srgbClr val="FFFF00"/>
                    </a:solidFill>
                  </a:endParaRPr>
                </a:p>
              </p:txBody>
            </p:sp>
            <p:sp>
              <p:nvSpPr>
                <p:cNvPr id="314" name="Text Box 86"/>
                <p:cNvSpPr txBox="1">
                  <a:spLocks noChangeArrowheads="1"/>
                </p:cNvSpPr>
                <p:nvPr/>
              </p:nvSpPr>
              <p:spPr bwMode="auto">
                <a:xfrm>
                  <a:off x="5090" y="3491"/>
                  <a:ext cx="32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15</a:t>
                  </a:r>
                  <a:endParaRPr lang="fr-FR" sz="1200">
                    <a:solidFill>
                      <a:srgbClr val="FFFF00"/>
                    </a:solidFill>
                  </a:endParaRPr>
                </a:p>
              </p:txBody>
            </p:sp>
            <p:sp>
              <p:nvSpPr>
                <p:cNvPr id="315" name="Text Box 87"/>
                <p:cNvSpPr txBox="1">
                  <a:spLocks noChangeArrowheads="1"/>
                </p:cNvSpPr>
                <p:nvPr/>
              </p:nvSpPr>
              <p:spPr bwMode="auto">
                <a:xfrm>
                  <a:off x="5684" y="3491"/>
                  <a:ext cx="32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a:solidFill>
                        <a:srgbClr val="FFFF00"/>
                      </a:solidFill>
                    </a:rPr>
                    <a:t>10</a:t>
                  </a:r>
                  <a:r>
                    <a:rPr lang="fr-FR" sz="1200" baseline="30000">
                      <a:solidFill>
                        <a:srgbClr val="FFFF00"/>
                      </a:solidFill>
                    </a:rPr>
                    <a:t>18</a:t>
                  </a:r>
                  <a:endParaRPr lang="fr-FR" sz="1200">
                    <a:solidFill>
                      <a:srgbClr val="FFFF00"/>
                    </a:solidFill>
                  </a:endParaRPr>
                </a:p>
              </p:txBody>
            </p:sp>
            <p:sp>
              <p:nvSpPr>
                <p:cNvPr id="316" name="Text Box 88"/>
                <p:cNvSpPr txBox="1">
                  <a:spLocks noChangeArrowheads="1"/>
                </p:cNvSpPr>
                <p:nvPr/>
              </p:nvSpPr>
              <p:spPr bwMode="auto">
                <a:xfrm>
                  <a:off x="608" y="3617"/>
                  <a:ext cx="563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dirty="0" err="1">
                      <a:solidFill>
                        <a:srgbClr val="FFFF00"/>
                      </a:solidFill>
                      <a:latin typeface="Symbol" charset="0"/>
                    </a:rPr>
                    <a:t>μ</a:t>
                  </a:r>
                  <a:r>
                    <a:rPr lang="fr-FR" sz="1400" dirty="0" err="1" smtClean="0">
                      <a:solidFill>
                        <a:srgbClr val="FFFF00"/>
                      </a:solidFill>
                    </a:rPr>
                    <a:t>eV</a:t>
                  </a:r>
                  <a:r>
                    <a:rPr lang="fr-FR" sz="1400" dirty="0" smtClean="0">
                      <a:solidFill>
                        <a:srgbClr val="FFFF00"/>
                      </a:solidFill>
                    </a:rPr>
                    <a:t>            </a:t>
                  </a:r>
                  <a:r>
                    <a:rPr lang="fr-FR" sz="1400" dirty="0" err="1">
                      <a:solidFill>
                        <a:srgbClr val="FFFF00"/>
                      </a:solidFill>
                    </a:rPr>
                    <a:t>meV</a:t>
                  </a:r>
                  <a:r>
                    <a:rPr lang="fr-FR" sz="1400" dirty="0">
                      <a:solidFill>
                        <a:srgbClr val="FFFF00"/>
                      </a:solidFill>
                    </a:rPr>
                    <a:t>            </a:t>
                  </a:r>
                  <a:r>
                    <a:rPr lang="fr-FR" sz="1400" dirty="0" smtClean="0">
                      <a:solidFill>
                        <a:srgbClr val="FFFF00"/>
                      </a:solidFill>
                    </a:rPr>
                    <a:t> </a:t>
                  </a:r>
                  <a:r>
                    <a:rPr lang="fr-FR" sz="1400" dirty="0">
                      <a:solidFill>
                        <a:srgbClr val="FFFF00"/>
                      </a:solidFill>
                    </a:rPr>
                    <a:t>eV             </a:t>
                  </a:r>
                  <a:r>
                    <a:rPr lang="fr-FR" sz="1400" dirty="0" err="1" smtClean="0">
                      <a:solidFill>
                        <a:srgbClr val="FFFF00"/>
                      </a:solidFill>
                    </a:rPr>
                    <a:t>keV</a:t>
                  </a:r>
                  <a:r>
                    <a:rPr lang="fr-FR" sz="1400" dirty="0" smtClean="0">
                      <a:solidFill>
                        <a:srgbClr val="FFFF00"/>
                      </a:solidFill>
                    </a:rPr>
                    <a:t>              MeV          </a:t>
                  </a:r>
                  <a:r>
                    <a:rPr lang="fr-FR" sz="1400" dirty="0" err="1" smtClean="0">
                      <a:solidFill>
                        <a:srgbClr val="FFFF00"/>
                      </a:solidFill>
                    </a:rPr>
                    <a:t>GeV</a:t>
                  </a:r>
                  <a:r>
                    <a:rPr lang="fr-FR" sz="1400" dirty="0" smtClean="0">
                      <a:solidFill>
                        <a:srgbClr val="FFFF00"/>
                      </a:solidFill>
                    </a:rPr>
                    <a:t>            </a:t>
                  </a:r>
                  <a:r>
                    <a:rPr lang="fr-FR" sz="1400" dirty="0" err="1" smtClean="0">
                      <a:solidFill>
                        <a:srgbClr val="FFFF00"/>
                      </a:solidFill>
                    </a:rPr>
                    <a:t>TeV</a:t>
                  </a:r>
                  <a:r>
                    <a:rPr lang="fr-FR" sz="1400" dirty="0" smtClean="0">
                      <a:solidFill>
                        <a:srgbClr val="FFFF00"/>
                      </a:solidFill>
                    </a:rPr>
                    <a:t>              </a:t>
                  </a:r>
                  <a:r>
                    <a:rPr lang="fr-FR" sz="1400" dirty="0" err="1" smtClean="0">
                      <a:solidFill>
                        <a:srgbClr val="FFFF00"/>
                      </a:solidFill>
                    </a:rPr>
                    <a:t>PeV</a:t>
                  </a:r>
                  <a:r>
                    <a:rPr lang="fr-FR" sz="1400" dirty="0" smtClean="0">
                      <a:solidFill>
                        <a:srgbClr val="FFFF00"/>
                      </a:solidFill>
                    </a:rPr>
                    <a:t>          </a:t>
                  </a:r>
                  <a:r>
                    <a:rPr lang="fr-FR" sz="1400" dirty="0" err="1" smtClean="0">
                      <a:solidFill>
                        <a:srgbClr val="FFFF00"/>
                      </a:solidFill>
                    </a:rPr>
                    <a:t>EeV</a:t>
                  </a:r>
                  <a:endParaRPr lang="fr-FR" sz="1400" dirty="0">
                    <a:solidFill>
                      <a:srgbClr val="FFFF00"/>
                    </a:solidFill>
                  </a:endParaRPr>
                </a:p>
              </p:txBody>
            </p:sp>
          </p:grpSp>
          <p:sp>
            <p:nvSpPr>
              <p:cNvPr id="279" name="Text Box 89"/>
              <p:cNvSpPr txBox="1">
                <a:spLocks noChangeArrowheads="1"/>
              </p:cNvSpPr>
              <p:nvPr/>
            </p:nvSpPr>
            <p:spPr bwMode="auto">
              <a:xfrm>
                <a:off x="1449" y="2886"/>
                <a:ext cx="115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dirty="0" err="1" smtClean="0">
                    <a:solidFill>
                      <a:srgbClr val="FFFF00"/>
                    </a:solidFill>
                    <a:latin typeface="Cambria"/>
                    <a:cs typeface="Cambria"/>
                  </a:rPr>
                  <a:t>Energy</a:t>
                </a:r>
                <a:r>
                  <a:rPr lang="fr-FR" dirty="0" smtClean="0">
                    <a:solidFill>
                      <a:srgbClr val="FFFF00"/>
                    </a:solidFill>
                    <a:latin typeface="Cambria"/>
                    <a:cs typeface="Cambria"/>
                  </a:rPr>
                  <a:t>(eV</a:t>
                </a:r>
                <a:r>
                  <a:rPr lang="fr-FR" dirty="0">
                    <a:solidFill>
                      <a:srgbClr val="FFFF00"/>
                    </a:solidFill>
                    <a:latin typeface="Cambria"/>
                    <a:cs typeface="Cambria"/>
                  </a:rPr>
                  <a:t>)</a:t>
                </a:r>
              </a:p>
            </p:txBody>
          </p:sp>
        </p:grpSp>
        <p:grpSp>
          <p:nvGrpSpPr>
            <p:cNvPr id="244" name="Group 114"/>
            <p:cNvGrpSpPr>
              <a:grpSpLocks/>
            </p:cNvGrpSpPr>
            <p:nvPr/>
          </p:nvGrpSpPr>
          <p:grpSpPr bwMode="auto">
            <a:xfrm>
              <a:off x="776" y="683"/>
              <a:ext cx="2108" cy="1893"/>
              <a:chOff x="776" y="683"/>
              <a:chExt cx="2108" cy="1893"/>
            </a:xfrm>
          </p:grpSpPr>
          <p:sp>
            <p:nvSpPr>
              <p:cNvPr id="273" name="Freeform 7"/>
              <p:cNvSpPr>
                <a:spLocks/>
              </p:cNvSpPr>
              <p:nvPr/>
            </p:nvSpPr>
            <p:spPr bwMode="auto">
              <a:xfrm>
                <a:off x="776" y="683"/>
                <a:ext cx="824" cy="1893"/>
              </a:xfrm>
              <a:custGeom>
                <a:avLst/>
                <a:gdLst>
                  <a:gd name="T0" fmla="*/ 0 w 824"/>
                  <a:gd name="T1" fmla="*/ 501 h 1893"/>
                  <a:gd name="T2" fmla="*/ 84 w 824"/>
                  <a:gd name="T3" fmla="*/ 381 h 1893"/>
                  <a:gd name="T4" fmla="*/ 176 w 824"/>
                  <a:gd name="T5" fmla="*/ 257 h 1893"/>
                  <a:gd name="T6" fmla="*/ 300 w 824"/>
                  <a:gd name="T7" fmla="*/ 129 h 1893"/>
                  <a:gd name="T8" fmla="*/ 404 w 824"/>
                  <a:gd name="T9" fmla="*/ 33 h 1893"/>
                  <a:gd name="T10" fmla="*/ 440 w 824"/>
                  <a:gd name="T11" fmla="*/ 13 h 1893"/>
                  <a:gd name="T12" fmla="*/ 480 w 824"/>
                  <a:gd name="T13" fmla="*/ 1 h 1893"/>
                  <a:gd name="T14" fmla="*/ 524 w 824"/>
                  <a:gd name="T15" fmla="*/ 5 h 1893"/>
                  <a:gd name="T16" fmla="*/ 560 w 824"/>
                  <a:gd name="T17" fmla="*/ 25 h 1893"/>
                  <a:gd name="T18" fmla="*/ 604 w 824"/>
                  <a:gd name="T19" fmla="*/ 101 h 1893"/>
                  <a:gd name="T20" fmla="*/ 636 w 824"/>
                  <a:gd name="T21" fmla="*/ 189 h 1893"/>
                  <a:gd name="T22" fmla="*/ 684 w 824"/>
                  <a:gd name="T23" fmla="*/ 401 h 1893"/>
                  <a:gd name="T24" fmla="*/ 740 w 824"/>
                  <a:gd name="T25" fmla="*/ 817 h 1893"/>
                  <a:gd name="T26" fmla="*/ 784 w 824"/>
                  <a:gd name="T27" fmla="*/ 1237 h 1893"/>
                  <a:gd name="T28" fmla="*/ 808 w 824"/>
                  <a:gd name="T29" fmla="*/ 1617 h 1893"/>
                  <a:gd name="T30" fmla="*/ 824 w 824"/>
                  <a:gd name="T31" fmla="*/ 1893 h 18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4"/>
                  <a:gd name="T49" fmla="*/ 0 h 1893"/>
                  <a:gd name="T50" fmla="*/ 824 w 824"/>
                  <a:gd name="T51" fmla="*/ 1893 h 18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4" h="1893">
                    <a:moveTo>
                      <a:pt x="0" y="501"/>
                    </a:moveTo>
                    <a:cubicBezTo>
                      <a:pt x="27" y="461"/>
                      <a:pt x="55" y="422"/>
                      <a:pt x="84" y="381"/>
                    </a:cubicBezTo>
                    <a:cubicBezTo>
                      <a:pt x="113" y="340"/>
                      <a:pt x="140" y="299"/>
                      <a:pt x="176" y="257"/>
                    </a:cubicBezTo>
                    <a:cubicBezTo>
                      <a:pt x="212" y="215"/>
                      <a:pt x="262" y="166"/>
                      <a:pt x="300" y="129"/>
                    </a:cubicBezTo>
                    <a:cubicBezTo>
                      <a:pt x="338" y="92"/>
                      <a:pt x="381" y="52"/>
                      <a:pt x="404" y="33"/>
                    </a:cubicBezTo>
                    <a:cubicBezTo>
                      <a:pt x="427" y="14"/>
                      <a:pt x="427" y="18"/>
                      <a:pt x="440" y="13"/>
                    </a:cubicBezTo>
                    <a:cubicBezTo>
                      <a:pt x="453" y="8"/>
                      <a:pt x="466" y="2"/>
                      <a:pt x="480" y="1"/>
                    </a:cubicBezTo>
                    <a:cubicBezTo>
                      <a:pt x="494" y="0"/>
                      <a:pt x="511" y="1"/>
                      <a:pt x="524" y="5"/>
                    </a:cubicBezTo>
                    <a:cubicBezTo>
                      <a:pt x="537" y="9"/>
                      <a:pt x="547" y="9"/>
                      <a:pt x="560" y="25"/>
                    </a:cubicBezTo>
                    <a:cubicBezTo>
                      <a:pt x="573" y="41"/>
                      <a:pt x="591" y="74"/>
                      <a:pt x="604" y="101"/>
                    </a:cubicBezTo>
                    <a:cubicBezTo>
                      <a:pt x="617" y="128"/>
                      <a:pt x="623" y="139"/>
                      <a:pt x="636" y="189"/>
                    </a:cubicBezTo>
                    <a:cubicBezTo>
                      <a:pt x="649" y="239"/>
                      <a:pt x="667" y="296"/>
                      <a:pt x="684" y="401"/>
                    </a:cubicBezTo>
                    <a:cubicBezTo>
                      <a:pt x="701" y="506"/>
                      <a:pt x="723" y="678"/>
                      <a:pt x="740" y="817"/>
                    </a:cubicBezTo>
                    <a:cubicBezTo>
                      <a:pt x="757" y="956"/>
                      <a:pt x="773" y="1104"/>
                      <a:pt x="784" y="1237"/>
                    </a:cubicBezTo>
                    <a:cubicBezTo>
                      <a:pt x="795" y="1370"/>
                      <a:pt x="801" y="1508"/>
                      <a:pt x="808" y="1617"/>
                    </a:cubicBezTo>
                    <a:cubicBezTo>
                      <a:pt x="815" y="1726"/>
                      <a:pt x="819" y="1809"/>
                      <a:pt x="824" y="1893"/>
                    </a:cubicBezTo>
                  </a:path>
                </a:pathLst>
              </a:custGeom>
              <a:noFill/>
              <a:ln w="317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74" name="Text Box 92"/>
              <p:cNvSpPr txBox="1">
                <a:spLocks noChangeArrowheads="1"/>
              </p:cNvSpPr>
              <p:nvPr/>
            </p:nvSpPr>
            <p:spPr bwMode="auto">
              <a:xfrm>
                <a:off x="1496" y="811"/>
                <a:ext cx="40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6600"/>
                    </a:solidFill>
                    <a:latin typeface="Cambria"/>
                    <a:cs typeface="Cambria"/>
                  </a:rPr>
                  <a:t>CMB</a:t>
                </a:r>
                <a:endParaRPr lang="fr-FR" dirty="0">
                  <a:solidFill>
                    <a:srgbClr val="FF6600"/>
                  </a:solidFill>
                  <a:latin typeface="Cambria"/>
                  <a:cs typeface="Cambria"/>
                </a:endParaRPr>
              </a:p>
            </p:txBody>
          </p:sp>
          <p:sp>
            <p:nvSpPr>
              <p:cNvPr id="275" name="Line 93"/>
              <p:cNvSpPr>
                <a:spLocks noChangeShapeType="1"/>
              </p:cNvSpPr>
              <p:nvPr/>
            </p:nvSpPr>
            <p:spPr bwMode="auto">
              <a:xfrm>
                <a:off x="1448" y="1012"/>
                <a:ext cx="1436"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45" name="Group 115"/>
            <p:cNvGrpSpPr>
              <a:grpSpLocks/>
            </p:cNvGrpSpPr>
            <p:nvPr/>
          </p:nvGrpSpPr>
          <p:grpSpPr bwMode="auto">
            <a:xfrm>
              <a:off x="2357" y="1363"/>
              <a:ext cx="1927" cy="1123"/>
              <a:chOff x="2357" y="1363"/>
              <a:chExt cx="1927" cy="1123"/>
            </a:xfrm>
          </p:grpSpPr>
          <p:grpSp>
            <p:nvGrpSpPr>
              <p:cNvPr id="267" name="Group 66"/>
              <p:cNvGrpSpPr>
                <a:grpSpLocks/>
              </p:cNvGrpSpPr>
              <p:nvPr/>
            </p:nvGrpSpPr>
            <p:grpSpPr bwMode="auto">
              <a:xfrm>
                <a:off x="2357" y="1495"/>
                <a:ext cx="1183" cy="991"/>
                <a:chOff x="2357" y="1495"/>
                <a:chExt cx="1183" cy="991"/>
              </a:xfrm>
            </p:grpSpPr>
            <p:sp>
              <p:nvSpPr>
                <p:cNvPr id="270" name="Freeform 11"/>
                <p:cNvSpPr>
                  <a:spLocks/>
                </p:cNvSpPr>
                <p:nvPr/>
              </p:nvSpPr>
              <p:spPr bwMode="auto">
                <a:xfrm>
                  <a:off x="2357" y="1495"/>
                  <a:ext cx="1004" cy="991"/>
                </a:xfrm>
                <a:custGeom>
                  <a:avLst/>
                  <a:gdLst>
                    <a:gd name="T0" fmla="*/ 0 w 1004"/>
                    <a:gd name="T1" fmla="*/ 991 h 991"/>
                    <a:gd name="T2" fmla="*/ 140 w 1004"/>
                    <a:gd name="T3" fmla="*/ 807 h 991"/>
                    <a:gd name="T4" fmla="*/ 324 w 1004"/>
                    <a:gd name="T5" fmla="*/ 543 h 991"/>
                    <a:gd name="T6" fmla="*/ 480 w 1004"/>
                    <a:gd name="T7" fmla="*/ 335 h 991"/>
                    <a:gd name="T8" fmla="*/ 652 w 1004"/>
                    <a:gd name="T9" fmla="*/ 131 h 991"/>
                    <a:gd name="T10" fmla="*/ 748 w 1004"/>
                    <a:gd name="T11" fmla="*/ 39 h 991"/>
                    <a:gd name="T12" fmla="*/ 792 w 1004"/>
                    <a:gd name="T13" fmla="*/ 3 h 991"/>
                    <a:gd name="T14" fmla="*/ 840 w 1004"/>
                    <a:gd name="T15" fmla="*/ 19 h 991"/>
                    <a:gd name="T16" fmla="*/ 836 w 1004"/>
                    <a:gd name="T17" fmla="*/ 67 h 991"/>
                    <a:gd name="T18" fmla="*/ 840 w 1004"/>
                    <a:gd name="T19" fmla="*/ 267 h 991"/>
                    <a:gd name="T20" fmla="*/ 896 w 1004"/>
                    <a:gd name="T21" fmla="*/ 247 h 991"/>
                    <a:gd name="T22" fmla="*/ 924 w 1004"/>
                    <a:gd name="T23" fmla="*/ 223 h 991"/>
                    <a:gd name="T24" fmla="*/ 952 w 1004"/>
                    <a:gd name="T25" fmla="*/ 235 h 991"/>
                    <a:gd name="T26" fmla="*/ 976 w 1004"/>
                    <a:gd name="T27" fmla="*/ 283 h 991"/>
                    <a:gd name="T28" fmla="*/ 1004 w 1004"/>
                    <a:gd name="T29" fmla="*/ 399 h 9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4"/>
                    <a:gd name="T46" fmla="*/ 0 h 991"/>
                    <a:gd name="T47" fmla="*/ 1004 w 1004"/>
                    <a:gd name="T48" fmla="*/ 991 h 9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4" h="991">
                      <a:moveTo>
                        <a:pt x="0" y="991"/>
                      </a:moveTo>
                      <a:cubicBezTo>
                        <a:pt x="43" y="936"/>
                        <a:pt x="86" y="882"/>
                        <a:pt x="140" y="807"/>
                      </a:cubicBezTo>
                      <a:cubicBezTo>
                        <a:pt x="194" y="732"/>
                        <a:pt x="267" y="622"/>
                        <a:pt x="324" y="543"/>
                      </a:cubicBezTo>
                      <a:cubicBezTo>
                        <a:pt x="381" y="464"/>
                        <a:pt x="425" y="404"/>
                        <a:pt x="480" y="335"/>
                      </a:cubicBezTo>
                      <a:cubicBezTo>
                        <a:pt x="535" y="266"/>
                        <a:pt x="607" y="180"/>
                        <a:pt x="652" y="131"/>
                      </a:cubicBezTo>
                      <a:cubicBezTo>
                        <a:pt x="697" y="82"/>
                        <a:pt x="725" y="60"/>
                        <a:pt x="748" y="39"/>
                      </a:cubicBezTo>
                      <a:cubicBezTo>
                        <a:pt x="771" y="18"/>
                        <a:pt x="777" y="6"/>
                        <a:pt x="792" y="3"/>
                      </a:cubicBezTo>
                      <a:cubicBezTo>
                        <a:pt x="807" y="0"/>
                        <a:pt x="833" y="8"/>
                        <a:pt x="840" y="19"/>
                      </a:cubicBezTo>
                      <a:cubicBezTo>
                        <a:pt x="847" y="30"/>
                        <a:pt x="836" y="26"/>
                        <a:pt x="836" y="67"/>
                      </a:cubicBezTo>
                      <a:cubicBezTo>
                        <a:pt x="836" y="108"/>
                        <a:pt x="830" y="237"/>
                        <a:pt x="840" y="267"/>
                      </a:cubicBezTo>
                      <a:cubicBezTo>
                        <a:pt x="850" y="297"/>
                        <a:pt x="882" y="254"/>
                        <a:pt x="896" y="247"/>
                      </a:cubicBezTo>
                      <a:cubicBezTo>
                        <a:pt x="910" y="240"/>
                        <a:pt x="915" y="225"/>
                        <a:pt x="924" y="223"/>
                      </a:cubicBezTo>
                      <a:cubicBezTo>
                        <a:pt x="933" y="221"/>
                        <a:pt x="943" y="225"/>
                        <a:pt x="952" y="235"/>
                      </a:cubicBezTo>
                      <a:cubicBezTo>
                        <a:pt x="961" y="245"/>
                        <a:pt x="967" y="256"/>
                        <a:pt x="976" y="283"/>
                      </a:cubicBezTo>
                      <a:cubicBezTo>
                        <a:pt x="985" y="310"/>
                        <a:pt x="994" y="354"/>
                        <a:pt x="1004" y="399"/>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71" name="Freeform 12"/>
                <p:cNvSpPr>
                  <a:spLocks/>
                </p:cNvSpPr>
                <p:nvPr/>
              </p:nvSpPr>
              <p:spPr bwMode="auto">
                <a:xfrm>
                  <a:off x="3262" y="1632"/>
                  <a:ext cx="4" cy="112"/>
                </a:xfrm>
                <a:custGeom>
                  <a:avLst/>
                  <a:gdLst>
                    <a:gd name="T0" fmla="*/ 4 w 4"/>
                    <a:gd name="T1" fmla="*/ 0 h 112"/>
                    <a:gd name="T2" fmla="*/ 0 w 4"/>
                    <a:gd name="T3" fmla="*/ 112 h 112"/>
                    <a:gd name="T4" fmla="*/ 0 60000 65536"/>
                    <a:gd name="T5" fmla="*/ 0 60000 65536"/>
                    <a:gd name="T6" fmla="*/ 0 w 4"/>
                    <a:gd name="T7" fmla="*/ 0 h 112"/>
                    <a:gd name="T8" fmla="*/ 4 w 4"/>
                    <a:gd name="T9" fmla="*/ 112 h 112"/>
                  </a:gdLst>
                  <a:ahLst/>
                  <a:cxnLst>
                    <a:cxn ang="T4">
                      <a:pos x="T0" y="T1"/>
                    </a:cxn>
                    <a:cxn ang="T5">
                      <a:pos x="T2" y="T3"/>
                    </a:cxn>
                  </a:cxnLst>
                  <a:rect l="T6" t="T7" r="T8" b="T9"/>
                  <a:pathLst>
                    <a:path w="4" h="112">
                      <a:moveTo>
                        <a:pt x="4" y="0"/>
                      </a:moveTo>
                      <a:cubicBezTo>
                        <a:pt x="4" y="0"/>
                        <a:pt x="2" y="56"/>
                        <a:pt x="0" y="112"/>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72" name="Freeform 13"/>
                <p:cNvSpPr>
                  <a:spLocks/>
                </p:cNvSpPr>
                <p:nvPr/>
              </p:nvSpPr>
              <p:spPr bwMode="auto">
                <a:xfrm>
                  <a:off x="3368" y="1944"/>
                  <a:ext cx="172" cy="158"/>
                </a:xfrm>
                <a:custGeom>
                  <a:avLst/>
                  <a:gdLst>
                    <a:gd name="T0" fmla="*/ 0 w 172"/>
                    <a:gd name="T1" fmla="*/ 50 h 158"/>
                    <a:gd name="T2" fmla="*/ 44 w 172"/>
                    <a:gd name="T3" fmla="*/ 12 h 158"/>
                    <a:gd name="T4" fmla="*/ 88 w 172"/>
                    <a:gd name="T5" fmla="*/ 0 h 158"/>
                    <a:gd name="T6" fmla="*/ 136 w 172"/>
                    <a:gd name="T7" fmla="*/ 10 h 158"/>
                    <a:gd name="T8" fmla="*/ 156 w 172"/>
                    <a:gd name="T9" fmla="*/ 40 h 158"/>
                    <a:gd name="T10" fmla="*/ 170 w 172"/>
                    <a:gd name="T11" fmla="*/ 74 h 158"/>
                    <a:gd name="T12" fmla="*/ 170 w 172"/>
                    <a:gd name="T13" fmla="*/ 158 h 158"/>
                    <a:gd name="T14" fmla="*/ 0 60000 65536"/>
                    <a:gd name="T15" fmla="*/ 0 60000 65536"/>
                    <a:gd name="T16" fmla="*/ 0 60000 65536"/>
                    <a:gd name="T17" fmla="*/ 0 60000 65536"/>
                    <a:gd name="T18" fmla="*/ 0 60000 65536"/>
                    <a:gd name="T19" fmla="*/ 0 60000 65536"/>
                    <a:gd name="T20" fmla="*/ 0 60000 65536"/>
                    <a:gd name="T21" fmla="*/ 0 w 172"/>
                    <a:gd name="T22" fmla="*/ 0 h 158"/>
                    <a:gd name="T23" fmla="*/ 172 w 172"/>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2" h="158">
                      <a:moveTo>
                        <a:pt x="0" y="50"/>
                      </a:moveTo>
                      <a:cubicBezTo>
                        <a:pt x="14" y="35"/>
                        <a:pt x="29" y="20"/>
                        <a:pt x="44" y="12"/>
                      </a:cubicBezTo>
                      <a:cubicBezTo>
                        <a:pt x="59" y="4"/>
                        <a:pt x="73" y="0"/>
                        <a:pt x="88" y="0"/>
                      </a:cubicBezTo>
                      <a:cubicBezTo>
                        <a:pt x="103" y="0"/>
                        <a:pt x="125" y="3"/>
                        <a:pt x="136" y="10"/>
                      </a:cubicBezTo>
                      <a:cubicBezTo>
                        <a:pt x="147" y="17"/>
                        <a:pt x="150" y="29"/>
                        <a:pt x="156" y="40"/>
                      </a:cubicBezTo>
                      <a:cubicBezTo>
                        <a:pt x="162" y="51"/>
                        <a:pt x="168" y="54"/>
                        <a:pt x="170" y="74"/>
                      </a:cubicBezTo>
                      <a:cubicBezTo>
                        <a:pt x="172" y="94"/>
                        <a:pt x="171" y="126"/>
                        <a:pt x="170" y="158"/>
                      </a:cubicBezTo>
                    </a:path>
                  </a:pathLst>
                </a:custGeom>
                <a:noFill/>
                <a:ln w="317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268" name="Text Box 95"/>
              <p:cNvSpPr txBox="1">
                <a:spLocks noChangeArrowheads="1"/>
              </p:cNvSpPr>
              <p:nvPr/>
            </p:nvSpPr>
            <p:spPr bwMode="auto">
              <a:xfrm>
                <a:off x="3270" y="1363"/>
                <a:ext cx="45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FF00"/>
                    </a:solidFill>
                    <a:latin typeface="Cambria"/>
                    <a:cs typeface="Cambria"/>
                  </a:rPr>
                  <a:t> </a:t>
                </a:r>
                <a:r>
                  <a:rPr lang="fr-FR" sz="1600" dirty="0" err="1" smtClean="0">
                    <a:solidFill>
                      <a:srgbClr val="FFFF00"/>
                    </a:solidFill>
                    <a:latin typeface="Cambria"/>
                    <a:cs typeface="Cambria"/>
                  </a:rPr>
                  <a:t>solar</a:t>
                </a:r>
                <a:r>
                  <a:rPr lang="fr-FR" sz="1600" dirty="0" smtClean="0">
                    <a:solidFill>
                      <a:srgbClr val="FFFF00"/>
                    </a:solidFill>
                    <a:latin typeface="Cambria"/>
                    <a:cs typeface="Cambria"/>
                  </a:rPr>
                  <a:t> </a:t>
                </a:r>
                <a:endParaRPr lang="fr-FR" dirty="0">
                  <a:solidFill>
                    <a:srgbClr val="FFFF00"/>
                  </a:solidFill>
                  <a:latin typeface="Cambria"/>
                  <a:cs typeface="Cambria"/>
                </a:endParaRPr>
              </a:p>
            </p:txBody>
          </p:sp>
          <p:sp>
            <p:nvSpPr>
              <p:cNvPr id="269" name="Line 96"/>
              <p:cNvSpPr>
                <a:spLocks noChangeShapeType="1"/>
              </p:cNvSpPr>
              <p:nvPr/>
            </p:nvSpPr>
            <p:spPr bwMode="auto">
              <a:xfrm>
                <a:off x="3192" y="1548"/>
                <a:ext cx="1092" cy="0"/>
              </a:xfrm>
              <a:prstGeom prst="line">
                <a:avLst/>
              </a:prstGeom>
              <a:noFill/>
              <a:ln w="12700">
                <a:solidFill>
                  <a:srgbClr val="0099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46" name="Group 116"/>
            <p:cNvGrpSpPr>
              <a:grpSpLocks/>
            </p:cNvGrpSpPr>
            <p:nvPr/>
          </p:nvGrpSpPr>
          <p:grpSpPr bwMode="auto">
            <a:xfrm>
              <a:off x="3112" y="1647"/>
              <a:ext cx="1908" cy="225"/>
              <a:chOff x="3112" y="1647"/>
              <a:chExt cx="1908" cy="225"/>
            </a:xfrm>
          </p:grpSpPr>
          <p:sp>
            <p:nvSpPr>
              <p:cNvPr id="264" name="Freeform 8"/>
              <p:cNvSpPr>
                <a:spLocks/>
              </p:cNvSpPr>
              <p:nvPr/>
            </p:nvSpPr>
            <p:spPr bwMode="auto">
              <a:xfrm>
                <a:off x="3112" y="1647"/>
                <a:ext cx="512" cy="225"/>
              </a:xfrm>
              <a:custGeom>
                <a:avLst/>
                <a:gdLst>
                  <a:gd name="T0" fmla="*/ 0 w 512"/>
                  <a:gd name="T1" fmla="*/ 205 h 225"/>
                  <a:gd name="T2" fmla="*/ 108 w 512"/>
                  <a:gd name="T3" fmla="*/ 125 h 225"/>
                  <a:gd name="T4" fmla="*/ 230 w 512"/>
                  <a:gd name="T5" fmla="*/ 41 h 225"/>
                  <a:gd name="T6" fmla="*/ 286 w 512"/>
                  <a:gd name="T7" fmla="*/ 7 h 225"/>
                  <a:gd name="T8" fmla="*/ 344 w 512"/>
                  <a:gd name="T9" fmla="*/ 1 h 225"/>
                  <a:gd name="T10" fmla="*/ 392 w 512"/>
                  <a:gd name="T11" fmla="*/ 5 h 225"/>
                  <a:gd name="T12" fmla="*/ 430 w 512"/>
                  <a:gd name="T13" fmla="*/ 29 h 225"/>
                  <a:gd name="T14" fmla="*/ 466 w 512"/>
                  <a:gd name="T15" fmla="*/ 81 h 225"/>
                  <a:gd name="T16" fmla="*/ 486 w 512"/>
                  <a:gd name="T17" fmla="*/ 135 h 225"/>
                  <a:gd name="T18" fmla="*/ 512 w 512"/>
                  <a:gd name="T19" fmla="*/ 225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2"/>
                  <a:gd name="T31" fmla="*/ 0 h 225"/>
                  <a:gd name="T32" fmla="*/ 512 w 512"/>
                  <a:gd name="T33" fmla="*/ 225 h 2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2" h="225">
                    <a:moveTo>
                      <a:pt x="0" y="205"/>
                    </a:moveTo>
                    <a:cubicBezTo>
                      <a:pt x="35" y="178"/>
                      <a:pt x="70" y="152"/>
                      <a:pt x="108" y="125"/>
                    </a:cubicBezTo>
                    <a:cubicBezTo>
                      <a:pt x="146" y="98"/>
                      <a:pt x="200" y="61"/>
                      <a:pt x="230" y="41"/>
                    </a:cubicBezTo>
                    <a:cubicBezTo>
                      <a:pt x="260" y="21"/>
                      <a:pt x="267" y="14"/>
                      <a:pt x="286" y="7"/>
                    </a:cubicBezTo>
                    <a:cubicBezTo>
                      <a:pt x="305" y="0"/>
                      <a:pt x="326" y="1"/>
                      <a:pt x="344" y="1"/>
                    </a:cubicBezTo>
                    <a:cubicBezTo>
                      <a:pt x="362" y="1"/>
                      <a:pt x="378" y="0"/>
                      <a:pt x="392" y="5"/>
                    </a:cubicBezTo>
                    <a:cubicBezTo>
                      <a:pt x="406" y="10"/>
                      <a:pt x="418" y="16"/>
                      <a:pt x="430" y="29"/>
                    </a:cubicBezTo>
                    <a:cubicBezTo>
                      <a:pt x="442" y="42"/>
                      <a:pt x="457" y="63"/>
                      <a:pt x="466" y="81"/>
                    </a:cubicBezTo>
                    <a:cubicBezTo>
                      <a:pt x="475" y="99"/>
                      <a:pt x="478" y="111"/>
                      <a:pt x="486" y="135"/>
                    </a:cubicBezTo>
                    <a:cubicBezTo>
                      <a:pt x="494" y="159"/>
                      <a:pt x="508" y="210"/>
                      <a:pt x="512" y="225"/>
                    </a:cubicBezTo>
                  </a:path>
                </a:pathLst>
              </a:custGeom>
              <a:noFill/>
              <a:ln w="31750">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65" name="Text Box 97"/>
              <p:cNvSpPr txBox="1">
                <a:spLocks noChangeArrowheads="1"/>
              </p:cNvSpPr>
              <p:nvPr/>
            </p:nvSpPr>
            <p:spPr bwMode="auto">
              <a:xfrm>
                <a:off x="3694" y="1659"/>
                <a:ext cx="84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008000"/>
                    </a:solidFill>
                  </a:rPr>
                  <a:t> </a:t>
                </a:r>
                <a:r>
                  <a:rPr lang="fr-FR" sz="1600" dirty="0" smtClean="0">
                    <a:solidFill>
                      <a:schemeClr val="accent1"/>
                    </a:solidFill>
                  </a:rPr>
                  <a:t>Supernova</a:t>
                </a:r>
                <a:endParaRPr lang="fr-FR" dirty="0">
                  <a:solidFill>
                    <a:schemeClr val="accent1"/>
                  </a:solidFill>
                </a:endParaRPr>
              </a:p>
            </p:txBody>
          </p:sp>
          <p:sp>
            <p:nvSpPr>
              <p:cNvPr id="266" name="Line 98"/>
              <p:cNvSpPr>
                <a:spLocks noChangeShapeType="1"/>
              </p:cNvSpPr>
              <p:nvPr/>
            </p:nvSpPr>
            <p:spPr bwMode="auto">
              <a:xfrm>
                <a:off x="3628" y="1848"/>
                <a:ext cx="13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47" name="Group 105"/>
            <p:cNvGrpSpPr>
              <a:grpSpLocks/>
            </p:cNvGrpSpPr>
            <p:nvPr/>
          </p:nvGrpSpPr>
          <p:grpSpPr bwMode="auto">
            <a:xfrm>
              <a:off x="3104" y="1837"/>
              <a:ext cx="1800" cy="319"/>
              <a:chOff x="3104" y="1837"/>
              <a:chExt cx="1800" cy="319"/>
            </a:xfrm>
          </p:grpSpPr>
          <p:sp>
            <p:nvSpPr>
              <p:cNvPr id="261" name="Freeform 14"/>
              <p:cNvSpPr>
                <a:spLocks/>
              </p:cNvSpPr>
              <p:nvPr/>
            </p:nvSpPr>
            <p:spPr bwMode="auto">
              <a:xfrm>
                <a:off x="3104" y="1837"/>
                <a:ext cx="288" cy="319"/>
              </a:xfrm>
              <a:custGeom>
                <a:avLst/>
                <a:gdLst>
                  <a:gd name="T0" fmla="*/ 0 w 288"/>
                  <a:gd name="T1" fmla="*/ 1 h 319"/>
                  <a:gd name="T2" fmla="*/ 130 w 288"/>
                  <a:gd name="T3" fmla="*/ 1 h 319"/>
                  <a:gd name="T4" fmla="*/ 168 w 288"/>
                  <a:gd name="T5" fmla="*/ 5 h 319"/>
                  <a:gd name="T6" fmla="*/ 192 w 288"/>
                  <a:gd name="T7" fmla="*/ 17 h 319"/>
                  <a:gd name="T8" fmla="*/ 204 w 288"/>
                  <a:gd name="T9" fmla="*/ 51 h 319"/>
                  <a:gd name="T10" fmla="*/ 204 w 288"/>
                  <a:gd name="T11" fmla="*/ 89 h 319"/>
                  <a:gd name="T12" fmla="*/ 210 w 288"/>
                  <a:gd name="T13" fmla="*/ 101 h 319"/>
                  <a:gd name="T14" fmla="*/ 230 w 288"/>
                  <a:gd name="T15" fmla="*/ 99 h 319"/>
                  <a:gd name="T16" fmla="*/ 250 w 288"/>
                  <a:gd name="T17" fmla="*/ 107 h 319"/>
                  <a:gd name="T18" fmla="*/ 250 w 288"/>
                  <a:gd name="T19" fmla="*/ 165 h 319"/>
                  <a:gd name="T20" fmla="*/ 258 w 288"/>
                  <a:gd name="T21" fmla="*/ 189 h 319"/>
                  <a:gd name="T22" fmla="*/ 284 w 288"/>
                  <a:gd name="T23" fmla="*/ 217 h 319"/>
                  <a:gd name="T24" fmla="*/ 284 w 288"/>
                  <a:gd name="T25" fmla="*/ 319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8"/>
                  <a:gd name="T40" fmla="*/ 0 h 319"/>
                  <a:gd name="T41" fmla="*/ 288 w 288"/>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8" h="319">
                    <a:moveTo>
                      <a:pt x="0" y="1"/>
                    </a:moveTo>
                    <a:cubicBezTo>
                      <a:pt x="51" y="0"/>
                      <a:pt x="102" y="0"/>
                      <a:pt x="130" y="1"/>
                    </a:cubicBezTo>
                    <a:cubicBezTo>
                      <a:pt x="158" y="2"/>
                      <a:pt x="158" y="2"/>
                      <a:pt x="168" y="5"/>
                    </a:cubicBezTo>
                    <a:cubicBezTo>
                      <a:pt x="178" y="8"/>
                      <a:pt x="186" y="9"/>
                      <a:pt x="192" y="17"/>
                    </a:cubicBezTo>
                    <a:cubicBezTo>
                      <a:pt x="198" y="25"/>
                      <a:pt x="202" y="39"/>
                      <a:pt x="204" y="51"/>
                    </a:cubicBezTo>
                    <a:cubicBezTo>
                      <a:pt x="206" y="63"/>
                      <a:pt x="203" y="81"/>
                      <a:pt x="204" y="89"/>
                    </a:cubicBezTo>
                    <a:cubicBezTo>
                      <a:pt x="205" y="97"/>
                      <a:pt x="206" y="99"/>
                      <a:pt x="210" y="101"/>
                    </a:cubicBezTo>
                    <a:cubicBezTo>
                      <a:pt x="214" y="103"/>
                      <a:pt x="223" y="98"/>
                      <a:pt x="230" y="99"/>
                    </a:cubicBezTo>
                    <a:cubicBezTo>
                      <a:pt x="237" y="100"/>
                      <a:pt x="247" y="96"/>
                      <a:pt x="250" y="107"/>
                    </a:cubicBezTo>
                    <a:cubicBezTo>
                      <a:pt x="253" y="118"/>
                      <a:pt x="249" y="151"/>
                      <a:pt x="250" y="165"/>
                    </a:cubicBezTo>
                    <a:cubicBezTo>
                      <a:pt x="251" y="179"/>
                      <a:pt x="252" y="180"/>
                      <a:pt x="258" y="189"/>
                    </a:cubicBezTo>
                    <a:cubicBezTo>
                      <a:pt x="264" y="198"/>
                      <a:pt x="280" y="195"/>
                      <a:pt x="284" y="217"/>
                    </a:cubicBezTo>
                    <a:cubicBezTo>
                      <a:pt x="288" y="239"/>
                      <a:pt x="286" y="279"/>
                      <a:pt x="284" y="319"/>
                    </a:cubicBezTo>
                  </a:path>
                </a:pathLst>
              </a:custGeom>
              <a:noFill/>
              <a:ln w="31750">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62" name="Text Box 102"/>
              <p:cNvSpPr txBox="1">
                <a:spLocks noChangeArrowheads="1"/>
              </p:cNvSpPr>
              <p:nvPr/>
            </p:nvSpPr>
            <p:spPr bwMode="auto">
              <a:xfrm>
                <a:off x="3678" y="1884"/>
                <a:ext cx="7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Géological</a:t>
                </a:r>
                <a:r>
                  <a:rPr lang="fr-FR" sz="1600" dirty="0" smtClean="0">
                    <a:solidFill>
                      <a:srgbClr val="FFFF00"/>
                    </a:solidFill>
                    <a:latin typeface="Cambria"/>
                    <a:cs typeface="Cambria"/>
                  </a:rPr>
                  <a:t>  </a:t>
                </a:r>
                <a:endParaRPr lang="fr-FR" sz="1600" dirty="0">
                  <a:solidFill>
                    <a:srgbClr val="FFFF00"/>
                  </a:solidFill>
                  <a:latin typeface="Cambria"/>
                  <a:cs typeface="Cambria"/>
                </a:endParaRPr>
              </a:p>
            </p:txBody>
          </p:sp>
          <p:sp>
            <p:nvSpPr>
              <p:cNvPr id="263" name="Line 104"/>
              <p:cNvSpPr>
                <a:spLocks noChangeShapeType="1"/>
              </p:cNvSpPr>
              <p:nvPr/>
            </p:nvSpPr>
            <p:spPr bwMode="auto">
              <a:xfrm>
                <a:off x="3384" y="2100"/>
                <a:ext cx="1520" cy="0"/>
              </a:xfrm>
              <a:prstGeom prst="line">
                <a:avLst/>
              </a:prstGeom>
              <a:noFill/>
              <a:ln w="12700">
                <a:solidFill>
                  <a:srgbClr val="CC66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48" name="Group 107"/>
            <p:cNvGrpSpPr>
              <a:grpSpLocks/>
            </p:cNvGrpSpPr>
            <p:nvPr/>
          </p:nvGrpSpPr>
          <p:grpSpPr bwMode="auto">
            <a:xfrm>
              <a:off x="3330" y="1959"/>
              <a:ext cx="2246" cy="387"/>
              <a:chOff x="3330" y="1959"/>
              <a:chExt cx="2246" cy="387"/>
            </a:xfrm>
          </p:grpSpPr>
          <p:sp>
            <p:nvSpPr>
              <p:cNvPr id="258" name="Freeform 15"/>
              <p:cNvSpPr>
                <a:spLocks/>
              </p:cNvSpPr>
              <p:nvPr/>
            </p:nvSpPr>
            <p:spPr bwMode="auto">
              <a:xfrm>
                <a:off x="3330" y="1959"/>
                <a:ext cx="162" cy="387"/>
              </a:xfrm>
              <a:custGeom>
                <a:avLst/>
                <a:gdLst>
                  <a:gd name="T0" fmla="*/ 0 w 162"/>
                  <a:gd name="T1" fmla="*/ 1 h 387"/>
                  <a:gd name="T2" fmla="*/ 44 w 162"/>
                  <a:gd name="T3" fmla="*/ 11 h 387"/>
                  <a:gd name="T4" fmla="*/ 92 w 162"/>
                  <a:gd name="T5" fmla="*/ 69 h 387"/>
                  <a:gd name="T6" fmla="*/ 130 w 162"/>
                  <a:gd name="T7" fmla="*/ 141 h 387"/>
                  <a:gd name="T8" fmla="*/ 150 w 162"/>
                  <a:gd name="T9" fmla="*/ 217 h 387"/>
                  <a:gd name="T10" fmla="*/ 160 w 162"/>
                  <a:gd name="T11" fmla="*/ 285 h 387"/>
                  <a:gd name="T12" fmla="*/ 160 w 162"/>
                  <a:gd name="T13" fmla="*/ 387 h 387"/>
                  <a:gd name="T14" fmla="*/ 0 60000 65536"/>
                  <a:gd name="T15" fmla="*/ 0 60000 65536"/>
                  <a:gd name="T16" fmla="*/ 0 60000 65536"/>
                  <a:gd name="T17" fmla="*/ 0 60000 65536"/>
                  <a:gd name="T18" fmla="*/ 0 60000 65536"/>
                  <a:gd name="T19" fmla="*/ 0 60000 65536"/>
                  <a:gd name="T20" fmla="*/ 0 60000 65536"/>
                  <a:gd name="T21" fmla="*/ 0 w 162"/>
                  <a:gd name="T22" fmla="*/ 0 h 387"/>
                  <a:gd name="T23" fmla="*/ 162 w 162"/>
                  <a:gd name="T24" fmla="*/ 387 h 3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387">
                    <a:moveTo>
                      <a:pt x="0" y="1"/>
                    </a:moveTo>
                    <a:cubicBezTo>
                      <a:pt x="14" y="0"/>
                      <a:pt x="29" y="0"/>
                      <a:pt x="44" y="11"/>
                    </a:cubicBezTo>
                    <a:cubicBezTo>
                      <a:pt x="59" y="22"/>
                      <a:pt x="78" y="47"/>
                      <a:pt x="92" y="69"/>
                    </a:cubicBezTo>
                    <a:cubicBezTo>
                      <a:pt x="106" y="91"/>
                      <a:pt x="120" y="116"/>
                      <a:pt x="130" y="141"/>
                    </a:cubicBezTo>
                    <a:cubicBezTo>
                      <a:pt x="140" y="166"/>
                      <a:pt x="145" y="193"/>
                      <a:pt x="150" y="217"/>
                    </a:cubicBezTo>
                    <a:cubicBezTo>
                      <a:pt x="155" y="241"/>
                      <a:pt x="158" y="257"/>
                      <a:pt x="160" y="285"/>
                    </a:cubicBezTo>
                    <a:cubicBezTo>
                      <a:pt x="162" y="313"/>
                      <a:pt x="161" y="350"/>
                      <a:pt x="160" y="387"/>
                    </a:cubicBezTo>
                  </a:path>
                </a:pathLst>
              </a:custGeom>
              <a:noFill/>
              <a:ln w="317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9" name="Text Box 103"/>
              <p:cNvSpPr txBox="1">
                <a:spLocks noChangeArrowheads="1"/>
              </p:cNvSpPr>
              <p:nvPr/>
            </p:nvSpPr>
            <p:spPr bwMode="auto">
              <a:xfrm>
                <a:off x="3717" y="2095"/>
                <a:ext cx="6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Reactors</a:t>
                </a:r>
                <a:endParaRPr lang="fr-FR" sz="1600" dirty="0">
                  <a:solidFill>
                    <a:srgbClr val="FFFF00"/>
                  </a:solidFill>
                  <a:latin typeface="Cambria"/>
                  <a:cs typeface="Cambria"/>
                </a:endParaRPr>
              </a:p>
            </p:txBody>
          </p:sp>
          <p:sp>
            <p:nvSpPr>
              <p:cNvPr id="260" name="Line 106"/>
              <p:cNvSpPr>
                <a:spLocks noChangeShapeType="1"/>
              </p:cNvSpPr>
              <p:nvPr/>
            </p:nvSpPr>
            <p:spPr bwMode="auto">
              <a:xfrm>
                <a:off x="3496" y="2276"/>
                <a:ext cx="2080" cy="0"/>
              </a:xfrm>
              <a:prstGeom prst="line">
                <a:avLst/>
              </a:prstGeom>
              <a:noFill/>
              <a:ln w="12700">
                <a:solidFill>
                  <a:srgbClr val="3333CC"/>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49" name="Group 117"/>
            <p:cNvGrpSpPr>
              <a:grpSpLocks/>
            </p:cNvGrpSpPr>
            <p:nvPr/>
          </p:nvGrpSpPr>
          <p:grpSpPr bwMode="auto">
            <a:xfrm>
              <a:off x="3372" y="2486"/>
              <a:ext cx="2172" cy="940"/>
              <a:chOff x="3372" y="2486"/>
              <a:chExt cx="2172" cy="940"/>
            </a:xfrm>
          </p:grpSpPr>
          <p:sp>
            <p:nvSpPr>
              <p:cNvPr id="255" name="Freeform 17"/>
              <p:cNvSpPr>
                <a:spLocks/>
              </p:cNvSpPr>
              <p:nvPr/>
            </p:nvSpPr>
            <p:spPr bwMode="auto">
              <a:xfrm>
                <a:off x="3372" y="2492"/>
                <a:ext cx="1926" cy="934"/>
              </a:xfrm>
              <a:custGeom>
                <a:avLst/>
                <a:gdLst>
                  <a:gd name="T0" fmla="*/ 0 w 1926"/>
                  <a:gd name="T1" fmla="*/ 82 h 934"/>
                  <a:gd name="T2" fmla="*/ 96 w 1926"/>
                  <a:gd name="T3" fmla="*/ 31 h 934"/>
                  <a:gd name="T4" fmla="*/ 165 w 1926"/>
                  <a:gd name="T5" fmla="*/ 10 h 934"/>
                  <a:gd name="T6" fmla="*/ 213 w 1926"/>
                  <a:gd name="T7" fmla="*/ 1 h 934"/>
                  <a:gd name="T8" fmla="*/ 285 w 1926"/>
                  <a:gd name="T9" fmla="*/ 16 h 934"/>
                  <a:gd name="T10" fmla="*/ 387 w 1926"/>
                  <a:gd name="T11" fmla="*/ 64 h 934"/>
                  <a:gd name="T12" fmla="*/ 651 w 1926"/>
                  <a:gd name="T13" fmla="*/ 199 h 934"/>
                  <a:gd name="T14" fmla="*/ 1080 w 1926"/>
                  <a:gd name="T15" fmla="*/ 424 h 934"/>
                  <a:gd name="T16" fmla="*/ 1437 w 1926"/>
                  <a:gd name="T17" fmla="*/ 631 h 934"/>
                  <a:gd name="T18" fmla="*/ 1926 w 1926"/>
                  <a:gd name="T19" fmla="*/ 934 h 9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6"/>
                  <a:gd name="T31" fmla="*/ 0 h 934"/>
                  <a:gd name="T32" fmla="*/ 1926 w 1926"/>
                  <a:gd name="T33" fmla="*/ 934 h 9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6" h="934">
                    <a:moveTo>
                      <a:pt x="0" y="82"/>
                    </a:moveTo>
                    <a:cubicBezTo>
                      <a:pt x="34" y="62"/>
                      <a:pt x="69" y="43"/>
                      <a:pt x="96" y="31"/>
                    </a:cubicBezTo>
                    <a:cubicBezTo>
                      <a:pt x="123" y="19"/>
                      <a:pt x="146" y="15"/>
                      <a:pt x="165" y="10"/>
                    </a:cubicBezTo>
                    <a:cubicBezTo>
                      <a:pt x="184" y="5"/>
                      <a:pt x="193" y="0"/>
                      <a:pt x="213" y="1"/>
                    </a:cubicBezTo>
                    <a:cubicBezTo>
                      <a:pt x="233" y="2"/>
                      <a:pt x="256" y="6"/>
                      <a:pt x="285" y="16"/>
                    </a:cubicBezTo>
                    <a:cubicBezTo>
                      <a:pt x="314" y="26"/>
                      <a:pt x="326" y="34"/>
                      <a:pt x="387" y="64"/>
                    </a:cubicBezTo>
                    <a:cubicBezTo>
                      <a:pt x="448" y="94"/>
                      <a:pt x="536" y="139"/>
                      <a:pt x="651" y="199"/>
                    </a:cubicBezTo>
                    <a:cubicBezTo>
                      <a:pt x="766" y="259"/>
                      <a:pt x="949" y="352"/>
                      <a:pt x="1080" y="424"/>
                    </a:cubicBezTo>
                    <a:cubicBezTo>
                      <a:pt x="1211" y="496"/>
                      <a:pt x="1296" y="546"/>
                      <a:pt x="1437" y="631"/>
                    </a:cubicBezTo>
                    <a:cubicBezTo>
                      <a:pt x="1578" y="716"/>
                      <a:pt x="1752" y="825"/>
                      <a:pt x="1926" y="934"/>
                    </a:cubicBezTo>
                  </a:path>
                </a:pathLst>
              </a:custGeom>
              <a:noFill/>
              <a:ln w="31750">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6" name="Text Box 108"/>
              <p:cNvSpPr txBox="1">
                <a:spLocks noChangeArrowheads="1"/>
              </p:cNvSpPr>
              <p:nvPr/>
            </p:nvSpPr>
            <p:spPr bwMode="auto">
              <a:xfrm>
                <a:off x="4082" y="2486"/>
                <a:ext cx="95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smtClean="0">
                    <a:solidFill>
                      <a:srgbClr val="FFFF00"/>
                    </a:solidFill>
                    <a:latin typeface="Cambria"/>
                    <a:cs typeface="Cambria"/>
                  </a:rPr>
                  <a:t>  </a:t>
                </a:r>
                <a:r>
                  <a:rPr lang="fr-FR" sz="1600" dirty="0" err="1" smtClean="0">
                    <a:solidFill>
                      <a:srgbClr val="FFFF00"/>
                    </a:solidFill>
                    <a:latin typeface="Cambria"/>
                    <a:cs typeface="Cambria"/>
                  </a:rPr>
                  <a:t>Atmospheric</a:t>
                </a:r>
                <a:r>
                  <a:rPr lang="fr-FR" sz="1600" dirty="0" smtClean="0">
                    <a:solidFill>
                      <a:srgbClr val="FFFF00"/>
                    </a:solidFill>
                    <a:latin typeface="Cambria"/>
                    <a:cs typeface="Cambria"/>
                  </a:rPr>
                  <a:t> </a:t>
                </a:r>
                <a:endParaRPr lang="fr-FR" sz="1600" dirty="0">
                  <a:solidFill>
                    <a:srgbClr val="FFFF00"/>
                  </a:solidFill>
                  <a:latin typeface="Cambria"/>
                  <a:cs typeface="Cambria"/>
                </a:endParaRPr>
              </a:p>
            </p:txBody>
          </p:sp>
          <p:sp>
            <p:nvSpPr>
              <p:cNvPr id="257" name="Line 109"/>
              <p:cNvSpPr>
                <a:spLocks noChangeShapeType="1"/>
              </p:cNvSpPr>
              <p:nvPr/>
            </p:nvSpPr>
            <p:spPr bwMode="auto">
              <a:xfrm>
                <a:off x="4016" y="2684"/>
                <a:ext cx="1528" cy="0"/>
              </a:xfrm>
              <a:prstGeom prst="line">
                <a:avLst/>
              </a:prstGeom>
              <a:noFill/>
              <a:ln w="12700">
                <a:solidFill>
                  <a:srgbClr val="00CCFF"/>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250" name="Group 118"/>
            <p:cNvGrpSpPr>
              <a:grpSpLocks/>
            </p:cNvGrpSpPr>
            <p:nvPr/>
          </p:nvGrpSpPr>
          <p:grpSpPr bwMode="auto">
            <a:xfrm>
              <a:off x="4263" y="2838"/>
              <a:ext cx="1789" cy="516"/>
              <a:chOff x="4263" y="2838"/>
              <a:chExt cx="1789" cy="516"/>
            </a:xfrm>
          </p:grpSpPr>
          <p:sp>
            <p:nvSpPr>
              <p:cNvPr id="251" name="Freeform 18"/>
              <p:cNvSpPr>
                <a:spLocks/>
              </p:cNvSpPr>
              <p:nvPr/>
            </p:nvSpPr>
            <p:spPr bwMode="auto">
              <a:xfrm>
                <a:off x="4263" y="3224"/>
                <a:ext cx="1206" cy="130"/>
              </a:xfrm>
              <a:custGeom>
                <a:avLst/>
                <a:gdLst>
                  <a:gd name="T0" fmla="*/ 0 w 1206"/>
                  <a:gd name="T1" fmla="*/ 4 h 130"/>
                  <a:gd name="T2" fmla="*/ 270 w 1206"/>
                  <a:gd name="T3" fmla="*/ 1 h 130"/>
                  <a:gd name="T4" fmla="*/ 534 w 1206"/>
                  <a:gd name="T5" fmla="*/ 1 h 130"/>
                  <a:gd name="T6" fmla="*/ 789 w 1206"/>
                  <a:gd name="T7" fmla="*/ 7 h 130"/>
                  <a:gd name="T8" fmla="*/ 879 w 1206"/>
                  <a:gd name="T9" fmla="*/ 13 h 130"/>
                  <a:gd name="T10" fmla="*/ 954 w 1206"/>
                  <a:gd name="T11" fmla="*/ 34 h 130"/>
                  <a:gd name="T12" fmla="*/ 1053 w 1206"/>
                  <a:gd name="T13" fmla="*/ 61 h 130"/>
                  <a:gd name="T14" fmla="*/ 1122 w 1206"/>
                  <a:gd name="T15" fmla="*/ 94 h 130"/>
                  <a:gd name="T16" fmla="*/ 1206 w 1206"/>
                  <a:gd name="T17" fmla="*/ 13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06"/>
                  <a:gd name="T28" fmla="*/ 0 h 130"/>
                  <a:gd name="T29" fmla="*/ 1206 w 1206"/>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06" h="130">
                    <a:moveTo>
                      <a:pt x="0" y="4"/>
                    </a:moveTo>
                    <a:cubicBezTo>
                      <a:pt x="90" y="3"/>
                      <a:pt x="181" y="2"/>
                      <a:pt x="270" y="1"/>
                    </a:cubicBezTo>
                    <a:cubicBezTo>
                      <a:pt x="359" y="0"/>
                      <a:pt x="448" y="0"/>
                      <a:pt x="534" y="1"/>
                    </a:cubicBezTo>
                    <a:cubicBezTo>
                      <a:pt x="620" y="2"/>
                      <a:pt x="732" y="5"/>
                      <a:pt x="789" y="7"/>
                    </a:cubicBezTo>
                    <a:cubicBezTo>
                      <a:pt x="846" y="9"/>
                      <a:pt x="852" y="9"/>
                      <a:pt x="879" y="13"/>
                    </a:cubicBezTo>
                    <a:cubicBezTo>
                      <a:pt x="906" y="17"/>
                      <a:pt x="925" y="26"/>
                      <a:pt x="954" y="34"/>
                    </a:cubicBezTo>
                    <a:cubicBezTo>
                      <a:pt x="983" y="42"/>
                      <a:pt x="1025" y="51"/>
                      <a:pt x="1053" y="61"/>
                    </a:cubicBezTo>
                    <a:cubicBezTo>
                      <a:pt x="1081" y="71"/>
                      <a:pt x="1097" y="83"/>
                      <a:pt x="1122" y="94"/>
                    </a:cubicBezTo>
                    <a:cubicBezTo>
                      <a:pt x="1147" y="105"/>
                      <a:pt x="1176" y="117"/>
                      <a:pt x="1206" y="130"/>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252" name="Text Box 110"/>
              <p:cNvSpPr txBox="1">
                <a:spLocks noChangeArrowheads="1"/>
              </p:cNvSpPr>
              <p:nvPr/>
            </p:nvSpPr>
            <p:spPr bwMode="auto">
              <a:xfrm>
                <a:off x="4736" y="2838"/>
                <a:ext cx="55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600" dirty="0" err="1" smtClean="0">
                    <a:solidFill>
                      <a:srgbClr val="FFFF00"/>
                    </a:solidFill>
                    <a:latin typeface="Cambria"/>
                    <a:cs typeface="Cambria"/>
                  </a:rPr>
                  <a:t>Cosmic</a:t>
                </a:r>
                <a:endParaRPr lang="fr-FR" sz="1600" dirty="0">
                  <a:solidFill>
                    <a:srgbClr val="FFFF00"/>
                  </a:solidFill>
                  <a:latin typeface="Cambria"/>
                  <a:cs typeface="Cambria"/>
                </a:endParaRPr>
              </a:p>
            </p:txBody>
          </p:sp>
          <p:sp>
            <p:nvSpPr>
              <p:cNvPr id="253" name="Line 111"/>
              <p:cNvSpPr>
                <a:spLocks noChangeShapeType="1"/>
              </p:cNvSpPr>
              <p:nvPr/>
            </p:nvSpPr>
            <p:spPr bwMode="auto">
              <a:xfrm>
                <a:off x="5044" y="3044"/>
                <a:ext cx="100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54" name="Line 113"/>
              <p:cNvSpPr>
                <a:spLocks noChangeShapeType="1"/>
              </p:cNvSpPr>
              <p:nvPr/>
            </p:nvSpPr>
            <p:spPr bwMode="auto">
              <a:xfrm flipV="1">
                <a:off x="5356" y="3044"/>
                <a:ext cx="0" cy="24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pic>
        <p:nvPicPr>
          <p:cNvPr id="114" name="Image 42" descr="RTEmagicC_junogrande_01.jp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5805264"/>
            <a:ext cx="1008112" cy="96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3923928" y="4869160"/>
            <a:ext cx="1440160" cy="523220"/>
          </a:xfrm>
          <a:prstGeom prst="rect">
            <a:avLst/>
          </a:prstGeom>
          <a:noFill/>
        </p:spPr>
        <p:txBody>
          <a:bodyPr wrap="square" rtlCol="0">
            <a:spAutoFit/>
          </a:bodyPr>
          <a:lstStyle/>
          <a:p>
            <a:pPr algn="ctr"/>
            <a:r>
              <a:rPr lang="fr-FR" sz="1400" dirty="0" smtClean="0">
                <a:solidFill>
                  <a:schemeClr val="bg1"/>
                </a:solidFill>
              </a:rPr>
              <a:t>DCHOOZ/JUNO</a:t>
            </a:r>
          </a:p>
          <a:p>
            <a:pPr algn="ctr"/>
            <a:r>
              <a:rPr lang="fr-FR" sz="1400" dirty="0" err="1" smtClean="0">
                <a:solidFill>
                  <a:schemeClr val="bg1"/>
                </a:solidFill>
              </a:rPr>
              <a:t>CeSOX</a:t>
            </a:r>
            <a:endParaRPr lang="fr-FR" sz="1400" dirty="0">
              <a:solidFill>
                <a:schemeClr val="bg1"/>
              </a:solidFill>
            </a:endParaRPr>
          </a:p>
        </p:txBody>
      </p:sp>
      <p:pic>
        <p:nvPicPr>
          <p:cNvPr id="11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6093296"/>
            <a:ext cx="1122568" cy="64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5364088" y="5013176"/>
            <a:ext cx="1728192" cy="307777"/>
          </a:xfrm>
          <a:prstGeom prst="rect">
            <a:avLst/>
          </a:prstGeom>
          <a:noFill/>
        </p:spPr>
        <p:txBody>
          <a:bodyPr wrap="square" rtlCol="0">
            <a:spAutoFit/>
          </a:bodyPr>
          <a:lstStyle/>
          <a:p>
            <a:r>
              <a:rPr lang="fr-FR" sz="1400" dirty="0" smtClean="0">
                <a:solidFill>
                  <a:srgbClr val="FFFFFF"/>
                </a:solidFill>
              </a:rPr>
              <a:t>DUNE/ORCA</a:t>
            </a:r>
            <a:endParaRPr lang="fr-FR" sz="1400" dirty="0">
              <a:solidFill>
                <a:srgbClr val="FFFFFF"/>
              </a:solidFill>
            </a:endParaRPr>
          </a:p>
        </p:txBody>
      </p:sp>
      <p:pic>
        <p:nvPicPr>
          <p:cNvPr id="115" name="Imag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949280"/>
            <a:ext cx="1296144" cy="79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588224" y="5013176"/>
            <a:ext cx="1440160" cy="307777"/>
          </a:xfrm>
          <a:prstGeom prst="rect">
            <a:avLst/>
          </a:prstGeom>
          <a:noFill/>
        </p:spPr>
        <p:txBody>
          <a:bodyPr wrap="square" rtlCol="0">
            <a:spAutoFit/>
          </a:bodyPr>
          <a:lstStyle/>
          <a:p>
            <a:r>
              <a:rPr lang="fr-FR" sz="1400" dirty="0" smtClean="0">
                <a:solidFill>
                  <a:schemeClr val="bg1"/>
                </a:solidFill>
              </a:rPr>
              <a:t>KM3NEt/ARCA</a:t>
            </a:r>
            <a:endParaRPr lang="fr-FR" sz="1400" dirty="0">
              <a:solidFill>
                <a:schemeClr val="bg1"/>
              </a:solidFill>
            </a:endParaRPr>
          </a:p>
        </p:txBody>
      </p:sp>
      <p:sp>
        <p:nvSpPr>
          <p:cNvPr id="3" name="ZoneTexte 2"/>
          <p:cNvSpPr txBox="1"/>
          <p:nvPr/>
        </p:nvSpPr>
        <p:spPr>
          <a:xfrm>
            <a:off x="179512" y="6165304"/>
            <a:ext cx="3600400" cy="369332"/>
          </a:xfrm>
          <a:prstGeom prst="rect">
            <a:avLst/>
          </a:prstGeom>
          <a:noFill/>
        </p:spPr>
        <p:txBody>
          <a:bodyPr wrap="square" rtlCol="0">
            <a:spAutoFit/>
          </a:bodyPr>
          <a:lstStyle/>
          <a:p>
            <a:r>
              <a:rPr lang="fr-FR" sz="1800" dirty="0" smtClean="0">
                <a:solidFill>
                  <a:srgbClr val="FFFF00"/>
                </a:solidFill>
              </a:rPr>
              <a:t>3 techniques:H</a:t>
            </a:r>
            <a:r>
              <a:rPr lang="fr-FR" sz="1800" baseline="-25000" dirty="0" smtClean="0">
                <a:solidFill>
                  <a:srgbClr val="FFFF00"/>
                </a:solidFill>
              </a:rPr>
              <a:t>2</a:t>
            </a:r>
            <a:r>
              <a:rPr lang="fr-FR" sz="1800" dirty="0" smtClean="0">
                <a:solidFill>
                  <a:srgbClr val="FFFF00"/>
                </a:solidFill>
              </a:rPr>
              <a:t>O/</a:t>
            </a:r>
            <a:r>
              <a:rPr lang="fr-FR" sz="1800" dirty="0" err="1" smtClean="0">
                <a:solidFill>
                  <a:srgbClr val="FFFF00"/>
                </a:solidFill>
              </a:rPr>
              <a:t>Liq</a:t>
            </a:r>
            <a:r>
              <a:rPr lang="fr-FR" sz="1800" dirty="0" smtClean="0">
                <a:solidFill>
                  <a:srgbClr val="FFFF00"/>
                </a:solidFill>
              </a:rPr>
              <a:t> </a:t>
            </a:r>
            <a:r>
              <a:rPr lang="fr-FR" sz="1800" dirty="0" err="1" smtClean="0">
                <a:solidFill>
                  <a:srgbClr val="FFFF00"/>
                </a:solidFill>
              </a:rPr>
              <a:t>Scint</a:t>
            </a:r>
            <a:r>
              <a:rPr lang="fr-FR" sz="1800" dirty="0" smtClean="0">
                <a:solidFill>
                  <a:srgbClr val="FFFF00"/>
                </a:solidFill>
              </a:rPr>
              <a:t>/</a:t>
            </a:r>
            <a:r>
              <a:rPr lang="fr-FR" sz="1800" dirty="0" err="1" smtClean="0">
                <a:solidFill>
                  <a:srgbClr val="FFFF00"/>
                </a:solidFill>
              </a:rPr>
              <a:t>Liq</a:t>
            </a:r>
            <a:r>
              <a:rPr lang="fr-FR" sz="1800" dirty="0" smtClean="0">
                <a:solidFill>
                  <a:srgbClr val="FFFF00"/>
                </a:solidFill>
              </a:rPr>
              <a:t> Ar</a:t>
            </a:r>
            <a:endParaRPr lang="fr-FR" sz="1800" dirty="0">
              <a:solidFill>
                <a:srgbClr val="FFFF00"/>
              </a:solidFill>
            </a:endParaRPr>
          </a:p>
        </p:txBody>
      </p:sp>
      <p:pic>
        <p:nvPicPr>
          <p:cNvPr id="118"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876"/>
            <a:ext cx="1259632" cy="7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9710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9832" y="188640"/>
            <a:ext cx="4536504" cy="1143000"/>
          </a:xfrm>
        </p:spPr>
        <p:txBody>
          <a:bodyPr/>
          <a:lstStyle/>
          <a:p>
            <a:r>
              <a:rPr lang="fr-FR" sz="2800" dirty="0" err="1" smtClean="0">
                <a:solidFill>
                  <a:srgbClr val="FFFF00"/>
                </a:solidFill>
                <a:latin typeface="Cambria"/>
                <a:cs typeface="Cambria"/>
              </a:rPr>
              <a:t>Dark</a:t>
            </a:r>
            <a:r>
              <a:rPr lang="fr-FR" sz="2800" dirty="0" smtClean="0">
                <a:solidFill>
                  <a:srgbClr val="FFFF00"/>
                </a:solidFill>
                <a:latin typeface="Cambria"/>
                <a:cs typeface="Cambria"/>
              </a:rPr>
              <a:t> </a:t>
            </a:r>
            <a:r>
              <a:rPr lang="fr-FR" sz="2800" dirty="0" err="1" smtClean="0">
                <a:solidFill>
                  <a:srgbClr val="FFFF00"/>
                </a:solidFill>
                <a:latin typeface="Cambria"/>
                <a:cs typeface="Cambria"/>
              </a:rPr>
              <a:t>matter</a:t>
            </a:r>
            <a:r>
              <a:rPr lang="fr-FR" sz="2800" dirty="0" smtClean="0">
                <a:solidFill>
                  <a:srgbClr val="FFFF00"/>
                </a:solidFill>
                <a:latin typeface="Cambria"/>
                <a:cs typeface="Cambria"/>
              </a:rPr>
              <a:t> (invisibles II)</a:t>
            </a:r>
            <a:endParaRPr lang="fr-FR" sz="2800" dirty="0">
              <a:solidFill>
                <a:srgbClr val="FFFF00"/>
              </a:solidFill>
              <a:latin typeface="Cambria"/>
              <a:cs typeface="Cambria"/>
            </a:endParaRPr>
          </a:p>
        </p:txBody>
      </p:sp>
      <p:pic>
        <p:nvPicPr>
          <p:cNvPr id="3" name="Image 2"/>
          <p:cNvPicPr>
            <a:picLocks noChangeAspect="1"/>
          </p:cNvPicPr>
          <p:nvPr/>
        </p:nvPicPr>
        <p:blipFill>
          <a:blip r:embed="rId2"/>
          <a:stretch>
            <a:fillRect/>
          </a:stretch>
        </p:blipFill>
        <p:spPr>
          <a:xfrm>
            <a:off x="395536" y="1124744"/>
            <a:ext cx="7704856" cy="4190360"/>
          </a:xfrm>
          <a:prstGeom prst="rect">
            <a:avLst/>
          </a:prstGeom>
        </p:spPr>
      </p:pic>
      <p:pic>
        <p:nvPicPr>
          <p:cNvPr id="4"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5157191"/>
            <a:ext cx="1368152" cy="112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16"/>
          <p:cNvSpPr txBox="1">
            <a:spLocks noChangeArrowheads="1"/>
          </p:cNvSpPr>
          <p:nvPr/>
        </p:nvSpPr>
        <p:spPr bwMode="auto">
          <a:xfrm>
            <a:off x="7236296" y="6237312"/>
            <a:ext cx="1800200" cy="3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Dark</a:t>
            </a:r>
            <a:r>
              <a:rPr lang="fr-FR" altLang="fr-FR" sz="1800" dirty="0">
                <a:solidFill>
                  <a:srgbClr val="FFFF00"/>
                </a:solidFill>
                <a:latin typeface="Cambria" charset="0"/>
                <a:ea typeface="ＭＳ Ｐゴシック" charset="-128"/>
              </a:rPr>
              <a:t>  </a:t>
            </a:r>
            <a:r>
              <a:rPr lang="fr-FR" altLang="fr-FR" sz="1800" dirty="0" err="1">
                <a:solidFill>
                  <a:srgbClr val="FFFF00"/>
                </a:solidFill>
                <a:latin typeface="Cambria" charset="0"/>
                <a:ea typeface="ＭＳ Ｐゴシック" charset="-128"/>
              </a:rPr>
              <a:t>Side</a:t>
            </a:r>
            <a:endParaRPr lang="fr-FR" altLang="fr-FR" sz="1800" dirty="0">
              <a:solidFill>
                <a:srgbClr val="FFFF00"/>
              </a:solidFill>
              <a:latin typeface="Cambria" charset="0"/>
              <a:ea typeface="ＭＳ Ｐゴシック" charset="-128"/>
            </a:endParaRPr>
          </a:p>
        </p:txBody>
      </p:sp>
      <p:sp>
        <p:nvSpPr>
          <p:cNvPr id="6" name="ZoneTexte 5"/>
          <p:cNvSpPr txBox="1"/>
          <p:nvPr/>
        </p:nvSpPr>
        <p:spPr>
          <a:xfrm>
            <a:off x="395536" y="6021288"/>
            <a:ext cx="5832648" cy="400110"/>
          </a:xfrm>
          <a:prstGeom prst="rect">
            <a:avLst/>
          </a:prstGeom>
          <a:noFill/>
        </p:spPr>
        <p:txBody>
          <a:bodyPr wrap="square" rtlCol="0">
            <a:spAutoFit/>
          </a:bodyPr>
          <a:lstStyle/>
          <a:p>
            <a:r>
              <a:rPr lang="fr-FR" sz="2000" dirty="0" err="1" smtClean="0">
                <a:solidFill>
                  <a:srgbClr val="FFFF00"/>
                </a:solidFill>
              </a:rPr>
              <a:t>Liq</a:t>
            </a:r>
            <a:r>
              <a:rPr lang="fr-FR" sz="2000" dirty="0" smtClean="0">
                <a:solidFill>
                  <a:srgbClr val="FFFF00"/>
                </a:solidFill>
              </a:rPr>
              <a:t> Argon:  </a:t>
            </a:r>
            <a:r>
              <a:rPr lang="fr-FR" sz="2000" dirty="0">
                <a:solidFill>
                  <a:srgbClr val="FFFF00"/>
                </a:solidFill>
              </a:rPr>
              <a:t>D</a:t>
            </a:r>
            <a:r>
              <a:rPr lang="fr-FR" sz="2000" dirty="0" smtClean="0">
                <a:solidFill>
                  <a:srgbClr val="FFFF00"/>
                </a:solidFill>
              </a:rPr>
              <a:t>ark-Side</a:t>
            </a:r>
            <a:r>
              <a:rPr lang="fr-FR" sz="2000" dirty="0" smtClean="0">
                <a:solidFill>
                  <a:srgbClr val="FFFF00"/>
                </a:solidFill>
                <a:sym typeface="Wingdings"/>
              </a:rPr>
              <a:t>Ds-20k </a:t>
            </a:r>
            <a:r>
              <a:rPr lang="fr-FR" sz="2000" dirty="0" err="1" smtClean="0">
                <a:solidFill>
                  <a:srgbClr val="FFFF00"/>
                </a:solidFill>
                <a:sym typeface="Wingdings"/>
              </a:rPr>
              <a:t>Argo</a:t>
            </a:r>
            <a:r>
              <a:rPr lang="fr-FR" sz="2000" dirty="0" smtClean="0">
                <a:solidFill>
                  <a:srgbClr val="FFFF00"/>
                </a:solidFill>
                <a:sym typeface="Wingdings"/>
              </a:rPr>
              <a:t>  </a:t>
            </a:r>
            <a:endParaRPr lang="fr-FR" sz="2000" dirty="0">
              <a:solidFill>
                <a:srgbClr val="FFFF00"/>
              </a:solidFill>
            </a:endParaRPr>
          </a:p>
        </p:txBody>
      </p:sp>
    </p:spTree>
    <p:extLst>
      <p:ext uri="{BB962C8B-B14F-4D97-AF65-F5344CB8AC3E}">
        <p14:creationId xmlns:p14="http://schemas.microsoft.com/office/powerpoint/2010/main" val="199456685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15362" name="Text Box 2"/>
          <p:cNvSpPr txBox="1">
            <a:spLocks noChangeArrowheads="1"/>
          </p:cNvSpPr>
          <p:nvPr/>
        </p:nvSpPr>
        <p:spPr bwMode="auto">
          <a:xfrm>
            <a:off x="3014167" y="171450"/>
            <a:ext cx="5546130" cy="95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a:solidFill>
                  <a:srgbClr val="FFFF00"/>
                </a:solidFill>
                <a:latin typeface="Cambria" charset="0"/>
              </a:rPr>
              <a:t>Neutrinos and </a:t>
            </a:r>
            <a:r>
              <a:rPr lang="fr-FR" altLang="fr-FR" sz="2800" i="1" dirty="0" err="1">
                <a:solidFill>
                  <a:srgbClr val="FFFF00"/>
                </a:solidFill>
                <a:latin typeface="Cambria" charset="0"/>
              </a:rPr>
              <a:t>Dark</a:t>
            </a:r>
            <a:r>
              <a:rPr lang="fr-FR" altLang="fr-FR" sz="2800" i="1" dirty="0">
                <a:solidFill>
                  <a:srgbClr val="FFFF00"/>
                </a:solidFill>
                <a:latin typeface="Cambria" charset="0"/>
              </a:rPr>
              <a:t> </a:t>
            </a:r>
            <a:r>
              <a:rPr lang="fr-FR" altLang="fr-FR" sz="2800" i="1" dirty="0" err="1" smtClean="0">
                <a:solidFill>
                  <a:srgbClr val="FFFF00"/>
                </a:solidFill>
                <a:latin typeface="Cambria" charset="0"/>
              </a:rPr>
              <a:t>matter</a:t>
            </a:r>
            <a:r>
              <a:rPr lang="fr-FR" altLang="fr-FR" sz="2800" i="1" dirty="0" smtClean="0">
                <a:solidFill>
                  <a:srgbClr val="FFFF00"/>
                </a:solidFill>
                <a:latin typeface="Cambria" charset="0"/>
              </a:rPr>
              <a:t> </a:t>
            </a:r>
            <a:endParaRPr lang="fr-FR" altLang="fr-FR" sz="2800" i="1" dirty="0">
              <a:solidFill>
                <a:srgbClr val="FFFF00"/>
              </a:solidFill>
              <a:latin typeface="Cambria" charset="0"/>
            </a:endParaRPr>
          </a:p>
          <a:p>
            <a:pPr algn="ctr" eaLnBrk="1" hangingPunct="1"/>
            <a:r>
              <a:rPr lang="fr-FR" altLang="fr-FR" sz="2800" i="1" dirty="0">
                <a:solidFill>
                  <a:srgbClr val="FFFF00"/>
                </a:solidFill>
                <a:latin typeface="Cambria" charset="0"/>
              </a:rPr>
              <a:t>APC contributions and prospectives</a:t>
            </a:r>
          </a:p>
        </p:txBody>
      </p:sp>
      <p:sp>
        <p:nvSpPr>
          <p:cNvPr id="15363" name="Text Box 3"/>
          <p:cNvSpPr txBox="1">
            <a:spLocks noChangeArrowheads="1"/>
          </p:cNvSpPr>
          <p:nvPr/>
        </p:nvSpPr>
        <p:spPr bwMode="auto">
          <a:xfrm>
            <a:off x="269875" y="1549400"/>
            <a:ext cx="8604250" cy="458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a:solidFill>
                  <a:schemeClr val="accent1"/>
                </a:solidFill>
                <a:latin typeface="Cambria" charset="0"/>
              </a:rPr>
              <a:t>Highlights of our 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a:solidFill>
                  <a:srgbClr val="FFFFFF"/>
                </a:solidFill>
                <a:latin typeface="Cambria" charset="0"/>
              </a:rPr>
              <a:t>DCHOOZ :  </a:t>
            </a:r>
            <a:r>
              <a:rPr lang="en-GB" altLang="fr-FR" sz="1800" dirty="0" err="1">
                <a:solidFill>
                  <a:srgbClr val="FFFFFF"/>
                </a:solidFill>
                <a:latin typeface="Cambria" charset="0"/>
              </a:rPr>
              <a:t>Spokesmanship</a:t>
            </a:r>
            <a:r>
              <a:rPr lang="en-GB" altLang="fr-FR" sz="1800" dirty="0">
                <a:solidFill>
                  <a:srgbClr val="FFFFFF"/>
                </a:solidFill>
                <a:latin typeface="Cambria" charset="0"/>
              </a:rPr>
              <a:t>, mechanics, analysis </a:t>
            </a:r>
          </a:p>
          <a:p>
            <a:pPr lvl="1" eaLnBrk="1" hangingPunct="1">
              <a:buFont typeface="Wingdings" charset="2"/>
              <a:buChar char="ü"/>
            </a:pPr>
            <a:r>
              <a:rPr lang="en-GB" altLang="fr-FR" sz="1800" dirty="0">
                <a:solidFill>
                  <a:srgbClr val="FFFFFF"/>
                </a:solidFill>
                <a:latin typeface="Cambria" charset="0"/>
              </a:rPr>
              <a:t>JUNO : The idea of </a:t>
            </a:r>
            <a:r>
              <a:rPr lang="en-GB" altLang="fr-FR" sz="1800" dirty="0" err="1">
                <a:solidFill>
                  <a:srgbClr val="FFFFFF"/>
                </a:solidFill>
                <a:latin typeface="Cambria" charset="0"/>
              </a:rPr>
              <a:t>multicalorimetry</a:t>
            </a:r>
            <a:r>
              <a:rPr lang="en-GB" altLang="fr-FR" sz="1800" dirty="0">
                <a:solidFill>
                  <a:srgbClr val="FFFFFF"/>
                </a:solidFill>
                <a:latin typeface="Cambria" charset="0"/>
              </a:rPr>
              <a:t>, DACQ card X-ROC</a:t>
            </a:r>
          </a:p>
          <a:p>
            <a:pPr lvl="1" eaLnBrk="1" hangingPunct="1">
              <a:buFont typeface="Wingdings" charset="2"/>
              <a:buChar char="ü"/>
            </a:pPr>
            <a:r>
              <a:rPr lang="en-GB" altLang="fr-FR" sz="1800" dirty="0" smtClean="0">
                <a:solidFill>
                  <a:srgbClr val="FFFFFF"/>
                </a:solidFill>
                <a:latin typeface="Cambria" charset="0"/>
              </a:rPr>
              <a:t>WA105</a:t>
            </a:r>
            <a:r>
              <a:rPr lang="en-GB" altLang="fr-FR" sz="1800" dirty="0">
                <a:solidFill>
                  <a:srgbClr val="FFFFFF"/>
                </a:solidFill>
                <a:latin typeface="Cambria" charset="0"/>
              </a:rPr>
              <a:t>/DUNE, Global convergence role, Physics coordination, PM  DACQ card</a:t>
            </a:r>
          </a:p>
          <a:p>
            <a:pPr lvl="1" eaLnBrk="1" hangingPunct="1">
              <a:buFont typeface="Wingdings" charset="2"/>
              <a:buChar char="ü"/>
            </a:pPr>
            <a:r>
              <a:rPr lang="en-CA" altLang="fr-FR" sz="1800" dirty="0" smtClean="0">
                <a:solidFill>
                  <a:srgbClr val="FFFFFF"/>
                </a:solidFill>
              </a:rPr>
              <a:t>KM3Net,   NH/IH  mass analysis, </a:t>
            </a:r>
            <a:r>
              <a:rPr lang="en-CA" altLang="fr-FR" sz="1800" dirty="0" err="1" smtClean="0">
                <a:solidFill>
                  <a:srgbClr val="FFFFFF"/>
                </a:solidFill>
              </a:rPr>
              <a:t>interdisciplinarity</a:t>
            </a:r>
            <a:r>
              <a:rPr lang="en-CA" altLang="fr-FR" sz="1800" dirty="0" smtClean="0">
                <a:solidFill>
                  <a:srgbClr val="FFFFFF"/>
                </a:solidFill>
              </a:rPr>
              <a:t> with Geosciences</a:t>
            </a:r>
            <a:endParaRPr lang="en-CA" altLang="fr-FR" sz="1800" dirty="0">
              <a:solidFill>
                <a:srgbClr val="FFFFFF"/>
              </a:solidFill>
            </a:endParaRPr>
          </a:p>
          <a:p>
            <a:pPr lvl="1" eaLnBrk="1" hangingPunct="1">
              <a:buFont typeface="Wingdings" charset="2"/>
              <a:buChar char="ü"/>
            </a:pPr>
            <a:r>
              <a:rPr lang="en-GB" altLang="fr-FR" sz="1800" dirty="0" err="1" smtClean="0">
                <a:solidFill>
                  <a:srgbClr val="FFFFFF"/>
                </a:solidFill>
                <a:latin typeface="Cambria" charset="0"/>
              </a:rPr>
              <a:t>Borexino</a:t>
            </a:r>
            <a:r>
              <a:rPr lang="en-GB" altLang="fr-FR" sz="1800" dirty="0">
                <a:solidFill>
                  <a:srgbClr val="FFFFFF"/>
                </a:solidFill>
                <a:latin typeface="Cambria" charset="0"/>
              </a:rPr>
              <a:t>/</a:t>
            </a:r>
            <a:r>
              <a:rPr lang="en-GB" altLang="fr-FR" sz="1800" dirty="0" err="1">
                <a:solidFill>
                  <a:srgbClr val="FFFFFF"/>
                </a:solidFill>
                <a:latin typeface="Cambria" charset="0"/>
              </a:rPr>
              <a:t>CeSOX</a:t>
            </a:r>
            <a:r>
              <a:rPr lang="en-GB" altLang="fr-FR" sz="1800" dirty="0">
                <a:solidFill>
                  <a:srgbClr val="FFFFFF"/>
                </a:solidFill>
                <a:latin typeface="Cambria" charset="0"/>
              </a:rPr>
              <a:t>,  </a:t>
            </a:r>
            <a:r>
              <a:rPr lang="en-GB" altLang="fr-FR" sz="1800" dirty="0" smtClean="0">
                <a:solidFill>
                  <a:srgbClr val="FFFFFF"/>
                </a:solidFill>
                <a:latin typeface="Cambria" charset="0"/>
              </a:rPr>
              <a:t> </a:t>
            </a:r>
            <a:r>
              <a:rPr lang="en-GB" altLang="fr-FR" sz="1800" dirty="0" err="1" smtClean="0">
                <a:solidFill>
                  <a:srgbClr val="FFFFFF"/>
                </a:solidFill>
                <a:latin typeface="Cambria" charset="0"/>
              </a:rPr>
              <a:t>DarkSide</a:t>
            </a:r>
            <a:r>
              <a:rPr lang="en-GB" altLang="fr-FR" sz="1800" dirty="0" smtClean="0">
                <a:solidFill>
                  <a:srgbClr val="FFFFFF"/>
                </a:solidFill>
                <a:latin typeface="Cambria" charset="0"/>
              </a:rPr>
              <a:t>   </a:t>
            </a:r>
            <a:r>
              <a:rPr lang="en-GB" altLang="fr-FR" sz="1800" dirty="0">
                <a:solidFill>
                  <a:srgbClr val="FFFFFF"/>
                </a:solidFill>
                <a:latin typeface="Cambria" charset="0"/>
              </a:rPr>
              <a:t>detailed simulation</a:t>
            </a:r>
          </a:p>
          <a:p>
            <a:pPr lvl="1" eaLnBrk="1" hangingPunct="1">
              <a:buFont typeface="Wingdings" charset="2"/>
              <a:buChar char="ü"/>
            </a:pPr>
            <a:r>
              <a:rPr lang="en-GB" altLang="fr-FR" sz="1800" dirty="0" smtClean="0">
                <a:solidFill>
                  <a:srgbClr val="FFFFFF"/>
                </a:solidFill>
                <a:latin typeface="Cambria" charset="0"/>
              </a:rPr>
              <a:t>R</a:t>
            </a:r>
            <a:r>
              <a:rPr lang="en-GB" altLang="fr-FR" sz="1800" dirty="0">
                <a:solidFill>
                  <a:srgbClr val="FFFFFF"/>
                </a:solidFill>
                <a:latin typeface="Cambria" charset="0"/>
              </a:rPr>
              <a:t>&amp;D </a:t>
            </a:r>
            <a:r>
              <a:rPr lang="en-GB" altLang="fr-FR" sz="1800" dirty="0" err="1">
                <a:solidFill>
                  <a:srgbClr val="FFFFFF"/>
                </a:solidFill>
                <a:latin typeface="Cambria" charset="0"/>
              </a:rPr>
              <a:t>Darkside</a:t>
            </a:r>
            <a:r>
              <a:rPr lang="en-GB" altLang="fr-FR" sz="1800" dirty="0">
                <a:solidFill>
                  <a:srgbClr val="FFFFFF"/>
                </a:solidFill>
                <a:latin typeface="Cambria" charset="0"/>
              </a:rPr>
              <a:t> directionality  ARIS</a:t>
            </a:r>
          </a:p>
          <a:p>
            <a:pPr lvl="1" eaLnBrk="1" hangingPunct="1">
              <a:buFont typeface="Wingdings" charset="2"/>
              <a:buChar char="ü"/>
            </a:pPr>
            <a:r>
              <a:rPr lang="en-GB" altLang="fr-FR" sz="1800" dirty="0">
                <a:solidFill>
                  <a:srgbClr val="FFFFFF"/>
                </a:solidFill>
                <a:latin typeface="Cambria" charset="0"/>
              </a:rPr>
              <a:t>R&amp;D LIQUIDO , </a:t>
            </a:r>
            <a:r>
              <a:rPr lang="en-GB" altLang="fr-FR" sz="1800" dirty="0" smtClean="0">
                <a:solidFill>
                  <a:srgbClr val="FFFFFF"/>
                </a:solidFill>
                <a:latin typeface="Cambria" charset="0"/>
              </a:rPr>
              <a:t>chair </a:t>
            </a:r>
            <a:r>
              <a:rPr lang="en-GB" altLang="fr-FR" sz="1800" dirty="0" err="1" smtClean="0">
                <a:solidFill>
                  <a:srgbClr val="FFFFFF"/>
                </a:solidFill>
                <a:latin typeface="Cambria" charset="0"/>
              </a:rPr>
              <a:t>Blaise</a:t>
            </a:r>
            <a:r>
              <a:rPr lang="en-GB" altLang="fr-FR" sz="1800" dirty="0" smtClean="0">
                <a:solidFill>
                  <a:srgbClr val="FFFFFF"/>
                </a:solidFill>
                <a:latin typeface="Cambria" charset="0"/>
              </a:rPr>
              <a:t> </a:t>
            </a:r>
            <a:r>
              <a:rPr lang="en-GB" altLang="fr-FR" sz="1800" dirty="0">
                <a:solidFill>
                  <a:srgbClr val="FFFFFF"/>
                </a:solidFill>
                <a:latin typeface="Cambria" charset="0"/>
              </a:rPr>
              <a:t>Pascal </a:t>
            </a:r>
            <a:r>
              <a:rPr lang="en-GB" altLang="fr-FR" sz="1800" dirty="0" err="1">
                <a:solidFill>
                  <a:srgbClr val="FFFFFF"/>
                </a:solidFill>
                <a:latin typeface="Cambria" charset="0"/>
              </a:rPr>
              <a:t>Suekane</a:t>
            </a:r>
            <a:endParaRPr lang="en-GB" altLang="fr-FR" sz="1800" dirty="0">
              <a:solidFill>
                <a:srgbClr val="FFFFFF"/>
              </a:solidFill>
              <a:latin typeface="Cambria" charset="0"/>
            </a:endParaRPr>
          </a:p>
          <a:p>
            <a:pPr lvl="1" eaLnBrk="1" hangingPunct="1">
              <a:buFont typeface="Wingdings" charset="2"/>
              <a:buChar char="ü"/>
            </a:pPr>
            <a:r>
              <a:rPr lang="en-GB" altLang="fr-FR" sz="1800" dirty="0" err="1" smtClean="0">
                <a:solidFill>
                  <a:srgbClr val="FFFFFF"/>
                </a:solidFill>
                <a:latin typeface="Cambria" charset="0"/>
              </a:rPr>
              <a:t>Interdisciplinarity</a:t>
            </a:r>
            <a:r>
              <a:rPr lang="en-GB" altLang="fr-FR" sz="1800" dirty="0" smtClean="0">
                <a:solidFill>
                  <a:srgbClr val="FFFFFF"/>
                </a:solidFill>
                <a:latin typeface="Cambria" charset="0"/>
              </a:rPr>
              <a:t>  </a:t>
            </a:r>
            <a:r>
              <a:rPr lang="en-GB" altLang="fr-FR" sz="1800" dirty="0" err="1">
                <a:solidFill>
                  <a:srgbClr val="FFFFFF"/>
                </a:solidFill>
                <a:latin typeface="Cambria" charset="0"/>
              </a:rPr>
              <a:t>Geoneutrinos</a:t>
            </a:r>
            <a:r>
              <a:rPr lang="en-GB" altLang="fr-FR" sz="1800" dirty="0">
                <a:solidFill>
                  <a:srgbClr val="FFFFFF"/>
                </a:solidFill>
                <a:latin typeface="Cambria" charset="0"/>
              </a:rPr>
              <a:t>, </a:t>
            </a:r>
            <a:r>
              <a:rPr lang="en-GB" altLang="fr-FR" sz="1800" dirty="0" err="1">
                <a:solidFill>
                  <a:srgbClr val="FFFFFF"/>
                </a:solidFill>
                <a:latin typeface="Cambria" charset="0"/>
              </a:rPr>
              <a:t>Muonic</a:t>
            </a:r>
            <a:r>
              <a:rPr lang="en-GB" altLang="fr-FR" sz="1800" dirty="0">
                <a:solidFill>
                  <a:srgbClr val="FFFFFF"/>
                </a:solidFill>
                <a:latin typeface="Cambria" charset="0"/>
              </a:rPr>
              <a:t> tomography</a:t>
            </a:r>
          </a:p>
          <a:p>
            <a:pPr eaLnBrk="1" hangingPunct="1">
              <a:buFont typeface="Wingdings" charset="2"/>
              <a:buChar char="ü"/>
            </a:pPr>
            <a:r>
              <a:rPr lang="en-GB" altLang="fr-FR" sz="1800" b="1" dirty="0">
                <a:solidFill>
                  <a:srgbClr val="FFFF00"/>
                </a:solidFill>
                <a:latin typeface="Cambria" charset="0"/>
              </a:rPr>
              <a:t>Future perspectives and short term milestones</a:t>
            </a:r>
          </a:p>
          <a:p>
            <a:pPr lvl="1" eaLnBrk="1" hangingPunct="1">
              <a:buFont typeface="Wingdings" charset="2"/>
              <a:buChar char="ü"/>
            </a:pPr>
            <a:r>
              <a:rPr lang="en-GB" altLang="fr-FR" sz="1800" b="1" i="1" dirty="0">
                <a:solidFill>
                  <a:srgbClr val="FF0000"/>
                </a:solidFill>
                <a:latin typeface="Cambria" charset="0"/>
              </a:rPr>
              <a:t>DCHOOZ , final results and  </a:t>
            </a:r>
            <a:r>
              <a:rPr lang="en-GB" altLang="fr-FR" sz="1800" b="1" i="1" dirty="0" err="1">
                <a:solidFill>
                  <a:srgbClr val="FF0000"/>
                </a:solidFill>
                <a:latin typeface="Cambria" charset="0"/>
              </a:rPr>
              <a:t>decomissioning</a:t>
            </a:r>
            <a:r>
              <a:rPr lang="en-GB" altLang="fr-FR" sz="1800" b="1" i="1" dirty="0">
                <a:solidFill>
                  <a:srgbClr val="FF0000"/>
                </a:solidFill>
                <a:latin typeface="Cambria" charset="0"/>
              </a:rPr>
              <a:t>   in 2018</a:t>
            </a:r>
          </a:p>
          <a:p>
            <a:pPr lvl="1" eaLnBrk="1" hangingPunct="1">
              <a:buFont typeface="Wingdings" charset="2"/>
              <a:buChar char="ü"/>
            </a:pPr>
            <a:r>
              <a:rPr lang="en-GB" altLang="fr-FR" sz="1800" b="1" i="1" dirty="0">
                <a:solidFill>
                  <a:srgbClr val="FF0000"/>
                </a:solidFill>
                <a:latin typeface="Cambria" charset="0"/>
              </a:rPr>
              <a:t>WA105 Start of data taking in </a:t>
            </a:r>
            <a:r>
              <a:rPr lang="en-GB" altLang="fr-FR" sz="1800" b="1" i="1" dirty="0" smtClean="0">
                <a:solidFill>
                  <a:srgbClr val="FF0000"/>
                </a:solidFill>
                <a:latin typeface="Cambria" charset="0"/>
              </a:rPr>
              <a:t>2018-2019</a:t>
            </a:r>
            <a:endParaRPr lang="en-GB" altLang="fr-FR" sz="1800" b="1" i="1" dirty="0">
              <a:solidFill>
                <a:srgbClr val="FF0000"/>
              </a:solidFill>
              <a:latin typeface="Cambria" charset="0"/>
            </a:endParaRPr>
          </a:p>
          <a:p>
            <a:pPr lvl="1" eaLnBrk="1" hangingPunct="1">
              <a:buFont typeface="Wingdings" charset="2"/>
              <a:buChar char="ü"/>
            </a:pPr>
            <a:r>
              <a:rPr lang="en-GB" altLang="fr-FR" sz="1800" dirty="0">
                <a:solidFill>
                  <a:srgbClr val="FFFFFF"/>
                </a:solidFill>
                <a:latin typeface="Cambria" charset="0"/>
              </a:rPr>
              <a:t>JUNO/WA105/</a:t>
            </a:r>
            <a:r>
              <a:rPr lang="en-GB" altLang="fr-FR" sz="1800" dirty="0" err="1">
                <a:solidFill>
                  <a:srgbClr val="FFFFFF"/>
                </a:solidFill>
                <a:latin typeface="Cambria" charset="0"/>
              </a:rPr>
              <a:t>DarkSide</a:t>
            </a:r>
            <a:r>
              <a:rPr lang="en-GB" altLang="fr-FR" sz="1800" dirty="0">
                <a:solidFill>
                  <a:srgbClr val="FFFFFF"/>
                </a:solidFill>
                <a:latin typeface="Cambria" charset="0"/>
              </a:rPr>
              <a:t> </a:t>
            </a:r>
            <a:r>
              <a:rPr lang="en-GB" altLang="fr-FR" sz="1800" dirty="0" smtClean="0">
                <a:solidFill>
                  <a:srgbClr val="FFFFFF"/>
                </a:solidFill>
                <a:latin typeface="Cambria" charset="0"/>
              </a:rPr>
              <a:t>CATIROC</a:t>
            </a:r>
            <a:r>
              <a:rPr lang="en-GB" altLang="fr-FR" sz="1800" dirty="0" smtClean="0">
                <a:solidFill>
                  <a:srgbClr val="FFFFFF"/>
                </a:solidFill>
                <a:latin typeface="Cambria" charset="0"/>
              </a:rPr>
              <a:t> </a:t>
            </a:r>
            <a:r>
              <a:rPr lang="en-GB" altLang="fr-FR" sz="1800" dirty="0">
                <a:solidFill>
                  <a:srgbClr val="FFFFFF"/>
                </a:solidFill>
                <a:latin typeface="Cambria" charset="0"/>
              </a:rPr>
              <a:t>electronics card  (synergies)</a:t>
            </a:r>
          </a:p>
          <a:p>
            <a:pPr lvl="1" eaLnBrk="1" hangingPunct="1">
              <a:buFont typeface="Wingdings" charset="2"/>
              <a:buChar char="ü"/>
            </a:pPr>
            <a:r>
              <a:rPr lang="en-GB" altLang="fr-FR" sz="1800" dirty="0">
                <a:solidFill>
                  <a:srgbClr val="FFFFFF"/>
                </a:solidFill>
                <a:latin typeface="Cambria" charset="0"/>
              </a:rPr>
              <a:t>R&amp;D advances LIQUIDO, ARIS</a:t>
            </a:r>
          </a:p>
          <a:p>
            <a:pPr lvl="1" eaLnBrk="1" hangingPunct="1">
              <a:buFont typeface="Wingdings" charset="2"/>
              <a:buChar char="ü"/>
            </a:pPr>
            <a:r>
              <a:rPr lang="en-GB" altLang="fr-FR" sz="1800" dirty="0">
                <a:solidFill>
                  <a:srgbClr val="FFFFFF"/>
                </a:solidFill>
                <a:latin typeface="Cambria" charset="0"/>
              </a:rPr>
              <a:t>Deployment of ARCHE (</a:t>
            </a:r>
            <a:r>
              <a:rPr lang="en-GB" altLang="fr-FR" sz="1800" dirty="0" err="1">
                <a:solidFill>
                  <a:srgbClr val="FFFFFF"/>
                </a:solidFill>
                <a:latin typeface="Cambria" charset="0"/>
              </a:rPr>
              <a:t>muography</a:t>
            </a:r>
            <a:r>
              <a:rPr lang="en-GB" altLang="fr-FR" sz="1800" dirty="0">
                <a:solidFill>
                  <a:srgbClr val="FFFFFF"/>
                </a:solidFill>
                <a:latin typeface="Cambria" charset="0"/>
              </a:rPr>
              <a:t>)</a:t>
            </a:r>
          </a:p>
        </p:txBody>
      </p:sp>
      <p:pic>
        <p:nvPicPr>
          <p:cNvPr id="1536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242888"/>
            <a:ext cx="270192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2915816" y="188640"/>
            <a:ext cx="4878439" cy="107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smtClean="0">
                <a:solidFill>
                  <a:srgbClr val="FFFF00"/>
                </a:solidFill>
                <a:latin typeface="Cambria" charset="0"/>
                <a:ea typeface="HG Mincho Light J" charset="0"/>
                <a:cs typeface="MS PGothic" charset="-128"/>
              </a:rPr>
              <a:t>Neutrinos and </a:t>
            </a:r>
            <a:r>
              <a:rPr lang="fr-FR" altLang="fr-FR" sz="3200" i="1" dirty="0" err="1" smtClean="0">
                <a:solidFill>
                  <a:srgbClr val="FFFF00"/>
                </a:solidFill>
                <a:latin typeface="Cambria" charset="0"/>
                <a:ea typeface="HG Mincho Light J" charset="0"/>
                <a:cs typeface="MS PGothic" charset="-128"/>
              </a:rPr>
              <a:t>dark</a:t>
            </a:r>
            <a:r>
              <a:rPr lang="fr-FR" altLang="fr-FR" sz="3200" i="1" dirty="0" smtClean="0">
                <a:solidFill>
                  <a:srgbClr val="FFFF00"/>
                </a:solidFill>
                <a:latin typeface="Cambria" charset="0"/>
                <a:ea typeface="HG Mincho Light J" charset="0"/>
                <a:cs typeface="MS PGothic" charset="-128"/>
              </a:rPr>
              <a:t> </a:t>
            </a:r>
            <a:r>
              <a:rPr lang="fr-FR" altLang="fr-FR" sz="3200" i="1" dirty="0" err="1" smtClean="0">
                <a:solidFill>
                  <a:srgbClr val="FFFF00"/>
                </a:solidFill>
                <a:latin typeface="Cambria" charset="0"/>
                <a:ea typeface="HG Mincho Light J" charset="0"/>
                <a:cs typeface="MS PGothic" charset="-128"/>
              </a:rPr>
              <a:t>matter</a:t>
            </a:r>
            <a:endParaRPr lang="fr-FR" altLang="fr-FR" sz="3200" i="1" dirty="0">
              <a:solidFill>
                <a:srgbClr val="FFFF00"/>
              </a:solidFill>
              <a:latin typeface="Cambria" charset="0"/>
              <a:ea typeface="HG Mincho Light J" charset="0"/>
              <a:cs typeface="MS PGothic" charset="-128"/>
            </a:endParaRPr>
          </a:p>
          <a:p>
            <a:pPr algn="ctr" eaLnBrk="1" hangingPunct="1"/>
            <a:r>
              <a:rPr lang="fr-FR" altLang="fr-FR" sz="3200" i="1" dirty="0">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3692733729"/>
              </p:ext>
            </p:extLst>
          </p:nvPr>
        </p:nvGraphicFramePr>
        <p:xfrm>
          <a:off x="611560" y="1772816"/>
          <a:ext cx="8135937" cy="4236667"/>
        </p:xfrm>
        <a:graphic>
          <a:graphicData uri="http://schemas.openxmlformats.org/drawingml/2006/table">
            <a:tbl>
              <a:tblPr/>
              <a:tblGrid>
                <a:gridCol w="4164012"/>
                <a:gridCol w="3971925"/>
              </a:tblGrid>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Strengths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977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Expertise Liquid scintillators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Electronics card expertise </a:t>
                      </a:r>
                      <a:endParaRPr kumimoji="0" lang="en-GB" altLang="fr-FR" sz="1800" b="0" i="0" u="none" strike="noStrike" cap="none" normalizeH="0" baseline="0" dirty="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Simulation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Visible responsibilities </a:t>
                      </a:r>
                    </a:p>
                    <a:p>
                      <a:pPr marL="285750" marR="0" lvl="0" indent="-285750" algn="l" defTabSz="455613" rtl="0" eaLnBrk="1" fontAlgn="base" latinLnBrk="0" hangingPunct="1">
                        <a:lnSpc>
                          <a:spcPct val="100000"/>
                        </a:lnSpc>
                        <a:spcBef>
                          <a:spcPct val="0"/>
                        </a:spcBef>
                        <a:spcAft>
                          <a:spcPct val="0"/>
                        </a:spcAft>
                        <a:buClrTx/>
                        <a:buSzTx/>
                        <a:buFont typeface="Arial" charset="0"/>
                        <a:buNone/>
                        <a:tabLst/>
                      </a:pPr>
                      <a:endParaRPr kumimoji="0" lang="en-GB" altLang="fr-FR" sz="16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Small number of researchers per project ( except KM3NEt) </a:t>
                      </a:r>
                      <a:endParaRPr kumimoji="0" lang="en-GB" altLang="fr-FR" sz="1800" b="0" i="0" u="none" strike="noStrike" cap="none" normalizeH="0" baseline="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Insufficient manpower in electronics engineers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Opportunities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Threats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Synergy of measurements of neutrino mass </a:t>
                      </a:r>
                      <a:r>
                        <a:rPr kumimoji="0" lang="en-GB" altLang="fr-FR" sz="1800" b="0" i="0" u="none" strike="noStrike" cap="none" normalizeH="0" baseline="0" dirty="0" smtClean="0">
                          <a:ln>
                            <a:noFill/>
                          </a:ln>
                          <a:solidFill>
                            <a:srgbClr val="000000"/>
                          </a:solidFill>
                          <a:effectLst/>
                          <a:latin typeface="Times New Roman" charset="0"/>
                          <a:ea typeface="MS PGothic" charset="-128"/>
                        </a:rPr>
                        <a:t>hierarchy in neutrino and with cosmology</a:t>
                      </a:r>
                      <a:endParaRPr kumimoji="0" lang="en-GB" altLang="fr-FR" sz="1800" b="0" i="0" u="none" strike="noStrike" cap="none" normalizeH="0" baseline="0" dirty="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Good position in Argon Global collaboration for Dark matter</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err="1">
                          <a:ln>
                            <a:noFill/>
                          </a:ln>
                          <a:solidFill>
                            <a:srgbClr val="000000"/>
                          </a:solidFill>
                          <a:effectLst/>
                          <a:latin typeface="Times New Roman" charset="0"/>
                          <a:ea typeface="MS PGothic" charset="-128"/>
                        </a:rPr>
                        <a:t>Interdisciplinarity</a:t>
                      </a:r>
                      <a:r>
                        <a:rPr kumimoji="0" lang="en-GB" altLang="fr-FR" sz="1800" b="0" i="0" u="none" strike="noStrike" cap="none" normalizeH="0" baseline="0" dirty="0">
                          <a:ln>
                            <a:noFill/>
                          </a:ln>
                          <a:solidFill>
                            <a:srgbClr val="000000"/>
                          </a:solidFill>
                          <a:effectLst/>
                          <a:latin typeface="Times New Roman" charset="0"/>
                          <a:ea typeface="MS PGothic" charset="-128"/>
                        </a:rPr>
                        <a:t> </a:t>
                      </a:r>
                      <a:r>
                        <a:rPr kumimoji="0" lang="en-GB" altLang="fr-FR" sz="1800" b="0" i="0" u="none" strike="noStrike" cap="none" normalizeH="0" baseline="0" dirty="0" smtClean="0">
                          <a:ln>
                            <a:noFill/>
                          </a:ln>
                          <a:solidFill>
                            <a:srgbClr val="000000"/>
                          </a:solidFill>
                          <a:effectLst/>
                          <a:latin typeface="Times New Roman" charset="0"/>
                          <a:ea typeface="MS PGothic" charset="-128"/>
                        </a:rPr>
                        <a:t>with Geosciences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Budget ORCA and </a:t>
                      </a:r>
                      <a:r>
                        <a:rPr kumimoji="0" lang="en-GB" altLang="fr-FR" sz="1800" b="0" i="0" u="none" strike="noStrike" cap="none" normalizeH="0" baseline="0" dirty="0" smtClean="0">
                          <a:ln>
                            <a:noFill/>
                          </a:ln>
                          <a:solidFill>
                            <a:srgbClr val="000000"/>
                          </a:solidFill>
                          <a:effectLst/>
                          <a:latin typeface="Times New Roman" charset="0"/>
                          <a:ea typeface="MS PGothic" charset="-128"/>
                        </a:rPr>
                        <a:t>DUNE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Liquid Argon for DM not yet a national priority</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pic>
        <p:nvPicPr>
          <p:cNvPr id="16403"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270192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95288" y="1341438"/>
            <a:ext cx="84248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marL="342865" indent="-342865">
              <a:buFont typeface="Wingdings" charset="2"/>
              <a:buChar char="q"/>
              <a:defRPr/>
            </a:pPr>
            <a:r>
              <a:rPr lang="en-GB" sz="2000" b="1" dirty="0" smtClean="0">
                <a:solidFill>
                  <a:schemeClr val="accent1"/>
                </a:solidFill>
                <a:latin typeface="Cambria"/>
                <a:cs typeface="Cambria"/>
              </a:rPr>
              <a:t>Cosmology, Gravity, String Theory (1ERC senior) :</a:t>
            </a:r>
          </a:p>
          <a:p>
            <a:pPr>
              <a:defRPr/>
            </a:pPr>
            <a:r>
              <a:rPr lang="en-GB" sz="2000" b="1" dirty="0" smtClean="0">
                <a:solidFill>
                  <a:schemeClr val="bg1"/>
                </a:solidFill>
                <a:latin typeface="Cambria"/>
                <a:cs typeface="Cambria"/>
              </a:rPr>
              <a:t>    </a:t>
            </a:r>
            <a:r>
              <a:rPr lang="en-GB" sz="2000" b="1" dirty="0" smtClean="0">
                <a:solidFill>
                  <a:schemeClr val="bg1"/>
                </a:solidFill>
                <a:latin typeface="Cambria"/>
                <a:cs typeface="Cambria"/>
              </a:rPr>
              <a:t>- </a:t>
            </a:r>
            <a:r>
              <a:rPr lang="en-GB" sz="2000" b="1" dirty="0" smtClean="0">
                <a:solidFill>
                  <a:srgbClr val="FFFFFF"/>
                </a:solidFill>
                <a:latin typeface="Cambria"/>
                <a:cs typeface="Cambria"/>
              </a:rPr>
              <a:t>Inflation</a:t>
            </a:r>
            <a:r>
              <a:rPr lang="en-GB" sz="2000" b="1" dirty="0" smtClean="0">
                <a:solidFill>
                  <a:srgbClr val="FFFFFF"/>
                </a:solidFill>
                <a:latin typeface="Cambria"/>
                <a:cs typeface="Cambria"/>
              </a:rPr>
              <a:t>, dark energy  and cosmological perturbations</a:t>
            </a:r>
          </a:p>
          <a:p>
            <a:pPr>
              <a:defRPr/>
            </a:pPr>
            <a:r>
              <a:rPr lang="en-GB" sz="2000" b="1" dirty="0" smtClean="0">
                <a:solidFill>
                  <a:srgbClr val="FFFFFF"/>
                </a:solidFill>
                <a:latin typeface="Cambria"/>
                <a:cs typeface="Cambria"/>
              </a:rPr>
              <a:t>    - Topological defects</a:t>
            </a:r>
          </a:p>
          <a:p>
            <a:pPr>
              <a:defRPr/>
            </a:pPr>
            <a:r>
              <a:rPr lang="en-GB" sz="2000" b="1" dirty="0" smtClean="0">
                <a:solidFill>
                  <a:srgbClr val="FFFFFF"/>
                </a:solidFill>
                <a:latin typeface="Cambria"/>
                <a:cs typeface="Cambria"/>
              </a:rPr>
              <a:t>    -  General relativity, modified gravity theories</a:t>
            </a:r>
          </a:p>
          <a:p>
            <a:pPr>
              <a:defRPr/>
            </a:pPr>
            <a:r>
              <a:rPr lang="en-GB" sz="2000" b="1" dirty="0" smtClean="0">
                <a:solidFill>
                  <a:srgbClr val="FFFFFF"/>
                </a:solidFill>
                <a:latin typeface="Cambria"/>
                <a:cs typeface="Cambria"/>
              </a:rPr>
              <a:t>    -  Gravitational waves</a:t>
            </a:r>
          </a:p>
          <a:p>
            <a:pPr>
              <a:defRPr/>
            </a:pPr>
            <a:r>
              <a:rPr lang="en-GB" sz="2000" b="1" dirty="0" smtClean="0">
                <a:solidFill>
                  <a:srgbClr val="FFFFFF"/>
                </a:solidFill>
                <a:latin typeface="Cambria"/>
                <a:cs typeface="Cambria"/>
              </a:rPr>
              <a:t>    -  Duality, Holography</a:t>
            </a:r>
          </a:p>
          <a:p>
            <a:pPr>
              <a:defRPr/>
            </a:pPr>
            <a:endParaRPr lang="en-GB" sz="2000" b="1" dirty="0" smtClean="0">
              <a:solidFill>
                <a:srgbClr val="9BBB59"/>
              </a:solidFill>
              <a:latin typeface="Cambria"/>
              <a:cs typeface="Cambria"/>
            </a:endParaRPr>
          </a:p>
          <a:p>
            <a:pPr>
              <a:buFont typeface="Wingdings" charset="0"/>
              <a:buChar char="q"/>
              <a:defRPr/>
            </a:pPr>
            <a:r>
              <a:rPr lang="en-GB" sz="2000" b="1" dirty="0" smtClean="0">
                <a:solidFill>
                  <a:schemeClr val="accent1"/>
                </a:solidFill>
                <a:latin typeface="Cambria"/>
                <a:cs typeface="Cambria"/>
              </a:rPr>
              <a:t> </a:t>
            </a:r>
            <a:r>
              <a:rPr lang="en-GB" sz="2000" b="1" dirty="0" err="1" smtClean="0">
                <a:solidFill>
                  <a:schemeClr val="accent1"/>
                </a:solidFill>
                <a:latin typeface="Cambria"/>
                <a:cs typeface="Cambria"/>
              </a:rPr>
              <a:t>Astroparticle</a:t>
            </a:r>
            <a:r>
              <a:rPr lang="en-GB" sz="2000" b="1" dirty="0" smtClean="0">
                <a:solidFill>
                  <a:schemeClr val="accent1"/>
                </a:solidFill>
                <a:latin typeface="Cambria"/>
                <a:cs typeface="Cambria"/>
              </a:rPr>
              <a:t> physics and neutrino:</a:t>
            </a:r>
          </a:p>
          <a:p>
            <a:pPr>
              <a:defRPr/>
            </a:pPr>
            <a:r>
              <a:rPr lang="en-GB" sz="2000" b="1" dirty="0" smtClean="0">
                <a:solidFill>
                  <a:srgbClr val="9BBB59"/>
                </a:solidFill>
                <a:latin typeface="Cambria"/>
                <a:cs typeface="Cambria"/>
              </a:rPr>
              <a:t>     - </a:t>
            </a:r>
            <a:r>
              <a:rPr lang="en-GB" sz="2000" b="1" dirty="0" smtClean="0">
                <a:solidFill>
                  <a:srgbClr val="292934"/>
                </a:solidFill>
                <a:latin typeface="Cambria"/>
                <a:cs typeface="Cambria"/>
              </a:rPr>
              <a:t>N</a:t>
            </a:r>
            <a:r>
              <a:rPr lang="en-GB" sz="2000" b="1" dirty="0" smtClean="0">
                <a:solidFill>
                  <a:srgbClr val="FFFFFF"/>
                </a:solidFill>
                <a:latin typeface="Cambria"/>
                <a:cs typeface="Cambria"/>
              </a:rPr>
              <a:t>eutrino physics and astrophysics </a:t>
            </a:r>
          </a:p>
          <a:p>
            <a:pPr>
              <a:defRPr/>
            </a:pPr>
            <a:r>
              <a:rPr lang="en-GB" sz="2000" b="1" dirty="0" smtClean="0">
                <a:solidFill>
                  <a:srgbClr val="FFFFFF"/>
                </a:solidFill>
                <a:latin typeface="Cambria"/>
                <a:cs typeface="Cambria"/>
              </a:rPr>
              <a:t>     - MHD and propagation simulations</a:t>
            </a:r>
          </a:p>
          <a:p>
            <a:pPr>
              <a:defRPr/>
            </a:pPr>
            <a:r>
              <a:rPr lang="en-GB" sz="2000" b="1" dirty="0" smtClean="0">
                <a:solidFill>
                  <a:srgbClr val="FFFFFF"/>
                </a:solidFill>
                <a:latin typeface="Cambria"/>
                <a:cs typeface="Cambria"/>
              </a:rPr>
              <a:t>     - Cosmic rays </a:t>
            </a:r>
          </a:p>
          <a:p>
            <a:pPr>
              <a:defRPr/>
            </a:pPr>
            <a:endParaRPr lang="en-GB" sz="2000" b="1" dirty="0" smtClean="0">
              <a:solidFill>
                <a:srgbClr val="FFFFFF"/>
              </a:solidFill>
              <a:latin typeface="Cambria"/>
              <a:cs typeface="Cambria"/>
            </a:endParaRPr>
          </a:p>
          <a:p>
            <a:pPr marL="342865" indent="-342865">
              <a:buFont typeface="Wingdings" charset="2"/>
              <a:buChar char="q"/>
              <a:defRPr/>
            </a:pPr>
            <a:r>
              <a:rPr lang="en-GB" sz="2000" b="1" dirty="0" smtClean="0">
                <a:solidFill>
                  <a:schemeClr val="accent1"/>
                </a:solidFill>
                <a:latin typeface="Cambria"/>
                <a:cs typeface="Cambria"/>
              </a:rPr>
              <a:t>Quantum Field Theory (QFT) : </a:t>
            </a:r>
          </a:p>
          <a:p>
            <a:pPr>
              <a:defRPr/>
            </a:pPr>
            <a:r>
              <a:rPr lang="en-GB" sz="2000" b="1" dirty="0" smtClean="0">
                <a:solidFill>
                  <a:srgbClr val="FFFFFF"/>
                </a:solidFill>
                <a:latin typeface="Cambria"/>
                <a:cs typeface="Cambria"/>
              </a:rPr>
              <a:t>    -  Non-</a:t>
            </a:r>
            <a:r>
              <a:rPr lang="en-GB" sz="2000" b="1" dirty="0" err="1" smtClean="0">
                <a:solidFill>
                  <a:srgbClr val="FFFFFF"/>
                </a:solidFill>
                <a:latin typeface="Cambria"/>
                <a:cs typeface="Cambria"/>
              </a:rPr>
              <a:t>abelian</a:t>
            </a:r>
            <a:r>
              <a:rPr lang="en-GB" sz="2000" b="1" dirty="0" smtClean="0">
                <a:solidFill>
                  <a:srgbClr val="FFFFFF"/>
                </a:solidFill>
                <a:latin typeface="Cambria"/>
                <a:cs typeface="Cambria"/>
              </a:rPr>
              <a:t> gauge theories and </a:t>
            </a:r>
            <a:r>
              <a:rPr lang="en-GB" sz="2000" b="1" dirty="0" err="1" smtClean="0">
                <a:solidFill>
                  <a:srgbClr val="FFFFFF"/>
                </a:solidFill>
                <a:latin typeface="Cambria"/>
                <a:cs typeface="Cambria"/>
              </a:rPr>
              <a:t>deconfinement</a:t>
            </a:r>
            <a:r>
              <a:rPr lang="en-GB" sz="2000" b="1" dirty="0" smtClean="0">
                <a:solidFill>
                  <a:srgbClr val="FFFFFF"/>
                </a:solidFill>
                <a:latin typeface="Cambria"/>
                <a:cs typeface="Cambria"/>
              </a:rPr>
              <a:t>, </a:t>
            </a:r>
          </a:p>
          <a:p>
            <a:pPr>
              <a:defRPr/>
            </a:pPr>
            <a:r>
              <a:rPr lang="en-GB" sz="2000" b="1" dirty="0" smtClean="0">
                <a:solidFill>
                  <a:srgbClr val="FFFFFF"/>
                </a:solidFill>
                <a:latin typeface="Cambria"/>
                <a:cs typeface="Cambria"/>
              </a:rPr>
              <a:t>    -  QFT in curved  geometries, </a:t>
            </a:r>
          </a:p>
          <a:p>
            <a:pPr>
              <a:defRPr/>
            </a:pPr>
            <a:r>
              <a:rPr lang="en-GB" sz="2000" b="1" dirty="0" smtClean="0">
                <a:solidFill>
                  <a:srgbClr val="FFFFFF"/>
                </a:solidFill>
                <a:latin typeface="Cambria"/>
                <a:cs typeface="Cambria"/>
              </a:rPr>
              <a:t>   </a:t>
            </a:r>
          </a:p>
          <a:p>
            <a:pPr algn="ctr" eaLnBrk="1" hangingPunct="1">
              <a:defRPr/>
            </a:pPr>
            <a:endParaRPr lang="fr-FR" altLang="fr-FR" sz="3200" dirty="0" smtClean="0">
              <a:solidFill>
                <a:srgbClr val="FFFF00"/>
              </a:solidFill>
              <a:latin typeface="Cambria" charset="0"/>
              <a:ea typeface="ＭＳ Ｐゴシック" charset="-128"/>
            </a:endParaRPr>
          </a:p>
        </p:txBody>
      </p:sp>
      <p:pic>
        <p:nvPicPr>
          <p:cNvPr id="1741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115888"/>
            <a:ext cx="16303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ZoneTexte 1"/>
          <p:cNvSpPr txBox="1">
            <a:spLocks noChangeArrowheads="1"/>
          </p:cNvSpPr>
          <p:nvPr/>
        </p:nvSpPr>
        <p:spPr bwMode="auto">
          <a:xfrm>
            <a:off x="3419475" y="404813"/>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sz="3200">
                <a:solidFill>
                  <a:schemeClr val="accent1"/>
                </a:solidFill>
                <a:latin typeface="Cambria" charset="0"/>
              </a:rPr>
              <a:t>Theory</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89"/>
          <a:stretch/>
        </p:blipFill>
        <p:spPr bwMode="auto">
          <a:xfrm>
            <a:off x="179512" y="476672"/>
            <a:ext cx="8852040" cy="594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771800" y="2276872"/>
            <a:ext cx="1296144" cy="360040"/>
          </a:xfrm>
          <a:prstGeom prst="rect">
            <a:avLst/>
          </a:prstGeom>
          <a:no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900" b="1" i="0" u="none" strike="noStrike" cap="none" normalizeH="0" baseline="0" dirty="0" err="1" smtClean="0">
                <a:ln>
                  <a:noFill/>
                </a:ln>
                <a:solidFill>
                  <a:schemeClr val="accent2">
                    <a:lumMod val="60000"/>
                    <a:lumOff val="40000"/>
                  </a:schemeClr>
                </a:solidFill>
                <a:effectLst/>
                <a:latin typeface="Arial" charset="0"/>
                <a:ea typeface="ＭＳ Ｐゴシック" charset="-128"/>
                <a:cs typeface="ＭＳ Ｐゴシック" charset="-128"/>
              </a:rPr>
              <a:t>UnivEarths</a:t>
            </a:r>
            <a:endParaRPr kumimoji="0" lang="fr-FR" sz="900" b="1" i="0" u="none" strike="noStrike" cap="none" normalizeH="0" baseline="0" dirty="0" smtClean="0">
              <a:ln>
                <a:noFill/>
              </a:ln>
              <a:solidFill>
                <a:schemeClr val="accent2">
                  <a:lumMod val="60000"/>
                  <a:lumOff val="40000"/>
                </a:schemeClr>
              </a:solidFill>
              <a:effectLst/>
              <a:latin typeface="Arial" charset="0"/>
              <a:ea typeface="ＭＳ Ｐゴシック" charset="-128"/>
              <a:cs typeface="ＭＳ Ｐゴシック" charset="-128"/>
            </a:endParaRPr>
          </a:p>
          <a:p>
            <a:pPr marL="0" marR="0" indent="0" algn="ctr" defTabSz="914400" rtl="0" eaLnBrk="0" fontAlgn="base" latinLnBrk="0" hangingPunct="0">
              <a:lnSpc>
                <a:spcPct val="100000"/>
              </a:lnSpc>
              <a:spcBef>
                <a:spcPct val="0"/>
              </a:spcBef>
              <a:spcAft>
                <a:spcPct val="0"/>
              </a:spcAft>
              <a:buClrTx/>
              <a:buSzTx/>
              <a:buFontTx/>
              <a:buNone/>
              <a:tabLst/>
            </a:pPr>
            <a:r>
              <a:rPr lang="fr-FR" sz="600" dirty="0" smtClean="0">
                <a:solidFill>
                  <a:schemeClr val="accent2">
                    <a:lumMod val="60000"/>
                    <a:lumOff val="40000"/>
                  </a:schemeClr>
                </a:solidFill>
                <a:latin typeface="Arial" charset="0"/>
                <a:ea typeface="ＭＳ Ｐゴシック" charset="-128"/>
                <a:cs typeface="ＭＳ Ｐゴシック" charset="-128"/>
              </a:rPr>
              <a:t>M. </a:t>
            </a:r>
            <a:r>
              <a:rPr lang="fr-FR" sz="600" dirty="0" err="1" smtClean="0">
                <a:solidFill>
                  <a:schemeClr val="accent2">
                    <a:lumMod val="60000"/>
                    <a:lumOff val="40000"/>
                  </a:schemeClr>
                </a:solidFill>
                <a:latin typeface="Arial" charset="0"/>
                <a:ea typeface="ＭＳ Ｐゴシック" charset="-128"/>
                <a:cs typeface="ＭＳ Ｐゴシック" charset="-128"/>
              </a:rPr>
              <a:t>Chaussidon</a:t>
            </a:r>
            <a:r>
              <a:rPr lang="fr-FR" sz="600" dirty="0" smtClean="0">
                <a:solidFill>
                  <a:schemeClr val="accent2">
                    <a:lumMod val="60000"/>
                    <a:lumOff val="40000"/>
                  </a:schemeClr>
                </a:solidFill>
                <a:latin typeface="Arial" charset="0"/>
                <a:ea typeface="ＭＳ Ｐゴシック" charset="-128"/>
                <a:cs typeface="ＭＳ Ｐゴシック" charset="-128"/>
              </a:rPr>
              <a:t>, </a:t>
            </a:r>
            <a:r>
              <a:rPr lang="fr-FR" sz="600" dirty="0" err="1" smtClean="0">
                <a:solidFill>
                  <a:schemeClr val="accent2">
                    <a:lumMod val="60000"/>
                    <a:lumOff val="40000"/>
                  </a:schemeClr>
                </a:solidFill>
                <a:latin typeface="Arial" charset="0"/>
                <a:ea typeface="ＭＳ Ｐゴシック" charset="-128"/>
                <a:cs typeface="ＭＳ Ｐゴシック" charset="-128"/>
              </a:rPr>
              <a:t>S.Katsanevas</a:t>
            </a:r>
            <a:endParaRPr kumimoji="0" lang="fr-FR" sz="600" b="0" i="0" u="none" strike="noStrike" cap="none" normalizeH="0" baseline="0" dirty="0">
              <a:ln>
                <a:noFill/>
              </a:ln>
              <a:solidFill>
                <a:schemeClr val="accent2">
                  <a:lumMod val="60000"/>
                  <a:lumOff val="40000"/>
                </a:schemeClr>
              </a:solidFill>
              <a:effectLst/>
              <a:latin typeface="Arial" charset="0"/>
              <a:ea typeface="ＭＳ Ｐゴシック" charset="-128"/>
              <a:cs typeface="ＭＳ Ｐゴシック" charset="-128"/>
            </a:endParaRPr>
          </a:p>
        </p:txBody>
      </p:sp>
      <p:sp>
        <p:nvSpPr>
          <p:cNvPr id="5" name="Rectangle 4"/>
          <p:cNvSpPr/>
          <p:nvPr/>
        </p:nvSpPr>
        <p:spPr bwMode="auto">
          <a:xfrm>
            <a:off x="5580112" y="5589240"/>
            <a:ext cx="3456384" cy="86409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3924300" y="260350"/>
            <a:ext cx="13954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a:solidFill>
                  <a:srgbClr val="FFFF00"/>
                </a:solidFill>
                <a:latin typeface="Cambria" charset="0"/>
                <a:ea typeface="HG Mincho Light J" charset="0"/>
                <a:cs typeface="MS PGothic" charset="-128"/>
              </a:rPr>
              <a:t>Theory</a:t>
            </a:r>
          </a:p>
          <a:p>
            <a:pPr algn="ctr" eaLnBrk="1" hangingPunct="1"/>
            <a:r>
              <a:rPr lang="fr-FR" altLang="fr-FR" sz="3200" i="1">
                <a:solidFill>
                  <a:srgbClr val="FFFF00"/>
                </a:solidFill>
                <a:latin typeface="Cambria" charset="0"/>
                <a:ea typeface="HG Mincho Light J" charset="0"/>
                <a:cs typeface="MS PGothic" charset="-128"/>
              </a:rPr>
              <a:t>SWOT</a:t>
            </a:r>
          </a:p>
        </p:txBody>
      </p:sp>
      <p:graphicFrame>
        <p:nvGraphicFramePr>
          <p:cNvPr id="4" name="Tableau 3"/>
          <p:cNvGraphicFramePr>
            <a:graphicFrameLocks noGrp="1"/>
          </p:cNvGraphicFramePr>
          <p:nvPr>
            <p:extLst>
              <p:ext uri="{D42A27DB-BD31-4B8C-83A1-F6EECF244321}">
                <p14:modId xmlns:p14="http://schemas.microsoft.com/office/powerpoint/2010/main" val="145731545"/>
              </p:ext>
            </p:extLst>
          </p:nvPr>
        </p:nvGraphicFramePr>
        <p:xfrm>
          <a:off x="627063" y="1700213"/>
          <a:ext cx="8135937" cy="3698213"/>
        </p:xfrm>
        <a:graphic>
          <a:graphicData uri="http://schemas.openxmlformats.org/drawingml/2006/table">
            <a:tbl>
              <a:tblPr/>
              <a:tblGrid>
                <a:gridCol w="4164012"/>
                <a:gridCol w="3971925"/>
              </a:tblGrid>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Strengths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Weaknesses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39775">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Good internal </a:t>
                      </a:r>
                      <a:r>
                        <a:rPr kumimoji="0" lang="en-GB" altLang="fr-FR" sz="1800" b="0" i="0" u="none" strike="noStrike" cap="none" normalizeH="0" baseline="0" dirty="0" smtClean="0">
                          <a:ln>
                            <a:noFill/>
                          </a:ln>
                          <a:solidFill>
                            <a:srgbClr val="000000"/>
                          </a:solidFill>
                          <a:effectLst/>
                          <a:latin typeface="Times New Roman" charset="0"/>
                          <a:ea typeface="MS PGothic" charset="-128"/>
                        </a:rPr>
                        <a:t>organisation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smtClean="0">
                          <a:ln>
                            <a:noFill/>
                          </a:ln>
                          <a:solidFill>
                            <a:srgbClr val="000000"/>
                          </a:solidFill>
                          <a:effectLst/>
                          <a:latin typeface="Times New Roman" charset="0"/>
                          <a:ea typeface="MS PGothic" charset="-128"/>
                        </a:rPr>
                        <a:t>International Visibility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dirty="0" smtClean="0">
                          <a:ln>
                            <a:noFill/>
                          </a:ln>
                          <a:solidFill>
                            <a:srgbClr val="000000"/>
                          </a:solidFill>
                          <a:effectLst/>
                          <a:latin typeface="Times New Roman" charset="0"/>
                          <a:ea typeface="MS PGothic" charset="-128"/>
                        </a:rPr>
                        <a:t>APC very active meeting place, international </a:t>
                      </a:r>
                      <a:r>
                        <a:rPr kumimoji="0" lang="en-GB" altLang="fr-FR" sz="1800" b="0" i="0" u="none" strike="noStrike" cap="none" normalizeH="0" baseline="0" dirty="0" smtClean="0">
                          <a:ln>
                            <a:noFill/>
                          </a:ln>
                          <a:solidFill>
                            <a:srgbClr val="000000"/>
                          </a:solidFill>
                          <a:effectLst/>
                          <a:latin typeface="Times New Roman" charset="0"/>
                          <a:ea typeface="MS PGothic" charset="-128"/>
                        </a:rPr>
                        <a:t>insertion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dirty="0" smtClean="0">
                          <a:ln>
                            <a:noFill/>
                          </a:ln>
                          <a:solidFill>
                            <a:srgbClr val="000000"/>
                          </a:solidFill>
                          <a:effectLst/>
                          <a:latin typeface="Times New Roman" charset="0"/>
                          <a:ea typeface="MS PGothic" charset="-128"/>
                        </a:rPr>
                        <a:t>Among largest theory groups in IN2P3</a:t>
                      </a:r>
                      <a:endParaRPr kumimoji="0" lang="en-GB" altLang="fr-FR" sz="1800" b="0" i="0" u="none" strike="noStrike" cap="none" normalizeH="0" baseline="0" dirty="0" smtClean="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The phenomenological bridge </a:t>
                      </a:r>
                      <a:r>
                        <a:rPr kumimoji="0" lang="en-GB" altLang="fr-FR" sz="1800" b="0" i="0" u="none" strike="noStrike" cap="none" normalizeH="0" baseline="0" dirty="0" smtClean="0">
                          <a:ln>
                            <a:noFill/>
                          </a:ln>
                          <a:solidFill>
                            <a:srgbClr val="000000"/>
                          </a:solidFill>
                          <a:effectLst/>
                          <a:latin typeface="Times New Roman" charset="0"/>
                          <a:ea typeface="MS PGothic" charset="-128"/>
                        </a:rPr>
                        <a:t>although in good progress  needs further strengthening given the opportunities</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0">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Opportunities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a:ln>
                            <a:noFill/>
                          </a:ln>
                          <a:solidFill>
                            <a:srgbClr val="000000"/>
                          </a:solidFill>
                          <a:effectLst/>
                          <a:latin typeface="Times New Roman" charset="0"/>
                          <a:ea typeface="MS PGothic" charset="-128"/>
                        </a:rPr>
                        <a:t>Threats</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0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New </a:t>
                      </a:r>
                      <a:r>
                        <a:rPr kumimoji="0" lang="en-GB" altLang="fr-FR" sz="1800" b="0" i="0" u="none" strike="noStrike" cap="none" normalizeH="0" baseline="0" dirty="0" smtClean="0">
                          <a:ln>
                            <a:noFill/>
                          </a:ln>
                          <a:solidFill>
                            <a:srgbClr val="000000"/>
                          </a:solidFill>
                          <a:effectLst/>
                          <a:latin typeface="Times New Roman" charset="0"/>
                          <a:ea typeface="MS PGothic" charset="-128"/>
                        </a:rPr>
                        <a:t>environment </a:t>
                      </a:r>
                      <a:r>
                        <a:rPr kumimoji="0" lang="en-GB" altLang="fr-FR" sz="1800" b="0" i="0" u="none" strike="noStrike" cap="none" normalizeH="0" baseline="0" dirty="0">
                          <a:ln>
                            <a:noFill/>
                          </a:ln>
                          <a:solidFill>
                            <a:srgbClr val="000000"/>
                          </a:solidFill>
                          <a:effectLst/>
                          <a:latin typeface="Times New Roman" charset="0"/>
                          <a:ea typeface="MS PGothic" charset="-128"/>
                        </a:rPr>
                        <a:t>after GW discovery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Multi-messenger context  </a:t>
                      </a: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dirty="0">
                          <a:ln>
                            <a:noFill/>
                          </a:ln>
                          <a:solidFill>
                            <a:srgbClr val="000000"/>
                          </a:solidFill>
                          <a:effectLst/>
                          <a:latin typeface="Times New Roman" charset="0"/>
                          <a:ea typeface="MS PGothic" charset="-128"/>
                        </a:rPr>
                        <a:t>Not enough career opportunities </a:t>
                      </a:r>
                      <a:r>
                        <a:rPr kumimoji="0" lang="en-GB" altLang="fr-FR" sz="1800" b="0" i="0" u="none" strike="noStrike" cap="none" normalizeH="0" baseline="0" dirty="0" smtClean="0">
                          <a:ln>
                            <a:noFill/>
                          </a:ln>
                          <a:solidFill>
                            <a:srgbClr val="000000"/>
                          </a:solidFill>
                          <a:effectLst/>
                          <a:latin typeface="Times New Roman" charset="0"/>
                          <a:ea typeface="MS PGothic" charset="-128"/>
                        </a:rPr>
                        <a:t>of promotion  for our </a:t>
                      </a:r>
                      <a:r>
                        <a:rPr kumimoji="0" lang="en-GB" altLang="fr-FR" sz="1800" b="0" i="0" u="none" strike="noStrike" cap="none" normalizeH="0" baseline="0" dirty="0" err="1" smtClean="0">
                          <a:ln>
                            <a:noFill/>
                          </a:ln>
                          <a:solidFill>
                            <a:srgbClr val="000000"/>
                          </a:solidFill>
                          <a:effectLst/>
                          <a:latin typeface="Times New Roman" charset="0"/>
                          <a:ea typeface="MS PGothic" charset="-128"/>
                        </a:rPr>
                        <a:t>Maitres</a:t>
                      </a:r>
                      <a:r>
                        <a:rPr kumimoji="0" lang="en-GB" altLang="fr-FR" sz="1800" b="0" i="0" u="none" strike="noStrike" cap="none" normalizeH="0" baseline="0" dirty="0" smtClean="0">
                          <a:ln>
                            <a:noFill/>
                          </a:ln>
                          <a:solidFill>
                            <a:srgbClr val="000000"/>
                          </a:solidFill>
                          <a:effectLst/>
                          <a:latin typeface="Times New Roman" charset="0"/>
                          <a:ea typeface="MS PGothic" charset="-128"/>
                        </a:rPr>
                        <a:t> de Conference</a:t>
                      </a:r>
                      <a:endParaRPr kumimoji="0" lang="en-GB" altLang="fr-FR" sz="1800" b="0" i="0" u="none" strike="noStrike" cap="none" normalizeH="0" baseline="0" dirty="0">
                        <a:ln>
                          <a:noFill/>
                        </a:ln>
                        <a:solidFill>
                          <a:srgbClr val="000000"/>
                        </a:solidFill>
                        <a:effectLst/>
                        <a:latin typeface="Times New Roman" charset="0"/>
                        <a:ea typeface="MS PGothic" charset="-128"/>
                      </a:endParaRPr>
                    </a:p>
                  </a:txBody>
                  <a:tcPr marL="91432" marR="91432"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2645810" cy="176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3178175" y="1125538"/>
            <a:ext cx="1441450" cy="1076325"/>
          </a:xfrm>
          <a:prstGeom prst="rect">
            <a:avLst/>
          </a:prstGeom>
          <a:noFill/>
        </p:spPr>
        <p:txBody>
          <a:bodyPr wrap="none">
            <a:spAutoFit/>
          </a:bodyPr>
          <a:lstStyle/>
          <a:p>
            <a:pPr>
              <a:defRPr/>
            </a:pPr>
            <a:r>
              <a:rPr lang="fr-FR" sz="1400" b="1">
                <a:solidFill>
                  <a:schemeClr val="bg1"/>
                </a:solidFill>
              </a:rPr>
              <a:t>Salle blanche </a:t>
            </a:r>
          </a:p>
          <a:p>
            <a:pPr>
              <a:defRPr/>
            </a:pPr>
            <a:r>
              <a:rPr lang="fr-FR" sz="1400" b="1">
                <a:solidFill>
                  <a:schemeClr val="bg1"/>
                </a:solidFill>
              </a:rPr>
              <a:t>ISO8 (128m</a:t>
            </a:r>
            <a:r>
              <a:rPr lang="fr-FR" sz="1400" b="1" baseline="30000">
                <a:solidFill>
                  <a:schemeClr val="bg1"/>
                </a:solidFill>
              </a:rPr>
              <a:t>2</a:t>
            </a:r>
            <a:r>
              <a:rPr lang="fr-FR" sz="1400" b="1">
                <a:solidFill>
                  <a:schemeClr val="bg1"/>
                </a:solidFill>
              </a:rPr>
              <a:t>):</a:t>
            </a:r>
          </a:p>
          <a:p>
            <a:pPr marL="171450" indent="-171450">
              <a:buFontTx/>
              <a:buChar char="-"/>
              <a:defRPr/>
            </a:pPr>
            <a:r>
              <a:rPr lang="fr-FR" sz="1200" b="1">
                <a:solidFill>
                  <a:schemeClr val="bg1"/>
                </a:solidFill>
              </a:rPr>
              <a:t>Salle intégration</a:t>
            </a:r>
          </a:p>
          <a:p>
            <a:pPr marL="171450" indent="-171450">
              <a:buFontTx/>
              <a:buChar char="-"/>
              <a:defRPr/>
            </a:pPr>
            <a:r>
              <a:rPr lang="fr-FR" sz="1200" b="1">
                <a:solidFill>
                  <a:schemeClr val="bg1"/>
                </a:solidFill>
              </a:rPr>
              <a:t>Salle LISA</a:t>
            </a:r>
          </a:p>
          <a:p>
            <a:pPr marL="171450" indent="-171450">
              <a:buFontTx/>
              <a:buChar char="-"/>
              <a:defRPr/>
            </a:pPr>
            <a:r>
              <a:rPr lang="fr-FR" sz="1200" b="1">
                <a:solidFill>
                  <a:schemeClr val="bg1"/>
                </a:solidFill>
              </a:rPr>
              <a:t>Salle VIRGO</a:t>
            </a:r>
          </a:p>
        </p:txBody>
      </p:sp>
      <p:sp>
        <p:nvSpPr>
          <p:cNvPr id="47107" name="ZoneTexte 3"/>
          <p:cNvSpPr txBox="1">
            <a:spLocks noChangeArrowheads="1"/>
          </p:cNvSpPr>
          <p:nvPr/>
        </p:nvSpPr>
        <p:spPr bwMode="auto">
          <a:xfrm>
            <a:off x="6732240" y="1124744"/>
            <a:ext cx="22796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Laboratoire Millimétrique:</a:t>
            </a:r>
          </a:p>
          <a:p>
            <a:r>
              <a:rPr lang="fr-FR" altLang="fr-FR" sz="1400" b="1" dirty="0">
                <a:solidFill>
                  <a:schemeClr val="bg1"/>
                </a:solidFill>
              </a:rPr>
              <a:t>Cryostat à dilution 100mK </a:t>
            </a:r>
          </a:p>
          <a:p>
            <a:r>
              <a:rPr lang="fr-FR" altLang="fr-FR" sz="1400" b="1" dirty="0">
                <a:solidFill>
                  <a:schemeClr val="bg1"/>
                </a:solidFill>
              </a:rPr>
              <a:t>(Oxford Instrument)</a:t>
            </a:r>
            <a:endParaRPr lang="fr-FR" altLang="fr-FR" sz="1400" dirty="0">
              <a:solidFill>
                <a:schemeClr val="bg1"/>
              </a:solidFill>
            </a:endParaRPr>
          </a:p>
          <a:p>
            <a:r>
              <a:rPr lang="fr-FR" altLang="fr-FR" sz="1200" dirty="0">
                <a:solidFill>
                  <a:schemeClr val="bg1"/>
                </a:solidFill>
              </a:rPr>
              <a:t>(Puissance de refroidissement : </a:t>
            </a:r>
          </a:p>
          <a:p>
            <a:r>
              <a:rPr lang="fr-FR" altLang="fr-FR" sz="1200" dirty="0">
                <a:solidFill>
                  <a:schemeClr val="bg1"/>
                </a:solidFill>
              </a:rPr>
              <a:t>160µW @100mK,</a:t>
            </a:r>
          </a:p>
          <a:p>
            <a:r>
              <a:rPr lang="fr-FR" altLang="fr-FR" sz="1200" dirty="0">
                <a:solidFill>
                  <a:schemeClr val="bg1"/>
                </a:solidFill>
              </a:rPr>
              <a:t>Pas de fluide cryogénique)</a:t>
            </a:r>
          </a:p>
        </p:txBody>
      </p:sp>
      <p:pic>
        <p:nvPicPr>
          <p:cNvPr id="47111"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692696"/>
            <a:ext cx="1741054" cy="23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ZoneTexte 9"/>
          <p:cNvSpPr txBox="1">
            <a:spLocks noChangeArrowheads="1"/>
          </p:cNvSpPr>
          <p:nvPr/>
        </p:nvSpPr>
        <p:spPr bwMode="auto">
          <a:xfrm>
            <a:off x="2123729" y="115888"/>
            <a:ext cx="4969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a:solidFill>
                  <a:schemeClr val="accent1"/>
                </a:solidFill>
              </a:rPr>
              <a:t>Technical </a:t>
            </a:r>
            <a:r>
              <a:rPr lang="en-GB" altLang="fr-FR" dirty="0" smtClean="0">
                <a:solidFill>
                  <a:schemeClr val="accent1"/>
                </a:solidFill>
              </a:rPr>
              <a:t>labs</a:t>
            </a:r>
            <a:endParaRPr lang="en-GB" altLang="fr-FR" dirty="0">
              <a:solidFill>
                <a:schemeClr val="accent1"/>
              </a:solidFill>
            </a:endParaRPr>
          </a:p>
        </p:txBody>
      </p:sp>
      <p:pic>
        <p:nvPicPr>
          <p:cNvPr id="1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5373216"/>
            <a:ext cx="1959273" cy="130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5"/>
          <p:cNvSpPr txBox="1">
            <a:spLocks noChangeArrowheads="1"/>
          </p:cNvSpPr>
          <p:nvPr/>
        </p:nvSpPr>
        <p:spPr bwMode="auto">
          <a:xfrm>
            <a:off x="6994" y="5589240"/>
            <a:ext cx="3384376"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Salle bas bruit (37,5 m</a:t>
            </a:r>
            <a:r>
              <a:rPr lang="fr-FR" altLang="fr-FR" sz="1400" b="1" baseline="30000" dirty="0">
                <a:solidFill>
                  <a:schemeClr val="bg1"/>
                </a:solidFill>
              </a:rPr>
              <a:t>2</a:t>
            </a:r>
            <a:r>
              <a:rPr lang="fr-FR" altLang="fr-FR" sz="1600" b="1" dirty="0">
                <a:solidFill>
                  <a:schemeClr val="bg1"/>
                </a:solidFill>
              </a:rPr>
              <a:t>) </a:t>
            </a:r>
            <a:r>
              <a:rPr lang="fr-FR" altLang="fr-FR" sz="1400" dirty="0">
                <a:solidFill>
                  <a:schemeClr val="bg1"/>
                </a:solidFill>
              </a:rPr>
              <a:t>avec cage de Faraday pour tests de composants et circuits </a:t>
            </a:r>
          </a:p>
          <a:p>
            <a:r>
              <a:rPr lang="fr-FR" altLang="fr-FR" sz="1400" dirty="0">
                <a:solidFill>
                  <a:schemeClr val="bg1"/>
                </a:solidFill>
              </a:rPr>
              <a:t>électroniques (0.1mHz et 10Hz)</a:t>
            </a:r>
          </a:p>
        </p:txBody>
      </p:sp>
      <p:pic>
        <p:nvPicPr>
          <p:cNvPr id="13"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284984"/>
            <a:ext cx="2641867" cy="198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7"/>
          <p:cNvSpPr txBox="1">
            <a:spLocks noChangeArrowheads="1"/>
          </p:cNvSpPr>
          <p:nvPr/>
        </p:nvSpPr>
        <p:spPr bwMode="auto">
          <a:xfrm>
            <a:off x="7020272" y="2780928"/>
            <a:ext cx="1676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Atelier mécanique</a:t>
            </a:r>
          </a:p>
        </p:txBody>
      </p:sp>
      <p:sp>
        <p:nvSpPr>
          <p:cNvPr id="15" name="ZoneTexte 18"/>
          <p:cNvSpPr txBox="1">
            <a:spLocks noChangeArrowheads="1"/>
          </p:cNvSpPr>
          <p:nvPr/>
        </p:nvSpPr>
        <p:spPr bwMode="auto">
          <a:xfrm>
            <a:off x="3491880" y="2996952"/>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Hall de montage</a:t>
            </a:r>
          </a:p>
        </p:txBody>
      </p:sp>
      <p:pic>
        <p:nvPicPr>
          <p:cNvPr id="16" name="Imag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356992"/>
            <a:ext cx="3351471" cy="188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20"/>
          <p:cNvPicPr>
            <a:picLocks noChangeAspect="1"/>
          </p:cNvPicPr>
          <p:nvPr/>
        </p:nvPicPr>
        <p:blipFill>
          <a:blip r:embed="rId7">
            <a:extLst>
              <a:ext uri="{28A0092B-C50C-407E-A947-70E740481C1C}">
                <a14:useLocalDpi xmlns:a14="http://schemas.microsoft.com/office/drawing/2010/main" val="0"/>
              </a:ext>
            </a:extLst>
          </a:blip>
          <a:srcRect r="22990"/>
          <a:stretch>
            <a:fillRect/>
          </a:stretch>
        </p:blipFill>
        <p:spPr bwMode="auto">
          <a:xfrm rot="5400000">
            <a:off x="5537330" y="5560014"/>
            <a:ext cx="1381707"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1"/>
          <p:cNvSpPr txBox="1">
            <a:spLocks noChangeArrowheads="1"/>
          </p:cNvSpPr>
          <p:nvPr/>
        </p:nvSpPr>
        <p:spPr bwMode="auto">
          <a:xfrm>
            <a:off x="6876256" y="5589240"/>
            <a:ext cx="23717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Imprimante 3D </a:t>
            </a:r>
            <a:r>
              <a:rPr lang="fr-FR" altLang="fr-FR" sz="1400" b="1" dirty="0" err="1">
                <a:solidFill>
                  <a:schemeClr val="bg1"/>
                </a:solidFill>
              </a:rPr>
              <a:t>Stratasys</a:t>
            </a:r>
            <a:r>
              <a:rPr lang="fr-FR" altLang="fr-FR" sz="1400" b="1" dirty="0">
                <a:solidFill>
                  <a:schemeClr val="bg1"/>
                </a:solidFill>
              </a:rPr>
              <a:t> </a:t>
            </a:r>
            <a:r>
              <a:rPr lang="fr-FR" altLang="fr-FR" sz="1400" b="1" dirty="0" err="1">
                <a:solidFill>
                  <a:schemeClr val="bg1"/>
                </a:solidFill>
              </a:rPr>
              <a:t>Fortus</a:t>
            </a:r>
            <a:r>
              <a:rPr lang="fr-FR" altLang="fr-FR" sz="1400" b="1" dirty="0">
                <a:solidFill>
                  <a:schemeClr val="bg1"/>
                </a:solidFill>
              </a:rPr>
              <a:t> FDM250mc</a:t>
            </a:r>
          </a:p>
          <a:p>
            <a:r>
              <a:rPr lang="fr-FR" altLang="fr-FR" sz="1400" dirty="0">
                <a:solidFill>
                  <a:schemeClr val="bg1"/>
                </a:solidFill>
              </a:rPr>
              <a:t>(thermoplastique ABS stable)</a:t>
            </a:r>
          </a:p>
        </p:txBody>
      </p:sp>
      <p:pic>
        <p:nvPicPr>
          <p:cNvPr id="19" name="Image 22"/>
          <p:cNvPicPr>
            <a:picLocks noChangeAspect="1"/>
          </p:cNvPicPr>
          <p:nvPr/>
        </p:nvPicPr>
        <p:blipFill>
          <a:blip r:embed="rId8">
            <a:extLst>
              <a:ext uri="{28A0092B-C50C-407E-A947-70E740481C1C}">
                <a14:useLocalDpi xmlns:a14="http://schemas.microsoft.com/office/drawing/2010/main" val="0"/>
              </a:ext>
            </a:extLst>
          </a:blip>
          <a:srcRect l="23518"/>
          <a:stretch>
            <a:fillRect/>
          </a:stretch>
        </p:blipFill>
        <p:spPr bwMode="auto">
          <a:xfrm>
            <a:off x="107504" y="3356992"/>
            <a:ext cx="2608734" cy="191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23"/>
          <p:cNvSpPr txBox="1">
            <a:spLocks noChangeArrowheads="1"/>
          </p:cNvSpPr>
          <p:nvPr/>
        </p:nvSpPr>
        <p:spPr bwMode="auto">
          <a:xfrm>
            <a:off x="0" y="2852936"/>
            <a:ext cx="229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400" b="1" dirty="0">
                <a:solidFill>
                  <a:schemeClr val="bg1"/>
                </a:solidFill>
              </a:rPr>
              <a:t>Laboratoire </a:t>
            </a:r>
            <a:r>
              <a:rPr lang="fr-FR" altLang="fr-FR" sz="1400" b="1" dirty="0" err="1">
                <a:solidFill>
                  <a:schemeClr val="bg1"/>
                </a:solidFill>
              </a:rPr>
              <a:t>Photodétection</a:t>
            </a:r>
            <a:endParaRPr lang="fr-FR" altLang="fr-FR" sz="14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oneTexte 7"/>
          <p:cNvSpPr txBox="1">
            <a:spLocks noChangeArrowheads="1"/>
          </p:cNvSpPr>
          <p:nvPr/>
        </p:nvSpPr>
        <p:spPr bwMode="auto">
          <a:xfrm>
            <a:off x="395536" y="1052736"/>
            <a:ext cx="8065144"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800100" indent="-34290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buClr>
                <a:schemeClr val="bg1"/>
              </a:buClr>
              <a:buFont typeface="Wingdings" charset="2"/>
              <a:buChar char="ü"/>
            </a:pPr>
            <a:r>
              <a:rPr lang="fr-FR" altLang="fr-FR" sz="2000" dirty="0">
                <a:solidFill>
                  <a:srgbClr val="FFFF00"/>
                </a:solidFill>
              </a:rPr>
              <a:t>APC data </a:t>
            </a:r>
            <a:r>
              <a:rPr lang="fr-FR" altLang="fr-FR" sz="2000" dirty="0" err="1">
                <a:solidFill>
                  <a:srgbClr val="FFFF00"/>
                </a:solidFill>
              </a:rPr>
              <a:t>analysis</a:t>
            </a:r>
            <a:r>
              <a:rPr lang="fr-FR" altLang="fr-FR" sz="2000" dirty="0">
                <a:solidFill>
                  <a:srgbClr val="FFFF00"/>
                </a:solidFill>
              </a:rPr>
              <a:t> center for </a:t>
            </a:r>
            <a:r>
              <a:rPr lang="fr-FR" altLang="fr-FR" sz="2000" dirty="0" err="1">
                <a:solidFill>
                  <a:srgbClr val="FFFF00"/>
                </a:solidFill>
              </a:rPr>
              <a:t>space</a:t>
            </a:r>
            <a:r>
              <a:rPr lang="fr-FR" altLang="fr-FR" sz="2000" dirty="0">
                <a:solidFill>
                  <a:srgbClr val="FFFF00"/>
                </a:solidFill>
              </a:rPr>
              <a:t> </a:t>
            </a:r>
            <a:r>
              <a:rPr lang="fr-FR" altLang="fr-FR" sz="2000" dirty="0" smtClean="0">
                <a:solidFill>
                  <a:srgbClr val="FFFF00"/>
                </a:solidFill>
              </a:rPr>
              <a:t>missions (</a:t>
            </a:r>
            <a:r>
              <a:rPr lang="fr-FR" altLang="fr-FR" sz="2000" dirty="0" err="1" smtClean="0">
                <a:solidFill>
                  <a:srgbClr val="FFFF00"/>
                </a:solidFill>
              </a:rPr>
              <a:t>since</a:t>
            </a:r>
            <a:r>
              <a:rPr lang="fr-FR" altLang="fr-FR" sz="2000" dirty="0" smtClean="0">
                <a:solidFill>
                  <a:srgbClr val="FFFF00"/>
                </a:solidFill>
              </a:rPr>
              <a:t> 2010).</a:t>
            </a:r>
          </a:p>
          <a:p>
            <a:pPr lvl="1">
              <a:buClr>
                <a:schemeClr val="bg1"/>
              </a:buClr>
              <a:buFont typeface="Wingdings" charset="2"/>
              <a:buChar char="ü"/>
            </a:pPr>
            <a:r>
              <a:rPr lang="en-US" sz="1800" dirty="0" smtClean="0">
                <a:solidFill>
                  <a:schemeClr val="bg1"/>
                </a:solidFill>
              </a:rPr>
              <a:t>650 CPU, 40 TB,   team of </a:t>
            </a:r>
            <a:r>
              <a:rPr lang="en-US" sz="1800" dirty="0" smtClean="0">
                <a:solidFill>
                  <a:schemeClr val="bg1"/>
                </a:solidFill>
              </a:rPr>
              <a:t>10 </a:t>
            </a:r>
            <a:r>
              <a:rPr lang="en-US" sz="1800" dirty="0">
                <a:solidFill>
                  <a:schemeClr val="bg1"/>
                </a:solidFill>
              </a:rPr>
              <a:t>agents </a:t>
            </a:r>
            <a:endParaRPr lang="en-US" sz="1800" dirty="0" smtClean="0">
              <a:solidFill>
                <a:schemeClr val="bg1"/>
              </a:solidFill>
            </a:endParaRPr>
          </a:p>
          <a:p>
            <a:pPr lvl="1">
              <a:buClr>
                <a:schemeClr val="bg1"/>
              </a:buClr>
              <a:buFont typeface="Wingdings" charset="2"/>
              <a:buChar char="ü"/>
            </a:pPr>
            <a:r>
              <a:rPr lang="fr-FR" altLang="fr-FR" sz="1800" dirty="0">
                <a:solidFill>
                  <a:schemeClr val="bg1"/>
                </a:solidFill>
              </a:rPr>
              <a:t>Offices, meeting </a:t>
            </a:r>
            <a:r>
              <a:rPr lang="fr-FR" altLang="fr-FR" sz="1800" dirty="0" err="1">
                <a:solidFill>
                  <a:schemeClr val="bg1"/>
                </a:solidFill>
              </a:rPr>
              <a:t>rooms</a:t>
            </a:r>
            <a:r>
              <a:rPr lang="fr-FR" altLang="fr-FR" sz="1800" dirty="0">
                <a:solidFill>
                  <a:schemeClr val="bg1"/>
                </a:solidFill>
              </a:rPr>
              <a:t>, </a:t>
            </a:r>
            <a:r>
              <a:rPr lang="fr-FR" altLang="fr-FR" sz="1800" dirty="0" err="1">
                <a:solidFill>
                  <a:schemeClr val="bg1"/>
                </a:solidFill>
              </a:rPr>
              <a:t>video-conference</a:t>
            </a:r>
            <a:r>
              <a:rPr lang="fr-FR" altLang="fr-FR" sz="1800" dirty="0">
                <a:solidFill>
                  <a:schemeClr val="bg1"/>
                </a:solidFill>
              </a:rPr>
              <a:t> </a:t>
            </a:r>
            <a:r>
              <a:rPr lang="fr-FR" altLang="fr-FR" sz="1800" dirty="0" err="1">
                <a:solidFill>
                  <a:schemeClr val="bg1"/>
                </a:solidFill>
              </a:rPr>
              <a:t>rooms</a:t>
            </a:r>
            <a:r>
              <a:rPr lang="fr-FR" altLang="fr-FR" sz="1800" dirty="0">
                <a:solidFill>
                  <a:schemeClr val="bg1"/>
                </a:solidFill>
              </a:rPr>
              <a:t>, </a:t>
            </a:r>
            <a:r>
              <a:rPr lang="fr-FR" altLang="fr-FR" sz="1800" dirty="0" err="1">
                <a:solidFill>
                  <a:schemeClr val="bg1"/>
                </a:solidFill>
              </a:rPr>
              <a:t>computing</a:t>
            </a:r>
            <a:r>
              <a:rPr lang="fr-FR" altLang="fr-FR" sz="1800" dirty="0">
                <a:solidFill>
                  <a:schemeClr val="bg1"/>
                </a:solidFill>
              </a:rPr>
              <a:t> room, CDF</a:t>
            </a:r>
            <a:r>
              <a:rPr lang="fr-FR" altLang="fr-FR" sz="1800" dirty="0" smtClean="0">
                <a:solidFill>
                  <a:schemeClr val="bg1"/>
                </a:solidFill>
              </a:rPr>
              <a:t>.</a:t>
            </a:r>
            <a:endParaRPr lang="fr-FR" altLang="fr-FR" sz="1800" dirty="0">
              <a:solidFill>
                <a:schemeClr val="bg1"/>
              </a:solidFill>
            </a:endParaRPr>
          </a:p>
          <a:p>
            <a:pPr lvl="1">
              <a:buClr>
                <a:schemeClr val="bg1"/>
              </a:buClr>
              <a:buFont typeface="Wingdings" charset="2"/>
              <a:buChar char="ü"/>
            </a:pPr>
            <a:r>
              <a:rPr lang="fr-FR" altLang="fr-FR" sz="1800" dirty="0" smtClean="0">
                <a:solidFill>
                  <a:schemeClr val="bg1"/>
                </a:solidFill>
              </a:rPr>
              <a:t>Location</a:t>
            </a:r>
            <a:r>
              <a:rPr lang="fr-FR" altLang="fr-FR" sz="1800" dirty="0">
                <a:solidFill>
                  <a:schemeClr val="bg1"/>
                </a:solidFill>
              </a:rPr>
              <a:t>: </a:t>
            </a:r>
            <a:r>
              <a:rPr lang="fr-FR" altLang="fr-FR" sz="1800" dirty="0" err="1">
                <a:solidFill>
                  <a:schemeClr val="bg1"/>
                </a:solidFill>
              </a:rPr>
              <a:t>Biopark</a:t>
            </a:r>
            <a:r>
              <a:rPr lang="fr-FR" altLang="fr-FR" sz="1800" dirty="0">
                <a:solidFill>
                  <a:schemeClr val="bg1"/>
                </a:solidFill>
              </a:rPr>
              <a:t> but </a:t>
            </a:r>
            <a:r>
              <a:rPr lang="fr-FR" altLang="fr-FR" sz="1800" dirty="0" err="1">
                <a:solidFill>
                  <a:schemeClr val="bg1"/>
                </a:solidFill>
              </a:rPr>
              <a:t>moving</a:t>
            </a:r>
            <a:r>
              <a:rPr lang="fr-FR" altLang="fr-FR" sz="1800" dirty="0">
                <a:solidFill>
                  <a:schemeClr val="bg1"/>
                </a:solidFill>
              </a:rPr>
              <a:t> to Condorcet and IPGP in </a:t>
            </a:r>
            <a:r>
              <a:rPr lang="fr-FR" altLang="fr-FR" sz="1800" dirty="0" smtClean="0">
                <a:solidFill>
                  <a:schemeClr val="bg1"/>
                </a:solidFill>
              </a:rPr>
              <a:t>2018 </a:t>
            </a:r>
            <a:endParaRPr lang="fr-FR" altLang="fr-FR" sz="1800" dirty="0">
              <a:solidFill>
                <a:schemeClr val="bg1"/>
              </a:solidFill>
            </a:endParaRPr>
          </a:p>
          <a:p>
            <a:pPr lvl="1">
              <a:buClr>
                <a:schemeClr val="bg1"/>
              </a:buClr>
              <a:buFont typeface="Wingdings" charset="2"/>
              <a:buChar char="ü"/>
            </a:pPr>
            <a:r>
              <a:rPr lang="fr-FR" altLang="fr-FR" sz="1800" dirty="0" err="1" smtClean="0">
                <a:solidFill>
                  <a:schemeClr val="bg1"/>
                </a:solidFill>
              </a:rPr>
              <a:t>Strong</a:t>
            </a:r>
            <a:r>
              <a:rPr lang="fr-FR" altLang="fr-FR" sz="1800" dirty="0" smtClean="0">
                <a:solidFill>
                  <a:schemeClr val="bg1"/>
                </a:solidFill>
              </a:rPr>
              <a:t> </a:t>
            </a:r>
            <a:r>
              <a:rPr lang="fr-FR" altLang="fr-FR" sz="1800" dirty="0" err="1">
                <a:solidFill>
                  <a:schemeClr val="bg1"/>
                </a:solidFill>
              </a:rPr>
              <a:t>link</a:t>
            </a:r>
            <a:r>
              <a:rPr lang="fr-FR" altLang="fr-FR" sz="1800" dirty="0">
                <a:solidFill>
                  <a:schemeClr val="bg1"/>
                </a:solidFill>
              </a:rPr>
              <a:t> </a:t>
            </a:r>
            <a:r>
              <a:rPr lang="fr-FR" altLang="fr-FR" sz="1800" dirty="0" err="1">
                <a:solidFill>
                  <a:schemeClr val="bg1"/>
                </a:solidFill>
              </a:rPr>
              <a:t>with</a:t>
            </a:r>
            <a:r>
              <a:rPr lang="fr-FR" altLang="fr-FR" sz="1800" dirty="0">
                <a:solidFill>
                  <a:schemeClr val="bg1"/>
                </a:solidFill>
              </a:rPr>
              <a:t> the </a:t>
            </a:r>
            <a:r>
              <a:rPr lang="fr-FR" altLang="fr-FR" sz="1800" b="1" dirty="0">
                <a:solidFill>
                  <a:schemeClr val="bg1"/>
                </a:solidFill>
              </a:rPr>
              <a:t>CC-IN2P3</a:t>
            </a:r>
            <a:r>
              <a:rPr lang="fr-FR" altLang="fr-FR" sz="1800" b="1" dirty="0" smtClean="0">
                <a:solidFill>
                  <a:schemeClr val="bg1"/>
                </a:solidFill>
              </a:rPr>
              <a:t>.</a:t>
            </a:r>
          </a:p>
          <a:p>
            <a:pPr>
              <a:buClr>
                <a:schemeClr val="bg1"/>
              </a:buClr>
              <a:buFont typeface="Wingdings" charset="2"/>
              <a:buChar char="ü"/>
            </a:pPr>
            <a:r>
              <a:rPr lang="fr-FR" altLang="fr-FR" sz="2000" b="1" dirty="0" err="1" smtClean="0">
                <a:solidFill>
                  <a:srgbClr val="FFFF00"/>
                </a:solidFill>
              </a:rPr>
              <a:t>Achievements</a:t>
            </a:r>
            <a:r>
              <a:rPr lang="fr-FR" altLang="fr-FR" sz="2000" b="1" dirty="0" smtClean="0">
                <a:solidFill>
                  <a:srgbClr val="FFFF00"/>
                </a:solidFill>
              </a:rPr>
              <a:t>, exemples of </a:t>
            </a:r>
            <a:r>
              <a:rPr lang="fr-FR" altLang="fr-FR" sz="2000" b="1" dirty="0" err="1" smtClean="0">
                <a:solidFill>
                  <a:srgbClr val="FFFF00"/>
                </a:solidFill>
              </a:rPr>
              <a:t>activities</a:t>
            </a:r>
            <a:r>
              <a:rPr lang="fr-FR" altLang="fr-FR" sz="2000" b="1" dirty="0" smtClean="0">
                <a:solidFill>
                  <a:srgbClr val="FFFF00"/>
                </a:solidFill>
              </a:rPr>
              <a:t> and </a:t>
            </a:r>
            <a:r>
              <a:rPr lang="fr-FR" altLang="fr-FR" sz="2000" b="1" dirty="0" err="1" smtClean="0">
                <a:solidFill>
                  <a:srgbClr val="FFFF00"/>
                </a:solidFill>
              </a:rPr>
              <a:t>projects</a:t>
            </a:r>
            <a:endParaRPr lang="fr-FR" altLang="fr-FR" sz="2000" dirty="0">
              <a:solidFill>
                <a:srgbClr val="FFFF00"/>
              </a:solidFill>
            </a:endParaRPr>
          </a:p>
          <a:p>
            <a:pPr fontAlgn="auto">
              <a:buFont typeface="Arial"/>
              <a:buChar char="•"/>
            </a:pPr>
            <a:r>
              <a:rPr lang="fr-FR" sz="1600" dirty="0">
                <a:solidFill>
                  <a:schemeClr val="bg1"/>
                </a:solidFill>
              </a:rPr>
              <a:t>PLANCK     </a:t>
            </a:r>
            <a:r>
              <a:rPr lang="fr-FR" sz="1600" dirty="0" err="1" smtClean="0">
                <a:solidFill>
                  <a:schemeClr val="bg1"/>
                </a:solidFill>
              </a:rPr>
              <a:t>Sky</a:t>
            </a:r>
            <a:r>
              <a:rPr lang="fr-FR" sz="1600" dirty="0" smtClean="0">
                <a:solidFill>
                  <a:schemeClr val="bg1"/>
                </a:solidFill>
              </a:rPr>
              <a:t> </a:t>
            </a:r>
            <a:r>
              <a:rPr lang="fr-FR" sz="1600" dirty="0">
                <a:solidFill>
                  <a:schemeClr val="bg1"/>
                </a:solidFill>
              </a:rPr>
              <a:t>model ,  </a:t>
            </a:r>
            <a:r>
              <a:rPr lang="fr-FR" sz="1600" dirty="0" smtClean="0">
                <a:solidFill>
                  <a:schemeClr val="bg1"/>
                </a:solidFill>
              </a:rPr>
              <a:t>and QUBIC  </a:t>
            </a:r>
            <a:r>
              <a:rPr lang="fr-FR" sz="1600" dirty="0" err="1" smtClean="0">
                <a:solidFill>
                  <a:schemeClr val="bg1"/>
                </a:solidFill>
              </a:rPr>
              <a:t>preparation</a:t>
            </a:r>
            <a:r>
              <a:rPr lang="fr-FR" sz="1600" dirty="0" smtClean="0">
                <a:solidFill>
                  <a:schemeClr val="bg1"/>
                </a:solidFill>
              </a:rPr>
              <a:t>  </a:t>
            </a:r>
          </a:p>
          <a:p>
            <a:pPr fontAlgn="auto">
              <a:buFont typeface="Arial"/>
              <a:buChar char="•"/>
            </a:pPr>
            <a:r>
              <a:rPr lang="fr-FR" sz="1600" dirty="0" smtClean="0">
                <a:solidFill>
                  <a:schemeClr val="bg1"/>
                </a:solidFill>
              </a:rPr>
              <a:t>EUCLID  Collaboration </a:t>
            </a:r>
            <a:r>
              <a:rPr lang="fr-FR" sz="1600" dirty="0" err="1" smtClean="0">
                <a:solidFill>
                  <a:schemeClr val="bg1"/>
                </a:solidFill>
              </a:rPr>
              <a:t>platform</a:t>
            </a:r>
            <a:r>
              <a:rPr lang="fr-FR" sz="1600" dirty="0" smtClean="0">
                <a:solidFill>
                  <a:schemeClr val="bg1"/>
                </a:solidFill>
              </a:rPr>
              <a:t> CODEEN</a:t>
            </a:r>
            <a:r>
              <a:rPr lang="fr-FR" sz="1600" dirty="0">
                <a:solidFill>
                  <a:schemeClr val="bg1"/>
                </a:solidFill>
              </a:rPr>
              <a:t>,  </a:t>
            </a:r>
            <a:r>
              <a:rPr lang="fr-FR" sz="1600" dirty="0" smtClean="0">
                <a:solidFill>
                  <a:schemeClr val="bg1"/>
                </a:solidFill>
              </a:rPr>
              <a:t> LSST Slow </a:t>
            </a:r>
            <a:r>
              <a:rPr lang="fr-FR" sz="1600" dirty="0">
                <a:solidFill>
                  <a:schemeClr val="bg1"/>
                </a:solidFill>
              </a:rPr>
              <a:t>Control </a:t>
            </a:r>
            <a:r>
              <a:rPr lang="fr-FR" sz="1600" dirty="0" smtClean="0">
                <a:solidFill>
                  <a:schemeClr val="bg1"/>
                </a:solidFill>
              </a:rPr>
              <a:t>software</a:t>
            </a:r>
            <a:endParaRPr lang="fr-FR" sz="1600" dirty="0">
              <a:solidFill>
                <a:schemeClr val="bg1"/>
              </a:solidFill>
            </a:endParaRPr>
          </a:p>
          <a:p>
            <a:pPr fontAlgn="auto">
              <a:buFont typeface="Arial"/>
              <a:buChar char="•"/>
            </a:pPr>
            <a:r>
              <a:rPr lang="fr-FR" sz="1600" dirty="0" smtClean="0">
                <a:solidFill>
                  <a:schemeClr val="bg1"/>
                </a:solidFill>
              </a:rPr>
              <a:t>CTA  </a:t>
            </a:r>
            <a:r>
              <a:rPr lang="fr-FR" sz="1600" dirty="0">
                <a:solidFill>
                  <a:schemeClr val="bg1"/>
                </a:solidFill>
              </a:rPr>
              <a:t>	</a:t>
            </a:r>
            <a:r>
              <a:rPr lang="fr-FR" sz="1600" dirty="0" err="1">
                <a:solidFill>
                  <a:schemeClr val="bg1"/>
                </a:solidFill>
              </a:rPr>
              <a:t>Proposal</a:t>
            </a:r>
            <a:r>
              <a:rPr lang="fr-FR" sz="1600" dirty="0">
                <a:solidFill>
                  <a:schemeClr val="bg1"/>
                </a:solidFill>
              </a:rPr>
              <a:t> Handling </a:t>
            </a:r>
            <a:r>
              <a:rPr lang="fr-FR" sz="1600" dirty="0" smtClean="0">
                <a:solidFill>
                  <a:schemeClr val="bg1"/>
                </a:solidFill>
              </a:rPr>
              <a:t>Platform, </a:t>
            </a:r>
            <a:endParaRPr lang="fr-FR" sz="1600" dirty="0" smtClean="0">
              <a:solidFill>
                <a:schemeClr val="bg1"/>
              </a:solidFill>
            </a:endParaRPr>
          </a:p>
          <a:p>
            <a:pPr fontAlgn="auto">
              <a:buFont typeface="Arial"/>
              <a:buChar char="•"/>
            </a:pPr>
            <a:r>
              <a:rPr lang="fr-FR" sz="1600" dirty="0" smtClean="0">
                <a:solidFill>
                  <a:schemeClr val="bg1"/>
                </a:solidFill>
              </a:rPr>
              <a:t>VIRGO  </a:t>
            </a:r>
            <a:r>
              <a:rPr lang="fr-FR" sz="1600" dirty="0" err="1" smtClean="0">
                <a:solidFill>
                  <a:schemeClr val="bg1"/>
                </a:solidFill>
              </a:rPr>
              <a:t>Mutimessenger</a:t>
            </a:r>
            <a:r>
              <a:rPr lang="fr-FR" sz="1600" dirty="0" smtClean="0">
                <a:solidFill>
                  <a:schemeClr val="bg1"/>
                </a:solidFill>
              </a:rPr>
              <a:t> </a:t>
            </a:r>
            <a:r>
              <a:rPr lang="fr-FR" sz="1600" dirty="0" err="1" smtClean="0">
                <a:solidFill>
                  <a:schemeClr val="bg1"/>
                </a:solidFill>
              </a:rPr>
              <a:t>studies</a:t>
            </a:r>
            <a:r>
              <a:rPr lang="fr-FR" sz="1600" dirty="0" smtClean="0">
                <a:solidFill>
                  <a:schemeClr val="bg1"/>
                </a:solidFill>
              </a:rPr>
              <a:t>:  </a:t>
            </a:r>
            <a:r>
              <a:rPr lang="fr-FR" sz="1600" dirty="0">
                <a:solidFill>
                  <a:schemeClr val="bg1"/>
                </a:solidFill>
              </a:rPr>
              <a:t>ASTERICS  (I3, EU</a:t>
            </a:r>
            <a:r>
              <a:rPr lang="fr-FR" sz="1600" dirty="0" smtClean="0">
                <a:solidFill>
                  <a:schemeClr val="bg1"/>
                </a:solidFill>
              </a:rPr>
              <a:t>), INTEGRAL  </a:t>
            </a:r>
            <a:r>
              <a:rPr lang="fr-FR" sz="1600" dirty="0" err="1" smtClean="0">
                <a:solidFill>
                  <a:schemeClr val="bg1"/>
                </a:solidFill>
              </a:rPr>
              <a:t>Follow</a:t>
            </a:r>
            <a:r>
              <a:rPr lang="fr-FR" sz="1600" dirty="0" smtClean="0">
                <a:solidFill>
                  <a:schemeClr val="bg1"/>
                </a:solidFill>
              </a:rPr>
              <a:t>-up GW </a:t>
            </a:r>
            <a:r>
              <a:rPr lang="fr-FR" sz="1600" dirty="0" smtClean="0">
                <a:solidFill>
                  <a:schemeClr val="bg1"/>
                </a:solidFill>
              </a:rPr>
              <a:t>,</a:t>
            </a:r>
          </a:p>
          <a:p>
            <a:pPr fontAlgn="auto">
              <a:buFont typeface="Arial"/>
              <a:buChar char="•"/>
            </a:pPr>
            <a:r>
              <a:rPr lang="fr-FR" sz="1600" dirty="0" smtClean="0">
                <a:solidFill>
                  <a:schemeClr val="bg1"/>
                </a:solidFill>
              </a:rPr>
              <a:t>MHD  </a:t>
            </a:r>
            <a:r>
              <a:rPr lang="fr-FR" sz="1600" dirty="0" err="1" smtClean="0">
                <a:solidFill>
                  <a:schemeClr val="bg1"/>
                </a:solidFill>
              </a:rPr>
              <a:t>computing</a:t>
            </a:r>
            <a:r>
              <a:rPr lang="fr-FR" sz="1600" dirty="0" smtClean="0">
                <a:solidFill>
                  <a:schemeClr val="bg1"/>
                </a:solidFill>
              </a:rPr>
              <a:t>   </a:t>
            </a:r>
            <a:endParaRPr lang="fr-FR" sz="1600" dirty="0">
              <a:solidFill>
                <a:schemeClr val="bg1"/>
              </a:solidFill>
            </a:endParaRPr>
          </a:p>
          <a:p>
            <a:pPr fontAlgn="auto">
              <a:buFont typeface="Arial"/>
              <a:buChar char="•"/>
            </a:pPr>
            <a:r>
              <a:rPr lang="fr-FR" sz="1600" dirty="0" smtClean="0">
                <a:solidFill>
                  <a:schemeClr val="bg1"/>
                </a:solidFill>
              </a:rPr>
              <a:t>Future</a:t>
            </a:r>
          </a:p>
          <a:p>
            <a:pPr lvl="1" fontAlgn="auto">
              <a:buFont typeface="Arial"/>
              <a:buChar char="•"/>
            </a:pPr>
            <a:r>
              <a:rPr lang="fr-FR" sz="1600" dirty="0" smtClean="0">
                <a:solidFill>
                  <a:schemeClr val="bg1"/>
                </a:solidFill>
              </a:rPr>
              <a:t>LISA </a:t>
            </a:r>
            <a:r>
              <a:rPr lang="fr-FR" sz="1600" dirty="0">
                <a:solidFill>
                  <a:schemeClr val="bg1"/>
                </a:solidFill>
              </a:rPr>
              <a:t>	</a:t>
            </a:r>
            <a:r>
              <a:rPr lang="fr-FR" sz="1600" dirty="0" smtClean="0">
                <a:solidFill>
                  <a:schemeClr val="bg1"/>
                </a:solidFill>
              </a:rPr>
              <a:t> Phase A  and DPC</a:t>
            </a:r>
          </a:p>
          <a:p>
            <a:pPr lvl="1" fontAlgn="auto">
              <a:buFont typeface="Arial"/>
              <a:buChar char="•"/>
            </a:pPr>
            <a:r>
              <a:rPr lang="fr-FR" sz="1600" dirty="0" smtClean="0">
                <a:solidFill>
                  <a:schemeClr val="bg1"/>
                </a:solidFill>
              </a:rPr>
              <a:t>SVOM  </a:t>
            </a:r>
            <a:r>
              <a:rPr lang="fr-FR" sz="1600" dirty="0" smtClean="0">
                <a:solidFill>
                  <a:schemeClr val="bg1"/>
                </a:solidFill>
                <a:sym typeface="Wingdings"/>
              </a:rPr>
              <a:t>   </a:t>
            </a:r>
            <a:r>
              <a:rPr lang="fr-FR" sz="1600" dirty="0" smtClean="0">
                <a:solidFill>
                  <a:schemeClr val="bg1"/>
                </a:solidFill>
              </a:rPr>
              <a:t>ÉCLAIR </a:t>
            </a:r>
            <a:r>
              <a:rPr lang="fr-FR" sz="1600" dirty="0">
                <a:solidFill>
                  <a:schemeClr val="bg1"/>
                </a:solidFill>
              </a:rPr>
              <a:t>pipeline  et quick look </a:t>
            </a:r>
          </a:p>
          <a:p>
            <a:pPr fontAlgn="auto">
              <a:buFont typeface="Arial"/>
              <a:buChar char="•"/>
            </a:pPr>
            <a:endParaRPr lang="fr-FR" sz="1600" dirty="0">
              <a:solidFill>
                <a:schemeClr val="accent1"/>
              </a:solidFill>
            </a:endParaRPr>
          </a:p>
          <a:p>
            <a:pPr>
              <a:buClr>
                <a:schemeClr val="bg1"/>
              </a:buClr>
              <a:buFont typeface="Wingdings" charset="2"/>
              <a:buChar char="ü"/>
            </a:pPr>
            <a:endParaRPr lang="en-GB" altLang="fr-FR" sz="1600" dirty="0">
              <a:solidFill>
                <a:schemeClr val="accent1"/>
              </a:solidFill>
            </a:endParaRPr>
          </a:p>
        </p:txBody>
      </p:sp>
      <p:sp>
        <p:nvSpPr>
          <p:cNvPr id="19459" name="ZoneTexte 9"/>
          <p:cNvSpPr txBox="1">
            <a:spLocks noChangeArrowheads="1"/>
          </p:cNvSpPr>
          <p:nvPr/>
        </p:nvSpPr>
        <p:spPr bwMode="auto">
          <a:xfrm>
            <a:off x="1835696" y="188640"/>
            <a:ext cx="518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b="1" dirty="0" err="1">
                <a:solidFill>
                  <a:schemeClr val="accent1"/>
                </a:solidFill>
              </a:rPr>
              <a:t>FACe</a:t>
            </a:r>
            <a:r>
              <a:rPr lang="fr-FR" altLang="fr-FR" b="1" dirty="0">
                <a:solidFill>
                  <a:schemeClr val="accent1"/>
                </a:solidFill>
              </a:rPr>
              <a:t> (François Arago center)</a:t>
            </a:r>
          </a:p>
          <a:p>
            <a:pPr algn="ctr"/>
            <a:r>
              <a:rPr lang="fr-FR" altLang="fr-FR" b="1" dirty="0">
                <a:solidFill>
                  <a:schemeClr val="accent1"/>
                </a:solidFill>
              </a:rPr>
              <a:t>Data </a:t>
            </a:r>
            <a:r>
              <a:rPr lang="fr-FR" altLang="fr-FR" b="1" dirty="0" smtClean="0">
                <a:solidFill>
                  <a:schemeClr val="accent1"/>
                </a:solidFill>
              </a:rPr>
              <a:t>Science Platform</a:t>
            </a:r>
            <a:endParaRPr lang="fr-FR" altLang="fr-FR" dirty="0">
              <a:solidFill>
                <a:schemeClr val="accent1"/>
              </a:solidFill>
            </a:endParaRPr>
          </a:p>
          <a:p>
            <a:pPr algn="ctr"/>
            <a:endParaRPr lang="en-GB" altLang="fr-FR" dirty="0">
              <a:solidFill>
                <a:schemeClr val="accent1"/>
              </a:solidFill>
            </a:endParaRPr>
          </a:p>
        </p:txBody>
      </p:sp>
      <p:pic>
        <p:nvPicPr>
          <p:cNvPr id="1946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671" y="4838344"/>
            <a:ext cx="6192689" cy="190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8440550" cy="4733484"/>
          </a:xfrm>
          <a:prstGeom prst="rect">
            <a:avLst/>
          </a:prstGeom>
        </p:spPr>
      </p:pic>
      <p:sp>
        <p:nvSpPr>
          <p:cNvPr id="3" name="ZoneTexte 2"/>
          <p:cNvSpPr txBox="1"/>
          <p:nvPr/>
        </p:nvSpPr>
        <p:spPr>
          <a:xfrm>
            <a:off x="2051720" y="188640"/>
            <a:ext cx="5040560" cy="461665"/>
          </a:xfrm>
          <a:prstGeom prst="rect">
            <a:avLst/>
          </a:prstGeom>
          <a:noFill/>
        </p:spPr>
        <p:txBody>
          <a:bodyPr wrap="square" rtlCol="0">
            <a:spAutoFit/>
          </a:bodyPr>
          <a:lstStyle/>
          <a:p>
            <a:r>
              <a:rPr lang="en-CA" dirty="0" smtClean="0">
                <a:solidFill>
                  <a:srgbClr val="FFFF00"/>
                </a:solidFill>
              </a:rPr>
              <a:t>Permanent personnel overall </a:t>
            </a:r>
            <a:r>
              <a:rPr lang="en-CA" dirty="0" smtClean="0">
                <a:solidFill>
                  <a:srgbClr val="FFFF00"/>
                </a:solidFill>
              </a:rPr>
              <a:t>stability</a:t>
            </a:r>
            <a:endParaRPr lang="en-CA"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12776"/>
            <a:ext cx="8391672" cy="4425745"/>
          </a:xfrm>
          <a:prstGeom prst="rect">
            <a:avLst/>
          </a:prstGeom>
        </p:spPr>
      </p:pic>
      <p:sp>
        <p:nvSpPr>
          <p:cNvPr id="2" name="ZoneTexte 1"/>
          <p:cNvSpPr txBox="1"/>
          <p:nvPr/>
        </p:nvSpPr>
        <p:spPr>
          <a:xfrm>
            <a:off x="251520" y="332656"/>
            <a:ext cx="7632848" cy="830997"/>
          </a:xfrm>
          <a:prstGeom prst="rect">
            <a:avLst/>
          </a:prstGeom>
          <a:noFill/>
        </p:spPr>
        <p:txBody>
          <a:bodyPr wrap="square" rtlCol="0">
            <a:spAutoFit/>
          </a:bodyPr>
          <a:lstStyle/>
          <a:p>
            <a:pPr algn="ctr"/>
            <a:r>
              <a:rPr lang="en-CA" dirty="0" smtClean="0">
                <a:solidFill>
                  <a:srgbClr val="FFFF00"/>
                </a:solidFill>
              </a:rPr>
              <a:t>Doctorates , postdocs and non-permanent </a:t>
            </a:r>
            <a:r>
              <a:rPr lang="en-CA" dirty="0" smtClean="0">
                <a:solidFill>
                  <a:srgbClr val="FFFF00"/>
                </a:solidFill>
              </a:rPr>
              <a:t>engineers</a:t>
            </a:r>
          </a:p>
          <a:p>
            <a:pPr algn="ctr"/>
            <a:r>
              <a:rPr lang="en-CA" dirty="0" smtClean="0">
                <a:solidFill>
                  <a:srgbClr val="FFFF00"/>
                </a:solidFill>
              </a:rPr>
              <a:t>Temporary, epochal diminution ? </a:t>
            </a:r>
            <a:endParaRPr lang="en-CA" dirty="0">
              <a:solidFill>
                <a:srgbClr val="FFFF00"/>
              </a:solidFill>
            </a:endParaRPr>
          </a:p>
        </p:txBody>
      </p:sp>
    </p:spTree>
    <p:extLst>
      <p:ext uri="{BB962C8B-B14F-4D97-AF65-F5344CB8AC3E}">
        <p14:creationId xmlns:p14="http://schemas.microsoft.com/office/powerpoint/2010/main" val="18310824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24744"/>
            <a:ext cx="4728365" cy="2786766"/>
          </a:xfrm>
          <a:prstGeom prst="rect">
            <a:avLst/>
          </a:prstGeom>
        </p:spPr>
      </p:pic>
      <p:sp>
        <p:nvSpPr>
          <p:cNvPr id="2" name="ZoneTexte 1"/>
          <p:cNvSpPr txBox="1"/>
          <p:nvPr/>
        </p:nvSpPr>
        <p:spPr>
          <a:xfrm>
            <a:off x="0" y="188640"/>
            <a:ext cx="8388424" cy="830997"/>
          </a:xfrm>
          <a:prstGeom prst="rect">
            <a:avLst/>
          </a:prstGeom>
          <a:noFill/>
        </p:spPr>
        <p:txBody>
          <a:bodyPr wrap="square" rtlCol="0">
            <a:spAutoFit/>
          </a:bodyPr>
          <a:lstStyle/>
          <a:p>
            <a:pPr algn="ctr"/>
            <a:r>
              <a:rPr lang="en-CA" dirty="0" smtClean="0">
                <a:solidFill>
                  <a:srgbClr val="FFFF00"/>
                </a:solidFill>
              </a:rPr>
              <a:t>The smallest ratio of engineers to researchers in permanent stuff </a:t>
            </a:r>
          </a:p>
          <a:p>
            <a:pPr algn="ctr"/>
            <a:r>
              <a:rPr lang="en-CA" dirty="0" smtClean="0">
                <a:solidFill>
                  <a:srgbClr val="FFFF00"/>
                </a:solidFill>
              </a:rPr>
              <a:t>And  the highest ratio of non-permanent to permanent in IN2P3</a:t>
            </a:r>
            <a:endParaRPr lang="en-CA" dirty="0">
              <a:solidFill>
                <a:srgbClr val="FFFF00"/>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573016"/>
            <a:ext cx="4680520" cy="2673514"/>
          </a:xfrm>
          <a:prstGeom prst="rect">
            <a:avLst/>
          </a:prstGeom>
        </p:spPr>
      </p:pic>
    </p:spTree>
    <p:extLst>
      <p:ext uri="{BB962C8B-B14F-4D97-AF65-F5344CB8AC3E}">
        <p14:creationId xmlns:p14="http://schemas.microsoft.com/office/powerpoint/2010/main" val="16812017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700808"/>
            <a:ext cx="8164479" cy="4201397"/>
          </a:xfrm>
          <a:prstGeom prst="rect">
            <a:avLst/>
          </a:prstGeom>
        </p:spPr>
      </p:pic>
      <p:sp>
        <p:nvSpPr>
          <p:cNvPr id="3" name="ZoneTexte 2"/>
          <p:cNvSpPr txBox="1"/>
          <p:nvPr/>
        </p:nvSpPr>
        <p:spPr>
          <a:xfrm>
            <a:off x="1331640" y="404664"/>
            <a:ext cx="5616624" cy="461665"/>
          </a:xfrm>
          <a:prstGeom prst="rect">
            <a:avLst/>
          </a:prstGeom>
          <a:noFill/>
        </p:spPr>
        <p:txBody>
          <a:bodyPr wrap="square" rtlCol="0">
            <a:spAutoFit/>
          </a:bodyPr>
          <a:lstStyle/>
          <a:p>
            <a:r>
              <a:rPr lang="fr-FR" dirty="0" smtClean="0">
                <a:solidFill>
                  <a:srgbClr val="FFFF00"/>
                </a:solidFill>
              </a:rPr>
              <a:t>A </a:t>
            </a:r>
            <a:r>
              <a:rPr lang="fr-FR" dirty="0" err="1" smtClean="0">
                <a:solidFill>
                  <a:srgbClr val="FFFF00"/>
                </a:solidFill>
              </a:rPr>
              <a:t>very</a:t>
            </a:r>
            <a:r>
              <a:rPr lang="fr-FR" dirty="0" smtClean="0">
                <a:solidFill>
                  <a:srgbClr val="FFFF00"/>
                </a:solidFill>
              </a:rPr>
              <a:t> large </a:t>
            </a:r>
            <a:r>
              <a:rPr lang="fr-FR" dirty="0" err="1" smtClean="0">
                <a:solidFill>
                  <a:srgbClr val="FFFF00"/>
                </a:solidFill>
              </a:rPr>
              <a:t>annual</a:t>
            </a:r>
            <a:r>
              <a:rPr lang="fr-FR" dirty="0" smtClean="0">
                <a:solidFill>
                  <a:srgbClr val="FFFF00"/>
                </a:solidFill>
              </a:rPr>
              <a:t> turnover  </a:t>
            </a:r>
            <a:r>
              <a:rPr lang="fr-FR" dirty="0" smtClean="0">
                <a:solidFill>
                  <a:srgbClr val="FFFF00"/>
                </a:solidFill>
              </a:rPr>
              <a:t>(over 100)</a:t>
            </a:r>
            <a:endParaRPr lang="fr-FR" dirty="0">
              <a:solidFill>
                <a:srgbClr val="FFFF00"/>
              </a:solidFill>
            </a:endParaRPr>
          </a:p>
        </p:txBody>
      </p:sp>
    </p:spTree>
    <p:extLst>
      <p:ext uri="{BB962C8B-B14F-4D97-AF65-F5344CB8AC3E}">
        <p14:creationId xmlns:p14="http://schemas.microsoft.com/office/powerpoint/2010/main" val="8078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ZoneTexte 3"/>
          <p:cNvSpPr txBox="1">
            <a:spLocks noChangeArrowheads="1"/>
          </p:cNvSpPr>
          <p:nvPr/>
        </p:nvSpPr>
        <p:spPr bwMode="auto">
          <a:xfrm>
            <a:off x="2741613" y="260350"/>
            <a:ext cx="344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smtClean="0">
                <a:solidFill>
                  <a:srgbClr val="FFFF00"/>
                </a:solidFill>
              </a:rPr>
              <a:t>Budget evolution</a:t>
            </a:r>
            <a:endParaRPr lang="en-GB" altLang="fr-FR" dirty="0">
              <a:solidFill>
                <a:srgbClr val="FFFF00"/>
              </a:solidFill>
            </a:endParaRPr>
          </a:p>
        </p:txBody>
      </p:sp>
      <p:pic>
        <p:nvPicPr>
          <p:cNvPr id="25602" name="Image 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6411558" cy="31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6516216" y="1124744"/>
            <a:ext cx="2627784" cy="954107"/>
          </a:xfrm>
          <a:prstGeom prst="rect">
            <a:avLst/>
          </a:prstGeom>
          <a:noFill/>
        </p:spPr>
        <p:txBody>
          <a:bodyPr wrap="square" rtlCol="0">
            <a:spAutoFit/>
          </a:bodyPr>
          <a:lstStyle/>
          <a:p>
            <a:r>
              <a:rPr lang="fr-FR" sz="2000" dirty="0" smtClean="0">
                <a:solidFill>
                  <a:srgbClr val="FFFF00"/>
                </a:solidFill>
                <a:latin typeface="Cambria"/>
                <a:cs typeface="Cambria"/>
              </a:rPr>
              <a:t>In 2016</a:t>
            </a:r>
          </a:p>
          <a:p>
            <a:r>
              <a:rPr lang="fr-FR" sz="1800" dirty="0" smtClean="0">
                <a:solidFill>
                  <a:srgbClr val="FFFF00"/>
                </a:solidFill>
                <a:latin typeface="Cambria"/>
                <a:cs typeface="Cambria"/>
              </a:rPr>
              <a:t>21% subventions d’Etat </a:t>
            </a:r>
          </a:p>
          <a:p>
            <a:r>
              <a:rPr lang="fr-FR" sz="1800" dirty="0" smtClean="0">
                <a:solidFill>
                  <a:srgbClr val="FFFF00"/>
                </a:solidFill>
                <a:latin typeface="Cambria"/>
                <a:cs typeface="Cambria"/>
              </a:rPr>
              <a:t>79% ressources propres</a:t>
            </a:r>
            <a:endParaRPr lang="fr-FR" sz="1800" dirty="0">
              <a:solidFill>
                <a:srgbClr val="FFFF00"/>
              </a:solidFill>
              <a:latin typeface="Cambria"/>
              <a:cs typeface="Cambria"/>
            </a:endParaRPr>
          </a:p>
        </p:txBody>
      </p:sp>
      <p:pic>
        <p:nvPicPr>
          <p:cNvPr id="7" name="Image 6"/>
          <p:cNvPicPr>
            <a:picLocks noChangeAspect="1"/>
          </p:cNvPicPr>
          <p:nvPr/>
        </p:nvPicPr>
        <p:blipFill>
          <a:blip r:embed="rId3"/>
          <a:stretch>
            <a:fillRect/>
          </a:stretch>
        </p:blipFill>
        <p:spPr>
          <a:xfrm>
            <a:off x="4283968" y="4077072"/>
            <a:ext cx="4711195" cy="2656034"/>
          </a:xfrm>
          <a:prstGeom prst="rect">
            <a:avLst/>
          </a:prstGeom>
        </p:spPr>
      </p:pic>
      <p:sp>
        <p:nvSpPr>
          <p:cNvPr id="2" name="ZoneTexte 1"/>
          <p:cNvSpPr txBox="1"/>
          <p:nvPr/>
        </p:nvSpPr>
        <p:spPr>
          <a:xfrm>
            <a:off x="611560" y="5301208"/>
            <a:ext cx="3312368" cy="400110"/>
          </a:xfrm>
          <a:prstGeom prst="rect">
            <a:avLst/>
          </a:prstGeom>
          <a:noFill/>
        </p:spPr>
        <p:txBody>
          <a:bodyPr wrap="square" rtlCol="0">
            <a:spAutoFit/>
          </a:bodyPr>
          <a:lstStyle/>
          <a:p>
            <a:r>
              <a:rPr lang="fr-FR" sz="2000" dirty="0" smtClean="0">
                <a:solidFill>
                  <a:schemeClr val="accent1"/>
                </a:solidFill>
                <a:latin typeface="Cambria"/>
                <a:cs typeface="Cambria"/>
              </a:rPr>
              <a:t>A large </a:t>
            </a:r>
            <a:r>
              <a:rPr lang="fr-FR" sz="2000" dirty="0" err="1" smtClean="0">
                <a:solidFill>
                  <a:schemeClr val="accent1"/>
                </a:solidFill>
                <a:latin typeface="Cambria"/>
                <a:cs typeface="Cambria"/>
              </a:rPr>
              <a:t>variety</a:t>
            </a:r>
            <a:r>
              <a:rPr lang="fr-FR" sz="2000" dirty="0" smtClean="0">
                <a:solidFill>
                  <a:schemeClr val="accent1"/>
                </a:solidFill>
                <a:latin typeface="Cambria"/>
                <a:cs typeface="Cambria"/>
              </a:rPr>
              <a:t> of sources</a:t>
            </a:r>
            <a:endParaRPr lang="fr-FR" sz="2000" dirty="0">
              <a:solidFill>
                <a:schemeClr val="accent1"/>
              </a:solidFill>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1143000"/>
          </a:xfrm>
        </p:spPr>
        <p:txBody>
          <a:bodyPr>
            <a:normAutofit/>
          </a:bodyPr>
          <a:lstStyle/>
          <a:p>
            <a:r>
              <a:rPr lang="en-GB" dirty="0" smtClean="0">
                <a:solidFill>
                  <a:schemeClr val="bg1"/>
                </a:solidFill>
              </a:rPr>
              <a:t>Gender issues</a:t>
            </a:r>
            <a:endParaRPr lang="en-GB" dirty="0">
              <a:solidFill>
                <a:schemeClr val="bg1"/>
              </a:solidFill>
            </a:endParaRPr>
          </a:p>
        </p:txBody>
      </p:sp>
      <p:pic>
        <p:nvPicPr>
          <p:cNvPr id="7" name="Image 6" descr="genera logo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2518" y="844083"/>
            <a:ext cx="2472761" cy="1340375"/>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7444" y="1214216"/>
            <a:ext cx="842432" cy="495831"/>
          </a:xfrm>
          <a:prstGeom prst="rect">
            <a:avLst/>
          </a:prstGeom>
        </p:spPr>
      </p:pic>
      <p:sp>
        <p:nvSpPr>
          <p:cNvPr id="10" name="ZoneTexte 9"/>
          <p:cNvSpPr txBox="1"/>
          <p:nvPr/>
        </p:nvSpPr>
        <p:spPr>
          <a:xfrm>
            <a:off x="357480" y="1907845"/>
            <a:ext cx="4488873" cy="2092881"/>
          </a:xfrm>
          <a:prstGeom prst="rect">
            <a:avLst/>
          </a:prstGeom>
          <a:noFill/>
        </p:spPr>
        <p:txBody>
          <a:bodyPr wrap="square" rtlCol="0">
            <a:spAutoFit/>
          </a:bodyPr>
          <a:lstStyle/>
          <a:p>
            <a:r>
              <a:rPr lang="en-GB" sz="1600" dirty="0" smtClean="0">
                <a:solidFill>
                  <a:schemeClr val="bg1"/>
                </a:solidFill>
              </a:rPr>
              <a:t>EU funded in the frame of H2020-GERI-2014-1 </a:t>
            </a:r>
          </a:p>
          <a:p>
            <a:pPr marL="285750" indent="-285750">
              <a:buFont typeface="Arial" charset="0"/>
              <a:buChar char="•"/>
            </a:pPr>
            <a:r>
              <a:rPr lang="en-GB" sz="1600" dirty="0" smtClean="0">
                <a:solidFill>
                  <a:schemeClr val="bg1"/>
                </a:solidFill>
              </a:rPr>
              <a:t>2015-2018, 3.34 Mio Euro funding</a:t>
            </a:r>
          </a:p>
          <a:p>
            <a:pPr marL="285750" indent="-285750">
              <a:buFont typeface="Arial" charset="0"/>
              <a:buChar char="•"/>
            </a:pPr>
            <a:r>
              <a:rPr lang="en-GB" sz="1600" dirty="0" smtClean="0">
                <a:solidFill>
                  <a:schemeClr val="bg1"/>
                </a:solidFill>
              </a:rPr>
              <a:t>14 beneficiaries from 11 countries</a:t>
            </a:r>
          </a:p>
          <a:p>
            <a:pPr marL="285750" indent="-285750">
              <a:buFont typeface="Arial" charset="0"/>
              <a:buChar char="•"/>
            </a:pPr>
            <a:r>
              <a:rPr lang="en-GB" sz="1600" dirty="0" smtClean="0">
                <a:solidFill>
                  <a:schemeClr val="bg1"/>
                </a:solidFill>
              </a:rPr>
              <a:t>Objectives: assess the status of gender issues and GEPs, support organisations in implementing </a:t>
            </a:r>
          </a:p>
          <a:p>
            <a:pPr marL="285750" indent="-285750">
              <a:buFont typeface="Arial" charset="0"/>
              <a:buChar char="•"/>
            </a:pPr>
            <a:r>
              <a:rPr lang="en-GB" sz="1600" dirty="0" smtClean="0">
                <a:solidFill>
                  <a:schemeClr val="bg1"/>
                </a:solidFill>
              </a:rPr>
              <a:t>Shall establish a long-term perspective beyond project lifetime (network, monitoring) </a:t>
            </a:r>
          </a:p>
          <a:p>
            <a:endParaRPr lang="en-GB" sz="1600" dirty="0">
              <a:solidFill>
                <a:schemeClr val="bg1"/>
              </a:solidFill>
            </a:endParaRPr>
          </a:p>
        </p:txBody>
      </p:sp>
      <p:sp>
        <p:nvSpPr>
          <p:cNvPr id="11" name="ZoneTexte 10"/>
          <p:cNvSpPr txBox="1"/>
          <p:nvPr/>
        </p:nvSpPr>
        <p:spPr>
          <a:xfrm>
            <a:off x="4889850" y="764704"/>
            <a:ext cx="4238288" cy="4124206"/>
          </a:xfrm>
          <a:prstGeom prst="rect">
            <a:avLst/>
          </a:prstGeom>
          <a:noFill/>
          <a:ln>
            <a:solidFill>
              <a:schemeClr val="accent1"/>
            </a:solidFill>
          </a:ln>
        </p:spPr>
        <p:txBody>
          <a:bodyPr wrap="square" rtlCol="0">
            <a:spAutoFit/>
          </a:bodyPr>
          <a:lstStyle/>
          <a:p>
            <a:pPr algn="ctr"/>
            <a:r>
              <a:rPr lang="en-GB" sz="1800" b="1" dirty="0" smtClean="0">
                <a:solidFill>
                  <a:schemeClr val="bg1"/>
                </a:solidFill>
              </a:rPr>
              <a:t>GENERA:</a:t>
            </a:r>
          </a:p>
          <a:p>
            <a:pPr algn="ctr"/>
            <a:r>
              <a:rPr lang="en-GB" sz="1800" b="1" dirty="0" smtClean="0">
                <a:solidFill>
                  <a:schemeClr val="bg1"/>
                </a:solidFill>
              </a:rPr>
              <a:t>implementation at APC</a:t>
            </a:r>
          </a:p>
          <a:p>
            <a:endParaRPr lang="en-GB" sz="1800" dirty="0" smtClean="0">
              <a:solidFill>
                <a:schemeClr val="bg1"/>
              </a:solidFill>
            </a:endParaRPr>
          </a:p>
          <a:p>
            <a:pPr marL="342900" indent="-342900">
              <a:buAutoNum type="arabicParenR"/>
            </a:pPr>
            <a:r>
              <a:rPr lang="en-GB" sz="1800" b="1" dirty="0" smtClean="0">
                <a:solidFill>
                  <a:schemeClr val="bg1"/>
                </a:solidFill>
              </a:rPr>
              <a:t>Actions towards students, role models</a:t>
            </a:r>
          </a:p>
          <a:p>
            <a:pPr marL="363538" lvl="1" indent="-176213">
              <a:buFont typeface="Arial" charset="0"/>
              <a:buChar char="•"/>
            </a:pPr>
            <a:r>
              <a:rPr lang="en-GB" sz="1400" dirty="0" smtClean="0">
                <a:solidFill>
                  <a:schemeClr val="bg1"/>
                </a:solidFill>
              </a:rPr>
              <a:t>Masterclass on UN day of women in science (11/02/2016)</a:t>
            </a:r>
          </a:p>
          <a:p>
            <a:pPr marL="363538" lvl="1" indent="-176213">
              <a:buFont typeface="Arial" charset="0"/>
              <a:buChar char="•"/>
            </a:pPr>
            <a:r>
              <a:rPr lang="en-GB" sz="1400" dirty="0" smtClean="0">
                <a:solidFill>
                  <a:schemeClr val="bg1"/>
                </a:solidFill>
              </a:rPr>
              <a:t>Intervention at Summer School for undergraduate students (16/07/2017)</a:t>
            </a:r>
          </a:p>
          <a:p>
            <a:pPr marL="363538" lvl="1" indent="-176213">
              <a:buFont typeface="Arial" charset="0"/>
              <a:buChar char="•"/>
            </a:pPr>
            <a:r>
              <a:rPr lang="en-GB" sz="1400" dirty="0" smtClean="0">
                <a:solidFill>
                  <a:schemeClr val="bg1"/>
                </a:solidFill>
              </a:rPr>
              <a:t>Discussion session at High School Teachers’ school </a:t>
            </a:r>
            <a:r>
              <a:rPr lang="en-GB" sz="1400" dirty="0" err="1" smtClean="0">
                <a:solidFill>
                  <a:schemeClr val="bg1"/>
                </a:solidFill>
              </a:rPr>
              <a:t>EPhyD</a:t>
            </a:r>
            <a:r>
              <a:rPr lang="en-GB" sz="1400" dirty="0" smtClean="0">
                <a:solidFill>
                  <a:schemeClr val="bg1"/>
                </a:solidFill>
              </a:rPr>
              <a:t> (31/08/2017)</a:t>
            </a:r>
          </a:p>
          <a:p>
            <a:pPr marL="363538" lvl="1" indent="-176213">
              <a:buFont typeface="Arial" charset="0"/>
              <a:buChar char="•"/>
            </a:pPr>
            <a:r>
              <a:rPr lang="en-GB" sz="1400" dirty="0" smtClean="0">
                <a:solidFill>
                  <a:schemeClr val="bg1"/>
                </a:solidFill>
              </a:rPr>
              <a:t>Exhibit ”Physique de femmes” at Fête de la Science 2017</a:t>
            </a:r>
            <a:endParaRPr lang="en-GB" sz="1800" dirty="0" smtClean="0">
              <a:solidFill>
                <a:schemeClr val="bg1"/>
              </a:solidFill>
            </a:endParaRPr>
          </a:p>
          <a:p>
            <a:r>
              <a:rPr lang="en-GB" sz="1800" dirty="0" smtClean="0">
                <a:solidFill>
                  <a:schemeClr val="bg1"/>
                </a:solidFill>
              </a:rPr>
              <a:t>2) </a:t>
            </a:r>
            <a:r>
              <a:rPr lang="en-GB" sz="1800" b="1" dirty="0" smtClean="0">
                <a:solidFill>
                  <a:schemeClr val="bg1"/>
                </a:solidFill>
              </a:rPr>
              <a:t>Encourage women to apply</a:t>
            </a:r>
          </a:p>
          <a:p>
            <a:pPr marL="363538" lvl="1" indent="-176213">
              <a:buFont typeface="Arial" charset="0"/>
              <a:buChar char="•"/>
            </a:pPr>
            <a:r>
              <a:rPr lang="en-GB" sz="1400" dirty="0" smtClean="0">
                <a:solidFill>
                  <a:schemeClr val="bg1"/>
                </a:solidFill>
              </a:rPr>
              <a:t>L’Oréal-</a:t>
            </a:r>
            <a:r>
              <a:rPr lang="en-GB" sz="1400" dirty="0" err="1" smtClean="0">
                <a:solidFill>
                  <a:schemeClr val="bg1"/>
                </a:solidFill>
              </a:rPr>
              <a:t>Unesco</a:t>
            </a:r>
            <a:r>
              <a:rPr lang="en-GB" sz="1400" dirty="0" smtClean="0">
                <a:solidFill>
                  <a:schemeClr val="bg1"/>
                </a:solidFill>
              </a:rPr>
              <a:t> Prize (E. </a:t>
            </a:r>
            <a:r>
              <a:rPr lang="en-GB" sz="1400" dirty="0" err="1" smtClean="0">
                <a:solidFill>
                  <a:schemeClr val="bg1"/>
                </a:solidFill>
              </a:rPr>
              <a:t>Capocasa</a:t>
            </a:r>
            <a:r>
              <a:rPr lang="en-GB" sz="1400" dirty="0" smtClean="0">
                <a:solidFill>
                  <a:schemeClr val="bg1"/>
                </a:solidFill>
              </a:rPr>
              <a:t> and V. </a:t>
            </a:r>
            <a:r>
              <a:rPr lang="en-GB" sz="1400" dirty="0" err="1" smtClean="0">
                <a:solidFill>
                  <a:schemeClr val="bg1"/>
                </a:solidFill>
              </a:rPr>
              <a:t>Domcke</a:t>
            </a:r>
            <a:r>
              <a:rPr lang="en-GB" sz="1400" dirty="0" smtClean="0">
                <a:solidFill>
                  <a:schemeClr val="bg1"/>
                </a:solidFill>
              </a:rPr>
              <a:t>, 2016)</a:t>
            </a:r>
            <a:endParaRPr lang="en-GB" sz="1400" dirty="0">
              <a:solidFill>
                <a:schemeClr val="bg1"/>
              </a:solidFill>
            </a:endParaRPr>
          </a:p>
          <a:p>
            <a:pPr marL="363538" lvl="1" indent="-176213">
              <a:buFont typeface="Arial" charset="0"/>
              <a:buChar char="•"/>
            </a:pPr>
            <a:r>
              <a:rPr lang="en-GB" sz="1400" dirty="0" smtClean="0">
                <a:solidFill>
                  <a:schemeClr val="bg1"/>
                </a:solidFill>
              </a:rPr>
              <a:t>Nominations of group and service leaders </a:t>
            </a:r>
          </a:p>
          <a:p>
            <a:pPr marL="363538" lvl="1" indent="-176213">
              <a:buFont typeface="Arial" charset="0"/>
              <a:buChar char="•"/>
            </a:pPr>
            <a:r>
              <a:rPr lang="en-GB" sz="1400" dirty="0" smtClean="0">
                <a:solidFill>
                  <a:schemeClr val="bg1"/>
                </a:solidFill>
                <a:sym typeface="Wingdings"/>
              </a:rPr>
              <a:t> </a:t>
            </a:r>
            <a:r>
              <a:rPr lang="en-GB" sz="1400" dirty="0" smtClean="0">
                <a:solidFill>
                  <a:schemeClr val="bg1"/>
                </a:solidFill>
              </a:rPr>
              <a:t>50% Women  of group/</a:t>
            </a:r>
            <a:r>
              <a:rPr lang="en-GB" sz="1400" dirty="0" err="1" smtClean="0">
                <a:solidFill>
                  <a:schemeClr val="bg1"/>
                </a:solidFill>
              </a:rPr>
              <a:t>srevice</a:t>
            </a:r>
            <a:r>
              <a:rPr lang="en-GB" sz="1400" dirty="0" smtClean="0">
                <a:solidFill>
                  <a:schemeClr val="bg1"/>
                </a:solidFill>
              </a:rPr>
              <a:t> leaders at APC</a:t>
            </a:r>
          </a:p>
        </p:txBody>
      </p:sp>
      <p:pic>
        <p:nvPicPr>
          <p:cNvPr id="12" name="Image 11" descr="Genera_Masterclass physique2.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23" y="4000727"/>
            <a:ext cx="2020004" cy="2857274"/>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1788" y="4394182"/>
            <a:ext cx="1398796" cy="2362339"/>
          </a:xfrm>
          <a:prstGeom prst="rect">
            <a:avLst/>
          </a:prstGeom>
        </p:spPr>
      </p:pic>
      <p:pic>
        <p:nvPicPr>
          <p:cNvPr id="14" name="Imag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40613" y="3985294"/>
            <a:ext cx="1375417" cy="2322855"/>
          </a:xfrm>
          <a:prstGeom prst="rect">
            <a:avLst/>
          </a:prstGeom>
        </p:spPr>
      </p:pic>
      <p:pic>
        <p:nvPicPr>
          <p:cNvPr id="3" name="Image 2"/>
          <p:cNvPicPr>
            <a:picLocks noChangeAspect="1"/>
          </p:cNvPicPr>
          <p:nvPr/>
        </p:nvPicPr>
        <p:blipFill>
          <a:blip r:embed="rId7"/>
          <a:stretch>
            <a:fillRect/>
          </a:stretch>
        </p:blipFill>
        <p:spPr>
          <a:xfrm>
            <a:off x="5868144" y="5013176"/>
            <a:ext cx="2660463" cy="1720300"/>
          </a:xfrm>
          <a:prstGeom prst="rect">
            <a:avLst/>
          </a:prstGeom>
        </p:spPr>
      </p:pic>
    </p:spTree>
    <p:extLst>
      <p:ext uri="{BB962C8B-B14F-4D97-AF65-F5344CB8AC3E}">
        <p14:creationId xmlns:p14="http://schemas.microsoft.com/office/powerpoint/2010/main" val="28817261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logoAP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7555" y="2635284"/>
            <a:ext cx="1168400" cy="1206500"/>
          </a:xfrm>
          <a:prstGeom prst="rect">
            <a:avLst/>
          </a:prstGeom>
        </p:spPr>
      </p:pic>
      <p:sp>
        <p:nvSpPr>
          <p:cNvPr id="11" name="Double flèche horizontale 10"/>
          <p:cNvSpPr/>
          <p:nvPr/>
        </p:nvSpPr>
        <p:spPr>
          <a:xfrm rot="19325951">
            <a:off x="4994268" y="2082838"/>
            <a:ext cx="1531938" cy="90597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err="1" smtClean="0">
                <a:solidFill>
                  <a:schemeClr val="tx1"/>
                </a:solidFill>
              </a:rPr>
              <a:t>Educationand</a:t>
            </a:r>
            <a:r>
              <a:rPr lang="en-GB" sz="1600" dirty="0" smtClean="0">
                <a:solidFill>
                  <a:schemeClr val="tx1"/>
                </a:solidFill>
              </a:rPr>
              <a:t> R&amp;D</a:t>
            </a:r>
            <a:endParaRPr lang="en-GB" sz="1600" dirty="0">
              <a:solidFill>
                <a:schemeClr val="tx1"/>
              </a:solidFill>
            </a:endParaRPr>
          </a:p>
        </p:txBody>
      </p:sp>
      <p:sp>
        <p:nvSpPr>
          <p:cNvPr id="12" name="Double flèche horizontale 11"/>
          <p:cNvSpPr/>
          <p:nvPr/>
        </p:nvSpPr>
        <p:spPr>
          <a:xfrm>
            <a:off x="2771800" y="1628800"/>
            <a:ext cx="3600400" cy="7200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3" name="Double flèche horizontale 12"/>
          <p:cNvSpPr/>
          <p:nvPr/>
        </p:nvSpPr>
        <p:spPr>
          <a:xfrm rot="2232148">
            <a:off x="2508174" y="2087009"/>
            <a:ext cx="1763355" cy="834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200" dirty="0" err="1" smtClean="0">
                <a:solidFill>
                  <a:schemeClr val="tx1"/>
                </a:solidFill>
              </a:rPr>
              <a:t>Interdisciplinarity</a:t>
            </a:r>
            <a:r>
              <a:rPr lang="en-GB" sz="1200" dirty="0" smtClean="0">
                <a:solidFill>
                  <a:schemeClr val="tx1"/>
                </a:solidFill>
              </a:rPr>
              <a:t> with Geosciences </a:t>
            </a:r>
            <a:endParaRPr lang="en-GB" sz="1200" dirty="0">
              <a:solidFill>
                <a:schemeClr val="tx1"/>
              </a:solidFill>
            </a:endParaRPr>
          </a:p>
        </p:txBody>
      </p:sp>
      <p:sp>
        <p:nvSpPr>
          <p:cNvPr id="14" name="Double flèche horizontale 13"/>
          <p:cNvSpPr/>
          <p:nvPr/>
        </p:nvSpPr>
        <p:spPr>
          <a:xfrm rot="16200000">
            <a:off x="3852883" y="4185955"/>
            <a:ext cx="1458500" cy="922756"/>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European </a:t>
            </a:r>
            <a:r>
              <a:rPr lang="en-GB" sz="1600" dirty="0" smtClean="0">
                <a:solidFill>
                  <a:schemeClr val="tx1"/>
                </a:solidFill>
              </a:rPr>
              <a:t>Roadmap</a:t>
            </a:r>
            <a:endParaRPr lang="en-GB" sz="1600" dirty="0">
              <a:solidFill>
                <a:schemeClr val="tx1"/>
              </a:solidFill>
            </a:endParaRPr>
          </a:p>
        </p:txBody>
      </p:sp>
      <p:sp>
        <p:nvSpPr>
          <p:cNvPr id="15" name="Rectangle à coins arrondis 14"/>
          <p:cNvSpPr/>
          <p:nvPr/>
        </p:nvSpPr>
        <p:spPr>
          <a:xfrm>
            <a:off x="651272" y="1563629"/>
            <a:ext cx="1939562"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err="1" smtClean="0">
                <a:solidFill>
                  <a:schemeClr val="tx1"/>
                </a:solidFill>
              </a:rPr>
              <a:t>Labex</a:t>
            </a:r>
            <a:r>
              <a:rPr lang="en-GB" sz="1600" dirty="0" smtClean="0">
                <a:solidFill>
                  <a:schemeClr val="tx1"/>
                </a:solidFill>
              </a:rPr>
              <a:t> </a:t>
            </a:r>
            <a:endParaRPr lang="en-GB" sz="1600" dirty="0">
              <a:solidFill>
                <a:schemeClr val="tx1"/>
              </a:solidFill>
            </a:endParaRPr>
          </a:p>
          <a:p>
            <a:pPr algn="ctr"/>
            <a:r>
              <a:rPr lang="en-GB" sz="1600" dirty="0" err="1" smtClean="0">
                <a:solidFill>
                  <a:schemeClr val="tx1"/>
                </a:solidFill>
              </a:rPr>
              <a:t>Univearths</a:t>
            </a:r>
            <a:endParaRPr lang="en-GB" sz="1600" dirty="0">
              <a:solidFill>
                <a:schemeClr val="tx1"/>
              </a:solidFill>
            </a:endParaRPr>
          </a:p>
        </p:txBody>
      </p:sp>
      <p:sp>
        <p:nvSpPr>
          <p:cNvPr id="16" name="Rectangle à coins arrondis 15"/>
          <p:cNvSpPr/>
          <p:nvPr/>
        </p:nvSpPr>
        <p:spPr>
          <a:xfrm>
            <a:off x="6444208" y="1484784"/>
            <a:ext cx="2205393"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Paris Centre for Cosmological Physics</a:t>
            </a:r>
            <a:endParaRPr lang="en-GB" sz="1600" dirty="0">
              <a:solidFill>
                <a:schemeClr val="tx1"/>
              </a:solidFill>
            </a:endParaRPr>
          </a:p>
        </p:txBody>
      </p:sp>
      <p:sp>
        <p:nvSpPr>
          <p:cNvPr id="19" name="Rectangle à coins arrondis 18"/>
          <p:cNvSpPr/>
          <p:nvPr/>
        </p:nvSpPr>
        <p:spPr>
          <a:xfrm>
            <a:off x="3603411" y="5438543"/>
            <a:ext cx="2016992" cy="64429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APPEC</a:t>
            </a:r>
            <a:endParaRPr lang="en-GB" sz="1600" dirty="0">
              <a:solidFill>
                <a:schemeClr val="tx1"/>
              </a:solidFill>
            </a:endParaRPr>
          </a:p>
        </p:txBody>
      </p:sp>
      <p:sp>
        <p:nvSpPr>
          <p:cNvPr id="17" name="Double flèche horizontale 16"/>
          <p:cNvSpPr/>
          <p:nvPr/>
        </p:nvSpPr>
        <p:spPr>
          <a:xfrm rot="2935553">
            <a:off x="347937" y="3819269"/>
            <a:ext cx="3983150" cy="15753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8" name="Double flèche horizontale 17"/>
          <p:cNvSpPr/>
          <p:nvPr/>
        </p:nvSpPr>
        <p:spPr>
          <a:xfrm rot="18021019">
            <a:off x="4640836" y="3669721"/>
            <a:ext cx="3483087" cy="15367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3" name="ZoneTexte 2"/>
          <p:cNvSpPr txBox="1"/>
          <p:nvPr/>
        </p:nvSpPr>
        <p:spPr>
          <a:xfrm>
            <a:off x="2051720" y="476672"/>
            <a:ext cx="5328592" cy="523220"/>
          </a:xfrm>
          <a:prstGeom prst="rect">
            <a:avLst/>
          </a:prstGeom>
          <a:noFill/>
        </p:spPr>
        <p:txBody>
          <a:bodyPr wrap="square" rtlCol="0">
            <a:spAutoFit/>
          </a:bodyPr>
          <a:lstStyle/>
          <a:p>
            <a:r>
              <a:rPr lang="fr-FR" sz="2800" dirty="0" err="1" smtClean="0">
                <a:solidFill>
                  <a:schemeClr val="accent1"/>
                </a:solidFill>
              </a:rPr>
              <a:t>Three</a:t>
            </a:r>
            <a:r>
              <a:rPr lang="fr-FR" sz="2800" dirty="0" smtClean="0">
                <a:solidFill>
                  <a:schemeClr val="accent1"/>
                </a:solidFill>
              </a:rPr>
              <a:t> </a:t>
            </a:r>
            <a:r>
              <a:rPr lang="fr-FR" sz="2800" dirty="0" err="1" smtClean="0">
                <a:solidFill>
                  <a:schemeClr val="accent1"/>
                </a:solidFill>
              </a:rPr>
              <a:t>key</a:t>
            </a:r>
            <a:r>
              <a:rPr lang="fr-FR" sz="2800" dirty="0" smtClean="0">
                <a:solidFill>
                  <a:schemeClr val="accent1"/>
                </a:solidFill>
              </a:rPr>
              <a:t> </a:t>
            </a:r>
            <a:r>
              <a:rPr lang="fr-FR" sz="2800" dirty="0" err="1" smtClean="0">
                <a:solidFill>
                  <a:schemeClr val="accent1"/>
                </a:solidFill>
              </a:rPr>
              <a:t>associated</a:t>
            </a:r>
            <a:r>
              <a:rPr lang="fr-FR" sz="2800" dirty="0" smtClean="0">
                <a:solidFill>
                  <a:schemeClr val="accent1"/>
                </a:solidFill>
              </a:rPr>
              <a:t> structures</a:t>
            </a:r>
            <a:endParaRPr lang="fr-FR" sz="2800" dirty="0">
              <a:solidFill>
                <a:schemeClr val="accent1"/>
              </a:solidFill>
            </a:endParaRPr>
          </a:p>
        </p:txBody>
      </p:sp>
    </p:spTree>
    <p:extLst>
      <p:ext uri="{BB962C8B-B14F-4D97-AF65-F5344CB8AC3E}">
        <p14:creationId xmlns:p14="http://schemas.microsoft.com/office/powerpoint/2010/main" val="2866174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5536" y="1052736"/>
            <a:ext cx="8191500" cy="4724400"/>
          </a:xfrm>
          <a:prstGeom prst="rect">
            <a:avLst/>
          </a:prstGeom>
        </p:spPr>
      </p:pic>
      <p:sp>
        <p:nvSpPr>
          <p:cNvPr id="23553" name="ZoneTexte 3"/>
          <p:cNvSpPr txBox="1">
            <a:spLocks noChangeArrowheads="1"/>
          </p:cNvSpPr>
          <p:nvPr/>
        </p:nvSpPr>
        <p:spPr bwMode="auto">
          <a:xfrm>
            <a:off x="2741613" y="260350"/>
            <a:ext cx="344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FFFF00"/>
                </a:solidFill>
              </a:rPr>
              <a:t>Laboratory composition</a:t>
            </a:r>
          </a:p>
        </p:txBody>
      </p:sp>
      <p:pic>
        <p:nvPicPr>
          <p:cNvPr id="23556" name="Imag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2064" y="5005990"/>
            <a:ext cx="1902424" cy="173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p:cNvSpPr>
            <a:spLocks noGrp="1"/>
          </p:cNvSpPr>
          <p:nvPr>
            <p:ph type="title"/>
          </p:nvPr>
        </p:nvSpPr>
        <p:spPr bwMode="auto">
          <a:xfrm>
            <a:off x="916690" y="188640"/>
            <a:ext cx="82296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algn="ctr"/>
            <a:r>
              <a:rPr lang="en-GB" altLang="fr-FR" sz="2400" dirty="0" err="1">
                <a:solidFill>
                  <a:srgbClr val="FFFF00"/>
                </a:solidFill>
                <a:latin typeface="Cambria" charset="0"/>
                <a:ea typeface="ＭＳ Ｐゴシック" charset="-128"/>
              </a:rPr>
              <a:t>Astro</a:t>
            </a:r>
            <a:r>
              <a:rPr lang="en-GB" altLang="fr-FR" sz="2400" dirty="0">
                <a:solidFill>
                  <a:srgbClr val="FFFF00"/>
                </a:solidFill>
                <a:latin typeface="Cambria" charset="0"/>
                <a:ea typeface="ＭＳ Ｐゴシック" charset="-128"/>
              </a:rPr>
              <a:t>-geo science emerging </a:t>
            </a:r>
            <a:r>
              <a:rPr lang="en-GB" altLang="fr-FR" sz="2400" dirty="0" smtClean="0">
                <a:solidFill>
                  <a:srgbClr val="FFFF00"/>
                </a:solidFill>
                <a:latin typeface="Cambria" charset="0"/>
                <a:ea typeface="ＭＳ Ｐゴシック" charset="-128"/>
              </a:rPr>
              <a:t>synergy </a:t>
            </a:r>
            <a:br>
              <a:rPr lang="en-GB" altLang="fr-FR" sz="2400" dirty="0" smtClean="0">
                <a:solidFill>
                  <a:srgbClr val="FFFF00"/>
                </a:solidFill>
                <a:latin typeface="Cambria" charset="0"/>
                <a:ea typeface="ＭＳ Ｐゴシック" charset="-128"/>
              </a:rPr>
            </a:br>
            <a:r>
              <a:rPr lang="en-GB" altLang="fr-FR" sz="2400" dirty="0" smtClean="0">
                <a:solidFill>
                  <a:srgbClr val="FFFF00"/>
                </a:solidFill>
                <a:latin typeface="Cambria" charset="0"/>
                <a:ea typeface="ＭＳ Ｐゴシック" charset="-128"/>
              </a:rPr>
              <a:t>(or revival of an older alliance)</a:t>
            </a:r>
            <a:endParaRPr lang="en-GB" altLang="fr-FR" sz="2400" dirty="0">
              <a:solidFill>
                <a:srgbClr val="FFFF00"/>
              </a:solidFill>
              <a:latin typeface="Cambria" charset="0"/>
              <a:ea typeface="ＭＳ Ｐゴシック" charset="-128"/>
            </a:endParaRPr>
          </a:p>
        </p:txBody>
      </p:sp>
      <p:sp>
        <p:nvSpPr>
          <p:cNvPr id="43010" name="Espace réservé du contenu 2"/>
          <p:cNvSpPr>
            <a:spLocks noGrp="1"/>
          </p:cNvSpPr>
          <p:nvPr>
            <p:ph idx="1"/>
          </p:nvPr>
        </p:nvSpPr>
        <p:spPr bwMode="auto">
          <a:xfrm>
            <a:off x="179388" y="987425"/>
            <a:ext cx="4824660" cy="51778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buClrTx/>
              <a:buSzPct val="100000"/>
              <a:buFont typeface="Wingdings" charset="2"/>
              <a:buChar char="ü"/>
            </a:pPr>
            <a:r>
              <a:rPr lang="en-GB" altLang="fr-FR" sz="1800" dirty="0">
                <a:solidFill>
                  <a:schemeClr val="accent1"/>
                </a:solidFill>
                <a:latin typeface="Cambria" charset="0"/>
                <a:ea typeface="ＭＳ Ｐゴシック" charset="-128"/>
              </a:rPr>
              <a:t>The geosphere, a direct object of study of the geosciences, is both the target and the detecting medium for </a:t>
            </a:r>
            <a:r>
              <a:rPr lang="en-GB" altLang="fr-FR" sz="1800" dirty="0" err="1">
                <a:solidFill>
                  <a:schemeClr val="accent1"/>
                </a:solidFill>
                <a:latin typeface="Cambria" charset="0"/>
                <a:ea typeface="ＭＳ Ｐゴシック" charset="-128"/>
              </a:rPr>
              <a:t>astroparticle</a:t>
            </a:r>
            <a:r>
              <a:rPr lang="en-GB" altLang="fr-FR" sz="1800" dirty="0">
                <a:solidFill>
                  <a:schemeClr val="accent1"/>
                </a:solidFill>
                <a:latin typeface="Cambria" charset="0"/>
                <a:ea typeface="ＭＳ Ｐゴシック" charset="-128"/>
              </a:rPr>
              <a:t> observatories,   </a:t>
            </a:r>
          </a:p>
          <a:p>
            <a:pPr algn="just">
              <a:buClrTx/>
              <a:buSzPct val="100000"/>
              <a:buFont typeface="Wingdings" charset="2"/>
              <a:buChar char="ü"/>
            </a:pPr>
            <a:r>
              <a:rPr lang="en-GB" altLang="fr-FR" sz="1800" dirty="0" smtClean="0">
                <a:solidFill>
                  <a:schemeClr val="accent1"/>
                </a:solidFill>
                <a:latin typeface="Cambria" charset="0"/>
                <a:ea typeface="ＭＳ Ｐゴシック" charset="-128"/>
              </a:rPr>
              <a:t>They </a:t>
            </a:r>
            <a:r>
              <a:rPr lang="en-GB" altLang="fr-FR" sz="1800" dirty="0">
                <a:solidFill>
                  <a:schemeClr val="accent1"/>
                </a:solidFill>
                <a:latin typeface="Cambria" charset="0"/>
                <a:ea typeface="ＭＳ Ｐゴシック" charset="-128"/>
              </a:rPr>
              <a:t>both deal with complex natural systems at a much larger scale than the human, deploy large sensor networks in sometimes hostile environments (sea, desert, underground, space);</a:t>
            </a:r>
          </a:p>
          <a:p>
            <a:pPr algn="just">
              <a:buClrTx/>
              <a:buSzPct val="100000"/>
              <a:buFont typeface="Wingdings" charset="2"/>
              <a:buChar char="ü"/>
            </a:pPr>
            <a:r>
              <a:rPr lang="en-GB" altLang="fr-FR" sz="1800" dirty="0">
                <a:solidFill>
                  <a:schemeClr val="accent1"/>
                </a:solidFill>
                <a:latin typeface="Cambria" charset="0"/>
                <a:ea typeface="ＭＳ Ｐゴシック" charset="-128"/>
              </a:rPr>
              <a:t>Use long series of precise observations acquired over a range of time scales; </a:t>
            </a:r>
          </a:p>
          <a:p>
            <a:pPr algn="just">
              <a:buClrTx/>
              <a:buSzPct val="100000"/>
              <a:buFont typeface="Wingdings" charset="2"/>
              <a:buChar char="ü"/>
            </a:pPr>
            <a:r>
              <a:rPr lang="en-GB" altLang="fr-FR" sz="1800" dirty="0">
                <a:solidFill>
                  <a:schemeClr val="accent1"/>
                </a:solidFill>
                <a:latin typeface="Cambria" charset="0"/>
                <a:ea typeface="ＭＳ Ｐゴシック" charset="-128"/>
              </a:rPr>
              <a:t>Extreme dating is a </a:t>
            </a:r>
            <a:r>
              <a:rPr lang="en-GB" altLang="fr-FR" sz="1800" dirty="0" smtClean="0">
                <a:solidFill>
                  <a:schemeClr val="accent1"/>
                </a:solidFill>
                <a:latin typeface="Cambria" charset="0"/>
                <a:ea typeface="ＭＳ Ｐゴシック" charset="-128"/>
              </a:rPr>
              <a:t>discovery instrument;</a:t>
            </a:r>
            <a:endParaRPr lang="en-GB" altLang="fr-FR" sz="1800" dirty="0">
              <a:solidFill>
                <a:schemeClr val="accent1"/>
              </a:solidFill>
              <a:latin typeface="Cambria" charset="0"/>
              <a:ea typeface="ＭＳ Ｐゴシック" charset="-128"/>
            </a:endParaRPr>
          </a:p>
          <a:p>
            <a:pPr algn="just">
              <a:buClrTx/>
              <a:buSzPct val="100000"/>
              <a:buFont typeface="Wingdings" charset="2"/>
              <a:buChar char="ü"/>
            </a:pPr>
            <a:r>
              <a:rPr lang="en-GB" altLang="fr-FR" sz="1800" dirty="0">
                <a:solidFill>
                  <a:schemeClr val="accent1"/>
                </a:solidFill>
                <a:latin typeface="Cambria" charset="0"/>
                <a:ea typeface="ＭＳ Ｐゴシック" charset="-128"/>
              </a:rPr>
              <a:t>They finally use advanced sensors and a  large data manipulation and worldwide networking, including the distribution of alerts</a:t>
            </a:r>
            <a:r>
              <a:rPr lang="en-GB" altLang="fr-FR" sz="1800" dirty="0" smtClean="0">
                <a:solidFill>
                  <a:schemeClr val="accent1"/>
                </a:solidFill>
                <a:latin typeface="Cambria" charset="0"/>
                <a:ea typeface="ＭＳ Ｐゴシック" charset="-128"/>
              </a:rPr>
              <a:t>.</a:t>
            </a:r>
            <a:endParaRPr lang="en-GB" altLang="fr-FR" sz="1800" dirty="0">
              <a:solidFill>
                <a:schemeClr val="accent1"/>
              </a:solidFill>
              <a:latin typeface="Cambria" charset="0"/>
              <a:ea typeface="ＭＳ Ｐゴシック" charset="-128"/>
            </a:endParaRPr>
          </a:p>
          <a:p>
            <a:pPr marL="98425" indent="0" algn="just">
              <a:buClrTx/>
              <a:buSzPct val="100000"/>
              <a:buNone/>
            </a:pPr>
            <a:endParaRPr lang="fr-FR" altLang="fr-FR" sz="1800" dirty="0">
              <a:solidFill>
                <a:schemeClr val="accent1"/>
              </a:solidFill>
              <a:ea typeface="ＭＳ Ｐゴシック" charset="-128"/>
            </a:endParaRPr>
          </a:p>
        </p:txBody>
      </p:sp>
      <p:sp>
        <p:nvSpPr>
          <p:cNvPr id="43011" name="Rectangle 3"/>
          <p:cNvSpPr>
            <a:spLocks noChangeArrowheads="1"/>
          </p:cNvSpPr>
          <p:nvPr/>
        </p:nvSpPr>
        <p:spPr bwMode="auto">
          <a:xfrm>
            <a:off x="5076057" y="1019175"/>
            <a:ext cx="406794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8775" indent="-358775">
              <a:defRPr sz="2400">
                <a:solidFill>
                  <a:schemeClr val="tx1"/>
                </a:solidFill>
                <a:latin typeface="Times New Roman" charset="0"/>
                <a:ea typeface="MS PGothic" charset="-128"/>
              </a:defRPr>
            </a:lvl1pPr>
            <a:lvl2pPr marL="358775" indent="-358775">
              <a:defRPr sz="2400">
                <a:solidFill>
                  <a:schemeClr val="tx1"/>
                </a:solidFill>
                <a:latin typeface="Times New Roman" charset="0"/>
                <a:ea typeface="MS PGothic" charset="-128"/>
              </a:defRPr>
            </a:lvl2pPr>
            <a:lvl3pPr marL="749300" indent="-358775">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a:buChar char="•"/>
            </a:pPr>
            <a:r>
              <a:rPr lang="en-GB" altLang="fr-FR" sz="2000" dirty="0">
                <a:solidFill>
                  <a:schemeClr val="bg1"/>
                </a:solidFill>
                <a:latin typeface="Cambria" charset="0"/>
              </a:rPr>
              <a:t>Seismology </a:t>
            </a:r>
          </a:p>
          <a:p>
            <a:pPr lvl="2">
              <a:buFont typeface="Arial"/>
              <a:buChar char="•"/>
            </a:pPr>
            <a:r>
              <a:rPr lang="en-GB" altLang="fr-FR" sz="1800" dirty="0">
                <a:solidFill>
                  <a:srgbClr val="FFFF00"/>
                </a:solidFill>
                <a:latin typeface="Cambria" charset="0"/>
              </a:rPr>
              <a:t>Seismic precursors using gravitational wave technology</a:t>
            </a:r>
          </a:p>
          <a:p>
            <a:pPr lvl="2">
              <a:buFont typeface="Arial"/>
              <a:buChar char="•"/>
            </a:pPr>
            <a:r>
              <a:rPr lang="en-GB" altLang="fr-FR" sz="1800" dirty="0">
                <a:solidFill>
                  <a:srgbClr val="FFFF00"/>
                </a:solidFill>
                <a:latin typeface="Cambria" charset="0"/>
              </a:rPr>
              <a:t>Ocean floor seismology (standard, acoustic) </a:t>
            </a:r>
          </a:p>
          <a:p>
            <a:pPr>
              <a:buFont typeface="Arial"/>
              <a:buChar char="•"/>
            </a:pPr>
            <a:r>
              <a:rPr lang="en-GB" altLang="fr-FR" sz="2000" dirty="0" err="1" smtClean="0">
                <a:solidFill>
                  <a:srgbClr val="FFFFFF"/>
                </a:solidFill>
                <a:latin typeface="Cambria" charset="0"/>
              </a:rPr>
              <a:t>Muon</a:t>
            </a:r>
            <a:r>
              <a:rPr lang="en-GB" altLang="fr-FR" sz="2000" dirty="0" smtClean="0">
                <a:solidFill>
                  <a:srgbClr val="FFFFFF"/>
                </a:solidFill>
                <a:latin typeface="Cambria" charset="0"/>
              </a:rPr>
              <a:t> </a:t>
            </a:r>
            <a:r>
              <a:rPr lang="en-GB" altLang="fr-FR" sz="2000" dirty="0">
                <a:solidFill>
                  <a:srgbClr val="FFFFFF"/>
                </a:solidFill>
                <a:latin typeface="Cambria" charset="0"/>
              </a:rPr>
              <a:t>Imaging</a:t>
            </a:r>
          </a:p>
          <a:p>
            <a:pPr lvl="2">
              <a:buFont typeface="Arial"/>
              <a:buChar char="•"/>
            </a:pPr>
            <a:r>
              <a:rPr lang="en-GB" altLang="fr-FR" sz="1600" dirty="0">
                <a:solidFill>
                  <a:srgbClr val="FFFF00"/>
                </a:solidFill>
                <a:latin typeface="Cambria" charset="0"/>
              </a:rPr>
              <a:t>Volcano muon tomography </a:t>
            </a:r>
          </a:p>
          <a:p>
            <a:pPr lvl="2">
              <a:buFont typeface="Arial"/>
              <a:buChar char="•"/>
            </a:pPr>
            <a:r>
              <a:rPr lang="en-GB" altLang="fr-FR" sz="1600" dirty="0">
                <a:solidFill>
                  <a:srgbClr val="FFFF00"/>
                </a:solidFill>
                <a:latin typeface="Cambria" charset="0"/>
              </a:rPr>
              <a:t>Archaeology, prospection</a:t>
            </a:r>
          </a:p>
          <a:p>
            <a:pPr>
              <a:buFont typeface="Arial"/>
              <a:buChar char="•"/>
            </a:pPr>
            <a:r>
              <a:rPr lang="en-GB" altLang="fr-FR" sz="2000" dirty="0">
                <a:solidFill>
                  <a:srgbClr val="FFFF00"/>
                </a:solidFill>
                <a:latin typeface="Cambria" charset="0"/>
              </a:rPr>
              <a:t> </a:t>
            </a:r>
            <a:r>
              <a:rPr lang="en-GB" altLang="fr-FR" sz="2000" dirty="0">
                <a:solidFill>
                  <a:srgbClr val="FFFFFF"/>
                </a:solidFill>
                <a:latin typeface="Cambria" charset="0"/>
              </a:rPr>
              <a:t>Neutrino Imaging</a:t>
            </a:r>
          </a:p>
          <a:p>
            <a:pPr lvl="2">
              <a:buFont typeface="Arial"/>
              <a:buChar char="•"/>
            </a:pPr>
            <a:r>
              <a:rPr lang="en-GB" altLang="fr-FR" sz="1800" dirty="0" err="1">
                <a:solidFill>
                  <a:srgbClr val="FFFF00"/>
                </a:solidFill>
                <a:latin typeface="Cambria" charset="0"/>
              </a:rPr>
              <a:t>Geoneutrinos</a:t>
            </a:r>
            <a:r>
              <a:rPr lang="en-GB" altLang="fr-FR" sz="1800" dirty="0">
                <a:solidFill>
                  <a:srgbClr val="FFFF00"/>
                </a:solidFill>
                <a:latin typeface="Cambria" charset="0"/>
              </a:rPr>
              <a:t>  </a:t>
            </a:r>
          </a:p>
          <a:p>
            <a:pPr lvl="2">
              <a:buFont typeface="Arial"/>
              <a:buChar char="•"/>
            </a:pPr>
            <a:r>
              <a:rPr lang="en-GB" altLang="fr-FR" sz="1800" dirty="0" smtClean="0">
                <a:solidFill>
                  <a:srgbClr val="FFFF00"/>
                </a:solidFill>
                <a:latin typeface="Cambria" charset="0"/>
              </a:rPr>
              <a:t> </a:t>
            </a:r>
            <a:r>
              <a:rPr lang="en-GB" altLang="fr-FR" sz="1800" dirty="0">
                <a:solidFill>
                  <a:srgbClr val="FFFF00"/>
                </a:solidFill>
                <a:latin typeface="Cambria" charset="0"/>
              </a:rPr>
              <a:t>Earth Neutrino radiography </a:t>
            </a:r>
          </a:p>
          <a:p>
            <a:pPr>
              <a:buFont typeface="Arial"/>
              <a:buChar char="•"/>
            </a:pPr>
            <a:r>
              <a:rPr lang="en-GB" altLang="fr-FR" sz="2000" dirty="0">
                <a:solidFill>
                  <a:srgbClr val="FFFF00"/>
                </a:solidFill>
                <a:latin typeface="Cambria" charset="0"/>
              </a:rPr>
              <a:t> </a:t>
            </a:r>
            <a:r>
              <a:rPr lang="en-GB" altLang="fr-FR" sz="2000" dirty="0">
                <a:solidFill>
                  <a:srgbClr val="FFFFFF"/>
                </a:solidFill>
                <a:latin typeface="Cambria" charset="0"/>
              </a:rPr>
              <a:t>Deep ocean</a:t>
            </a:r>
          </a:p>
          <a:p>
            <a:pPr lvl="2">
              <a:buFont typeface="Arial"/>
              <a:buChar char="•"/>
            </a:pPr>
            <a:r>
              <a:rPr lang="en-GB" altLang="fr-FR" sz="1800" dirty="0">
                <a:solidFill>
                  <a:srgbClr val="FFFF00"/>
                </a:solidFill>
                <a:latin typeface="Cambria" charset="0"/>
              </a:rPr>
              <a:t>Parameter monitoring and </a:t>
            </a:r>
            <a:r>
              <a:rPr lang="en-GB" altLang="fr-FR" sz="1800" dirty="0" err="1">
                <a:solidFill>
                  <a:srgbClr val="FFFF00"/>
                </a:solidFill>
                <a:latin typeface="Cambria" charset="0"/>
              </a:rPr>
              <a:t>bioimaging</a:t>
            </a:r>
            <a:r>
              <a:rPr lang="en-GB" altLang="fr-FR" sz="1800" dirty="0">
                <a:solidFill>
                  <a:srgbClr val="FFFF00"/>
                </a:solidFill>
                <a:latin typeface="Cambria" charset="0"/>
              </a:rPr>
              <a:t> </a:t>
            </a:r>
          </a:p>
          <a:p>
            <a:pPr lvl="1">
              <a:buFont typeface="Arial"/>
              <a:buChar char="•"/>
            </a:pPr>
            <a:r>
              <a:rPr lang="en-GB" altLang="fr-FR" sz="2000" dirty="0" smtClean="0">
                <a:solidFill>
                  <a:srgbClr val="FFFFFF"/>
                </a:solidFill>
                <a:latin typeface="Cambria" charset="0"/>
              </a:rPr>
              <a:t>Space</a:t>
            </a:r>
            <a:endParaRPr lang="en-GB" altLang="fr-FR" sz="2000" dirty="0">
              <a:solidFill>
                <a:srgbClr val="FFFFFF"/>
              </a:solidFill>
              <a:latin typeface="Cambria" charset="0"/>
            </a:endParaRPr>
          </a:p>
          <a:p>
            <a:pPr marL="676275" lvl="2" indent="-285750">
              <a:buFont typeface="Arial"/>
              <a:buChar char="•"/>
            </a:pPr>
            <a:r>
              <a:rPr lang="en-GB" altLang="fr-FR" sz="1800" dirty="0" smtClean="0">
                <a:solidFill>
                  <a:srgbClr val="FFFF00"/>
                </a:solidFill>
                <a:latin typeface="Cambria" charset="0"/>
              </a:rPr>
              <a:t>Space weather (Nano satellites, </a:t>
            </a:r>
            <a:r>
              <a:rPr lang="en-GB" altLang="fr-FR" sz="1800" dirty="0" err="1">
                <a:solidFill>
                  <a:srgbClr val="FFFF00"/>
                </a:solidFill>
                <a:latin typeface="Cambria" charset="0"/>
              </a:rPr>
              <a:t>T</a:t>
            </a:r>
            <a:r>
              <a:rPr lang="en-GB" altLang="fr-FR" sz="1800" dirty="0" err="1" smtClean="0">
                <a:solidFill>
                  <a:srgbClr val="FFFF00"/>
                </a:solidFill>
                <a:latin typeface="Cambria" charset="0"/>
              </a:rPr>
              <a:t>aranis</a:t>
            </a:r>
            <a:r>
              <a:rPr lang="en-GB" altLang="fr-FR" sz="1800" dirty="0" smtClean="0">
                <a:solidFill>
                  <a:srgbClr val="FFFF00"/>
                </a:solidFill>
                <a:latin typeface="Cambria" charset="0"/>
              </a:rPr>
              <a:t>, EUSO)</a:t>
            </a:r>
            <a:endParaRPr lang="en-GB" altLang="fr-FR" sz="1800" dirty="0">
              <a:solidFill>
                <a:srgbClr val="FFFF00"/>
              </a:solidFill>
              <a:latin typeface="Cambria" charset="0"/>
            </a:endParaRPr>
          </a:p>
          <a:p>
            <a:pPr lvl="1"/>
            <a:endParaRPr lang="fr-FR" altLang="fr-FR" sz="2000" dirty="0">
              <a:solidFill>
                <a:srgbClr val="FFFF00"/>
              </a:solidFill>
            </a:endParaRPr>
          </a:p>
        </p:txBody>
      </p:sp>
      <p:sp>
        <p:nvSpPr>
          <p:cNvPr id="2" name="ZoneTexte 1"/>
          <p:cNvSpPr txBox="1"/>
          <p:nvPr/>
        </p:nvSpPr>
        <p:spPr>
          <a:xfrm>
            <a:off x="323528" y="6165304"/>
            <a:ext cx="9001000" cy="1015663"/>
          </a:xfrm>
          <a:prstGeom prst="rect">
            <a:avLst/>
          </a:prstGeom>
          <a:noFill/>
        </p:spPr>
        <p:txBody>
          <a:bodyPr wrap="square" rtlCol="0">
            <a:spAutoFit/>
          </a:bodyPr>
          <a:lstStyle/>
          <a:p>
            <a:pPr algn="ctr"/>
            <a:r>
              <a:rPr lang="en-GB" altLang="fr-FR" sz="2000" dirty="0">
                <a:solidFill>
                  <a:schemeClr val="bg1"/>
                </a:solidFill>
                <a:latin typeface="Cambria" charset="0"/>
                <a:ea typeface="ＭＳ Ｐゴシック" charset="-128"/>
              </a:rPr>
              <a:t>APPEC-APC centre organises a pan-European meeting </a:t>
            </a:r>
            <a:endParaRPr lang="en-GB" altLang="fr-FR" sz="2000" dirty="0" smtClean="0">
              <a:solidFill>
                <a:schemeClr val="bg1"/>
              </a:solidFill>
              <a:latin typeface="Cambria" charset="0"/>
              <a:ea typeface="ＭＳ Ｐゴシック" charset="-128"/>
            </a:endParaRPr>
          </a:p>
          <a:p>
            <a:pPr algn="ctr"/>
            <a:r>
              <a:rPr lang="en-GB" altLang="fr-FR" sz="2000" dirty="0" smtClean="0">
                <a:solidFill>
                  <a:schemeClr val="bg1"/>
                </a:solidFill>
                <a:latin typeface="Cambria" charset="0"/>
                <a:ea typeface="ＭＳ Ｐゴシック" charset="-128"/>
              </a:rPr>
              <a:t>of </a:t>
            </a:r>
            <a:r>
              <a:rPr lang="en-GB" altLang="fr-FR" sz="2000" dirty="0">
                <a:solidFill>
                  <a:schemeClr val="bg1"/>
                </a:solidFill>
                <a:latin typeface="Cambria" charset="0"/>
                <a:ea typeface="ＭＳ Ｐゴシック" charset="-128"/>
              </a:rPr>
              <a:t>agencies and </a:t>
            </a:r>
            <a:r>
              <a:rPr lang="en-GB" altLang="fr-FR" sz="2000" dirty="0" err="1" smtClean="0">
                <a:solidFill>
                  <a:schemeClr val="bg1"/>
                </a:solidFill>
                <a:latin typeface="Cambria" charset="0"/>
                <a:ea typeface="ＭＳ Ｐゴシック" charset="-128"/>
              </a:rPr>
              <a:t>Pis</a:t>
            </a:r>
            <a:r>
              <a:rPr lang="en-GB" altLang="fr-FR" sz="2000" dirty="0" smtClean="0">
                <a:solidFill>
                  <a:schemeClr val="bg1"/>
                </a:solidFill>
                <a:latin typeface="Cambria" charset="0"/>
                <a:ea typeface="ＭＳ Ｐゴシック" charset="-128"/>
              </a:rPr>
              <a:t>  by </a:t>
            </a:r>
            <a:r>
              <a:rPr lang="en-GB" altLang="fr-FR" sz="2000" dirty="0" smtClean="0">
                <a:solidFill>
                  <a:schemeClr val="bg1"/>
                </a:solidFill>
                <a:latin typeface="Cambria" charset="0"/>
                <a:ea typeface="ＭＳ Ｐゴシック" charset="-128"/>
              </a:rPr>
              <a:t>mid</a:t>
            </a:r>
            <a:r>
              <a:rPr lang="en-GB" altLang="fr-FR" sz="2000" dirty="0">
                <a:solidFill>
                  <a:schemeClr val="bg1"/>
                </a:solidFill>
                <a:latin typeface="Cambria" charset="0"/>
                <a:ea typeface="ＭＳ Ｐゴシック" charset="-128"/>
              </a:rPr>
              <a:t>-2018</a:t>
            </a:r>
            <a:endParaRPr lang="fr-FR" altLang="fr-FR" sz="2000" dirty="0">
              <a:solidFill>
                <a:schemeClr val="bg1"/>
              </a:solidFill>
              <a:latin typeface="Cambria" charset="0"/>
              <a:ea typeface="ＭＳ Ｐゴシック" charset="-128"/>
            </a:endParaRPr>
          </a:p>
          <a:p>
            <a:endParaRPr lang="fr-FR" sz="2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ZoneTexte 1"/>
          <p:cNvSpPr txBox="1">
            <a:spLocks noChangeArrowheads="1"/>
          </p:cNvSpPr>
          <p:nvPr/>
        </p:nvSpPr>
        <p:spPr bwMode="auto">
          <a:xfrm>
            <a:off x="539750" y="260350"/>
            <a:ext cx="68405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en-GB" altLang="fr-FR" dirty="0">
                <a:solidFill>
                  <a:schemeClr val="accent1"/>
                </a:solidFill>
                <a:latin typeface="Cambria"/>
                <a:cs typeface="Cambria"/>
              </a:rPr>
              <a:t>A strategic alliance  </a:t>
            </a:r>
          </a:p>
          <a:p>
            <a:pPr algn="ctr"/>
            <a:r>
              <a:rPr lang="en-GB" altLang="fr-FR" sz="2000" dirty="0">
                <a:solidFill>
                  <a:schemeClr val="accent1"/>
                </a:solidFill>
                <a:latin typeface="Cambria"/>
                <a:cs typeface="Cambria"/>
              </a:rPr>
              <a:t>The  </a:t>
            </a:r>
            <a:r>
              <a:rPr lang="en-GB" altLang="fr-FR" sz="2000" dirty="0" err="1">
                <a:solidFill>
                  <a:schemeClr val="accent1"/>
                </a:solidFill>
                <a:latin typeface="Cambria"/>
                <a:cs typeface="Cambria"/>
              </a:rPr>
              <a:t>interdisciplinarity</a:t>
            </a:r>
            <a:r>
              <a:rPr lang="en-GB" altLang="fr-FR" sz="2000" dirty="0">
                <a:solidFill>
                  <a:schemeClr val="accent1"/>
                </a:solidFill>
                <a:latin typeface="Cambria"/>
                <a:cs typeface="Cambria"/>
              </a:rPr>
              <a:t> with Geosciences   </a:t>
            </a:r>
            <a:r>
              <a:rPr lang="en-GB" altLang="fr-FR" sz="2000" dirty="0" err="1">
                <a:solidFill>
                  <a:schemeClr val="accent1"/>
                </a:solidFill>
                <a:latin typeface="Cambria"/>
                <a:cs typeface="Cambria"/>
              </a:rPr>
              <a:t>Labex</a:t>
            </a:r>
            <a:r>
              <a:rPr lang="en-GB" altLang="fr-FR" sz="2000" dirty="0">
                <a:solidFill>
                  <a:schemeClr val="accent1"/>
                </a:solidFill>
                <a:latin typeface="Cambria"/>
                <a:cs typeface="Cambria"/>
              </a:rPr>
              <a:t> </a:t>
            </a:r>
            <a:r>
              <a:rPr lang="en-GB" altLang="fr-FR" sz="2000" dirty="0" err="1">
                <a:solidFill>
                  <a:schemeClr val="accent1"/>
                </a:solidFill>
                <a:latin typeface="Cambria"/>
                <a:cs typeface="Cambria"/>
              </a:rPr>
              <a:t>Univearths</a:t>
            </a:r>
            <a:r>
              <a:rPr lang="en-GB" altLang="fr-FR" sz="2000" dirty="0">
                <a:solidFill>
                  <a:schemeClr val="accent1"/>
                </a:solidFill>
                <a:latin typeface="Cambria"/>
                <a:cs typeface="Cambria"/>
              </a:rPr>
              <a:t>+</a:t>
            </a:r>
          </a:p>
        </p:txBody>
      </p:sp>
      <p:pic>
        <p:nvPicPr>
          <p:cNvPr id="4403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36912"/>
            <a:ext cx="6521934"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ZoneTexte 3"/>
          <p:cNvSpPr txBox="1">
            <a:spLocks noChangeArrowheads="1"/>
          </p:cNvSpPr>
          <p:nvPr/>
        </p:nvSpPr>
        <p:spPr bwMode="auto">
          <a:xfrm>
            <a:off x="899592" y="1268760"/>
            <a:ext cx="720104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buFont typeface="Wingdings" charset="2"/>
              <a:buChar char="Ø"/>
            </a:pPr>
            <a:r>
              <a:rPr lang="en-CA" altLang="fr-FR" sz="2000" dirty="0" smtClean="0">
                <a:solidFill>
                  <a:srgbClr val="FFFFFF"/>
                </a:solidFill>
                <a:latin typeface="Cambria" charset="0"/>
                <a:ea typeface="ＭＳ Ｐゴシック" charset="-128"/>
                <a:cs typeface="Cambria" charset="0"/>
                <a:sym typeface="Wingdings" charset="2"/>
              </a:rPr>
              <a:t>EUR  </a:t>
            </a:r>
            <a:r>
              <a:rPr lang="en-CA" altLang="fr-FR" sz="2000" dirty="0" smtClean="0">
                <a:solidFill>
                  <a:srgbClr val="FFFFFF"/>
                </a:solidFill>
                <a:latin typeface="Cambria" charset="0"/>
                <a:ea typeface="ＭＳ Ｐゴシック" charset="-128"/>
                <a:cs typeface="Cambria" charset="0"/>
              </a:rPr>
              <a:t>EPU  (AIM,APC,IPGP)  Not retained </a:t>
            </a:r>
          </a:p>
          <a:p>
            <a:pPr algn="ctr" eaLnBrk="1" hangingPunct="1">
              <a:buFont typeface="Wingdings" charset="2"/>
              <a:buChar char="è"/>
            </a:pPr>
            <a:endParaRPr lang="en-CA" altLang="fr-FR" sz="2000" dirty="0" smtClean="0">
              <a:solidFill>
                <a:srgbClr val="FFFFFF"/>
              </a:solidFill>
              <a:latin typeface="Cambria" charset="0"/>
              <a:ea typeface="ＭＳ Ｐゴシック" charset="-128"/>
              <a:cs typeface="Cambria" charset="0"/>
            </a:endParaRPr>
          </a:p>
          <a:p>
            <a:pPr algn="ctr" eaLnBrk="1" hangingPunct="1">
              <a:buFont typeface="Wingdings" charset="2"/>
              <a:buChar char="ü"/>
            </a:pPr>
            <a:r>
              <a:rPr lang="en-CA" altLang="fr-FR" sz="2000" dirty="0" smtClean="0">
                <a:solidFill>
                  <a:srgbClr val="FFFFFF"/>
                </a:solidFill>
                <a:latin typeface="Cambria" charset="0"/>
                <a:ea typeface="ＭＳ Ｐゴシック" charset="-128"/>
                <a:cs typeface="Cambria" charset="0"/>
              </a:rPr>
              <a:t>Data  </a:t>
            </a:r>
            <a:r>
              <a:rPr lang="en-CA" altLang="fr-FR" sz="2000" dirty="0" err="1" smtClean="0">
                <a:solidFill>
                  <a:srgbClr val="FFFFFF"/>
                </a:solidFill>
                <a:latin typeface="Cambria" charset="0"/>
                <a:ea typeface="ＭＳ Ｐゴシック" charset="-128"/>
                <a:cs typeface="Cambria" charset="0"/>
              </a:rPr>
              <a:t>Plateforme</a:t>
            </a:r>
            <a:r>
              <a:rPr lang="en-CA" altLang="fr-FR" sz="2000" dirty="0" smtClean="0">
                <a:solidFill>
                  <a:srgbClr val="FFFFFF"/>
                </a:solidFill>
                <a:latin typeface="Cambria" charset="0"/>
                <a:ea typeface="ＭＳ Ｐゴシック" charset="-128"/>
                <a:cs typeface="Cambria" charset="0"/>
              </a:rPr>
              <a:t> DANTE (APC, IPGP) retained</a:t>
            </a:r>
            <a:endParaRPr lang="en-CA" altLang="fr-FR" sz="2000" dirty="0">
              <a:solidFill>
                <a:srgbClr val="FFFFFF"/>
              </a:solidFill>
              <a:latin typeface="Cambria" charset="0"/>
              <a:ea typeface="ＭＳ Ｐゴシック" charset="-128"/>
              <a:cs typeface="Cambria"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ZoneTexte 7"/>
          <p:cNvSpPr txBox="1">
            <a:spLocks noChangeArrowheads="1"/>
          </p:cNvSpPr>
          <p:nvPr/>
        </p:nvSpPr>
        <p:spPr bwMode="auto">
          <a:xfrm>
            <a:off x="251520" y="1196752"/>
            <a:ext cx="669674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MS PGothic" charset="-128"/>
              </a:defRPr>
            </a:lvl1pPr>
            <a:lvl2pPr marL="800100" indent="-34290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buClr>
                <a:schemeClr val="bg1"/>
              </a:buClr>
              <a:buFont typeface="Wingdings" charset="2"/>
              <a:buChar char="ü"/>
            </a:pPr>
            <a:r>
              <a:rPr lang="en-CA" altLang="fr-FR" sz="2000" dirty="0" smtClean="0">
                <a:solidFill>
                  <a:schemeClr val="bg1"/>
                </a:solidFill>
              </a:rPr>
              <a:t>Context:</a:t>
            </a:r>
          </a:p>
          <a:p>
            <a:pPr lvl="1">
              <a:buClr>
                <a:schemeClr val="bg1"/>
              </a:buClr>
              <a:buFont typeface="Wingdings" charset="2"/>
              <a:buChar char="ü"/>
            </a:pPr>
            <a:r>
              <a:rPr lang="en-CA" altLang="fr-FR" sz="2000" dirty="0" smtClean="0">
                <a:solidFill>
                  <a:schemeClr val="bg1"/>
                </a:solidFill>
              </a:rPr>
              <a:t> CNRS formally asked APC  to move out from </a:t>
            </a:r>
            <a:r>
              <a:rPr lang="en-CA" altLang="fr-FR" sz="2000" dirty="0" err="1" smtClean="0">
                <a:solidFill>
                  <a:schemeClr val="bg1"/>
                </a:solidFill>
              </a:rPr>
              <a:t>Biopark</a:t>
            </a:r>
            <a:r>
              <a:rPr lang="en-CA" altLang="fr-FR" sz="2000" dirty="0" smtClean="0">
                <a:solidFill>
                  <a:schemeClr val="bg1"/>
                </a:solidFill>
              </a:rPr>
              <a:t> </a:t>
            </a:r>
          </a:p>
          <a:p>
            <a:pPr lvl="1">
              <a:buClr>
                <a:schemeClr val="bg1"/>
              </a:buClr>
              <a:buFont typeface="Wingdings" charset="2"/>
              <a:buChar char="ü"/>
            </a:pPr>
            <a:r>
              <a:rPr lang="en-CA" altLang="fr-FR" sz="2000" dirty="0" smtClean="0">
                <a:solidFill>
                  <a:schemeClr val="bg1"/>
                </a:solidFill>
              </a:rPr>
              <a:t>APC </a:t>
            </a:r>
            <a:r>
              <a:rPr lang="en-CA" altLang="fr-FR" sz="2000" dirty="0" smtClean="0">
                <a:solidFill>
                  <a:schemeClr val="bg1"/>
                </a:solidFill>
              </a:rPr>
              <a:t>together with its </a:t>
            </a:r>
            <a:r>
              <a:rPr lang="en-CA" altLang="fr-FR" sz="2000" dirty="0" err="1" smtClean="0">
                <a:solidFill>
                  <a:schemeClr val="bg1"/>
                </a:solidFill>
              </a:rPr>
              <a:t>LabEx</a:t>
            </a:r>
            <a:r>
              <a:rPr lang="en-CA" altLang="fr-FR" sz="2000" dirty="0" smtClean="0">
                <a:solidFill>
                  <a:schemeClr val="bg1"/>
                </a:solidFill>
              </a:rPr>
              <a:t> </a:t>
            </a:r>
            <a:r>
              <a:rPr lang="en-CA" altLang="fr-FR" sz="2000" dirty="0" err="1" smtClean="0">
                <a:solidFill>
                  <a:schemeClr val="bg1"/>
                </a:solidFill>
              </a:rPr>
              <a:t>UnivEarthS</a:t>
            </a:r>
            <a:r>
              <a:rPr lang="en-CA" altLang="fr-FR" sz="2000" dirty="0" smtClean="0">
                <a:solidFill>
                  <a:schemeClr val="bg1"/>
                </a:solidFill>
              </a:rPr>
              <a:t> partners IPGP submitted </a:t>
            </a:r>
            <a:r>
              <a:rPr lang="en-CA" altLang="fr-FR" sz="2000" dirty="0" smtClean="0">
                <a:solidFill>
                  <a:schemeClr val="bg1"/>
                </a:solidFill>
              </a:rPr>
              <a:t>the proposal </a:t>
            </a:r>
            <a:r>
              <a:rPr lang="en-CA" altLang="fr-FR" sz="2000" dirty="0" smtClean="0">
                <a:solidFill>
                  <a:schemeClr val="bg1"/>
                </a:solidFill>
              </a:rPr>
              <a:t>DANTE  to  the regional call SESAME of 2017: obtained 2 years funding</a:t>
            </a:r>
          </a:p>
          <a:p>
            <a:pPr>
              <a:buClr>
                <a:schemeClr val="bg1"/>
              </a:buClr>
              <a:buFont typeface="Wingdings" charset="2"/>
              <a:buChar char="ü"/>
            </a:pPr>
            <a:r>
              <a:rPr lang="en-CA" altLang="fr-FR" sz="2000" dirty="0" smtClean="0">
                <a:solidFill>
                  <a:schemeClr val="bg1"/>
                </a:solidFill>
              </a:rPr>
              <a:t>DANTE a center  (APC-IPGP) of innovative and multidisciplinary expertise,  </a:t>
            </a:r>
            <a:r>
              <a:rPr lang="en-CA" altLang="fr-FR" sz="2000" dirty="0" smtClean="0">
                <a:solidFill>
                  <a:schemeClr val="bg1"/>
                </a:solidFill>
              </a:rPr>
              <a:t>could become key </a:t>
            </a:r>
            <a:r>
              <a:rPr lang="en-CA" altLang="fr-FR" sz="2000" dirty="0" smtClean="0">
                <a:solidFill>
                  <a:schemeClr val="bg1"/>
                </a:solidFill>
              </a:rPr>
              <a:t>centre of P2IDS (Paris Interdisciplinary Institute for Data Sciences)  </a:t>
            </a:r>
            <a:endParaRPr lang="en-CA" altLang="fr-FR" sz="2000" dirty="0" smtClean="0">
              <a:solidFill>
                <a:schemeClr val="bg1"/>
              </a:solidFill>
            </a:endParaRPr>
          </a:p>
          <a:p>
            <a:pPr>
              <a:buClr>
                <a:schemeClr val="bg1"/>
              </a:buClr>
              <a:buFont typeface="Wingdings" charset="2"/>
              <a:buChar char="ü"/>
            </a:pPr>
            <a:r>
              <a:rPr lang="en-CA" altLang="fr-FR" sz="2000" dirty="0" err="1" smtClean="0">
                <a:solidFill>
                  <a:schemeClr val="bg1"/>
                </a:solidFill>
              </a:rPr>
              <a:t>FACe</a:t>
            </a:r>
            <a:r>
              <a:rPr lang="en-CA" altLang="fr-FR" sz="2000" dirty="0" smtClean="0">
                <a:solidFill>
                  <a:schemeClr val="bg1"/>
                </a:solidFill>
              </a:rPr>
              <a:t> team keeps its autonomous expertise on APC subjects</a:t>
            </a:r>
          </a:p>
          <a:p>
            <a:pPr>
              <a:buClr>
                <a:schemeClr val="bg1"/>
              </a:buClr>
              <a:buFont typeface="Wingdings" charset="2"/>
              <a:buChar char="ü"/>
            </a:pPr>
            <a:endParaRPr lang="en-CA" altLang="fr-FR" sz="2000" dirty="0" smtClean="0">
              <a:solidFill>
                <a:schemeClr val="bg1"/>
              </a:solidFill>
            </a:endParaRPr>
          </a:p>
          <a:p>
            <a:pPr>
              <a:buClr>
                <a:schemeClr val="bg1"/>
              </a:buClr>
              <a:buFont typeface="Wingdings" charset="2"/>
              <a:buChar char="ü"/>
            </a:pPr>
            <a:r>
              <a:rPr lang="en-CA" altLang="fr-FR" sz="2000" b="1" dirty="0" smtClean="0">
                <a:solidFill>
                  <a:srgbClr val="FF0000"/>
                </a:solidFill>
              </a:rPr>
              <a:t>Key infrastructure challenge </a:t>
            </a:r>
            <a:r>
              <a:rPr lang="en-CA" altLang="fr-FR" sz="2000" b="1" dirty="0" smtClean="0">
                <a:solidFill>
                  <a:srgbClr val="FF0000"/>
                </a:solidFill>
              </a:rPr>
              <a:t> of </a:t>
            </a:r>
            <a:r>
              <a:rPr lang="en-CA" altLang="fr-FR" sz="2000" b="1" dirty="0" smtClean="0">
                <a:solidFill>
                  <a:srgbClr val="FF0000"/>
                </a:solidFill>
              </a:rPr>
              <a:t>2018 </a:t>
            </a:r>
            <a:r>
              <a:rPr lang="en-CA" altLang="fr-FR" sz="2000" b="1" dirty="0" smtClean="0">
                <a:solidFill>
                  <a:srgbClr val="FF0000"/>
                </a:solidFill>
              </a:rPr>
              <a:t>for</a:t>
            </a:r>
            <a:r>
              <a:rPr lang="en-CA" altLang="fr-FR" sz="2000" b="1" dirty="0" smtClean="0">
                <a:solidFill>
                  <a:srgbClr val="FF0000"/>
                </a:solidFill>
              </a:rPr>
              <a:t> </a:t>
            </a:r>
            <a:r>
              <a:rPr lang="en-CA" altLang="fr-FR" sz="2000" b="1" dirty="0" smtClean="0">
                <a:solidFill>
                  <a:srgbClr val="FF0000"/>
                </a:solidFill>
              </a:rPr>
              <a:t>APC</a:t>
            </a:r>
          </a:p>
          <a:p>
            <a:pPr lvl="1">
              <a:buClr>
                <a:schemeClr val="bg1"/>
              </a:buClr>
              <a:buFont typeface="Wingdings" charset="2"/>
              <a:buChar char="ü"/>
            </a:pPr>
            <a:r>
              <a:rPr lang="en-CA" altLang="fr-FR" sz="2000" dirty="0" smtClean="0">
                <a:solidFill>
                  <a:schemeClr val="bg1"/>
                </a:solidFill>
              </a:rPr>
              <a:t>Personnel   and CDF exchange with UMR SHPERE moving to  </a:t>
            </a:r>
            <a:r>
              <a:rPr lang="en-CA" altLang="fr-FR" sz="2000" dirty="0" err="1" smtClean="0">
                <a:solidFill>
                  <a:schemeClr val="bg1"/>
                </a:solidFill>
              </a:rPr>
              <a:t>Olympe</a:t>
            </a:r>
            <a:r>
              <a:rPr lang="en-CA" altLang="fr-FR" sz="2000" dirty="0" smtClean="0">
                <a:solidFill>
                  <a:schemeClr val="bg1"/>
                </a:solidFill>
              </a:rPr>
              <a:t> des Gouges </a:t>
            </a:r>
            <a:endParaRPr lang="en-CA" altLang="fr-FR" sz="2000" dirty="0" smtClean="0">
              <a:solidFill>
                <a:schemeClr val="bg1"/>
              </a:solidFill>
            </a:endParaRPr>
          </a:p>
          <a:p>
            <a:pPr lvl="1">
              <a:buClr>
                <a:schemeClr val="bg1"/>
              </a:buClr>
              <a:buFont typeface="Wingdings" charset="2"/>
              <a:buChar char="ü"/>
            </a:pPr>
            <a:r>
              <a:rPr lang="en-CA" altLang="fr-FR" sz="2000" dirty="0" smtClean="0">
                <a:solidFill>
                  <a:schemeClr val="bg1"/>
                </a:solidFill>
              </a:rPr>
              <a:t>Budget </a:t>
            </a:r>
            <a:r>
              <a:rPr lang="en-CA" altLang="fr-FR" sz="2000" dirty="0" smtClean="0">
                <a:solidFill>
                  <a:schemeClr val="bg1"/>
                </a:solidFill>
              </a:rPr>
              <a:t>of restitution of  offices : 309 k€</a:t>
            </a:r>
          </a:p>
          <a:p>
            <a:pPr lvl="1">
              <a:buClr>
                <a:schemeClr val="bg1"/>
              </a:buClr>
              <a:buFont typeface="Wingdings" charset="2"/>
              <a:buChar char="ü"/>
            </a:pPr>
            <a:r>
              <a:rPr lang="en-CA" altLang="fr-FR" sz="2000" dirty="0" smtClean="0">
                <a:solidFill>
                  <a:schemeClr val="bg1"/>
                </a:solidFill>
              </a:rPr>
              <a:t>Machine </a:t>
            </a:r>
            <a:r>
              <a:rPr lang="en-CA" altLang="fr-FR" sz="2000" dirty="0" err="1" smtClean="0">
                <a:solidFill>
                  <a:schemeClr val="bg1"/>
                </a:solidFill>
              </a:rPr>
              <a:t>mouvement</a:t>
            </a:r>
            <a:r>
              <a:rPr lang="en-CA" altLang="fr-FR" sz="2000" dirty="0" smtClean="0">
                <a:solidFill>
                  <a:schemeClr val="bg1"/>
                </a:solidFill>
              </a:rPr>
              <a:t> budget </a:t>
            </a:r>
            <a:r>
              <a:rPr lang="en-CA" altLang="fr-FR" sz="2000" dirty="0" smtClean="0">
                <a:solidFill>
                  <a:schemeClr val="bg1"/>
                </a:solidFill>
              </a:rPr>
              <a:t>: 210 KE (SESAME, PR, CS)</a:t>
            </a:r>
          </a:p>
          <a:p>
            <a:pPr lvl="1">
              <a:buClr>
                <a:schemeClr val="bg1"/>
              </a:buClr>
              <a:buFont typeface="Wingdings" charset="2"/>
              <a:buChar char="ü"/>
            </a:pPr>
            <a:endParaRPr lang="fr-FR" altLang="fr-FR" sz="2000" dirty="0">
              <a:solidFill>
                <a:schemeClr val="bg1"/>
              </a:solidFill>
            </a:endParaRPr>
          </a:p>
        </p:txBody>
      </p:sp>
      <p:sp>
        <p:nvSpPr>
          <p:cNvPr id="45058" name="ZoneTexte 9"/>
          <p:cNvSpPr txBox="1">
            <a:spLocks noChangeArrowheads="1"/>
          </p:cNvSpPr>
          <p:nvPr/>
        </p:nvSpPr>
        <p:spPr bwMode="auto">
          <a:xfrm>
            <a:off x="2051720" y="188640"/>
            <a:ext cx="518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b="1" dirty="0" err="1" smtClean="0">
                <a:solidFill>
                  <a:schemeClr val="accent1"/>
                </a:solidFill>
              </a:rPr>
              <a:t>From</a:t>
            </a:r>
            <a:r>
              <a:rPr lang="fr-FR" altLang="fr-FR" b="1" dirty="0" smtClean="0">
                <a:solidFill>
                  <a:schemeClr val="accent1"/>
                </a:solidFill>
              </a:rPr>
              <a:t> </a:t>
            </a:r>
            <a:r>
              <a:rPr lang="fr-FR" altLang="fr-FR" b="1" dirty="0" err="1" smtClean="0">
                <a:solidFill>
                  <a:schemeClr val="accent1"/>
                </a:solidFill>
              </a:rPr>
              <a:t>FACe</a:t>
            </a:r>
            <a:r>
              <a:rPr lang="fr-FR" altLang="fr-FR" b="1" dirty="0" smtClean="0">
                <a:solidFill>
                  <a:schemeClr val="accent1"/>
                </a:solidFill>
              </a:rPr>
              <a:t> to Project </a:t>
            </a:r>
            <a:r>
              <a:rPr lang="fr-FR" altLang="fr-FR" b="1" dirty="0">
                <a:solidFill>
                  <a:schemeClr val="accent1"/>
                </a:solidFill>
              </a:rPr>
              <a:t>DANTE</a:t>
            </a:r>
            <a:endParaRPr lang="fr-FR" altLang="fr-FR" dirty="0">
              <a:solidFill>
                <a:schemeClr val="accent1"/>
              </a:solidFill>
            </a:endParaRPr>
          </a:p>
          <a:p>
            <a:pPr algn="ctr"/>
            <a:endParaRPr lang="en-GB" altLang="fr-FR" dirty="0">
              <a:solidFill>
                <a:schemeClr val="accent1"/>
              </a:solidFill>
            </a:endParaRPr>
          </a:p>
        </p:txBody>
      </p:sp>
      <p:pic>
        <p:nvPicPr>
          <p:cNvPr id="45059"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916832"/>
            <a:ext cx="18573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179388" y="260350"/>
            <a:ext cx="1152525" cy="10810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000000"/>
                </a:solidFill>
                <a:latin typeface="Arial" charset="0"/>
                <a:ea typeface="ＭＳ Ｐゴシック" charset="-128"/>
              </a:rPr>
              <a:t>∂</a:t>
            </a:r>
          </a:p>
        </p:txBody>
      </p:sp>
      <p:pic>
        <p:nvPicPr>
          <p:cNvPr id="41986" name="Image 6" descr="LOGO_RFPU Vb2.psd"/>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13" y="577850"/>
            <a:ext cx="24907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760413" y="252413"/>
            <a:ext cx="8208962" cy="708025"/>
          </a:xfrm>
          <a:prstGeom prst="rect">
            <a:avLst/>
          </a:prstGeom>
          <a:noFill/>
          <a:ln w="9525">
            <a:solidFill>
              <a:srgbClr val="2E2ECB"/>
            </a:solidFill>
            <a:miter lim="800000"/>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defTabSz="914306" fontAlgn="auto">
              <a:spcBef>
                <a:spcPts val="0"/>
              </a:spcBef>
              <a:spcAft>
                <a:spcPts val="0"/>
              </a:spcAft>
              <a:defRPr/>
            </a:pPr>
            <a:r>
              <a:rPr lang="fr-FR" sz="2000">
                <a:solidFill>
                  <a:schemeClr val="accent1"/>
                </a:solidFill>
                <a:latin typeface="Cambria"/>
                <a:ea typeface="+mn-ea"/>
                <a:cs typeface="Cambria"/>
              </a:rPr>
              <a:t>Paris Center for </a:t>
            </a:r>
            <a:r>
              <a:rPr lang="fr-FR" sz="2000" err="1">
                <a:solidFill>
                  <a:schemeClr val="accent1"/>
                </a:solidFill>
                <a:latin typeface="Cambria"/>
                <a:ea typeface="+mn-ea"/>
                <a:cs typeface="Cambria"/>
              </a:rPr>
              <a:t>Cosmological</a:t>
            </a:r>
            <a:r>
              <a:rPr lang="fr-FR" sz="2000">
                <a:solidFill>
                  <a:schemeClr val="accent1"/>
                </a:solidFill>
                <a:latin typeface="Cambria"/>
                <a:ea typeface="+mn-ea"/>
                <a:cs typeface="Cambria"/>
              </a:rPr>
              <a:t> </a:t>
            </a:r>
            <a:r>
              <a:rPr lang="fr-FR" sz="2000" err="1">
                <a:solidFill>
                  <a:schemeClr val="accent1"/>
                </a:solidFill>
                <a:latin typeface="Cambria"/>
                <a:ea typeface="+mn-ea"/>
                <a:cs typeface="Cambria"/>
              </a:rPr>
              <a:t>Physics</a:t>
            </a:r>
            <a:r>
              <a:rPr lang="fr-FR" sz="2000">
                <a:solidFill>
                  <a:schemeClr val="accent1"/>
                </a:solidFill>
                <a:latin typeface="Cambria"/>
                <a:ea typeface="+mn-ea"/>
                <a:cs typeface="Cambria"/>
              </a:rPr>
              <a:t>  </a:t>
            </a:r>
          </a:p>
          <a:p>
            <a:pPr algn="ctr" defTabSz="914306" fontAlgn="auto">
              <a:spcBef>
                <a:spcPts val="0"/>
              </a:spcBef>
              <a:spcAft>
                <a:spcPts val="0"/>
              </a:spcAft>
              <a:defRPr/>
            </a:pPr>
            <a:r>
              <a:rPr lang="fr-FR" sz="2000">
                <a:solidFill>
                  <a:schemeClr val="accent1"/>
                </a:solidFill>
                <a:latin typeface="Cambria"/>
                <a:ea typeface="+mn-ea"/>
                <a:cs typeface="Cambria"/>
              </a:rPr>
              <a:t>APC ,GEPI,  LPNHE, LPTENS, </a:t>
            </a:r>
            <a:r>
              <a:rPr lang="fr-FR" sz="2000" err="1">
                <a:solidFill>
                  <a:schemeClr val="accent1"/>
                </a:solidFill>
                <a:latin typeface="Cambria"/>
                <a:ea typeface="+mn-ea"/>
                <a:cs typeface="Cambria"/>
              </a:rPr>
              <a:t>LuTH</a:t>
            </a:r>
            <a:endParaRPr lang="fr-FR" sz="2000">
              <a:solidFill>
                <a:schemeClr val="accent1"/>
              </a:solidFill>
              <a:latin typeface="Cambria"/>
              <a:ea typeface="+mn-ea"/>
              <a:cs typeface="Cambria"/>
            </a:endParaRPr>
          </a:p>
        </p:txBody>
      </p:sp>
      <p:pic>
        <p:nvPicPr>
          <p:cNvPr id="41988" name="Espace réservé du contenu 3" descr="Capture d’écran 2014-09-17 à 15.50.25.png"/>
          <p:cNvPicPr>
            <a:picLocks noChangeAspect="1"/>
          </p:cNvPicPr>
          <p:nvPr/>
        </p:nvPicPr>
        <p:blipFill>
          <a:blip r:embed="rId3">
            <a:extLst>
              <a:ext uri="{28A0092B-C50C-407E-A947-70E740481C1C}">
                <a14:useLocalDpi xmlns:a14="http://schemas.microsoft.com/office/drawing/2010/main" val="0"/>
              </a:ext>
            </a:extLst>
          </a:blip>
          <a:srcRect l="14670" t="32819" r="11359" b="16716"/>
          <a:stretch>
            <a:fillRect/>
          </a:stretch>
        </p:blipFill>
        <p:spPr bwMode="auto">
          <a:xfrm>
            <a:off x="539750" y="4011613"/>
            <a:ext cx="310356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ZoneTexte 9"/>
          <p:cNvSpPr txBox="1">
            <a:spLocks noChangeArrowheads="1"/>
          </p:cNvSpPr>
          <p:nvPr/>
        </p:nvSpPr>
        <p:spPr bwMode="auto">
          <a:xfrm>
            <a:off x="2900363" y="1119188"/>
            <a:ext cx="5992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1800" dirty="0" err="1">
                <a:solidFill>
                  <a:schemeClr val="bg1"/>
                </a:solidFill>
                <a:latin typeface="Cambria" charset="0"/>
              </a:rPr>
              <a:t>Foundation</a:t>
            </a:r>
            <a:r>
              <a:rPr lang="fr-FR" altLang="fr-FR" sz="1800" dirty="0">
                <a:solidFill>
                  <a:schemeClr val="bg1"/>
                </a:solidFill>
                <a:latin typeface="Cambria" charset="0"/>
              </a:rPr>
              <a:t> « </a:t>
            </a:r>
            <a:r>
              <a:rPr lang="fr-FR" altLang="fr-FR" sz="1800" dirty="0" err="1">
                <a:solidFill>
                  <a:schemeClr val="bg1"/>
                </a:solidFill>
                <a:latin typeface="Cambria" charset="0"/>
              </a:rPr>
              <a:t>Physics</a:t>
            </a:r>
            <a:r>
              <a:rPr lang="fr-FR" altLang="fr-FR" sz="1800" dirty="0">
                <a:solidFill>
                  <a:schemeClr val="bg1"/>
                </a:solidFill>
                <a:latin typeface="Cambria" charset="0"/>
              </a:rPr>
              <a:t> of the </a:t>
            </a:r>
            <a:r>
              <a:rPr lang="fr-FR" altLang="fr-FR" sz="1800" dirty="0" err="1">
                <a:solidFill>
                  <a:schemeClr val="bg1"/>
                </a:solidFill>
                <a:latin typeface="Cambria" charset="0"/>
              </a:rPr>
              <a:t>Universe</a:t>
            </a:r>
            <a:r>
              <a:rPr lang="fr-FR" altLang="fr-FR" sz="1800" dirty="0">
                <a:solidFill>
                  <a:schemeClr val="bg1"/>
                </a:solidFill>
                <a:latin typeface="Cambria" charset="0"/>
              </a:rPr>
              <a:t> »</a:t>
            </a:r>
          </a:p>
          <a:p>
            <a:r>
              <a:rPr lang="fr-FR" altLang="fr-FR" sz="1800" dirty="0">
                <a:solidFill>
                  <a:schemeClr val="bg1"/>
                </a:solidFill>
                <a:latin typeface="Cambria" charset="0"/>
              </a:rPr>
              <a:t>Chair 	G. </a:t>
            </a:r>
            <a:r>
              <a:rPr lang="fr-FR" altLang="fr-FR" sz="1800" dirty="0" err="1">
                <a:solidFill>
                  <a:schemeClr val="bg1"/>
                </a:solidFill>
                <a:latin typeface="Cambria" charset="0"/>
              </a:rPr>
              <a:t>Smoot</a:t>
            </a:r>
            <a:r>
              <a:rPr lang="fr-FR" altLang="fr-FR" sz="1800" dirty="0">
                <a:solidFill>
                  <a:schemeClr val="bg1"/>
                </a:solidFill>
                <a:latin typeface="Cambria" charset="0"/>
              </a:rPr>
              <a:t>,  </a:t>
            </a:r>
            <a:r>
              <a:rPr lang="fr-FR" altLang="fr-FR" sz="1800" dirty="0" err="1">
                <a:solidFill>
                  <a:schemeClr val="bg1"/>
                </a:solidFill>
                <a:latin typeface="Cambria" charset="0"/>
              </a:rPr>
              <a:t>Interim</a:t>
            </a:r>
            <a:r>
              <a:rPr lang="fr-FR" altLang="fr-FR" sz="1800" dirty="0">
                <a:solidFill>
                  <a:schemeClr val="bg1"/>
                </a:solidFill>
                <a:latin typeface="Cambria" charset="0"/>
              </a:rPr>
              <a:t> </a:t>
            </a:r>
            <a:r>
              <a:rPr lang="fr-FR" altLang="fr-FR" sz="1800" dirty="0" err="1">
                <a:solidFill>
                  <a:schemeClr val="bg1"/>
                </a:solidFill>
                <a:latin typeface="Cambria" charset="0"/>
              </a:rPr>
              <a:t>Director</a:t>
            </a:r>
            <a:r>
              <a:rPr lang="fr-FR" altLang="fr-FR" sz="1800" dirty="0">
                <a:solidFill>
                  <a:schemeClr val="bg1"/>
                </a:solidFill>
                <a:latin typeface="Cambria" charset="0"/>
              </a:rPr>
              <a:t> S. Katsanevas (</a:t>
            </a:r>
            <a:r>
              <a:rPr lang="fr-FR" altLang="fr-FR" sz="1800" dirty="0" err="1">
                <a:solidFill>
                  <a:schemeClr val="bg1"/>
                </a:solidFill>
                <a:latin typeface="Cambria" charset="0"/>
              </a:rPr>
              <a:t>replacing</a:t>
            </a:r>
            <a:r>
              <a:rPr lang="fr-FR" altLang="fr-FR" sz="1800" dirty="0">
                <a:solidFill>
                  <a:schemeClr val="bg1"/>
                </a:solidFill>
                <a:latin typeface="Cambria" charset="0"/>
              </a:rPr>
              <a:t> P. </a:t>
            </a:r>
            <a:r>
              <a:rPr lang="fr-FR" altLang="fr-FR" sz="1800" dirty="0" err="1">
                <a:solidFill>
                  <a:schemeClr val="bg1"/>
                </a:solidFill>
                <a:latin typeface="Cambria" charset="0"/>
              </a:rPr>
              <a:t>Binetruy</a:t>
            </a:r>
            <a:r>
              <a:rPr lang="fr-FR" altLang="fr-FR" sz="1800" dirty="0">
                <a:solidFill>
                  <a:schemeClr val="bg1"/>
                </a:solidFill>
                <a:latin typeface="Cambria" charset="0"/>
              </a:rPr>
              <a:t>)</a:t>
            </a:r>
          </a:p>
        </p:txBody>
      </p:sp>
      <p:sp>
        <p:nvSpPr>
          <p:cNvPr id="12" name="ZoneTexte 11"/>
          <p:cNvSpPr txBox="1"/>
          <p:nvPr/>
        </p:nvSpPr>
        <p:spPr>
          <a:xfrm>
            <a:off x="107504" y="2852936"/>
            <a:ext cx="5626100" cy="1015663"/>
          </a:xfrm>
          <a:prstGeom prst="rect">
            <a:avLst/>
          </a:prstGeom>
          <a:noFill/>
        </p:spPr>
        <p:txBody>
          <a:bodyPr>
            <a:spAutoFit/>
          </a:bodyPr>
          <a:lstStyle/>
          <a:p>
            <a:pPr marL="285750" indent="-285750" defTabSz="914306" fontAlgn="auto">
              <a:spcBef>
                <a:spcPts val="0"/>
              </a:spcBef>
              <a:spcAft>
                <a:spcPts val="0"/>
              </a:spcAft>
              <a:buFont typeface="Arial"/>
              <a:buChar char="•"/>
              <a:defRPr/>
            </a:pPr>
            <a:r>
              <a:rPr lang="en-CA" sz="2000" dirty="0">
                <a:solidFill>
                  <a:srgbClr val="FFFFFF"/>
                </a:solidFill>
                <a:latin typeface="Cambria"/>
                <a:cs typeface="Cambria"/>
              </a:rPr>
              <a:t>A fellows  program</a:t>
            </a:r>
          </a:p>
          <a:p>
            <a:pPr marL="285704" indent="-285750" defTabSz="914306" fontAlgn="auto">
              <a:spcBef>
                <a:spcPts val="0"/>
              </a:spcBef>
              <a:spcAft>
                <a:spcPts val="0"/>
              </a:spcAft>
              <a:buFont typeface="Arial"/>
              <a:buChar char="•"/>
              <a:defRPr/>
            </a:pPr>
            <a:r>
              <a:rPr lang="en-CA" sz="2000" dirty="0">
                <a:solidFill>
                  <a:srgbClr val="FFFFFF"/>
                </a:solidFill>
                <a:latin typeface="Cambria"/>
                <a:cs typeface="Cambria"/>
              </a:rPr>
              <a:t>Current focus: R&amp;D on c</a:t>
            </a:r>
            <a:r>
              <a:rPr lang="en-CA" sz="2000" dirty="0" smtClean="0">
                <a:solidFill>
                  <a:srgbClr val="FFFFFF"/>
                </a:solidFill>
                <a:latin typeface="Cambria"/>
                <a:cs typeface="Cambria"/>
              </a:rPr>
              <a:t>ryogenic detectors (TES/KIDS) </a:t>
            </a:r>
            <a:endParaRPr lang="en-CA" sz="2000" dirty="0">
              <a:solidFill>
                <a:srgbClr val="FFFFFF"/>
              </a:solidFill>
              <a:latin typeface="Cambria"/>
              <a:cs typeface="Cambria"/>
            </a:endParaRPr>
          </a:p>
        </p:txBody>
      </p:sp>
      <p:pic>
        <p:nvPicPr>
          <p:cNvPr id="41991" name="Espace réservé du contenu 3" descr="Capture d’écran 2014-09-17 à 15.51.32.png"/>
          <p:cNvPicPr>
            <a:picLocks noChangeAspect="1"/>
          </p:cNvPicPr>
          <p:nvPr/>
        </p:nvPicPr>
        <p:blipFill>
          <a:blip r:embed="rId4">
            <a:extLst>
              <a:ext uri="{28A0092B-C50C-407E-A947-70E740481C1C}">
                <a14:useLocalDpi xmlns:a14="http://schemas.microsoft.com/office/drawing/2010/main" val="0"/>
              </a:ext>
            </a:extLst>
          </a:blip>
          <a:srcRect l="17165" t="32942" r="9410" b="16422"/>
          <a:stretch>
            <a:fillRect/>
          </a:stretch>
        </p:blipFill>
        <p:spPr bwMode="auto">
          <a:xfrm>
            <a:off x="5796136" y="2492896"/>
            <a:ext cx="3048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Rectangle 13"/>
          <p:cNvSpPr>
            <a:spLocks noChangeArrowheads="1"/>
          </p:cNvSpPr>
          <p:nvPr/>
        </p:nvSpPr>
        <p:spPr bwMode="auto">
          <a:xfrm>
            <a:off x="3851275" y="4005064"/>
            <a:ext cx="5292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912813">
              <a:defRPr sz="2400">
                <a:solidFill>
                  <a:schemeClr val="tx1"/>
                </a:solidFill>
                <a:latin typeface="Times New Roman" charset="0"/>
                <a:ea typeface="MS PGothic" charset="-128"/>
              </a:defRPr>
            </a:lvl1pPr>
            <a:lvl2pPr marL="741363"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charset="0"/>
              <a:buChar char="•"/>
            </a:pPr>
            <a:r>
              <a:rPr lang="en-CA" altLang="fr-FR" sz="2000" dirty="0">
                <a:solidFill>
                  <a:srgbClr val="FFFFFF"/>
                </a:solidFill>
                <a:latin typeface="Cambria" charset="0"/>
              </a:rPr>
              <a:t>Education and Outreach </a:t>
            </a:r>
          </a:p>
          <a:p>
            <a:pPr lvl="1">
              <a:buFont typeface="Arial" charset="0"/>
              <a:buChar char="•"/>
            </a:pPr>
            <a:r>
              <a:rPr lang="en-CA" altLang="fr-FR" sz="2000" dirty="0">
                <a:solidFill>
                  <a:srgbClr val="FFFFFF"/>
                </a:solidFill>
                <a:latin typeface="Cambria" charset="0"/>
              </a:rPr>
              <a:t>« Teaching the Universe » </a:t>
            </a:r>
          </a:p>
          <a:p>
            <a:pPr lvl="1">
              <a:buFont typeface="Arial" charset="0"/>
              <a:buChar char="•"/>
            </a:pPr>
            <a:r>
              <a:rPr lang="en-CA" altLang="fr-FR" sz="2000" dirty="0">
                <a:solidFill>
                  <a:srgbClr val="FFFFFF"/>
                </a:solidFill>
                <a:latin typeface="Cambria" charset="0"/>
              </a:rPr>
              <a:t>MOOC Gravity (P. </a:t>
            </a:r>
            <a:r>
              <a:rPr lang="en-CA" altLang="fr-FR" sz="2000" dirty="0" err="1" smtClean="0">
                <a:solidFill>
                  <a:srgbClr val="FFFFFF"/>
                </a:solidFill>
                <a:latin typeface="Cambria" charset="0"/>
              </a:rPr>
              <a:t>Binetry</a:t>
            </a:r>
            <a:r>
              <a:rPr lang="en-CA" altLang="fr-FR" sz="2000" dirty="0">
                <a:solidFill>
                  <a:srgbClr val="FFFFFF"/>
                </a:solidFill>
                <a:latin typeface="Cambria" charset="0"/>
              </a:rPr>
              <a:t> </a:t>
            </a:r>
            <a:r>
              <a:rPr lang="en-CA" altLang="fr-FR" sz="2000" dirty="0" smtClean="0">
                <a:solidFill>
                  <a:srgbClr val="FFFFFF"/>
                </a:solidFill>
                <a:latin typeface="Cambria" charset="0"/>
              </a:rPr>
              <a:t>+ G. Smoot, subscription 100.000 followers) </a:t>
            </a:r>
            <a:endParaRPr lang="en-CA" altLang="fr-FR" sz="2000" dirty="0">
              <a:solidFill>
                <a:srgbClr val="FFFFFF"/>
              </a:solidFill>
              <a:latin typeface="Cambria" charset="0"/>
            </a:endParaRPr>
          </a:p>
        </p:txBody>
      </p:sp>
      <p:sp>
        <p:nvSpPr>
          <p:cNvPr id="41993" name="Rectangle 14"/>
          <p:cNvSpPr>
            <a:spLocks noChangeArrowheads="1"/>
          </p:cNvSpPr>
          <p:nvPr/>
        </p:nvSpPr>
        <p:spPr bwMode="auto">
          <a:xfrm>
            <a:off x="209550" y="5734050"/>
            <a:ext cx="70691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buFont typeface="Arial" charset="0"/>
              <a:buChar char="•"/>
            </a:pPr>
            <a:r>
              <a:rPr lang="en-CA" altLang="fr-FR" sz="2000" dirty="0">
                <a:solidFill>
                  <a:srgbClr val="FFFFFF"/>
                </a:solidFill>
                <a:latin typeface="Cambria" charset="0"/>
              </a:rPr>
              <a:t>A Conference program</a:t>
            </a:r>
          </a:p>
          <a:p>
            <a:pPr>
              <a:buFont typeface="Arial" charset="0"/>
              <a:buChar char="•"/>
            </a:pPr>
            <a:r>
              <a:rPr lang="en-CA" altLang="fr-FR" sz="2000" dirty="0">
                <a:solidFill>
                  <a:srgbClr val="FFFFFF"/>
                </a:solidFill>
                <a:latin typeface="Cambria" charset="0"/>
              </a:rPr>
              <a:t>Art and Science   </a:t>
            </a:r>
            <a:r>
              <a:rPr lang="en-CA" altLang="fr-FR" sz="2000" dirty="0" err="1">
                <a:solidFill>
                  <a:srgbClr val="FFFFFF"/>
                </a:solidFill>
                <a:latin typeface="Cambria" charset="0"/>
              </a:rPr>
              <a:t>Univers</a:t>
            </a:r>
            <a:r>
              <a:rPr lang="en-CA" altLang="fr-FR" sz="2000" dirty="0">
                <a:solidFill>
                  <a:srgbClr val="FFFFFF"/>
                </a:solidFill>
                <a:latin typeface="Cambria" charset="0"/>
              </a:rPr>
              <a:t> 2.0 (</a:t>
            </a:r>
            <a:r>
              <a:rPr lang="en-CA" altLang="fr-FR" sz="2000" dirty="0" smtClean="0">
                <a:solidFill>
                  <a:srgbClr val="FFFFFF"/>
                </a:solidFill>
                <a:latin typeface="Cambria" charset="0"/>
              </a:rPr>
              <a:t>Foundation </a:t>
            </a:r>
            <a:r>
              <a:rPr lang="en-CA" altLang="fr-FR" sz="2000" dirty="0" err="1">
                <a:solidFill>
                  <a:srgbClr val="FFFFFF"/>
                </a:solidFill>
                <a:latin typeface="Cambria" charset="0"/>
              </a:rPr>
              <a:t>Carasso</a:t>
            </a:r>
            <a:r>
              <a:rPr lang="en-CA" altLang="fr-FR" sz="2000" dirty="0">
                <a:solidFill>
                  <a:srgbClr val="FFFFFF"/>
                </a:solidFill>
                <a:latin typeface="Cambria" charset="0"/>
              </a:rPr>
              <a:t>)</a:t>
            </a:r>
          </a:p>
          <a:p>
            <a:pPr>
              <a:buFont typeface="Arial" charset="0"/>
              <a:buChar char="•"/>
            </a:pPr>
            <a:r>
              <a:rPr lang="en-CA" altLang="fr-FR" sz="2000" dirty="0">
                <a:solidFill>
                  <a:srgbClr val="FFFFFF"/>
                </a:solidFill>
                <a:latin typeface="Cambria" charset="0"/>
              </a:rPr>
              <a:t>International Donators  (</a:t>
            </a:r>
            <a:r>
              <a:rPr lang="en-CA" altLang="fr-FR" sz="2000" dirty="0" err="1">
                <a:solidFill>
                  <a:srgbClr val="FFFFFF"/>
                </a:solidFill>
                <a:latin typeface="Cambria" charset="0"/>
              </a:rPr>
              <a:t>Kazhakstan</a:t>
            </a:r>
            <a:r>
              <a:rPr lang="en-CA" altLang="fr-FR" sz="2000" dirty="0">
                <a:solidFill>
                  <a:srgbClr val="FFFFFF"/>
                </a:solidFill>
                <a:latin typeface="Cambria" charset="0"/>
              </a:rPr>
              <a: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3200" dirty="0" smtClean="0">
                <a:solidFill>
                  <a:srgbClr val="FFFF00"/>
                </a:solidFill>
              </a:rPr>
              <a:t>APC mm lab (strong connection with PCCP)</a:t>
            </a:r>
            <a:endParaRPr lang="en-GB" sz="3200" dirty="0">
              <a:solidFill>
                <a:srgbClr val="FFFF00"/>
              </a:solidFill>
            </a:endParaRPr>
          </a:p>
        </p:txBody>
      </p:sp>
      <p:sp>
        <p:nvSpPr>
          <p:cNvPr id="3" name="Espace réservé du contenu 2"/>
          <p:cNvSpPr>
            <a:spLocks noGrp="1"/>
          </p:cNvSpPr>
          <p:nvPr>
            <p:ph idx="1"/>
          </p:nvPr>
        </p:nvSpPr>
        <p:spPr>
          <a:xfrm>
            <a:off x="251520" y="1600200"/>
            <a:ext cx="4068598" cy="4525963"/>
          </a:xfrm>
        </p:spPr>
        <p:txBody>
          <a:bodyPr>
            <a:normAutofit/>
          </a:bodyPr>
          <a:lstStyle/>
          <a:p>
            <a:pPr>
              <a:buClr>
                <a:schemeClr val="bg1"/>
              </a:buClr>
            </a:pPr>
            <a:r>
              <a:rPr lang="en-GB" sz="2000" dirty="0" smtClean="0">
                <a:solidFill>
                  <a:srgbClr val="FFFFFF"/>
                </a:solidFill>
                <a:latin typeface="Cambria"/>
                <a:cs typeface="Cambria"/>
              </a:rPr>
              <a:t>Permanents: </a:t>
            </a:r>
            <a:r>
              <a:rPr lang="en-GB" sz="2000" dirty="0" err="1" smtClean="0">
                <a:solidFill>
                  <a:srgbClr val="FFFFFF"/>
                </a:solidFill>
                <a:latin typeface="Cambria"/>
                <a:cs typeface="Cambria"/>
              </a:rPr>
              <a:t>Fabrice</a:t>
            </a:r>
            <a:r>
              <a:rPr lang="en-GB" sz="2000" dirty="0" smtClean="0">
                <a:solidFill>
                  <a:srgbClr val="FFFFFF"/>
                </a:solidFill>
                <a:latin typeface="Cambria"/>
                <a:cs typeface="Cambria"/>
              </a:rPr>
              <a:t> </a:t>
            </a:r>
            <a:r>
              <a:rPr lang="en-GB" sz="2000" dirty="0" err="1" smtClean="0">
                <a:solidFill>
                  <a:srgbClr val="FFFFFF"/>
                </a:solidFill>
                <a:latin typeface="Cambria"/>
                <a:cs typeface="Cambria"/>
              </a:rPr>
              <a:t>Voisin</a:t>
            </a:r>
            <a:r>
              <a:rPr lang="en-GB" sz="2000" dirty="0" smtClean="0">
                <a:solidFill>
                  <a:srgbClr val="FFFFFF"/>
                </a:solidFill>
                <a:latin typeface="Cambria"/>
                <a:cs typeface="Cambria"/>
              </a:rPr>
              <a:t> (10%), Damien </a:t>
            </a:r>
            <a:r>
              <a:rPr lang="en-GB" sz="2000" dirty="0" err="1" smtClean="0">
                <a:solidFill>
                  <a:srgbClr val="FFFFFF"/>
                </a:solidFill>
                <a:latin typeface="Cambria"/>
                <a:cs typeface="Cambria"/>
              </a:rPr>
              <a:t>Prêle</a:t>
            </a:r>
            <a:r>
              <a:rPr lang="en-GB" sz="2000" dirty="0" smtClean="0">
                <a:solidFill>
                  <a:srgbClr val="FFFFFF"/>
                </a:solidFill>
                <a:latin typeface="Cambria"/>
                <a:cs typeface="Cambria"/>
              </a:rPr>
              <a:t> (10%), Jean-Pierre </a:t>
            </a:r>
            <a:r>
              <a:rPr lang="en-GB" sz="2000" dirty="0" err="1" smtClean="0">
                <a:solidFill>
                  <a:srgbClr val="FFFFFF"/>
                </a:solidFill>
                <a:latin typeface="Cambria"/>
                <a:cs typeface="Cambria"/>
              </a:rPr>
              <a:t>Thermeau</a:t>
            </a:r>
            <a:r>
              <a:rPr lang="en-GB" sz="2000" dirty="0" smtClean="0">
                <a:solidFill>
                  <a:srgbClr val="FFFFFF"/>
                </a:solidFill>
                <a:latin typeface="Cambria"/>
                <a:cs typeface="Cambria"/>
              </a:rPr>
              <a:t> (40%), Steve </a:t>
            </a:r>
            <a:r>
              <a:rPr lang="en-GB" sz="2000" dirty="0" err="1" smtClean="0">
                <a:solidFill>
                  <a:srgbClr val="FFFFFF"/>
                </a:solidFill>
                <a:latin typeface="Cambria"/>
                <a:cs typeface="Cambria"/>
              </a:rPr>
              <a:t>Torchinsky</a:t>
            </a:r>
            <a:r>
              <a:rPr lang="en-GB" sz="2000" dirty="0" smtClean="0">
                <a:solidFill>
                  <a:srgbClr val="FFFFFF"/>
                </a:solidFill>
                <a:latin typeface="Cambria"/>
                <a:cs typeface="Cambria"/>
              </a:rPr>
              <a:t> (50%), Michel </a:t>
            </a:r>
            <a:r>
              <a:rPr lang="en-GB" sz="2000" dirty="0" err="1" smtClean="0">
                <a:solidFill>
                  <a:srgbClr val="FFFFFF"/>
                </a:solidFill>
                <a:latin typeface="Cambria"/>
                <a:cs typeface="Cambria"/>
              </a:rPr>
              <a:t>Piat</a:t>
            </a:r>
            <a:r>
              <a:rPr lang="en-GB" sz="2000" dirty="0" smtClean="0">
                <a:solidFill>
                  <a:srgbClr val="FFFFFF"/>
                </a:solidFill>
                <a:latin typeface="Cambria"/>
                <a:cs typeface="Cambria"/>
              </a:rPr>
              <a:t> (50%)</a:t>
            </a:r>
          </a:p>
          <a:p>
            <a:pPr>
              <a:buClr>
                <a:schemeClr val="bg1"/>
              </a:buClr>
            </a:pPr>
            <a:r>
              <a:rPr lang="en-GB" sz="2000" dirty="0" smtClean="0">
                <a:solidFill>
                  <a:srgbClr val="FFFFFF"/>
                </a:solidFill>
                <a:latin typeface="Cambria"/>
                <a:cs typeface="Cambria"/>
              </a:rPr>
              <a:t>Postdoc:  Maria </a:t>
            </a:r>
            <a:r>
              <a:rPr lang="en-GB" sz="2000" dirty="0" err="1" smtClean="0">
                <a:solidFill>
                  <a:srgbClr val="FFFFFF"/>
                </a:solidFill>
                <a:latin typeface="Cambria"/>
                <a:cs typeface="Cambria"/>
              </a:rPr>
              <a:t>Salatino</a:t>
            </a:r>
            <a:endParaRPr lang="en-GB" sz="2000" dirty="0" smtClean="0">
              <a:solidFill>
                <a:srgbClr val="FFFFFF"/>
              </a:solidFill>
              <a:latin typeface="Cambria"/>
              <a:cs typeface="Cambria"/>
            </a:endParaRPr>
          </a:p>
          <a:p>
            <a:pPr>
              <a:buClr>
                <a:schemeClr val="bg1"/>
              </a:buClr>
            </a:pPr>
            <a:r>
              <a:rPr lang="en-GB" sz="2000" dirty="0" smtClean="0">
                <a:solidFill>
                  <a:srgbClr val="FFFFFF"/>
                </a:solidFill>
                <a:latin typeface="Cambria"/>
                <a:cs typeface="Cambria"/>
              </a:rPr>
              <a:t>PhD student: Alessandro </a:t>
            </a:r>
            <a:r>
              <a:rPr lang="en-GB" sz="2000" dirty="0" err="1" smtClean="0">
                <a:solidFill>
                  <a:srgbClr val="FFFFFF"/>
                </a:solidFill>
                <a:latin typeface="Cambria"/>
                <a:cs typeface="Cambria"/>
              </a:rPr>
              <a:t>Traini</a:t>
            </a:r>
            <a:endParaRPr lang="en-GB" sz="2000" dirty="0">
              <a:solidFill>
                <a:srgbClr val="FFFFFF"/>
              </a:solidFill>
              <a:latin typeface="Cambria"/>
              <a:cs typeface="Cambria"/>
            </a:endParaRPr>
          </a:p>
          <a:p>
            <a:pPr>
              <a:buClr>
                <a:schemeClr val="bg1"/>
              </a:buClr>
            </a:pPr>
            <a:r>
              <a:rPr lang="en-GB" sz="2000" dirty="0" smtClean="0">
                <a:solidFill>
                  <a:srgbClr val="FFFFFF"/>
                </a:solidFill>
                <a:latin typeface="Cambria"/>
                <a:cs typeface="Cambria"/>
              </a:rPr>
              <a:t>Support of technical services</a:t>
            </a:r>
          </a:p>
          <a:p>
            <a:pPr>
              <a:buClr>
                <a:schemeClr val="bg1"/>
              </a:buClr>
            </a:pPr>
            <a:r>
              <a:rPr lang="en-GB" sz="2000" dirty="0" smtClean="0">
                <a:solidFill>
                  <a:srgbClr val="FFFFFF"/>
                </a:solidFill>
                <a:latin typeface="Cambria"/>
                <a:cs typeface="Cambria"/>
              </a:rPr>
              <a:t> A new instrumentalist under recruitment  with </a:t>
            </a:r>
            <a:r>
              <a:rPr lang="en-GB" sz="2000" dirty="0" err="1" smtClean="0">
                <a:solidFill>
                  <a:srgbClr val="FFFFFF"/>
                </a:solidFill>
                <a:latin typeface="Cambria"/>
                <a:cs typeface="Cambria"/>
              </a:rPr>
              <a:t>Univearths</a:t>
            </a:r>
            <a:r>
              <a:rPr lang="en-GB" sz="2000" dirty="0" smtClean="0">
                <a:solidFill>
                  <a:srgbClr val="FFFFFF"/>
                </a:solidFill>
                <a:latin typeface="Cambria"/>
                <a:cs typeface="Cambria"/>
              </a:rPr>
              <a:t> funds</a:t>
            </a:r>
          </a:p>
        </p:txBody>
      </p:sp>
      <p:pic>
        <p:nvPicPr>
          <p:cNvPr id="4" name="Image 3" descr="P2b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118" y="1417638"/>
            <a:ext cx="4685432" cy="1991309"/>
          </a:xfrm>
          <a:prstGeom prst="rect">
            <a:avLst/>
          </a:prstGeom>
          <a:ln>
            <a:solidFill>
              <a:schemeClr val="tx1"/>
            </a:solidFill>
          </a:ln>
        </p:spPr>
      </p:pic>
      <p:grpSp>
        <p:nvGrpSpPr>
          <p:cNvPr id="8" name="Grouper 7"/>
          <p:cNvGrpSpPr>
            <a:grpSpLocks noChangeAspect="1"/>
          </p:cNvGrpSpPr>
          <p:nvPr/>
        </p:nvGrpSpPr>
        <p:grpSpPr>
          <a:xfrm>
            <a:off x="4286252" y="3210122"/>
            <a:ext cx="4751395" cy="2927939"/>
            <a:chOff x="3979836" y="3328653"/>
            <a:chExt cx="5091677" cy="3137630"/>
          </a:xfrm>
        </p:grpSpPr>
        <p:pic>
          <p:nvPicPr>
            <p:cNvPr id="5" name="Image 4"/>
            <p:cNvPicPr>
              <a:picLocks noChangeAspect="1"/>
            </p:cNvPicPr>
            <p:nvPr/>
          </p:nvPicPr>
          <p:blipFill>
            <a:blip r:embed="rId3"/>
            <a:stretch>
              <a:fillRect/>
            </a:stretch>
          </p:blipFill>
          <p:spPr>
            <a:xfrm>
              <a:off x="7099417" y="3631525"/>
              <a:ext cx="1972096" cy="2733255"/>
            </a:xfrm>
            <a:prstGeom prst="rect">
              <a:avLst/>
            </a:prstGeom>
          </p:spPr>
        </p:pic>
        <p:pic>
          <p:nvPicPr>
            <p:cNvPr id="6" name="Image 5"/>
            <p:cNvPicPr>
              <a:picLocks noChangeAspect="1"/>
            </p:cNvPicPr>
            <p:nvPr/>
          </p:nvPicPr>
          <p:blipFill>
            <a:blip r:embed="rId4"/>
            <a:stretch>
              <a:fillRect/>
            </a:stretch>
          </p:blipFill>
          <p:spPr>
            <a:xfrm>
              <a:off x="3979836" y="3328653"/>
              <a:ext cx="1263336" cy="3137630"/>
            </a:xfrm>
            <a:prstGeom prst="rect">
              <a:avLst/>
            </a:prstGeom>
          </p:spPr>
        </p:pic>
        <p:pic>
          <p:nvPicPr>
            <p:cNvPr id="7" name="Image 6" descr="Capture d’écran 2015-03-12 à 15.3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084" y="3637197"/>
              <a:ext cx="1841532" cy="2737996"/>
            </a:xfrm>
            <a:prstGeom prst="rect">
              <a:avLst/>
            </a:prstGeom>
          </p:spPr>
        </p:pic>
      </p:grpSp>
      <p:sp>
        <p:nvSpPr>
          <p:cNvPr id="9" name="Rectangle 8"/>
          <p:cNvSpPr/>
          <p:nvPr/>
        </p:nvSpPr>
        <p:spPr>
          <a:xfrm>
            <a:off x="4286253" y="6002597"/>
            <a:ext cx="1156428" cy="646331"/>
          </a:xfrm>
          <a:prstGeom prst="rect">
            <a:avLst/>
          </a:prstGeom>
        </p:spPr>
        <p:txBody>
          <a:bodyPr wrap="square">
            <a:spAutoFit/>
          </a:bodyPr>
          <a:lstStyle/>
          <a:p>
            <a:pPr algn="ctr"/>
            <a:r>
              <a:rPr lang="en-GB" sz="1800" dirty="0" smtClean="0">
                <a:solidFill>
                  <a:srgbClr val="FFFFFF"/>
                </a:solidFill>
                <a:latin typeface="Cambria"/>
                <a:cs typeface="Cambria"/>
              </a:rPr>
              <a:t>Dilution 20mK</a:t>
            </a:r>
            <a:endParaRPr lang="en-GB" sz="1800" dirty="0">
              <a:solidFill>
                <a:srgbClr val="FFFFFF"/>
              </a:solidFill>
              <a:latin typeface="Cambria"/>
              <a:cs typeface="Cambria"/>
            </a:endParaRPr>
          </a:p>
        </p:txBody>
      </p:sp>
      <p:sp>
        <p:nvSpPr>
          <p:cNvPr id="10" name="Rectangle 9"/>
          <p:cNvSpPr/>
          <p:nvPr/>
        </p:nvSpPr>
        <p:spPr>
          <a:xfrm>
            <a:off x="5465158" y="6007632"/>
            <a:ext cx="1732190" cy="646331"/>
          </a:xfrm>
          <a:prstGeom prst="rect">
            <a:avLst/>
          </a:prstGeom>
        </p:spPr>
        <p:txBody>
          <a:bodyPr wrap="square">
            <a:spAutoFit/>
          </a:bodyPr>
          <a:lstStyle/>
          <a:p>
            <a:pPr algn="ctr"/>
            <a:r>
              <a:rPr lang="en-GB" sz="1800" baseline="30000" dirty="0" smtClean="0">
                <a:solidFill>
                  <a:srgbClr val="FFFFFF"/>
                </a:solidFill>
                <a:latin typeface="Arial"/>
                <a:cs typeface="Arial"/>
              </a:rPr>
              <a:t>4</a:t>
            </a:r>
            <a:r>
              <a:rPr lang="en-GB" sz="1800" dirty="0" smtClean="0">
                <a:solidFill>
                  <a:srgbClr val="FFFFFF"/>
                </a:solidFill>
                <a:latin typeface="Arial"/>
                <a:cs typeface="Arial"/>
              </a:rPr>
              <a:t>He/</a:t>
            </a:r>
            <a:r>
              <a:rPr lang="en-GB" sz="1800" baseline="30000" dirty="0" smtClean="0">
                <a:solidFill>
                  <a:srgbClr val="FFFFFF"/>
                </a:solidFill>
                <a:latin typeface="Arial"/>
                <a:cs typeface="Arial"/>
              </a:rPr>
              <a:t>3</a:t>
            </a:r>
            <a:r>
              <a:rPr lang="en-GB" sz="1800" dirty="0" smtClean="0">
                <a:solidFill>
                  <a:srgbClr val="FFFFFF"/>
                </a:solidFill>
                <a:latin typeface="Arial"/>
                <a:cs typeface="Arial"/>
              </a:rPr>
              <a:t>He system </a:t>
            </a:r>
            <a:r>
              <a:rPr lang="en-GB" sz="1800" dirty="0" smtClean="0">
                <a:solidFill>
                  <a:srgbClr val="FFFFFF"/>
                </a:solidFill>
                <a:latin typeface="Cambria"/>
                <a:cs typeface="Cambria"/>
              </a:rPr>
              <a:t>280mK</a:t>
            </a:r>
            <a:endParaRPr lang="en-GB" sz="1800" dirty="0">
              <a:solidFill>
                <a:srgbClr val="FFFFFF"/>
              </a:solidFill>
              <a:latin typeface="Cambria"/>
              <a:cs typeface="Cambria"/>
            </a:endParaRPr>
          </a:p>
        </p:txBody>
      </p:sp>
      <p:sp>
        <p:nvSpPr>
          <p:cNvPr id="11" name="Rectangle 10"/>
          <p:cNvSpPr/>
          <p:nvPr/>
        </p:nvSpPr>
        <p:spPr>
          <a:xfrm>
            <a:off x="7162805" y="5968731"/>
            <a:ext cx="1896534" cy="646331"/>
          </a:xfrm>
          <a:prstGeom prst="rect">
            <a:avLst/>
          </a:prstGeom>
        </p:spPr>
        <p:txBody>
          <a:bodyPr wrap="square">
            <a:spAutoFit/>
          </a:bodyPr>
          <a:lstStyle/>
          <a:p>
            <a:pPr algn="ctr"/>
            <a:r>
              <a:rPr lang="en-GB" sz="1800" dirty="0">
                <a:solidFill>
                  <a:srgbClr val="FFFFFF"/>
                </a:solidFill>
                <a:latin typeface="Cambria"/>
                <a:cs typeface="Cambria"/>
              </a:rPr>
              <a:t>m</a:t>
            </a:r>
            <a:r>
              <a:rPr lang="en-GB" sz="1800" dirty="0" smtClean="0">
                <a:solidFill>
                  <a:srgbClr val="FFFFFF"/>
                </a:solidFill>
                <a:latin typeface="Cambria"/>
                <a:cs typeface="Cambria"/>
              </a:rPr>
              <a:t>m </a:t>
            </a:r>
            <a:r>
              <a:rPr lang="en-GB" sz="1800" dirty="0" err="1" smtClean="0">
                <a:solidFill>
                  <a:srgbClr val="FFFFFF"/>
                </a:solidFill>
                <a:latin typeface="Cambria"/>
                <a:cs typeface="Cambria"/>
              </a:rPr>
              <a:t>cryo</a:t>
            </a:r>
            <a:r>
              <a:rPr lang="en-GB" sz="1800" dirty="0" smtClean="0">
                <a:solidFill>
                  <a:srgbClr val="FFFFFF"/>
                </a:solidFill>
                <a:latin typeface="Cambria"/>
                <a:cs typeface="Cambria"/>
              </a:rPr>
              <a:t> </a:t>
            </a:r>
            <a:r>
              <a:rPr lang="en-GB" sz="1800" dirty="0" err="1" smtClean="0">
                <a:solidFill>
                  <a:srgbClr val="FFFFFF"/>
                </a:solidFill>
                <a:latin typeface="Cambria"/>
                <a:cs typeface="Cambria"/>
              </a:rPr>
              <a:t>deepstick</a:t>
            </a:r>
            <a:r>
              <a:rPr lang="en-GB" sz="1800" dirty="0" smtClean="0">
                <a:solidFill>
                  <a:srgbClr val="FFFFFF"/>
                </a:solidFill>
                <a:latin typeface="Cambria"/>
                <a:cs typeface="Cambria"/>
              </a:rPr>
              <a:t> 4K </a:t>
            </a:r>
            <a:endParaRPr lang="en-GB" sz="1800" dirty="0">
              <a:solidFill>
                <a:srgbClr val="FFFFFF"/>
              </a:solidFill>
              <a:latin typeface="Cambria"/>
              <a:cs typeface="Cambria"/>
            </a:endParaRPr>
          </a:p>
        </p:txBody>
      </p:sp>
    </p:spTree>
    <p:extLst>
      <p:ext uri="{BB962C8B-B14F-4D97-AF65-F5344CB8AC3E}">
        <p14:creationId xmlns:p14="http://schemas.microsoft.com/office/powerpoint/2010/main" val="2402481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sz="3200" dirty="0" smtClean="0">
                <a:solidFill>
                  <a:schemeClr val="accent1"/>
                </a:solidFill>
              </a:rPr>
              <a:t>R</a:t>
            </a:r>
            <a:r>
              <a:rPr lang="en-GB" sz="3200" dirty="0" smtClean="0">
                <a:solidFill>
                  <a:schemeClr val="accent1"/>
                </a:solidFill>
                <a:latin typeface="Cambria"/>
                <a:cs typeface="Cambria"/>
              </a:rPr>
              <a:t>&amp;D BSD </a:t>
            </a:r>
            <a:r>
              <a:rPr lang="en-GB" sz="2000" i="1" dirty="0" smtClean="0">
                <a:solidFill>
                  <a:schemeClr val="accent1"/>
                </a:solidFill>
                <a:latin typeface="Cambria"/>
                <a:cs typeface="Cambria"/>
              </a:rPr>
              <a:t>(B-mode Superconducting Detectors)</a:t>
            </a:r>
            <a:endParaRPr lang="en-GB" sz="2000" i="1" dirty="0">
              <a:solidFill>
                <a:schemeClr val="accent1"/>
              </a:solidFill>
              <a:latin typeface="Cambria"/>
              <a:cs typeface="Cambria"/>
            </a:endParaRPr>
          </a:p>
        </p:txBody>
      </p:sp>
      <p:sp>
        <p:nvSpPr>
          <p:cNvPr id="3" name="Espace réservé du contenu 2"/>
          <p:cNvSpPr>
            <a:spLocks noGrp="1"/>
          </p:cNvSpPr>
          <p:nvPr>
            <p:ph idx="1"/>
          </p:nvPr>
        </p:nvSpPr>
        <p:spPr>
          <a:xfrm>
            <a:off x="395536" y="1268760"/>
            <a:ext cx="8229600" cy="1436255"/>
          </a:xfrm>
        </p:spPr>
        <p:txBody>
          <a:bodyPr>
            <a:noAutofit/>
          </a:bodyPr>
          <a:lstStyle/>
          <a:p>
            <a:pPr>
              <a:buClrTx/>
            </a:pPr>
            <a:r>
              <a:rPr lang="en-GB" sz="2000" dirty="0" err="1" smtClean="0">
                <a:solidFill>
                  <a:srgbClr val="FFFF00"/>
                </a:solidFill>
              </a:rPr>
              <a:t>Labo</a:t>
            </a:r>
            <a:r>
              <a:rPr lang="en-GB" sz="2000" dirty="0" smtClean="0">
                <a:solidFill>
                  <a:srgbClr val="FFFF00"/>
                </a:solidFill>
              </a:rPr>
              <a:t>: APC (leader), C2N (ex-IEF), CSNSM, IAS, IN, GEPI, LPSC, L2E, IRAP</a:t>
            </a:r>
          </a:p>
          <a:p>
            <a:pPr>
              <a:buClrTx/>
            </a:pPr>
            <a:r>
              <a:rPr lang="en-GB" sz="2000" dirty="0" err="1" smtClean="0">
                <a:solidFill>
                  <a:srgbClr val="FFFF00"/>
                </a:solidFill>
              </a:rPr>
              <a:t>Fundings</a:t>
            </a:r>
            <a:r>
              <a:rPr lang="en-GB" sz="2000" dirty="0" smtClean="0">
                <a:solidFill>
                  <a:srgbClr val="FFFF00"/>
                </a:solidFill>
              </a:rPr>
              <a:t>: ANR, CNRS, CNES, ESA</a:t>
            </a:r>
          </a:p>
          <a:p>
            <a:endParaRPr lang="en-GB" sz="2000" dirty="0" smtClean="0">
              <a:solidFill>
                <a:srgbClr val="FFFF00"/>
              </a:solidFill>
            </a:endParaRPr>
          </a:p>
        </p:txBody>
      </p:sp>
      <p:sp>
        <p:nvSpPr>
          <p:cNvPr id="5" name="Espace réservé du numéro de diapositive 4"/>
          <p:cNvSpPr>
            <a:spLocks noGrp="1"/>
          </p:cNvSpPr>
          <p:nvPr>
            <p:ph type="sldNum" sz="quarter" idx="4294967295"/>
          </p:nvPr>
        </p:nvSpPr>
        <p:spPr>
          <a:xfrm>
            <a:off x="6553200" y="6356350"/>
            <a:ext cx="2133600" cy="365125"/>
          </a:xfrm>
          <a:prstGeom prst="rect">
            <a:avLst/>
          </a:prstGeom>
        </p:spPr>
        <p:txBody>
          <a:bodyPr/>
          <a:lstStyle/>
          <a:p>
            <a:fld id="{4D83EA02-0161-FC41-BEC9-A5A0364B43D5}" type="slidenum">
              <a:rPr lang="en-GB" smtClean="0"/>
              <a:t>35</a:t>
            </a:fld>
            <a:endParaRPr lang="en-GB"/>
          </a:p>
        </p:txBody>
      </p:sp>
      <p:sp>
        <p:nvSpPr>
          <p:cNvPr id="7" name="Espace réservé du texte 2"/>
          <p:cNvSpPr txBox="1">
            <a:spLocks/>
          </p:cNvSpPr>
          <p:nvPr/>
        </p:nvSpPr>
        <p:spPr>
          <a:xfrm>
            <a:off x="267364" y="3059999"/>
            <a:ext cx="4320000" cy="2361346"/>
          </a:xfrm>
          <a:prstGeom prst="rect">
            <a:avLst/>
          </a:prstGeom>
          <a:effectLst>
            <a:outerShdw blurRad="40000" dist="50800" dir="36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Wingdings" charset="2"/>
              <a:buChar char="Ø"/>
              <a:defRPr sz="2800" kern="1200">
                <a:solidFill>
                  <a:schemeClr val="dk1"/>
                </a:solidFill>
                <a:latin typeface="+mn-lt"/>
                <a:ea typeface="+mn-ea"/>
                <a:cs typeface="+mn-cs"/>
              </a:defRPr>
            </a:lvl2pPr>
            <a:lvl3pPr marL="1143000" indent="-228600" algn="l" defTabSz="457200" rtl="0" eaLnBrk="1" latinLnBrk="0" hangingPunct="1">
              <a:spcBef>
                <a:spcPct val="20000"/>
              </a:spcBef>
              <a:buSzPct val="60000"/>
              <a:buFont typeface="Courier New"/>
              <a:buChar char="o"/>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Wingdings" charset="2"/>
              <a:buChar char="ü"/>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n-GB" sz="1800" dirty="0" smtClean="0">
                <a:solidFill>
                  <a:srgbClr val="FF0000"/>
                </a:solidFill>
              </a:rPr>
              <a:t>Sensitivity: </a:t>
            </a:r>
            <a:endParaRPr lang="en-GB" sz="1800" b="1" dirty="0" smtClean="0">
              <a:solidFill>
                <a:srgbClr val="FF0000"/>
              </a:solidFill>
            </a:endParaRPr>
          </a:p>
          <a:p>
            <a:r>
              <a:rPr lang="en-GB" sz="1800" b="1" dirty="0" smtClean="0"/>
              <a:t>Transition Edge Sensor arrays</a:t>
            </a:r>
            <a:endParaRPr lang="en-GB" sz="1200" b="1" dirty="0" smtClean="0"/>
          </a:p>
          <a:p>
            <a:pPr lvl="1"/>
            <a:r>
              <a:rPr lang="en-GB" sz="1400" dirty="0" smtClean="0"/>
              <a:t>Superconducting </a:t>
            </a:r>
            <a:r>
              <a:rPr lang="en-GB" sz="1400" dirty="0" err="1" smtClean="0"/>
              <a:t>NbSi</a:t>
            </a:r>
            <a:endParaRPr lang="en-GB" sz="1400" dirty="0" smtClean="0"/>
          </a:p>
          <a:p>
            <a:pPr lvl="1"/>
            <a:r>
              <a:rPr lang="en-GB" sz="1400" dirty="0" err="1" smtClean="0"/>
              <a:t>SiGe</a:t>
            </a:r>
            <a:r>
              <a:rPr lang="en-GB" sz="1400" dirty="0" smtClean="0"/>
              <a:t> ASIC at 4K: TDM 128-&gt;1</a:t>
            </a:r>
          </a:p>
          <a:p>
            <a:pPr lvl="1"/>
            <a:r>
              <a:rPr lang="en-GB" sz="1400" dirty="0" smtClean="0"/>
              <a:t>Application to QUBIC</a:t>
            </a:r>
          </a:p>
          <a:p>
            <a:r>
              <a:rPr lang="en-GB" sz="1800" b="1" dirty="0" smtClean="0"/>
              <a:t>Kinetic Inductance Detectors (KIDs)</a:t>
            </a:r>
            <a:endParaRPr lang="en-GB" sz="1400" b="1" dirty="0" smtClean="0"/>
          </a:p>
          <a:p>
            <a:pPr lvl="1"/>
            <a:r>
              <a:rPr lang="en-GB" sz="1400" dirty="0" smtClean="0"/>
              <a:t>Polarisation sensitive KIDs</a:t>
            </a:r>
          </a:p>
          <a:p>
            <a:pPr lvl="1"/>
            <a:r>
              <a:rPr lang="en-GB" sz="1400" dirty="0" smtClean="0"/>
              <a:t>Visible + NIR KIDs (GEPI)</a:t>
            </a:r>
          </a:p>
        </p:txBody>
      </p:sp>
      <p:sp>
        <p:nvSpPr>
          <p:cNvPr id="8" name="Espace réservé du contenu 11"/>
          <p:cNvSpPr txBox="1">
            <a:spLocks/>
          </p:cNvSpPr>
          <p:nvPr/>
        </p:nvSpPr>
        <p:spPr>
          <a:xfrm>
            <a:off x="4696497" y="3059999"/>
            <a:ext cx="4320000" cy="2361346"/>
          </a:xfrm>
          <a:prstGeom prst="rect">
            <a:avLst/>
          </a:prstGeom>
          <a:effectLst>
            <a:outerShdw blurRad="40000" dist="50800" dir="36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Wingdings" charset="2"/>
              <a:buChar char="Ø"/>
              <a:defRPr sz="2800" kern="1200">
                <a:solidFill>
                  <a:schemeClr val="dk1"/>
                </a:solidFill>
                <a:latin typeface="+mn-lt"/>
                <a:ea typeface="+mn-ea"/>
                <a:cs typeface="+mn-cs"/>
              </a:defRPr>
            </a:lvl2pPr>
            <a:lvl3pPr marL="1143000" indent="-228600" algn="l" defTabSz="457200" rtl="0" eaLnBrk="1" latinLnBrk="0" hangingPunct="1">
              <a:spcBef>
                <a:spcPct val="20000"/>
              </a:spcBef>
              <a:buSzPct val="60000"/>
              <a:buFont typeface="Courier New"/>
              <a:buChar char="o"/>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Wingdings" charset="2"/>
              <a:buChar char="ü"/>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n-GB" sz="1800" dirty="0" smtClean="0">
                <a:solidFill>
                  <a:srgbClr val="FF0000"/>
                </a:solidFill>
              </a:rPr>
              <a:t>Immunity to systematic effects</a:t>
            </a:r>
          </a:p>
          <a:p>
            <a:r>
              <a:rPr lang="en-GB" sz="1800" b="1" dirty="0" smtClean="0"/>
              <a:t>Planar superconducting microwave devices</a:t>
            </a:r>
          </a:p>
          <a:p>
            <a:pPr lvl="1"/>
            <a:r>
              <a:rPr lang="en-GB" sz="1400" dirty="0" err="1" smtClean="0"/>
              <a:t>Nb</a:t>
            </a:r>
            <a:r>
              <a:rPr lang="en-GB" sz="1400" dirty="0" smtClean="0"/>
              <a:t> based</a:t>
            </a:r>
          </a:p>
          <a:p>
            <a:pPr lvl="1"/>
            <a:r>
              <a:rPr lang="en-GB" sz="1400" dirty="0" smtClean="0">
                <a:solidFill>
                  <a:srgbClr val="000000"/>
                </a:solidFill>
              </a:rPr>
              <a:t>Antennas and filters</a:t>
            </a:r>
          </a:p>
          <a:p>
            <a:pPr lvl="1"/>
            <a:r>
              <a:rPr lang="en-GB" sz="1400" dirty="0" smtClean="0">
                <a:solidFill>
                  <a:srgbClr val="000000"/>
                </a:solidFill>
              </a:rPr>
              <a:t>Multi-</a:t>
            </a:r>
            <a:r>
              <a:rPr lang="en-GB" sz="1400" dirty="0" err="1" smtClean="0">
                <a:solidFill>
                  <a:srgbClr val="000000"/>
                </a:solidFill>
              </a:rPr>
              <a:t>chroic</a:t>
            </a:r>
            <a:r>
              <a:rPr lang="en-GB" sz="1400" dirty="0" smtClean="0">
                <a:solidFill>
                  <a:srgbClr val="000000"/>
                </a:solidFill>
              </a:rPr>
              <a:t> architecture</a:t>
            </a:r>
          </a:p>
          <a:p>
            <a:pPr lvl="1"/>
            <a:r>
              <a:rPr lang="en-GB" sz="1400" dirty="0" smtClean="0">
                <a:solidFill>
                  <a:srgbClr val="000000"/>
                </a:solidFill>
              </a:rPr>
              <a:t>Use of radio architectures in the incoherent detection field</a:t>
            </a:r>
          </a:p>
        </p:txBody>
      </p:sp>
      <p:sp>
        <p:nvSpPr>
          <p:cNvPr id="6" name="ZoneTexte 5"/>
          <p:cNvSpPr txBox="1"/>
          <p:nvPr/>
        </p:nvSpPr>
        <p:spPr>
          <a:xfrm>
            <a:off x="1099685" y="5622703"/>
            <a:ext cx="6137317" cy="461665"/>
          </a:xfrm>
          <a:prstGeom prst="rect">
            <a:avLst/>
          </a:prstGeom>
          <a:noFill/>
        </p:spPr>
        <p:txBody>
          <a:bodyPr wrap="none" rtlCol="0">
            <a:spAutoFit/>
          </a:bodyPr>
          <a:lstStyle/>
          <a:p>
            <a:r>
              <a:rPr lang="fr-FR" dirty="0" smtClean="0">
                <a:solidFill>
                  <a:srgbClr val="FFFF00"/>
                </a:solidFill>
                <a:latin typeface="Cambria"/>
                <a:cs typeface="Cambria"/>
              </a:rPr>
              <a:t>Perspectives: QUBIC, </a:t>
            </a:r>
            <a:r>
              <a:rPr lang="fr-FR" dirty="0" err="1" smtClean="0">
                <a:solidFill>
                  <a:srgbClr val="FFFF00"/>
                </a:solidFill>
                <a:latin typeface="Cambria"/>
                <a:cs typeface="Cambria"/>
              </a:rPr>
              <a:t>LiteBird</a:t>
            </a:r>
            <a:r>
              <a:rPr lang="fr-FR" dirty="0" smtClean="0">
                <a:solidFill>
                  <a:srgbClr val="FFFF00"/>
                </a:solidFill>
                <a:latin typeface="Cambria"/>
                <a:cs typeface="Cambria"/>
              </a:rPr>
              <a:t>, CORE, CMB-E4</a:t>
            </a:r>
            <a:endParaRPr lang="fr-FR" dirty="0">
              <a:solidFill>
                <a:srgbClr val="FFFF00"/>
              </a:solidFill>
              <a:latin typeface="Cambria"/>
              <a:cs typeface="Cambria"/>
            </a:endParaRPr>
          </a:p>
        </p:txBody>
      </p:sp>
    </p:spTree>
    <p:extLst>
      <p:ext uri="{BB962C8B-B14F-4D97-AF65-F5344CB8AC3E}">
        <p14:creationId xmlns:p14="http://schemas.microsoft.com/office/powerpoint/2010/main" val="57176233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en-GB" sz="2800" dirty="0" smtClean="0">
                <a:solidFill>
                  <a:srgbClr val="FFFF00"/>
                </a:solidFill>
                <a:latin typeface="Cambria"/>
                <a:cs typeface="Cambria"/>
              </a:rPr>
              <a:t>TESs developments</a:t>
            </a:r>
            <a:endParaRPr lang="en-GB" sz="2800" dirty="0">
              <a:solidFill>
                <a:srgbClr val="FFFF00"/>
              </a:solidFill>
              <a:latin typeface="Cambria"/>
              <a:cs typeface="Cambria"/>
            </a:endParaRPr>
          </a:p>
        </p:txBody>
      </p:sp>
      <p:sp>
        <p:nvSpPr>
          <p:cNvPr id="5" name="Espace réservé du contenu 4"/>
          <p:cNvSpPr>
            <a:spLocks noGrp="1"/>
          </p:cNvSpPr>
          <p:nvPr>
            <p:ph idx="1"/>
          </p:nvPr>
        </p:nvSpPr>
        <p:spPr>
          <a:xfrm>
            <a:off x="457200" y="3858396"/>
            <a:ext cx="4742329" cy="2267767"/>
          </a:xfrm>
        </p:spPr>
        <p:txBody>
          <a:bodyPr>
            <a:normAutofit/>
          </a:bodyPr>
          <a:lstStyle/>
          <a:p>
            <a:pPr>
              <a:buClrTx/>
            </a:pPr>
            <a:r>
              <a:rPr lang="en-GB" sz="2400" dirty="0" smtClean="0">
                <a:solidFill>
                  <a:schemeClr val="bg1"/>
                </a:solidFill>
                <a:latin typeface="Cambria"/>
                <a:cs typeface="Cambria"/>
              </a:rPr>
              <a:t>Readout for QUBIC: </a:t>
            </a:r>
          </a:p>
          <a:p>
            <a:pPr lvl="1">
              <a:buClrTx/>
            </a:pPr>
            <a:r>
              <a:rPr lang="en-GB" sz="2000" dirty="0" smtClean="0">
                <a:solidFill>
                  <a:schemeClr val="bg1"/>
                </a:solidFill>
                <a:latin typeface="Cambria"/>
                <a:cs typeface="Cambria"/>
              </a:rPr>
              <a:t>Cryogenic </a:t>
            </a:r>
            <a:r>
              <a:rPr lang="en-GB" sz="2000" dirty="0" err="1" smtClean="0">
                <a:solidFill>
                  <a:schemeClr val="bg1"/>
                </a:solidFill>
                <a:latin typeface="Cambria"/>
                <a:cs typeface="Cambria"/>
              </a:rPr>
              <a:t>SiGe</a:t>
            </a:r>
            <a:r>
              <a:rPr lang="en-GB" sz="2000" dirty="0" smtClean="0">
                <a:solidFill>
                  <a:schemeClr val="bg1"/>
                </a:solidFill>
                <a:latin typeface="Cambria"/>
                <a:cs typeface="Cambria"/>
              </a:rPr>
              <a:t> ASIC</a:t>
            </a:r>
          </a:p>
          <a:p>
            <a:pPr lvl="1">
              <a:buClrTx/>
            </a:pPr>
            <a:r>
              <a:rPr lang="en-GB" sz="2000" dirty="0">
                <a:solidFill>
                  <a:schemeClr val="bg1"/>
                </a:solidFill>
                <a:latin typeface="Cambria"/>
                <a:cs typeface="Cambria"/>
              </a:rPr>
              <a:t>TDM 128 -&gt; </a:t>
            </a:r>
            <a:r>
              <a:rPr lang="en-GB" sz="2000" dirty="0" smtClean="0">
                <a:solidFill>
                  <a:schemeClr val="bg1"/>
                </a:solidFill>
                <a:latin typeface="Cambria"/>
                <a:cs typeface="Cambria"/>
              </a:rPr>
              <a:t>1: </a:t>
            </a:r>
            <a:br>
              <a:rPr lang="en-GB" sz="2000" dirty="0" smtClean="0">
                <a:solidFill>
                  <a:schemeClr val="bg1"/>
                </a:solidFill>
                <a:latin typeface="Cambria"/>
                <a:cs typeface="Cambria"/>
              </a:rPr>
            </a:br>
            <a:r>
              <a:rPr lang="en-GB" sz="2000" b="1" dirty="0" smtClean="0">
                <a:solidFill>
                  <a:schemeClr val="bg1"/>
                </a:solidFill>
                <a:latin typeface="Cambria"/>
                <a:cs typeface="Cambria"/>
              </a:rPr>
              <a:t>first in the world</a:t>
            </a:r>
          </a:p>
        </p:txBody>
      </p:sp>
      <p:sp>
        <p:nvSpPr>
          <p:cNvPr id="15" name="Espace réservé du numéro de diapositive 14"/>
          <p:cNvSpPr>
            <a:spLocks noGrp="1"/>
          </p:cNvSpPr>
          <p:nvPr>
            <p:ph type="sldNum" sz="quarter" idx="4294967295"/>
          </p:nvPr>
        </p:nvSpPr>
        <p:spPr>
          <a:xfrm>
            <a:off x="6553200" y="6356350"/>
            <a:ext cx="2133600" cy="365125"/>
          </a:xfrm>
          <a:prstGeom prst="rect">
            <a:avLst/>
          </a:prstGeom>
        </p:spPr>
        <p:txBody>
          <a:bodyPr/>
          <a:lstStyle/>
          <a:p>
            <a:fld id="{96ED56B1-AF89-5E4D-B8DC-2455BAEDD98F}" type="slidenum">
              <a:rPr lang="en-GB" smtClean="0"/>
              <a:t>36</a:t>
            </a:fld>
            <a:endParaRPr lang="en-GB"/>
          </a:p>
        </p:txBody>
      </p:sp>
      <p:sp>
        <p:nvSpPr>
          <p:cNvPr id="17" name="Espace réservé du pied de page 16"/>
          <p:cNvSpPr>
            <a:spLocks noGrp="1"/>
          </p:cNvSpPr>
          <p:nvPr>
            <p:ph type="ftr" sz="quarter" idx="4294967295"/>
          </p:nvPr>
        </p:nvSpPr>
        <p:spPr>
          <a:xfrm>
            <a:off x="3124200" y="6356350"/>
            <a:ext cx="2895600" cy="365125"/>
          </a:xfrm>
          <a:prstGeom prst="rect">
            <a:avLst/>
          </a:prstGeom>
        </p:spPr>
        <p:txBody>
          <a:bodyPr/>
          <a:lstStyle/>
          <a:p>
            <a:r>
              <a:rPr lang="en-GB" smtClean="0"/>
              <a:t>M. Piat</a:t>
            </a:r>
            <a:endParaRPr lang="en-GB"/>
          </a:p>
        </p:txBody>
      </p:sp>
      <p:pic>
        <p:nvPicPr>
          <p:cNvPr id="18" name="Image 17" descr="fibreData1307_6.5_50_120.png"/>
          <p:cNvPicPr>
            <a:picLocks noChangeAspect="1"/>
          </p:cNvPicPr>
          <p:nvPr/>
        </p:nvPicPr>
        <p:blipFill rotWithShape="1">
          <a:blip r:embed="rId2">
            <a:extLst>
              <a:ext uri="{28A0092B-C50C-407E-A947-70E740481C1C}">
                <a14:useLocalDpi xmlns:a14="http://schemas.microsoft.com/office/drawing/2010/main" val="0"/>
              </a:ext>
            </a:extLst>
          </a:blip>
          <a:srcRect t="9004"/>
          <a:stretch/>
        </p:blipFill>
        <p:spPr>
          <a:xfrm>
            <a:off x="4456547" y="3625094"/>
            <a:ext cx="2648393" cy="2731256"/>
          </a:xfrm>
          <a:prstGeom prst="rect">
            <a:avLst/>
          </a:prstGeom>
        </p:spPr>
      </p:pic>
      <p:graphicFrame>
        <p:nvGraphicFramePr>
          <p:cNvPr id="19" name="Tableau 18"/>
          <p:cNvGraphicFramePr>
            <a:graphicFrameLocks noGrp="1"/>
          </p:cNvGraphicFramePr>
          <p:nvPr>
            <p:extLst>
              <p:ext uri="{D42A27DB-BD31-4B8C-83A1-F6EECF244321}">
                <p14:modId xmlns:p14="http://schemas.microsoft.com/office/powerpoint/2010/main" val="3577052760"/>
              </p:ext>
            </p:extLst>
          </p:nvPr>
        </p:nvGraphicFramePr>
        <p:xfrm>
          <a:off x="315059" y="1468431"/>
          <a:ext cx="5885529" cy="2123440"/>
        </p:xfrm>
        <a:graphic>
          <a:graphicData uri="http://schemas.openxmlformats.org/drawingml/2006/table">
            <a:tbl>
              <a:tblPr firstRow="1" bandRow="1">
                <a:tableStyleId>{5C22544A-7EE6-4342-B048-85BDC9FD1C3A}</a:tableStyleId>
              </a:tblPr>
              <a:tblGrid>
                <a:gridCol w="1407445"/>
                <a:gridCol w="4478084"/>
              </a:tblGrid>
              <a:tr h="370840">
                <a:tc>
                  <a:txBody>
                    <a:bodyPr/>
                    <a:lstStyle/>
                    <a:p>
                      <a:r>
                        <a:rPr lang="fr-FR" noProof="0" smtClean="0">
                          <a:solidFill>
                            <a:schemeClr val="tx1"/>
                          </a:solidFill>
                        </a:rPr>
                        <a:t>Lab</a:t>
                      </a:r>
                      <a:endParaRPr lang="fr-FR" noProof="0">
                        <a:solidFill>
                          <a:schemeClr val="tx1"/>
                        </a:solidFill>
                      </a:endParaRPr>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r>
                        <a:rPr lang="fr-FR" noProof="0" dirty="0" err="1" smtClean="0">
                          <a:solidFill>
                            <a:schemeClr val="tx1"/>
                          </a:solidFill>
                        </a:rPr>
                        <a:t>Responsibilities</a:t>
                      </a:r>
                      <a:endParaRPr lang="fr-FR" noProof="0" dirty="0">
                        <a:solidFill>
                          <a:schemeClr val="tx1"/>
                        </a:solidFill>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r>
              <a:tr h="370840">
                <a:tc>
                  <a:txBody>
                    <a:bodyPr/>
                    <a:lstStyle/>
                    <a:p>
                      <a:r>
                        <a:rPr lang="fr-FR" noProof="0" smtClean="0"/>
                        <a:t>APC</a:t>
                      </a:r>
                      <a:endParaRPr lang="fr-FR" noProof="0"/>
                    </a:p>
                  </a:txBody>
                  <a:tcPr>
                    <a:lnL w="12700" cap="flat" cmpd="sng" algn="ctr">
                      <a:solidFill>
                        <a:srgbClr val="000000"/>
                      </a:solidFill>
                      <a:prstDash val="solid"/>
                      <a:round/>
                      <a:headEnd type="none" w="med" len="med"/>
                      <a:tailEnd type="none" w="med" len="med"/>
                    </a:lnL>
                  </a:tcPr>
                </a:tc>
                <a:tc>
                  <a:txBody>
                    <a:bodyPr/>
                    <a:lstStyle/>
                    <a:p>
                      <a:r>
                        <a:rPr lang="fr-FR" noProof="0" dirty="0" smtClean="0"/>
                        <a:t>Coordination, architecture </a:t>
                      </a:r>
                      <a:r>
                        <a:rPr lang="fr-FR" noProof="0" dirty="0" err="1" smtClean="0"/>
                        <a:t>definition</a:t>
                      </a:r>
                      <a:r>
                        <a:rPr lang="fr-FR" noProof="0" dirty="0" smtClean="0"/>
                        <a:t>, cold </a:t>
                      </a:r>
                      <a:r>
                        <a:rPr lang="fr-FR" noProof="0" dirty="0" err="1" smtClean="0"/>
                        <a:t>readout</a:t>
                      </a:r>
                      <a:r>
                        <a:rPr lang="fr-FR" noProof="0" dirty="0" smtClean="0"/>
                        <a:t>, TES tests</a:t>
                      </a:r>
                      <a:endParaRPr lang="fr-FR" noProof="0" dirty="0"/>
                    </a:p>
                  </a:txBody>
                  <a:tcPr>
                    <a:lnR w="12700" cap="flat" cmpd="sng" algn="ctr">
                      <a:solidFill>
                        <a:srgbClr val="000000"/>
                      </a:solidFill>
                      <a:prstDash val="solid"/>
                      <a:round/>
                      <a:headEnd type="none" w="med" len="med"/>
                      <a:tailEnd type="none" w="med" len="med"/>
                    </a:lnR>
                  </a:tcPr>
                </a:tc>
              </a:tr>
              <a:tr h="370840">
                <a:tc>
                  <a:txBody>
                    <a:bodyPr/>
                    <a:lstStyle/>
                    <a:p>
                      <a:r>
                        <a:rPr lang="fr-FR" noProof="0" smtClean="0"/>
                        <a:t>CSNSM</a:t>
                      </a:r>
                      <a:endParaRPr lang="fr-FR" noProof="0"/>
                    </a:p>
                  </a:txBody>
                  <a:tcPr>
                    <a:lnL w="12700" cap="flat" cmpd="sng" algn="ctr">
                      <a:solidFill>
                        <a:srgbClr val="000000"/>
                      </a:solidFill>
                      <a:prstDash val="solid"/>
                      <a:round/>
                      <a:headEnd type="none" w="med" len="med"/>
                      <a:tailEnd type="none" w="med" len="med"/>
                    </a:lnL>
                  </a:tcPr>
                </a:tc>
                <a:tc>
                  <a:txBody>
                    <a:bodyPr/>
                    <a:lstStyle/>
                    <a:p>
                      <a:r>
                        <a:rPr lang="fr-FR" noProof="0" dirty="0" err="1" smtClean="0"/>
                        <a:t>NbSi</a:t>
                      </a:r>
                      <a:r>
                        <a:rPr lang="fr-FR" noProof="0" dirty="0" smtClean="0"/>
                        <a:t>, </a:t>
                      </a:r>
                      <a:r>
                        <a:rPr lang="fr-FR" noProof="0" dirty="0" err="1" smtClean="0"/>
                        <a:t>solid</a:t>
                      </a:r>
                      <a:r>
                        <a:rPr lang="fr-FR" noProof="0" dirty="0" smtClean="0"/>
                        <a:t> state </a:t>
                      </a:r>
                      <a:r>
                        <a:rPr lang="fr-FR" noProof="0" dirty="0" err="1" smtClean="0"/>
                        <a:t>physics</a:t>
                      </a:r>
                      <a:endParaRPr lang="fr-FR" noProof="0" dirty="0"/>
                    </a:p>
                  </a:txBody>
                  <a:tcPr>
                    <a:lnR w="12700" cap="flat" cmpd="sng" algn="ctr">
                      <a:solidFill>
                        <a:srgbClr val="000000"/>
                      </a:solidFill>
                      <a:prstDash val="solid"/>
                      <a:round/>
                      <a:headEnd type="none" w="med" len="med"/>
                      <a:tailEnd type="none" w="med" len="med"/>
                    </a:lnR>
                  </a:tcPr>
                </a:tc>
              </a:tr>
              <a:tr h="370840">
                <a:tc>
                  <a:txBody>
                    <a:bodyPr/>
                    <a:lstStyle/>
                    <a:p>
                      <a:r>
                        <a:rPr lang="fr-FR" noProof="0" smtClean="0"/>
                        <a:t>C2N</a:t>
                      </a:r>
                      <a:endParaRPr lang="fr-FR" noProof="0"/>
                    </a:p>
                  </a:txBody>
                  <a:tcPr>
                    <a:lnL w="12700" cap="flat" cmpd="sng" algn="ctr">
                      <a:solidFill>
                        <a:srgbClr val="000000"/>
                      </a:solidFill>
                      <a:prstDash val="solid"/>
                      <a:round/>
                      <a:headEnd type="none" w="med" len="med"/>
                      <a:tailEnd type="none" w="med" len="med"/>
                    </a:lnL>
                  </a:tcPr>
                </a:tc>
                <a:tc>
                  <a:txBody>
                    <a:bodyPr/>
                    <a:lstStyle/>
                    <a:p>
                      <a:r>
                        <a:rPr lang="fr-FR" noProof="0" dirty="0" err="1" smtClean="0"/>
                        <a:t>Microfabrication</a:t>
                      </a:r>
                      <a:endParaRPr lang="fr-FR" noProof="0" dirty="0"/>
                    </a:p>
                  </a:txBody>
                  <a:tcPr>
                    <a:lnR w="12700" cap="flat" cmpd="sng" algn="ctr">
                      <a:solidFill>
                        <a:srgbClr val="000000"/>
                      </a:solidFill>
                      <a:prstDash val="solid"/>
                      <a:round/>
                      <a:headEnd type="none" w="med" len="med"/>
                      <a:tailEnd type="none" w="med" len="med"/>
                    </a:lnR>
                  </a:tcPr>
                </a:tc>
              </a:tr>
              <a:tr h="370840">
                <a:tc>
                  <a:txBody>
                    <a:bodyPr/>
                    <a:lstStyle/>
                    <a:p>
                      <a:r>
                        <a:rPr lang="fr-FR" noProof="0" smtClean="0"/>
                        <a:t>IRAP</a:t>
                      </a:r>
                      <a:endParaRPr lang="fr-FR" noProof="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r>
                        <a:rPr lang="fr-FR" noProof="0" dirty="0" smtClean="0"/>
                        <a:t>Warm </a:t>
                      </a:r>
                      <a:r>
                        <a:rPr lang="fr-FR" noProof="0" dirty="0" err="1" smtClean="0"/>
                        <a:t>electronics</a:t>
                      </a:r>
                      <a:endParaRPr lang="fr-FR" noProof="0" dirty="0" smtClean="0"/>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bl>
          </a:graphicData>
        </a:graphic>
      </p:graphicFrame>
      <p:pic>
        <p:nvPicPr>
          <p:cNvPr id="20" name="Image 19" descr="ASIC_QUB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429" y="3142142"/>
            <a:ext cx="2713144" cy="921858"/>
          </a:xfrm>
          <a:prstGeom prst="rect">
            <a:avLst/>
          </a:prstGeom>
        </p:spPr>
      </p:pic>
      <p:pic>
        <p:nvPicPr>
          <p:cNvPr id="21" name="Image 20" descr="BoloQubic2.jpg"/>
          <p:cNvPicPr>
            <a:picLocks noChangeAspect="1"/>
          </p:cNvPicPr>
          <p:nvPr/>
        </p:nvPicPr>
        <p:blipFill rotWithShape="1">
          <a:blip r:embed="rId4">
            <a:extLst>
              <a:ext uri="{28A0092B-C50C-407E-A947-70E740481C1C}">
                <a14:useLocalDpi xmlns:a14="http://schemas.microsoft.com/office/drawing/2010/main" val="0"/>
              </a:ext>
            </a:extLst>
          </a:blip>
          <a:srcRect l="35748"/>
          <a:stretch/>
        </p:blipFill>
        <p:spPr>
          <a:xfrm>
            <a:off x="6333428" y="1402696"/>
            <a:ext cx="2687211" cy="1615421"/>
          </a:xfrm>
          <a:prstGeom prst="rect">
            <a:avLst/>
          </a:prstGeom>
          <a:ln>
            <a:solidFill>
              <a:srgbClr val="4F81BD"/>
            </a:solidFill>
          </a:ln>
        </p:spPr>
      </p:pic>
      <p:sp>
        <p:nvSpPr>
          <p:cNvPr id="2" name="ZoneTexte 1"/>
          <p:cNvSpPr txBox="1"/>
          <p:nvPr/>
        </p:nvSpPr>
        <p:spPr>
          <a:xfrm>
            <a:off x="7104940" y="5696447"/>
            <a:ext cx="1756498" cy="646331"/>
          </a:xfrm>
          <a:prstGeom prst="rect">
            <a:avLst/>
          </a:prstGeom>
          <a:noFill/>
        </p:spPr>
        <p:txBody>
          <a:bodyPr wrap="square" rtlCol="0">
            <a:spAutoFit/>
          </a:bodyPr>
          <a:lstStyle/>
          <a:p>
            <a:r>
              <a:rPr lang="fr-FR" sz="1800" dirty="0" smtClean="0">
                <a:solidFill>
                  <a:srgbClr val="FFFFFF"/>
                </a:solidFill>
              </a:rPr>
              <a:t>C </a:t>
            </a:r>
            <a:r>
              <a:rPr lang="fr-FR" sz="1800" dirty="0" err="1" smtClean="0">
                <a:solidFill>
                  <a:srgbClr val="FFFFFF"/>
                </a:solidFill>
              </a:rPr>
              <a:t>fiber</a:t>
            </a:r>
            <a:r>
              <a:rPr lang="fr-FR" sz="1800" dirty="0" smtClean="0">
                <a:solidFill>
                  <a:srgbClr val="FFFFFF"/>
                </a:solidFill>
              </a:rPr>
              <a:t> signal on QUBIC </a:t>
            </a:r>
            <a:r>
              <a:rPr lang="fr-FR" sz="1800" dirty="0" err="1" smtClean="0">
                <a:solidFill>
                  <a:srgbClr val="FFFFFF"/>
                </a:solidFill>
              </a:rPr>
              <a:t>TESs</a:t>
            </a:r>
            <a:endParaRPr lang="fr-FR" sz="1800" dirty="0">
              <a:solidFill>
                <a:srgbClr val="FFFFFF"/>
              </a:solidFill>
            </a:endParaRPr>
          </a:p>
        </p:txBody>
      </p:sp>
      <p:sp>
        <p:nvSpPr>
          <p:cNvPr id="22" name="ZoneTexte 21"/>
          <p:cNvSpPr txBox="1"/>
          <p:nvPr/>
        </p:nvSpPr>
        <p:spPr>
          <a:xfrm>
            <a:off x="7452320" y="3387128"/>
            <a:ext cx="1702789" cy="461665"/>
          </a:xfrm>
          <a:prstGeom prst="rect">
            <a:avLst/>
          </a:prstGeom>
          <a:noFill/>
        </p:spPr>
        <p:txBody>
          <a:bodyPr wrap="square" rtlCol="0">
            <a:spAutoFit/>
          </a:bodyPr>
          <a:lstStyle/>
          <a:p>
            <a:r>
              <a:rPr lang="fr-FR" dirty="0" err="1" smtClean="0">
                <a:solidFill>
                  <a:srgbClr val="FFFFFF"/>
                </a:solidFill>
              </a:rPr>
              <a:t>SiGe</a:t>
            </a:r>
            <a:r>
              <a:rPr lang="fr-FR" dirty="0" smtClean="0">
                <a:solidFill>
                  <a:srgbClr val="FFFFFF"/>
                </a:solidFill>
              </a:rPr>
              <a:t> ASIC</a:t>
            </a:r>
            <a:endParaRPr lang="fr-FR" dirty="0">
              <a:solidFill>
                <a:srgbClr val="FFFFFF"/>
              </a:solidFill>
            </a:endParaRPr>
          </a:p>
        </p:txBody>
      </p:sp>
      <p:sp>
        <p:nvSpPr>
          <p:cNvPr id="23" name="ZoneTexte 22"/>
          <p:cNvSpPr txBox="1"/>
          <p:nvPr/>
        </p:nvSpPr>
        <p:spPr>
          <a:xfrm>
            <a:off x="6516216" y="2204864"/>
            <a:ext cx="2336800" cy="830997"/>
          </a:xfrm>
          <a:prstGeom prst="rect">
            <a:avLst/>
          </a:prstGeom>
          <a:noFill/>
        </p:spPr>
        <p:txBody>
          <a:bodyPr wrap="square" rtlCol="0">
            <a:spAutoFit/>
          </a:bodyPr>
          <a:lstStyle/>
          <a:p>
            <a:r>
              <a:rPr lang="fr-FR" dirty="0" smtClean="0">
                <a:solidFill>
                  <a:srgbClr val="FFFFFF"/>
                </a:solidFill>
              </a:rPr>
              <a:t>QUBIC </a:t>
            </a:r>
            <a:r>
              <a:rPr lang="fr-FR" dirty="0" err="1" smtClean="0">
                <a:solidFill>
                  <a:srgbClr val="FFFFFF"/>
                </a:solidFill>
              </a:rPr>
              <a:t>filled</a:t>
            </a:r>
            <a:r>
              <a:rPr lang="fr-FR" dirty="0" smtClean="0">
                <a:solidFill>
                  <a:srgbClr val="FFFFFF"/>
                </a:solidFill>
              </a:rPr>
              <a:t> TES </a:t>
            </a:r>
            <a:r>
              <a:rPr lang="fr-FR" dirty="0" err="1" smtClean="0">
                <a:solidFill>
                  <a:srgbClr val="FFFFFF"/>
                </a:solidFill>
              </a:rPr>
              <a:t>array</a:t>
            </a:r>
            <a:endParaRPr lang="fr-FR" dirty="0">
              <a:solidFill>
                <a:srgbClr val="FFFFFF"/>
              </a:solidFill>
            </a:endParaRPr>
          </a:p>
        </p:txBody>
      </p:sp>
    </p:spTree>
    <p:extLst>
      <p:ext uri="{BB962C8B-B14F-4D97-AF65-F5344CB8AC3E}">
        <p14:creationId xmlns:p14="http://schemas.microsoft.com/office/powerpoint/2010/main" val="2067130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sz="3200" dirty="0" smtClean="0">
                <a:solidFill>
                  <a:schemeClr val="accent1"/>
                </a:solidFill>
                <a:latin typeface="Cambria"/>
                <a:cs typeface="Cambria"/>
              </a:rPr>
              <a:t>Polarisation sensitive KIDs</a:t>
            </a:r>
            <a:endParaRPr lang="en-GB" sz="3200" dirty="0">
              <a:solidFill>
                <a:schemeClr val="accent1"/>
              </a:solidFill>
              <a:latin typeface="Cambria"/>
              <a:cs typeface="Cambria"/>
            </a:endParaRPr>
          </a:p>
        </p:txBody>
      </p:sp>
      <p:sp>
        <p:nvSpPr>
          <p:cNvPr id="3" name="Espace réservé du contenu 2"/>
          <p:cNvSpPr>
            <a:spLocks noGrp="1"/>
          </p:cNvSpPr>
          <p:nvPr>
            <p:ph idx="1"/>
          </p:nvPr>
        </p:nvSpPr>
        <p:spPr>
          <a:xfrm>
            <a:off x="0" y="1412776"/>
            <a:ext cx="4891741" cy="2686002"/>
          </a:xfrm>
        </p:spPr>
        <p:txBody>
          <a:bodyPr>
            <a:normAutofit/>
          </a:bodyPr>
          <a:lstStyle/>
          <a:p>
            <a:pPr>
              <a:buClr>
                <a:schemeClr val="bg1"/>
              </a:buClr>
            </a:pPr>
            <a:r>
              <a:rPr lang="en-GB" sz="2000" dirty="0" smtClean="0">
                <a:solidFill>
                  <a:srgbClr val="FFFFFF"/>
                </a:solidFill>
                <a:latin typeface="Cambria"/>
                <a:cs typeface="Cambria"/>
              </a:rPr>
              <a:t>Dual-</a:t>
            </a:r>
            <a:r>
              <a:rPr lang="en-GB" sz="2000" dirty="0" err="1" smtClean="0">
                <a:solidFill>
                  <a:srgbClr val="FFFFFF"/>
                </a:solidFill>
                <a:latin typeface="Cambria"/>
                <a:cs typeface="Cambria"/>
              </a:rPr>
              <a:t>color</a:t>
            </a:r>
            <a:r>
              <a:rPr lang="en-GB" sz="2000" dirty="0" smtClean="0">
                <a:solidFill>
                  <a:srgbClr val="FFFFFF"/>
                </a:solidFill>
                <a:latin typeface="Cambria"/>
                <a:cs typeface="Cambria"/>
              </a:rPr>
              <a:t> antenna-coupled LEKID</a:t>
            </a:r>
          </a:p>
          <a:p>
            <a:pPr lvl="1">
              <a:buClr>
                <a:schemeClr val="bg1"/>
              </a:buClr>
            </a:pPr>
            <a:r>
              <a:rPr lang="en-GB" sz="1800" dirty="0" smtClean="0">
                <a:solidFill>
                  <a:srgbClr val="FFFFFF"/>
                </a:solidFill>
                <a:latin typeface="Cambria"/>
                <a:cs typeface="Cambria"/>
              </a:rPr>
              <a:t>Single slot antenna</a:t>
            </a:r>
          </a:p>
          <a:p>
            <a:pPr lvl="1">
              <a:buClr>
                <a:schemeClr val="bg1"/>
              </a:buClr>
            </a:pPr>
            <a:r>
              <a:rPr lang="en-GB" sz="1800" dirty="0" smtClean="0">
                <a:solidFill>
                  <a:srgbClr val="FFFFFF"/>
                </a:solidFill>
                <a:latin typeface="Cambria"/>
                <a:cs typeface="Cambria"/>
              </a:rPr>
              <a:t>2 filters and 2 LEKIDs</a:t>
            </a:r>
          </a:p>
          <a:p>
            <a:pPr lvl="2">
              <a:buClr>
                <a:schemeClr val="bg1"/>
              </a:buClr>
            </a:pPr>
            <a:r>
              <a:rPr lang="en-GB" sz="1600" dirty="0" smtClean="0">
                <a:solidFill>
                  <a:srgbClr val="FFFFFF"/>
                </a:solidFill>
                <a:latin typeface="Cambria"/>
                <a:cs typeface="Cambria"/>
              </a:rPr>
              <a:t>140GHz and 160GHz</a:t>
            </a:r>
          </a:p>
          <a:p>
            <a:pPr lvl="2">
              <a:buClr>
                <a:schemeClr val="bg1"/>
              </a:buClr>
            </a:pPr>
            <a:r>
              <a:rPr lang="en-GB" sz="1600" dirty="0" smtClean="0">
                <a:solidFill>
                  <a:srgbClr val="FFFFFF"/>
                </a:solidFill>
                <a:latin typeface="Cambria"/>
                <a:cs typeface="Cambria"/>
              </a:rPr>
              <a:t>10% bandwidth</a:t>
            </a:r>
          </a:p>
          <a:p>
            <a:pPr lvl="1">
              <a:buClr>
                <a:schemeClr val="bg1"/>
              </a:buClr>
            </a:pPr>
            <a:r>
              <a:rPr lang="en-GB" sz="1800" dirty="0" smtClean="0">
                <a:solidFill>
                  <a:srgbClr val="FFFFFF"/>
                </a:solidFill>
                <a:latin typeface="Cambria"/>
                <a:cs typeface="Cambria"/>
              </a:rPr>
              <a:t>Under test</a:t>
            </a:r>
          </a:p>
          <a:p>
            <a:pPr lvl="1"/>
            <a:endParaRPr lang="en-GB" sz="1800" dirty="0" smtClean="0">
              <a:solidFill>
                <a:srgbClr val="FFFFFF"/>
              </a:solidFill>
              <a:latin typeface="Cambria"/>
              <a:cs typeface="Cambria"/>
            </a:endParaRPr>
          </a:p>
          <a:p>
            <a:endParaRPr lang="en-GB" sz="2000" dirty="0">
              <a:solidFill>
                <a:srgbClr val="FFFFFF"/>
              </a:solidFill>
              <a:latin typeface="Cambria"/>
              <a:cs typeface="Cambria"/>
            </a:endParaRPr>
          </a:p>
        </p:txBody>
      </p:sp>
      <p:pic>
        <p:nvPicPr>
          <p:cNvPr id="4" name="Picture 2" descr="F:\school\Lyx\dualpix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639" y="3537662"/>
            <a:ext cx="4169962" cy="2811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school\Lyx\schematicZ.png"/>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494942" y="1600200"/>
            <a:ext cx="4649057" cy="179148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p:cNvCxnSpPr/>
          <p:nvPr/>
        </p:nvCxnSpPr>
        <p:spPr>
          <a:xfrm>
            <a:off x="4891675" y="2797258"/>
            <a:ext cx="1527576" cy="840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flipH="1">
            <a:off x="6556561" y="2145565"/>
            <a:ext cx="602665" cy="22819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7159225" y="3243446"/>
            <a:ext cx="0" cy="11841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flipH="1">
            <a:off x="8255776" y="3455909"/>
            <a:ext cx="381464" cy="241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H="1">
            <a:off x="6676710" y="2316747"/>
            <a:ext cx="1767866" cy="3363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Image 11"/>
          <p:cNvPicPr>
            <a:picLocks noChangeAspect="1"/>
          </p:cNvPicPr>
          <p:nvPr/>
        </p:nvPicPr>
        <p:blipFill rotWithShape="1">
          <a:blip r:embed="rId5" cstate="print">
            <a:extLst>
              <a:ext uri="{28A0092B-C50C-407E-A947-70E740481C1C}">
                <a14:useLocalDpi xmlns:a14="http://schemas.microsoft.com/office/drawing/2010/main" val="0"/>
              </a:ext>
            </a:extLst>
          </a:blip>
          <a:srcRect l="27578" t="1235" r="17950" b="42152"/>
          <a:stretch/>
        </p:blipFill>
        <p:spPr>
          <a:xfrm>
            <a:off x="1006061" y="4002324"/>
            <a:ext cx="3388424" cy="2347279"/>
          </a:xfrm>
          <a:prstGeom prst="rect">
            <a:avLst/>
          </a:prstGeom>
        </p:spPr>
      </p:pic>
      <p:sp>
        <p:nvSpPr>
          <p:cNvPr id="6" name="ZoneTexte 5"/>
          <p:cNvSpPr txBox="1"/>
          <p:nvPr/>
        </p:nvSpPr>
        <p:spPr>
          <a:xfrm>
            <a:off x="1638061" y="5980271"/>
            <a:ext cx="2276021" cy="369332"/>
          </a:xfrm>
          <a:prstGeom prst="rect">
            <a:avLst/>
          </a:prstGeom>
          <a:noFill/>
        </p:spPr>
        <p:txBody>
          <a:bodyPr wrap="none" rtlCol="0">
            <a:spAutoFit/>
          </a:bodyPr>
          <a:lstStyle/>
          <a:p>
            <a:r>
              <a:rPr lang="en-GB" sz="1800" smtClean="0">
                <a:solidFill>
                  <a:srgbClr val="FFFFFF"/>
                </a:solidFill>
                <a:latin typeface="Cambria"/>
                <a:cs typeface="Cambria"/>
              </a:rPr>
              <a:t>Sample made at GEPI</a:t>
            </a:r>
            <a:endParaRPr lang="en-GB" sz="1800">
              <a:solidFill>
                <a:srgbClr val="FFFFFF"/>
              </a:solidFill>
              <a:latin typeface="Cambria"/>
              <a:cs typeface="Cambria"/>
            </a:endParaRPr>
          </a:p>
        </p:txBody>
      </p:sp>
    </p:spTree>
    <p:extLst>
      <p:ext uri="{BB962C8B-B14F-4D97-AF65-F5344CB8AC3E}">
        <p14:creationId xmlns:p14="http://schemas.microsoft.com/office/powerpoint/2010/main" val="458183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260648"/>
            <a:ext cx="8953500" cy="584776"/>
          </a:xfrm>
          <a:prstGeom prst="rect">
            <a:avLst/>
          </a:prstGeom>
          <a:noFill/>
        </p:spPr>
        <p:txBody>
          <a:bodyPr wrap="square" rtlCol="0">
            <a:spAutoFit/>
          </a:bodyPr>
          <a:lstStyle/>
          <a:p>
            <a:pPr algn="ctr" defTabSz="914306" fontAlgn="auto">
              <a:spcBef>
                <a:spcPts val="0"/>
              </a:spcBef>
              <a:spcAft>
                <a:spcPts val="0"/>
              </a:spcAft>
            </a:pPr>
            <a:r>
              <a:rPr lang="en-CA" sz="3200" dirty="0" smtClean="0">
                <a:solidFill>
                  <a:srgbClr val="FFFF00"/>
                </a:solidFill>
                <a:latin typeface="Cambria"/>
                <a:cs typeface="Cambria"/>
              </a:rPr>
              <a:t>APPEC</a:t>
            </a:r>
            <a:endParaRPr lang="en-CA" sz="2800" dirty="0" smtClean="0">
              <a:solidFill>
                <a:srgbClr val="FFFF00"/>
              </a:solidFill>
              <a:latin typeface="Cambria"/>
              <a:cs typeface="Cambria"/>
            </a:endParaRPr>
          </a:p>
        </p:txBody>
      </p:sp>
      <p:sp>
        <p:nvSpPr>
          <p:cNvPr id="2" name="ZoneTexte 1"/>
          <p:cNvSpPr txBox="1"/>
          <p:nvPr/>
        </p:nvSpPr>
        <p:spPr>
          <a:xfrm>
            <a:off x="395536" y="1124744"/>
            <a:ext cx="5688632" cy="5016758"/>
          </a:xfrm>
          <a:prstGeom prst="rect">
            <a:avLst/>
          </a:prstGeom>
          <a:noFill/>
        </p:spPr>
        <p:txBody>
          <a:bodyPr wrap="square" rtlCol="0">
            <a:spAutoFit/>
          </a:bodyPr>
          <a:lstStyle/>
          <a:p>
            <a:pPr marL="0" lvl="1" defTabSz="914306" fontAlgn="auto">
              <a:spcBef>
                <a:spcPts val="0"/>
              </a:spcBef>
              <a:spcAft>
                <a:spcPts val="0"/>
              </a:spcAft>
            </a:pPr>
            <a:r>
              <a:rPr lang="en-CA" sz="2000" dirty="0" smtClean="0">
                <a:solidFill>
                  <a:srgbClr val="FFFF00"/>
                </a:solidFill>
                <a:latin typeface="Cambria"/>
                <a:cs typeface="Cambria"/>
              </a:rPr>
              <a:t>APPEC functional centre </a:t>
            </a:r>
          </a:p>
          <a:p>
            <a:pPr marL="0" lvl="1" defTabSz="914306" fontAlgn="auto">
              <a:spcBef>
                <a:spcPts val="0"/>
              </a:spcBef>
              <a:spcAft>
                <a:spcPts val="0"/>
              </a:spcAft>
            </a:pPr>
            <a:endParaRPr lang="en-CA" sz="2000" dirty="0" smtClean="0">
              <a:solidFill>
                <a:srgbClr val="FFFF00"/>
              </a:solidFill>
              <a:latin typeface="Cambria"/>
              <a:cs typeface="Cambria"/>
            </a:endParaRPr>
          </a:p>
          <a:p>
            <a:pPr marL="0" lvl="1" defTabSz="914306" fontAlgn="auto">
              <a:spcBef>
                <a:spcPts val="0"/>
              </a:spcBef>
              <a:spcAft>
                <a:spcPts val="0"/>
              </a:spcAft>
            </a:pPr>
            <a:r>
              <a:rPr lang="en-CA" sz="2000" dirty="0" smtClean="0">
                <a:solidFill>
                  <a:srgbClr val="FFFFFF"/>
                </a:solidFill>
                <a:latin typeface="Cambria"/>
                <a:cs typeface="Cambria"/>
              </a:rPr>
              <a:t>Mandate of APC Functional centre</a:t>
            </a:r>
          </a:p>
          <a:p>
            <a:pPr marL="285750" indent="-285750" defTabSz="914306" fontAlgn="auto">
              <a:spcBef>
                <a:spcPts val="0"/>
              </a:spcBef>
              <a:spcAft>
                <a:spcPts val="0"/>
              </a:spcAft>
              <a:buFont typeface="Arial"/>
              <a:buChar char="•"/>
            </a:pPr>
            <a:r>
              <a:rPr lang="en-CA" sz="2000" dirty="0" smtClean="0">
                <a:solidFill>
                  <a:srgbClr val="FFFFFF"/>
                </a:solidFill>
                <a:latin typeface="Cambria"/>
                <a:cs typeface="Cambria"/>
              </a:rPr>
              <a:t> Organize Scientific Advisory Committee</a:t>
            </a:r>
          </a:p>
          <a:p>
            <a:pPr marL="742904" lvl="1" indent="-285750" defTabSz="914306" fontAlgn="auto">
              <a:spcBef>
                <a:spcPts val="0"/>
              </a:spcBef>
              <a:spcAft>
                <a:spcPts val="0"/>
              </a:spcAft>
              <a:buFont typeface="Arial"/>
              <a:buChar char="•"/>
            </a:pPr>
            <a:r>
              <a:rPr lang="en-CA" sz="2000" dirty="0">
                <a:solidFill>
                  <a:srgbClr val="FFFFFF"/>
                </a:solidFill>
                <a:latin typeface="Cambria"/>
                <a:cs typeface="Cambria"/>
              </a:rPr>
              <a:t>April 2016  APPEC town meeting </a:t>
            </a:r>
            <a:endParaRPr lang="en-CA" sz="2000" dirty="0" smtClean="0">
              <a:solidFill>
                <a:srgbClr val="FFFFFF"/>
              </a:solidFill>
              <a:latin typeface="Cambria"/>
              <a:cs typeface="Cambria"/>
            </a:endParaRPr>
          </a:p>
          <a:p>
            <a:pPr marL="742904" lvl="1" indent="-285750" defTabSz="914306" fontAlgn="auto">
              <a:spcBef>
                <a:spcPts val="0"/>
              </a:spcBef>
              <a:spcAft>
                <a:spcPts val="0"/>
              </a:spcAft>
              <a:buFont typeface="Arial"/>
              <a:buChar char="•"/>
            </a:pPr>
            <a:r>
              <a:rPr lang="en-CA" sz="2000" dirty="0" smtClean="0">
                <a:solidFill>
                  <a:srgbClr val="FFFFFF"/>
                </a:solidFill>
                <a:latin typeface="Cambria"/>
                <a:cs typeface="Cambria"/>
              </a:rPr>
              <a:t>S.K central editor of the European Roadmap</a:t>
            </a:r>
            <a:endParaRPr lang="en-CA" sz="2000" dirty="0">
              <a:solidFill>
                <a:srgbClr val="FFFFFF"/>
              </a:solidFill>
              <a:latin typeface="Cambria"/>
              <a:cs typeface="Cambria"/>
            </a:endParaRPr>
          </a:p>
          <a:p>
            <a:pPr marL="285750" indent="-285750" defTabSz="914306" fontAlgn="auto">
              <a:spcBef>
                <a:spcPts val="0"/>
              </a:spcBef>
              <a:spcAft>
                <a:spcPts val="0"/>
              </a:spcAft>
              <a:buFont typeface="Arial"/>
              <a:buChar char="•"/>
            </a:pPr>
            <a:r>
              <a:rPr lang="en-CA" sz="2000" i="1" dirty="0" smtClean="0">
                <a:solidFill>
                  <a:srgbClr val="FFFFFF"/>
                </a:solidFill>
                <a:latin typeface="Cambria"/>
                <a:cs typeface="Cambria"/>
                <a:sym typeface="Wingdings"/>
              </a:rPr>
              <a:t> </a:t>
            </a:r>
            <a:r>
              <a:rPr lang="en-CA" sz="2000" dirty="0" smtClean="0">
                <a:solidFill>
                  <a:srgbClr val="FFFFFF"/>
                </a:solidFill>
                <a:latin typeface="Cambria"/>
                <a:cs typeface="Cambria"/>
              </a:rPr>
              <a:t>Interdisciplinary issues</a:t>
            </a:r>
          </a:p>
          <a:p>
            <a:pPr defTabSz="914306" fontAlgn="auto">
              <a:spcBef>
                <a:spcPts val="0"/>
              </a:spcBef>
              <a:spcAft>
                <a:spcPts val="0"/>
              </a:spcAft>
            </a:pPr>
            <a:endParaRPr lang="en-CA" sz="2000" dirty="0" smtClean="0">
              <a:solidFill>
                <a:srgbClr val="FFFFFF"/>
              </a:solidFill>
              <a:latin typeface="Cambria"/>
              <a:cs typeface="Cambria"/>
            </a:endParaRPr>
          </a:p>
          <a:p>
            <a:pPr defTabSz="914306" fontAlgn="auto">
              <a:spcBef>
                <a:spcPts val="0"/>
              </a:spcBef>
              <a:spcAft>
                <a:spcPts val="0"/>
              </a:spcAft>
            </a:pPr>
            <a:r>
              <a:rPr lang="en-CA" sz="2000" dirty="0" smtClean="0">
                <a:solidFill>
                  <a:srgbClr val="FFFFFF"/>
                </a:solidFill>
                <a:latin typeface="Cambria"/>
                <a:cs typeface="Cambria"/>
              </a:rPr>
              <a:t>Recent Highlights </a:t>
            </a:r>
            <a:endParaRPr lang="en-CA" sz="2000" dirty="0">
              <a:solidFill>
                <a:srgbClr val="FFFFFF"/>
              </a:solidFill>
              <a:latin typeface="Cambria"/>
              <a:cs typeface="Cambria"/>
            </a:endParaRP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Global Neutrino Meetings (2014,2015,2016)</a:t>
            </a: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European </a:t>
            </a:r>
            <a:r>
              <a:rPr lang="en-CA" sz="2000" dirty="0">
                <a:solidFill>
                  <a:srgbClr val="FFFFFF"/>
                </a:solidFill>
                <a:latin typeface="Cambria"/>
                <a:cs typeface="Cambria"/>
              </a:rPr>
              <a:t>Coordination </a:t>
            </a:r>
            <a:r>
              <a:rPr lang="en-CA" sz="2000" dirty="0" smtClean="0">
                <a:solidFill>
                  <a:srgbClr val="FFFFFF"/>
                </a:solidFill>
                <a:latin typeface="Cambria"/>
                <a:cs typeface="Cambria"/>
              </a:rPr>
              <a:t>CMB (2015,2016, 2017)</a:t>
            </a:r>
          </a:p>
          <a:p>
            <a:pPr defTabSz="914306" fontAlgn="auto">
              <a:spcBef>
                <a:spcPts val="0"/>
              </a:spcBef>
              <a:spcAft>
                <a:spcPts val="0"/>
              </a:spcAft>
            </a:pPr>
            <a:endParaRPr lang="en-CA" sz="2000" dirty="0" smtClean="0">
              <a:solidFill>
                <a:srgbClr val="FFFFFF"/>
              </a:solidFill>
              <a:latin typeface="Cambria"/>
              <a:cs typeface="Cambria"/>
            </a:endParaRPr>
          </a:p>
          <a:p>
            <a:pPr defTabSz="914306" fontAlgn="auto">
              <a:spcBef>
                <a:spcPts val="0"/>
              </a:spcBef>
              <a:spcAft>
                <a:spcPts val="0"/>
              </a:spcAft>
            </a:pPr>
            <a:r>
              <a:rPr lang="en-CA" sz="2000" dirty="0" smtClean="0">
                <a:solidFill>
                  <a:srgbClr val="FFFFFF"/>
                </a:solidFill>
                <a:latin typeface="Cambria"/>
                <a:cs typeface="Cambria"/>
              </a:rPr>
              <a:t>Planned  </a:t>
            </a:r>
          </a:p>
          <a:p>
            <a:pPr marL="342900" indent="-342900" defTabSz="914306" fontAlgn="auto">
              <a:spcBef>
                <a:spcPts val="0"/>
              </a:spcBef>
              <a:spcAft>
                <a:spcPts val="0"/>
              </a:spcAft>
              <a:buFont typeface="Arial"/>
              <a:buChar char="•"/>
            </a:pPr>
            <a:r>
              <a:rPr lang="en-CA" sz="2000" dirty="0" smtClean="0">
                <a:solidFill>
                  <a:srgbClr val="FFFFFF"/>
                </a:solidFill>
                <a:latin typeface="Cambria"/>
                <a:cs typeface="Cambria"/>
              </a:rPr>
              <a:t> Interdisciplinary efforts  with Geosciences 	(2018)</a:t>
            </a:r>
            <a:endParaRPr lang="en-CA" sz="2000" dirty="0">
              <a:solidFill>
                <a:srgbClr val="FFFFFF"/>
              </a:solidFill>
              <a:latin typeface="Cambria"/>
              <a:cs typeface="Cambria"/>
            </a:endParaRPr>
          </a:p>
        </p:txBody>
      </p:sp>
      <p:pic>
        <p:nvPicPr>
          <p:cNvPr id="5" name="Image 4" descr="afffiche_cm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2996952"/>
            <a:ext cx="2424270" cy="1818203"/>
          </a:xfrm>
          <a:prstGeom prst="rect">
            <a:avLst/>
          </a:prstGeom>
        </p:spPr>
      </p:pic>
      <p:pic>
        <p:nvPicPr>
          <p:cNvPr id="4" name="Image 3"/>
          <p:cNvPicPr>
            <a:picLocks noChangeAspect="1"/>
          </p:cNvPicPr>
          <p:nvPr/>
        </p:nvPicPr>
        <p:blipFill>
          <a:blip r:embed="rId3"/>
          <a:stretch>
            <a:fillRect/>
          </a:stretch>
        </p:blipFill>
        <p:spPr>
          <a:xfrm>
            <a:off x="6588224" y="1052736"/>
            <a:ext cx="2372198" cy="1774327"/>
          </a:xfrm>
          <a:prstGeom prst="rect">
            <a:avLst/>
          </a:prstGeom>
        </p:spPr>
      </p:pic>
      <p:pic>
        <p:nvPicPr>
          <p:cNvPr id="7" name="Image 6"/>
          <p:cNvPicPr>
            <a:picLocks noChangeAspect="1"/>
          </p:cNvPicPr>
          <p:nvPr/>
        </p:nvPicPr>
        <p:blipFill>
          <a:blip r:embed="rId4"/>
          <a:stretch>
            <a:fillRect/>
          </a:stretch>
        </p:blipFill>
        <p:spPr>
          <a:xfrm>
            <a:off x="6436860" y="5013177"/>
            <a:ext cx="2527627" cy="1440160"/>
          </a:xfrm>
          <a:prstGeom prst="rect">
            <a:avLst/>
          </a:prstGeom>
        </p:spPr>
      </p:pic>
    </p:spTree>
    <p:extLst>
      <p:ext uri="{BB962C8B-B14F-4D97-AF65-F5344CB8AC3E}">
        <p14:creationId xmlns:p14="http://schemas.microsoft.com/office/powerpoint/2010/main" val="6273997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logoAP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07555" y="2635284"/>
            <a:ext cx="1168400" cy="1206500"/>
          </a:xfrm>
          <a:prstGeom prst="rect">
            <a:avLst/>
          </a:prstGeom>
        </p:spPr>
      </p:pic>
      <p:sp>
        <p:nvSpPr>
          <p:cNvPr id="11" name="Double flèche horizontale 10"/>
          <p:cNvSpPr/>
          <p:nvPr/>
        </p:nvSpPr>
        <p:spPr>
          <a:xfrm rot="19325951">
            <a:off x="4982693" y="2049130"/>
            <a:ext cx="1641684" cy="905971"/>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Disciplinary federation</a:t>
            </a:r>
            <a:endParaRPr lang="en-GB" sz="1600" dirty="0">
              <a:solidFill>
                <a:schemeClr val="tx1"/>
              </a:solidFill>
            </a:endParaRPr>
          </a:p>
        </p:txBody>
      </p:sp>
      <p:sp>
        <p:nvSpPr>
          <p:cNvPr id="12" name="Double flèche horizontale 11"/>
          <p:cNvSpPr/>
          <p:nvPr/>
        </p:nvSpPr>
        <p:spPr>
          <a:xfrm>
            <a:off x="2771800" y="1628800"/>
            <a:ext cx="3600400" cy="7200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3" name="Double flèche horizontale 12"/>
          <p:cNvSpPr/>
          <p:nvPr/>
        </p:nvSpPr>
        <p:spPr>
          <a:xfrm rot="2232148">
            <a:off x="2508174" y="2087009"/>
            <a:ext cx="1763355" cy="83404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200" dirty="0" smtClean="0">
                <a:solidFill>
                  <a:schemeClr val="tx1"/>
                </a:solidFill>
              </a:rPr>
              <a:t>University evolution</a:t>
            </a:r>
            <a:endParaRPr lang="en-GB" sz="1200" dirty="0">
              <a:solidFill>
                <a:schemeClr val="tx1"/>
              </a:solidFill>
            </a:endParaRPr>
          </a:p>
        </p:txBody>
      </p:sp>
      <p:sp>
        <p:nvSpPr>
          <p:cNvPr id="14" name="Double flèche horizontale 13"/>
          <p:cNvSpPr/>
          <p:nvPr/>
        </p:nvSpPr>
        <p:spPr>
          <a:xfrm rot="16200000">
            <a:off x="3854566" y="4184272"/>
            <a:ext cx="1455133" cy="922756"/>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GB" sz="1600" dirty="0" smtClean="0">
                <a:solidFill>
                  <a:schemeClr val="tx1"/>
                </a:solidFill>
              </a:rPr>
              <a:t>Regional federation</a:t>
            </a:r>
            <a:endParaRPr lang="en-GB" sz="1600" dirty="0">
              <a:solidFill>
                <a:schemeClr val="tx1"/>
              </a:solidFill>
            </a:endParaRPr>
          </a:p>
        </p:txBody>
      </p:sp>
      <p:sp>
        <p:nvSpPr>
          <p:cNvPr id="15" name="Rectangle à coins arrondis 14"/>
          <p:cNvSpPr/>
          <p:nvPr/>
        </p:nvSpPr>
        <p:spPr>
          <a:xfrm>
            <a:off x="651272" y="1563629"/>
            <a:ext cx="1939562"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Target University</a:t>
            </a:r>
          </a:p>
          <a:p>
            <a:pPr algn="ctr"/>
            <a:r>
              <a:rPr lang="en-GB" sz="1600" dirty="0" smtClean="0">
                <a:solidFill>
                  <a:schemeClr val="tx1"/>
                </a:solidFill>
              </a:rPr>
              <a:t>P5-P7-IPGP</a:t>
            </a:r>
            <a:endParaRPr lang="en-GB" sz="1600" dirty="0">
              <a:solidFill>
                <a:schemeClr val="tx1"/>
              </a:solidFill>
            </a:endParaRPr>
          </a:p>
        </p:txBody>
      </p:sp>
      <p:sp>
        <p:nvSpPr>
          <p:cNvPr id="16" name="Rectangle à coins arrondis 15"/>
          <p:cNvSpPr/>
          <p:nvPr/>
        </p:nvSpPr>
        <p:spPr>
          <a:xfrm>
            <a:off x="6444208" y="1484784"/>
            <a:ext cx="2205393" cy="64429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Federation (IN2P3) </a:t>
            </a:r>
          </a:p>
          <a:p>
            <a:pPr algn="ctr"/>
            <a:r>
              <a:rPr lang="en-GB" sz="1600" dirty="0" smtClean="0">
                <a:solidFill>
                  <a:schemeClr val="tx1"/>
                </a:solidFill>
              </a:rPr>
              <a:t>APC-LLR-LPNHE</a:t>
            </a:r>
            <a:endParaRPr lang="en-GB" sz="1600" dirty="0">
              <a:solidFill>
                <a:schemeClr val="tx1"/>
              </a:solidFill>
            </a:endParaRPr>
          </a:p>
        </p:txBody>
      </p:sp>
      <p:sp>
        <p:nvSpPr>
          <p:cNvPr id="19" name="Rectangle à coins arrondis 18"/>
          <p:cNvSpPr/>
          <p:nvPr/>
        </p:nvSpPr>
        <p:spPr>
          <a:xfrm>
            <a:off x="3603411" y="5438543"/>
            <a:ext cx="2016992" cy="64429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1"/>
                </a:solidFill>
              </a:rPr>
              <a:t>Dim-ACAV</a:t>
            </a:r>
          </a:p>
          <a:p>
            <a:pPr algn="ctr"/>
            <a:r>
              <a:rPr lang="en-GB" sz="1600" dirty="0" smtClean="0">
                <a:solidFill>
                  <a:schemeClr val="tx1"/>
                </a:solidFill>
              </a:rPr>
              <a:t>Coordinator </a:t>
            </a:r>
            <a:r>
              <a:rPr lang="en-GB" sz="1600" dirty="0" err="1" smtClean="0">
                <a:solidFill>
                  <a:schemeClr val="tx1"/>
                </a:solidFill>
              </a:rPr>
              <a:t>OdP</a:t>
            </a:r>
            <a:endParaRPr lang="en-GB" sz="1600" dirty="0">
              <a:solidFill>
                <a:schemeClr val="tx1"/>
              </a:solidFill>
            </a:endParaRPr>
          </a:p>
        </p:txBody>
      </p:sp>
      <p:sp>
        <p:nvSpPr>
          <p:cNvPr id="17" name="Double flèche horizontale 16"/>
          <p:cNvSpPr/>
          <p:nvPr/>
        </p:nvSpPr>
        <p:spPr>
          <a:xfrm rot="2935553">
            <a:off x="347937" y="3819269"/>
            <a:ext cx="3983150" cy="15753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18" name="Double flèche horizontale 17"/>
          <p:cNvSpPr/>
          <p:nvPr/>
        </p:nvSpPr>
        <p:spPr>
          <a:xfrm rot="18021019">
            <a:off x="4640836" y="3669721"/>
            <a:ext cx="3483087" cy="15367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solidFill>
                <a:schemeClr val="tx1"/>
              </a:solidFill>
            </a:endParaRPr>
          </a:p>
        </p:txBody>
      </p:sp>
      <p:sp>
        <p:nvSpPr>
          <p:cNvPr id="3" name="ZoneTexte 2"/>
          <p:cNvSpPr txBox="1"/>
          <p:nvPr/>
        </p:nvSpPr>
        <p:spPr>
          <a:xfrm>
            <a:off x="2339752" y="476672"/>
            <a:ext cx="3528392" cy="523220"/>
          </a:xfrm>
          <a:prstGeom prst="rect">
            <a:avLst/>
          </a:prstGeom>
          <a:noFill/>
        </p:spPr>
        <p:txBody>
          <a:bodyPr wrap="square" rtlCol="0">
            <a:spAutoFit/>
          </a:bodyPr>
          <a:lstStyle/>
          <a:p>
            <a:r>
              <a:rPr lang="fr-FR" sz="2800" dirty="0" err="1" smtClean="0">
                <a:solidFill>
                  <a:schemeClr val="accent1"/>
                </a:solidFill>
              </a:rPr>
              <a:t>Institutional</a:t>
            </a:r>
            <a:r>
              <a:rPr lang="fr-FR" sz="2800" dirty="0" smtClean="0">
                <a:solidFill>
                  <a:schemeClr val="accent1"/>
                </a:solidFill>
              </a:rPr>
              <a:t> insertion</a:t>
            </a:r>
            <a:endParaRPr lang="fr-FR" sz="2800" dirty="0">
              <a:solidFill>
                <a:schemeClr val="accent1"/>
              </a:solidFill>
            </a:endParaRPr>
          </a:p>
        </p:txBody>
      </p:sp>
      <p:sp>
        <p:nvSpPr>
          <p:cNvPr id="2" name="ZoneTexte 1"/>
          <p:cNvSpPr txBox="1"/>
          <p:nvPr/>
        </p:nvSpPr>
        <p:spPr>
          <a:xfrm>
            <a:off x="107504" y="5085184"/>
            <a:ext cx="3240360" cy="1569660"/>
          </a:xfrm>
          <a:prstGeom prst="rect">
            <a:avLst/>
          </a:prstGeom>
          <a:noFill/>
        </p:spPr>
        <p:txBody>
          <a:bodyPr wrap="square" rtlCol="0">
            <a:spAutoFit/>
          </a:bodyPr>
          <a:lstStyle/>
          <a:p>
            <a:r>
              <a:rPr lang="en-GB" sz="1600" dirty="0" smtClean="0">
                <a:solidFill>
                  <a:srgbClr val="FFFFFF"/>
                </a:solidFill>
                <a:latin typeface="Cambria"/>
                <a:cs typeface="Cambria"/>
              </a:rPr>
              <a:t>S.K </a:t>
            </a:r>
          </a:p>
          <a:p>
            <a:pPr marL="285750" indent="-285750">
              <a:buFont typeface="Arial"/>
              <a:buChar char="•"/>
            </a:pPr>
            <a:r>
              <a:rPr lang="en-GB" sz="1600" dirty="0" smtClean="0">
                <a:solidFill>
                  <a:srgbClr val="FFFFFF"/>
                </a:solidFill>
                <a:latin typeface="Cambria"/>
                <a:cs typeface="Cambria"/>
              </a:rPr>
              <a:t>C</a:t>
            </a:r>
            <a:r>
              <a:rPr lang="en-GB" sz="1600" dirty="0" smtClean="0">
                <a:solidFill>
                  <a:srgbClr val="FFFFFF"/>
                </a:solidFill>
                <a:latin typeface="Cambria"/>
                <a:cs typeface="Cambria"/>
              </a:rPr>
              <a:t>oordinator of pole Exact sciences and Technology and </a:t>
            </a:r>
          </a:p>
          <a:p>
            <a:pPr marL="285750" indent="-285750">
              <a:buFont typeface="Arial"/>
              <a:buChar char="•"/>
            </a:pPr>
            <a:r>
              <a:rPr lang="en-GB" sz="1600" dirty="0" smtClean="0">
                <a:solidFill>
                  <a:srgbClr val="FFFFFF"/>
                </a:solidFill>
                <a:latin typeface="Cambria"/>
                <a:cs typeface="Cambria"/>
              </a:rPr>
              <a:t>Coordinator  of the project Paris Interdisciplinary Institute of Data Sciences</a:t>
            </a:r>
            <a:endParaRPr lang="en-GB" sz="1600" dirty="0">
              <a:solidFill>
                <a:srgbClr val="FFFFFF"/>
              </a:solidFill>
              <a:latin typeface="Cambria"/>
              <a:cs typeface="Cambria"/>
            </a:endParaRPr>
          </a:p>
        </p:txBody>
      </p:sp>
      <p:sp>
        <p:nvSpPr>
          <p:cNvPr id="4" name="ZoneTexte 3"/>
          <p:cNvSpPr txBox="1"/>
          <p:nvPr/>
        </p:nvSpPr>
        <p:spPr>
          <a:xfrm>
            <a:off x="-24999" y="4221088"/>
            <a:ext cx="2952328" cy="646331"/>
          </a:xfrm>
          <a:prstGeom prst="rect">
            <a:avLst/>
          </a:prstGeom>
          <a:noFill/>
        </p:spPr>
        <p:txBody>
          <a:bodyPr wrap="square" rtlCol="0">
            <a:spAutoFit/>
          </a:bodyPr>
          <a:lstStyle/>
          <a:p>
            <a:r>
              <a:rPr lang="en-CA" sz="1800" dirty="0" smtClean="0">
                <a:solidFill>
                  <a:srgbClr val="FFFFFF"/>
                </a:solidFill>
                <a:latin typeface="Cambria"/>
                <a:cs typeface="Cambria"/>
              </a:rPr>
              <a:t>APC considered a key asset of P7 and </a:t>
            </a:r>
            <a:r>
              <a:rPr lang="en-CA" sz="1800" dirty="0">
                <a:solidFill>
                  <a:srgbClr val="FFFFFF"/>
                </a:solidFill>
                <a:latin typeface="Cambria"/>
                <a:cs typeface="Cambria"/>
              </a:rPr>
              <a:t>T</a:t>
            </a:r>
            <a:r>
              <a:rPr lang="en-CA" sz="1800" dirty="0" smtClean="0">
                <a:solidFill>
                  <a:srgbClr val="FFFFFF"/>
                </a:solidFill>
                <a:latin typeface="Cambria"/>
                <a:cs typeface="Cambria"/>
              </a:rPr>
              <a:t>arget University</a:t>
            </a:r>
            <a:endParaRPr lang="en-CA" sz="1800" dirty="0">
              <a:solidFill>
                <a:srgbClr val="FFFFFF"/>
              </a:solidFill>
              <a:latin typeface="Cambria"/>
              <a:cs typeface="Cambria"/>
            </a:endParaRPr>
          </a:p>
        </p:txBody>
      </p:sp>
    </p:spTree>
    <p:extLst>
      <p:ext uri="{BB962C8B-B14F-4D97-AF65-F5344CB8AC3E}">
        <p14:creationId xmlns:p14="http://schemas.microsoft.com/office/powerpoint/2010/main" val="31219128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ZoneTexte 14"/>
          <p:cNvSpPr txBox="1">
            <a:spLocks noChangeArrowheads="1"/>
          </p:cNvSpPr>
          <p:nvPr/>
        </p:nvSpPr>
        <p:spPr bwMode="auto">
          <a:xfrm>
            <a:off x="1908175" y="4365625"/>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Cosmologie</a:t>
            </a:r>
          </a:p>
        </p:txBody>
      </p:sp>
      <p:sp>
        <p:nvSpPr>
          <p:cNvPr id="36866" name="ZoneTexte 15"/>
          <p:cNvSpPr txBox="1">
            <a:spLocks noChangeArrowheads="1"/>
          </p:cNvSpPr>
          <p:nvPr/>
        </p:nvSpPr>
        <p:spPr bwMode="auto">
          <a:xfrm>
            <a:off x="6372225" y="4221163"/>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Gravitation</a:t>
            </a:r>
          </a:p>
        </p:txBody>
      </p:sp>
      <p:sp>
        <p:nvSpPr>
          <p:cNvPr id="36867" name="ZoneTexte 16"/>
          <p:cNvSpPr txBox="1">
            <a:spLocks noChangeArrowheads="1"/>
          </p:cNvSpPr>
          <p:nvPr/>
        </p:nvSpPr>
        <p:spPr bwMode="auto">
          <a:xfrm>
            <a:off x="1763713" y="1484313"/>
            <a:ext cx="17287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t>Astrophysique </a:t>
            </a:r>
            <a:r>
              <a:rPr lang="fr-FR" altLang="fr-FR" sz="1800"/>
              <a:t>Hautes Energies</a:t>
            </a:r>
          </a:p>
        </p:txBody>
      </p:sp>
      <p:grpSp>
        <p:nvGrpSpPr>
          <p:cNvPr id="36868" name="Grouper 27"/>
          <p:cNvGrpSpPr>
            <a:grpSpLocks/>
          </p:cNvGrpSpPr>
          <p:nvPr/>
        </p:nvGrpSpPr>
        <p:grpSpPr bwMode="auto">
          <a:xfrm rot="-440670">
            <a:off x="3416300" y="2352675"/>
            <a:ext cx="2395538" cy="1231900"/>
            <a:chOff x="2987824" y="3429000"/>
            <a:chExt cx="3024336" cy="1934132"/>
          </a:xfrm>
        </p:grpSpPr>
        <p:pic>
          <p:nvPicPr>
            <p:cNvPr id="36914" name="Image 25" descr="280px-Octahedron.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888" y="3429000"/>
              <a:ext cx="1934132" cy="193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15" name="ZoneTexte 26"/>
            <p:cNvSpPr txBox="1">
              <a:spLocks noChangeArrowheads="1"/>
            </p:cNvSpPr>
            <p:nvPr/>
          </p:nvSpPr>
          <p:spPr bwMode="auto">
            <a:xfrm>
              <a:off x="2987824" y="4005064"/>
              <a:ext cx="3024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endParaRPr lang="fr-FR" altLang="fr-FR" sz="2000">
                <a:solidFill>
                  <a:schemeClr val="accent1"/>
                </a:solidFill>
              </a:endParaRPr>
            </a:p>
          </p:txBody>
        </p:sp>
      </p:grpSp>
      <p:pic>
        <p:nvPicPr>
          <p:cNvPr id="36869" name="Image 28" descr="440px-Icosahedr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975" y="2101850"/>
            <a:ext cx="1296988"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age 30" descr="index.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1925" y="4748213"/>
            <a:ext cx="1439863"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ZoneTexte 31"/>
          <p:cNvSpPr txBox="1">
            <a:spLocks noChangeArrowheads="1"/>
          </p:cNvSpPr>
          <p:nvPr/>
        </p:nvSpPr>
        <p:spPr bwMode="auto">
          <a:xfrm>
            <a:off x="3851275" y="2743200"/>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a:solidFill>
                  <a:srgbClr val="FFFF00"/>
                </a:solidFill>
              </a:rPr>
              <a:t>Gravitation</a:t>
            </a:r>
          </a:p>
        </p:txBody>
      </p:sp>
      <p:pic>
        <p:nvPicPr>
          <p:cNvPr id="36872" name="Image 32" descr="Dodecahedron.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400" y="115888"/>
            <a:ext cx="15065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ZoneTexte 33"/>
          <p:cNvSpPr txBox="1">
            <a:spLocks noChangeArrowheads="1"/>
          </p:cNvSpPr>
          <p:nvPr/>
        </p:nvSpPr>
        <p:spPr bwMode="auto">
          <a:xfrm>
            <a:off x="3779838" y="620713"/>
            <a:ext cx="1439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err="1" smtClean="0">
                <a:solidFill>
                  <a:srgbClr val="FFFF00"/>
                </a:solidFill>
              </a:rPr>
              <a:t>Cosmology</a:t>
            </a:r>
            <a:endParaRPr lang="fr-FR" altLang="fr-FR" sz="2000" dirty="0">
              <a:solidFill>
                <a:srgbClr val="FFFF00"/>
              </a:solidFill>
            </a:endParaRPr>
          </a:p>
        </p:txBody>
      </p:sp>
      <p:pic>
        <p:nvPicPr>
          <p:cNvPr id="36874" name="Image 34" descr="index.jpe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488" y="2565400"/>
            <a:ext cx="165735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ZoneTexte 35"/>
          <p:cNvSpPr txBox="1">
            <a:spLocks noChangeArrowheads="1"/>
          </p:cNvSpPr>
          <p:nvPr/>
        </p:nvSpPr>
        <p:spPr bwMode="auto">
          <a:xfrm>
            <a:off x="6732588" y="2095500"/>
            <a:ext cx="1657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endParaRPr lang="fr-FR" altLang="fr-FR" sz="1800" dirty="0">
              <a:solidFill>
                <a:srgbClr val="FFFF00"/>
              </a:solidFill>
            </a:endParaRPr>
          </a:p>
          <a:p>
            <a:pPr algn="ctr"/>
            <a:r>
              <a:rPr lang="fr-FR" altLang="fr-FR" sz="1800" dirty="0" smtClean="0">
                <a:solidFill>
                  <a:srgbClr val="FFFF00"/>
                </a:solidFill>
              </a:rPr>
              <a:t>High </a:t>
            </a:r>
            <a:r>
              <a:rPr lang="fr-FR" altLang="fr-FR" sz="1800" dirty="0" err="1" smtClean="0">
                <a:solidFill>
                  <a:srgbClr val="FFFF00"/>
                </a:solidFill>
              </a:rPr>
              <a:t>Energy</a:t>
            </a:r>
            <a:r>
              <a:rPr lang="fr-FR" altLang="fr-FR" sz="1800" dirty="0" smtClean="0">
                <a:solidFill>
                  <a:srgbClr val="FFFF00"/>
                </a:solidFill>
              </a:rPr>
              <a:t> </a:t>
            </a:r>
            <a:r>
              <a:rPr lang="fr-FR" altLang="fr-FR" sz="1800" dirty="0" err="1" smtClean="0">
                <a:solidFill>
                  <a:srgbClr val="FFFF00"/>
                </a:solidFill>
              </a:rPr>
              <a:t>Astrophysics</a:t>
            </a:r>
            <a:endParaRPr lang="fr-FR" altLang="fr-FR" sz="1800" dirty="0">
              <a:solidFill>
                <a:srgbClr val="FFFF00"/>
              </a:solidFill>
            </a:endParaRPr>
          </a:p>
        </p:txBody>
      </p:sp>
      <p:sp>
        <p:nvSpPr>
          <p:cNvPr id="36876" name="Double flèche horizontale 36"/>
          <p:cNvSpPr>
            <a:spLocks noChangeArrowheads="1"/>
          </p:cNvSpPr>
          <p:nvPr/>
        </p:nvSpPr>
        <p:spPr bwMode="auto">
          <a:xfrm rot="19716968" flipV="1">
            <a:off x="1719263" y="1555750"/>
            <a:ext cx="2266950" cy="336550"/>
          </a:xfrm>
          <a:prstGeom prst="leftRightArrow">
            <a:avLst>
              <a:gd name="adj1" fmla="val 50000"/>
              <a:gd name="adj2" fmla="val 50238"/>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7" name="Double flèche horizontale 38"/>
          <p:cNvSpPr>
            <a:spLocks noChangeArrowheads="1"/>
          </p:cNvSpPr>
          <p:nvPr/>
        </p:nvSpPr>
        <p:spPr bwMode="auto">
          <a:xfrm>
            <a:off x="5386388" y="2735263"/>
            <a:ext cx="1247775" cy="350837"/>
          </a:xfrm>
          <a:prstGeom prst="leftRightArrow">
            <a:avLst>
              <a:gd name="adj1" fmla="val 50000"/>
              <a:gd name="adj2" fmla="val 5010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8" name="Double flèche horizontale 39"/>
          <p:cNvSpPr>
            <a:spLocks noChangeArrowheads="1"/>
          </p:cNvSpPr>
          <p:nvPr/>
        </p:nvSpPr>
        <p:spPr bwMode="auto">
          <a:xfrm>
            <a:off x="2271713" y="2935288"/>
            <a:ext cx="1566862" cy="323850"/>
          </a:xfrm>
          <a:prstGeom prst="leftRightArrow">
            <a:avLst>
              <a:gd name="adj1" fmla="val 50000"/>
              <a:gd name="adj2" fmla="val 4999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79" name="Double flèche horizontale 41"/>
          <p:cNvSpPr>
            <a:spLocks noChangeArrowheads="1"/>
          </p:cNvSpPr>
          <p:nvPr/>
        </p:nvSpPr>
        <p:spPr bwMode="auto">
          <a:xfrm rot="5400000">
            <a:off x="4066454" y="1862449"/>
            <a:ext cx="889992" cy="331787"/>
          </a:xfrm>
          <a:prstGeom prst="leftRightArrow">
            <a:avLst>
              <a:gd name="adj1" fmla="val 50000"/>
              <a:gd name="adj2" fmla="val 50022"/>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80" name="ZoneTexte 42"/>
          <p:cNvSpPr txBox="1">
            <a:spLocks noChangeArrowheads="1"/>
          </p:cNvSpPr>
          <p:nvPr/>
        </p:nvSpPr>
        <p:spPr bwMode="auto">
          <a:xfrm>
            <a:off x="4193942" y="1699399"/>
            <a:ext cx="25352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chemeClr val="accent1"/>
                </a:solidFill>
              </a:rPr>
              <a:t>PBH,</a:t>
            </a:r>
            <a:r>
              <a:rPr lang="fr-FR" altLang="fr-FR" sz="1800" dirty="0" err="1" smtClean="0">
                <a:solidFill>
                  <a:schemeClr val="accent1"/>
                </a:solidFill>
              </a:rPr>
              <a:t>Hubble</a:t>
            </a:r>
            <a:r>
              <a:rPr lang="fr-FR" altLang="fr-FR" sz="1800" dirty="0" smtClean="0">
                <a:solidFill>
                  <a:schemeClr val="accent1"/>
                </a:solidFill>
              </a:rPr>
              <a:t> </a:t>
            </a:r>
            <a:endParaRPr lang="fr-FR" altLang="fr-FR" sz="1800" dirty="0" smtClean="0">
              <a:solidFill>
                <a:schemeClr val="accent1"/>
              </a:solidFill>
            </a:endParaRPr>
          </a:p>
          <a:p>
            <a:pPr algn="ctr"/>
            <a:r>
              <a:rPr lang="fr-FR" altLang="fr-FR" sz="1800" dirty="0" smtClean="0">
                <a:solidFill>
                  <a:schemeClr val="accent1"/>
                </a:solidFill>
              </a:rPr>
              <a:t>Phase Transitions</a:t>
            </a:r>
            <a:endParaRPr lang="fr-FR" altLang="fr-FR" sz="1800" dirty="0"/>
          </a:p>
        </p:txBody>
      </p:sp>
      <p:sp>
        <p:nvSpPr>
          <p:cNvPr id="36881" name="ZoneTexte 44"/>
          <p:cNvSpPr txBox="1">
            <a:spLocks noChangeArrowheads="1"/>
          </p:cNvSpPr>
          <p:nvPr/>
        </p:nvSpPr>
        <p:spPr bwMode="auto">
          <a:xfrm>
            <a:off x="4896644" y="3165324"/>
            <a:ext cx="2360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chemeClr val="accent1"/>
                </a:solidFill>
              </a:rPr>
              <a:t>Multimessanger</a:t>
            </a:r>
            <a:r>
              <a:rPr lang="fr-FR" altLang="fr-FR" sz="1800" dirty="0" smtClean="0">
                <a:solidFill>
                  <a:schemeClr val="accent1"/>
                </a:solidFill>
              </a:rPr>
              <a:t>  </a:t>
            </a:r>
            <a:endParaRPr lang="fr-FR" altLang="fr-FR" sz="1800" dirty="0"/>
          </a:p>
        </p:txBody>
      </p:sp>
      <p:sp>
        <p:nvSpPr>
          <p:cNvPr id="36882" name="ZoneTexte 45"/>
          <p:cNvSpPr txBox="1">
            <a:spLocks noChangeArrowheads="1"/>
          </p:cNvSpPr>
          <p:nvPr/>
        </p:nvSpPr>
        <p:spPr bwMode="auto">
          <a:xfrm>
            <a:off x="1967441" y="3221882"/>
            <a:ext cx="236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smtClean="0">
                <a:solidFill>
                  <a:schemeClr val="accent1"/>
                </a:solidFill>
              </a:rPr>
              <a:t>PBH/DM/</a:t>
            </a:r>
            <a:r>
              <a:rPr lang="fr-FR" altLang="fr-FR" sz="1800" dirty="0" err="1" smtClean="0">
                <a:solidFill>
                  <a:schemeClr val="accent1"/>
                </a:solidFill>
              </a:rPr>
              <a:t>Snae</a:t>
            </a:r>
            <a:endParaRPr lang="fr-FR" altLang="fr-FR" sz="1800" dirty="0"/>
          </a:p>
        </p:txBody>
      </p:sp>
      <p:sp>
        <p:nvSpPr>
          <p:cNvPr id="36883" name="Rectangle 46"/>
          <p:cNvSpPr>
            <a:spLocks noChangeArrowheads="1"/>
          </p:cNvSpPr>
          <p:nvPr/>
        </p:nvSpPr>
        <p:spPr bwMode="auto">
          <a:xfrm>
            <a:off x="0" y="0"/>
            <a:ext cx="1187450" cy="1412875"/>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84" name="ZoneTexte 47"/>
          <p:cNvSpPr txBox="1">
            <a:spLocks noChangeArrowheads="1"/>
          </p:cNvSpPr>
          <p:nvPr/>
        </p:nvSpPr>
        <p:spPr bwMode="auto">
          <a:xfrm>
            <a:off x="-336550" y="88900"/>
            <a:ext cx="4079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2000">
                <a:solidFill>
                  <a:schemeClr val="accent1"/>
                </a:solidFill>
              </a:rPr>
              <a:t>5 APC  Groups </a:t>
            </a:r>
          </a:p>
          <a:p>
            <a:pPr algn="ctr"/>
            <a:r>
              <a:rPr lang="fr-FR" altLang="fr-FR" sz="2000">
                <a:solidFill>
                  <a:schemeClr val="accent1"/>
                </a:solidFill>
              </a:rPr>
              <a:t>A « sudden » convergence</a:t>
            </a:r>
          </a:p>
        </p:txBody>
      </p:sp>
      <p:sp>
        <p:nvSpPr>
          <p:cNvPr id="36885" name="ZoneTexte 48"/>
          <p:cNvSpPr txBox="1">
            <a:spLocks noChangeArrowheads="1"/>
          </p:cNvSpPr>
          <p:nvPr/>
        </p:nvSpPr>
        <p:spPr bwMode="auto">
          <a:xfrm>
            <a:off x="456494" y="2714229"/>
            <a:ext cx="2520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a:solidFill>
                  <a:srgbClr val="FFFF00"/>
                </a:solidFill>
              </a:rPr>
              <a:t> Neutrino</a:t>
            </a:r>
          </a:p>
          <a:p>
            <a:pPr algn="ctr"/>
            <a:r>
              <a:rPr lang="fr-FR" altLang="fr-FR" sz="1800" dirty="0">
                <a:solidFill>
                  <a:srgbClr val="FFFF00"/>
                </a:solidFill>
              </a:rPr>
              <a:t> </a:t>
            </a:r>
            <a:r>
              <a:rPr lang="fr-FR" altLang="fr-FR" sz="1800" dirty="0" err="1" smtClean="0">
                <a:solidFill>
                  <a:srgbClr val="FFFF00"/>
                </a:solidFill>
              </a:rPr>
              <a:t>Dark</a:t>
            </a:r>
            <a:r>
              <a:rPr lang="fr-FR" altLang="fr-FR" sz="1800" dirty="0" smtClean="0">
                <a:solidFill>
                  <a:srgbClr val="FFFF00"/>
                </a:solidFill>
              </a:rPr>
              <a:t> </a:t>
            </a:r>
            <a:r>
              <a:rPr lang="fr-FR" altLang="fr-FR" sz="1800" dirty="0" err="1" smtClean="0">
                <a:solidFill>
                  <a:srgbClr val="FFFF00"/>
                </a:solidFill>
              </a:rPr>
              <a:t>matter</a:t>
            </a:r>
            <a:endParaRPr lang="fr-FR" altLang="fr-FR" sz="1800" dirty="0">
              <a:solidFill>
                <a:srgbClr val="FFFF00"/>
              </a:solidFill>
            </a:endParaRPr>
          </a:p>
        </p:txBody>
      </p:sp>
      <p:sp>
        <p:nvSpPr>
          <p:cNvPr id="36886" name="ZoneTexte 49"/>
          <p:cNvSpPr txBox="1">
            <a:spLocks noChangeArrowheads="1"/>
          </p:cNvSpPr>
          <p:nvPr/>
        </p:nvSpPr>
        <p:spPr bwMode="auto">
          <a:xfrm>
            <a:off x="2547938" y="6251575"/>
            <a:ext cx="3529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err="1" smtClean="0">
                <a:solidFill>
                  <a:srgbClr val="FFFF00"/>
                </a:solidFill>
              </a:rPr>
              <a:t>Cosmology</a:t>
            </a:r>
            <a:r>
              <a:rPr lang="fr-FR" altLang="fr-FR" sz="1800" dirty="0" smtClean="0">
                <a:solidFill>
                  <a:srgbClr val="FFFF00"/>
                </a:solidFill>
              </a:rPr>
              <a:t>/Gravitation/HEA</a:t>
            </a:r>
            <a:endParaRPr lang="fr-FR" altLang="fr-FR" sz="1800" dirty="0">
              <a:solidFill>
                <a:srgbClr val="FFFF00"/>
              </a:solidFill>
            </a:endParaRPr>
          </a:p>
          <a:p>
            <a:pPr algn="ctr"/>
            <a:r>
              <a:rPr lang="fr-FR" altLang="fr-FR" sz="1800" dirty="0" smtClean="0">
                <a:solidFill>
                  <a:srgbClr val="FFFF00"/>
                </a:solidFill>
              </a:rPr>
              <a:t>Ground-</a:t>
            </a:r>
            <a:r>
              <a:rPr lang="fr-FR" altLang="fr-FR" sz="1800" dirty="0" err="1" smtClean="0">
                <a:solidFill>
                  <a:srgbClr val="FFFF00"/>
                </a:solidFill>
              </a:rPr>
              <a:t>Space</a:t>
            </a:r>
            <a:endParaRPr lang="fr-FR" altLang="fr-FR" sz="1800" dirty="0">
              <a:solidFill>
                <a:srgbClr val="FFFF00"/>
              </a:solidFill>
            </a:endParaRPr>
          </a:p>
        </p:txBody>
      </p:sp>
      <p:sp>
        <p:nvSpPr>
          <p:cNvPr id="36887" name="ZoneTexte 43"/>
          <p:cNvSpPr txBox="1">
            <a:spLocks noChangeArrowheads="1"/>
          </p:cNvSpPr>
          <p:nvPr/>
        </p:nvSpPr>
        <p:spPr bwMode="auto">
          <a:xfrm>
            <a:off x="246856" y="1221632"/>
            <a:ext cx="2808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sz="1800" dirty="0">
                <a:solidFill>
                  <a:srgbClr val="FFFF00"/>
                </a:solidFill>
              </a:rPr>
              <a:t> </a:t>
            </a:r>
            <a:r>
              <a:rPr lang="fr-FR" altLang="fr-FR" sz="1800" dirty="0" smtClean="0">
                <a:solidFill>
                  <a:srgbClr val="FFFF00"/>
                </a:solidFill>
              </a:rPr>
              <a:t>  direct/indirect mesure  </a:t>
            </a:r>
          </a:p>
          <a:p>
            <a:pPr algn="ctr"/>
            <a:r>
              <a:rPr lang="fr-FR" altLang="fr-FR" sz="1800" dirty="0">
                <a:solidFill>
                  <a:srgbClr val="FFFF00"/>
                </a:solidFill>
              </a:rPr>
              <a:t>o</a:t>
            </a:r>
            <a:r>
              <a:rPr lang="fr-FR" altLang="fr-FR" sz="1800" dirty="0" smtClean="0">
                <a:solidFill>
                  <a:srgbClr val="FFFF00"/>
                </a:solidFill>
              </a:rPr>
              <a:t>f  </a:t>
            </a:r>
            <a:r>
              <a:rPr lang="fr-FR" altLang="fr-FR" sz="1800" dirty="0" err="1" smtClean="0">
                <a:solidFill>
                  <a:srgbClr val="FFFF00"/>
                </a:solidFill>
              </a:rPr>
              <a:t>ν</a:t>
            </a:r>
            <a:r>
              <a:rPr lang="fr-FR" altLang="fr-FR" sz="1800" dirty="0" smtClean="0">
                <a:solidFill>
                  <a:srgbClr val="FFFF00"/>
                </a:solidFill>
              </a:rPr>
              <a:t> mass</a:t>
            </a:r>
            <a:endParaRPr lang="fr-FR" altLang="fr-FR" sz="1800" dirty="0">
              <a:solidFill>
                <a:srgbClr val="FFFF00"/>
              </a:solidFill>
            </a:endParaRPr>
          </a:p>
        </p:txBody>
      </p:sp>
      <p:sp>
        <p:nvSpPr>
          <p:cNvPr id="36888" name="ZoneTexte 29"/>
          <p:cNvSpPr txBox="1">
            <a:spLocks noChangeArrowheads="1"/>
          </p:cNvSpPr>
          <p:nvPr/>
        </p:nvSpPr>
        <p:spPr bwMode="auto">
          <a:xfrm>
            <a:off x="4103688" y="5448300"/>
            <a:ext cx="12239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err="1" smtClean="0">
                <a:solidFill>
                  <a:srgbClr val="FFFF00"/>
                </a:solidFill>
              </a:rPr>
              <a:t>Theory</a:t>
            </a:r>
            <a:endParaRPr lang="fr-FR" altLang="fr-FR" sz="2000" dirty="0">
              <a:solidFill>
                <a:srgbClr val="FFFF00"/>
              </a:solidFill>
            </a:endParaRPr>
          </a:p>
        </p:txBody>
      </p:sp>
      <p:sp>
        <p:nvSpPr>
          <p:cNvPr id="36889" name="Double flèche horizontale 36"/>
          <p:cNvSpPr>
            <a:spLocks noChangeArrowheads="1"/>
          </p:cNvSpPr>
          <p:nvPr/>
        </p:nvSpPr>
        <p:spPr bwMode="auto">
          <a:xfrm rot="12846196" flipV="1">
            <a:off x="5057775" y="1608138"/>
            <a:ext cx="2066925" cy="273050"/>
          </a:xfrm>
          <a:prstGeom prst="leftRightArrow">
            <a:avLst>
              <a:gd name="adj1" fmla="val 50000"/>
              <a:gd name="adj2" fmla="val 50325"/>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36890" name="Flèche vers le haut 1"/>
          <p:cNvSpPr>
            <a:spLocks noChangeArrowheads="1"/>
          </p:cNvSpPr>
          <p:nvPr/>
        </p:nvSpPr>
        <p:spPr bwMode="auto">
          <a:xfrm rot="-2327356">
            <a:off x="3022600" y="3808413"/>
            <a:ext cx="419100" cy="1314450"/>
          </a:xfrm>
          <a:prstGeom prst="upArrow">
            <a:avLst>
              <a:gd name="adj1" fmla="val 50000"/>
              <a:gd name="adj2" fmla="val 49993"/>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sp>
        <p:nvSpPr>
          <p:cNvPr id="36891" name="Flèche vers le haut 30"/>
          <p:cNvSpPr>
            <a:spLocks noChangeArrowheads="1"/>
          </p:cNvSpPr>
          <p:nvPr/>
        </p:nvSpPr>
        <p:spPr bwMode="auto">
          <a:xfrm>
            <a:off x="4362450" y="3613150"/>
            <a:ext cx="419100" cy="1008063"/>
          </a:xfrm>
          <a:prstGeom prst="upArrow">
            <a:avLst>
              <a:gd name="adj1" fmla="val 50000"/>
              <a:gd name="adj2" fmla="val 49977"/>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sp>
        <p:nvSpPr>
          <p:cNvPr id="36892" name="Flèche vers le haut 31"/>
          <p:cNvSpPr>
            <a:spLocks noChangeArrowheads="1"/>
          </p:cNvSpPr>
          <p:nvPr/>
        </p:nvSpPr>
        <p:spPr bwMode="auto">
          <a:xfrm rot="2629613">
            <a:off x="5691188" y="3702050"/>
            <a:ext cx="419100" cy="1254125"/>
          </a:xfrm>
          <a:prstGeom prst="upArrow">
            <a:avLst>
              <a:gd name="adj1" fmla="val 50000"/>
              <a:gd name="adj2" fmla="val 49998"/>
            </a:avLst>
          </a:prstGeom>
          <a:solidFill>
            <a:schemeClr val="accent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en-GB" altLang="fr-FR">
              <a:latin typeface="Arial" charset="0"/>
              <a:ea typeface="ＭＳ Ｐゴシック" charset="-128"/>
            </a:endParaRPr>
          </a:p>
        </p:txBody>
      </p:sp>
      <p:graphicFrame>
        <p:nvGraphicFramePr>
          <p:cNvPr id="4" name="Tableau 3"/>
          <p:cNvGraphicFramePr>
            <a:graphicFrameLocks noGrp="1"/>
          </p:cNvGraphicFramePr>
          <p:nvPr>
            <p:extLst>
              <p:ext uri="{D42A27DB-BD31-4B8C-83A1-F6EECF244321}">
                <p14:modId xmlns:p14="http://schemas.microsoft.com/office/powerpoint/2010/main" val="1447030828"/>
              </p:ext>
            </p:extLst>
          </p:nvPr>
        </p:nvGraphicFramePr>
        <p:xfrm>
          <a:off x="419915" y="4926607"/>
          <a:ext cx="1937142" cy="1282645"/>
        </p:xfrm>
        <a:graphic>
          <a:graphicData uri="http://schemas.openxmlformats.org/drawingml/2006/table">
            <a:tbl>
              <a:tblPr/>
              <a:tblGrid>
                <a:gridCol w="968571"/>
                <a:gridCol w="968571"/>
              </a:tblGrid>
              <a:tr h="245229">
                <a:tc>
                  <a:txBody>
                    <a:bodyPr/>
                    <a:lstStyle/>
                    <a:p>
                      <a:pPr algn="l" fontAlgn="b"/>
                      <a:r>
                        <a:rPr lang="fr-FR" sz="1600" b="1" i="0" u="none" strike="noStrike" dirty="0" err="1">
                          <a:solidFill>
                            <a:schemeClr val="accent1"/>
                          </a:solidFill>
                          <a:effectLst/>
                          <a:latin typeface="Calibri"/>
                        </a:rPr>
                        <a:t>cosmology</a:t>
                      </a:r>
                      <a:endParaRPr lang="fr-FR" sz="1600" b="1" i="0" u="none" strike="noStrike" dirty="0">
                        <a:solidFill>
                          <a:schemeClr val="accent1"/>
                        </a:solidFill>
                        <a:effectLst/>
                        <a:latin typeface="Calibri"/>
                      </a:endParaRP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1" i="0" u="none" strike="noStrike">
                          <a:solidFill>
                            <a:schemeClr val="accent1"/>
                          </a:solidFill>
                          <a:effectLst/>
                          <a:latin typeface="Calibri"/>
                        </a:rPr>
                        <a:t>31</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229">
                <a:tc>
                  <a:txBody>
                    <a:bodyPr/>
                    <a:lstStyle/>
                    <a:p>
                      <a:pPr algn="l" fontAlgn="b"/>
                      <a:r>
                        <a:rPr lang="fr-FR" sz="1600" b="1" i="0" u="none" strike="noStrike" dirty="0">
                          <a:solidFill>
                            <a:schemeClr val="accent1"/>
                          </a:solidFill>
                          <a:effectLst/>
                          <a:latin typeface="Calibri"/>
                        </a:rPr>
                        <a:t>gravitation</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1" i="0" u="none" strike="noStrike">
                          <a:solidFill>
                            <a:schemeClr val="accent1"/>
                          </a:solidFill>
                          <a:effectLst/>
                          <a:latin typeface="Calibri"/>
                        </a:rPr>
                        <a:t>14</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229">
                <a:tc>
                  <a:txBody>
                    <a:bodyPr/>
                    <a:lstStyle/>
                    <a:p>
                      <a:pPr algn="l" fontAlgn="b"/>
                      <a:r>
                        <a:rPr lang="fr-FR" sz="1600" b="1" i="0" u="none" strike="noStrike" dirty="0">
                          <a:solidFill>
                            <a:schemeClr val="accent1"/>
                          </a:solidFill>
                          <a:effectLst/>
                          <a:latin typeface="Calibri"/>
                        </a:rPr>
                        <a:t>HEA</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1" i="0" u="none" strike="noStrike" dirty="0">
                          <a:solidFill>
                            <a:schemeClr val="accent1"/>
                          </a:solidFill>
                          <a:effectLst/>
                          <a:latin typeface="Calibri"/>
                        </a:rPr>
                        <a:t>38</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229">
                <a:tc>
                  <a:txBody>
                    <a:bodyPr/>
                    <a:lstStyle/>
                    <a:p>
                      <a:pPr algn="l" fontAlgn="b"/>
                      <a:r>
                        <a:rPr lang="fr-FR" sz="1600" b="1" i="0" u="none" strike="noStrike">
                          <a:solidFill>
                            <a:schemeClr val="accent1"/>
                          </a:solidFill>
                          <a:effectLst/>
                          <a:latin typeface="Calibri"/>
                        </a:rPr>
                        <a:t>Neutrinos</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s-IS" sz="1600" b="1" i="0" u="none" strike="noStrike" dirty="0">
                          <a:solidFill>
                            <a:schemeClr val="accent1"/>
                          </a:solidFill>
                          <a:effectLst/>
                          <a:latin typeface="Calibri"/>
                        </a:rPr>
                        <a:t>29</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229">
                <a:tc>
                  <a:txBody>
                    <a:bodyPr/>
                    <a:lstStyle/>
                    <a:p>
                      <a:pPr algn="l" fontAlgn="b"/>
                      <a:r>
                        <a:rPr lang="fr-FR" sz="1600" b="1" i="0" u="none" strike="noStrike">
                          <a:solidFill>
                            <a:schemeClr val="accent1"/>
                          </a:solidFill>
                          <a:effectLst/>
                          <a:latin typeface="Calibri"/>
                        </a:rPr>
                        <a:t>Theory</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1600" b="1" i="0" u="none" strike="noStrike" dirty="0">
                          <a:solidFill>
                            <a:schemeClr val="accent1"/>
                          </a:solidFill>
                          <a:effectLst/>
                          <a:latin typeface="Calibri"/>
                        </a:rPr>
                        <a:t>33</a:t>
                      </a:r>
                    </a:p>
                  </a:txBody>
                  <a:tcPr marL="12698" marR="12698" marT="126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6913" name="Imag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723" y="4221163"/>
            <a:ext cx="4217065" cy="268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178584" y="1342383"/>
            <a:ext cx="1336469" cy="369332"/>
          </a:xfrm>
          <a:prstGeom prst="rect">
            <a:avLst/>
          </a:prstGeom>
          <a:noFill/>
        </p:spPr>
        <p:txBody>
          <a:bodyPr wrap="square" rtlCol="0">
            <a:spAutoFit/>
          </a:bodyPr>
          <a:lstStyle/>
          <a:p>
            <a:r>
              <a:rPr lang="en-GB" sz="1800" dirty="0">
                <a:solidFill>
                  <a:schemeClr val="accent1"/>
                </a:solidFill>
              </a:rPr>
              <a:t>F</a:t>
            </a:r>
            <a:r>
              <a:rPr lang="en-GB" sz="1800" dirty="0" smtClean="0">
                <a:solidFill>
                  <a:schemeClr val="accent1"/>
                </a:solidFill>
              </a:rPr>
              <a:t>eedback</a:t>
            </a:r>
            <a:endParaRPr lang="en-GB" sz="1800"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ZoneTexte 1"/>
          <p:cNvSpPr txBox="1">
            <a:spLocks noChangeArrowheads="1"/>
          </p:cNvSpPr>
          <p:nvPr/>
        </p:nvSpPr>
        <p:spPr bwMode="auto">
          <a:xfrm>
            <a:off x="1331640" y="0"/>
            <a:ext cx="684076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0" indent="0"/>
            <a:r>
              <a:rPr lang="en-GB" altLang="fr-FR" sz="3200" dirty="0" smtClean="0">
                <a:solidFill>
                  <a:schemeClr val="accent1"/>
                </a:solidFill>
              </a:rPr>
              <a:t>International  Insertion, beyond APPEC </a:t>
            </a:r>
            <a:endParaRPr lang="en-GB" altLang="fr-FR" sz="3200" dirty="0">
              <a:solidFill>
                <a:schemeClr val="accent1"/>
              </a:solidFill>
            </a:endParaRPr>
          </a:p>
        </p:txBody>
      </p:sp>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7" y="629248"/>
            <a:ext cx="9144000" cy="6525344"/>
          </a:xfrm>
          <a:prstGeom prst="rect">
            <a:avLst/>
          </a:prstGeom>
        </p:spPr>
      </p:pic>
      <p:sp>
        <p:nvSpPr>
          <p:cNvPr id="22" name="Line 4"/>
          <p:cNvSpPr>
            <a:spLocks noChangeShapeType="1"/>
          </p:cNvSpPr>
          <p:nvPr/>
        </p:nvSpPr>
        <p:spPr bwMode="auto">
          <a:xfrm flipV="1">
            <a:off x="571500" y="2627531"/>
            <a:ext cx="1295400" cy="152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3" name="Rectangle 5"/>
          <p:cNvSpPr>
            <a:spLocks noChangeArrowheads="1"/>
          </p:cNvSpPr>
          <p:nvPr/>
        </p:nvSpPr>
        <p:spPr bwMode="auto">
          <a:xfrm>
            <a:off x="58737" y="2736671"/>
            <a:ext cx="3569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914306" fontAlgn="auto">
              <a:spcBef>
                <a:spcPts val="0"/>
              </a:spcBef>
              <a:spcAft>
                <a:spcPts val="0"/>
              </a:spcAft>
              <a:buFont typeface="Arial"/>
              <a:buChar char="•"/>
            </a:pPr>
            <a:r>
              <a:rPr lang="fr-FR" sz="1800" dirty="0">
                <a:solidFill>
                  <a:srgbClr val="FFFF00"/>
                </a:solidFill>
                <a:latin typeface="Times" charset="0"/>
              </a:rPr>
              <a:t> </a:t>
            </a:r>
            <a:r>
              <a:rPr lang="fr-FR" sz="1800" b="1" dirty="0" smtClean="0">
                <a:solidFill>
                  <a:srgbClr val="FFFF00"/>
                </a:solidFill>
                <a:latin typeface="Cambria"/>
                <a:cs typeface="Cambria"/>
              </a:rPr>
              <a:t>UMI  Paris- </a:t>
            </a:r>
            <a:r>
              <a:rPr lang="fr-FR" sz="1800" b="1" dirty="0" err="1" smtClean="0">
                <a:solidFill>
                  <a:srgbClr val="FFFF00"/>
                </a:solidFill>
                <a:latin typeface="Cambria"/>
                <a:cs typeface="Cambria"/>
              </a:rPr>
              <a:t>Bay</a:t>
            </a:r>
            <a:r>
              <a:rPr lang="fr-FR" sz="1800" b="1" dirty="0" smtClean="0">
                <a:solidFill>
                  <a:srgbClr val="FFFF00"/>
                </a:solidFill>
                <a:latin typeface="Cambria"/>
                <a:cs typeface="Cambria"/>
              </a:rPr>
              <a:t>-Area</a:t>
            </a:r>
          </a:p>
          <a:p>
            <a:pPr marL="285750" indent="-285750" defTabSz="914306" fontAlgn="auto">
              <a:spcBef>
                <a:spcPts val="0"/>
              </a:spcBef>
              <a:spcAft>
                <a:spcPts val="0"/>
              </a:spcAft>
              <a:buFont typeface="Arial"/>
              <a:buChar char="•"/>
            </a:pPr>
            <a:r>
              <a:rPr lang="fr-FR" sz="1800" b="1" dirty="0" smtClean="0">
                <a:solidFill>
                  <a:srgbClr val="FFFF00"/>
                </a:solidFill>
                <a:latin typeface="Cambria"/>
                <a:cs typeface="Cambria"/>
              </a:rPr>
              <a:t>G. </a:t>
            </a:r>
            <a:r>
              <a:rPr lang="fr-FR" sz="1800" b="1" dirty="0" err="1" smtClean="0">
                <a:solidFill>
                  <a:srgbClr val="FFFF00"/>
                </a:solidFill>
                <a:latin typeface="Cambria"/>
                <a:cs typeface="Cambria"/>
              </a:rPr>
              <a:t>Smoot</a:t>
            </a:r>
            <a:r>
              <a:rPr lang="fr-FR" sz="1800" b="1" dirty="0" smtClean="0">
                <a:solidFill>
                  <a:srgbClr val="FFFF00"/>
                </a:solidFill>
                <a:latin typeface="Cambria"/>
                <a:cs typeface="Cambria"/>
              </a:rPr>
              <a:t>, S. </a:t>
            </a:r>
            <a:r>
              <a:rPr lang="fr-FR" sz="1800" b="1" dirty="0" err="1" smtClean="0">
                <a:solidFill>
                  <a:srgbClr val="FFFF00"/>
                </a:solidFill>
                <a:latin typeface="Cambria"/>
                <a:cs typeface="Cambria"/>
              </a:rPr>
              <a:t>Perlmutter</a:t>
            </a:r>
            <a:endParaRPr lang="fr-FR" sz="1800" b="1" dirty="0" smtClean="0">
              <a:solidFill>
                <a:srgbClr val="FFFF00"/>
              </a:solidFill>
              <a:latin typeface="Cambria"/>
              <a:cs typeface="Cambria"/>
            </a:endParaRPr>
          </a:p>
        </p:txBody>
      </p:sp>
      <p:sp>
        <p:nvSpPr>
          <p:cNvPr id="24" name="Line 7"/>
          <p:cNvSpPr>
            <a:spLocks noChangeShapeType="1"/>
          </p:cNvSpPr>
          <p:nvPr/>
        </p:nvSpPr>
        <p:spPr bwMode="auto">
          <a:xfrm flipH="1">
            <a:off x="4419600" y="1219200"/>
            <a:ext cx="0" cy="289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5" name="Rectangle 9"/>
          <p:cNvSpPr>
            <a:spLocks noChangeArrowheads="1"/>
          </p:cNvSpPr>
          <p:nvPr/>
        </p:nvSpPr>
        <p:spPr bwMode="auto">
          <a:xfrm>
            <a:off x="1884060" y="1064039"/>
            <a:ext cx="332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06" fontAlgn="auto">
              <a:spcBef>
                <a:spcPts val="0"/>
              </a:spcBef>
              <a:spcAft>
                <a:spcPts val="0"/>
              </a:spcAft>
            </a:pPr>
            <a:r>
              <a:rPr lang="fr-FR" sz="1800" b="1" smtClean="0">
                <a:solidFill>
                  <a:srgbClr val="FFFF00"/>
                </a:solidFill>
                <a:latin typeface="Times" charset="0"/>
              </a:rPr>
              <a:t>U. Of Chicago </a:t>
            </a:r>
            <a:endParaRPr lang="fr-FR" sz="1800" b="1">
              <a:solidFill>
                <a:srgbClr val="FFFF00"/>
              </a:solidFill>
              <a:latin typeface="Times" charset="0"/>
            </a:endParaRPr>
          </a:p>
        </p:txBody>
      </p:sp>
      <p:sp>
        <p:nvSpPr>
          <p:cNvPr id="26" name="Line 16"/>
          <p:cNvSpPr>
            <a:spLocks noChangeShapeType="1"/>
          </p:cNvSpPr>
          <p:nvPr/>
        </p:nvSpPr>
        <p:spPr bwMode="auto">
          <a:xfrm>
            <a:off x="1752600" y="2514600"/>
            <a:ext cx="4953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7" name="Line 17"/>
          <p:cNvSpPr>
            <a:spLocks noChangeShapeType="1"/>
          </p:cNvSpPr>
          <p:nvPr/>
        </p:nvSpPr>
        <p:spPr bwMode="auto">
          <a:xfrm flipV="1">
            <a:off x="1691680" y="4221088"/>
            <a:ext cx="1839292" cy="1008112"/>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28" name="Rectangle 21"/>
          <p:cNvSpPr>
            <a:spLocks noChangeArrowheads="1"/>
          </p:cNvSpPr>
          <p:nvPr/>
        </p:nvSpPr>
        <p:spPr bwMode="auto">
          <a:xfrm>
            <a:off x="5156200" y="3962400"/>
            <a:ext cx="347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06" fontAlgn="auto">
              <a:spcBef>
                <a:spcPts val="0"/>
              </a:spcBef>
              <a:spcAft>
                <a:spcPts val="0"/>
              </a:spcAft>
            </a:pPr>
            <a:r>
              <a:rPr lang="fr-FR" sz="1800" b="1" dirty="0" smtClean="0">
                <a:solidFill>
                  <a:srgbClr val="FFFF00"/>
                </a:solidFill>
                <a:latin typeface="Times" charset="0"/>
                <a:cs typeface="Times" charset="0"/>
              </a:rPr>
              <a:t>KITP  </a:t>
            </a:r>
            <a:r>
              <a:rPr lang="fr-FR" sz="1800" b="1" dirty="0" err="1" smtClean="0">
                <a:solidFill>
                  <a:srgbClr val="FFFF00"/>
                </a:solidFill>
                <a:latin typeface="Times" charset="0"/>
                <a:cs typeface="Times" charset="0"/>
              </a:rPr>
              <a:t>Helmholz</a:t>
            </a:r>
            <a:r>
              <a:rPr lang="fr-FR" sz="1800" b="1" dirty="0">
                <a:solidFill>
                  <a:srgbClr val="FFFF00"/>
                </a:solidFill>
                <a:latin typeface="Times" charset="0"/>
                <a:cs typeface="Times" charset="0"/>
              </a:rPr>
              <a:t> </a:t>
            </a:r>
            <a:r>
              <a:rPr lang="fr-FR" sz="1800" b="1" dirty="0" smtClean="0">
                <a:solidFill>
                  <a:srgbClr val="FFFF00"/>
                </a:solidFill>
                <a:latin typeface="Times" charset="0"/>
                <a:cs typeface="Times" charset="0"/>
              </a:rPr>
              <a:t> Allianz </a:t>
            </a:r>
          </a:p>
          <a:p>
            <a:pPr defTabSz="914306" fontAlgn="auto">
              <a:spcBef>
                <a:spcPts val="0"/>
              </a:spcBef>
              <a:spcAft>
                <a:spcPts val="0"/>
              </a:spcAft>
            </a:pPr>
            <a:r>
              <a:rPr lang="fr-FR" sz="1800" b="1" dirty="0" smtClean="0">
                <a:solidFill>
                  <a:srgbClr val="FFFF00"/>
                </a:solidFill>
                <a:latin typeface="Times" charset="0"/>
                <a:cs typeface="Times" charset="0"/>
              </a:rPr>
              <a:t>APC</a:t>
            </a:r>
            <a:r>
              <a:rPr lang="fr-FR" sz="1800" b="1" dirty="0" smtClean="0">
                <a:solidFill>
                  <a:srgbClr val="FFFF00"/>
                </a:solidFill>
                <a:latin typeface="Times" charset="0"/>
                <a:cs typeface="Times" charset="0"/>
              </a:rPr>
              <a:t>-Hambourg-Oxford</a:t>
            </a:r>
          </a:p>
          <a:p>
            <a:pPr defTabSz="914306" fontAlgn="auto">
              <a:spcBef>
                <a:spcPts val="0"/>
              </a:spcBef>
              <a:spcAft>
                <a:spcPts val="0"/>
              </a:spcAft>
            </a:pPr>
            <a:r>
              <a:rPr lang="fr-FR" sz="1800" b="1" dirty="0" smtClean="0">
                <a:solidFill>
                  <a:srgbClr val="FFFF00"/>
                </a:solidFill>
                <a:latin typeface="Times" charset="0"/>
              </a:rPr>
              <a:t>Solvay </a:t>
            </a:r>
            <a:r>
              <a:rPr lang="fr-FR" sz="1800" b="1" dirty="0">
                <a:solidFill>
                  <a:srgbClr val="FFFF00"/>
                </a:solidFill>
                <a:latin typeface="Times" charset="0"/>
              </a:rPr>
              <a:t>Institute</a:t>
            </a:r>
            <a:endParaRPr lang="fr-FR" sz="1800" b="1" dirty="0">
              <a:solidFill>
                <a:srgbClr val="FFFF00"/>
              </a:solidFill>
              <a:latin typeface="Arial"/>
            </a:endParaRPr>
          </a:p>
          <a:p>
            <a:pPr defTabSz="914306" fontAlgn="auto">
              <a:spcBef>
                <a:spcPts val="0"/>
              </a:spcBef>
              <a:spcAft>
                <a:spcPts val="0"/>
              </a:spcAft>
            </a:pPr>
            <a:r>
              <a:rPr lang="fr-FR" sz="1800" b="1" dirty="0" smtClean="0">
                <a:solidFill>
                  <a:srgbClr val="FFFF00"/>
                </a:solidFill>
                <a:latin typeface="Times" charset="0"/>
                <a:cs typeface="Times" charset="0"/>
              </a:rPr>
              <a:t> </a:t>
            </a:r>
          </a:p>
        </p:txBody>
      </p:sp>
      <p:sp>
        <p:nvSpPr>
          <p:cNvPr id="29" name="Line 23"/>
          <p:cNvSpPr>
            <a:spLocks noChangeShapeType="1"/>
          </p:cNvSpPr>
          <p:nvPr/>
        </p:nvSpPr>
        <p:spPr bwMode="auto">
          <a:xfrm flipH="1" flipV="1">
            <a:off x="7764462" y="2174220"/>
            <a:ext cx="7937" cy="79758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30" name="Rectangle 24"/>
          <p:cNvSpPr>
            <a:spLocks noChangeArrowheads="1"/>
          </p:cNvSpPr>
          <p:nvPr/>
        </p:nvSpPr>
        <p:spPr bwMode="auto">
          <a:xfrm>
            <a:off x="7380312" y="2824667"/>
            <a:ext cx="16042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06" fontAlgn="auto">
              <a:spcBef>
                <a:spcPts val="0"/>
              </a:spcBef>
              <a:spcAft>
                <a:spcPts val="0"/>
              </a:spcAft>
            </a:pPr>
            <a:r>
              <a:rPr lang="fr-FR" sz="1800" b="1" err="1" smtClean="0">
                <a:solidFill>
                  <a:srgbClr val="FFFF00"/>
                </a:solidFill>
                <a:latin typeface="Times" charset="0"/>
                <a:cs typeface="Times" charset="0"/>
              </a:rPr>
              <a:t>Japan</a:t>
            </a:r>
            <a:endParaRPr lang="fr-FR" sz="1800" b="1" smtClean="0">
              <a:solidFill>
                <a:srgbClr val="FFFF00"/>
              </a:solidFill>
              <a:latin typeface="Times" charset="0"/>
              <a:cs typeface="Times" charset="0"/>
            </a:endParaRPr>
          </a:p>
          <a:p>
            <a:pPr algn="ctr" defTabSz="914306" fontAlgn="auto">
              <a:spcBef>
                <a:spcPts val="0"/>
              </a:spcBef>
              <a:spcAft>
                <a:spcPts val="0"/>
              </a:spcAft>
            </a:pPr>
            <a:r>
              <a:rPr lang="fr-FR" sz="1800" b="1" smtClean="0">
                <a:solidFill>
                  <a:srgbClr val="FFFF00"/>
                </a:solidFill>
                <a:latin typeface="Times" charset="0"/>
                <a:cs typeface="Times" charset="0"/>
              </a:rPr>
              <a:t>LIA</a:t>
            </a:r>
          </a:p>
          <a:p>
            <a:pPr algn="ctr" defTabSz="914306" fontAlgn="auto">
              <a:spcBef>
                <a:spcPts val="0"/>
              </a:spcBef>
              <a:spcAft>
                <a:spcPts val="0"/>
              </a:spcAft>
            </a:pPr>
            <a:r>
              <a:rPr lang="fr-FR" sz="1800" b="1" smtClean="0">
                <a:solidFill>
                  <a:srgbClr val="FFFF00"/>
                </a:solidFill>
                <a:latin typeface="Times" charset="0"/>
                <a:cs typeface="Times" charset="0"/>
              </a:rPr>
              <a:t>KAVLI-IPMU</a:t>
            </a:r>
          </a:p>
        </p:txBody>
      </p:sp>
      <p:sp>
        <p:nvSpPr>
          <p:cNvPr id="31" name="Line 25"/>
          <p:cNvSpPr>
            <a:spLocks noChangeShapeType="1"/>
          </p:cNvSpPr>
          <p:nvPr/>
        </p:nvSpPr>
        <p:spPr bwMode="auto">
          <a:xfrm flipH="1" flipV="1">
            <a:off x="4788024" y="2204864"/>
            <a:ext cx="1070992" cy="178818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306" fontAlgn="auto">
              <a:spcBef>
                <a:spcPts val="0"/>
              </a:spcBef>
              <a:spcAft>
                <a:spcPts val="0"/>
              </a:spcAft>
            </a:pPr>
            <a:endParaRPr lang="fr-FR" sz="1800">
              <a:solidFill>
                <a:srgbClr val="FFFF00"/>
              </a:solidFill>
              <a:latin typeface="Arial"/>
            </a:endParaRPr>
          </a:p>
        </p:txBody>
      </p:sp>
      <p:sp>
        <p:nvSpPr>
          <p:cNvPr id="33" name="ZoneTexte 32"/>
          <p:cNvSpPr txBox="1"/>
          <p:nvPr/>
        </p:nvSpPr>
        <p:spPr>
          <a:xfrm>
            <a:off x="939800" y="5257800"/>
            <a:ext cx="2146300" cy="369332"/>
          </a:xfrm>
          <a:prstGeom prst="rect">
            <a:avLst/>
          </a:prstGeom>
          <a:noFill/>
        </p:spPr>
        <p:txBody>
          <a:bodyPr wrap="square" rtlCol="0">
            <a:spAutoFit/>
          </a:bodyPr>
          <a:lstStyle/>
          <a:p>
            <a:pPr defTabSz="914306" fontAlgn="auto">
              <a:spcBef>
                <a:spcPts val="0"/>
              </a:spcBef>
              <a:spcAft>
                <a:spcPts val="0"/>
              </a:spcAft>
            </a:pPr>
            <a:r>
              <a:rPr lang="fr-FR" sz="1800" smtClean="0">
                <a:solidFill>
                  <a:srgbClr val="FFFF00"/>
                </a:solidFill>
                <a:latin typeface="Cambria"/>
                <a:cs typeface="Cambria"/>
              </a:rPr>
              <a:t>LIA  Argentina</a:t>
            </a:r>
          </a:p>
        </p:txBody>
      </p:sp>
      <p:sp>
        <p:nvSpPr>
          <p:cNvPr id="2" name="Rectangle 1"/>
          <p:cNvSpPr/>
          <p:nvPr/>
        </p:nvSpPr>
        <p:spPr bwMode="auto">
          <a:xfrm>
            <a:off x="4944106" y="1043091"/>
            <a:ext cx="2802894" cy="95510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1600" b="1" dirty="0" smtClean="0">
                <a:solidFill>
                  <a:schemeClr val="accent1"/>
                </a:solidFill>
                <a:latin typeface="Cambria" charset="0"/>
                <a:ea typeface="Cambria" charset="0"/>
                <a:cs typeface="Cambria" charset="0"/>
              </a:rPr>
              <a:t>A new brother institution  </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err="1" smtClean="0">
                <a:ln>
                  <a:noFill/>
                </a:ln>
                <a:solidFill>
                  <a:schemeClr val="accent1"/>
                </a:solidFill>
                <a:effectLst/>
                <a:latin typeface="Cambria" charset="0"/>
                <a:ea typeface="Cambria" charset="0"/>
                <a:cs typeface="Cambria" charset="0"/>
              </a:rPr>
              <a:t>Astrocent</a:t>
            </a:r>
            <a:r>
              <a:rPr lang="en-GB" sz="1600" b="1" dirty="0">
                <a:solidFill>
                  <a:schemeClr val="accent1"/>
                </a:solidFill>
                <a:latin typeface="Cambria" charset="0"/>
                <a:ea typeface="Cambria" charset="0"/>
                <a:cs typeface="Cambria" charset="0"/>
              </a:rPr>
              <a:t> </a:t>
            </a:r>
            <a:r>
              <a:rPr lang="en-GB" sz="1600" b="1" dirty="0" smtClean="0">
                <a:solidFill>
                  <a:schemeClr val="accent1"/>
                </a:solidFill>
                <a:latin typeface="Cambria" charset="0"/>
                <a:ea typeface="Cambria" charset="0"/>
                <a:cs typeface="Cambria" charset="0"/>
              </a:rPr>
              <a:t> in Warsaw</a:t>
            </a:r>
            <a:r>
              <a:rPr kumimoji="0" lang="en-GB" sz="1600" b="1" i="0" u="none" strike="noStrike" cap="none" normalizeH="0" dirty="0" smtClean="0">
                <a:ln>
                  <a:noFill/>
                </a:ln>
                <a:solidFill>
                  <a:schemeClr val="accent1"/>
                </a:solidFill>
                <a:effectLst/>
                <a:latin typeface="Cambria" charset="0"/>
                <a:ea typeface="Cambria" charset="0"/>
                <a:cs typeface="Cambria" charset="0"/>
              </a:rPr>
              <a:t> </a:t>
            </a:r>
            <a:endParaRPr kumimoji="0" lang="en-GB" sz="1600" b="1" i="0" u="none" strike="noStrike" cap="none" normalizeH="0" baseline="0" dirty="0">
              <a:ln>
                <a:noFill/>
              </a:ln>
              <a:solidFill>
                <a:schemeClr val="accent1"/>
              </a:solidFill>
              <a:effectLst/>
              <a:latin typeface="Cambria" charset="0"/>
              <a:ea typeface="Cambria" charset="0"/>
              <a:cs typeface="Cambria" charset="0"/>
            </a:endParaRPr>
          </a:p>
        </p:txBody>
      </p:sp>
    </p:spTree>
    <p:extLst>
      <p:ext uri="{BB962C8B-B14F-4D97-AF65-F5344CB8AC3E}">
        <p14:creationId xmlns:p14="http://schemas.microsoft.com/office/powerpoint/2010/main" val="35787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302358"/>
            <a:ext cx="8964488" cy="6340198"/>
          </a:xfrm>
          <a:prstGeom prst="rect">
            <a:avLst/>
          </a:prstGeom>
          <a:noFill/>
        </p:spPr>
        <p:txBody>
          <a:bodyPr wrap="square" rtlCol="0">
            <a:spAutoFit/>
          </a:bodyPr>
          <a:lstStyle/>
          <a:p>
            <a:pPr algn="ctr"/>
            <a:r>
              <a:rPr lang="en-GB" sz="2000" b="1" dirty="0" err="1">
                <a:solidFill>
                  <a:srgbClr val="FFFF00"/>
                </a:solidFill>
                <a:latin typeface="Cambria"/>
                <a:cs typeface="Cambria"/>
              </a:rPr>
              <a:t>AstroCeNT</a:t>
            </a:r>
            <a:r>
              <a:rPr lang="en-GB" sz="2000" b="1" dirty="0">
                <a:solidFill>
                  <a:srgbClr val="FFFF00"/>
                </a:solidFill>
                <a:latin typeface="Cambria"/>
                <a:cs typeface="Cambria"/>
              </a:rPr>
              <a:t>:</a:t>
            </a:r>
            <a:endParaRPr lang="fr-FR" sz="2000" dirty="0">
              <a:solidFill>
                <a:srgbClr val="FFFF00"/>
              </a:solidFill>
              <a:latin typeface="Cambria"/>
              <a:cs typeface="Cambria"/>
            </a:endParaRPr>
          </a:p>
          <a:p>
            <a:pPr algn="ctr"/>
            <a:r>
              <a:rPr lang="en-GB" sz="2000" b="1" dirty="0">
                <a:solidFill>
                  <a:srgbClr val="FFFF00"/>
                </a:solidFill>
                <a:latin typeface="Cambria"/>
                <a:cs typeface="Cambria"/>
              </a:rPr>
              <a:t>Particle Astrophysics Science and Technology Centre</a:t>
            </a:r>
            <a:endParaRPr lang="fr-FR" sz="2000" dirty="0">
              <a:solidFill>
                <a:srgbClr val="FFFF00"/>
              </a:solidFill>
              <a:latin typeface="Cambria"/>
              <a:cs typeface="Cambria"/>
            </a:endParaRPr>
          </a:p>
          <a:p>
            <a:pPr algn="ctr"/>
            <a:r>
              <a:rPr lang="en-GB" sz="1800" dirty="0">
                <a:solidFill>
                  <a:srgbClr val="FFFF00"/>
                </a:solidFill>
              </a:rPr>
              <a:t> </a:t>
            </a:r>
            <a:endParaRPr lang="fr-FR" sz="1800" dirty="0">
              <a:solidFill>
                <a:srgbClr val="FFFF00"/>
              </a:solidFill>
            </a:endParaRPr>
          </a:p>
          <a:p>
            <a:r>
              <a:rPr lang="en-GB" sz="1800" dirty="0">
                <a:solidFill>
                  <a:srgbClr val="FFFF00"/>
                </a:solidFill>
              </a:rPr>
              <a:t> </a:t>
            </a:r>
            <a:endParaRPr lang="fr-FR" sz="1800" dirty="0">
              <a:solidFill>
                <a:srgbClr val="FFFF00"/>
              </a:solidFill>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prime objective of </a:t>
            </a:r>
            <a:r>
              <a:rPr lang="en-GB" sz="1800" dirty="0" smtClean="0">
                <a:solidFill>
                  <a:srgbClr val="FFFFFF"/>
                </a:solidFill>
                <a:latin typeface="Cambria"/>
                <a:cs typeface="Cambria"/>
              </a:rPr>
              <a:t> </a:t>
            </a:r>
            <a:r>
              <a:rPr lang="en-GB" sz="1800" dirty="0" err="1" smtClean="0">
                <a:solidFill>
                  <a:srgbClr val="FFFFFF"/>
                </a:solidFill>
                <a:latin typeface="Cambria"/>
                <a:cs typeface="Cambria"/>
              </a:rPr>
              <a:t>AstroCeNT</a:t>
            </a:r>
            <a:r>
              <a:rPr lang="en-GB" sz="1800" dirty="0" smtClean="0">
                <a:solidFill>
                  <a:srgbClr val="FFFFFF"/>
                </a:solidFill>
                <a:latin typeface="Cambria"/>
                <a:cs typeface="Cambria"/>
              </a:rPr>
              <a:t> </a:t>
            </a:r>
            <a:r>
              <a:rPr lang="en-GB" sz="1800" dirty="0">
                <a:solidFill>
                  <a:srgbClr val="FFFFFF"/>
                </a:solidFill>
                <a:latin typeface="Cambria"/>
                <a:cs typeface="Cambria"/>
              </a:rPr>
              <a:t>will be to develop a future oriented research and development (R&amp;D) programme in science and technology in the area of ultra-sensitive detectors and sensors as well as large data set collection and analysis </a:t>
            </a:r>
            <a:r>
              <a:rPr lang="en-GB" sz="1800" dirty="0" smtClean="0">
                <a:solidFill>
                  <a:srgbClr val="FFFFFF"/>
                </a:solidFill>
                <a:latin typeface="Cambria"/>
                <a:cs typeface="Cambria"/>
              </a:rPr>
              <a:t>tools</a:t>
            </a:r>
          </a:p>
          <a:p>
            <a:pPr marL="285750" indent="-285750">
              <a:buFont typeface="Arial"/>
              <a:buChar char="•"/>
            </a:pPr>
            <a:endParaRPr lang="fr-FR" sz="1800" dirty="0">
              <a:solidFill>
                <a:srgbClr val="FFFFFF"/>
              </a:solidFill>
              <a:latin typeface="Cambria"/>
              <a:cs typeface="Cambria"/>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international strategic partner of </a:t>
            </a:r>
            <a:r>
              <a:rPr lang="en-GB" sz="1800" dirty="0" err="1">
                <a:solidFill>
                  <a:srgbClr val="FFFFFF"/>
                </a:solidFill>
                <a:latin typeface="Cambria"/>
                <a:cs typeface="Cambria"/>
              </a:rPr>
              <a:t>AstroCeNT</a:t>
            </a:r>
            <a:r>
              <a:rPr lang="en-GB" sz="1800" dirty="0">
                <a:solidFill>
                  <a:srgbClr val="FFFFFF"/>
                </a:solidFill>
                <a:latin typeface="Cambria"/>
                <a:cs typeface="Cambria"/>
              </a:rPr>
              <a:t> will be the Laboratory of </a:t>
            </a:r>
            <a:r>
              <a:rPr lang="en-GB" sz="1800" dirty="0" err="1">
                <a:solidFill>
                  <a:srgbClr val="FFFFFF"/>
                </a:solidFill>
                <a:latin typeface="Cambria"/>
                <a:cs typeface="Cambria"/>
              </a:rPr>
              <a:t>Astroparticle</a:t>
            </a:r>
            <a:r>
              <a:rPr lang="en-GB" sz="1800" dirty="0">
                <a:solidFill>
                  <a:srgbClr val="FFFFFF"/>
                </a:solidFill>
                <a:latin typeface="Cambria"/>
                <a:cs typeface="Cambria"/>
              </a:rPr>
              <a:t> and Cosmology (APC) — a world-class scientific institute based in Paris. </a:t>
            </a:r>
            <a:endParaRPr lang="en-GB" sz="1800" dirty="0" smtClean="0">
              <a:solidFill>
                <a:srgbClr val="FFFFFF"/>
              </a:solidFill>
              <a:latin typeface="Cambria"/>
              <a:cs typeface="Cambria"/>
            </a:endParaRPr>
          </a:p>
          <a:p>
            <a:pPr marL="285750" indent="-285750">
              <a:buFont typeface="Arial"/>
              <a:buChar char="•"/>
            </a:pPr>
            <a:endParaRPr lang="en-GB" sz="1800" dirty="0">
              <a:solidFill>
                <a:srgbClr val="FFFFFF"/>
              </a:solidFill>
              <a:latin typeface="Cambria"/>
              <a:cs typeface="Cambria"/>
            </a:endParaRPr>
          </a:p>
          <a:p>
            <a:pPr marL="285750" indent="-285750">
              <a:buFont typeface="Arial"/>
              <a:buChar char="•"/>
            </a:pPr>
            <a:r>
              <a:rPr lang="en-GB" sz="1800" dirty="0" smtClean="0">
                <a:solidFill>
                  <a:srgbClr val="FFFFFF"/>
                </a:solidFill>
                <a:latin typeface="Cambria"/>
                <a:cs typeface="Cambria"/>
              </a:rPr>
              <a:t>The </a:t>
            </a:r>
            <a:r>
              <a:rPr lang="en-GB" sz="1800" dirty="0">
                <a:solidFill>
                  <a:srgbClr val="FFFFFF"/>
                </a:solidFill>
                <a:latin typeface="Cambria"/>
                <a:cs typeface="Cambria"/>
              </a:rPr>
              <a:t>main scientific field of the Agenda will </a:t>
            </a:r>
            <a:r>
              <a:rPr lang="en-GB" sz="1800" dirty="0" smtClean="0">
                <a:solidFill>
                  <a:srgbClr val="FFFFFF"/>
                </a:solidFill>
                <a:latin typeface="Cambria"/>
                <a:cs typeface="Cambria"/>
              </a:rPr>
              <a:t>initially </a:t>
            </a:r>
            <a:r>
              <a:rPr lang="en-GB" sz="1800" dirty="0">
                <a:solidFill>
                  <a:srgbClr val="FFFFFF"/>
                </a:solidFill>
                <a:latin typeface="Cambria"/>
                <a:cs typeface="Cambria"/>
              </a:rPr>
              <a:t>be focused on two areas: </a:t>
            </a:r>
            <a:endParaRPr lang="en-GB" sz="1800" dirty="0" smtClean="0">
              <a:solidFill>
                <a:srgbClr val="FFFFFF"/>
              </a:solidFill>
              <a:latin typeface="Cambria"/>
              <a:cs typeface="Cambria"/>
            </a:endParaRPr>
          </a:p>
          <a:p>
            <a:pPr marL="285750" indent="-285750">
              <a:buFont typeface="Arial"/>
              <a:buChar char="•"/>
            </a:pP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G</a:t>
            </a:r>
            <a:r>
              <a:rPr lang="en-GB" sz="1800" b="1" dirty="0" smtClean="0">
                <a:solidFill>
                  <a:srgbClr val="FFFFFF"/>
                </a:solidFill>
                <a:latin typeface="Cambria"/>
                <a:cs typeface="Cambria"/>
              </a:rPr>
              <a:t>ravitational </a:t>
            </a:r>
            <a:r>
              <a:rPr lang="en-GB" sz="1800" b="1" dirty="0">
                <a:solidFill>
                  <a:srgbClr val="FFFFFF"/>
                </a:solidFill>
                <a:latin typeface="Cambria"/>
                <a:cs typeface="Cambria"/>
              </a:rPr>
              <a:t>wave</a:t>
            </a:r>
            <a:r>
              <a:rPr lang="en-GB" sz="1800" dirty="0">
                <a:solidFill>
                  <a:srgbClr val="FFFFFF"/>
                </a:solidFill>
                <a:latin typeface="Cambria"/>
                <a:cs typeface="Cambria"/>
              </a:rPr>
              <a:t> </a:t>
            </a:r>
            <a:r>
              <a:rPr lang="en-GB" sz="1800" b="1" dirty="0" smtClean="0">
                <a:solidFill>
                  <a:srgbClr val="FFFFFF"/>
                </a:solidFill>
                <a:latin typeface="Cambria"/>
                <a:cs typeface="Cambria"/>
              </a:rPr>
              <a:t>astronomy </a:t>
            </a:r>
            <a:r>
              <a:rPr lang="en-GB" sz="1800" b="1" dirty="0">
                <a:solidFill>
                  <a:srgbClr val="FFFFFF"/>
                </a:solidFill>
                <a:latin typeface="Cambria"/>
                <a:cs typeface="Cambria"/>
              </a:rPr>
              <a:t>and </a:t>
            </a:r>
            <a:endParaRPr lang="fr-FR" sz="1800" b="1"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D</a:t>
            </a:r>
            <a:r>
              <a:rPr lang="en-GB" sz="1800" b="1" dirty="0" smtClean="0">
                <a:solidFill>
                  <a:srgbClr val="FFFFFF"/>
                </a:solidFill>
                <a:latin typeface="Cambria"/>
                <a:cs typeface="Cambria"/>
              </a:rPr>
              <a:t>ark </a:t>
            </a:r>
            <a:r>
              <a:rPr lang="en-GB" sz="1800" b="1" dirty="0">
                <a:solidFill>
                  <a:srgbClr val="FFFFFF"/>
                </a:solidFill>
                <a:latin typeface="Cambria"/>
                <a:cs typeface="Cambria"/>
              </a:rPr>
              <a:t>matter </a:t>
            </a:r>
            <a:endParaRPr lang="fr-FR" sz="1800" dirty="0">
              <a:solidFill>
                <a:srgbClr val="FFFFFF"/>
              </a:solidFill>
              <a:latin typeface="Cambria"/>
              <a:cs typeface="Cambria"/>
            </a:endParaRPr>
          </a:p>
          <a:p>
            <a:r>
              <a:rPr lang="en-GB" sz="1800" dirty="0">
                <a:solidFill>
                  <a:srgbClr val="FFFFFF"/>
                </a:solidFill>
                <a:latin typeface="Cambria"/>
                <a:cs typeface="Cambria"/>
              </a:rPr>
              <a:t> </a:t>
            </a:r>
            <a:endParaRPr lang="fr-FR" sz="1800" dirty="0">
              <a:solidFill>
                <a:srgbClr val="FFFFFF"/>
              </a:solidFill>
              <a:latin typeface="Cambria"/>
              <a:cs typeface="Cambria"/>
            </a:endParaRPr>
          </a:p>
          <a:p>
            <a:r>
              <a:rPr lang="en-GB" sz="1800" dirty="0" smtClean="0">
                <a:solidFill>
                  <a:srgbClr val="FFFFFF"/>
                </a:solidFill>
                <a:latin typeface="Cambria"/>
                <a:cs typeface="Cambria"/>
              </a:rPr>
              <a:t>The </a:t>
            </a:r>
            <a:r>
              <a:rPr lang="en-GB" sz="1800" dirty="0">
                <a:solidFill>
                  <a:srgbClr val="FFFFFF"/>
                </a:solidFill>
                <a:latin typeface="Cambria"/>
                <a:cs typeface="Cambria"/>
              </a:rPr>
              <a:t>main three science-driven technological themes initially proposed for </a:t>
            </a:r>
            <a:r>
              <a:rPr lang="en-GB" sz="1800" dirty="0" err="1" smtClean="0">
                <a:solidFill>
                  <a:srgbClr val="FFFFFF"/>
                </a:solidFill>
                <a:latin typeface="Cambria"/>
                <a:cs typeface="Cambria"/>
              </a:rPr>
              <a:t>AstroCeNT</a:t>
            </a:r>
            <a:r>
              <a:rPr lang="en-GB" sz="1800" dirty="0" smtClean="0">
                <a:solidFill>
                  <a:srgbClr val="FFFFFF"/>
                </a:solidFill>
                <a:latin typeface="Cambria"/>
                <a:cs typeface="Cambria"/>
              </a:rPr>
              <a:t> are:</a:t>
            </a:r>
          </a:p>
          <a:p>
            <a:r>
              <a:rPr lang="en-GB" sz="1800" dirty="0" smtClean="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Silicon Photo Multiplier </a:t>
            </a:r>
            <a:r>
              <a:rPr lang="en-GB" sz="1800" b="1" dirty="0" smtClean="0">
                <a:solidFill>
                  <a:srgbClr val="FFFFFF"/>
                </a:solidFill>
                <a:latin typeface="Cambria"/>
                <a:cs typeface="Cambria"/>
              </a:rPr>
              <a:t>based </a:t>
            </a:r>
            <a:r>
              <a:rPr lang="en-GB" sz="1800" b="1" dirty="0">
                <a:solidFill>
                  <a:srgbClr val="FFFFFF"/>
                </a:solidFill>
                <a:latin typeface="Cambria"/>
                <a:cs typeface="Cambria"/>
              </a:rPr>
              <a:t>systems;</a:t>
            </a:r>
            <a:r>
              <a:rPr lang="en-GB" sz="1800" dirty="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seismic sensors;</a:t>
            </a:r>
            <a:r>
              <a:rPr lang="en-GB" sz="1800" dirty="0">
                <a:solidFill>
                  <a:srgbClr val="FFFFFF"/>
                </a:solidFill>
                <a:latin typeface="Cambria"/>
                <a:cs typeface="Cambria"/>
              </a:rPr>
              <a:t> </a:t>
            </a:r>
            <a:endParaRPr lang="fr-FR" sz="1800" dirty="0">
              <a:solidFill>
                <a:srgbClr val="FFFFFF"/>
              </a:solidFill>
              <a:latin typeface="Cambria"/>
              <a:cs typeface="Cambria"/>
            </a:endParaRPr>
          </a:p>
          <a:p>
            <a:pPr marL="800100" lvl="1" indent="-342900">
              <a:buFont typeface="+mj-lt"/>
              <a:buAutoNum type="arabicPeriod"/>
            </a:pPr>
            <a:r>
              <a:rPr lang="en-GB" sz="1800" b="1" dirty="0">
                <a:solidFill>
                  <a:srgbClr val="FFFFFF"/>
                </a:solidFill>
                <a:latin typeface="Cambria"/>
                <a:cs typeface="Cambria"/>
              </a:rPr>
              <a:t>data acquisition and large data set </a:t>
            </a:r>
            <a:r>
              <a:rPr lang="en-GB" sz="1800" b="1" dirty="0" smtClean="0">
                <a:solidFill>
                  <a:srgbClr val="FFFFFF"/>
                </a:solidFill>
                <a:latin typeface="Cambria"/>
                <a:cs typeface="Cambria"/>
              </a:rPr>
              <a:t>processing</a:t>
            </a:r>
            <a:endParaRPr lang="fr-FR" sz="1800" dirty="0">
              <a:solidFill>
                <a:srgbClr val="FFFFFF"/>
              </a:solidFill>
              <a:latin typeface="Cambria"/>
              <a:cs typeface="Cambria"/>
            </a:endParaRPr>
          </a:p>
          <a:p>
            <a:pPr lvl="1"/>
            <a:endParaRPr lang="fr-FR" dirty="0"/>
          </a:p>
        </p:txBody>
      </p:sp>
    </p:spTree>
    <p:extLst>
      <p:ext uri="{BB962C8B-B14F-4D97-AF65-F5344CB8AC3E}">
        <p14:creationId xmlns:p14="http://schemas.microsoft.com/office/powerpoint/2010/main" val="1852900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569" y="692696"/>
            <a:ext cx="8892480" cy="6247866"/>
          </a:xfrm>
          <a:prstGeom prst="rect">
            <a:avLst/>
          </a:prstGeom>
          <a:noFill/>
        </p:spPr>
        <p:txBody>
          <a:bodyPr wrap="square" rtlCol="0">
            <a:spAutoFit/>
          </a:bodyPr>
          <a:lstStyle/>
          <a:p>
            <a:pPr marL="357188" indent="-357188" algn="just">
              <a:buFont typeface="+mj-lt"/>
              <a:buAutoNum type="arabicPeriod"/>
              <a:tabLst>
                <a:tab pos="992188" algn="l"/>
              </a:tabLst>
            </a:pPr>
            <a:r>
              <a:rPr lang="en-GB" sz="1600" i="1" dirty="0" smtClean="0">
                <a:solidFill>
                  <a:schemeClr val="accent1"/>
                </a:solidFill>
                <a:latin typeface="Cambria"/>
                <a:cs typeface="Cambria"/>
              </a:rPr>
              <a:t>How can you tell if a group is spread too thin to be effective, and how are priorities set  and accepted? Can you please give examples of activities that groups decided not to pursue and how that worked?</a:t>
            </a:r>
          </a:p>
          <a:p>
            <a:pPr marL="814388" lvl="1" indent="-357188" algn="just">
              <a:buFont typeface="Arial"/>
              <a:buChar char="•"/>
              <a:tabLst>
                <a:tab pos="992188" algn="l"/>
              </a:tabLst>
            </a:pPr>
            <a:r>
              <a:rPr lang="en-GB" sz="1600" dirty="0" smtClean="0">
                <a:solidFill>
                  <a:schemeClr val="bg1"/>
                </a:solidFill>
                <a:latin typeface="Cambria"/>
                <a:cs typeface="Cambria"/>
              </a:rPr>
              <a:t>Context </a:t>
            </a:r>
          </a:p>
          <a:p>
            <a:pPr marL="1271588" lvl="2" indent="-357188" algn="just">
              <a:buFont typeface="Arial"/>
              <a:buChar char="•"/>
              <a:tabLst>
                <a:tab pos="992188" algn="l"/>
              </a:tabLst>
            </a:pPr>
            <a:r>
              <a:rPr lang="en-GB" sz="1600" dirty="0" smtClean="0">
                <a:solidFill>
                  <a:schemeClr val="bg1"/>
                </a:solidFill>
                <a:latin typeface="Cambria"/>
                <a:cs typeface="Cambria"/>
              </a:rPr>
              <a:t>Evolution from APC contributions “</a:t>
            </a:r>
            <a:r>
              <a:rPr lang="fr-FR" sz="1600" dirty="0" smtClean="0">
                <a:solidFill>
                  <a:schemeClr val="bg1"/>
                </a:solidFill>
                <a:latin typeface="Cambria"/>
                <a:cs typeface="Cambria"/>
              </a:rPr>
              <a:t>en amont et en ava</a:t>
            </a:r>
            <a:r>
              <a:rPr lang="en-GB" sz="1600" dirty="0" smtClean="0">
                <a:solidFill>
                  <a:schemeClr val="bg1"/>
                </a:solidFill>
                <a:latin typeface="Cambria"/>
                <a:cs typeface="Cambria"/>
              </a:rPr>
              <a:t>l” to key infrastructure contributions </a:t>
            </a:r>
          </a:p>
          <a:p>
            <a:pPr marL="1271588" lvl="2" indent="-357188" algn="just">
              <a:buFont typeface="Arial"/>
              <a:buChar char="•"/>
              <a:tabLst>
                <a:tab pos="992188" algn="l"/>
              </a:tabLst>
            </a:pPr>
            <a:r>
              <a:rPr lang="en-GB" sz="1600" dirty="0" smtClean="0">
                <a:solidFill>
                  <a:schemeClr val="bg1"/>
                </a:solidFill>
                <a:latin typeface="Cambria"/>
                <a:cs typeface="Cambria"/>
              </a:rPr>
              <a:t>The importance of our space involvement,  key attractor of resources </a:t>
            </a:r>
          </a:p>
          <a:p>
            <a:pPr marL="814388" lvl="1" indent="-357188" algn="just">
              <a:buFont typeface="Arial"/>
              <a:buChar char="•"/>
              <a:tabLst>
                <a:tab pos="992188" algn="l"/>
              </a:tabLst>
            </a:pPr>
            <a:r>
              <a:rPr lang="en-GB" sz="1600" dirty="0" smtClean="0">
                <a:solidFill>
                  <a:schemeClr val="bg1"/>
                </a:solidFill>
                <a:latin typeface="Cambria"/>
                <a:cs typeface="Cambria"/>
              </a:rPr>
              <a:t>2  Evaluation Instruments</a:t>
            </a:r>
          </a:p>
          <a:p>
            <a:pPr marL="1271588" lvl="2" indent="-357188" algn="just">
              <a:buFont typeface="Arial"/>
              <a:buChar char="•"/>
              <a:tabLst>
                <a:tab pos="992188" algn="l"/>
              </a:tabLst>
            </a:pPr>
            <a:r>
              <a:rPr lang="en-GB" sz="1600" dirty="0" smtClean="0">
                <a:solidFill>
                  <a:schemeClr val="bg1"/>
                </a:solidFill>
                <a:latin typeface="Cambria"/>
                <a:cs typeface="Cambria"/>
              </a:rPr>
              <a:t>CSP evaluations and Scientific Council. </a:t>
            </a:r>
            <a:r>
              <a:rPr lang="en-GB" sz="1600" dirty="0">
                <a:solidFill>
                  <a:schemeClr val="bg1"/>
                </a:solidFill>
                <a:latin typeface="Cambria"/>
                <a:cs typeface="Cambria"/>
              </a:rPr>
              <a:t>T</a:t>
            </a:r>
            <a:r>
              <a:rPr lang="en-GB" sz="1600" dirty="0" smtClean="0">
                <a:solidFill>
                  <a:schemeClr val="bg1"/>
                </a:solidFill>
                <a:latin typeface="Cambria"/>
                <a:cs typeface="Cambria"/>
              </a:rPr>
              <a:t>oo close and too far ? </a:t>
            </a:r>
            <a:r>
              <a:rPr lang="en-GB" sz="1600" dirty="0">
                <a:solidFill>
                  <a:schemeClr val="bg1"/>
                </a:solidFill>
                <a:latin typeface="Cambria"/>
                <a:cs typeface="Cambria"/>
              </a:rPr>
              <a:t> </a:t>
            </a:r>
            <a:r>
              <a:rPr lang="en-GB" sz="1600" dirty="0" smtClean="0">
                <a:solidFill>
                  <a:schemeClr val="bg1"/>
                </a:solidFill>
                <a:latin typeface="Cambria"/>
                <a:cs typeface="Cambria"/>
              </a:rPr>
              <a:t>Need an intermediate instance, a discussion in our Biennale March 2017, postponed for the new direction</a:t>
            </a:r>
          </a:p>
          <a:p>
            <a:pPr marL="1271588" lvl="2" indent="-357188" algn="just">
              <a:buFont typeface="Arial"/>
              <a:buChar char="•"/>
              <a:tabLst>
                <a:tab pos="992188" algn="l"/>
              </a:tabLst>
            </a:pPr>
            <a:r>
              <a:rPr lang="en-GB" sz="1600" dirty="0" smtClean="0">
                <a:solidFill>
                  <a:schemeClr val="bg1"/>
                </a:solidFill>
                <a:latin typeface="Cambria"/>
                <a:cs typeface="Cambria"/>
              </a:rPr>
              <a:t>During the first Biennale of APC, complaints that our FTE did not previously conserve </a:t>
            </a:r>
            <a:r>
              <a:rPr lang="en-GB" sz="1600" dirty="0" err="1" smtClean="0">
                <a:solidFill>
                  <a:schemeClr val="bg1"/>
                </a:solidFill>
                <a:latin typeface="Cambria"/>
                <a:cs typeface="Cambria"/>
              </a:rPr>
              <a:t>unitarity</a:t>
            </a:r>
            <a:r>
              <a:rPr lang="en-GB" sz="1600" dirty="0" smtClean="0">
                <a:solidFill>
                  <a:schemeClr val="bg1"/>
                </a:solidFill>
                <a:latin typeface="Cambria"/>
                <a:cs typeface="Cambria"/>
              </a:rPr>
              <a:t>, this is clearly </a:t>
            </a:r>
            <a:r>
              <a:rPr lang="en-GB" sz="1600" dirty="0" smtClean="0">
                <a:solidFill>
                  <a:schemeClr val="bg1"/>
                </a:solidFill>
                <a:latin typeface="Cambria"/>
                <a:cs typeface="Cambria"/>
              </a:rPr>
              <a:t>not  </a:t>
            </a:r>
            <a:r>
              <a:rPr lang="en-GB" sz="1600" dirty="0" smtClean="0">
                <a:solidFill>
                  <a:schemeClr val="bg1"/>
                </a:solidFill>
                <a:latin typeface="Cambria"/>
                <a:cs typeface="Cambria"/>
              </a:rPr>
              <a:t>the </a:t>
            </a:r>
            <a:r>
              <a:rPr lang="en-GB" sz="1600" dirty="0" smtClean="0">
                <a:solidFill>
                  <a:schemeClr val="bg1"/>
                </a:solidFill>
                <a:latin typeface="Cambria"/>
                <a:cs typeface="Cambria"/>
              </a:rPr>
              <a:t>case anymore</a:t>
            </a:r>
            <a:endParaRPr lang="en-GB" sz="1600" dirty="0" smtClean="0">
              <a:solidFill>
                <a:schemeClr val="bg1"/>
              </a:solidFill>
              <a:latin typeface="Cambria"/>
              <a:cs typeface="Cambria"/>
            </a:endParaRPr>
          </a:p>
          <a:p>
            <a:pPr marL="357188" indent="-357188" algn="just">
              <a:buFont typeface="Arial"/>
              <a:buChar char="•"/>
              <a:tabLst>
                <a:tab pos="992188" algn="l"/>
              </a:tabLst>
            </a:pPr>
            <a:r>
              <a:rPr lang="en-GB" sz="1600" dirty="0">
                <a:solidFill>
                  <a:schemeClr val="bg1"/>
                </a:solidFill>
                <a:latin typeface="Cambria"/>
                <a:cs typeface="Cambria"/>
              </a:rPr>
              <a:t>6</a:t>
            </a:r>
            <a:r>
              <a:rPr lang="en-GB" sz="1600" dirty="0" smtClean="0">
                <a:solidFill>
                  <a:schemeClr val="bg1"/>
                </a:solidFill>
                <a:latin typeface="Cambria"/>
                <a:cs typeface="Cambria"/>
              </a:rPr>
              <a:t> Projects stopped or downscaled to individual contributions since 2014</a:t>
            </a:r>
          </a:p>
          <a:p>
            <a:pPr marL="814388" lvl="1" indent="-357188" algn="just">
              <a:buFont typeface="Arial"/>
              <a:buChar char="•"/>
              <a:tabLst>
                <a:tab pos="992188" algn="l"/>
              </a:tabLst>
            </a:pPr>
            <a:r>
              <a:rPr lang="en-GB" sz="1600" dirty="0" smtClean="0">
                <a:solidFill>
                  <a:srgbClr val="FFFF00"/>
                </a:solidFill>
                <a:latin typeface="Cambria"/>
                <a:cs typeface="Cambria"/>
              </a:rPr>
              <a:t>SKA and PTA, </a:t>
            </a:r>
            <a:r>
              <a:rPr lang="en-GB" sz="1600" dirty="0" smtClean="0">
                <a:solidFill>
                  <a:schemeClr val="bg1"/>
                </a:solidFill>
                <a:latin typeface="Cambria"/>
                <a:cs typeface="Cambria"/>
              </a:rPr>
              <a:t>(lead to discontent of key researchers) , </a:t>
            </a:r>
            <a:r>
              <a:rPr lang="en-GB" sz="1600" dirty="0" err="1" smtClean="0">
                <a:solidFill>
                  <a:srgbClr val="FFFF00"/>
                </a:solidFill>
                <a:latin typeface="Cambria"/>
                <a:cs typeface="Cambria"/>
              </a:rPr>
              <a:t>Xshooter</a:t>
            </a:r>
            <a:r>
              <a:rPr lang="en-GB" sz="1600" dirty="0" smtClean="0">
                <a:solidFill>
                  <a:srgbClr val="FFFF00"/>
                </a:solidFill>
                <a:latin typeface="Cambria"/>
                <a:cs typeface="Cambria"/>
              </a:rPr>
              <a:t>, </a:t>
            </a:r>
            <a:r>
              <a:rPr lang="en-GB" sz="1600" dirty="0" err="1" smtClean="0">
                <a:solidFill>
                  <a:srgbClr val="FFFF00"/>
                </a:solidFill>
                <a:latin typeface="Cambria"/>
                <a:cs typeface="Cambria"/>
              </a:rPr>
              <a:t>Borexino</a:t>
            </a:r>
            <a:r>
              <a:rPr lang="en-GB" sz="1600" dirty="0" smtClean="0">
                <a:solidFill>
                  <a:srgbClr val="FFFF00"/>
                </a:solidFill>
                <a:latin typeface="Cambria"/>
                <a:cs typeface="Cambria"/>
              </a:rPr>
              <a:t>, R&amp;D Gamma-cube </a:t>
            </a:r>
            <a:r>
              <a:rPr lang="en-GB" sz="1600" dirty="0" smtClean="0">
                <a:solidFill>
                  <a:schemeClr val="bg1"/>
                </a:solidFill>
                <a:latin typeface="Cambria"/>
                <a:cs typeface="Cambria"/>
              </a:rPr>
              <a:t>(despite funds from </a:t>
            </a:r>
            <a:r>
              <a:rPr lang="en-GB" sz="1600" dirty="0" err="1" smtClean="0">
                <a:solidFill>
                  <a:schemeClr val="bg1"/>
                </a:solidFill>
                <a:latin typeface="Cambria"/>
                <a:cs typeface="Cambria"/>
              </a:rPr>
              <a:t>InnovSATT</a:t>
            </a:r>
            <a:r>
              <a:rPr lang="en-GB" sz="1600" dirty="0" smtClean="0">
                <a:solidFill>
                  <a:schemeClr val="bg1"/>
                </a:solidFill>
                <a:latin typeface="Cambria"/>
                <a:cs typeface="Cambria"/>
              </a:rPr>
              <a:t>), and </a:t>
            </a:r>
            <a:r>
              <a:rPr lang="en-GB" sz="1600" dirty="0" smtClean="0">
                <a:solidFill>
                  <a:srgbClr val="FFFF00"/>
                </a:solidFill>
                <a:latin typeface="Cambria"/>
                <a:cs typeface="Cambria"/>
              </a:rPr>
              <a:t>downscaled </a:t>
            </a:r>
            <a:r>
              <a:rPr lang="en-GB" sz="1600" dirty="0" err="1" smtClean="0">
                <a:solidFill>
                  <a:srgbClr val="FFFF00"/>
                </a:solidFill>
                <a:latin typeface="Cambria"/>
                <a:cs typeface="Cambria"/>
              </a:rPr>
              <a:t>eBOSS</a:t>
            </a:r>
            <a:r>
              <a:rPr lang="en-GB" sz="1600" dirty="0" smtClean="0">
                <a:solidFill>
                  <a:srgbClr val="FFFF00"/>
                </a:solidFill>
                <a:latin typeface="Cambria"/>
                <a:cs typeface="Cambria"/>
              </a:rPr>
              <a:t> </a:t>
            </a:r>
            <a:r>
              <a:rPr lang="en-GB" sz="1600" dirty="0" smtClean="0">
                <a:solidFill>
                  <a:schemeClr val="bg1"/>
                </a:solidFill>
                <a:latin typeface="Cambria"/>
                <a:cs typeface="Cambria"/>
              </a:rPr>
              <a:t>participation (lead to loss of a key researcher)</a:t>
            </a:r>
          </a:p>
          <a:p>
            <a:pPr marL="357188" indent="-357188" algn="just">
              <a:buFont typeface="Arial"/>
              <a:buChar char="•"/>
              <a:tabLst>
                <a:tab pos="992188" algn="l"/>
              </a:tabLst>
            </a:pPr>
            <a:r>
              <a:rPr lang="en-GB" sz="1600" dirty="0" smtClean="0">
                <a:solidFill>
                  <a:schemeClr val="bg1"/>
                </a:solidFill>
                <a:latin typeface="Cambria"/>
                <a:cs typeface="Cambria"/>
              </a:rPr>
              <a:t> 4 New projects </a:t>
            </a:r>
            <a:r>
              <a:rPr lang="en-GB" sz="1600" dirty="0" smtClean="0">
                <a:solidFill>
                  <a:schemeClr val="bg1"/>
                </a:solidFill>
                <a:latin typeface="Cambria"/>
                <a:cs typeface="Cambria"/>
              </a:rPr>
              <a:t> since 2014 (</a:t>
            </a:r>
            <a:r>
              <a:rPr lang="en-GB" sz="1600" dirty="0" smtClean="0">
                <a:solidFill>
                  <a:schemeClr val="bg1"/>
                </a:solidFill>
                <a:latin typeface="Cambria"/>
                <a:cs typeface="Cambria"/>
              </a:rPr>
              <a:t>in fact continuation  of our expertise in new </a:t>
            </a:r>
            <a:r>
              <a:rPr lang="en-GB" sz="1600" dirty="0" smtClean="0">
                <a:solidFill>
                  <a:schemeClr val="bg1"/>
                </a:solidFill>
                <a:latin typeface="Cambria"/>
                <a:cs typeface="Cambria"/>
              </a:rPr>
              <a:t>context):</a:t>
            </a:r>
            <a:endParaRPr lang="en-GB" sz="1600" dirty="0" smtClean="0">
              <a:solidFill>
                <a:schemeClr val="bg1"/>
              </a:solidFill>
              <a:latin typeface="Cambria"/>
              <a:cs typeface="Cambria"/>
            </a:endParaRPr>
          </a:p>
          <a:p>
            <a:pPr marL="814388" lvl="1" indent="-357188" algn="just">
              <a:buFont typeface="Arial"/>
              <a:buChar char="•"/>
              <a:tabLst>
                <a:tab pos="992188" algn="l"/>
              </a:tabLst>
            </a:pPr>
            <a:r>
              <a:rPr lang="en-GB" sz="1600" dirty="0" smtClean="0">
                <a:solidFill>
                  <a:srgbClr val="FFFF00"/>
                </a:solidFill>
                <a:latin typeface="Cambria"/>
                <a:cs typeface="Cambria"/>
              </a:rPr>
              <a:t>SVOM</a:t>
            </a:r>
            <a:r>
              <a:rPr lang="en-GB" sz="1600" dirty="0" smtClean="0">
                <a:solidFill>
                  <a:schemeClr val="bg1"/>
                </a:solidFill>
                <a:latin typeface="Cambria"/>
                <a:cs typeface="Cambria"/>
              </a:rPr>
              <a:t> (mask expertise from </a:t>
            </a:r>
            <a:r>
              <a:rPr lang="en-GB" sz="1600" dirty="0" err="1" smtClean="0">
                <a:solidFill>
                  <a:schemeClr val="bg1"/>
                </a:solidFill>
                <a:latin typeface="Cambria"/>
                <a:cs typeface="Cambria"/>
              </a:rPr>
              <a:t>SimbolX</a:t>
            </a:r>
            <a:r>
              <a:rPr lang="en-GB" sz="1600" dirty="0" smtClean="0">
                <a:solidFill>
                  <a:schemeClr val="bg1"/>
                </a:solidFill>
                <a:latin typeface="Cambria"/>
                <a:cs typeface="Cambria"/>
              </a:rPr>
              <a:t>), </a:t>
            </a:r>
          </a:p>
          <a:p>
            <a:pPr marL="814388" lvl="1" indent="-357188" algn="just">
              <a:buFont typeface="Arial"/>
              <a:buChar char="•"/>
              <a:tabLst>
                <a:tab pos="992188" algn="l"/>
              </a:tabLst>
            </a:pPr>
            <a:r>
              <a:rPr lang="en-GB" sz="1600" dirty="0" smtClean="0">
                <a:solidFill>
                  <a:srgbClr val="FFFF00"/>
                </a:solidFill>
                <a:latin typeface="Cambria"/>
                <a:cs typeface="Cambria"/>
              </a:rPr>
              <a:t>ATHENA</a:t>
            </a:r>
            <a:r>
              <a:rPr lang="en-GB" sz="1600" dirty="0" smtClean="0">
                <a:solidFill>
                  <a:schemeClr val="bg1"/>
                </a:solidFill>
                <a:latin typeface="Cambria"/>
                <a:cs typeface="Cambria"/>
              </a:rPr>
              <a:t> (</a:t>
            </a:r>
            <a:r>
              <a:rPr lang="en-GB" sz="1600" dirty="0" smtClean="0">
                <a:solidFill>
                  <a:schemeClr val="bg1"/>
                </a:solidFill>
                <a:latin typeface="Cambria"/>
                <a:cs typeface="Cambria"/>
              </a:rPr>
              <a:t>follow-up </a:t>
            </a:r>
            <a:r>
              <a:rPr lang="en-GB" sz="1600" dirty="0" smtClean="0">
                <a:solidFill>
                  <a:schemeClr val="bg1"/>
                </a:solidFill>
                <a:latin typeface="Cambria"/>
                <a:cs typeface="Cambria"/>
              </a:rPr>
              <a:t>of our expertise in space ASICs), </a:t>
            </a:r>
          </a:p>
          <a:p>
            <a:pPr marL="814388" lvl="1" indent="-357188" algn="just">
              <a:buFont typeface="Arial"/>
              <a:buChar char="•"/>
              <a:tabLst>
                <a:tab pos="992188" algn="l"/>
              </a:tabLst>
            </a:pPr>
            <a:r>
              <a:rPr lang="en-GB" sz="1600" dirty="0" smtClean="0">
                <a:solidFill>
                  <a:srgbClr val="FFFF00"/>
                </a:solidFill>
                <a:latin typeface="Cambria"/>
                <a:cs typeface="Cambria"/>
              </a:rPr>
              <a:t>Dark Side </a:t>
            </a:r>
            <a:r>
              <a:rPr lang="en-GB" sz="1600" dirty="0" smtClean="0">
                <a:solidFill>
                  <a:schemeClr val="bg1"/>
                </a:solidFill>
                <a:latin typeface="Cambria"/>
                <a:cs typeface="Cambria"/>
              </a:rPr>
              <a:t>(</a:t>
            </a:r>
            <a:r>
              <a:rPr lang="en-GB" sz="1600" dirty="0" err="1" smtClean="0">
                <a:solidFill>
                  <a:schemeClr val="bg1"/>
                </a:solidFill>
                <a:latin typeface="Cambria"/>
                <a:cs typeface="Cambria"/>
              </a:rPr>
              <a:t>Borexino</a:t>
            </a:r>
            <a:r>
              <a:rPr lang="en-GB" sz="1600" dirty="0" smtClean="0">
                <a:solidFill>
                  <a:schemeClr val="bg1"/>
                </a:solidFill>
                <a:latin typeface="Cambria"/>
                <a:cs typeface="Cambria"/>
              </a:rPr>
              <a:t> expertise)</a:t>
            </a:r>
          </a:p>
          <a:p>
            <a:pPr marL="814388" lvl="1" indent="-357188" algn="just">
              <a:buFont typeface="Arial"/>
              <a:buChar char="•"/>
              <a:tabLst>
                <a:tab pos="992188" algn="l"/>
              </a:tabLst>
            </a:pPr>
            <a:r>
              <a:rPr lang="en-GB" sz="1600" dirty="0" smtClean="0">
                <a:solidFill>
                  <a:srgbClr val="FFFF00"/>
                </a:solidFill>
                <a:latin typeface="Cambria"/>
                <a:cs typeface="Cambria"/>
              </a:rPr>
              <a:t>DUNO</a:t>
            </a:r>
            <a:r>
              <a:rPr lang="en-GB" sz="1600" dirty="0" smtClean="0">
                <a:solidFill>
                  <a:schemeClr val="bg1"/>
                </a:solidFill>
                <a:latin typeface="Cambria"/>
                <a:cs typeface="Cambria"/>
              </a:rPr>
              <a:t> (continuation of </a:t>
            </a:r>
            <a:r>
              <a:rPr lang="en-GB" sz="1600" dirty="0">
                <a:solidFill>
                  <a:schemeClr val="bg1"/>
                </a:solidFill>
                <a:latin typeface="Cambria"/>
                <a:cs typeface="Cambria"/>
              </a:rPr>
              <a:t> </a:t>
            </a:r>
            <a:r>
              <a:rPr lang="en-GB" sz="1600" dirty="0" smtClean="0">
                <a:solidFill>
                  <a:schemeClr val="bg1"/>
                </a:solidFill>
                <a:latin typeface="Cambria"/>
                <a:cs typeface="Cambria"/>
              </a:rPr>
              <a:t>DCHOOZ</a:t>
            </a:r>
            <a:r>
              <a:rPr lang="en-GB" sz="1600" dirty="0" smtClean="0">
                <a:solidFill>
                  <a:schemeClr val="bg1"/>
                </a:solidFill>
                <a:latin typeface="Cambria"/>
                <a:cs typeface="Cambria"/>
              </a:rPr>
              <a:t> </a:t>
            </a:r>
            <a:r>
              <a:rPr lang="en-GB" sz="1600" dirty="0" smtClean="0">
                <a:solidFill>
                  <a:schemeClr val="bg1"/>
                </a:solidFill>
                <a:latin typeface="Cambria"/>
                <a:cs typeface="Cambria"/>
              </a:rPr>
              <a:t>expertise)</a:t>
            </a:r>
            <a:endParaRPr lang="en-GB" sz="1800" dirty="0" smtClean="0">
              <a:solidFill>
                <a:schemeClr val="bg1"/>
              </a:solidFill>
              <a:latin typeface="Cambria"/>
              <a:cs typeface="Cambria"/>
            </a:endParaRPr>
          </a:p>
          <a:p>
            <a:pPr marL="357188" indent="-357188" algn="just">
              <a:buFont typeface="Arial"/>
              <a:buChar char="•"/>
              <a:tabLst>
                <a:tab pos="992188" algn="l"/>
              </a:tabLst>
            </a:pPr>
            <a:r>
              <a:rPr lang="en-GB" sz="1600" dirty="0" smtClean="0">
                <a:solidFill>
                  <a:schemeClr val="bg1"/>
                </a:solidFill>
                <a:latin typeface="Cambria"/>
                <a:cs typeface="Cambria"/>
              </a:rPr>
              <a:t>1 Transmutation </a:t>
            </a:r>
            <a:r>
              <a:rPr lang="en-GB" sz="1600" dirty="0" smtClean="0">
                <a:solidFill>
                  <a:srgbClr val="FFFF00"/>
                </a:solidFill>
                <a:latin typeface="Cambria"/>
                <a:cs typeface="Cambria"/>
              </a:rPr>
              <a:t>LAGUNA </a:t>
            </a:r>
            <a:r>
              <a:rPr lang="en-GB" sz="1600" dirty="0" smtClean="0">
                <a:solidFill>
                  <a:srgbClr val="FFFF00"/>
                </a:solidFill>
                <a:latin typeface="Cambria"/>
                <a:cs typeface="Cambria"/>
                <a:sym typeface="Wingdings"/>
              </a:rPr>
              <a:t> WA105/DUNE</a:t>
            </a:r>
          </a:p>
          <a:p>
            <a:pPr marL="357188" indent="-357188" algn="just">
              <a:buFont typeface="Arial"/>
              <a:buChar char="•"/>
              <a:tabLst>
                <a:tab pos="992188" algn="l"/>
              </a:tabLst>
            </a:pPr>
            <a:r>
              <a:rPr lang="en-GB" sz="1600" dirty="0" smtClean="0">
                <a:solidFill>
                  <a:schemeClr val="bg1"/>
                </a:solidFill>
                <a:latin typeface="Cambria"/>
                <a:cs typeface="Cambria"/>
                <a:sym typeface="Wingdings"/>
              </a:rPr>
              <a:t>1 R&amp;D project in CSP process: </a:t>
            </a:r>
            <a:r>
              <a:rPr lang="en-GB" sz="1600" dirty="0" smtClean="0">
                <a:solidFill>
                  <a:srgbClr val="FFFF00"/>
                </a:solidFill>
                <a:latin typeface="Cambria"/>
                <a:cs typeface="Cambria"/>
                <a:sym typeface="Wingdings"/>
              </a:rPr>
              <a:t>LIQUIDO</a:t>
            </a:r>
          </a:p>
          <a:p>
            <a:pPr marL="357188" indent="-357188" algn="just">
              <a:buFont typeface="Arial"/>
              <a:buChar char="•"/>
              <a:tabLst>
                <a:tab pos="992188" algn="l"/>
              </a:tabLst>
            </a:pPr>
            <a:r>
              <a:rPr lang="en-GB" sz="1600" dirty="0" smtClean="0">
                <a:solidFill>
                  <a:srgbClr val="FFFF00"/>
                </a:solidFill>
                <a:latin typeface="Cambria"/>
                <a:cs typeface="Cambria"/>
                <a:sym typeface="Wingdings"/>
              </a:rPr>
              <a:t>By 2019, many programs end, near </a:t>
            </a:r>
            <a:r>
              <a:rPr lang="en-GB" sz="1600" dirty="0" smtClean="0">
                <a:solidFill>
                  <a:srgbClr val="FFFF00"/>
                </a:solidFill>
                <a:latin typeface="Cambria"/>
                <a:cs typeface="Cambria"/>
                <a:sym typeface="Wingdings"/>
              </a:rPr>
              <a:t>40</a:t>
            </a:r>
            <a:r>
              <a:rPr lang="en-GB" sz="1600" dirty="0" smtClean="0">
                <a:solidFill>
                  <a:srgbClr val="FFFF00"/>
                </a:solidFill>
                <a:latin typeface="Cambria"/>
                <a:cs typeface="Cambria"/>
                <a:sym typeface="Wingdings"/>
              </a:rPr>
              <a:t>% reduction</a:t>
            </a:r>
            <a:r>
              <a:rPr lang="en-GB" sz="1600" dirty="0" smtClean="0">
                <a:solidFill>
                  <a:srgbClr val="FFFF00"/>
                </a:solidFill>
                <a:latin typeface="Cambria"/>
                <a:cs typeface="Cambria"/>
                <a:sym typeface="Wingdings"/>
              </a:rPr>
              <a:t>,  </a:t>
            </a:r>
            <a:r>
              <a:rPr lang="en-GB" sz="1600" dirty="0" smtClean="0">
                <a:solidFill>
                  <a:srgbClr val="FFFF00"/>
                </a:solidFill>
                <a:latin typeface="Cambria"/>
                <a:cs typeface="Cambria"/>
                <a:sym typeface="Wingdings"/>
              </a:rPr>
              <a:t>but key involvements in the remaining </a:t>
            </a:r>
          </a:p>
          <a:p>
            <a:pPr marL="357188" indent="-357188" algn="just">
              <a:buFont typeface="Arial"/>
              <a:buChar char="•"/>
              <a:tabLst>
                <a:tab pos="992188" algn="l"/>
              </a:tabLst>
            </a:pPr>
            <a:r>
              <a:rPr lang="en-GB" sz="1600" dirty="0" smtClean="0">
                <a:solidFill>
                  <a:srgbClr val="FFFF00"/>
                </a:solidFill>
                <a:latin typeface="Cambria"/>
                <a:cs typeface="Cambria"/>
                <a:sym typeface="Wingdings"/>
              </a:rPr>
              <a:t>Good time distribution, but no significant R&amp;D due to lack of resources</a:t>
            </a:r>
            <a:endParaRPr lang="en-GB" sz="1600" dirty="0" smtClean="0">
              <a:solidFill>
                <a:schemeClr val="bg1"/>
              </a:solidFill>
              <a:latin typeface="Cambria"/>
              <a:cs typeface="Cambria"/>
            </a:endParaRPr>
          </a:p>
        </p:txBody>
      </p:sp>
      <p:sp>
        <p:nvSpPr>
          <p:cNvPr id="3" name="ZoneTexte 2"/>
          <p:cNvSpPr txBox="1"/>
          <p:nvPr/>
        </p:nvSpPr>
        <p:spPr>
          <a:xfrm>
            <a:off x="1187624" y="188640"/>
            <a:ext cx="7488832" cy="769441"/>
          </a:xfrm>
          <a:prstGeom prst="rect">
            <a:avLst/>
          </a:prstGeom>
          <a:noFill/>
        </p:spPr>
        <p:txBody>
          <a:bodyPr wrap="square" rtlCol="0">
            <a:spAutoFit/>
          </a:bodyPr>
          <a:lstStyle/>
          <a:p>
            <a:r>
              <a:rPr lang="en-GB" sz="2000" dirty="0">
                <a:solidFill>
                  <a:schemeClr val="accent1"/>
                </a:solidFill>
                <a:latin typeface="Cambria"/>
                <a:cs typeface="Cambria"/>
              </a:rPr>
              <a:t>6 questions  </a:t>
            </a:r>
            <a:r>
              <a:rPr lang="en-GB" sz="2000" dirty="0" smtClean="0">
                <a:solidFill>
                  <a:schemeClr val="accent1"/>
                </a:solidFill>
                <a:latin typeface="Cambria"/>
                <a:cs typeface="Cambria"/>
              </a:rPr>
              <a:t>from </a:t>
            </a:r>
            <a:r>
              <a:rPr lang="en-GB" sz="2000" dirty="0">
                <a:solidFill>
                  <a:schemeClr val="accent1"/>
                </a:solidFill>
                <a:latin typeface="Cambria"/>
                <a:cs typeface="Cambria"/>
              </a:rPr>
              <a:t>our HCERES evaluation committee:</a:t>
            </a:r>
          </a:p>
          <a:p>
            <a:endParaRPr lang="fr-FR" dirty="0"/>
          </a:p>
        </p:txBody>
      </p:sp>
    </p:spTree>
    <p:extLst>
      <p:ext uri="{BB962C8B-B14F-4D97-AF65-F5344CB8AC3E}">
        <p14:creationId xmlns:p14="http://schemas.microsoft.com/office/powerpoint/2010/main" val="398121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1" name="Graphique 7"/>
          <p:cNvGraphicFramePr>
            <a:graphicFrameLocks/>
          </p:cNvGraphicFramePr>
          <p:nvPr/>
        </p:nvGraphicFramePr>
        <p:xfrm>
          <a:off x="849313" y="1433513"/>
          <a:ext cx="7778750" cy="4383087"/>
        </p:xfrm>
        <a:graphic>
          <a:graphicData uri="http://schemas.openxmlformats.org/presentationml/2006/ole">
            <mc:AlternateContent xmlns:mc="http://schemas.openxmlformats.org/markup-compatibility/2006">
              <mc:Choice xmlns:v="urn:schemas-microsoft-com:vml" Requires="v">
                <p:oleObj spid="_x0000_s20533" r:id="rId3" imgW="7779170" imgH="4383404" progId="Excel.Chart.8">
                  <p:embed/>
                </p:oleObj>
              </mc:Choice>
              <mc:Fallback>
                <p:oleObj r:id="rId3" imgW="7779170" imgH="4383404" progId="Excel.Chart.8">
                  <p:embed/>
                  <p:pic>
                    <p:nvPicPr>
                      <p:cNvPr id="0" name="Graphiqu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13" y="1433513"/>
                        <a:ext cx="7778750" cy="4383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2" name="ZoneTexte 2"/>
          <p:cNvSpPr txBox="1">
            <a:spLocks noChangeArrowheads="1"/>
          </p:cNvSpPr>
          <p:nvPr/>
        </p:nvSpPr>
        <p:spPr bwMode="auto">
          <a:xfrm>
            <a:off x="1187624" y="404813"/>
            <a:ext cx="59275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en-GB" altLang="fr-FR" dirty="0" smtClean="0">
                <a:solidFill>
                  <a:schemeClr val="accent1"/>
                </a:solidFill>
              </a:rPr>
              <a:t>A precise evolution </a:t>
            </a:r>
            <a:r>
              <a:rPr lang="en-GB" altLang="fr-FR" dirty="0">
                <a:solidFill>
                  <a:schemeClr val="accent1"/>
                </a:solidFill>
              </a:rPr>
              <a:t>of technical </a:t>
            </a:r>
            <a:r>
              <a:rPr lang="en-GB" altLang="fr-FR" dirty="0" smtClean="0">
                <a:solidFill>
                  <a:schemeClr val="accent1"/>
                </a:solidFill>
              </a:rPr>
              <a:t>forces</a:t>
            </a:r>
          </a:p>
          <a:p>
            <a:pPr algn="ctr"/>
            <a:r>
              <a:rPr lang="en-GB" altLang="fr-FR" dirty="0" smtClean="0">
                <a:solidFill>
                  <a:schemeClr val="accent1"/>
                </a:solidFill>
              </a:rPr>
              <a:t>CSP and CQP</a:t>
            </a:r>
            <a:endParaRPr lang="en-GB" altLang="fr-FR"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ZoneTexte 2"/>
          <p:cNvSpPr txBox="1">
            <a:spLocks noChangeArrowheads="1"/>
          </p:cNvSpPr>
          <p:nvPr/>
        </p:nvSpPr>
        <p:spPr bwMode="auto">
          <a:xfrm>
            <a:off x="2625725" y="333375"/>
            <a:ext cx="3889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3200">
                <a:solidFill>
                  <a:srgbClr val="FFFF00"/>
                </a:solidFill>
                <a:latin typeface="Cambria" charset="0"/>
                <a:ea typeface="ＭＳ Ｐゴシック" charset="-128"/>
              </a:rPr>
              <a:t>Roadmap</a:t>
            </a:r>
          </a:p>
        </p:txBody>
      </p:sp>
      <p:sp>
        <p:nvSpPr>
          <p:cNvPr id="21506" name="ZoneTexte 3"/>
          <p:cNvSpPr txBox="1">
            <a:spLocks noChangeArrowheads="1"/>
          </p:cNvSpPr>
          <p:nvPr/>
        </p:nvSpPr>
        <p:spPr bwMode="auto">
          <a:xfrm>
            <a:off x="1907704" y="6021288"/>
            <a:ext cx="7344815" cy="70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dirty="0">
                <a:solidFill>
                  <a:srgbClr val="FFFF00"/>
                </a:solidFill>
                <a:latin typeface="Cambria" charset="0"/>
                <a:ea typeface="ＭＳ Ｐゴシック" charset="-128"/>
              </a:rPr>
              <a:t>2017  </a:t>
            </a:r>
            <a:r>
              <a:rPr lang="fr-FR" altLang="fr-FR" sz="2000" dirty="0" smtClean="0">
                <a:solidFill>
                  <a:srgbClr val="FFFF00"/>
                </a:solidFill>
                <a:latin typeface="Cambria" charset="0"/>
                <a:ea typeface="ＭＳ Ｐゴシック" charset="-128"/>
              </a:rPr>
              <a:t>24 </a:t>
            </a:r>
            <a:r>
              <a:rPr lang="fr-FR" altLang="fr-FR" sz="2000" dirty="0" err="1" smtClean="0">
                <a:solidFill>
                  <a:srgbClr val="FFFF00"/>
                </a:solidFill>
                <a:latin typeface="Cambria" charset="0"/>
                <a:ea typeface="ＭＳ Ｐゴシック" charset="-128"/>
              </a:rPr>
              <a:t>projects</a:t>
            </a:r>
            <a:r>
              <a:rPr lang="fr-FR" altLang="fr-FR" sz="2000" dirty="0" smtClean="0">
                <a:solidFill>
                  <a:srgbClr val="FFFF00"/>
                </a:solidFill>
                <a:latin typeface="Cambria" charset="0"/>
                <a:ea typeface="ＭＳ Ｐゴシック" charset="-128"/>
              </a:rPr>
              <a:t> in </a:t>
            </a:r>
            <a:r>
              <a:rPr lang="fr-FR" altLang="fr-FR" sz="2000" dirty="0" err="1" smtClean="0">
                <a:solidFill>
                  <a:srgbClr val="FFFF00"/>
                </a:solidFill>
                <a:latin typeface="Cambria" charset="0"/>
                <a:ea typeface="ＭＳ Ｐゴシック" charset="-128"/>
              </a:rPr>
              <a:t>operation</a:t>
            </a:r>
            <a:r>
              <a:rPr lang="fr-FR" altLang="fr-FR" sz="2000" dirty="0" smtClean="0">
                <a:solidFill>
                  <a:srgbClr val="FFFF00"/>
                </a:solidFill>
                <a:latin typeface="Cambria" charset="0"/>
                <a:ea typeface="ＭＳ Ｐゴシック" charset="-128"/>
              </a:rPr>
              <a:t>  and construction </a:t>
            </a:r>
            <a:endParaRPr lang="fr-FR" altLang="fr-FR" sz="2000" dirty="0">
              <a:solidFill>
                <a:srgbClr val="FFFF00"/>
              </a:solidFill>
              <a:latin typeface="Cambria" charset="0"/>
              <a:ea typeface="ＭＳ Ｐゴシック" charset="-128"/>
            </a:endParaRPr>
          </a:p>
          <a:p>
            <a:pPr eaLnBrk="1" hangingPunct="1"/>
            <a:r>
              <a:rPr lang="fr-FR" altLang="fr-FR" sz="2000" dirty="0" smtClean="0">
                <a:solidFill>
                  <a:srgbClr val="FFFF00"/>
                </a:solidFill>
                <a:latin typeface="Cambria" charset="0"/>
                <a:ea typeface="ＭＳ Ｐゴシック" charset="-128"/>
                <a:sym typeface="Wingdings" charset="2"/>
              </a:rPr>
              <a:t>2020  15 </a:t>
            </a:r>
            <a:r>
              <a:rPr lang="fr-FR" altLang="fr-FR" sz="2000" dirty="0" err="1" smtClean="0">
                <a:solidFill>
                  <a:srgbClr val="FFFF00"/>
                </a:solidFill>
                <a:latin typeface="Cambria" charset="0"/>
                <a:ea typeface="ＭＳ Ｐゴシック" charset="-128"/>
                <a:sym typeface="Wingdings" charset="2"/>
              </a:rPr>
              <a:t>projects</a:t>
            </a:r>
            <a:r>
              <a:rPr lang="fr-FR" altLang="fr-FR" sz="2000" dirty="0" smtClean="0">
                <a:solidFill>
                  <a:srgbClr val="FFFF00"/>
                </a:solidFill>
                <a:latin typeface="Cambria" charset="0"/>
                <a:ea typeface="ＭＳ Ｐゴシック" charset="-128"/>
                <a:sym typeface="Wingdings" charset="2"/>
              </a:rPr>
              <a:t> in </a:t>
            </a:r>
            <a:r>
              <a:rPr lang="fr-FR" altLang="fr-FR" sz="2000" dirty="0" err="1" smtClean="0">
                <a:solidFill>
                  <a:srgbClr val="FFFF00"/>
                </a:solidFill>
                <a:latin typeface="Cambria" charset="0"/>
                <a:ea typeface="ＭＳ Ｐゴシック" charset="-128"/>
                <a:sym typeface="Wingdings" charset="2"/>
              </a:rPr>
              <a:t>operation</a:t>
            </a:r>
            <a:r>
              <a:rPr lang="fr-FR" altLang="fr-FR" sz="2000" dirty="0" smtClean="0">
                <a:solidFill>
                  <a:srgbClr val="FFFF00"/>
                </a:solidFill>
                <a:latin typeface="Cambria" charset="0"/>
                <a:ea typeface="ＭＳ Ｐゴシック" charset="-128"/>
                <a:sym typeface="Wingdings" charset="2"/>
              </a:rPr>
              <a:t>  and construction</a:t>
            </a:r>
            <a:r>
              <a:rPr lang="fr-FR" altLang="fr-FR" sz="2000" dirty="0">
                <a:solidFill>
                  <a:srgbClr val="FFFF00"/>
                </a:solidFill>
                <a:latin typeface="Cambria" charset="0"/>
                <a:ea typeface="ＭＳ Ｐゴシック" charset="-128"/>
                <a:sym typeface="Wingdings" charset="2"/>
              </a:rPr>
              <a:t>?  </a:t>
            </a:r>
            <a:endParaRPr lang="fr-FR" altLang="fr-FR" sz="2000" dirty="0">
              <a:solidFill>
                <a:srgbClr val="FFFF00"/>
              </a:solidFill>
              <a:latin typeface="Arial" charset="0"/>
              <a:ea typeface="ＭＳ Ｐゴシック" charset="-128"/>
            </a:endParaRPr>
          </a:p>
        </p:txBody>
      </p:sp>
      <p:graphicFrame>
        <p:nvGraphicFramePr>
          <p:cNvPr id="11" name="Tableau 10"/>
          <p:cNvGraphicFramePr>
            <a:graphicFrameLocks noGrp="1"/>
          </p:cNvGraphicFramePr>
          <p:nvPr>
            <p:extLst>
              <p:ext uri="{D42A27DB-BD31-4B8C-83A1-F6EECF244321}">
                <p14:modId xmlns:p14="http://schemas.microsoft.com/office/powerpoint/2010/main" val="3990436561"/>
              </p:ext>
            </p:extLst>
          </p:nvPr>
        </p:nvGraphicFramePr>
        <p:xfrm>
          <a:off x="1979712" y="1052736"/>
          <a:ext cx="5337175" cy="4848225"/>
        </p:xfrm>
        <a:graphic>
          <a:graphicData uri="http://schemas.openxmlformats.org/drawingml/2006/table">
            <a:tbl>
              <a:tblPr/>
              <a:tblGrid>
                <a:gridCol w="1516062"/>
                <a:gridCol w="669925"/>
                <a:gridCol w="611188"/>
                <a:gridCol w="155575"/>
                <a:gridCol w="433387"/>
                <a:gridCol w="576263"/>
                <a:gridCol w="692150"/>
                <a:gridCol w="682625"/>
              </a:tblGrid>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FFFF00"/>
                          </a:solidFill>
                          <a:effectLst/>
                          <a:latin typeface="Calibri" charset="0"/>
                          <a:ea typeface="MS PGothic" charset="-128"/>
                        </a:rPr>
                        <a:t>Projet </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is-IS" altLang="fr-FR" sz="1100" b="1" i="0" u="none" strike="noStrike" cap="none" normalizeH="0" baseline="0">
                          <a:ln>
                            <a:noFill/>
                          </a:ln>
                          <a:solidFill>
                            <a:srgbClr val="FFFF00"/>
                          </a:solidFill>
                          <a:effectLst/>
                          <a:latin typeface="Calibri" charset="0"/>
                          <a:ea typeface="MS PGothic" charset="-128"/>
                        </a:rPr>
                        <a:t>2016</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is-IS" altLang="fr-FR" sz="1100" b="1" i="0" u="none" strike="noStrike" cap="none" normalizeH="0" baseline="0">
                          <a:ln>
                            <a:noFill/>
                          </a:ln>
                          <a:solidFill>
                            <a:srgbClr val="FFFF00"/>
                          </a:solidFill>
                          <a:effectLst/>
                          <a:latin typeface="Calibri" charset="0"/>
                          <a:ea typeface="MS PGothic" charset="-128"/>
                        </a:rPr>
                        <a:t>2017</a:t>
                      </a:r>
                    </a:p>
                  </a:txBody>
                  <a:tcPr marL="11756" marR="11756" marT="11758" marB="0" anchor="b" horzOverflow="overflow">
                    <a:lnL>
                      <a:noFill/>
                    </a:lnL>
                    <a:lnR>
                      <a:noFill/>
                    </a:lnR>
                    <a:lnT>
                      <a:noFill/>
                    </a:lnT>
                    <a:lnB>
                      <a:noFill/>
                    </a:lnB>
                    <a:lnTlToBr>
                      <a:noFill/>
                    </a:lnTlToBr>
                    <a:lnBlToTr>
                      <a:noFill/>
                    </a:lnBlToTr>
                    <a:no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is-IS" altLang="fr-FR" sz="1100" b="1" i="0" u="none" strike="noStrike" cap="none" normalizeH="0" baseline="0">
                          <a:ln>
                            <a:noFill/>
                          </a:ln>
                          <a:solidFill>
                            <a:srgbClr val="FFFF00"/>
                          </a:solidFill>
                          <a:effectLst/>
                          <a:latin typeface="Calibri" charset="0"/>
                          <a:ea typeface="MS PGothic" charset="-128"/>
                        </a:rPr>
                        <a:t>2018</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is-IS" altLang="fr-FR" sz="1100" b="1" i="0" u="none" strike="noStrike" cap="none" normalizeH="0" baseline="0">
                          <a:ln>
                            <a:noFill/>
                          </a:ln>
                          <a:solidFill>
                            <a:srgbClr val="FFFF00"/>
                          </a:solidFill>
                          <a:effectLst/>
                          <a:latin typeface="Calibri" charset="0"/>
                          <a:ea typeface="MS PGothic" charset="-128"/>
                        </a:rPr>
                        <a:t>2019</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is-IS" altLang="fr-FR" sz="1100" b="1" i="0" u="none" strike="noStrike" cap="none" normalizeH="0" baseline="0">
                          <a:ln>
                            <a:noFill/>
                          </a:ln>
                          <a:solidFill>
                            <a:srgbClr val="FFFF00"/>
                          </a:solidFill>
                          <a:effectLst/>
                          <a:latin typeface="Calibri" charset="0"/>
                          <a:ea typeface="MS PGothic" charset="-128"/>
                        </a:rPr>
                        <a:t>2020</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en-US" altLang="fr-FR" sz="1100" b="1" i="0" u="none" strike="noStrike" cap="none" normalizeH="0" baseline="0">
                          <a:ln>
                            <a:noFill/>
                          </a:ln>
                          <a:solidFill>
                            <a:srgbClr val="FFFF00"/>
                          </a:solidFill>
                          <a:effectLst/>
                          <a:latin typeface="Calibri" charset="0"/>
                          <a:ea typeface="MS PGothic" charset="-128"/>
                        </a:rPr>
                        <a:t>2021</a:t>
                      </a:r>
                    </a:p>
                  </a:txBody>
                  <a:tcPr marL="11756" marR="11756" marT="11758" marB="0" anchor="b" horzOverflow="overflow">
                    <a:lnL>
                      <a:noFill/>
                    </a:lnL>
                    <a:lnR>
                      <a:noFill/>
                    </a:lnR>
                    <a:lnT>
                      <a:noFill/>
                    </a:lnT>
                    <a:lnB>
                      <a:noFill/>
                    </a:lnB>
                    <a:lnTlToBr>
                      <a:noFill/>
                    </a:lnTlToBr>
                    <a:lnBlToTr>
                      <a:noFill/>
                    </a:lnBlToTr>
                    <a:noFill/>
                  </a:tcPr>
                </a:tc>
              </a:tr>
              <a:tr h="28892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Planck</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Operation</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Times New Roman"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28892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LPF</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Times New Roman"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28892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Antares</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FF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chemeClr val="accent1"/>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FF0000"/>
                          </a:solidFill>
                          <a:effectLst/>
                          <a:latin typeface="Times New Roman" charset="0"/>
                          <a:ea typeface="MS PGothic" charset="-128"/>
                        </a:rPr>
                        <a:t>Fin</a:t>
                      </a:r>
                      <a:endParaRPr kumimoji="0" lang="fr-FR" altLang="fr-FR" sz="1200" b="0" i="0" u="none" strike="noStrike" cap="none" normalizeH="0" baseline="0" dirty="0">
                        <a:ln>
                          <a:noFill/>
                        </a:ln>
                        <a:solidFill>
                          <a:srgbClr val="FF0000"/>
                        </a:solidFill>
                        <a:effectLst/>
                        <a:latin typeface="Times New Roman" charset="0"/>
                        <a:ea typeface="MS PGothic" charset="-128"/>
                      </a:endParaRPr>
                    </a:p>
                  </a:txBody>
                  <a:tcPr marL="11756" marR="11756" marT="11758" marB="0" anchor="b" horzOverflow="overflow">
                    <a:lnL>
                      <a:noFill/>
                    </a:lnL>
                    <a:lnR>
                      <a:noFill/>
                    </a:lnR>
                    <a:lnT>
                      <a:noFill/>
                    </a:lnT>
                    <a:lnB>
                      <a:noFill/>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Integral</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FF0000"/>
                          </a:solidFill>
                          <a:effectLst/>
                          <a:latin typeface="Calibri" charset="0"/>
                          <a:ea typeface="MS PGothic" charset="-128"/>
                        </a:rPr>
                        <a:t>Fin?</a:t>
                      </a:r>
                      <a:endParaRPr kumimoji="0" lang="fr-FR" altLang="fr-FR" sz="1100" b="0" i="0" u="none" strike="noStrike" cap="none" normalizeH="0" baseline="0" dirty="0">
                        <a:ln>
                          <a:noFill/>
                        </a:ln>
                        <a:solidFill>
                          <a:srgbClr val="FF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dirty="0">
                          <a:ln>
                            <a:noFill/>
                          </a:ln>
                          <a:solidFill>
                            <a:srgbClr val="FFFF00"/>
                          </a:solidFill>
                          <a:effectLst/>
                          <a:latin typeface="Calibri" charset="0"/>
                          <a:ea typeface="MS PGothic" charset="-128"/>
                        </a:rPr>
                        <a:t>EUSO-</a:t>
                      </a:r>
                      <a:r>
                        <a:rPr kumimoji="0" lang="fr-FR" altLang="fr-FR" sz="1100" b="1" i="0" u="none" strike="noStrike" cap="none" normalizeH="0" baseline="0" dirty="0" err="1">
                          <a:ln>
                            <a:noFill/>
                          </a:ln>
                          <a:solidFill>
                            <a:srgbClr val="FFFF00"/>
                          </a:solidFill>
                          <a:effectLst/>
                          <a:latin typeface="Calibri" charset="0"/>
                          <a:ea typeface="MS PGothic" charset="-128"/>
                        </a:rPr>
                        <a:t>balloon</a:t>
                      </a:r>
                      <a:r>
                        <a:rPr kumimoji="0" lang="fr-FR" altLang="fr-FR" sz="1100" b="1" i="0" u="none" strike="noStrike" cap="none" normalizeH="0" baseline="0" dirty="0">
                          <a:ln>
                            <a:noFill/>
                          </a:ln>
                          <a:solidFill>
                            <a:srgbClr val="FFFF00"/>
                          </a:solidFill>
                          <a:effectLst/>
                          <a:latin typeface="Calibri" charset="0"/>
                          <a:ea typeface="MS PGothic" charset="-128"/>
                        </a:rPr>
                        <a:t>/ISS</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r>
                        <a:rPr kumimoji="0" lang="sk-SK" altLang="fr-FR" sz="1100" b="0" i="0" u="none" strike="noStrike" cap="none" normalizeH="0" baseline="0" err="1">
                          <a:ln>
                            <a:noFill/>
                          </a:ln>
                          <a:solidFill>
                            <a:srgbClr val="FF0000"/>
                          </a:solidFill>
                          <a:effectLst/>
                          <a:latin typeface="Calibri" charset="0"/>
                          <a:ea typeface="MS PGothic" charset="-128"/>
                        </a:rPr>
                        <a:t>Fin</a:t>
                      </a:r>
                      <a:endParaRPr kumimoji="0" lang="sk-SK" altLang="fr-FR" sz="1100" b="0" i="0" u="none" strike="noStrike" cap="none" normalizeH="0" baseline="0">
                        <a:ln>
                          <a:noFill/>
                        </a:ln>
                        <a:solidFill>
                          <a:srgbClr val="FF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D2D2F4"/>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rgbClr val="000000"/>
                          </a:solidFill>
                          <a:effectLst/>
                          <a:latin typeface="Calibri" charset="0"/>
                          <a:ea typeface="MS PGothic" charset="-128"/>
                        </a:rPr>
                        <a:t>K-EUSO?</a:t>
                      </a:r>
                      <a:endParaRPr kumimoji="0" lang="fr-FR" altLang="fr-FR" sz="1100" b="0" i="0" u="none" strike="noStrike" cap="none" normalizeH="0" baseline="0" dirty="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D2D2F4"/>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Calibri" charset="0"/>
                          <a:ea typeface="MS PGothic" charset="-128"/>
                        </a:rPr>
                        <a:t>POEMMA</a:t>
                      </a:r>
                      <a:r>
                        <a:rPr kumimoji="0" lang="fr-FR" altLang="fr-FR" sz="1100" b="0" i="0" u="none" strike="noStrike" cap="none" normalizeH="0" baseline="0" dirty="0">
                          <a:ln>
                            <a:noFill/>
                          </a:ln>
                          <a:solidFill>
                            <a:schemeClr val="tx1"/>
                          </a:solidFill>
                          <a:effectLst/>
                          <a:latin typeface="Calibri" charset="0"/>
                          <a:ea typeface="MS PGothic" charset="-128"/>
                        </a:rPr>
                        <a:t>?</a:t>
                      </a:r>
                    </a:p>
                  </a:txBody>
                  <a:tcPr marL="11756" marR="11756" marT="11758" marB="0" anchor="b" horzOverflow="overflow">
                    <a:lnL>
                      <a:noFill/>
                    </a:lnL>
                    <a:lnR>
                      <a:noFill/>
                    </a:lnR>
                    <a:lnT>
                      <a:noFill/>
                    </a:lnT>
                    <a:lnB>
                      <a:noFill/>
                    </a:lnB>
                    <a:lnTlToBr>
                      <a:noFill/>
                    </a:lnTlToBr>
                    <a:lnBlToTr>
                      <a:noFill/>
                    </a:lnBlToTr>
                    <a:solidFill>
                      <a:srgbClr val="D2D2F4"/>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DCHOOZ</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r>
                        <a:rPr kumimoji="0" lang="sk-SK"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HESS</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eBOSS</a:t>
                      </a:r>
                    </a:p>
                  </a:txBody>
                  <a:tcPr marL="11756" marR="11756" marT="11758" marB="0" anchor="b" horzOverflow="overflow">
                    <a:lnL>
                      <a:noFill/>
                    </a:lnL>
                    <a:lnR>
                      <a:noFill/>
                    </a:lnR>
                    <a:lnT>
                      <a:noFill/>
                    </a:lnT>
                    <a:lnB>
                      <a:noFill/>
                    </a:lnB>
                    <a:lnTlToBr>
                      <a:noFill/>
                    </a:lnTlToBr>
                    <a:lnBlToTr>
                      <a:noFill/>
                    </a:lnBlToTr>
                    <a:noFill/>
                  </a:tcPr>
                </a:tc>
                <a:tc gridSpan="4">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err="1" smtClean="0">
                          <a:ln>
                            <a:noFill/>
                          </a:ln>
                          <a:solidFill>
                            <a:srgbClr val="000000"/>
                          </a:solidFill>
                          <a:effectLst/>
                          <a:latin typeface="Calibri" charset="0"/>
                          <a:ea typeface="MS PGothic" charset="-128"/>
                        </a:rPr>
                        <a:t>Analysis</a:t>
                      </a: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Taranis</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AIT/AIV</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sk-SK"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CCFFCC"/>
                    </a:solidFill>
                  </a:tcPr>
                </a:tc>
                <a:tc gridSpan="3">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err="1" smtClean="0">
                          <a:ln>
                            <a:noFill/>
                          </a:ln>
                          <a:solidFill>
                            <a:srgbClr val="000000"/>
                          </a:solidFill>
                          <a:effectLst/>
                          <a:latin typeface="Calibri" charset="0"/>
                          <a:ea typeface="MS PGothic" charset="-128"/>
                        </a:rPr>
                        <a:t>Launch</a:t>
                      </a: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de-DE" altLang="fr-FR" sz="1100" b="1" i="0" u="none" strike="noStrike" cap="none" normalizeH="0" baseline="0" dirty="0" smtClean="0">
                          <a:ln>
                            <a:noFill/>
                          </a:ln>
                          <a:solidFill>
                            <a:srgbClr val="FFFF00"/>
                          </a:solidFill>
                          <a:effectLst/>
                          <a:latin typeface="Calibri" charset="0"/>
                          <a:ea typeface="MS PGothic" charset="-128"/>
                        </a:rPr>
                        <a:t>WA105</a:t>
                      </a:r>
                      <a:endParaRPr kumimoji="0" lang="de-DE" altLang="fr-FR" sz="1100" b="1" i="0" u="none" strike="noStrike" cap="none" normalizeH="0" baseline="0" dirty="0">
                        <a:ln>
                          <a:noFill/>
                        </a:ln>
                        <a:solidFill>
                          <a:srgbClr val="FFFF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Construction</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dirty="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dirty="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r"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charset="0"/>
                          <a:ea typeface="MS PGothic" charset="-128"/>
                        </a:rPr>
                        <a:t>Fin</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FF66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QUBIC</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Construction</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pt-BR" altLang="fr-FR" sz="1100" b="0" i="0" u="none" strike="noStrike" cap="none" normalizeH="0" baseline="0">
                          <a:ln>
                            <a:noFill/>
                          </a:ln>
                          <a:solidFill>
                            <a:srgbClr val="000000"/>
                          </a:solidFill>
                          <a:effectLst/>
                          <a:latin typeface="Calibri" charset="0"/>
                          <a:ea typeface="MS PGothic" charset="-128"/>
                        </a:rPr>
                        <a:t>CMB-E4?</a:t>
                      </a:r>
                    </a:p>
                  </a:txBody>
                  <a:tcPr marL="11756" marR="11756" marT="11758" marB="0" anchor="b" horzOverflow="overflow">
                    <a:lnL>
                      <a:noFill/>
                    </a:lnL>
                    <a:lnR>
                      <a:noFill/>
                    </a:lnR>
                    <a:lnT>
                      <a:noFill/>
                    </a:lnT>
                    <a:lnB>
                      <a:noFill/>
                    </a:lnB>
                    <a:lnTlToBr>
                      <a:noFill/>
                    </a:lnTlToBr>
                    <a:lnBlToTr>
                      <a:noFill/>
                    </a:lnBlToTr>
                    <a:solidFill>
                      <a:srgbClr val="C5D9F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5D9F1"/>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advVIRGO</a:t>
                      </a:r>
                    </a:p>
                  </a:txBody>
                  <a:tcPr marL="11756" marR="11756" marT="11758" marB="0" anchor="b" horzOverflow="overflow">
                    <a:lnL>
                      <a:noFill/>
                    </a:lnL>
                    <a:lnR>
                      <a:noFill/>
                    </a:lnR>
                    <a:lnT>
                      <a:noFill/>
                    </a:lnT>
                    <a:lnB>
                      <a:noFill/>
                    </a:lnB>
                    <a:lnTlToBr>
                      <a:noFill/>
                    </a:lnTlToBr>
                    <a:lnBlToTr>
                      <a:noFill/>
                    </a:lnBlToTr>
                    <a:noFill/>
                  </a:tcPr>
                </a:tc>
                <a:tc gridSpan="4">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err="1">
                          <a:ln>
                            <a:noFill/>
                          </a:ln>
                          <a:solidFill>
                            <a:srgbClr val="000000"/>
                          </a:solidFill>
                          <a:effectLst/>
                          <a:latin typeface="Calibri" charset="0"/>
                          <a:ea typeface="MS PGothic" charset="-128"/>
                        </a:rPr>
                        <a:t>Comissioning</a:t>
                      </a:r>
                      <a:r>
                        <a:rPr kumimoji="0" lang="fr-FR" altLang="fr-FR" sz="1100" b="0" i="0" u="none" strike="noStrike" cap="none" normalizeH="0" baseline="0" dirty="0">
                          <a:ln>
                            <a:noFill/>
                          </a:ln>
                          <a:solidFill>
                            <a:srgbClr val="000000"/>
                          </a:solidFill>
                          <a:effectLst/>
                          <a:latin typeface="Calibri" charset="0"/>
                          <a:ea typeface="MS PGothic" charset="-128"/>
                        </a:rPr>
                        <a:t>/analyse</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de-DE"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r>
                        <a:rPr kumimoji="0" lang="sk-SK" altLang="fr-FR" sz="1100" b="0" i="0" u="none" strike="noStrike" cap="none" normalizeH="0" baseline="0" err="1" smtClean="0">
                          <a:ln>
                            <a:noFill/>
                          </a:ln>
                          <a:solidFill>
                            <a:srgbClr val="000000"/>
                          </a:solidFill>
                          <a:effectLst/>
                          <a:latin typeface="Calibri" charset="0"/>
                          <a:ea typeface="MS PGothic" charset="-128"/>
                        </a:rPr>
                        <a:t>advVI</a:t>
                      </a:r>
                      <a:r>
                        <a:rPr kumimoji="0" lang="sk-SK" altLang="fr-FR" sz="1100" b="0" i="0" u="none" strike="noStrike" cap="none" normalizeH="0" baseline="0" smtClean="0">
                          <a:ln>
                            <a:noFill/>
                          </a:ln>
                          <a:solidFill>
                            <a:srgbClr val="000000"/>
                          </a:solidFill>
                          <a:effectLst/>
                          <a:latin typeface="Calibri" charset="0"/>
                          <a:ea typeface="MS PGothic" charset="-128"/>
                        </a:rPr>
                        <a:t>+</a:t>
                      </a:r>
                      <a:endParaRPr kumimoji="0" lang="sk-SK"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D2D2F4"/>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Darkside/SOX</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en-US" altLang="fr-FR" sz="1100" b="0" i="0" u="none" strike="noStrike" cap="none" normalizeH="0" baseline="0" dirty="0" smtClean="0">
                          <a:ln>
                            <a:noFill/>
                          </a:ln>
                          <a:solidFill>
                            <a:srgbClr val="000000"/>
                          </a:solidFill>
                          <a:effectLst/>
                          <a:latin typeface="Calibri" charset="0"/>
                          <a:ea typeface="MS PGothic" charset="-128"/>
                        </a:rPr>
                        <a:t>DS20k</a:t>
                      </a:r>
                      <a:endParaRPr kumimoji="0" lang="en-US" altLang="fr-FR" sz="1100" b="0" i="0" u="none" strike="noStrike" cap="none" normalizeH="0" baseline="0" dirty="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C5D9F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5D9F1"/>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Polarbear/Simons array</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chemeClr val="accent1"/>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FF00"/>
                          </a:solidFill>
                          <a:effectLst/>
                          <a:latin typeface="Calibri" charset="0"/>
                          <a:ea typeface="MS PGothic" charset="-128"/>
                        </a:rPr>
                        <a:t>CMB-</a:t>
                      </a:r>
                      <a:r>
                        <a:rPr kumimoji="0" lang="fr-FR" altLang="fr-FR" sz="1100" b="1" i="0" u="none" strike="noStrike" cap="none" normalizeH="0" baseline="0" err="1" smtClean="0">
                          <a:ln>
                            <a:noFill/>
                          </a:ln>
                          <a:solidFill>
                            <a:srgbClr val="FFFF00"/>
                          </a:solidFill>
                          <a:effectLst/>
                          <a:latin typeface="Calibri" charset="0"/>
                          <a:ea typeface="MS PGothic" charset="-128"/>
                        </a:rPr>
                        <a:t>space</a:t>
                      </a:r>
                      <a:endParaRPr kumimoji="0" lang="fr-FR" altLang="fr-FR" sz="1100" b="1" i="0" u="none" strike="noStrike" cap="none" normalizeH="0" baseline="0">
                        <a:ln>
                          <a:noFill/>
                        </a:ln>
                        <a:solidFill>
                          <a:srgbClr val="FFFF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Proposals</a:t>
                      </a:r>
                    </a:p>
                  </a:txBody>
                  <a:tcPr marL="11756" marR="11756" marT="11758" marB="0" anchor="b" horzOverflow="overflow">
                    <a:lnL>
                      <a:noFill/>
                    </a:lnL>
                    <a:lnR>
                      <a:noFill/>
                    </a:lnR>
                    <a:lnT>
                      <a:noFill/>
                    </a:lnT>
                    <a:lnB>
                      <a:noFill/>
                    </a:lnB>
                    <a:lnTlToBr>
                      <a:noFill/>
                    </a:lnTlToBr>
                    <a:lnBlToTr>
                      <a:noFill/>
                    </a:lnBlToTr>
                    <a:solidFill>
                      <a:srgbClr val="FDE9D9"/>
                    </a:solidFill>
                  </a:tcPr>
                </a:tc>
                <a:tc gridSpan="3">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C5D9F1"/>
                    </a:solidFill>
                  </a:tcPr>
                </a:tc>
                <a:tc hMerge="1">
                  <a:txBody>
                    <a:bodyPr/>
                    <a:lstStyle/>
                    <a:p>
                      <a:endParaRPr lang="en-GB"/>
                    </a:p>
                  </a:txBody>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5D9F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Litebird?</a:t>
                      </a:r>
                    </a:p>
                  </a:txBody>
                  <a:tcPr marL="11756" marR="11756" marT="11758" marB="0" anchor="b" horzOverflow="overflow">
                    <a:lnL>
                      <a:noFill/>
                    </a:lnL>
                    <a:lnR>
                      <a:noFill/>
                    </a:lnR>
                    <a:lnT>
                      <a:noFill/>
                    </a:lnT>
                    <a:lnB>
                      <a:noFill/>
                    </a:lnB>
                    <a:lnTlToBr>
                      <a:noFill/>
                    </a:lnTlToBr>
                    <a:lnBlToTr>
                      <a:noFill/>
                    </a:lnBlToTr>
                    <a:solidFill>
                      <a:srgbClr val="C5D9F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5D9F1"/>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CTA</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CDE</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0000"/>
                          </a:solidFill>
                          <a:effectLst/>
                          <a:latin typeface="Calibri" charset="0"/>
                          <a:ea typeface="MS PGothic" charset="-128"/>
                        </a:rPr>
                        <a:t>First light </a:t>
                      </a:r>
                      <a:r>
                        <a:rPr kumimoji="0" lang="fr-FR" altLang="fr-FR" sz="1100" b="0" i="0" u="none" strike="noStrike" cap="none" normalizeH="0" baseline="0" dirty="0" smtClean="0">
                          <a:ln>
                            <a:noFill/>
                          </a:ln>
                          <a:solidFill>
                            <a:srgbClr val="000000"/>
                          </a:solidFill>
                          <a:effectLst/>
                          <a:latin typeface="Calibri" charset="0"/>
                          <a:ea typeface="MS PGothic" charset="-128"/>
                        </a:rPr>
                        <a:t>partial</a:t>
                      </a:r>
                      <a:endParaRPr kumimoji="0" lang="fr-FR" altLang="fr-FR" sz="1100" b="0" i="0" u="none" strike="noStrike" cap="none" normalizeH="0" baseline="0" dirty="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KM3Net</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CDE</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First light  </a:t>
                      </a:r>
                      <a:r>
                        <a:rPr kumimoji="0" lang="fr-FR" altLang="fr-FR" sz="1100" b="0" i="0" u="none" strike="noStrike" cap="none" normalizeH="0" baseline="0" smtClean="0">
                          <a:ln>
                            <a:noFill/>
                          </a:ln>
                          <a:solidFill>
                            <a:srgbClr val="000000"/>
                          </a:solidFill>
                          <a:effectLst/>
                          <a:latin typeface="Calibri" charset="0"/>
                          <a:ea typeface="MS PGothic" charset="-128"/>
                        </a:rPr>
                        <a:t>partial</a:t>
                      </a: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c hMerge="1">
                  <a:txBody>
                    <a:bodyPr/>
                    <a:lstStyle/>
                    <a:p>
                      <a:endParaRPr lang="en-GB"/>
                    </a:p>
                  </a:txBody>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EUCLID</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CDE</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err="1" smtClean="0">
                          <a:ln>
                            <a:noFill/>
                          </a:ln>
                          <a:solidFill>
                            <a:srgbClr val="000000"/>
                          </a:solidFill>
                          <a:effectLst/>
                          <a:latin typeface="Calibri" charset="0"/>
                          <a:ea typeface="MS PGothic" charset="-128"/>
                        </a:rPr>
                        <a:t>Launch</a:t>
                      </a:r>
                      <a:endParaRPr kumimoji="0" lang="fr-FR" altLang="fr-FR" sz="1100" b="0" i="0" u="none" strike="noStrike" cap="none" normalizeH="0" baseline="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LSST</a:t>
                      </a:r>
                    </a:p>
                  </a:txBody>
                  <a:tcPr marL="11756" marR="11756" marT="11758" marB="0" anchor="b" horzOverflow="overflow">
                    <a:lnL>
                      <a:noFill/>
                    </a:lnL>
                    <a:lnR>
                      <a:noFill/>
                    </a:lnR>
                    <a:lnT>
                      <a:noFill/>
                    </a:lnT>
                    <a:lnB>
                      <a:noFill/>
                    </a:lnB>
                    <a:lnTlToBr>
                      <a:noFill/>
                    </a:lnTlToBr>
                    <a:lnBlToTr>
                      <a:noFill/>
                    </a:lnBlToTr>
                    <a:no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CDE</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First light</a:t>
                      </a:r>
                    </a:p>
                  </a:txBody>
                  <a:tcPr marL="11756" marR="11756" marT="11758" marB="0" anchor="b" horzOverflow="overflow">
                    <a:lnL>
                      <a:noFill/>
                    </a:lnL>
                    <a:lnR>
                      <a:noFill/>
                    </a:lnR>
                    <a:lnT>
                      <a:noFill/>
                    </a:lnT>
                    <a:lnB>
                      <a:noFill/>
                    </a:lnB>
                    <a:lnTlToBr>
                      <a:noFill/>
                    </a:lnTlToBr>
                    <a:lnBlToTr>
                      <a:noFill/>
                    </a:lnBlToTr>
                    <a:solidFill>
                      <a:srgbClr val="FFFF00"/>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SVOM</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BCDE</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dirty="0" err="1" smtClean="0">
                          <a:ln>
                            <a:noFill/>
                          </a:ln>
                          <a:solidFill>
                            <a:srgbClr val="000000"/>
                          </a:solidFill>
                          <a:effectLst/>
                          <a:latin typeface="Calibri" charset="0"/>
                          <a:ea typeface="MS PGothic" charset="-128"/>
                        </a:rPr>
                        <a:t>Launch</a:t>
                      </a:r>
                      <a:endParaRPr kumimoji="0" lang="fr-FR" altLang="fr-FR" sz="1100" b="0" i="0" u="none" strike="noStrike" cap="none" normalizeH="0" baseline="0" dirty="0">
                        <a:ln>
                          <a:noFill/>
                        </a:ln>
                        <a:solidFill>
                          <a:srgbClr val="000000"/>
                        </a:solidFill>
                        <a:effectLst/>
                        <a:latin typeface="Calibri" charset="0"/>
                        <a:ea typeface="MS PGothic" charset="-128"/>
                      </a:endParaRPr>
                    </a:p>
                  </a:txBody>
                  <a:tcPr marL="11756" marR="11756" marT="11758" marB="0" anchor="b" horzOverflow="overflow">
                    <a:lnL>
                      <a:noFill/>
                    </a:lnL>
                    <a:lnR>
                      <a:noFill/>
                    </a:lnR>
                    <a:lnT>
                      <a:noFill/>
                    </a:lnT>
                    <a:lnB>
                      <a:noFill/>
                    </a:lnB>
                    <a:lnTlToBr>
                      <a:noFill/>
                    </a:lnTlToBr>
                    <a:lnBlToTr>
                      <a:noFill/>
                    </a:lnBlToTr>
                    <a:solidFill>
                      <a:srgbClr val="FFFF00"/>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JUNO</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BCDE</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Operation</a:t>
                      </a:r>
                    </a:p>
                  </a:txBody>
                  <a:tcPr marL="11756" marR="11756" marT="11758" marB="0" anchor="b" horzOverflow="overflow">
                    <a:lnL>
                      <a:noFill/>
                    </a:lnL>
                    <a:lnR>
                      <a:noFill/>
                    </a:lnR>
                    <a:lnT>
                      <a:noFill/>
                    </a:lnT>
                    <a:lnB>
                      <a:noFill/>
                    </a:lnB>
                    <a:lnTlToBr>
                      <a:noFill/>
                    </a:lnTlToBr>
                    <a:lnBlToTr>
                      <a:noFill/>
                    </a:lnBlToTr>
                    <a:solidFill>
                      <a:srgbClr val="FFFF00"/>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DUNE</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BCDE</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ATHENA</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BCDE</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r>
              <a:tr h="180975">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1" i="0" u="none" strike="noStrike" cap="none" normalizeH="0" baseline="0">
                          <a:ln>
                            <a:noFill/>
                          </a:ln>
                          <a:solidFill>
                            <a:srgbClr val="FFFF00"/>
                          </a:solidFill>
                          <a:effectLst/>
                          <a:latin typeface="Calibri" charset="0"/>
                          <a:ea typeface="MS PGothic" charset="-128"/>
                        </a:rPr>
                        <a:t>LISA</a:t>
                      </a:r>
                    </a:p>
                  </a:txBody>
                  <a:tcPr marL="11756" marR="11756" marT="11758" marB="0" anchor="b" horzOverflow="overflow">
                    <a:lnL>
                      <a:noFill/>
                    </a:lnL>
                    <a:lnR>
                      <a:noFill/>
                    </a:lnR>
                    <a:lnT>
                      <a:noFill/>
                    </a:lnT>
                    <a:lnB>
                      <a:noFill/>
                    </a:lnB>
                    <a:lnTlToBr>
                      <a:noFill/>
                    </a:lnTlToBr>
                    <a:lnBlToTr>
                      <a:noFill/>
                    </a:lnBlToTr>
                    <a:noFill/>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000000"/>
                          </a:solidFill>
                          <a:effectLst/>
                          <a:latin typeface="Calibri" charset="0"/>
                          <a:ea typeface="MS PGothic" charset="-128"/>
                        </a:rPr>
                        <a:t>Phase ABCDE</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gridSpan="2">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hMerge="1">
                  <a:txBody>
                    <a:bodyPr/>
                    <a:lstStyle/>
                    <a:p>
                      <a:endParaRPr lang="en-GB"/>
                    </a:p>
                  </a:txBody>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 latinLnBrk="0" hangingPunct="1">
                        <a:lnSpc>
                          <a:spcPct val="100000"/>
                        </a:lnSpc>
                        <a:spcBef>
                          <a:spcPct val="0"/>
                        </a:spcBef>
                        <a:spcAft>
                          <a:spcPct val="0"/>
                        </a:spcAft>
                        <a:buClrTx/>
                        <a:buSzTx/>
                        <a:buFontTx/>
                        <a:buNone/>
                        <a:tabLst/>
                      </a:pPr>
                      <a:r>
                        <a:rPr kumimoji="0" lang="sk-SK" altLang="fr-FR" sz="1100" b="0" i="0" u="none" strike="noStrike" cap="none" normalizeH="0" baseline="0" dirty="0">
                          <a:ln>
                            <a:noFill/>
                          </a:ln>
                          <a:solidFill>
                            <a:srgbClr val="000000"/>
                          </a:solidFill>
                          <a:effectLst/>
                          <a:latin typeface="Calibri" charset="0"/>
                          <a:ea typeface="MS PGothic" charset="-128"/>
                        </a:rPr>
                        <a:t> </a:t>
                      </a:r>
                    </a:p>
                  </a:txBody>
                  <a:tcPr marL="11756" marR="11756" marT="11758" marB="0" anchor="b" horzOverflow="overflow">
                    <a:lnL>
                      <a:noFill/>
                    </a:lnL>
                    <a:lnR>
                      <a:noFill/>
                    </a:lnR>
                    <a:lnT>
                      <a:noFill/>
                    </a:lnT>
                    <a:lnB>
                      <a:noFill/>
                    </a:lnB>
                    <a:lnTlToBr>
                      <a:noFill/>
                    </a:lnTlToBr>
                    <a:lnBlToTr>
                      <a:noFill/>
                    </a:lnBlToTr>
                    <a:solidFill>
                      <a:srgbClr val="CCFFCC"/>
                    </a:solidFill>
                  </a:tcPr>
                </a:tc>
              </a:tr>
            </a:tbl>
          </a:graphicData>
        </a:graphic>
      </p:graphicFrame>
      <p:sp>
        <p:nvSpPr>
          <p:cNvPr id="21668" name="Rectangle 1"/>
          <p:cNvSpPr>
            <a:spLocks noChangeArrowheads="1"/>
          </p:cNvSpPr>
          <p:nvPr/>
        </p:nvSpPr>
        <p:spPr bwMode="auto">
          <a:xfrm>
            <a:off x="179388" y="260350"/>
            <a:ext cx="1152525" cy="10810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a:solidFill>
                  <a:srgbClr val="000000"/>
                </a:solidFill>
                <a:latin typeface="Arial" charset="0"/>
                <a:ea typeface="ＭＳ Ｐゴシック" charset="-128"/>
              </a:rPr>
              <a:t>∂</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484784"/>
            <a:ext cx="8280920" cy="4093428"/>
          </a:xfrm>
          <a:prstGeom prst="rect">
            <a:avLst/>
          </a:prstGeom>
          <a:noFill/>
        </p:spPr>
        <p:txBody>
          <a:bodyPr wrap="square" rtlCol="0">
            <a:spAutoFit/>
          </a:bodyPr>
          <a:lstStyle/>
          <a:p>
            <a:pPr marL="457200" indent="-457200" algn="just">
              <a:buFont typeface="+mj-lt"/>
              <a:buAutoNum type="arabicPeriod" startAt="2"/>
              <a:tabLst>
                <a:tab pos="992188" algn="l"/>
              </a:tabLst>
            </a:pPr>
            <a:r>
              <a:rPr lang="en-GB" sz="2000" dirty="0" smtClean="0">
                <a:solidFill>
                  <a:schemeClr val="bg1"/>
                </a:solidFill>
                <a:latin typeface="Cambria"/>
                <a:cs typeface="Cambria"/>
              </a:rPr>
              <a:t>The agreements and connections with international groups are admirable and impressive. Could you please list some specific results or opportunities that are a </a:t>
            </a:r>
            <a:r>
              <a:rPr lang="en-GB" sz="2000" dirty="0" smtClean="0">
                <a:solidFill>
                  <a:srgbClr val="FFFFFF"/>
                </a:solidFill>
                <a:latin typeface="Cambria"/>
                <a:cs typeface="Cambria"/>
              </a:rPr>
              <a:t>consequence of these  </a:t>
            </a:r>
          </a:p>
          <a:p>
            <a:pPr algn="just">
              <a:tabLst>
                <a:tab pos="992188" algn="l"/>
              </a:tabLst>
            </a:pPr>
            <a:endParaRPr lang="en-GB" sz="2000" dirty="0">
              <a:solidFill>
                <a:srgbClr val="FFFFFF"/>
              </a:solidFill>
              <a:latin typeface="Cambria"/>
              <a:cs typeface="Cambria"/>
            </a:endParaRPr>
          </a:p>
          <a:p>
            <a:pPr algn="just">
              <a:tabLst>
                <a:tab pos="992188" algn="l"/>
              </a:tabLst>
            </a:pPr>
            <a:endParaRPr lang="en-GB" sz="2000" dirty="0" smtClean="0">
              <a:solidFill>
                <a:srgbClr val="FFFFFF"/>
              </a:solidFill>
              <a:latin typeface="Cambria"/>
              <a:cs typeface="Cambria"/>
            </a:endParaRPr>
          </a:p>
          <a:p>
            <a:pPr marL="814388" lvl="1" indent="-357188" algn="just">
              <a:buFont typeface="+mj-lt"/>
              <a:buAutoNum type="arabicPeriod"/>
              <a:tabLst>
                <a:tab pos="992188" algn="l"/>
              </a:tabLst>
            </a:pPr>
            <a:r>
              <a:rPr lang="en-CA" sz="2000" dirty="0" smtClean="0">
                <a:solidFill>
                  <a:srgbClr val="FFFFFF"/>
                </a:solidFill>
                <a:latin typeface="Cambria"/>
                <a:cs typeface="Cambria"/>
              </a:rPr>
              <a:t>UMI Berkeley, many synergies from CMB detectors (BCCP-PCCP), to data science (BIDS-P2IDS), science:  </a:t>
            </a:r>
            <a:r>
              <a:rPr lang="en-CA" sz="2000" dirty="0" err="1" smtClean="0">
                <a:solidFill>
                  <a:srgbClr val="FFFFFF"/>
                </a:solidFill>
                <a:latin typeface="Cambria"/>
                <a:cs typeface="Cambria"/>
              </a:rPr>
              <a:t>Polarbear</a:t>
            </a:r>
            <a:r>
              <a:rPr lang="en-CA" sz="2000" dirty="0" smtClean="0">
                <a:solidFill>
                  <a:srgbClr val="FFFFFF"/>
                </a:solidFill>
                <a:latin typeface="Cambria"/>
                <a:cs typeface="Cambria"/>
              </a:rPr>
              <a:t>, LSST, discussions for gravitation </a:t>
            </a:r>
            <a:r>
              <a:rPr lang="en-CA" sz="2000" dirty="0" smtClean="0">
                <a:solidFill>
                  <a:srgbClr val="FFFFFF"/>
                </a:solidFill>
                <a:latin typeface="Cambria"/>
                <a:cs typeface="Cambria"/>
              </a:rPr>
              <a:t>?</a:t>
            </a:r>
            <a:endParaRPr lang="en-CA" sz="2000" dirty="0" smtClean="0">
              <a:solidFill>
                <a:srgbClr val="FFFFFF"/>
              </a:solidFill>
              <a:latin typeface="Cambria"/>
              <a:cs typeface="Cambria"/>
            </a:endParaRPr>
          </a:p>
          <a:p>
            <a:pPr marL="814388" lvl="1" indent="-357188" algn="just">
              <a:buFont typeface="+mj-lt"/>
              <a:buAutoNum type="arabicPeriod"/>
              <a:tabLst>
                <a:tab pos="992188" algn="l"/>
              </a:tabLst>
            </a:pPr>
            <a:r>
              <a:rPr lang="en-CA" sz="2000" dirty="0" smtClean="0">
                <a:solidFill>
                  <a:srgbClr val="FFFFFF"/>
                </a:solidFill>
                <a:latin typeface="Cambria"/>
                <a:cs typeface="Cambria"/>
              </a:rPr>
              <a:t>LIA Japan, </a:t>
            </a:r>
            <a:r>
              <a:rPr lang="en-CA" sz="2000" dirty="0" err="1" smtClean="0">
                <a:solidFill>
                  <a:srgbClr val="FFFFFF"/>
                </a:solidFill>
                <a:latin typeface="Cambria"/>
                <a:cs typeface="Cambria"/>
              </a:rPr>
              <a:t>Litebird</a:t>
            </a:r>
            <a:r>
              <a:rPr lang="en-CA" sz="2000" dirty="0" smtClean="0">
                <a:solidFill>
                  <a:srgbClr val="FFFFFF"/>
                </a:solidFill>
                <a:latin typeface="Cambria"/>
                <a:cs typeface="Cambria"/>
              </a:rPr>
              <a:t>, Neutrino, dark matter</a:t>
            </a:r>
          </a:p>
          <a:p>
            <a:pPr marL="814388" lvl="1" indent="-357188" algn="just">
              <a:buFont typeface="+mj-lt"/>
              <a:buAutoNum type="arabicPeriod"/>
              <a:tabLst>
                <a:tab pos="992188" algn="l"/>
              </a:tabLst>
            </a:pPr>
            <a:r>
              <a:rPr lang="en-CA" sz="2000" dirty="0" smtClean="0">
                <a:solidFill>
                  <a:srgbClr val="FFFFFF"/>
                </a:solidFill>
                <a:latin typeface="Cambria"/>
                <a:cs typeface="Cambria"/>
              </a:rPr>
              <a:t>LIA Argentina, CMB deployment in Salta</a:t>
            </a:r>
          </a:p>
          <a:p>
            <a:pPr marL="814388" lvl="1" indent="-357188" algn="just">
              <a:buFont typeface="+mj-lt"/>
              <a:buAutoNum type="arabicPeriod"/>
              <a:tabLst>
                <a:tab pos="992188" algn="l"/>
              </a:tabLst>
            </a:pPr>
            <a:r>
              <a:rPr lang="en-CA" sz="2000" dirty="0" smtClean="0">
                <a:solidFill>
                  <a:srgbClr val="FFFFFF"/>
                </a:solidFill>
                <a:latin typeface="Cambria"/>
                <a:cs typeface="Cambria"/>
              </a:rPr>
              <a:t>Chicago, UHECR, </a:t>
            </a:r>
            <a:r>
              <a:rPr lang="en-CA" sz="2000" dirty="0" err="1" smtClean="0">
                <a:solidFill>
                  <a:srgbClr val="FFFFFF"/>
                </a:solidFill>
                <a:latin typeface="Cambria"/>
                <a:cs typeface="Cambria"/>
              </a:rPr>
              <a:t>Labex</a:t>
            </a:r>
            <a:r>
              <a:rPr lang="en-CA" sz="2000" dirty="0" smtClean="0">
                <a:solidFill>
                  <a:srgbClr val="FFFFFF"/>
                </a:solidFill>
                <a:latin typeface="Cambria"/>
                <a:cs typeface="Cambria"/>
              </a:rPr>
              <a:t> </a:t>
            </a:r>
            <a:r>
              <a:rPr lang="en-CA" sz="2000" dirty="0" err="1" smtClean="0">
                <a:solidFill>
                  <a:srgbClr val="FFFFFF"/>
                </a:solidFill>
                <a:latin typeface="Cambria"/>
                <a:cs typeface="Cambria"/>
              </a:rPr>
              <a:t>Univearths</a:t>
            </a:r>
            <a:endParaRPr lang="en-CA" sz="2000" dirty="0" smtClean="0">
              <a:solidFill>
                <a:srgbClr val="FFFFFF"/>
              </a:solidFill>
              <a:latin typeface="Cambria"/>
              <a:cs typeface="Cambria"/>
            </a:endParaRPr>
          </a:p>
          <a:p>
            <a:pPr marL="814388" lvl="1" indent="-357188" algn="just">
              <a:buFont typeface="+mj-lt"/>
              <a:buAutoNum type="arabicPeriod"/>
              <a:tabLst>
                <a:tab pos="992188" algn="l"/>
              </a:tabLst>
            </a:pPr>
            <a:r>
              <a:rPr lang="en-CA" sz="2000" dirty="0" err="1" smtClean="0">
                <a:solidFill>
                  <a:srgbClr val="FFFFFF"/>
                </a:solidFill>
                <a:latin typeface="Cambria"/>
                <a:cs typeface="Cambria"/>
              </a:rPr>
              <a:t>Astrocent</a:t>
            </a:r>
            <a:r>
              <a:rPr lang="en-CA" sz="2000" dirty="0" smtClean="0">
                <a:solidFill>
                  <a:srgbClr val="FFFFFF"/>
                </a:solidFill>
                <a:latin typeface="Cambria"/>
                <a:cs typeface="Cambria"/>
              </a:rPr>
              <a:t>, building synergies</a:t>
            </a:r>
          </a:p>
          <a:p>
            <a:pPr marL="814388" lvl="1" indent="-357188" algn="just">
              <a:buFont typeface="+mj-lt"/>
              <a:buAutoNum type="arabicPeriod"/>
              <a:tabLst>
                <a:tab pos="992188" algn="l"/>
              </a:tabLst>
            </a:pPr>
            <a:r>
              <a:rPr lang="en-CA" sz="2000" dirty="0" smtClean="0">
                <a:solidFill>
                  <a:srgbClr val="FFFFFF"/>
                </a:solidFill>
                <a:latin typeface="Cambria"/>
                <a:cs typeface="Cambria"/>
              </a:rPr>
              <a:t>KIT, </a:t>
            </a:r>
            <a:r>
              <a:rPr lang="en-CA" sz="2000" dirty="0" err="1" smtClean="0">
                <a:solidFill>
                  <a:srgbClr val="FFFFFF"/>
                </a:solidFill>
                <a:latin typeface="Cambria"/>
                <a:cs typeface="Cambria"/>
              </a:rPr>
              <a:t>Hambourg</a:t>
            </a:r>
            <a:r>
              <a:rPr lang="en-CA" sz="2000" dirty="0" smtClean="0">
                <a:solidFill>
                  <a:srgbClr val="FFFFFF"/>
                </a:solidFill>
                <a:latin typeface="Cambria"/>
                <a:cs typeface="Cambria"/>
              </a:rPr>
              <a:t>-Oxford, Solvay, essentially theoretical interactions</a:t>
            </a:r>
            <a:endParaRPr lang="en-CA" sz="2000" dirty="0" smtClean="0">
              <a:solidFill>
                <a:srgbClr val="FFFFFF"/>
              </a:solidFill>
              <a:latin typeface="Cambria"/>
              <a:cs typeface="Cambria"/>
            </a:endParaRPr>
          </a:p>
        </p:txBody>
      </p:sp>
      <p:sp>
        <p:nvSpPr>
          <p:cNvPr id="3" name="ZoneTexte 2"/>
          <p:cNvSpPr txBox="1"/>
          <p:nvPr/>
        </p:nvSpPr>
        <p:spPr>
          <a:xfrm>
            <a:off x="1187624" y="188640"/>
            <a:ext cx="7488832" cy="769441"/>
          </a:xfrm>
          <a:prstGeom prst="rect">
            <a:avLst/>
          </a:prstGeom>
          <a:noFill/>
        </p:spPr>
        <p:txBody>
          <a:bodyPr wrap="square" rtlCol="0">
            <a:spAutoFit/>
          </a:bodyPr>
          <a:lstStyle/>
          <a:p>
            <a:r>
              <a:rPr lang="en-GB" sz="2000" dirty="0">
                <a:solidFill>
                  <a:schemeClr val="accent1"/>
                </a:solidFill>
                <a:latin typeface="Cambria"/>
                <a:cs typeface="Cambria"/>
              </a:rPr>
              <a:t>6 questions  </a:t>
            </a:r>
            <a:r>
              <a:rPr lang="en-GB" sz="2000" dirty="0" smtClean="0">
                <a:solidFill>
                  <a:schemeClr val="accent1"/>
                </a:solidFill>
                <a:latin typeface="Cambria"/>
                <a:cs typeface="Cambria"/>
              </a:rPr>
              <a:t>from </a:t>
            </a:r>
            <a:r>
              <a:rPr lang="en-GB" sz="2000" dirty="0">
                <a:solidFill>
                  <a:schemeClr val="accent1"/>
                </a:solidFill>
                <a:latin typeface="Cambria"/>
                <a:cs typeface="Cambria"/>
              </a:rPr>
              <a:t>our HCERES evaluation committee:</a:t>
            </a:r>
          </a:p>
          <a:p>
            <a:endParaRPr lang="fr-FR" dirty="0"/>
          </a:p>
        </p:txBody>
      </p:sp>
    </p:spTree>
    <p:extLst>
      <p:ext uri="{BB962C8B-B14F-4D97-AF65-F5344CB8AC3E}">
        <p14:creationId xmlns:p14="http://schemas.microsoft.com/office/powerpoint/2010/main" val="27555631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1268760"/>
            <a:ext cx="5400600" cy="4524316"/>
          </a:xfrm>
          <a:prstGeom prst="rect">
            <a:avLst/>
          </a:prstGeom>
          <a:noFill/>
        </p:spPr>
        <p:txBody>
          <a:bodyPr wrap="square" rtlCol="0">
            <a:spAutoFit/>
          </a:bodyPr>
          <a:lstStyle/>
          <a:p>
            <a:endParaRPr lang="fr-FR" sz="1800" dirty="0">
              <a:solidFill>
                <a:srgbClr val="FFFFFF"/>
              </a:solidFill>
              <a:latin typeface="Cambria"/>
              <a:cs typeface="Cambria"/>
            </a:endParaRPr>
          </a:p>
          <a:p>
            <a:pPr marL="342900" indent="-342900">
              <a:buFont typeface="Arial"/>
              <a:buChar char="•"/>
            </a:pPr>
            <a:r>
              <a:rPr lang="en-GB" sz="1800" i="1" dirty="0" smtClean="0">
                <a:solidFill>
                  <a:srgbClr val="FFFFFF"/>
                </a:solidFill>
                <a:latin typeface="Cambria"/>
                <a:cs typeface="Cambria"/>
              </a:rPr>
              <a:t>Two emergent characteristics of the present era :</a:t>
            </a:r>
          </a:p>
          <a:p>
            <a:pPr marL="342900" indent="-342900">
              <a:buFont typeface="Arial"/>
              <a:buChar char="•"/>
            </a:pPr>
            <a:endParaRPr lang="en-GB" sz="1800" i="1" dirty="0" smtClean="0">
              <a:solidFill>
                <a:srgbClr val="FFFFFF"/>
              </a:solidFill>
              <a:latin typeface="Cambria"/>
              <a:cs typeface="Cambria"/>
            </a:endParaRPr>
          </a:p>
          <a:p>
            <a:pPr marL="400050" indent="-400050" algn="just">
              <a:buFont typeface="+mj-lt"/>
              <a:buAutoNum type="romanUcPeriod"/>
            </a:pPr>
            <a:r>
              <a:rPr lang="en-GB" sz="1800" i="1" dirty="0" smtClean="0">
                <a:solidFill>
                  <a:srgbClr val="FFFFFF"/>
                </a:solidFill>
                <a:latin typeface="Cambria"/>
                <a:cs typeface="Cambria"/>
              </a:rPr>
              <a:t>We </a:t>
            </a:r>
            <a:r>
              <a:rPr lang="en-GB" sz="1800" i="1" dirty="0">
                <a:solidFill>
                  <a:srgbClr val="FFFFFF"/>
                </a:solidFill>
                <a:latin typeface="Cambria"/>
                <a:cs typeface="Cambria"/>
              </a:rPr>
              <a:t>are </a:t>
            </a:r>
            <a:r>
              <a:rPr lang="en-GB" sz="1800" i="1" dirty="0" smtClean="0">
                <a:solidFill>
                  <a:srgbClr val="FFFFFF"/>
                </a:solidFill>
                <a:latin typeface="Cambria"/>
                <a:cs typeface="Cambria"/>
              </a:rPr>
              <a:t>at </a:t>
            </a:r>
            <a:r>
              <a:rPr lang="en-GB" sz="1800" i="1" dirty="0">
                <a:solidFill>
                  <a:srgbClr val="FFFFFF"/>
                </a:solidFill>
                <a:latin typeface="Cambria"/>
                <a:cs typeface="Cambria"/>
              </a:rPr>
              <a:t>the edge of multi-messenger detections involving high energy photons, neutrinos, high-energy charged particles and gravitational waves, that will give us a deeper understanding of violent phenomena regulating structure formation in the </a:t>
            </a:r>
            <a:r>
              <a:rPr lang="en-GB" sz="1800" i="1" dirty="0" smtClean="0">
                <a:solidFill>
                  <a:srgbClr val="FFFFFF"/>
                </a:solidFill>
                <a:latin typeface="Cambria"/>
                <a:cs typeface="Cambria"/>
              </a:rPr>
              <a:t>Universe as well as eventually  hints for new laws of physics .  </a:t>
            </a:r>
          </a:p>
          <a:p>
            <a:pPr marL="400050" indent="-400050" algn="just">
              <a:buFont typeface="+mj-lt"/>
              <a:buAutoNum type="romanUcPeriod"/>
            </a:pPr>
            <a:endParaRPr lang="en-GB" sz="1800" i="1" dirty="0" smtClean="0">
              <a:solidFill>
                <a:schemeClr val="accent1"/>
              </a:solidFill>
              <a:latin typeface="Cambria"/>
              <a:cs typeface="Cambria"/>
            </a:endParaRPr>
          </a:p>
          <a:p>
            <a:pPr marL="400050" indent="-400050" algn="just">
              <a:buFont typeface="+mj-lt"/>
              <a:buAutoNum type="romanUcPeriod"/>
            </a:pPr>
            <a:r>
              <a:rPr lang="en-GB" sz="1800" i="1" dirty="0" smtClean="0">
                <a:solidFill>
                  <a:srgbClr val="FFFFFF"/>
                </a:solidFill>
                <a:latin typeface="Cambria"/>
                <a:cs typeface="Cambria"/>
              </a:rPr>
              <a:t>The visible </a:t>
            </a:r>
            <a:r>
              <a:rPr lang="en-GB" sz="1800" i="1" dirty="0">
                <a:solidFill>
                  <a:srgbClr val="FFFFFF"/>
                </a:solidFill>
                <a:latin typeface="Cambria"/>
                <a:cs typeface="Cambria"/>
              </a:rPr>
              <a:t>Universe from the CMB to the present started to provide comparable </a:t>
            </a:r>
            <a:r>
              <a:rPr lang="en-GB" sz="1800" i="1" dirty="0" smtClean="0">
                <a:solidFill>
                  <a:srgbClr val="FFFFFF"/>
                </a:solidFill>
                <a:latin typeface="Cambria"/>
                <a:cs typeface="Cambria"/>
              </a:rPr>
              <a:t>constraints  to  the standard models  of cosmology  (inflation, dark energy) and   particle physics  (neutrino,  dark matter). </a:t>
            </a:r>
            <a:endParaRPr lang="fr-FR" sz="1800" dirty="0">
              <a:solidFill>
                <a:schemeClr val="accent1"/>
              </a:solidFill>
              <a:latin typeface="Cambria"/>
              <a:cs typeface="Cambria"/>
            </a:endParaRPr>
          </a:p>
        </p:txBody>
      </p:sp>
      <p:sp>
        <p:nvSpPr>
          <p:cNvPr id="4" name="ZoneTexte 3"/>
          <p:cNvSpPr txBox="1"/>
          <p:nvPr/>
        </p:nvSpPr>
        <p:spPr>
          <a:xfrm>
            <a:off x="1403648" y="188640"/>
            <a:ext cx="6477000" cy="830997"/>
          </a:xfrm>
          <a:prstGeom prst="rect">
            <a:avLst/>
          </a:prstGeom>
          <a:noFill/>
        </p:spPr>
        <p:txBody>
          <a:bodyPr wrap="square" rtlCol="0">
            <a:spAutoFit/>
          </a:bodyPr>
          <a:lstStyle/>
          <a:p>
            <a:pPr algn="ctr"/>
            <a:r>
              <a:rPr lang="fr-FR" b="1" dirty="0" err="1" smtClean="0">
                <a:solidFill>
                  <a:srgbClr val="FFFFFF"/>
                </a:solidFill>
                <a:latin typeface="Cambria"/>
                <a:cs typeface="Cambria"/>
              </a:rPr>
              <a:t>European</a:t>
            </a:r>
            <a:r>
              <a:rPr lang="fr-FR" b="1" dirty="0" smtClean="0">
                <a:solidFill>
                  <a:srgbClr val="FFFFFF"/>
                </a:solidFill>
                <a:latin typeface="Cambria"/>
                <a:cs typeface="Cambria"/>
              </a:rPr>
              <a:t> </a:t>
            </a:r>
            <a:r>
              <a:rPr lang="fr-FR" b="1" dirty="0" err="1" smtClean="0">
                <a:solidFill>
                  <a:srgbClr val="FFFFFF"/>
                </a:solidFill>
                <a:latin typeface="Cambria"/>
                <a:cs typeface="Cambria"/>
              </a:rPr>
              <a:t>Strategy</a:t>
            </a:r>
            <a:r>
              <a:rPr lang="fr-FR" b="1" dirty="0">
                <a:solidFill>
                  <a:srgbClr val="FFFFFF"/>
                </a:solidFill>
                <a:latin typeface="Cambria"/>
                <a:cs typeface="Cambria"/>
              </a:rPr>
              <a:t>  </a:t>
            </a:r>
            <a:r>
              <a:rPr lang="fr-FR" b="1" dirty="0" smtClean="0">
                <a:solidFill>
                  <a:srgbClr val="FFFFFF"/>
                </a:solidFill>
                <a:latin typeface="Cambria"/>
                <a:cs typeface="Cambria"/>
              </a:rPr>
              <a:t>for </a:t>
            </a:r>
            <a:r>
              <a:rPr lang="fr-FR" b="1" dirty="0" err="1" smtClean="0">
                <a:solidFill>
                  <a:srgbClr val="FFFFFF"/>
                </a:solidFill>
                <a:latin typeface="Cambria"/>
                <a:cs typeface="Cambria"/>
              </a:rPr>
              <a:t>Astroparticle</a:t>
            </a:r>
            <a:r>
              <a:rPr lang="fr-FR" b="1" dirty="0" smtClean="0">
                <a:solidFill>
                  <a:srgbClr val="FFFFFF"/>
                </a:solidFill>
                <a:latin typeface="Cambria"/>
                <a:cs typeface="Cambria"/>
              </a:rPr>
              <a:t> </a:t>
            </a:r>
            <a:r>
              <a:rPr lang="fr-FR" b="1" dirty="0" err="1" smtClean="0">
                <a:solidFill>
                  <a:srgbClr val="FFFFFF"/>
                </a:solidFill>
                <a:latin typeface="Cambria"/>
                <a:cs typeface="Cambria"/>
              </a:rPr>
              <a:t>Physics</a:t>
            </a:r>
            <a:r>
              <a:rPr lang="fr-FR" b="1" dirty="0" smtClean="0">
                <a:solidFill>
                  <a:srgbClr val="FFFFFF"/>
                </a:solidFill>
                <a:latin typeface="Cambria"/>
                <a:cs typeface="Cambria"/>
              </a:rPr>
              <a:t> (2017)</a:t>
            </a:r>
          </a:p>
        </p:txBody>
      </p:sp>
      <p:pic>
        <p:nvPicPr>
          <p:cNvPr id="5" name="Image 4"/>
          <p:cNvPicPr>
            <a:picLocks noChangeAspect="1"/>
          </p:cNvPicPr>
          <p:nvPr/>
        </p:nvPicPr>
        <p:blipFill>
          <a:blip r:embed="rId2"/>
          <a:stretch>
            <a:fillRect/>
          </a:stretch>
        </p:blipFill>
        <p:spPr>
          <a:xfrm>
            <a:off x="5724128" y="1412776"/>
            <a:ext cx="3096344" cy="4411605"/>
          </a:xfrm>
          <a:prstGeom prst="rect">
            <a:avLst/>
          </a:prstGeom>
        </p:spPr>
      </p:pic>
    </p:spTree>
    <p:extLst>
      <p:ext uri="{BB962C8B-B14F-4D97-AF65-F5344CB8AC3E}">
        <p14:creationId xmlns:p14="http://schemas.microsoft.com/office/powerpoint/2010/main" val="945478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374" y="764704"/>
            <a:ext cx="6671390" cy="3231654"/>
          </a:xfrm>
          <a:prstGeom prst="rect">
            <a:avLst/>
          </a:prstGeom>
          <a:noFill/>
        </p:spPr>
        <p:txBody>
          <a:bodyPr wrap="square" rtlCol="0">
            <a:spAutoFit/>
          </a:bodyPr>
          <a:lstStyle/>
          <a:p>
            <a:pPr algn="just">
              <a:tabLst>
                <a:tab pos="992188" algn="l"/>
              </a:tabLst>
            </a:pPr>
            <a:r>
              <a:rPr lang="en-GB" sz="2000" dirty="0" smtClean="0">
                <a:solidFill>
                  <a:srgbClr val="FFFFFF"/>
                </a:solidFill>
                <a:latin typeface="Cambria"/>
                <a:cs typeface="Cambria"/>
              </a:rPr>
              <a:t>3</a:t>
            </a:r>
            <a:r>
              <a:rPr lang="en-GB" sz="2000" dirty="0" smtClean="0">
                <a:solidFill>
                  <a:srgbClr val="FFFFFF"/>
                </a:solidFill>
                <a:latin typeface="Cambria"/>
                <a:cs typeface="Cambria"/>
              </a:rPr>
              <a:t>. What </a:t>
            </a:r>
            <a:r>
              <a:rPr lang="en-GB" sz="2000" dirty="0">
                <a:solidFill>
                  <a:srgbClr val="FFFFFF"/>
                </a:solidFill>
                <a:latin typeface="Cambria"/>
                <a:cs typeface="Cambria"/>
              </a:rPr>
              <a:t>connections are foreseen  with the upcoming European Strategy for Particle  Physics</a:t>
            </a:r>
            <a:r>
              <a:rPr lang="en-GB" sz="2000" dirty="0" smtClean="0">
                <a:solidFill>
                  <a:srgbClr val="FFFFFF"/>
                </a:solidFill>
                <a:latin typeface="Cambria"/>
                <a:cs typeface="Cambria"/>
              </a:rPr>
              <a:t>?</a:t>
            </a:r>
          </a:p>
          <a:p>
            <a:pPr marL="457200" indent="-457200" algn="just">
              <a:buFont typeface="+mj-lt"/>
              <a:buAutoNum type="arabicPeriod" startAt="3"/>
              <a:tabLst>
                <a:tab pos="992188" algn="l"/>
              </a:tabLst>
            </a:pPr>
            <a:endParaRPr lang="en-GB" sz="2000" dirty="0" smtClean="0">
              <a:solidFill>
                <a:srgbClr val="FFFFFF"/>
              </a:solidFill>
              <a:latin typeface="Cambria"/>
              <a:cs typeface="Cambria"/>
            </a:endParaRPr>
          </a:p>
          <a:p>
            <a:pPr marL="457200" indent="-457200" algn="just">
              <a:buFont typeface="+mj-lt"/>
              <a:buAutoNum type="arabicPeriod"/>
              <a:tabLst>
                <a:tab pos="992188" algn="l"/>
              </a:tabLst>
            </a:pPr>
            <a:r>
              <a:rPr lang="en-GB" sz="1800" dirty="0" smtClean="0">
                <a:solidFill>
                  <a:srgbClr val="FFFF00"/>
                </a:solidFill>
                <a:latin typeface="Cambria"/>
                <a:cs typeface="Cambria"/>
              </a:rPr>
              <a:t>Large scale multi-messenger infrastructures:</a:t>
            </a:r>
          </a:p>
          <a:p>
            <a:pPr marL="914400" lvl="1" indent="-457200" algn="just">
              <a:buFont typeface="Arial"/>
              <a:buChar char="•"/>
              <a:tabLst>
                <a:tab pos="992188" algn="l"/>
              </a:tabLst>
            </a:pPr>
            <a:r>
              <a:rPr lang="en-GB" sz="1800" dirty="0" smtClean="0">
                <a:solidFill>
                  <a:srgbClr val="FFFF00"/>
                </a:solidFill>
                <a:latin typeface="Cambria"/>
                <a:cs typeface="Cambria"/>
              </a:rPr>
              <a:t>CTA</a:t>
            </a:r>
            <a:r>
              <a:rPr lang="en-GB" sz="1800" dirty="0" smtClean="0">
                <a:solidFill>
                  <a:srgbClr val="FFFF00"/>
                </a:solidFill>
                <a:latin typeface="Cambria"/>
                <a:cs typeface="Cambria"/>
              </a:rPr>
              <a:t>/</a:t>
            </a:r>
            <a:r>
              <a:rPr lang="en-GB" sz="1800" dirty="0" smtClean="0">
                <a:solidFill>
                  <a:srgbClr val="FFFF00"/>
                </a:solidFill>
                <a:latin typeface="Cambria"/>
                <a:cs typeface="Cambria"/>
              </a:rPr>
              <a:t>KM3Net, </a:t>
            </a:r>
            <a:r>
              <a:rPr lang="en-GB" sz="1800" dirty="0" err="1" smtClean="0">
                <a:solidFill>
                  <a:srgbClr val="FFFF00"/>
                </a:solidFill>
                <a:latin typeface="Cambria"/>
                <a:cs typeface="Cambria"/>
              </a:rPr>
              <a:t>adv</a:t>
            </a:r>
            <a:r>
              <a:rPr lang="en-GB" sz="1800" dirty="0" err="1" smtClean="0">
                <a:solidFill>
                  <a:srgbClr val="FFFF00"/>
                </a:solidFill>
                <a:latin typeface="Cambria"/>
                <a:cs typeface="Cambria"/>
              </a:rPr>
              <a:t>Virgo</a:t>
            </a:r>
            <a:r>
              <a:rPr lang="en-GB" sz="1800" dirty="0" err="1" smtClean="0">
                <a:solidFill>
                  <a:srgbClr val="FFFF00"/>
                </a:solidFill>
                <a:latin typeface="Cambria"/>
                <a:cs typeface="Cambria"/>
                <a:sym typeface="Wingdings"/>
              </a:rPr>
              <a:t></a:t>
            </a:r>
            <a:r>
              <a:rPr lang="en-GB" sz="1800" dirty="0" err="1" smtClean="0">
                <a:solidFill>
                  <a:srgbClr val="FFFF00"/>
                </a:solidFill>
                <a:latin typeface="Cambria"/>
                <a:cs typeface="Cambria"/>
              </a:rPr>
              <a:t>ET</a:t>
            </a:r>
            <a:r>
              <a:rPr lang="en-GB" sz="1800" dirty="0" smtClean="0">
                <a:solidFill>
                  <a:srgbClr val="FFFF00"/>
                </a:solidFill>
                <a:latin typeface="Cambria"/>
                <a:cs typeface="Cambria"/>
              </a:rPr>
              <a:t>, </a:t>
            </a:r>
            <a:r>
              <a:rPr lang="en-GB" sz="1800" dirty="0" smtClean="0">
                <a:solidFill>
                  <a:srgbClr val="FFFFFF"/>
                </a:solidFill>
                <a:latin typeface="Cambria"/>
                <a:cs typeface="Cambria"/>
              </a:rPr>
              <a:t>upgrade Auger </a:t>
            </a:r>
            <a:endParaRPr lang="en-GB" sz="1800" dirty="0" smtClean="0">
              <a:solidFill>
                <a:srgbClr val="FFFF00"/>
              </a:solidFill>
              <a:latin typeface="Cambria"/>
              <a:cs typeface="Cambria"/>
            </a:endParaRPr>
          </a:p>
          <a:p>
            <a:pPr marL="457200" indent="-457200" algn="just">
              <a:buFont typeface="+mj-lt"/>
              <a:buAutoNum type="arabicPeriod"/>
              <a:tabLst>
                <a:tab pos="992188" algn="l"/>
              </a:tabLst>
            </a:pPr>
            <a:r>
              <a:rPr lang="en-GB" sz="1800" dirty="0" smtClean="0">
                <a:solidFill>
                  <a:srgbClr val="FFFF00"/>
                </a:solidFill>
                <a:latin typeface="Cambria"/>
                <a:cs typeface="Cambria"/>
              </a:rPr>
              <a:t>Medium scale Dark Matter and neutrino experiments</a:t>
            </a:r>
          </a:p>
          <a:p>
            <a:pPr marL="742950" lvl="1" indent="-285750" algn="just">
              <a:buFont typeface="Arial"/>
              <a:buChar char="•"/>
              <a:tabLst>
                <a:tab pos="992188" algn="l"/>
              </a:tabLst>
            </a:pPr>
            <a:r>
              <a:rPr lang="en-GB" sz="1800" dirty="0" smtClean="0">
                <a:solidFill>
                  <a:srgbClr val="FFFF00"/>
                </a:solidFill>
                <a:latin typeface="Cambria"/>
                <a:cs typeface="Cambria"/>
              </a:rPr>
              <a:t>DM </a:t>
            </a:r>
            <a:r>
              <a:rPr lang="en-GB" sz="1800" dirty="0">
                <a:solidFill>
                  <a:srgbClr val="FFFF00"/>
                </a:solidFill>
                <a:latin typeface="Cambria"/>
                <a:cs typeface="Cambria"/>
              </a:rPr>
              <a:t>(DS-20k</a:t>
            </a:r>
            <a:r>
              <a:rPr lang="en-GB" sz="1800" dirty="0" smtClean="0">
                <a:solidFill>
                  <a:srgbClr val="FFFF00"/>
                </a:solidFill>
                <a:latin typeface="Cambria"/>
                <a:cs typeface="Cambria"/>
              </a:rPr>
              <a:t>), </a:t>
            </a:r>
            <a:r>
              <a:rPr lang="en-GB" sz="1800" dirty="0" smtClean="0">
                <a:solidFill>
                  <a:srgbClr val="FFFFFF"/>
                </a:solidFill>
                <a:latin typeface="Cambria"/>
                <a:cs typeface="Cambria"/>
              </a:rPr>
              <a:t>Neutrinoless</a:t>
            </a:r>
            <a:r>
              <a:rPr lang="en-GB" sz="1800" dirty="0">
                <a:solidFill>
                  <a:srgbClr val="FFFFFF"/>
                </a:solidFill>
                <a:latin typeface="Cambria"/>
                <a:cs typeface="Cambria"/>
              </a:rPr>
              <a:t>-</a:t>
            </a:r>
            <a:r>
              <a:rPr lang="en-GB" sz="1800" dirty="0" smtClean="0">
                <a:solidFill>
                  <a:srgbClr val="FFFFFF"/>
                </a:solidFill>
                <a:latin typeface="Cambria"/>
                <a:cs typeface="Cambria"/>
              </a:rPr>
              <a:t>2beta</a:t>
            </a:r>
            <a:endParaRPr lang="en-GB" sz="1800" dirty="0">
              <a:solidFill>
                <a:srgbClr val="FFFFFF"/>
              </a:solidFill>
              <a:latin typeface="Cambria"/>
              <a:cs typeface="Cambria"/>
            </a:endParaRPr>
          </a:p>
          <a:p>
            <a:pPr marL="457200" indent="-457200" algn="just">
              <a:buFont typeface="+mj-lt"/>
              <a:buAutoNum type="arabicPeriod"/>
              <a:tabLst>
                <a:tab pos="992188" algn="l"/>
              </a:tabLst>
            </a:pPr>
            <a:r>
              <a:rPr lang="en-GB" sz="1800" dirty="0" smtClean="0">
                <a:solidFill>
                  <a:srgbClr val="FFFF00"/>
                </a:solidFill>
                <a:latin typeface="Cambria"/>
                <a:cs typeface="Cambria"/>
              </a:rPr>
              <a:t>Synergies with astronomy particle physics and cosmology</a:t>
            </a:r>
            <a:endParaRPr lang="en-GB" sz="1800" dirty="0">
              <a:solidFill>
                <a:srgbClr val="FFFF00"/>
              </a:solidFill>
              <a:latin typeface="Cambria"/>
              <a:cs typeface="Cambria"/>
            </a:endParaRPr>
          </a:p>
          <a:p>
            <a:pPr marL="914400" lvl="1" indent="-457200" algn="just">
              <a:buFont typeface="Arial"/>
              <a:buChar char="•"/>
              <a:tabLst>
                <a:tab pos="992188" algn="l"/>
              </a:tabLst>
            </a:pPr>
            <a:r>
              <a:rPr lang="en-GB" sz="1800" dirty="0" smtClean="0">
                <a:solidFill>
                  <a:srgbClr val="FFFF00"/>
                </a:solidFill>
                <a:latin typeface="Cambria"/>
                <a:cs typeface="Cambria"/>
              </a:rPr>
              <a:t>Neutrino </a:t>
            </a:r>
            <a:r>
              <a:rPr lang="en-GB" sz="1800" dirty="0">
                <a:solidFill>
                  <a:srgbClr val="FFFF00"/>
                </a:solidFill>
                <a:latin typeface="Cambria"/>
                <a:cs typeface="Cambria"/>
              </a:rPr>
              <a:t>DUNE </a:t>
            </a:r>
            <a:r>
              <a:rPr lang="en-GB" sz="1800" dirty="0" smtClean="0">
                <a:solidFill>
                  <a:srgbClr val="FFFFFF"/>
                </a:solidFill>
                <a:latin typeface="Cambria"/>
                <a:cs typeface="Cambria"/>
              </a:rPr>
              <a:t>, </a:t>
            </a:r>
            <a:r>
              <a:rPr lang="en-GB" sz="1800" dirty="0" smtClean="0">
                <a:solidFill>
                  <a:srgbClr val="FFFFFF"/>
                </a:solidFill>
                <a:latin typeface="Cambria"/>
                <a:cs typeface="Cambria"/>
              </a:rPr>
              <a:t> HK </a:t>
            </a:r>
            <a:endParaRPr lang="en-GB" sz="1800" dirty="0">
              <a:solidFill>
                <a:srgbClr val="FFFFFF"/>
              </a:solidFill>
              <a:latin typeface="Cambria"/>
              <a:cs typeface="Cambria"/>
            </a:endParaRPr>
          </a:p>
          <a:p>
            <a:pPr marL="914400" lvl="1" indent="-457200" algn="just">
              <a:buFont typeface="Arial"/>
              <a:buChar char="•"/>
              <a:tabLst>
                <a:tab pos="992188" algn="l"/>
              </a:tabLst>
            </a:pPr>
            <a:r>
              <a:rPr lang="en-GB" sz="1800" dirty="0" smtClean="0">
                <a:solidFill>
                  <a:srgbClr val="FFFF00"/>
                </a:solidFill>
                <a:latin typeface="Cambria"/>
                <a:cs typeface="Cambria"/>
              </a:rPr>
              <a:t>Cosmology </a:t>
            </a:r>
            <a:r>
              <a:rPr lang="en-GB" sz="1800" dirty="0">
                <a:solidFill>
                  <a:srgbClr val="FFFF00"/>
                </a:solidFill>
                <a:latin typeface="Cambria"/>
                <a:cs typeface="Cambria"/>
              </a:rPr>
              <a:t>DE :  LSST/EUCLID</a:t>
            </a:r>
          </a:p>
          <a:p>
            <a:pPr marL="914400" lvl="1" indent="-457200" algn="just">
              <a:buFont typeface="Arial"/>
              <a:buChar char="•"/>
              <a:tabLst>
                <a:tab pos="992188" algn="l"/>
              </a:tabLst>
            </a:pPr>
            <a:r>
              <a:rPr lang="en-GB" sz="1800" dirty="0" smtClean="0">
                <a:solidFill>
                  <a:schemeClr val="accent1"/>
                </a:solidFill>
                <a:latin typeface="Cambria"/>
                <a:cs typeface="Cambria"/>
              </a:rPr>
              <a:t>Cosmology CMB roadmap:  G4 on ground and space</a:t>
            </a:r>
          </a:p>
        </p:txBody>
      </p:sp>
      <p:sp>
        <p:nvSpPr>
          <p:cNvPr id="3" name="ZoneTexte 2"/>
          <p:cNvSpPr txBox="1"/>
          <p:nvPr/>
        </p:nvSpPr>
        <p:spPr>
          <a:xfrm>
            <a:off x="1187624" y="188640"/>
            <a:ext cx="7488832" cy="769441"/>
          </a:xfrm>
          <a:prstGeom prst="rect">
            <a:avLst/>
          </a:prstGeom>
          <a:noFill/>
        </p:spPr>
        <p:txBody>
          <a:bodyPr wrap="square" rtlCol="0">
            <a:spAutoFit/>
          </a:bodyPr>
          <a:lstStyle/>
          <a:p>
            <a:r>
              <a:rPr lang="en-GB" sz="2000" dirty="0">
                <a:solidFill>
                  <a:schemeClr val="accent1"/>
                </a:solidFill>
                <a:latin typeface="Cambria"/>
                <a:cs typeface="Cambria"/>
              </a:rPr>
              <a:t>6 questions  </a:t>
            </a:r>
            <a:r>
              <a:rPr lang="en-GB" sz="2000" dirty="0" smtClean="0">
                <a:solidFill>
                  <a:schemeClr val="accent1"/>
                </a:solidFill>
                <a:latin typeface="Cambria"/>
                <a:cs typeface="Cambria"/>
              </a:rPr>
              <a:t>from </a:t>
            </a:r>
            <a:r>
              <a:rPr lang="en-GB" sz="2000" dirty="0">
                <a:solidFill>
                  <a:schemeClr val="accent1"/>
                </a:solidFill>
                <a:latin typeface="Cambria"/>
                <a:cs typeface="Cambria"/>
              </a:rPr>
              <a:t>our HCERES evaluation committee:</a:t>
            </a:r>
          </a:p>
          <a:p>
            <a:endParaRPr lang="fr-FR" dirty="0"/>
          </a:p>
        </p:txBody>
      </p:sp>
      <p:pic>
        <p:nvPicPr>
          <p:cNvPr id="7" name="Image 6"/>
          <p:cNvPicPr>
            <a:picLocks noChangeAspect="1"/>
          </p:cNvPicPr>
          <p:nvPr/>
        </p:nvPicPr>
        <p:blipFill rotWithShape="1">
          <a:blip r:embed="rId2"/>
          <a:srcRect l="5173" t="4264" r="4300" b="6261"/>
          <a:stretch/>
        </p:blipFill>
        <p:spPr>
          <a:xfrm>
            <a:off x="251520" y="4077072"/>
            <a:ext cx="2664296" cy="2588174"/>
          </a:xfrm>
          <a:prstGeom prst="rect">
            <a:avLst/>
          </a:prstGeom>
        </p:spPr>
      </p:pic>
      <p:pic>
        <p:nvPicPr>
          <p:cNvPr id="8" name="Image 7"/>
          <p:cNvPicPr>
            <a:picLocks noChangeAspect="1"/>
          </p:cNvPicPr>
          <p:nvPr/>
        </p:nvPicPr>
        <p:blipFill rotWithShape="1">
          <a:blip r:embed="rId3"/>
          <a:srcRect l="803" r="4666"/>
          <a:stretch/>
        </p:blipFill>
        <p:spPr>
          <a:xfrm>
            <a:off x="3419872" y="4149080"/>
            <a:ext cx="2448272" cy="2485728"/>
          </a:xfrm>
          <a:prstGeom prst="rect">
            <a:avLst/>
          </a:prstGeom>
        </p:spPr>
      </p:pic>
      <p:pic>
        <p:nvPicPr>
          <p:cNvPr id="9" name="Image 8"/>
          <p:cNvPicPr>
            <a:picLocks noChangeAspect="1"/>
          </p:cNvPicPr>
          <p:nvPr/>
        </p:nvPicPr>
        <p:blipFill rotWithShape="1">
          <a:blip r:embed="rId4"/>
          <a:srcRect r="9553"/>
          <a:stretch/>
        </p:blipFill>
        <p:spPr>
          <a:xfrm>
            <a:off x="6588224" y="1628800"/>
            <a:ext cx="2427981" cy="4892749"/>
          </a:xfrm>
          <a:prstGeom prst="rect">
            <a:avLst/>
          </a:prstGeom>
        </p:spPr>
      </p:pic>
    </p:spTree>
    <p:extLst>
      <p:ext uri="{BB962C8B-B14F-4D97-AF65-F5344CB8AC3E}">
        <p14:creationId xmlns:p14="http://schemas.microsoft.com/office/powerpoint/2010/main" val="20964031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45"/>
          <p:cNvSpPr>
            <a:spLocks noChangeArrowheads="1"/>
          </p:cNvSpPr>
          <p:nvPr/>
        </p:nvSpPr>
        <p:spPr bwMode="auto">
          <a:xfrm>
            <a:off x="179388" y="44450"/>
            <a:ext cx="1079500" cy="1296988"/>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sp>
        <p:nvSpPr>
          <p:cNvPr id="7171" name="Rectangle 2"/>
          <p:cNvSpPr>
            <a:spLocks noChangeArrowheads="1"/>
          </p:cNvSpPr>
          <p:nvPr/>
        </p:nvSpPr>
        <p:spPr bwMode="auto">
          <a:xfrm>
            <a:off x="-534715" y="44624"/>
            <a:ext cx="3738563" cy="8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dirty="0" smtClean="0">
                <a:solidFill>
                  <a:srgbClr val="FFFF00"/>
                </a:solidFill>
                <a:latin typeface="Cambria" charset="0"/>
                <a:ea typeface="ＭＳ Ｐゴシック" charset="-128"/>
              </a:rPr>
              <a:t>Multi-</a:t>
            </a:r>
            <a:r>
              <a:rPr lang="fr-FR" altLang="fr-FR" dirty="0" err="1" smtClean="0">
                <a:solidFill>
                  <a:srgbClr val="FFFF00"/>
                </a:solidFill>
                <a:latin typeface="Cambria" charset="0"/>
                <a:ea typeface="ＭＳ Ｐゴシック" charset="-128"/>
              </a:rPr>
              <a:t>messenger</a:t>
            </a:r>
            <a:endParaRPr lang="fr-FR" altLang="fr-FR" dirty="0" smtClean="0">
              <a:solidFill>
                <a:srgbClr val="FFFF00"/>
              </a:solidFill>
              <a:latin typeface="Cambria" charset="0"/>
              <a:ea typeface="ＭＳ Ｐゴシック" charset="-128"/>
            </a:endParaRPr>
          </a:p>
          <a:p>
            <a:pPr algn="ctr" eaLnBrk="1" hangingPunct="1"/>
            <a:r>
              <a:rPr lang="fr-FR" altLang="fr-FR" dirty="0" err="1" smtClean="0">
                <a:solidFill>
                  <a:srgbClr val="FFFF00"/>
                </a:solidFill>
                <a:latin typeface="Cambria" charset="0"/>
                <a:ea typeface="ＭＳ Ｐゴシック" charset="-128"/>
              </a:rPr>
              <a:t>Universe</a:t>
            </a:r>
            <a:endParaRPr lang="fr-FR" altLang="fr-FR" dirty="0">
              <a:solidFill>
                <a:srgbClr val="FFFF00"/>
              </a:solidFill>
              <a:latin typeface="Cambria" charset="0"/>
              <a:ea typeface="ＭＳ Ｐゴシック" charset="-128"/>
            </a:endParaRPr>
          </a:p>
        </p:txBody>
      </p:sp>
      <p:sp>
        <p:nvSpPr>
          <p:cNvPr id="7172" name="Rectangle 7"/>
          <p:cNvSpPr>
            <a:spLocks noChangeArrowheads="1"/>
          </p:cNvSpPr>
          <p:nvPr/>
        </p:nvSpPr>
        <p:spPr bwMode="auto">
          <a:xfrm>
            <a:off x="671513" y="601980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endParaRPr lang="fr-FR" altLang="fr-FR" sz="1800">
              <a:solidFill>
                <a:srgbClr val="292934"/>
              </a:solidFill>
              <a:latin typeface="Arial" charset="0"/>
              <a:ea typeface="ＭＳ Ｐゴシック" charset="-128"/>
            </a:endParaRPr>
          </a:p>
        </p:txBody>
      </p:sp>
      <p:sp>
        <p:nvSpPr>
          <p:cNvPr id="7175" name="Rectangle 33"/>
          <p:cNvSpPr>
            <a:spLocks noChangeArrowheads="1"/>
          </p:cNvSpPr>
          <p:nvPr/>
        </p:nvSpPr>
        <p:spPr bwMode="auto">
          <a:xfrm>
            <a:off x="7848600" y="5032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FR" altLang="fr-FR" sz="1800">
              <a:solidFill>
                <a:srgbClr val="292934"/>
              </a:solidFill>
              <a:latin typeface="Arial" charset="0"/>
              <a:ea typeface="ＭＳ Ｐゴシック" charset="-128"/>
            </a:endParaRPr>
          </a:p>
        </p:txBody>
      </p:sp>
      <p:grpSp>
        <p:nvGrpSpPr>
          <p:cNvPr id="7183" name="Grouper 17"/>
          <p:cNvGrpSpPr>
            <a:grpSpLocks/>
          </p:cNvGrpSpPr>
          <p:nvPr/>
        </p:nvGrpSpPr>
        <p:grpSpPr bwMode="auto">
          <a:xfrm>
            <a:off x="1855788" y="6092825"/>
            <a:ext cx="7296150" cy="455613"/>
            <a:chOff x="17164" y="3327865"/>
            <a:chExt cx="7295812" cy="454485"/>
          </a:xfrm>
        </p:grpSpPr>
        <p:sp>
          <p:nvSpPr>
            <p:cNvPr id="19" name="Rectangle 18"/>
            <p:cNvSpPr/>
            <p:nvPr/>
          </p:nvSpPr>
          <p:spPr>
            <a:xfrm>
              <a:off x="17164"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a:solidFill>
                    <a:srgbClr val="292934"/>
                  </a:solidFill>
                  <a:latin typeface="Arial"/>
                </a:rPr>
                <a:t>2018</a:t>
              </a:r>
            </a:p>
          </p:txBody>
        </p:sp>
        <p:sp>
          <p:nvSpPr>
            <p:cNvPr id="20" name="Rectangle 19"/>
            <p:cNvSpPr/>
            <p:nvPr/>
          </p:nvSpPr>
          <p:spPr>
            <a:xfrm>
              <a:off x="924348"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2020</a:t>
              </a:r>
              <a:endParaRPr lang="en-GB" sz="1800" dirty="0">
                <a:solidFill>
                  <a:srgbClr val="292934"/>
                </a:solidFill>
                <a:latin typeface="Arial"/>
              </a:endParaRPr>
            </a:p>
          </p:txBody>
        </p:sp>
        <p:sp>
          <p:nvSpPr>
            <p:cNvPr id="21" name="Rectangle 20"/>
            <p:cNvSpPr/>
            <p:nvPr/>
          </p:nvSpPr>
          <p:spPr>
            <a:xfrm>
              <a:off x="1831532" y="3336534"/>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2022</a:t>
              </a:r>
              <a:endParaRPr lang="en-GB" sz="1800" dirty="0">
                <a:solidFill>
                  <a:srgbClr val="292934"/>
                </a:solidFill>
                <a:latin typeface="Arial"/>
              </a:endParaRPr>
            </a:p>
          </p:txBody>
        </p:sp>
        <p:sp>
          <p:nvSpPr>
            <p:cNvPr id="22" name="Rectangle 21"/>
            <p:cNvSpPr/>
            <p:nvPr/>
          </p:nvSpPr>
          <p:spPr>
            <a:xfrm>
              <a:off x="2738716"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2024</a:t>
              </a:r>
              <a:endParaRPr lang="en-GB" sz="1800" dirty="0">
                <a:solidFill>
                  <a:srgbClr val="292934"/>
                </a:solidFill>
                <a:latin typeface="Arial"/>
              </a:endParaRPr>
            </a:p>
          </p:txBody>
        </p:sp>
        <p:sp>
          <p:nvSpPr>
            <p:cNvPr id="23" name="Rectangle 22"/>
            <p:cNvSpPr/>
            <p:nvPr/>
          </p:nvSpPr>
          <p:spPr>
            <a:xfrm>
              <a:off x="3645900"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2026</a:t>
              </a:r>
              <a:endParaRPr lang="en-GB" sz="1800" dirty="0">
                <a:solidFill>
                  <a:srgbClr val="292934"/>
                </a:solidFill>
                <a:latin typeface="Arial"/>
              </a:endParaRPr>
            </a:p>
          </p:txBody>
        </p:sp>
        <p:sp>
          <p:nvSpPr>
            <p:cNvPr id="24" name="Rectangle 23"/>
            <p:cNvSpPr/>
            <p:nvPr/>
          </p:nvSpPr>
          <p:spPr>
            <a:xfrm>
              <a:off x="4576336" y="334323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2028</a:t>
              </a:r>
              <a:endParaRPr lang="en-GB" sz="1800" dirty="0">
                <a:solidFill>
                  <a:srgbClr val="292934"/>
                </a:solidFill>
                <a:latin typeface="Arial"/>
              </a:endParaRPr>
            </a:p>
          </p:txBody>
        </p:sp>
        <p:sp>
          <p:nvSpPr>
            <p:cNvPr id="25" name="Rectangle 24"/>
            <p:cNvSpPr/>
            <p:nvPr/>
          </p:nvSpPr>
          <p:spPr>
            <a:xfrm>
              <a:off x="5498608"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2030</a:t>
              </a:r>
              <a:endParaRPr lang="en-GB" sz="1800" dirty="0">
                <a:solidFill>
                  <a:srgbClr val="292934"/>
                </a:solidFill>
                <a:latin typeface="Arial"/>
              </a:endParaRPr>
            </a:p>
          </p:txBody>
        </p:sp>
        <p:sp>
          <p:nvSpPr>
            <p:cNvPr id="26" name="Rectangle 25"/>
            <p:cNvSpPr/>
            <p:nvPr/>
          </p:nvSpPr>
          <p:spPr>
            <a:xfrm>
              <a:off x="6405792"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defTabSz="912998" eaLnBrk="1" fontAlgn="auto" hangingPunct="1">
                <a:spcBef>
                  <a:spcPts val="0"/>
                </a:spcBef>
                <a:spcAft>
                  <a:spcPts val="0"/>
                </a:spcAft>
                <a:defRPr/>
              </a:pPr>
              <a:r>
                <a:rPr lang="en-GB" sz="1800" dirty="0" smtClean="0">
                  <a:solidFill>
                    <a:srgbClr val="292934"/>
                  </a:solidFill>
                  <a:latin typeface="Arial"/>
                </a:rPr>
                <a:t>2032</a:t>
              </a:r>
              <a:endParaRPr lang="en-GB" sz="1800" dirty="0">
                <a:solidFill>
                  <a:srgbClr val="292934"/>
                </a:solidFill>
                <a:latin typeface="Arial"/>
              </a:endParaRPr>
            </a:p>
          </p:txBody>
        </p:sp>
      </p:grpSp>
      <p:pic>
        <p:nvPicPr>
          <p:cNvPr id="7184"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725144"/>
            <a:ext cx="151216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2" descr="ANTARESVueGénér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517232"/>
            <a:ext cx="1560512"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Rectangle 28"/>
          <p:cNvSpPr>
            <a:spLocks noChangeArrowheads="1"/>
          </p:cNvSpPr>
          <p:nvPr/>
        </p:nvSpPr>
        <p:spPr bwMode="auto">
          <a:xfrm>
            <a:off x="2051720" y="5661248"/>
            <a:ext cx="142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advVIRGO</a:t>
            </a:r>
            <a:endParaRPr lang="fr-FR" altLang="fr-FR" sz="1800" dirty="0">
              <a:solidFill>
                <a:srgbClr val="FFFF00"/>
              </a:solidFill>
              <a:latin typeface="Cambria" charset="0"/>
              <a:ea typeface="ＭＳ Ｐゴシック" charset="-128"/>
            </a:endParaRPr>
          </a:p>
        </p:txBody>
      </p:sp>
      <p:pic>
        <p:nvPicPr>
          <p:cNvPr id="7187" name="Imag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780928"/>
            <a:ext cx="22336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34" descr="HessComp"/>
          <p:cNvPicPr>
            <a:picLocks noChangeAspect="1" noChangeArrowheads="1"/>
          </p:cNvPicPr>
          <p:nvPr/>
        </p:nvPicPr>
        <p:blipFill>
          <a:blip r:embed="rId5">
            <a:extLst>
              <a:ext uri="{28A0092B-C50C-407E-A947-70E740481C1C}">
                <a14:useLocalDpi xmlns:a14="http://schemas.microsoft.com/office/drawing/2010/main" val="0"/>
              </a:ext>
            </a:extLst>
          </a:blip>
          <a:srcRect t="15393" b="36942"/>
          <a:stretch>
            <a:fillRect/>
          </a:stretch>
        </p:blipFill>
        <p:spPr bwMode="auto">
          <a:xfrm>
            <a:off x="179512" y="4365104"/>
            <a:ext cx="15128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Rectangle 9"/>
          <p:cNvSpPr>
            <a:spLocks noChangeArrowheads="1"/>
          </p:cNvSpPr>
          <p:nvPr/>
        </p:nvSpPr>
        <p:spPr bwMode="auto">
          <a:xfrm>
            <a:off x="4860032" y="3212976"/>
            <a:ext cx="7921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000" dirty="0">
                <a:solidFill>
                  <a:srgbClr val="FFFF00"/>
                </a:solidFill>
                <a:latin typeface="Cambria" charset="0"/>
                <a:ea typeface="ＭＳ Ｐゴシック" charset="-128"/>
              </a:rPr>
              <a:t>CTA</a:t>
            </a:r>
          </a:p>
          <a:p>
            <a:pPr algn="ctr" eaLnBrk="1" hangingPunct="1"/>
            <a:r>
              <a:rPr lang="fr-FR" altLang="fr-FR" sz="1800" dirty="0">
                <a:solidFill>
                  <a:srgbClr val="FFFF00"/>
                </a:solidFill>
                <a:latin typeface="Arial" charset="0"/>
                <a:ea typeface="ＭＳ Ｐゴシック" charset="-128"/>
              </a:rPr>
              <a:t> </a:t>
            </a:r>
          </a:p>
        </p:txBody>
      </p:sp>
      <p:sp>
        <p:nvSpPr>
          <p:cNvPr id="7190" name="Rectangle 36"/>
          <p:cNvSpPr>
            <a:spLocks noChangeArrowheads="1"/>
          </p:cNvSpPr>
          <p:nvPr/>
        </p:nvSpPr>
        <p:spPr bwMode="auto">
          <a:xfrm>
            <a:off x="611560" y="5085184"/>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1800" dirty="0">
                <a:solidFill>
                  <a:srgbClr val="FFFF00"/>
                </a:solidFill>
                <a:latin typeface="Arial" charset="0"/>
                <a:ea typeface="ＭＳ Ｐゴシック" charset="-128"/>
              </a:rPr>
              <a:t>HESS </a:t>
            </a:r>
          </a:p>
        </p:txBody>
      </p:sp>
      <p:sp>
        <p:nvSpPr>
          <p:cNvPr id="7191" name="Rectangle 35"/>
          <p:cNvSpPr>
            <a:spLocks noChangeArrowheads="1"/>
          </p:cNvSpPr>
          <p:nvPr/>
        </p:nvSpPr>
        <p:spPr bwMode="auto">
          <a:xfrm>
            <a:off x="251520" y="6093296"/>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latin typeface="Cambria" charset="0"/>
                <a:ea typeface="ＭＳ Ｐゴシック" charset="-128"/>
              </a:rPr>
              <a:t>ANTARES</a:t>
            </a:r>
          </a:p>
        </p:txBody>
      </p:sp>
      <p:pic>
        <p:nvPicPr>
          <p:cNvPr id="7192" name="Image 36"/>
          <p:cNvPicPr>
            <a:picLocks noChangeAspect="1"/>
          </p:cNvPicPr>
          <p:nvPr/>
        </p:nvPicPr>
        <p:blipFill>
          <a:blip r:embed="rId6">
            <a:extLst>
              <a:ext uri="{28A0092B-C50C-407E-A947-70E740481C1C}">
                <a14:useLocalDpi xmlns:a14="http://schemas.microsoft.com/office/drawing/2010/main" val="0"/>
              </a:ext>
            </a:extLst>
          </a:blip>
          <a:srcRect t="1460" r="5482" b="12415"/>
          <a:stretch>
            <a:fillRect/>
          </a:stretch>
        </p:blipFill>
        <p:spPr bwMode="auto">
          <a:xfrm>
            <a:off x="3779912" y="4293096"/>
            <a:ext cx="1800200" cy="143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5" descr="bigsvomaccuei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51921" y="512631"/>
            <a:ext cx="1656184" cy="124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p:cNvPicPr>
            <a:picLocks noChangeArrowheads="1"/>
          </p:cNvPicPr>
          <p:nvPr/>
        </p:nvPicPr>
        <p:blipFill>
          <a:blip r:embed="rId8">
            <a:extLst>
              <a:ext uri="{28A0092B-C50C-407E-A947-70E740481C1C}">
                <a14:useLocalDpi xmlns:a14="http://schemas.microsoft.com/office/drawing/2010/main" val="0"/>
              </a:ext>
            </a:extLst>
          </a:blip>
          <a:srcRect l="4880" r="4880" b="50267"/>
          <a:stretch>
            <a:fillRect/>
          </a:stretch>
        </p:blipFill>
        <p:spPr bwMode="auto">
          <a:xfrm>
            <a:off x="6876256" y="4221088"/>
            <a:ext cx="2088232" cy="148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4"/>
          <p:cNvSpPr>
            <a:spLocks noChangeArrowheads="1"/>
          </p:cNvSpPr>
          <p:nvPr/>
        </p:nvSpPr>
        <p:spPr bwMode="auto">
          <a:xfrm>
            <a:off x="4428183" y="1772519"/>
            <a:ext cx="84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dirty="0">
                <a:solidFill>
                  <a:srgbClr val="FFFF00"/>
                </a:solidFill>
                <a:latin typeface="Cambria" charset="0"/>
                <a:ea typeface="ＭＳ Ｐゴシック" charset="-128"/>
              </a:rPr>
              <a:t>SVOM </a:t>
            </a:r>
          </a:p>
        </p:txBody>
      </p:sp>
      <p:sp>
        <p:nvSpPr>
          <p:cNvPr id="46" name="Rectangle 15"/>
          <p:cNvSpPr>
            <a:spLocks noChangeArrowheads="1"/>
          </p:cNvSpPr>
          <p:nvPr/>
        </p:nvSpPr>
        <p:spPr bwMode="auto">
          <a:xfrm>
            <a:off x="7092280" y="4293096"/>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dirty="0">
                <a:solidFill>
                  <a:srgbClr val="FFFF00"/>
                </a:solidFill>
                <a:latin typeface="Cambria" charset="0"/>
                <a:ea typeface="ＭＳ Ｐゴシック" charset="-128"/>
              </a:rPr>
              <a:t>LISA</a:t>
            </a:r>
          </a:p>
        </p:txBody>
      </p:sp>
      <p:pic>
        <p:nvPicPr>
          <p:cNvPr id="47" name="Image 2"/>
          <p:cNvPicPr>
            <a:picLocks noChangeAspect="1"/>
          </p:cNvPicPr>
          <p:nvPr/>
        </p:nvPicPr>
        <p:blipFill>
          <a:blip r:embed="rId9">
            <a:extLst>
              <a:ext uri="{28A0092B-C50C-407E-A947-70E740481C1C}">
                <a14:useLocalDpi xmlns:a14="http://schemas.microsoft.com/office/drawing/2010/main" val="0"/>
              </a:ext>
            </a:extLst>
          </a:blip>
          <a:srcRect l="6361" t="44977" r="37914" b="26059"/>
          <a:stretch>
            <a:fillRect/>
          </a:stretch>
        </p:blipFill>
        <p:spPr bwMode="auto">
          <a:xfrm>
            <a:off x="6012160" y="620688"/>
            <a:ext cx="1511374" cy="111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2"/>
          <p:cNvSpPr>
            <a:spLocks noChangeArrowheads="1"/>
          </p:cNvSpPr>
          <p:nvPr/>
        </p:nvSpPr>
        <p:spPr bwMode="auto">
          <a:xfrm>
            <a:off x="6372200" y="1916832"/>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en-GB" altLang="fr-FR" sz="2000" dirty="0">
                <a:solidFill>
                  <a:srgbClr val="FFFF00"/>
                </a:solidFill>
                <a:latin typeface="Cambria" charset="0"/>
                <a:ea typeface="ＭＳ Ｐゴシック" charset="-128"/>
              </a:rPr>
              <a:t>ATHENA </a:t>
            </a:r>
          </a:p>
        </p:txBody>
      </p:sp>
      <p:pic>
        <p:nvPicPr>
          <p:cNvPr id="49" name="Picture 16" descr="Sl déployé_1-Zoom_122008"/>
          <p:cNvPicPr>
            <a:picLocks noChangeAspect="1" noChangeArrowheads="1"/>
          </p:cNvPicPr>
          <p:nvPr/>
        </p:nvPicPr>
        <p:blipFill>
          <a:blip r:embed="rId10">
            <a:lum bright="18000" contrast="6000"/>
            <a:extLst>
              <a:ext uri="{28A0092B-C50C-407E-A947-70E740481C1C}">
                <a14:useLocalDpi xmlns:a14="http://schemas.microsoft.com/office/drawing/2010/main" val="0"/>
              </a:ext>
            </a:extLst>
          </a:blip>
          <a:srcRect/>
          <a:stretch>
            <a:fillRect/>
          </a:stretch>
        </p:blipFill>
        <p:spPr bwMode="auto">
          <a:xfrm>
            <a:off x="2123728" y="548680"/>
            <a:ext cx="1440160" cy="116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
          <p:cNvSpPr>
            <a:spLocks noChangeArrowheads="1"/>
          </p:cNvSpPr>
          <p:nvPr/>
        </p:nvSpPr>
        <p:spPr bwMode="auto">
          <a:xfrm>
            <a:off x="2124720" y="1834431"/>
            <a:ext cx="116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rPr>
              <a:t>TARANIS </a:t>
            </a:r>
          </a:p>
        </p:txBody>
      </p:sp>
      <p:pic>
        <p:nvPicPr>
          <p:cNvPr id="51" name="Image 9" descr="index.jpe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3140968"/>
            <a:ext cx="14319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oneTexte 10"/>
          <p:cNvSpPr txBox="1">
            <a:spLocks noChangeArrowheads="1"/>
          </p:cNvSpPr>
          <p:nvPr/>
        </p:nvSpPr>
        <p:spPr bwMode="auto">
          <a:xfrm>
            <a:off x="323528" y="3789040"/>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fr-FR" altLang="fr-FR" sz="2000" dirty="0">
                <a:solidFill>
                  <a:srgbClr val="FFFF00"/>
                </a:solidFill>
              </a:rPr>
              <a:t>EUSO ballon</a:t>
            </a:r>
          </a:p>
        </p:txBody>
      </p:sp>
      <p:pic>
        <p:nvPicPr>
          <p:cNvPr id="53" name="Imag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23728" y="2710654"/>
            <a:ext cx="1152128" cy="116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ZoneTexte 2"/>
          <p:cNvSpPr txBox="1">
            <a:spLocks noChangeArrowheads="1"/>
          </p:cNvSpPr>
          <p:nvPr/>
        </p:nvSpPr>
        <p:spPr bwMode="auto">
          <a:xfrm>
            <a:off x="1907705" y="4077072"/>
            <a:ext cx="208823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sz="2000" dirty="0">
                <a:solidFill>
                  <a:srgbClr val="FFFF00"/>
                </a:solidFill>
              </a:rPr>
              <a:t>EUSO  LDB-ISS</a:t>
            </a:r>
          </a:p>
        </p:txBody>
      </p:sp>
      <p:pic>
        <p:nvPicPr>
          <p:cNvPr id="55"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528" y="980728"/>
            <a:ext cx="14747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17"/>
          <p:cNvSpPr>
            <a:spLocks noChangeArrowheads="1"/>
          </p:cNvSpPr>
          <p:nvPr/>
        </p:nvSpPr>
        <p:spPr bwMode="auto">
          <a:xfrm>
            <a:off x="467544" y="1772816"/>
            <a:ext cx="976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dirty="0">
                <a:solidFill>
                  <a:srgbClr val="FFFF00"/>
                </a:solidFill>
                <a:latin typeface="Cambria" charset="0"/>
                <a:ea typeface="ＭＳ Ｐゴシック" charset="-128"/>
              </a:rPr>
              <a:t>LISAPF </a:t>
            </a:r>
          </a:p>
        </p:txBody>
      </p:sp>
      <p:grpSp>
        <p:nvGrpSpPr>
          <p:cNvPr id="58" name="Group 3"/>
          <p:cNvGrpSpPr>
            <a:grpSpLocks/>
          </p:cNvGrpSpPr>
          <p:nvPr/>
        </p:nvGrpSpPr>
        <p:grpSpPr bwMode="auto">
          <a:xfrm>
            <a:off x="395536" y="-1467544"/>
            <a:ext cx="1455737" cy="4533258"/>
            <a:chOff x="-968" y="625"/>
            <a:chExt cx="3296" cy="8272"/>
          </a:xfrm>
        </p:grpSpPr>
        <p:pic>
          <p:nvPicPr>
            <p:cNvPr id="60" name="Picture 4"/>
            <p:cNvPicPr>
              <a:picLocks noChangeAspect="1" noChangeArrowheads="1"/>
            </p:cNvPicPr>
            <p:nvPr/>
          </p:nvPicPr>
          <p:blipFill>
            <a:blip r:embed="rId14">
              <a:extLst>
                <a:ext uri="{28A0092B-C50C-407E-A947-70E740481C1C}">
                  <a14:useLocalDpi xmlns:a14="http://schemas.microsoft.com/office/drawing/2010/main" val="0"/>
                </a:ext>
              </a:extLst>
            </a:blip>
            <a:srcRect l="12079" r="11421" b="37462"/>
            <a:stretch>
              <a:fillRect/>
            </a:stretch>
          </p:blipFill>
          <p:spPr bwMode="auto">
            <a:xfrm>
              <a:off x="-968" y="7116"/>
              <a:ext cx="2446" cy="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5"/>
            <p:cNvSpPr>
              <a:spLocks noChangeArrowheads="1"/>
            </p:cNvSpPr>
            <p:nvPr/>
          </p:nvSpPr>
          <p:spPr bwMode="auto">
            <a:xfrm>
              <a:off x="1128" y="625"/>
              <a:ext cx="1200"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spcBef>
                  <a:spcPct val="50000"/>
                </a:spcBef>
              </a:pPr>
              <a:endParaRPr lang="fr-FR" altLang="fr-FR" sz="1800">
                <a:solidFill>
                  <a:srgbClr val="000000"/>
                </a:solidFill>
                <a:latin typeface="Times" charset="0"/>
              </a:endParaRPr>
            </a:p>
          </p:txBody>
        </p:sp>
      </p:grpSp>
      <p:sp>
        <p:nvSpPr>
          <p:cNvPr id="59" name="Rectangle 11"/>
          <p:cNvSpPr>
            <a:spLocks noChangeArrowheads="1"/>
          </p:cNvSpPr>
          <p:nvPr/>
        </p:nvSpPr>
        <p:spPr bwMode="auto">
          <a:xfrm>
            <a:off x="323528" y="2708920"/>
            <a:ext cx="1164175" cy="36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rPr>
              <a:t>INTEGRAL</a:t>
            </a:r>
          </a:p>
        </p:txBody>
      </p:sp>
      <p:sp>
        <p:nvSpPr>
          <p:cNvPr id="2" name="Rectangle 1"/>
          <p:cNvSpPr/>
          <p:nvPr/>
        </p:nvSpPr>
        <p:spPr>
          <a:xfrm>
            <a:off x="4427984" y="4437112"/>
            <a:ext cx="1172116" cy="369332"/>
          </a:xfrm>
          <a:prstGeom prst="rect">
            <a:avLst/>
          </a:prstGeom>
        </p:spPr>
        <p:txBody>
          <a:bodyPr wrap="none">
            <a:spAutoFit/>
          </a:bodyPr>
          <a:lstStyle/>
          <a:p>
            <a:pPr eaLnBrk="1" hangingPunct="1"/>
            <a:r>
              <a:rPr lang="fr-FR" altLang="fr-FR" sz="1800" dirty="0" smtClean="0">
                <a:solidFill>
                  <a:srgbClr val="FFFF00"/>
                </a:solidFill>
                <a:latin typeface="Cambria" charset="0"/>
                <a:ea typeface="ＭＳ Ｐゴシック" charset="-128"/>
              </a:rPr>
              <a:t>KMN3NEt </a:t>
            </a:r>
            <a:endParaRPr lang="fr-FR" altLang="fr-FR" sz="1800" dirty="0">
              <a:solidFill>
                <a:srgbClr val="FFFF00"/>
              </a:solidFill>
              <a:latin typeface="Cambria" charset="0"/>
              <a:ea typeface="ＭＳ Ｐゴシック" charset="-128"/>
            </a:endParaRPr>
          </a:p>
        </p:txBody>
      </p:sp>
    </p:spTree>
    <p:extLst>
      <p:ext uri="{BB962C8B-B14F-4D97-AF65-F5344CB8AC3E}">
        <p14:creationId xmlns:p14="http://schemas.microsoft.com/office/powerpoint/2010/main" val="7060853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8"/>
          <p:cNvSpPr>
            <a:spLocks noChangeArrowheads="1"/>
          </p:cNvSpPr>
          <p:nvPr/>
        </p:nvSpPr>
        <p:spPr bwMode="auto">
          <a:xfrm>
            <a:off x="179388" y="188913"/>
            <a:ext cx="1223962" cy="1152525"/>
          </a:xfrm>
          <a:prstGeom prst="rect">
            <a:avLst/>
          </a:prstGeom>
          <a:solidFill>
            <a:schemeClr val="tx1"/>
          </a:solidFill>
          <a:ln w="9525">
            <a:solidFill>
              <a:schemeClr val="tx1"/>
            </a:solidFill>
            <a:round/>
            <a:headEnd/>
            <a:tailEnd/>
          </a:ln>
        </p:spPr>
        <p:txBody>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endParaRPr lang="fr-FR" altLang="fr-FR">
              <a:latin typeface="Arial" charset="0"/>
              <a:ea typeface="ＭＳ Ｐゴシック" charset="-128"/>
            </a:endParaRPr>
          </a:p>
        </p:txBody>
      </p:sp>
      <p:pic>
        <p:nvPicPr>
          <p:cNvPr id="5122" name="Image 6" descr="euclid-artist-impression-43_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32656"/>
            <a:ext cx="19446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10"/>
          <p:cNvSpPr>
            <a:spLocks noChangeArrowheads="1"/>
          </p:cNvSpPr>
          <p:nvPr/>
        </p:nvSpPr>
        <p:spPr bwMode="auto">
          <a:xfrm>
            <a:off x="-396552" y="188640"/>
            <a:ext cx="5216525" cy="95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dirty="0" smtClean="0">
                <a:solidFill>
                  <a:srgbClr val="FFFF00"/>
                </a:solidFill>
                <a:latin typeface="Cambria" charset="0"/>
                <a:ea typeface="ＭＳ Ｐゴシック" charset="-128"/>
              </a:rPr>
              <a:t>Mesure of  the </a:t>
            </a:r>
            <a:r>
              <a:rPr lang="fr-FR" altLang="fr-FR" sz="2800" dirty="0" err="1" smtClean="0">
                <a:solidFill>
                  <a:srgbClr val="FFFF00"/>
                </a:solidFill>
                <a:latin typeface="Cambria" charset="0"/>
                <a:ea typeface="ＭＳ Ｐゴシック" charset="-128"/>
              </a:rPr>
              <a:t>Universe</a:t>
            </a:r>
            <a:r>
              <a:rPr lang="fr-FR" altLang="fr-FR" sz="2800" dirty="0" smtClean="0">
                <a:solidFill>
                  <a:srgbClr val="FFFF00"/>
                </a:solidFill>
                <a:latin typeface="Cambria" charset="0"/>
                <a:ea typeface="ＭＳ Ｐゴシック" charset="-128"/>
              </a:rPr>
              <a:t> </a:t>
            </a:r>
          </a:p>
          <a:p>
            <a:pPr algn="ctr" eaLnBrk="1" hangingPunct="1"/>
            <a:r>
              <a:rPr lang="fr-FR" altLang="fr-FR" sz="2800" dirty="0" smtClean="0">
                <a:solidFill>
                  <a:srgbClr val="FFFF00"/>
                </a:solidFill>
                <a:latin typeface="Cambria" charset="0"/>
                <a:ea typeface="ＭＳ Ｐゴシック" charset="-128"/>
              </a:rPr>
              <a:t>(</a:t>
            </a:r>
            <a:r>
              <a:rPr lang="fr-FR" altLang="fr-FR" sz="2800" dirty="0" err="1">
                <a:solidFill>
                  <a:srgbClr val="FFFF00"/>
                </a:solidFill>
                <a:latin typeface="Cambria" charset="0"/>
                <a:ea typeface="ＭＳ Ｐゴシック" charset="-128"/>
              </a:rPr>
              <a:t>C</a:t>
            </a:r>
            <a:r>
              <a:rPr lang="fr-FR" altLang="fr-FR" sz="2800" dirty="0" err="1" smtClean="0">
                <a:solidFill>
                  <a:srgbClr val="FFFF00"/>
                </a:solidFill>
                <a:latin typeface="Cambria" charset="0"/>
                <a:ea typeface="ＭＳ Ｐゴシック" charset="-128"/>
              </a:rPr>
              <a:t>osmology</a:t>
            </a:r>
            <a:r>
              <a:rPr lang="fr-FR" altLang="fr-FR" sz="2800" dirty="0" smtClean="0">
                <a:solidFill>
                  <a:srgbClr val="FFFF00"/>
                </a:solidFill>
                <a:latin typeface="Cambria" charset="0"/>
                <a:ea typeface="ＭＳ Ｐゴシック" charset="-128"/>
              </a:rPr>
              <a:t>, </a:t>
            </a:r>
            <a:r>
              <a:rPr lang="fr-FR" altLang="fr-FR" sz="2800" dirty="0" err="1" smtClean="0">
                <a:solidFill>
                  <a:srgbClr val="FFFF00"/>
                </a:solidFill>
                <a:latin typeface="Cambria" charset="0"/>
                <a:ea typeface="ＭＳ Ｐゴシック" charset="-128"/>
              </a:rPr>
              <a:t>DM</a:t>
            </a:r>
            <a:r>
              <a:rPr lang="fr-FR" altLang="fr-FR" sz="2800" dirty="0" err="1" smtClean="0">
                <a:solidFill>
                  <a:srgbClr val="FFFF00"/>
                </a:solidFill>
                <a:latin typeface="Cambria" charset="0"/>
                <a:ea typeface="ＭＳ Ｐゴシック" charset="-128"/>
              </a:rPr>
              <a:t>,neutrinos</a:t>
            </a:r>
            <a:r>
              <a:rPr lang="fr-FR" altLang="fr-FR" sz="2800" dirty="0" smtClean="0">
                <a:solidFill>
                  <a:srgbClr val="FFFF00"/>
                </a:solidFill>
                <a:latin typeface="Cambria" charset="0"/>
                <a:ea typeface="ＭＳ Ｐゴシック" charset="-128"/>
              </a:rPr>
              <a:t>)</a:t>
            </a:r>
          </a:p>
        </p:txBody>
      </p:sp>
      <p:grpSp>
        <p:nvGrpSpPr>
          <p:cNvPr id="5133" name="Grouper 29"/>
          <p:cNvGrpSpPr>
            <a:grpSpLocks/>
          </p:cNvGrpSpPr>
          <p:nvPr/>
        </p:nvGrpSpPr>
        <p:grpSpPr bwMode="auto">
          <a:xfrm>
            <a:off x="1692275" y="6165850"/>
            <a:ext cx="7294563" cy="454025"/>
            <a:chOff x="17164" y="3327865"/>
            <a:chExt cx="7295812" cy="454485"/>
          </a:xfrm>
        </p:grpSpPr>
        <p:sp>
          <p:nvSpPr>
            <p:cNvPr id="32" name="Rectangle 31"/>
            <p:cNvSpPr/>
            <p:nvPr/>
          </p:nvSpPr>
          <p:spPr>
            <a:xfrm>
              <a:off x="17164"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2018</a:t>
              </a:r>
            </a:p>
          </p:txBody>
        </p:sp>
        <p:sp>
          <p:nvSpPr>
            <p:cNvPr id="33" name="Rectangle 32"/>
            <p:cNvSpPr/>
            <p:nvPr/>
          </p:nvSpPr>
          <p:spPr>
            <a:xfrm>
              <a:off x="924348" y="3327865"/>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2019</a:t>
              </a:r>
            </a:p>
          </p:txBody>
        </p:sp>
        <p:sp>
          <p:nvSpPr>
            <p:cNvPr id="34" name="Rectangle 33"/>
            <p:cNvSpPr/>
            <p:nvPr/>
          </p:nvSpPr>
          <p:spPr>
            <a:xfrm>
              <a:off x="1831532" y="3336534"/>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2020</a:t>
              </a:r>
            </a:p>
          </p:txBody>
        </p:sp>
        <p:sp>
          <p:nvSpPr>
            <p:cNvPr id="35" name="Rectangle 34"/>
            <p:cNvSpPr/>
            <p:nvPr/>
          </p:nvSpPr>
          <p:spPr>
            <a:xfrm>
              <a:off x="2738716"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2021</a:t>
              </a:r>
            </a:p>
          </p:txBody>
        </p:sp>
        <p:sp>
          <p:nvSpPr>
            <p:cNvPr id="36" name="Rectangle 35"/>
            <p:cNvSpPr/>
            <p:nvPr/>
          </p:nvSpPr>
          <p:spPr>
            <a:xfrm>
              <a:off x="3645900"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2022</a:t>
              </a:r>
            </a:p>
          </p:txBody>
        </p:sp>
        <p:sp>
          <p:nvSpPr>
            <p:cNvPr id="37" name="Rectangle 36"/>
            <p:cNvSpPr/>
            <p:nvPr/>
          </p:nvSpPr>
          <p:spPr>
            <a:xfrm>
              <a:off x="4576336" y="334323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2025</a:t>
              </a:r>
            </a:p>
          </p:txBody>
        </p:sp>
        <p:sp>
          <p:nvSpPr>
            <p:cNvPr id="38" name="Rectangle 37"/>
            <p:cNvSpPr/>
            <p:nvPr/>
          </p:nvSpPr>
          <p:spPr>
            <a:xfrm>
              <a:off x="5498608"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2030</a:t>
              </a:r>
            </a:p>
          </p:txBody>
        </p:sp>
        <p:sp>
          <p:nvSpPr>
            <p:cNvPr id="39" name="Rectangle 38"/>
            <p:cNvSpPr/>
            <p:nvPr/>
          </p:nvSpPr>
          <p:spPr>
            <a:xfrm>
              <a:off x="6405792" y="3353467"/>
              <a:ext cx="907184" cy="428883"/>
            </a:xfrm>
            <a:prstGeom prst="rect">
              <a:avLst/>
            </a:prstGeom>
            <a:solidFill>
              <a:srgbClr val="FF6600"/>
            </a:solidFill>
          </p:spPr>
          <p:style>
            <a:lnRef idx="0">
              <a:schemeClr val="accent6"/>
            </a:lnRef>
            <a:fillRef idx="3">
              <a:schemeClr val="accent6"/>
            </a:fillRef>
            <a:effectRef idx="3">
              <a:schemeClr val="accent6"/>
            </a:effectRef>
            <a:fontRef idx="minor">
              <a:schemeClr val="lt1"/>
            </a:fontRef>
          </p:style>
          <p:txBody>
            <a:bodyPr anchor="ctr"/>
            <a:lstStyle/>
            <a:p>
              <a:pPr algn="ctr" eaLnBrk="1" hangingPunct="1">
                <a:defRPr/>
              </a:pPr>
              <a:r>
                <a:rPr lang="en-GB">
                  <a:solidFill>
                    <a:srgbClr val="000000"/>
                  </a:solidFill>
                </a:rPr>
                <a:t>2032</a:t>
              </a:r>
            </a:p>
          </p:txBody>
        </p:sp>
      </p:grpSp>
      <p:sp>
        <p:nvSpPr>
          <p:cNvPr id="5134" name="ZoneTexte 3"/>
          <p:cNvSpPr txBox="1">
            <a:spLocks noChangeArrowheads="1"/>
          </p:cNvSpPr>
          <p:nvPr/>
        </p:nvSpPr>
        <p:spPr bwMode="auto">
          <a:xfrm>
            <a:off x="4211960" y="1844824"/>
            <a:ext cx="132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2000" dirty="0">
                <a:solidFill>
                  <a:srgbClr val="FFFF00"/>
                </a:solidFill>
                <a:latin typeface="Cambria" charset="0"/>
                <a:ea typeface="ＭＳ Ｐゴシック" charset="-128"/>
              </a:rPr>
              <a:t>EUCLID</a:t>
            </a:r>
          </a:p>
        </p:txBody>
      </p:sp>
      <p:sp>
        <p:nvSpPr>
          <p:cNvPr id="5147" name="Rectangle 5"/>
          <p:cNvSpPr>
            <a:spLocks noChangeArrowheads="1"/>
          </p:cNvSpPr>
          <p:nvPr/>
        </p:nvSpPr>
        <p:spPr bwMode="auto">
          <a:xfrm>
            <a:off x="1105125" y="1974847"/>
            <a:ext cx="530002" cy="36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7325" indent="-187325"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spcBef>
                <a:spcPct val="50000"/>
              </a:spcBef>
            </a:pPr>
            <a:endParaRPr lang="fr-FR" altLang="fr-FR" sz="1800">
              <a:solidFill>
                <a:srgbClr val="000000"/>
              </a:solidFill>
              <a:latin typeface="Times" charset="0"/>
            </a:endParaRPr>
          </a:p>
        </p:txBody>
      </p:sp>
      <p:pic>
        <p:nvPicPr>
          <p:cNvPr id="5136" name="Picture 8" descr="Plan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4463" y="2065387"/>
            <a:ext cx="10255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Rectangle 12"/>
          <p:cNvSpPr>
            <a:spLocks noChangeArrowheads="1"/>
          </p:cNvSpPr>
          <p:nvPr/>
        </p:nvSpPr>
        <p:spPr bwMode="auto">
          <a:xfrm>
            <a:off x="179512" y="3429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2000" b="1" dirty="0">
                <a:solidFill>
                  <a:srgbClr val="FFFF00"/>
                </a:solidFill>
              </a:rPr>
              <a:t>Planck</a:t>
            </a:r>
          </a:p>
        </p:txBody>
      </p:sp>
      <p:sp>
        <p:nvSpPr>
          <p:cNvPr id="41" name="ZoneTexte 14"/>
          <p:cNvSpPr txBox="1">
            <a:spLocks noChangeArrowheads="1"/>
          </p:cNvSpPr>
          <p:nvPr/>
        </p:nvSpPr>
        <p:spPr bwMode="auto">
          <a:xfrm>
            <a:off x="1475656" y="2636912"/>
            <a:ext cx="2664296" cy="3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smtClean="0">
                <a:solidFill>
                  <a:srgbClr val="FFFF00"/>
                </a:solidFill>
                <a:latin typeface="Cambria" charset="0"/>
                <a:ea typeface="ＭＳ Ｐゴシック" charset="-128"/>
              </a:rPr>
              <a:t>PolarBear</a:t>
            </a:r>
            <a:r>
              <a:rPr lang="fr-FR" altLang="fr-FR" sz="1800" dirty="0" smtClean="0">
                <a:solidFill>
                  <a:srgbClr val="FFFF00"/>
                </a:solidFill>
                <a:latin typeface="Cambria" charset="0"/>
                <a:ea typeface="ＭＳ Ｐゴシック" charset="-128"/>
              </a:rPr>
              <a:t>/</a:t>
            </a:r>
            <a:r>
              <a:rPr lang="fr-FR" altLang="fr-FR" sz="1800" dirty="0" err="1">
                <a:solidFill>
                  <a:srgbClr val="FFFF00"/>
                </a:solidFill>
                <a:latin typeface="Cambria" charset="0"/>
                <a:ea typeface="ＭＳ Ｐゴシック" charset="-128"/>
              </a:rPr>
              <a:t>S</a:t>
            </a:r>
            <a:r>
              <a:rPr lang="fr-FR" altLang="fr-FR" sz="1800" dirty="0" err="1" smtClean="0">
                <a:solidFill>
                  <a:srgbClr val="FFFF00"/>
                </a:solidFill>
                <a:latin typeface="Cambria" charset="0"/>
                <a:ea typeface="ＭＳ Ｐゴシック" charset="-128"/>
              </a:rPr>
              <a:t>imons</a:t>
            </a:r>
            <a:r>
              <a:rPr lang="fr-FR" altLang="fr-FR" sz="1800" dirty="0" smtClean="0">
                <a:solidFill>
                  <a:srgbClr val="FFFF00"/>
                </a:solidFill>
                <a:latin typeface="Cambria" charset="0"/>
                <a:ea typeface="ＭＳ Ｐゴシック" charset="-128"/>
              </a:rPr>
              <a:t> </a:t>
            </a:r>
            <a:r>
              <a:rPr lang="fr-FR" altLang="fr-FR" sz="1800" dirty="0" err="1" smtClean="0">
                <a:solidFill>
                  <a:srgbClr val="FFFF00"/>
                </a:solidFill>
                <a:latin typeface="Cambria" charset="0"/>
                <a:ea typeface="ＭＳ Ｐゴシック" charset="-128"/>
              </a:rPr>
              <a:t>Array</a:t>
            </a:r>
            <a:endParaRPr lang="fr-FR" altLang="fr-FR" sz="1800" dirty="0">
              <a:solidFill>
                <a:srgbClr val="FFFF00"/>
              </a:solidFill>
              <a:latin typeface="Cambria" charset="0"/>
              <a:ea typeface="ＭＳ Ｐゴシック" charset="-128"/>
            </a:endParaRPr>
          </a:p>
        </p:txBody>
      </p:sp>
      <p:pic>
        <p:nvPicPr>
          <p:cNvPr id="42" name="Image 38" descr="Telescope_Side_2-14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2276872"/>
            <a:ext cx="193675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ZoneTexte 39"/>
          <p:cNvSpPr txBox="1">
            <a:spLocks noChangeArrowheads="1"/>
          </p:cNvSpPr>
          <p:nvPr/>
        </p:nvSpPr>
        <p:spPr bwMode="auto">
          <a:xfrm>
            <a:off x="4427984" y="3933056"/>
            <a:ext cx="1081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1800" dirty="0" smtClean="0">
                <a:solidFill>
                  <a:srgbClr val="FFFF00"/>
                </a:solidFill>
                <a:latin typeface="Arial" charset="0"/>
                <a:ea typeface="ＭＳ Ｐゴシック" charset="-128"/>
              </a:rPr>
              <a:t>LSST</a:t>
            </a:r>
            <a:endParaRPr lang="en-GB" altLang="fr-FR" sz="1800" dirty="0">
              <a:solidFill>
                <a:srgbClr val="FFFF00"/>
              </a:solidFill>
              <a:latin typeface="Arial" charset="0"/>
              <a:ea typeface="ＭＳ Ｐゴシック" charset="-128"/>
            </a:endParaRPr>
          </a:p>
        </p:txBody>
      </p:sp>
      <p:sp>
        <p:nvSpPr>
          <p:cNvPr id="44" name="Rectangle 26"/>
          <p:cNvSpPr>
            <a:spLocks noChangeArrowheads="1"/>
          </p:cNvSpPr>
          <p:nvPr/>
        </p:nvSpPr>
        <p:spPr bwMode="auto">
          <a:xfrm rot="10800000" flipV="1">
            <a:off x="1979712" y="4581128"/>
            <a:ext cx="124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1800" dirty="0">
                <a:solidFill>
                  <a:srgbClr val="FFFF00"/>
                </a:solidFill>
                <a:latin typeface="Cambria" charset="0"/>
                <a:ea typeface="ＭＳ Ｐゴシック" charset="-128"/>
              </a:rPr>
              <a:t>QUBIC</a:t>
            </a:r>
          </a:p>
        </p:txBody>
      </p:sp>
      <p:pic>
        <p:nvPicPr>
          <p:cNvPr id="3" name="Image 2"/>
          <p:cNvPicPr>
            <a:picLocks noChangeAspect="1"/>
          </p:cNvPicPr>
          <p:nvPr/>
        </p:nvPicPr>
        <p:blipFill>
          <a:blip r:embed="rId6"/>
          <a:stretch>
            <a:fillRect/>
          </a:stretch>
        </p:blipFill>
        <p:spPr>
          <a:xfrm>
            <a:off x="1187624" y="3501008"/>
            <a:ext cx="2843808" cy="716926"/>
          </a:xfrm>
          <a:prstGeom prst="rect">
            <a:avLst/>
          </a:prstGeom>
        </p:spPr>
      </p:pic>
      <p:pic>
        <p:nvPicPr>
          <p:cNvPr id="4" name="Image 3"/>
          <p:cNvPicPr>
            <a:picLocks noChangeAspect="1"/>
          </p:cNvPicPr>
          <p:nvPr/>
        </p:nvPicPr>
        <p:blipFill>
          <a:blip r:embed="rId7"/>
          <a:stretch>
            <a:fillRect/>
          </a:stretch>
        </p:blipFill>
        <p:spPr>
          <a:xfrm>
            <a:off x="5868144" y="1484784"/>
            <a:ext cx="1823045" cy="1296144"/>
          </a:xfrm>
          <a:prstGeom prst="rect">
            <a:avLst/>
          </a:prstGeom>
        </p:spPr>
      </p:pic>
      <p:sp>
        <p:nvSpPr>
          <p:cNvPr id="5" name="ZoneTexte 4"/>
          <p:cNvSpPr txBox="1"/>
          <p:nvPr/>
        </p:nvSpPr>
        <p:spPr>
          <a:xfrm>
            <a:off x="6012160" y="3068960"/>
            <a:ext cx="1296144" cy="400110"/>
          </a:xfrm>
          <a:prstGeom prst="rect">
            <a:avLst/>
          </a:prstGeom>
          <a:noFill/>
        </p:spPr>
        <p:txBody>
          <a:bodyPr wrap="square" rtlCol="0">
            <a:spAutoFit/>
          </a:bodyPr>
          <a:lstStyle/>
          <a:p>
            <a:r>
              <a:rPr lang="fr-FR" sz="2000" dirty="0" err="1" smtClean="0">
                <a:solidFill>
                  <a:srgbClr val="FFFF00"/>
                </a:solidFill>
                <a:latin typeface="Cambria"/>
                <a:cs typeface="Cambria"/>
              </a:rPr>
              <a:t>LiteBird</a:t>
            </a:r>
            <a:endParaRPr lang="fr-FR" sz="2000" dirty="0">
              <a:solidFill>
                <a:srgbClr val="FFFF00"/>
              </a:solidFill>
              <a:latin typeface="Cambria"/>
              <a:cs typeface="Cambria"/>
            </a:endParaRPr>
          </a:p>
        </p:txBody>
      </p:sp>
      <p:pic>
        <p:nvPicPr>
          <p:cNvPr id="47" name="Image 1"/>
          <p:cNvPicPr>
            <a:picLocks noChangeAspect="1"/>
          </p:cNvPicPr>
          <p:nvPr/>
        </p:nvPicPr>
        <p:blipFill>
          <a:blip r:embed="rId8">
            <a:extLst>
              <a:ext uri="{28A0092B-C50C-407E-A947-70E740481C1C}">
                <a14:useLocalDpi xmlns:a14="http://schemas.microsoft.com/office/drawing/2010/main" val="0"/>
              </a:ext>
            </a:extLst>
          </a:blip>
          <a:srcRect t="6441" r="10352" b="10980"/>
          <a:stretch>
            <a:fillRect/>
          </a:stretch>
        </p:blipFill>
        <p:spPr bwMode="auto">
          <a:xfrm>
            <a:off x="2195736" y="3284984"/>
            <a:ext cx="792163"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4581128"/>
            <a:ext cx="18716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11"/>
          <p:cNvSpPr>
            <a:spLocks noChangeArrowheads="1"/>
          </p:cNvSpPr>
          <p:nvPr/>
        </p:nvSpPr>
        <p:spPr bwMode="auto">
          <a:xfrm>
            <a:off x="6372200" y="5723408"/>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a:solidFill>
                  <a:srgbClr val="FFFF00"/>
                </a:solidFill>
                <a:latin typeface="Cambria" charset="0"/>
                <a:ea typeface="ＭＳ Ｐゴシック" charset="-128"/>
              </a:rPr>
              <a:t>DUNE</a:t>
            </a:r>
          </a:p>
        </p:txBody>
      </p:sp>
      <p:pic>
        <p:nvPicPr>
          <p:cNvPr id="52" name="Imag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67744" y="5013176"/>
            <a:ext cx="1008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ZoneTexte 16"/>
          <p:cNvSpPr txBox="1">
            <a:spLocks noChangeArrowheads="1"/>
          </p:cNvSpPr>
          <p:nvPr/>
        </p:nvSpPr>
        <p:spPr bwMode="auto">
          <a:xfrm>
            <a:off x="2051720" y="5733256"/>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dirty="0" err="1">
                <a:solidFill>
                  <a:srgbClr val="FFFF00"/>
                </a:solidFill>
                <a:latin typeface="Cambria" charset="0"/>
                <a:ea typeface="ＭＳ Ｐゴシック" charset="-128"/>
              </a:rPr>
              <a:t>Dark</a:t>
            </a:r>
            <a:r>
              <a:rPr lang="fr-FR" altLang="fr-FR" sz="1800" dirty="0">
                <a:solidFill>
                  <a:srgbClr val="FFFF00"/>
                </a:solidFill>
                <a:latin typeface="Cambria" charset="0"/>
                <a:ea typeface="ＭＳ Ｐゴシック" charset="-128"/>
              </a:rPr>
              <a:t>  </a:t>
            </a:r>
            <a:r>
              <a:rPr lang="fr-FR" altLang="fr-FR" sz="1800" dirty="0" err="1">
                <a:solidFill>
                  <a:srgbClr val="FFFF00"/>
                </a:solidFill>
                <a:latin typeface="Cambria" charset="0"/>
                <a:ea typeface="ＭＳ Ｐゴシック" charset="-128"/>
              </a:rPr>
              <a:t>Side</a:t>
            </a:r>
            <a:endParaRPr lang="fr-FR" altLang="fr-FR" sz="1800" dirty="0">
              <a:solidFill>
                <a:srgbClr val="FFFF00"/>
              </a:solidFill>
              <a:latin typeface="Cambria" charset="0"/>
              <a:ea typeface="ＭＳ Ｐゴシック" charset="-128"/>
            </a:endParaRPr>
          </a:p>
        </p:txBody>
      </p:sp>
      <p:pic>
        <p:nvPicPr>
          <p:cNvPr id="54" name="Image 42" descr="RTEmagicC_junogrande_01.jp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55976" y="4509120"/>
            <a:ext cx="12239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ZoneTexte 43"/>
          <p:cNvSpPr txBox="1">
            <a:spLocks noChangeArrowheads="1"/>
          </p:cNvSpPr>
          <p:nvPr/>
        </p:nvSpPr>
        <p:spPr bwMode="auto">
          <a:xfrm>
            <a:off x="4499992" y="5805264"/>
            <a:ext cx="86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en-GB" altLang="fr-FR" sz="1800" dirty="0">
                <a:solidFill>
                  <a:srgbClr val="FFFF00"/>
                </a:solidFill>
                <a:latin typeface="Arial" charset="0"/>
                <a:ea typeface="ＭＳ Ｐゴシック" charset="-128"/>
              </a:rPr>
              <a:t>JUNO</a:t>
            </a:r>
          </a:p>
        </p:txBody>
      </p:sp>
      <p:grpSp>
        <p:nvGrpSpPr>
          <p:cNvPr id="56" name="Group 14"/>
          <p:cNvGrpSpPr>
            <a:grpSpLocks/>
          </p:cNvGrpSpPr>
          <p:nvPr/>
        </p:nvGrpSpPr>
        <p:grpSpPr bwMode="auto">
          <a:xfrm>
            <a:off x="0" y="4581128"/>
            <a:ext cx="1296987" cy="1116012"/>
            <a:chOff x="418" y="655"/>
            <a:chExt cx="5022" cy="3340"/>
          </a:xfrm>
        </p:grpSpPr>
        <p:pic>
          <p:nvPicPr>
            <p:cNvPr id="57" name="Picture 15" descr="double chooz 1600 x 1200 - 010"/>
            <p:cNvPicPr>
              <a:picLocks noChangeAspect="1" noChangeArrowheads="1"/>
            </p:cNvPicPr>
            <p:nvPr/>
          </p:nvPicPr>
          <p:blipFill>
            <a:blip r:embed="rId12">
              <a:clrChange>
                <a:clrFrom>
                  <a:srgbClr val="A0A0A0"/>
                </a:clrFrom>
                <a:clrTo>
                  <a:srgbClr val="A0A0A0">
                    <a:alpha val="0"/>
                  </a:srgbClr>
                </a:clrTo>
              </a:clrChange>
              <a:extLst>
                <a:ext uri="{28A0092B-C50C-407E-A947-70E740481C1C}">
                  <a14:useLocalDpi xmlns:a14="http://schemas.microsoft.com/office/drawing/2010/main" val="0"/>
                </a:ext>
              </a:extLst>
            </a:blip>
            <a:srcRect l="7088" t="16537" r="7088" b="14175"/>
            <a:stretch>
              <a:fillRect/>
            </a:stretch>
          </p:blipFill>
          <p:spPr bwMode="auto">
            <a:xfrm>
              <a:off x="418" y="655"/>
              <a:ext cx="5022" cy="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16"/>
            <p:cNvSpPr>
              <a:spLocks noChangeArrowheads="1"/>
            </p:cNvSpPr>
            <p:nvPr/>
          </p:nvSpPr>
          <p:spPr bwMode="auto">
            <a:xfrm rot="309843">
              <a:off x="3743" y="2936"/>
              <a:ext cx="467" cy="1059"/>
            </a:xfrm>
            <a:prstGeom prst="rect">
              <a:avLst/>
            </a:prstGeom>
            <a:noFill/>
            <a:ln w="9525">
              <a:noFill/>
              <a:miter lim="800000"/>
              <a:headEnd/>
              <a:tailEnd/>
            </a:ln>
            <a:effectLst/>
          </p:spPr>
          <p:txBody>
            <a:bodyPr wrap="none">
              <a:spAutoFit/>
            </a:bodyPr>
            <a:lstStyle/>
            <a:p>
              <a:pPr defTabSz="912998" eaLnBrk="1" fontAlgn="auto" hangingPunct="1">
                <a:spcBef>
                  <a:spcPts val="0"/>
                </a:spcBef>
                <a:spcAft>
                  <a:spcPts val="0"/>
                </a:spcAft>
                <a:defRPr/>
              </a:pPr>
              <a:endParaRPr lang="en-US" sz="1400" b="1" i="1">
                <a:solidFill>
                  <a:srgbClr val="F3F2DC"/>
                </a:solidFill>
                <a:effectLst>
                  <a:outerShdw blurRad="38100" dist="38100" dir="2700000" algn="tl">
                    <a:srgbClr val="000000"/>
                  </a:outerShdw>
                </a:effectLst>
                <a:ea typeface="ＭＳ Ｐゴシック" charset="-128"/>
                <a:cs typeface="ＭＳ Ｐゴシック" charset="-128"/>
              </a:endParaRPr>
            </a:p>
          </p:txBody>
        </p:sp>
      </p:grpSp>
      <p:sp>
        <p:nvSpPr>
          <p:cNvPr id="59" name="Rectangle 17"/>
          <p:cNvSpPr>
            <a:spLocks noChangeArrowheads="1"/>
          </p:cNvSpPr>
          <p:nvPr/>
        </p:nvSpPr>
        <p:spPr bwMode="auto">
          <a:xfrm>
            <a:off x="0" y="5805090"/>
            <a:ext cx="1497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07" tIns="45654" rIns="91307" bIns="45654">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r>
              <a:rPr lang="fr-FR" altLang="fr-FR" sz="1800">
                <a:solidFill>
                  <a:srgbClr val="FFFF00"/>
                </a:solidFill>
                <a:latin typeface="Cambria" charset="0"/>
                <a:ea typeface="ＭＳ Ｐゴシック" charset="-128"/>
              </a:rPr>
              <a:t>DoubleChooz</a:t>
            </a:r>
            <a:r>
              <a:rPr lang="fr-FR" altLang="fr-FR" sz="1800">
                <a:solidFill>
                  <a:srgbClr val="292934"/>
                </a:solidFill>
                <a:latin typeface="Arial" charset="0"/>
                <a:ea typeface="ＭＳ Ｐゴシック" charset="-128"/>
              </a:rPr>
              <a:t> </a:t>
            </a:r>
          </a:p>
        </p:txBody>
      </p:sp>
      <p:pic>
        <p:nvPicPr>
          <p:cNvPr id="40" name="Imag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07704" y="1484784"/>
            <a:ext cx="1584176" cy="1019534"/>
          </a:xfrm>
          <a:prstGeom prst="rect">
            <a:avLst/>
          </a:prstGeom>
        </p:spPr>
      </p:pic>
    </p:spTree>
    <p:extLst>
      <p:ext uri="{BB962C8B-B14F-4D97-AF65-F5344CB8AC3E}">
        <p14:creationId xmlns:p14="http://schemas.microsoft.com/office/powerpoint/2010/main" val="6716966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1069975"/>
            <a:ext cx="90820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ZoneTexte 3"/>
          <p:cNvSpPr txBox="1">
            <a:spLocks noChangeArrowheads="1"/>
          </p:cNvSpPr>
          <p:nvPr/>
        </p:nvSpPr>
        <p:spPr bwMode="auto">
          <a:xfrm>
            <a:off x="1908175" y="260350"/>
            <a:ext cx="5616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i="1">
                <a:solidFill>
                  <a:srgbClr val="FFFF00"/>
                </a:solidFill>
                <a:latin typeface="Cambria" charset="0"/>
              </a:rPr>
              <a:t>Gravitational Waves</a:t>
            </a:r>
          </a:p>
          <a:p>
            <a:pPr algn="ctr"/>
            <a:r>
              <a:rPr lang="fr-FR" altLang="fr-FR" i="1">
                <a:solidFill>
                  <a:srgbClr val="FFFF00"/>
                </a:solidFill>
                <a:latin typeface="Cambria" charset="0"/>
              </a:rPr>
              <a:t>Ground-Space complementarity @APC</a:t>
            </a:r>
          </a:p>
        </p:txBody>
      </p:sp>
      <p:sp>
        <p:nvSpPr>
          <p:cNvPr id="37891" name="ZoneTexte 1"/>
          <p:cNvSpPr txBox="1">
            <a:spLocks noChangeArrowheads="1"/>
          </p:cNvSpPr>
          <p:nvPr/>
        </p:nvSpPr>
        <p:spPr bwMode="auto">
          <a:xfrm>
            <a:off x="5796136" y="5868193"/>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dirty="0">
                <a:solidFill>
                  <a:schemeClr val="bg1"/>
                </a:solidFill>
              </a:rPr>
              <a:t>LISA            </a:t>
            </a:r>
            <a:r>
              <a:rPr lang="en-GB" altLang="fr-FR" dirty="0" err="1">
                <a:solidFill>
                  <a:schemeClr val="bg1"/>
                </a:solidFill>
              </a:rPr>
              <a:t>advVIRGO</a:t>
            </a:r>
            <a:endParaRPr lang="en-GB" altLang="fr-FR" dirty="0">
              <a:solidFill>
                <a:schemeClr val="bg1"/>
              </a:solidFill>
            </a:endParaRPr>
          </a:p>
        </p:txBody>
      </p:sp>
      <p:pic>
        <p:nvPicPr>
          <p:cNvPr id="3789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3175"/>
            <a:ext cx="14557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268760"/>
            <a:ext cx="8712968" cy="4801315"/>
          </a:xfrm>
          <a:prstGeom prst="rect">
            <a:avLst/>
          </a:prstGeom>
          <a:noFill/>
        </p:spPr>
        <p:txBody>
          <a:bodyPr wrap="square" rtlCol="0">
            <a:spAutoFit/>
          </a:bodyPr>
          <a:lstStyle/>
          <a:p>
            <a:pPr marL="342900" indent="-342900" algn="just">
              <a:buFont typeface="+mj-lt"/>
              <a:buAutoNum type="arabicPeriod" startAt="4"/>
              <a:tabLst>
                <a:tab pos="992188" algn="l"/>
              </a:tabLst>
            </a:pPr>
            <a:r>
              <a:rPr lang="en-CA" sz="1800" dirty="0" err="1" smtClean="0">
                <a:solidFill>
                  <a:srgbClr val="FFFFFF"/>
                </a:solidFill>
                <a:latin typeface="Cambria"/>
                <a:cs typeface="Cambria"/>
              </a:rPr>
              <a:t>FACe</a:t>
            </a:r>
            <a:r>
              <a:rPr lang="en-CA" sz="1800" dirty="0" smtClean="0">
                <a:solidFill>
                  <a:srgbClr val="FFFFFF"/>
                </a:solidFill>
                <a:latin typeface="Cambria"/>
                <a:cs typeface="Cambria"/>
              </a:rPr>
              <a:t> : The François </a:t>
            </a:r>
            <a:r>
              <a:rPr lang="en-CA" sz="1800" dirty="0" err="1" smtClean="0">
                <a:solidFill>
                  <a:srgbClr val="FFFFFF"/>
                </a:solidFill>
                <a:latin typeface="Cambria"/>
                <a:cs typeface="Cambria"/>
              </a:rPr>
              <a:t>Arago</a:t>
            </a:r>
            <a:r>
              <a:rPr lang="en-CA" sz="1800" dirty="0" smtClean="0">
                <a:solidFill>
                  <a:srgbClr val="FFFFFF"/>
                </a:solidFill>
                <a:latin typeface="Cambria"/>
                <a:cs typeface="Cambria"/>
              </a:rPr>
              <a:t> Center is presented as a platform to host DPC (Data Processing Centers) or DAC (Data Access Centers) for spa</a:t>
            </a:r>
            <a:r>
              <a:rPr lang="en-CA" sz="1800" dirty="0" smtClean="0">
                <a:solidFill>
                  <a:schemeClr val="bg1"/>
                </a:solidFill>
                <a:latin typeface="Cambria"/>
                <a:cs typeface="Cambria"/>
              </a:rPr>
              <a:t>ce missions or ground based projects with heavy computing needs. Please show how this platform is organized and  the workforce needed to operate it. If the workforce is shared with the IT department,  how is this managed?</a:t>
            </a:r>
          </a:p>
          <a:p>
            <a:pPr marL="342900" indent="-342900" algn="just">
              <a:buFont typeface="+mj-lt"/>
              <a:buAutoNum type="arabicPeriod" startAt="4"/>
              <a:tabLst>
                <a:tab pos="992188" algn="l"/>
              </a:tabLst>
            </a:pPr>
            <a:endParaRPr lang="en-CA" sz="1800" dirty="0" smtClean="0">
              <a:solidFill>
                <a:schemeClr val="bg1"/>
              </a:solidFill>
              <a:latin typeface="Cambria"/>
              <a:cs typeface="Cambria"/>
            </a:endParaRPr>
          </a:p>
          <a:p>
            <a:pPr marL="342900" indent="-342900" algn="just">
              <a:buFont typeface="+mj-lt"/>
              <a:buAutoNum type="arabicPeriod" startAt="4"/>
              <a:tabLst>
                <a:tab pos="992188" algn="l"/>
              </a:tabLst>
            </a:pPr>
            <a:r>
              <a:rPr lang="en-CA" sz="1800" dirty="0" smtClean="0">
                <a:solidFill>
                  <a:schemeClr val="bg1"/>
                </a:solidFill>
                <a:latin typeface="Cambria"/>
                <a:cs typeface="Cambria"/>
              </a:rPr>
              <a:t>PCCP: What are the organizational and financial relations between The Paris Center for  Cosmological Physics (PCCP) and APC? Is there coordination between the PCCP scientific program and the APC physics group (Cosmology, Theory …)? </a:t>
            </a:r>
          </a:p>
          <a:p>
            <a:pPr marL="342900" indent="-342900" algn="just">
              <a:buFont typeface="+mj-lt"/>
              <a:buAutoNum type="arabicPeriod" startAt="4"/>
              <a:tabLst>
                <a:tab pos="992188" algn="l"/>
              </a:tabLst>
            </a:pPr>
            <a:endParaRPr lang="en-CA" sz="1800" dirty="0" smtClean="0">
              <a:solidFill>
                <a:schemeClr val="bg1"/>
              </a:solidFill>
              <a:latin typeface="Cambria"/>
              <a:cs typeface="Cambria"/>
            </a:endParaRPr>
          </a:p>
          <a:p>
            <a:pPr marL="342900" indent="-342900" algn="just">
              <a:buFont typeface="+mj-lt"/>
              <a:buAutoNum type="arabicPeriod" startAt="4"/>
              <a:tabLst>
                <a:tab pos="992188" algn="l"/>
              </a:tabLst>
            </a:pPr>
            <a:r>
              <a:rPr lang="en-CA" sz="1800" dirty="0" smtClean="0">
                <a:solidFill>
                  <a:srgbClr val="FFFFFF"/>
                </a:solidFill>
                <a:latin typeface="Cambria"/>
                <a:cs typeface="Cambria"/>
              </a:rPr>
              <a:t>The Energy Physics Group has recently joined the laboratory. The scientific activity of this is clearly of high level and with high societal impact. However, It is not a priori obvious that APC would offer the best development environment to this research activity. In addition, many of the research themes of this group are rather managed by departments of the CNRS (or CEA) which are not the ones which are the “</a:t>
            </a:r>
            <a:r>
              <a:rPr lang="en-CA" sz="1800" dirty="0" err="1" smtClean="0">
                <a:solidFill>
                  <a:srgbClr val="FFFFFF"/>
                </a:solidFill>
                <a:latin typeface="Cambria"/>
                <a:cs typeface="Cambria"/>
              </a:rPr>
              <a:t>tutelle</a:t>
            </a:r>
            <a:r>
              <a:rPr lang="en-CA" sz="1800" dirty="0" smtClean="0">
                <a:solidFill>
                  <a:srgbClr val="FFFFFF"/>
                </a:solidFill>
                <a:latin typeface="Cambria"/>
                <a:cs typeface="Cambria"/>
              </a:rPr>
              <a:t>” of APC. Would you please further explain the strategy for welcoming this new group at APC?</a:t>
            </a:r>
            <a:endParaRPr lang="en-CA" sz="2000" dirty="0">
              <a:solidFill>
                <a:srgbClr val="FFFFFF"/>
              </a:solidFill>
              <a:latin typeface="Cambria"/>
              <a:cs typeface="Cambria"/>
            </a:endParaRPr>
          </a:p>
        </p:txBody>
      </p:sp>
      <p:sp>
        <p:nvSpPr>
          <p:cNvPr id="3" name="ZoneTexte 2"/>
          <p:cNvSpPr txBox="1"/>
          <p:nvPr/>
        </p:nvSpPr>
        <p:spPr>
          <a:xfrm>
            <a:off x="1187624" y="188640"/>
            <a:ext cx="7488832" cy="769441"/>
          </a:xfrm>
          <a:prstGeom prst="rect">
            <a:avLst/>
          </a:prstGeom>
          <a:noFill/>
        </p:spPr>
        <p:txBody>
          <a:bodyPr wrap="square" rtlCol="0">
            <a:spAutoFit/>
          </a:bodyPr>
          <a:lstStyle/>
          <a:p>
            <a:r>
              <a:rPr lang="en-GB" sz="2000" dirty="0">
                <a:solidFill>
                  <a:schemeClr val="accent1"/>
                </a:solidFill>
                <a:latin typeface="Cambria"/>
                <a:cs typeface="Cambria"/>
              </a:rPr>
              <a:t>6 questions  </a:t>
            </a:r>
            <a:r>
              <a:rPr lang="en-GB" sz="2000" dirty="0" smtClean="0">
                <a:solidFill>
                  <a:schemeClr val="accent1"/>
                </a:solidFill>
                <a:latin typeface="Cambria"/>
                <a:cs typeface="Cambria"/>
              </a:rPr>
              <a:t>from </a:t>
            </a:r>
            <a:r>
              <a:rPr lang="en-GB" sz="2000" dirty="0">
                <a:solidFill>
                  <a:schemeClr val="accent1"/>
                </a:solidFill>
                <a:latin typeface="Cambria"/>
                <a:cs typeface="Cambria"/>
              </a:rPr>
              <a:t>our HCERES evaluation committee:</a:t>
            </a:r>
          </a:p>
          <a:p>
            <a:endParaRPr lang="fr-FR" dirty="0"/>
          </a:p>
        </p:txBody>
      </p:sp>
    </p:spTree>
    <p:extLst>
      <p:ext uri="{BB962C8B-B14F-4D97-AF65-F5344CB8AC3E}">
        <p14:creationId xmlns:p14="http://schemas.microsoft.com/office/powerpoint/2010/main" val="2837455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052736"/>
            <a:ext cx="8856984" cy="5632311"/>
          </a:xfrm>
          <a:prstGeom prst="rect">
            <a:avLst/>
          </a:prstGeom>
        </p:spPr>
        <p:txBody>
          <a:bodyPr wrap="square">
            <a:spAutoFit/>
          </a:bodyPr>
          <a:lstStyle/>
          <a:p>
            <a:pPr marL="342900" indent="-342900">
              <a:buFont typeface="Arial"/>
              <a:buChar char="•"/>
            </a:pPr>
            <a:r>
              <a:rPr lang="en-GB" sz="2000" dirty="0" smtClean="0">
                <a:solidFill>
                  <a:schemeClr val="bg1"/>
                </a:solidFill>
              </a:rPr>
              <a:t>Prepare O3 / Virgo and phase A of LISA</a:t>
            </a:r>
          </a:p>
          <a:p>
            <a:pPr marL="342900" indent="-342900">
              <a:buFont typeface="Arial"/>
              <a:buChar char="•"/>
            </a:pPr>
            <a:r>
              <a:rPr lang="en-GB" sz="2000" dirty="0" smtClean="0">
                <a:solidFill>
                  <a:schemeClr val="bg1"/>
                </a:solidFill>
              </a:rPr>
              <a:t>Finish the Technical Demonstrator and the first module of QUBIC</a:t>
            </a:r>
          </a:p>
          <a:p>
            <a:pPr marL="342900" indent="-342900">
              <a:buFont typeface="Arial"/>
              <a:buChar char="•"/>
            </a:pPr>
            <a:r>
              <a:rPr lang="en-GB" sz="2000" dirty="0" smtClean="0">
                <a:solidFill>
                  <a:schemeClr val="bg1"/>
                </a:solidFill>
              </a:rPr>
              <a:t>Leadership participation to  </a:t>
            </a:r>
            <a:r>
              <a:rPr lang="en-GB" sz="2000" dirty="0" smtClean="0">
                <a:solidFill>
                  <a:schemeClr val="bg1"/>
                </a:solidFill>
              </a:rPr>
              <a:t>a </a:t>
            </a:r>
            <a:r>
              <a:rPr lang="en-GB" sz="2000" dirty="0" smtClean="0">
                <a:solidFill>
                  <a:schemeClr val="bg1"/>
                </a:solidFill>
              </a:rPr>
              <a:t>European </a:t>
            </a:r>
            <a:r>
              <a:rPr lang="en-GB" sz="2000" dirty="0" smtClean="0">
                <a:solidFill>
                  <a:schemeClr val="bg1"/>
                </a:solidFill>
              </a:rPr>
              <a:t>ground / space roadmap for CMB</a:t>
            </a:r>
          </a:p>
          <a:p>
            <a:pPr marL="342900" indent="-342900">
              <a:buFont typeface="Arial"/>
              <a:buChar char="•"/>
            </a:pPr>
            <a:r>
              <a:rPr lang="en-GB" sz="2000" dirty="0" smtClean="0">
                <a:solidFill>
                  <a:schemeClr val="bg1"/>
                </a:solidFill>
              </a:rPr>
              <a:t>Fulfil </a:t>
            </a:r>
            <a:r>
              <a:rPr lang="en-GB" sz="2000" dirty="0" smtClean="0">
                <a:solidFill>
                  <a:schemeClr val="bg1"/>
                </a:solidFill>
              </a:rPr>
              <a:t>obligations to Euclid and LSST, increase </a:t>
            </a:r>
            <a:r>
              <a:rPr lang="en-GB" sz="2000" dirty="0" smtClean="0">
                <a:solidFill>
                  <a:schemeClr val="bg1"/>
                </a:solidFill>
              </a:rPr>
              <a:t>APC</a:t>
            </a:r>
            <a:r>
              <a:rPr lang="en-GB" sz="2000" dirty="0" smtClean="0">
                <a:solidFill>
                  <a:schemeClr val="bg1"/>
                </a:solidFill>
              </a:rPr>
              <a:t> </a:t>
            </a:r>
            <a:r>
              <a:rPr lang="en-GB" sz="2000" dirty="0" smtClean="0">
                <a:solidFill>
                  <a:schemeClr val="bg1"/>
                </a:solidFill>
              </a:rPr>
              <a:t>weight to analysis</a:t>
            </a:r>
          </a:p>
          <a:p>
            <a:pPr marL="342900" indent="-342900">
              <a:buFont typeface="Arial"/>
              <a:buChar char="•"/>
            </a:pPr>
            <a:r>
              <a:rPr lang="en-GB" sz="2000" dirty="0" smtClean="0">
                <a:solidFill>
                  <a:schemeClr val="bg1"/>
                </a:solidFill>
              </a:rPr>
              <a:t>Advancing the construction of major CTA / KM3Net infrastructures</a:t>
            </a:r>
          </a:p>
          <a:p>
            <a:pPr marL="342900" indent="-342900">
              <a:buFont typeface="Arial"/>
              <a:buChar char="•"/>
            </a:pPr>
            <a:r>
              <a:rPr lang="en-GB" sz="2000" dirty="0" smtClean="0">
                <a:solidFill>
                  <a:schemeClr val="bg1"/>
                </a:solidFill>
              </a:rPr>
              <a:t>Finish </a:t>
            </a:r>
            <a:r>
              <a:rPr lang="en-GB" sz="2000" dirty="0" smtClean="0">
                <a:solidFill>
                  <a:schemeClr val="bg1"/>
                </a:solidFill>
              </a:rPr>
              <a:t>our </a:t>
            </a:r>
            <a:r>
              <a:rPr lang="en-GB" sz="2000" dirty="0" smtClean="0">
                <a:solidFill>
                  <a:schemeClr val="bg1"/>
                </a:solidFill>
              </a:rPr>
              <a:t>technical implication to TARANIS</a:t>
            </a:r>
          </a:p>
          <a:p>
            <a:pPr marL="342900" indent="-342900">
              <a:buFont typeface="Arial"/>
              <a:buChar char="•"/>
            </a:pPr>
            <a:r>
              <a:rPr lang="en-GB" sz="2000" dirty="0" smtClean="0">
                <a:solidFill>
                  <a:schemeClr val="bg1"/>
                </a:solidFill>
              </a:rPr>
              <a:t>Continue the tradition of low energy photons in space, </a:t>
            </a:r>
            <a:r>
              <a:rPr lang="en-GB" sz="2000" dirty="0" smtClean="0">
                <a:solidFill>
                  <a:schemeClr val="bg1"/>
                </a:solidFill>
              </a:rPr>
              <a:t>persuade agencies of it renewed role, until </a:t>
            </a:r>
            <a:r>
              <a:rPr lang="en-GB" sz="2000" dirty="0" smtClean="0">
                <a:solidFill>
                  <a:schemeClr val="bg1"/>
                </a:solidFill>
              </a:rPr>
              <a:t>the coming of SVOM / ATHENA who will have a rich multi-messenger potential</a:t>
            </a:r>
          </a:p>
          <a:p>
            <a:pPr marL="342900" indent="-342900">
              <a:buFont typeface="Arial"/>
              <a:buChar char="•"/>
            </a:pPr>
            <a:r>
              <a:rPr lang="en-GB" sz="2000" dirty="0" smtClean="0">
                <a:solidFill>
                  <a:schemeClr val="bg1"/>
                </a:solidFill>
              </a:rPr>
              <a:t>Measure mass hierarchy and neutrino CP violation in a complementary way (DUNE / JUNO / ORCA</a:t>
            </a:r>
            <a:r>
              <a:rPr lang="en-GB" sz="2000" dirty="0" smtClean="0">
                <a:solidFill>
                  <a:schemeClr val="bg1"/>
                </a:solidFill>
              </a:rPr>
              <a:t>)</a:t>
            </a:r>
          </a:p>
          <a:p>
            <a:pPr marL="342900" indent="-342900">
              <a:buFont typeface="Arial"/>
              <a:buChar char="•"/>
            </a:pPr>
            <a:r>
              <a:rPr lang="en-GB" sz="2000" dirty="0" smtClean="0">
                <a:solidFill>
                  <a:schemeClr val="bg1"/>
                </a:solidFill>
              </a:rPr>
              <a:t>Defend </a:t>
            </a:r>
            <a:r>
              <a:rPr lang="en-GB" sz="2000" dirty="0" err="1" smtClean="0">
                <a:solidFill>
                  <a:schemeClr val="bg1"/>
                </a:solidFill>
              </a:rPr>
              <a:t>th</a:t>
            </a:r>
            <a:r>
              <a:rPr lang="en-GB" sz="2000" dirty="0" smtClean="0">
                <a:solidFill>
                  <a:schemeClr val="bg1"/>
                </a:solidFill>
              </a:rPr>
              <a:t> </a:t>
            </a:r>
            <a:r>
              <a:rPr lang="en-GB" sz="2000" dirty="0" err="1" smtClean="0">
                <a:solidFill>
                  <a:schemeClr val="bg1"/>
                </a:solidFill>
              </a:rPr>
              <a:t>erole</a:t>
            </a:r>
            <a:r>
              <a:rPr lang="en-GB" sz="2000" dirty="0" smtClean="0">
                <a:solidFill>
                  <a:schemeClr val="bg1"/>
                </a:solidFill>
              </a:rPr>
              <a:t> of Liquid Argon techniques in DM search in French context</a:t>
            </a:r>
            <a:endParaRPr lang="en-GB" sz="2000" dirty="0" smtClean="0">
              <a:solidFill>
                <a:schemeClr val="bg1"/>
              </a:solidFill>
            </a:endParaRPr>
          </a:p>
          <a:p>
            <a:pPr marL="342900" indent="-342900">
              <a:buFont typeface="Arial"/>
              <a:buChar char="•"/>
            </a:pPr>
            <a:r>
              <a:rPr lang="en-GB" sz="2000" dirty="0" smtClean="0">
                <a:solidFill>
                  <a:schemeClr val="bg1"/>
                </a:solidFill>
              </a:rPr>
              <a:t>Exploit the synergies between </a:t>
            </a:r>
            <a:r>
              <a:rPr lang="en-GB" sz="2000" dirty="0" smtClean="0">
                <a:solidFill>
                  <a:schemeClr val="bg1"/>
                </a:solidFill>
              </a:rPr>
              <a:t>multi-messenger </a:t>
            </a:r>
            <a:r>
              <a:rPr lang="en-GB" sz="2000" dirty="0" smtClean="0">
                <a:solidFill>
                  <a:schemeClr val="bg1"/>
                </a:solidFill>
              </a:rPr>
              <a:t>domains and </a:t>
            </a:r>
            <a:r>
              <a:rPr lang="en-GB" sz="2000" dirty="0" smtClean="0">
                <a:solidFill>
                  <a:schemeClr val="bg1"/>
                </a:solidFill>
              </a:rPr>
              <a:t>cosmology</a:t>
            </a:r>
            <a:endParaRPr lang="en-GB" sz="2000" dirty="0" smtClean="0">
              <a:solidFill>
                <a:schemeClr val="bg1"/>
              </a:solidFill>
            </a:endParaRPr>
          </a:p>
          <a:p>
            <a:pPr marL="342900" indent="-342900">
              <a:buFont typeface="Arial"/>
              <a:buChar char="•"/>
            </a:pPr>
            <a:r>
              <a:rPr lang="en-GB" sz="2000" dirty="0" smtClean="0">
                <a:solidFill>
                  <a:schemeClr val="bg1"/>
                </a:solidFill>
              </a:rPr>
              <a:t>Continue to develop</a:t>
            </a:r>
          </a:p>
          <a:p>
            <a:pPr marL="800100" lvl="1" indent="-342900">
              <a:buFont typeface="Arial"/>
              <a:buChar char="•"/>
            </a:pPr>
            <a:r>
              <a:rPr lang="en-GB" sz="2000" dirty="0" err="1">
                <a:solidFill>
                  <a:schemeClr val="bg1"/>
                </a:solidFill>
              </a:rPr>
              <a:t>I</a:t>
            </a:r>
            <a:r>
              <a:rPr lang="en-GB" sz="2000" dirty="0" err="1" smtClean="0">
                <a:solidFill>
                  <a:schemeClr val="bg1"/>
                </a:solidFill>
              </a:rPr>
              <a:t>nterdisciplinarity</a:t>
            </a:r>
            <a:r>
              <a:rPr lang="en-GB" sz="2000" dirty="0" smtClean="0">
                <a:solidFill>
                  <a:schemeClr val="bg1"/>
                </a:solidFill>
              </a:rPr>
              <a:t> with the </a:t>
            </a:r>
            <a:r>
              <a:rPr lang="en-GB" sz="2000" dirty="0" smtClean="0">
                <a:solidFill>
                  <a:schemeClr val="bg1"/>
                </a:solidFill>
              </a:rPr>
              <a:t>geosciences (</a:t>
            </a:r>
            <a:r>
              <a:rPr lang="en-GB" sz="2000" dirty="0" err="1" smtClean="0">
                <a:solidFill>
                  <a:schemeClr val="bg1"/>
                </a:solidFill>
              </a:rPr>
              <a:t>UnivEarths</a:t>
            </a:r>
            <a:r>
              <a:rPr lang="en-GB" sz="2000" dirty="0" smtClean="0">
                <a:solidFill>
                  <a:schemeClr val="bg1"/>
                </a:solidFill>
              </a:rPr>
              <a:t>) </a:t>
            </a:r>
            <a:endParaRPr lang="en-GB" sz="2000" dirty="0" smtClean="0">
              <a:solidFill>
                <a:schemeClr val="bg1"/>
              </a:solidFill>
            </a:endParaRPr>
          </a:p>
          <a:p>
            <a:pPr marL="800100" lvl="1" indent="-342900">
              <a:buFont typeface="Arial"/>
              <a:buChar char="•"/>
            </a:pPr>
            <a:r>
              <a:rPr lang="en-GB" sz="2000" dirty="0" smtClean="0">
                <a:solidFill>
                  <a:schemeClr val="bg1"/>
                </a:solidFill>
              </a:rPr>
              <a:t>Innovative education techniques </a:t>
            </a:r>
            <a:r>
              <a:rPr lang="en-GB" sz="2000" dirty="0" smtClean="0">
                <a:solidFill>
                  <a:schemeClr val="bg1"/>
                </a:solidFill>
              </a:rPr>
              <a:t> (PCCP)</a:t>
            </a:r>
            <a:endParaRPr lang="en-GB" sz="2000" dirty="0" smtClean="0">
              <a:solidFill>
                <a:schemeClr val="bg1"/>
              </a:solidFill>
            </a:endParaRPr>
          </a:p>
          <a:p>
            <a:pPr marL="800100" lvl="1" indent="-342900">
              <a:buFont typeface="Arial"/>
              <a:buChar char="•"/>
            </a:pPr>
            <a:r>
              <a:rPr lang="en-GB" sz="2000" dirty="0">
                <a:solidFill>
                  <a:schemeClr val="bg1"/>
                </a:solidFill>
              </a:rPr>
              <a:t>D</a:t>
            </a:r>
            <a:r>
              <a:rPr lang="en-GB" sz="2000" dirty="0" smtClean="0">
                <a:solidFill>
                  <a:schemeClr val="bg1"/>
                </a:solidFill>
              </a:rPr>
              <a:t>ata </a:t>
            </a:r>
            <a:r>
              <a:rPr lang="en-GB" sz="2000" dirty="0" smtClean="0">
                <a:solidFill>
                  <a:schemeClr val="bg1"/>
                </a:solidFill>
              </a:rPr>
              <a:t>science (</a:t>
            </a:r>
            <a:r>
              <a:rPr lang="en-GB" sz="2000" dirty="0" err="1" smtClean="0">
                <a:solidFill>
                  <a:schemeClr val="bg1"/>
                </a:solidFill>
              </a:rPr>
              <a:t>FACe</a:t>
            </a:r>
            <a:r>
              <a:rPr lang="en-GB" sz="2000" dirty="0" smtClean="0">
                <a:solidFill>
                  <a:schemeClr val="bg1"/>
                </a:solidFill>
              </a:rPr>
              <a:t> and DANTE)</a:t>
            </a:r>
            <a:endParaRPr lang="en-GB" sz="2000" dirty="0">
              <a:solidFill>
                <a:schemeClr val="bg1"/>
              </a:solidFill>
            </a:endParaRPr>
          </a:p>
          <a:p>
            <a:pPr marL="800100" lvl="1" indent="-342900">
              <a:buFont typeface="Arial"/>
              <a:buChar char="•"/>
            </a:pPr>
            <a:r>
              <a:rPr lang="en-GB" sz="2000" dirty="0" smtClean="0">
                <a:solidFill>
                  <a:schemeClr val="bg1"/>
                </a:solidFill>
              </a:rPr>
              <a:t>European and international </a:t>
            </a:r>
            <a:r>
              <a:rPr lang="en-GB" sz="2000" dirty="0" smtClean="0">
                <a:solidFill>
                  <a:schemeClr val="bg1"/>
                </a:solidFill>
              </a:rPr>
              <a:t>links (APPEC, LIAs and UMIs)</a:t>
            </a:r>
            <a:endParaRPr lang="en-GB" sz="2000" dirty="0" smtClean="0">
              <a:solidFill>
                <a:schemeClr val="bg1"/>
              </a:solidFill>
            </a:endParaRPr>
          </a:p>
        </p:txBody>
      </p:sp>
      <p:sp>
        <p:nvSpPr>
          <p:cNvPr id="4" name="Rectangle 3"/>
          <p:cNvSpPr/>
          <p:nvPr/>
        </p:nvSpPr>
        <p:spPr>
          <a:xfrm>
            <a:off x="827584" y="404664"/>
            <a:ext cx="7128792" cy="461665"/>
          </a:xfrm>
          <a:prstGeom prst="rect">
            <a:avLst/>
          </a:prstGeom>
        </p:spPr>
        <p:txBody>
          <a:bodyPr wrap="square">
            <a:spAutoFit/>
          </a:bodyPr>
          <a:lstStyle/>
          <a:p>
            <a:r>
              <a:rPr lang="en-CA" dirty="0">
                <a:solidFill>
                  <a:schemeClr val="accent1"/>
                </a:solidFill>
                <a:latin typeface="Cambria" charset="0"/>
                <a:ea typeface="Cambria" charset="0"/>
                <a:cs typeface="Cambria" charset="0"/>
              </a:rPr>
              <a:t>Key scientific short and medium term objectives</a:t>
            </a:r>
            <a:endParaRPr lang="en-CA" dirty="0">
              <a:solidFill>
                <a:schemeClr val="accent1"/>
              </a:solidFill>
              <a:latin typeface="Cambria" charset="0"/>
              <a:ea typeface="Cambria" charset="0"/>
              <a:cs typeface="Cambria" charset="0"/>
            </a:endParaRPr>
          </a:p>
        </p:txBody>
      </p:sp>
    </p:spTree>
    <p:extLst>
      <p:ext uri="{BB962C8B-B14F-4D97-AF65-F5344CB8AC3E}">
        <p14:creationId xmlns:p14="http://schemas.microsoft.com/office/powerpoint/2010/main" val="17953292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no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9218" name="Text Box 2"/>
          <p:cNvSpPr txBox="1">
            <a:spLocks noChangeArrowheads="1"/>
          </p:cNvSpPr>
          <p:nvPr/>
        </p:nvSpPr>
        <p:spPr bwMode="auto">
          <a:xfrm>
            <a:off x="3563888" y="116632"/>
            <a:ext cx="2530964" cy="5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dirty="0" smtClean="0">
                <a:solidFill>
                  <a:srgbClr val="FFFF00"/>
                </a:solidFill>
                <a:latin typeface="Cambria" charset="0"/>
              </a:rPr>
              <a:t>SWOT, APC</a:t>
            </a:r>
            <a:endParaRPr lang="fr-FR" altLang="fr-FR" sz="3200" i="1" dirty="0">
              <a:solidFill>
                <a:srgbClr val="FFFF00"/>
              </a:solidFill>
              <a:latin typeface="Cambria"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111591559"/>
              </p:ext>
            </p:extLst>
          </p:nvPr>
        </p:nvGraphicFramePr>
        <p:xfrm>
          <a:off x="179512" y="836712"/>
          <a:ext cx="8712968" cy="4672501"/>
        </p:xfrm>
        <a:graphic>
          <a:graphicData uri="http://schemas.openxmlformats.org/drawingml/2006/table">
            <a:tbl>
              <a:tblPr/>
              <a:tblGrid>
                <a:gridCol w="4459919"/>
                <a:gridCol w="4253049"/>
              </a:tblGrid>
              <a:tr h="504056">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rgbClr val="000000"/>
                          </a:solidFill>
                          <a:effectLst/>
                          <a:latin typeface="Times New Roman" charset="0"/>
                          <a:ea typeface="MS PGothic" charset="-128"/>
                        </a:rPr>
                        <a:t>Forces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smtClean="0">
                          <a:ln>
                            <a:noFill/>
                          </a:ln>
                          <a:solidFill>
                            <a:srgbClr val="000000"/>
                          </a:solidFill>
                          <a:effectLst/>
                          <a:latin typeface="Times New Roman" charset="0"/>
                          <a:ea typeface="MS PGothic" charset="-128"/>
                        </a:rPr>
                        <a:t>Weaknesses</a:t>
                      </a:r>
                      <a:endParaRPr kumimoji="0" lang="fr-FR" altLang="fr-FR" sz="1800" b="1" i="0" u="none" strike="noStrike" cap="none" normalizeH="0" baseline="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8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Very proactive researchers and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engineers</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Leadership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in IN2P3 in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search of new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resources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(from ANR to EU)</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Adaptation to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 new funding environment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Recognition as a space laboratory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Technical and data-science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expertise</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 in the University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envt</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International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recognition</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Differential ratios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researchers</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/engineers per project, in general lack of technical forces (among the smallest IN2P3 ratios)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Administration HR fragility, given the multiplicity of the funding sources</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Large CDD turnover</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Not anymore dedicated European project manager, communication officer</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419458">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1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Start of GW and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Multi-messenger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Astronomy </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Unique APC group structure in the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current scientific context</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Interdisciplinarity</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with Geosciences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Tight schedule for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FACe</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relocation</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defRPr/>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Fragility to loss of  key expertise</a:t>
                      </a:r>
                    </a:p>
                    <a:p>
                      <a:pPr marL="0" marR="0" lvl="0" indent="0" algn="l" defTabSz="455613" rtl="0" eaLnBrk="1" fontAlgn="base" latinLnBrk="0" hangingPunct="1">
                        <a:lnSpc>
                          <a:spcPct val="100000"/>
                        </a:lnSpc>
                        <a:spcBef>
                          <a:spcPct val="0"/>
                        </a:spcBef>
                        <a:spcAft>
                          <a:spcPct val="0"/>
                        </a:spcAft>
                        <a:buClrTx/>
                        <a:buSzTx/>
                        <a:buFont typeface="Arial" charset="0"/>
                        <a:buNone/>
                        <a:tabLst/>
                      </a:pP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spTree>
    <p:extLst>
      <p:ext uri="{BB962C8B-B14F-4D97-AF65-F5344CB8AC3E}">
        <p14:creationId xmlns:p14="http://schemas.microsoft.com/office/powerpoint/2010/main" val="18198691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242888"/>
            <a:ext cx="9144000" cy="6858001"/>
          </a:xfrm>
          <a:prstGeom prst="rect">
            <a:avLst/>
          </a:prstGeom>
          <a:solidFill>
            <a:srgbClr val="0D0D0D"/>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8194" name="Text Box 2"/>
          <p:cNvSpPr txBox="1">
            <a:spLocks noChangeArrowheads="1"/>
          </p:cNvSpPr>
          <p:nvPr/>
        </p:nvSpPr>
        <p:spPr bwMode="auto">
          <a:xfrm>
            <a:off x="2008516" y="0"/>
            <a:ext cx="6116258" cy="13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2800" i="1" dirty="0" err="1">
                <a:solidFill>
                  <a:srgbClr val="FFFF00"/>
                </a:solidFill>
                <a:latin typeface="Cambria" charset="0"/>
              </a:rPr>
              <a:t>Gravitational</a:t>
            </a:r>
            <a:r>
              <a:rPr lang="fr-FR" altLang="fr-FR" sz="2800" i="1" dirty="0">
                <a:solidFill>
                  <a:srgbClr val="FFFF00"/>
                </a:solidFill>
                <a:latin typeface="Cambria" charset="0"/>
              </a:rPr>
              <a:t> </a:t>
            </a:r>
            <a:r>
              <a:rPr lang="fr-FR" altLang="fr-FR" sz="2800" i="1" dirty="0" err="1" smtClean="0">
                <a:solidFill>
                  <a:srgbClr val="FFFF00"/>
                </a:solidFill>
                <a:latin typeface="Cambria" charset="0"/>
              </a:rPr>
              <a:t>waves</a:t>
            </a:r>
            <a:endParaRPr lang="fr-FR" altLang="fr-FR" sz="2800" i="1" dirty="0" smtClean="0">
              <a:solidFill>
                <a:srgbClr val="FFFF00"/>
              </a:solidFill>
              <a:latin typeface="Cambria" charset="0"/>
            </a:endParaRPr>
          </a:p>
          <a:p>
            <a:pPr algn="ctr" eaLnBrk="1" hangingPunct="1"/>
            <a:r>
              <a:rPr lang="en-GB" altLang="fr-FR" dirty="0">
                <a:solidFill>
                  <a:schemeClr val="accent1"/>
                </a:solidFill>
                <a:latin typeface="Cambria" charset="0"/>
              </a:rPr>
              <a:t>A well defined roadmap : </a:t>
            </a:r>
            <a:r>
              <a:rPr lang="en-GB" altLang="fr-FR" dirty="0" err="1">
                <a:solidFill>
                  <a:schemeClr val="accent1"/>
                </a:solidFill>
                <a:latin typeface="Cambria" charset="0"/>
              </a:rPr>
              <a:t>advVirgo</a:t>
            </a:r>
            <a:r>
              <a:rPr lang="en-GB" altLang="fr-FR" dirty="0">
                <a:solidFill>
                  <a:schemeClr val="accent1"/>
                </a:solidFill>
                <a:latin typeface="Cambria" charset="0"/>
              </a:rPr>
              <a:t>+ and LISA</a:t>
            </a:r>
          </a:p>
          <a:p>
            <a:pPr algn="ctr" eaLnBrk="1" hangingPunct="1"/>
            <a:r>
              <a:rPr lang="fr-FR" altLang="fr-FR" sz="2800" i="1" dirty="0" smtClean="0">
                <a:solidFill>
                  <a:srgbClr val="FFFF00"/>
                </a:solidFill>
                <a:latin typeface="Cambria" charset="0"/>
              </a:rPr>
              <a:t>  </a:t>
            </a:r>
            <a:endParaRPr lang="fr-FR" altLang="fr-FR" sz="2800" i="1" dirty="0">
              <a:solidFill>
                <a:srgbClr val="FFFF00"/>
              </a:solidFill>
              <a:latin typeface="Cambria" charset="0"/>
            </a:endParaRPr>
          </a:p>
        </p:txBody>
      </p:sp>
      <p:sp>
        <p:nvSpPr>
          <p:cNvPr id="8195" name="Text Box 3"/>
          <p:cNvSpPr txBox="1">
            <a:spLocks noChangeArrowheads="1"/>
          </p:cNvSpPr>
          <p:nvPr/>
        </p:nvSpPr>
        <p:spPr bwMode="auto">
          <a:xfrm>
            <a:off x="287337" y="836712"/>
            <a:ext cx="8569325" cy="597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7" tIns="45650" rIns="91297" bIns="45650">
            <a:spAutoFit/>
          </a:bodyPr>
          <a:lstStyle>
            <a:lvl1pPr defTabSz="912813">
              <a:defRPr sz="2400">
                <a:solidFill>
                  <a:schemeClr val="tx1"/>
                </a:solidFill>
                <a:latin typeface="Times New Roman" charset="0"/>
                <a:ea typeface="MS PGothic" charset="-128"/>
              </a:defRPr>
            </a:lvl1pPr>
            <a:lvl2pPr marL="798513" indent="-341313"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eaLnBrk="1" hangingPunct="1"/>
            <a:endParaRPr lang="fr-CA" altLang="fr-FR" sz="2000" b="1" dirty="0">
              <a:solidFill>
                <a:srgbClr val="FFFFFF"/>
              </a:solidFill>
              <a:latin typeface="Cambria" charset="0"/>
            </a:endParaRPr>
          </a:p>
          <a:p>
            <a:pPr eaLnBrk="1" hangingPunct="1">
              <a:buFont typeface="Wingdings" charset="2"/>
              <a:buChar char="ü"/>
            </a:pPr>
            <a:r>
              <a:rPr lang="en-GB" altLang="fr-FR" sz="2000" b="1" dirty="0" smtClean="0">
                <a:solidFill>
                  <a:schemeClr val="accent1"/>
                </a:solidFill>
                <a:latin typeface="Cambria" charset="0"/>
              </a:rPr>
              <a:t>Highlights </a:t>
            </a:r>
            <a:r>
              <a:rPr lang="en-GB" altLang="fr-FR" sz="2000" b="1" dirty="0">
                <a:solidFill>
                  <a:schemeClr val="accent1"/>
                </a:solidFill>
                <a:latin typeface="Cambria" charset="0"/>
              </a:rPr>
              <a:t>of </a:t>
            </a:r>
            <a:r>
              <a:rPr lang="en-GB" altLang="fr-FR" sz="2000" b="1" dirty="0" smtClean="0">
                <a:solidFill>
                  <a:schemeClr val="accent1"/>
                </a:solidFill>
                <a:latin typeface="Cambria" charset="0"/>
              </a:rPr>
              <a:t>APC </a:t>
            </a:r>
            <a:r>
              <a:rPr lang="en-GB" altLang="fr-FR" sz="2000" b="1" dirty="0">
                <a:solidFill>
                  <a:schemeClr val="accent1"/>
                </a:solidFill>
                <a:latin typeface="Cambria" charset="0"/>
              </a:rPr>
              <a:t>contributions </a:t>
            </a:r>
            <a:endParaRPr lang="en-GB" altLang="fr-FR" sz="1800" dirty="0">
              <a:solidFill>
                <a:schemeClr val="accent1"/>
              </a:solidFill>
              <a:latin typeface="Cambria" charset="0"/>
            </a:endParaRPr>
          </a:p>
          <a:p>
            <a:pPr lvl="1" eaLnBrk="1" hangingPunct="1">
              <a:buFont typeface="Wingdings" charset="2"/>
              <a:buChar char="ü"/>
            </a:pPr>
            <a:r>
              <a:rPr lang="en-GB" altLang="fr-FR" sz="1800" dirty="0" err="1" smtClean="0">
                <a:solidFill>
                  <a:schemeClr val="accent1"/>
                </a:solidFill>
                <a:latin typeface="Cambria" charset="0"/>
              </a:rPr>
              <a:t>advVIRGO</a:t>
            </a:r>
            <a:endParaRPr lang="en-GB" altLang="fr-FR" sz="1800" dirty="0">
              <a:solidFill>
                <a:schemeClr val="accent1"/>
              </a:solidFill>
              <a:latin typeface="Cambria" charset="0"/>
            </a:endParaRPr>
          </a:p>
          <a:p>
            <a:pPr lvl="2" eaLnBrk="1" hangingPunct="1">
              <a:buFont typeface="Wingdings" charset="2"/>
              <a:buChar char="ü"/>
            </a:pPr>
            <a:r>
              <a:rPr lang="en-GB" altLang="fr-FR" sz="1800" dirty="0">
                <a:solidFill>
                  <a:srgbClr val="FFFFFF"/>
                </a:solidFill>
                <a:latin typeface="Cambria" charset="0"/>
              </a:rPr>
              <a:t>  Beam adaptation telescopes</a:t>
            </a:r>
          </a:p>
          <a:p>
            <a:pPr lvl="2" eaLnBrk="1" hangingPunct="1">
              <a:buFont typeface="Wingdings" charset="2"/>
              <a:buChar char="ü"/>
            </a:pPr>
            <a:r>
              <a:rPr lang="en-GB" altLang="fr-FR" sz="1800" dirty="0">
                <a:solidFill>
                  <a:srgbClr val="FFFFFF"/>
                </a:solidFill>
                <a:latin typeface="Cambria" charset="0"/>
              </a:rPr>
              <a:t>  Leadership in </a:t>
            </a:r>
            <a:r>
              <a:rPr lang="en-GB" altLang="fr-FR" sz="1800" dirty="0" err="1">
                <a:solidFill>
                  <a:srgbClr val="FFFFFF"/>
                </a:solidFill>
                <a:latin typeface="Cambria" charset="0"/>
              </a:rPr>
              <a:t>comissioning</a:t>
            </a:r>
            <a:r>
              <a:rPr lang="en-GB" altLang="fr-FR" sz="1800" dirty="0">
                <a:solidFill>
                  <a:srgbClr val="FFFFFF"/>
                </a:solidFill>
                <a:latin typeface="Cambria" charset="0"/>
              </a:rPr>
              <a:t> and analysis groups</a:t>
            </a:r>
          </a:p>
          <a:p>
            <a:pPr lvl="2" eaLnBrk="1" hangingPunct="1">
              <a:buFont typeface="Wingdings" charset="2"/>
              <a:buChar char="ü"/>
            </a:pPr>
            <a:r>
              <a:rPr lang="en-GB" altLang="fr-FR" sz="1800" dirty="0">
                <a:solidFill>
                  <a:srgbClr val="FFFFFF"/>
                </a:solidFill>
                <a:latin typeface="Cambria" charset="0"/>
              </a:rPr>
              <a:t> Organisation  responsibility of </a:t>
            </a:r>
            <a:r>
              <a:rPr lang="en-GB" altLang="fr-FR" sz="1800" dirty="0" smtClean="0">
                <a:solidFill>
                  <a:srgbClr val="FFFFFF"/>
                </a:solidFill>
                <a:latin typeface="Cambria" charset="0"/>
              </a:rPr>
              <a:t> many </a:t>
            </a:r>
            <a:r>
              <a:rPr lang="en-GB" altLang="fr-FR" sz="1800" dirty="0">
                <a:solidFill>
                  <a:srgbClr val="FFFFFF"/>
                </a:solidFill>
                <a:latin typeface="Cambria" charset="0"/>
              </a:rPr>
              <a:t>seminal papers  since 2015</a:t>
            </a:r>
          </a:p>
          <a:p>
            <a:pPr lvl="2" eaLnBrk="1" hangingPunct="1">
              <a:buFont typeface="Wingdings" charset="2"/>
              <a:buChar char="ü"/>
            </a:pPr>
            <a:r>
              <a:rPr lang="en-GB" altLang="fr-FR" sz="1800" dirty="0">
                <a:solidFill>
                  <a:srgbClr val="FFFFFF"/>
                </a:solidFill>
                <a:latin typeface="Cambria" charset="0"/>
              </a:rPr>
              <a:t> </a:t>
            </a:r>
            <a:r>
              <a:rPr lang="en-GB" altLang="fr-FR" sz="1800" dirty="0" err="1">
                <a:solidFill>
                  <a:srgbClr val="FFFFFF"/>
                </a:solidFill>
                <a:latin typeface="Cambria" charset="0"/>
              </a:rPr>
              <a:t>Interdisciplinarity</a:t>
            </a:r>
            <a:r>
              <a:rPr lang="en-GB" altLang="fr-FR" sz="1800" dirty="0">
                <a:solidFill>
                  <a:srgbClr val="FFFFFF"/>
                </a:solidFill>
                <a:latin typeface="Cambria" charset="0"/>
              </a:rPr>
              <a:t> with Geosciences </a:t>
            </a:r>
          </a:p>
          <a:p>
            <a:pPr lvl="1" eaLnBrk="1" hangingPunct="1">
              <a:buFont typeface="Wingdings" charset="2"/>
              <a:buChar char="ü"/>
            </a:pPr>
            <a:r>
              <a:rPr lang="en-GB" altLang="fr-FR" sz="1800" dirty="0">
                <a:solidFill>
                  <a:schemeClr val="accent1"/>
                </a:solidFill>
                <a:latin typeface="Cambria" charset="0"/>
              </a:rPr>
              <a:t>LISA</a:t>
            </a:r>
          </a:p>
          <a:p>
            <a:pPr lvl="2" eaLnBrk="1" hangingPunct="1">
              <a:buFont typeface="Wingdings" charset="2"/>
              <a:buChar char="ü"/>
            </a:pPr>
            <a:r>
              <a:rPr lang="en-GB" altLang="fr-FR" sz="1800" dirty="0">
                <a:solidFill>
                  <a:srgbClr val="FFFFFF"/>
                </a:solidFill>
                <a:latin typeface="Cambria" charset="0"/>
              </a:rPr>
              <a:t> Introduction and leadership of French participation to LISA </a:t>
            </a:r>
            <a:r>
              <a:rPr lang="en-GB" altLang="fr-FR" sz="1800" dirty="0" smtClean="0">
                <a:solidFill>
                  <a:srgbClr val="FFFFFF"/>
                </a:solidFill>
                <a:latin typeface="Cambria" charset="0"/>
              </a:rPr>
              <a:t> (since 2004)</a:t>
            </a:r>
            <a:endParaRPr lang="en-GB" altLang="fr-FR" sz="1800" dirty="0">
              <a:solidFill>
                <a:srgbClr val="FFFFFF"/>
              </a:solidFill>
              <a:latin typeface="Cambria" charset="0"/>
            </a:endParaRPr>
          </a:p>
          <a:p>
            <a:pPr lvl="2" eaLnBrk="1" hangingPunct="1">
              <a:buFont typeface="Wingdings" charset="2"/>
              <a:buChar char="ü"/>
            </a:pPr>
            <a:r>
              <a:rPr lang="en-GB" altLang="fr-FR" sz="1800" dirty="0">
                <a:solidFill>
                  <a:srgbClr val="FFFFFF"/>
                </a:solidFill>
                <a:latin typeface="Cambria" charset="0"/>
              </a:rPr>
              <a:t> Tests and data analysis for </a:t>
            </a:r>
            <a:r>
              <a:rPr lang="en-GB" altLang="fr-FR" sz="1800" dirty="0" err="1">
                <a:solidFill>
                  <a:srgbClr val="FFFFFF"/>
                </a:solidFill>
                <a:latin typeface="Cambria" charset="0"/>
              </a:rPr>
              <a:t>LISAPathfinder</a:t>
            </a:r>
            <a:endParaRPr lang="en-GB" altLang="fr-FR" sz="1800" dirty="0">
              <a:solidFill>
                <a:srgbClr val="FFFFFF"/>
              </a:solidFill>
              <a:latin typeface="Cambria" charset="0"/>
            </a:endParaRPr>
          </a:p>
          <a:p>
            <a:pPr eaLnBrk="1" hangingPunct="1">
              <a:buFont typeface="Wingdings" charset="2"/>
              <a:buChar char="ü"/>
            </a:pPr>
            <a:r>
              <a:rPr lang="en-GB" altLang="fr-FR" sz="1800" b="1" dirty="0">
                <a:solidFill>
                  <a:srgbClr val="FFFF00"/>
                </a:solidFill>
                <a:latin typeface="Cambria" charset="0"/>
              </a:rPr>
              <a:t>Future perspectives and short term milestones</a:t>
            </a:r>
          </a:p>
          <a:p>
            <a:pPr lvl="1" eaLnBrk="1" hangingPunct="1">
              <a:buFont typeface="Wingdings" charset="2"/>
              <a:buChar char="ü"/>
            </a:pPr>
            <a:r>
              <a:rPr lang="en-GB" altLang="fr-FR" sz="1800" dirty="0" err="1" smtClean="0">
                <a:solidFill>
                  <a:schemeClr val="accent1"/>
                </a:solidFill>
                <a:latin typeface="Cambria" charset="0"/>
              </a:rPr>
              <a:t>advVIRGO</a:t>
            </a:r>
            <a:endParaRPr lang="en-GB" altLang="fr-FR" sz="1800" dirty="0">
              <a:solidFill>
                <a:schemeClr val="accent1"/>
              </a:solidFill>
              <a:latin typeface="Cambria" charset="0"/>
            </a:endParaRPr>
          </a:p>
          <a:p>
            <a:pPr lvl="2" eaLnBrk="1" hangingPunct="1">
              <a:buFont typeface="Wingdings" charset="2"/>
              <a:buChar char="ü"/>
            </a:pPr>
            <a:r>
              <a:rPr lang="en-GB" altLang="fr-FR" sz="1800" dirty="0">
                <a:solidFill>
                  <a:srgbClr val="FFFFFF"/>
                </a:solidFill>
                <a:latin typeface="Cambria" charset="0"/>
              </a:rPr>
              <a:t>  </a:t>
            </a:r>
            <a:r>
              <a:rPr lang="en-GB" altLang="fr-FR" sz="1800" b="1" i="1" dirty="0">
                <a:solidFill>
                  <a:srgbClr val="FF0000"/>
                </a:solidFill>
                <a:latin typeface="Cambria" charset="0"/>
              </a:rPr>
              <a:t>Preparation of O3</a:t>
            </a:r>
          </a:p>
          <a:p>
            <a:pPr lvl="2" eaLnBrk="1" hangingPunct="1">
              <a:buFont typeface="Wingdings" charset="2"/>
              <a:buChar char="ü"/>
            </a:pPr>
            <a:r>
              <a:rPr lang="en-GB" altLang="fr-FR" sz="1800" dirty="0">
                <a:solidFill>
                  <a:srgbClr val="FFFFFF"/>
                </a:solidFill>
                <a:latin typeface="Cambria" charset="0"/>
              </a:rPr>
              <a:t> Analysis implication in </a:t>
            </a:r>
            <a:r>
              <a:rPr lang="en-GB" altLang="fr-FR" sz="1800" dirty="0" err="1">
                <a:solidFill>
                  <a:srgbClr val="FFFFFF"/>
                </a:solidFill>
                <a:latin typeface="Cambria" charset="0"/>
              </a:rPr>
              <a:t>multimessenger</a:t>
            </a:r>
            <a:r>
              <a:rPr lang="en-GB" altLang="fr-FR" sz="1800" dirty="0">
                <a:solidFill>
                  <a:srgbClr val="FFFFFF"/>
                </a:solidFill>
                <a:latin typeface="Cambria" charset="0"/>
              </a:rPr>
              <a:t> </a:t>
            </a:r>
            <a:r>
              <a:rPr lang="en-GB" altLang="fr-FR" sz="1800" dirty="0" smtClean="0">
                <a:solidFill>
                  <a:srgbClr val="FFFFFF"/>
                </a:solidFill>
                <a:latin typeface="Cambria" charset="0"/>
              </a:rPr>
              <a:t> physics (ASTERICS</a:t>
            </a:r>
            <a:r>
              <a:rPr lang="en-GB" altLang="fr-FR" sz="1800" dirty="0">
                <a:solidFill>
                  <a:srgbClr val="FFFFFF"/>
                </a:solidFill>
                <a:latin typeface="Cambria" charset="0"/>
              </a:rPr>
              <a:t>)</a:t>
            </a:r>
          </a:p>
          <a:p>
            <a:pPr lvl="2" eaLnBrk="1" hangingPunct="1">
              <a:buFont typeface="Wingdings" charset="2"/>
              <a:buChar char="ü"/>
            </a:pPr>
            <a:r>
              <a:rPr lang="en-GB" altLang="fr-FR" sz="1800" dirty="0">
                <a:solidFill>
                  <a:srgbClr val="FFFFFF"/>
                </a:solidFill>
                <a:latin typeface="Cambria" charset="0"/>
              </a:rPr>
              <a:t>  </a:t>
            </a:r>
            <a:r>
              <a:rPr lang="en-GB" altLang="fr-FR" sz="1800" dirty="0" smtClean="0">
                <a:solidFill>
                  <a:srgbClr val="FFFFFF"/>
                </a:solidFill>
                <a:latin typeface="Cambria" charset="0"/>
              </a:rPr>
              <a:t>R&amp;D for </a:t>
            </a:r>
            <a:r>
              <a:rPr lang="en-GB" altLang="fr-FR" sz="1800" dirty="0" err="1" smtClean="0">
                <a:solidFill>
                  <a:srgbClr val="FFFFFF"/>
                </a:solidFill>
                <a:latin typeface="Cambria" charset="0"/>
              </a:rPr>
              <a:t>advVirgo</a:t>
            </a:r>
            <a:r>
              <a:rPr lang="en-GB" altLang="fr-FR" sz="1800" dirty="0" smtClean="0">
                <a:solidFill>
                  <a:srgbClr val="FFFFFF"/>
                </a:solidFill>
                <a:latin typeface="Cambria" charset="0"/>
              </a:rPr>
              <a:t>+ : Laguerre-Gauss </a:t>
            </a:r>
            <a:r>
              <a:rPr lang="en-GB" altLang="fr-FR" sz="1800" dirty="0">
                <a:solidFill>
                  <a:srgbClr val="FFFFFF"/>
                </a:solidFill>
                <a:latin typeface="Cambria" charset="0"/>
              </a:rPr>
              <a:t>, </a:t>
            </a:r>
            <a:r>
              <a:rPr lang="en-GB" altLang="fr-FR" sz="1800" dirty="0" smtClean="0">
                <a:solidFill>
                  <a:srgbClr val="FFFFFF"/>
                </a:solidFill>
                <a:latin typeface="Cambria" charset="0"/>
              </a:rPr>
              <a:t> FDS</a:t>
            </a:r>
          </a:p>
          <a:p>
            <a:pPr lvl="2" eaLnBrk="1" hangingPunct="1">
              <a:buFont typeface="Wingdings" charset="2"/>
              <a:buChar char="ü"/>
            </a:pPr>
            <a:r>
              <a:rPr lang="en-GB" altLang="fr-FR" sz="1800" dirty="0" smtClean="0">
                <a:solidFill>
                  <a:srgbClr val="FFFFFF"/>
                </a:solidFill>
                <a:latin typeface="Cambria" charset="0"/>
              </a:rPr>
              <a:t>Interdisciplinary </a:t>
            </a:r>
            <a:r>
              <a:rPr lang="en-GB" altLang="fr-FR" sz="1800" dirty="0">
                <a:solidFill>
                  <a:srgbClr val="FFFFFF"/>
                </a:solidFill>
                <a:latin typeface="Cambria" charset="0"/>
              </a:rPr>
              <a:t>studies with Geoscience</a:t>
            </a:r>
          </a:p>
          <a:p>
            <a:pPr lvl="1" eaLnBrk="1" hangingPunct="1">
              <a:buFont typeface="Wingdings" charset="2"/>
              <a:buChar char="ü"/>
            </a:pPr>
            <a:r>
              <a:rPr lang="en-GB" altLang="fr-FR" sz="1800" dirty="0" smtClean="0">
                <a:solidFill>
                  <a:schemeClr val="accent1"/>
                </a:solidFill>
                <a:latin typeface="Cambria" charset="0"/>
              </a:rPr>
              <a:t>LISA</a:t>
            </a:r>
            <a:endParaRPr lang="en-GB" altLang="fr-FR" sz="1800" dirty="0">
              <a:solidFill>
                <a:schemeClr val="accent1"/>
              </a:solidFill>
              <a:latin typeface="Cambria" charset="0"/>
            </a:endParaRPr>
          </a:p>
          <a:p>
            <a:pPr lvl="2" eaLnBrk="1" hangingPunct="1">
              <a:buFont typeface="Wingdings" charset="2"/>
              <a:buChar char="ü"/>
            </a:pPr>
            <a:r>
              <a:rPr lang="en-GB" altLang="fr-FR" sz="1800" b="1" i="1" dirty="0" smtClean="0">
                <a:solidFill>
                  <a:srgbClr val="FF0000"/>
                </a:solidFill>
                <a:latin typeface="Cambria" charset="0"/>
              </a:rPr>
              <a:t>Phase A LISA</a:t>
            </a:r>
          </a:p>
          <a:p>
            <a:pPr lvl="2" eaLnBrk="1" hangingPunct="1">
              <a:buFont typeface="Wingdings" charset="2"/>
              <a:buChar char="ü"/>
            </a:pPr>
            <a:r>
              <a:rPr lang="en-GB" altLang="fr-FR" sz="1800" dirty="0" smtClean="0">
                <a:solidFill>
                  <a:srgbClr val="FFFFFF"/>
                </a:solidFill>
                <a:latin typeface="Cambria" charset="0"/>
              </a:rPr>
              <a:t>Responsibility </a:t>
            </a:r>
            <a:r>
              <a:rPr lang="en-GB" altLang="fr-FR" sz="1800" dirty="0">
                <a:solidFill>
                  <a:srgbClr val="FFFFFF"/>
                </a:solidFill>
                <a:latin typeface="Cambria" charset="0"/>
              </a:rPr>
              <a:t>of Data Processing Centre</a:t>
            </a:r>
          </a:p>
          <a:p>
            <a:pPr lvl="2" eaLnBrk="1" hangingPunct="1">
              <a:buFont typeface="Wingdings" charset="2"/>
              <a:buChar char="ü"/>
            </a:pPr>
            <a:r>
              <a:rPr lang="en-GB" altLang="fr-FR" sz="1800" dirty="0">
                <a:solidFill>
                  <a:srgbClr val="FFFFFF"/>
                </a:solidFill>
                <a:latin typeface="Cambria" charset="0"/>
              </a:rPr>
              <a:t>Participation </a:t>
            </a:r>
            <a:r>
              <a:rPr lang="en-GB" altLang="fr-FR" sz="1800" dirty="0" smtClean="0">
                <a:solidFill>
                  <a:srgbClr val="FFFFFF"/>
                </a:solidFill>
                <a:latin typeface="Cambria" charset="0"/>
              </a:rPr>
              <a:t>in AIT/AIV</a:t>
            </a:r>
            <a:endParaRPr lang="en-GB" altLang="fr-FR" sz="1800" dirty="0">
              <a:solidFill>
                <a:srgbClr val="FFFFFF"/>
              </a:solidFill>
              <a:latin typeface="Cambria" charset="0"/>
            </a:endParaRPr>
          </a:p>
          <a:p>
            <a:pPr lvl="2" eaLnBrk="1" hangingPunct="1">
              <a:buFont typeface="Wingdings" charset="2"/>
              <a:buChar char="ü"/>
            </a:pPr>
            <a:r>
              <a:rPr lang="en-GB" altLang="fr-FR" sz="1800" dirty="0">
                <a:solidFill>
                  <a:srgbClr val="FFFFFF"/>
                </a:solidFill>
                <a:latin typeface="Cambria" charset="0"/>
              </a:rPr>
              <a:t>LOT , scattered light R&amp;D </a:t>
            </a:r>
          </a:p>
        </p:txBody>
      </p:sp>
      <p:pic>
        <p:nvPicPr>
          <p:cNvPr id="819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513"/>
            <a:ext cx="181292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60325"/>
            <a:ext cx="9144000" cy="6858000"/>
          </a:xfrm>
          <a:prstGeom prst="rect">
            <a:avLst/>
          </a:prstGeom>
          <a:solidFill>
            <a:srgbClr val="0D0D0D"/>
          </a:solidFill>
          <a:ln w="9525">
            <a:solidFill>
              <a:srgbClr val="FFFF00"/>
            </a:solidFill>
            <a:miter lim="800000"/>
            <a:headEnd/>
            <a:tailEnd/>
          </a:ln>
          <a:effectLst>
            <a:outerShdw blurRad="40000" dist="23000" dir="5400000" rotWithShape="0">
              <a:srgbClr val="000000">
                <a:alpha val="34998"/>
              </a:srgbClr>
            </a:outerShdw>
          </a:effectLst>
        </p:spPr>
        <p:txBody>
          <a:bodyPr lIns="91307" tIns="45654" rIns="91307" bIns="45654" anchor="ct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defRPr/>
            </a:pPr>
            <a:endParaRPr lang="fr-FR" altLang="fr-FR" sz="1800" smtClean="0">
              <a:solidFill>
                <a:srgbClr val="FFFFFF"/>
              </a:solidFill>
              <a:latin typeface="Arial" charset="0"/>
            </a:endParaRPr>
          </a:p>
        </p:txBody>
      </p:sp>
      <p:sp>
        <p:nvSpPr>
          <p:cNvPr id="9218" name="Text Box 2"/>
          <p:cNvSpPr txBox="1">
            <a:spLocks noChangeArrowheads="1"/>
          </p:cNvSpPr>
          <p:nvPr/>
        </p:nvSpPr>
        <p:spPr bwMode="auto">
          <a:xfrm>
            <a:off x="3276600" y="338138"/>
            <a:ext cx="36464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97" tIns="45650" rIns="91297" bIns="45650">
            <a:spAutoFit/>
          </a:bodyPr>
          <a:lstStyle>
            <a:lvl1pPr defTabSz="912813">
              <a:defRPr sz="2400">
                <a:solidFill>
                  <a:schemeClr val="tx1"/>
                </a:solidFill>
                <a:latin typeface="Times New Roman" charset="0"/>
                <a:ea typeface="MS PGothic" charset="-128"/>
              </a:defRPr>
            </a:lvl1pPr>
            <a:lvl2pPr marL="742950" indent="-285750" defTabSz="912813">
              <a:defRPr sz="2400">
                <a:solidFill>
                  <a:schemeClr val="tx1"/>
                </a:solidFill>
                <a:latin typeface="Times New Roman" charset="0"/>
                <a:ea typeface="MS PGothic" charset="-128"/>
              </a:defRPr>
            </a:lvl2pPr>
            <a:lvl3pPr marL="1143000" indent="-228600" defTabSz="912813">
              <a:defRPr sz="2400">
                <a:solidFill>
                  <a:schemeClr val="tx1"/>
                </a:solidFill>
                <a:latin typeface="Times New Roman" charset="0"/>
                <a:ea typeface="MS PGothic" charset="-128"/>
              </a:defRPr>
            </a:lvl3pPr>
            <a:lvl4pPr marL="1600200" indent="-228600" defTabSz="912813">
              <a:defRPr sz="2400">
                <a:solidFill>
                  <a:schemeClr val="tx1"/>
                </a:solidFill>
                <a:latin typeface="Times New Roman" charset="0"/>
                <a:ea typeface="MS PGothic" charset="-128"/>
              </a:defRPr>
            </a:lvl4pPr>
            <a:lvl5pPr marL="2057400" indent="-228600" defTabSz="912813">
              <a:defRPr sz="2400">
                <a:solidFill>
                  <a:schemeClr val="tx1"/>
                </a:solidFill>
                <a:latin typeface="Times New Roman" charset="0"/>
                <a:ea typeface="MS PGothic" charset="-128"/>
              </a:defRPr>
            </a:lvl5pPr>
            <a:lvl6pPr marL="2514600" indent="-228600" defTabSz="912813"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912813"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912813"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912813" eaLnBrk="0" fontAlgn="base" hangingPunct="0">
              <a:spcBef>
                <a:spcPct val="0"/>
              </a:spcBef>
              <a:spcAft>
                <a:spcPct val="0"/>
              </a:spcAft>
              <a:defRPr sz="2400">
                <a:solidFill>
                  <a:schemeClr val="tx1"/>
                </a:solidFill>
                <a:latin typeface="Times New Roman" charset="0"/>
                <a:ea typeface="MS PGothic" charset="-128"/>
              </a:defRPr>
            </a:lvl9pPr>
          </a:lstStyle>
          <a:p>
            <a:pPr algn="ctr" eaLnBrk="1" hangingPunct="1"/>
            <a:r>
              <a:rPr lang="fr-FR" altLang="fr-FR" sz="3200" i="1">
                <a:solidFill>
                  <a:srgbClr val="FFFF00"/>
                </a:solidFill>
                <a:latin typeface="Cambria" charset="0"/>
              </a:rPr>
              <a:t>SWOT</a:t>
            </a:r>
          </a:p>
          <a:p>
            <a:pPr algn="ctr" eaLnBrk="1" hangingPunct="1"/>
            <a:r>
              <a:rPr lang="fr-FR" altLang="fr-FR" sz="3200" i="1">
                <a:solidFill>
                  <a:srgbClr val="FFFF00"/>
                </a:solidFill>
                <a:latin typeface="Cambria" charset="0"/>
              </a:rPr>
              <a:t>Gravitational Waves</a:t>
            </a:r>
          </a:p>
        </p:txBody>
      </p:sp>
      <p:graphicFrame>
        <p:nvGraphicFramePr>
          <p:cNvPr id="4" name="Tableau 3"/>
          <p:cNvGraphicFramePr>
            <a:graphicFrameLocks noGrp="1"/>
          </p:cNvGraphicFramePr>
          <p:nvPr>
            <p:extLst>
              <p:ext uri="{D42A27DB-BD31-4B8C-83A1-F6EECF244321}">
                <p14:modId xmlns:p14="http://schemas.microsoft.com/office/powerpoint/2010/main" val="811032154"/>
              </p:ext>
            </p:extLst>
          </p:nvPr>
        </p:nvGraphicFramePr>
        <p:xfrm>
          <a:off x="827088" y="2349500"/>
          <a:ext cx="7777162" cy="3149600"/>
        </p:xfrm>
        <a:graphic>
          <a:graphicData uri="http://schemas.openxmlformats.org/drawingml/2006/table">
            <a:tbl>
              <a:tblPr/>
              <a:tblGrid>
                <a:gridCol w="3980906"/>
                <a:gridCol w="3796256"/>
              </a:tblGrid>
              <a:tr h="533404">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Forces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Weaknesses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382">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Ground-Space Complementarity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High Visibility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Role in LISA-France</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Manpower  group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advVIRGO</a:t>
                      </a:r>
                      <a:endParaRPr kumimoji="0" lang="en-GB" altLang="fr-FR" sz="1800" b="0" i="0" u="none" strike="noStrike" cap="none" normalizeH="0" baseline="0" noProof="0" dirty="0" smtClean="0">
                        <a:ln>
                          <a:noFill/>
                        </a:ln>
                        <a:solidFill>
                          <a:srgbClr val="000000"/>
                        </a:solidFill>
                        <a:effectLst/>
                        <a:latin typeface="Times New Roman" charset="0"/>
                        <a:ea typeface="MS PGothic" charset="-128"/>
                      </a:endParaRP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Loss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P.Binetruy</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r h="533404">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Opportunities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GB" altLang="fr-FR" sz="1800" b="1" i="0" u="none" strike="noStrike" cap="none" normalizeH="0" baseline="0" noProof="0" dirty="0" smtClean="0">
                          <a:ln>
                            <a:noFill/>
                          </a:ln>
                          <a:solidFill>
                            <a:srgbClr val="000000"/>
                          </a:solidFill>
                          <a:effectLst/>
                          <a:latin typeface="Times New Roman" charset="0"/>
                          <a:ea typeface="MS PGothic" charset="-128"/>
                        </a:rPr>
                        <a:t>Threats</a:t>
                      </a:r>
                      <a:endParaRPr kumimoji="0" lang="en-GB" altLang="fr-FR" sz="1800" b="1"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168410">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Start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Multimessenger</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Astronomy</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APC  scientific environment</a:t>
                      </a:r>
                    </a:p>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Interdisciplinarity</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with Geosciences</a:t>
                      </a: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c>
                  <a:txBody>
                    <a:bodyPr/>
                    <a:lstStyle>
                      <a:lvl1pPr marL="285750" indent="-285750" defTabSz="455613">
                        <a:spcAft>
                          <a:spcPts val="1288"/>
                        </a:spcAft>
                        <a:buClr>
                          <a:srgbClr val="000000"/>
                        </a:buClr>
                        <a:buSzPct val="45000"/>
                        <a:buFont typeface="StarSymbol" charset="0"/>
                        <a:defRPr sz="2500">
                          <a:solidFill>
                            <a:srgbClr val="000000"/>
                          </a:solidFill>
                          <a:latin typeface="Times New Roman" charset="0"/>
                          <a:ea typeface="ＭＳ Ｐゴシック" charset="-128"/>
                          <a:cs typeface="HG Mincho Light J" charset="0"/>
                        </a:defRPr>
                      </a:lvl1pPr>
                      <a:lvl2pPr marL="742950" indent="-285750" defTabSz="455613">
                        <a:spcAft>
                          <a:spcPts val="1025"/>
                        </a:spcAft>
                        <a:buClr>
                          <a:srgbClr val="000000"/>
                        </a:buClr>
                        <a:buSzPct val="75000"/>
                        <a:buFont typeface="StarSymbol" charset="0"/>
                        <a:defRPr sz="2100">
                          <a:solidFill>
                            <a:srgbClr val="000000"/>
                          </a:solidFill>
                          <a:latin typeface="Times New Roman" charset="0"/>
                          <a:ea typeface="HG Mincho Light J" charset="0"/>
                          <a:cs typeface="HG Mincho Light J" charset="0"/>
                        </a:defRPr>
                      </a:lvl2pPr>
                      <a:lvl3pPr marL="1143000" indent="-228600" defTabSz="455613">
                        <a:spcAft>
                          <a:spcPts val="775"/>
                        </a:spcAft>
                        <a:buClr>
                          <a:srgbClr val="000000"/>
                        </a:buClr>
                        <a:buSzPct val="45000"/>
                        <a:buFont typeface="StarSymbol" charset="0"/>
                        <a:defRPr sz="2000">
                          <a:solidFill>
                            <a:srgbClr val="000000"/>
                          </a:solidFill>
                          <a:latin typeface="Times New Roman" charset="0"/>
                          <a:ea typeface="HG Mincho Light J" charset="0"/>
                          <a:cs typeface="HG Mincho Light J" charset="0"/>
                        </a:defRPr>
                      </a:lvl3pPr>
                      <a:lvl4pPr marL="1600200" indent="-228600" defTabSz="455613">
                        <a:spcAft>
                          <a:spcPts val="513"/>
                        </a:spcAft>
                        <a:buClr>
                          <a:srgbClr val="000000"/>
                        </a:buClr>
                        <a:buSzPct val="75000"/>
                        <a:buFont typeface="StarSymbol" charset="0"/>
                        <a:defRPr sz="1600">
                          <a:solidFill>
                            <a:srgbClr val="000000"/>
                          </a:solidFill>
                          <a:latin typeface="Times New Roman" charset="0"/>
                          <a:ea typeface="HG Mincho Light J" charset="0"/>
                          <a:cs typeface="HG Mincho Light J" charset="0"/>
                        </a:defRPr>
                      </a:lvl4pPr>
                      <a:lvl5pPr marL="2057400" indent="-228600" defTabSz="455613">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5pPr>
                      <a:lvl6pPr marL="25146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6pPr>
                      <a:lvl7pPr marL="29718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7pPr>
                      <a:lvl8pPr marL="34290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8pPr>
                      <a:lvl9pPr marL="3886200" indent="-228600" defTabSz="455613" eaLnBrk="0" fontAlgn="base" hangingPunct="0">
                        <a:spcBef>
                          <a:spcPct val="0"/>
                        </a:spcBef>
                        <a:spcAft>
                          <a:spcPts val="250"/>
                        </a:spcAft>
                        <a:buClr>
                          <a:srgbClr val="000000"/>
                        </a:buClr>
                        <a:buSzPct val="45000"/>
                        <a:buFont typeface="StarSymbol" charset="0"/>
                        <a:defRPr sz="1600">
                          <a:solidFill>
                            <a:srgbClr val="000000"/>
                          </a:solidFill>
                          <a:latin typeface="Times New Roman" charset="0"/>
                          <a:ea typeface="HG Mincho Light J" charset="0"/>
                          <a:cs typeface="HG Mincho Light J" charset="0"/>
                        </a:defRPr>
                      </a:lvl9pPr>
                    </a:lstStyle>
                    <a:p>
                      <a:pPr marL="285750" marR="0" lvl="0" indent="-285750" algn="l" defTabSz="455613" rtl="0" eaLnBrk="1" fontAlgn="base" latinLnBrk="0" hangingPunct="1">
                        <a:lnSpc>
                          <a:spcPct val="100000"/>
                        </a:lnSpc>
                        <a:spcBef>
                          <a:spcPct val="0"/>
                        </a:spcBef>
                        <a:spcAft>
                          <a:spcPct val="0"/>
                        </a:spcAft>
                        <a:buClrTx/>
                        <a:buSzTx/>
                        <a:buFont typeface="Arial" charset="0"/>
                        <a:buChar char="•"/>
                        <a:tabLst/>
                      </a:pP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Loss of  </a:t>
                      </a:r>
                      <a:r>
                        <a:rPr kumimoji="0" lang="en-GB" altLang="fr-FR" sz="1800" b="0" i="0" u="none" strike="noStrike" cap="none" normalizeH="0" baseline="0" noProof="0" dirty="0" err="1" smtClean="0">
                          <a:ln>
                            <a:noFill/>
                          </a:ln>
                          <a:solidFill>
                            <a:srgbClr val="000000"/>
                          </a:solidFill>
                          <a:effectLst/>
                          <a:latin typeface="Times New Roman" charset="0"/>
                          <a:ea typeface="MS PGothic" charset="-128"/>
                        </a:rPr>
                        <a:t>FACe</a:t>
                      </a:r>
                      <a:r>
                        <a:rPr kumimoji="0" lang="en-GB" altLang="fr-FR" sz="1800" b="0" i="0" u="none" strike="noStrike" cap="none" normalizeH="0" baseline="0" noProof="0" dirty="0" smtClean="0">
                          <a:ln>
                            <a:noFill/>
                          </a:ln>
                          <a:solidFill>
                            <a:srgbClr val="000000"/>
                          </a:solidFill>
                          <a:effectLst/>
                          <a:latin typeface="Times New Roman" charset="0"/>
                          <a:ea typeface="MS PGothic" charset="-128"/>
                        </a:rPr>
                        <a:t> expertise for LISA</a:t>
                      </a:r>
                      <a:endParaRPr kumimoji="0" lang="en-GB" altLang="fr-FR" sz="1800" b="0" i="0" u="none" strike="noStrike" cap="none" normalizeH="0" baseline="0" noProof="0" dirty="0">
                        <a:ln>
                          <a:noFill/>
                        </a:ln>
                        <a:solidFill>
                          <a:srgbClr val="000000"/>
                        </a:solidFill>
                        <a:effectLst/>
                        <a:latin typeface="Times New Roman" charset="0"/>
                        <a:ea typeface="MS PGothic" charset="-128"/>
                      </a:endParaRPr>
                    </a:p>
                  </a:txBody>
                  <a:tcPr marL="91436" marR="91436"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B"/>
                    </a:solidFill>
                  </a:tcPr>
                </a:tc>
              </a:tr>
            </a:tbl>
          </a:graphicData>
        </a:graphic>
      </p:graphicFrame>
      <p:pic>
        <p:nvPicPr>
          <p:cNvPr id="923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31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1"/>
          <p:cNvSpPr>
            <a:spLocks noChangeArrowheads="1"/>
          </p:cNvSpPr>
          <p:nvPr/>
        </p:nvSpPr>
        <p:spPr bwMode="auto">
          <a:xfrm>
            <a:off x="3563938" y="2982913"/>
            <a:ext cx="1814512" cy="1719262"/>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000000"/>
                </a:solidFill>
                <a:latin typeface="Lato Heavy" charset="0"/>
                <a:ea typeface="ＭＳ Ｐゴシック" charset="-128"/>
                <a:cs typeface="unifont" charset="0"/>
              </a:rPr>
              <a:t>Gravitation</a:t>
            </a:r>
          </a:p>
        </p:txBody>
      </p:sp>
      <p:sp>
        <p:nvSpPr>
          <p:cNvPr id="38914" name="Oval 2"/>
          <p:cNvSpPr>
            <a:spLocks noChangeArrowheads="1"/>
          </p:cNvSpPr>
          <p:nvPr/>
        </p:nvSpPr>
        <p:spPr bwMode="auto">
          <a:xfrm>
            <a:off x="1881188" y="4876800"/>
            <a:ext cx="1814512" cy="17192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sz="2000" b="1">
                <a:solidFill>
                  <a:srgbClr val="FFFFFF"/>
                </a:solidFill>
                <a:latin typeface="Lato Heavy" charset="0"/>
                <a:ea typeface="ＭＳ Ｐゴシック" charset="-128"/>
                <a:cs typeface="unifont" charset="0"/>
              </a:rPr>
              <a:t>High-energy</a:t>
            </a:r>
          </a:p>
          <a:p>
            <a:pPr algn="ctr">
              <a:lnSpc>
                <a:spcPct val="93000"/>
              </a:lnSpc>
              <a:buSzPct val="100000"/>
            </a:pPr>
            <a:r>
              <a:rPr lang="en-US" altLang="fr-FR" sz="2000" b="1">
                <a:solidFill>
                  <a:srgbClr val="FFFFFF"/>
                </a:solidFill>
                <a:latin typeface="Lato Heavy" charset="0"/>
                <a:ea typeface="ＭＳ Ｐゴシック" charset="-128"/>
                <a:cs typeface="unifont" charset="0"/>
              </a:rPr>
              <a:t>astrophysics</a:t>
            </a:r>
          </a:p>
          <a:p>
            <a:pPr algn="ctr">
              <a:lnSpc>
                <a:spcPct val="93000"/>
              </a:lnSpc>
              <a:buSzPct val="100000"/>
            </a:pPr>
            <a:r>
              <a:rPr lang="en-US" altLang="fr-FR" sz="2000" b="1">
                <a:solidFill>
                  <a:srgbClr val="FFFFFF"/>
                </a:solidFill>
                <a:latin typeface="Lato Heavy" charset="0"/>
                <a:ea typeface="ＭＳ Ｐゴシック" charset="-128"/>
                <a:cs typeface="unifont" charset="0"/>
              </a:rPr>
              <a:t>&amp; neutrinos</a:t>
            </a:r>
          </a:p>
        </p:txBody>
      </p:sp>
      <p:sp>
        <p:nvSpPr>
          <p:cNvPr id="38915" name="Oval 3"/>
          <p:cNvSpPr>
            <a:spLocks noChangeArrowheads="1"/>
          </p:cNvSpPr>
          <p:nvPr/>
        </p:nvSpPr>
        <p:spPr bwMode="auto">
          <a:xfrm>
            <a:off x="2217738" y="901700"/>
            <a:ext cx="1812925" cy="171767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FFFFFF"/>
                </a:solidFill>
                <a:latin typeface="Lato Heavy" charset="0"/>
                <a:ea typeface="ＭＳ Ｐゴシック" charset="-128"/>
                <a:cs typeface="unifont" charset="0"/>
              </a:rPr>
              <a:t>Cosmology</a:t>
            </a:r>
          </a:p>
        </p:txBody>
      </p:sp>
      <p:sp>
        <p:nvSpPr>
          <p:cNvPr id="38916" name="Oval 4"/>
          <p:cNvSpPr>
            <a:spLocks noChangeArrowheads="1"/>
          </p:cNvSpPr>
          <p:nvPr/>
        </p:nvSpPr>
        <p:spPr bwMode="auto">
          <a:xfrm>
            <a:off x="6216650" y="2674938"/>
            <a:ext cx="1812925" cy="1719262"/>
          </a:xfrm>
          <a:prstGeom prst="ellipse">
            <a:avLst/>
          </a:prstGeom>
          <a:solidFill>
            <a:srgbClr val="3DEB3D"/>
          </a:solidFill>
          <a:ln>
            <a:noFill/>
          </a:ln>
          <a:extLst>
            <a:ext uri="{91240B29-F687-4f45-9708-019B960494DF}">
              <a14:hiddenLine xmlns:a14="http://schemas.microsoft.com/office/drawing/2010/main" w="9525">
                <a:solidFill>
                  <a:srgbClr val="000000"/>
                </a:solidFill>
                <a:round/>
                <a:headEnd/>
                <a:tailEnd/>
              </a14:hiddenLine>
            </a:ext>
          </a:extLst>
        </p:spPr>
        <p:txBody>
          <a:bodyPr wrap="none" lIns="81538" tIns="40769" rIns="81538" bIns="40769" anchor="ctr"/>
          <a:lstStyle>
            <a:lvl1pPr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1pPr>
            <a:lvl2pPr marL="742950" indent="-28575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2pPr>
            <a:lvl3pPr marL="11430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3pPr>
            <a:lvl4pPr marL="16002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4pPr>
            <a:lvl5pPr marL="2057400" indent="-228600" defTabSz="406400">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04813" algn="l"/>
                <a:tab pos="811213" algn="l"/>
                <a:tab pos="1219200" algn="l"/>
                <a:tab pos="1625600" algn="l"/>
                <a:tab pos="2033588" algn="l"/>
                <a:tab pos="2439988" algn="l"/>
                <a:tab pos="2846388" algn="l"/>
                <a:tab pos="3254375" algn="l"/>
                <a:tab pos="3660775" algn="l"/>
                <a:tab pos="4068763" algn="l"/>
                <a:tab pos="4475163" algn="l"/>
                <a:tab pos="4881563" algn="l"/>
                <a:tab pos="5289550" algn="l"/>
                <a:tab pos="5695950" algn="l"/>
                <a:tab pos="6102350" algn="l"/>
                <a:tab pos="6510338" algn="l"/>
                <a:tab pos="6916738" algn="l"/>
                <a:tab pos="7324725" algn="l"/>
                <a:tab pos="7731125" algn="l"/>
                <a:tab pos="8137525" algn="l"/>
              </a:tabLst>
              <a:defRPr sz="2400">
                <a:solidFill>
                  <a:schemeClr val="tx1"/>
                </a:solidFill>
                <a:latin typeface="Times New Roman" charset="0"/>
                <a:ea typeface="MS PGothic" charset="-128"/>
              </a:defRPr>
            </a:lvl9pPr>
          </a:lstStyle>
          <a:p>
            <a:pPr algn="ctr">
              <a:lnSpc>
                <a:spcPct val="93000"/>
              </a:lnSpc>
              <a:buSzPct val="100000"/>
            </a:pPr>
            <a:r>
              <a:rPr lang="en-US" altLang="fr-FR" b="1">
                <a:solidFill>
                  <a:srgbClr val="FFFFFF"/>
                </a:solidFill>
                <a:latin typeface="Lato Heavy" charset="0"/>
                <a:ea typeface="ＭＳ Ｐゴシック" charset="-128"/>
                <a:cs typeface="unifont" charset="0"/>
              </a:rPr>
              <a:t>Theory</a:t>
            </a:r>
          </a:p>
        </p:txBody>
      </p:sp>
      <p:sp>
        <p:nvSpPr>
          <p:cNvPr id="38917" name="AutoShape 5"/>
          <p:cNvSpPr>
            <a:spLocks noChangeArrowheads="1"/>
          </p:cNvSpPr>
          <p:nvPr/>
        </p:nvSpPr>
        <p:spPr bwMode="auto">
          <a:xfrm rot="-540000">
            <a:off x="5432425" y="3529013"/>
            <a:ext cx="635000" cy="328612"/>
          </a:xfrm>
          <a:prstGeom prst="leftRightArrow">
            <a:avLst>
              <a:gd name="adj1" fmla="val 50000"/>
              <a:gd name="adj2" fmla="val 38442"/>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18" name="AutoShape 6"/>
          <p:cNvSpPr>
            <a:spLocks noChangeArrowheads="1"/>
          </p:cNvSpPr>
          <p:nvPr/>
        </p:nvSpPr>
        <p:spPr bwMode="auto">
          <a:xfrm rot="-2940000">
            <a:off x="3243263" y="4537075"/>
            <a:ext cx="635000" cy="330200"/>
          </a:xfrm>
          <a:prstGeom prst="leftRightArrow">
            <a:avLst>
              <a:gd name="adj1" fmla="val 50000"/>
              <a:gd name="adj2" fmla="val 38310"/>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19" name="AutoShape 7"/>
          <p:cNvSpPr>
            <a:spLocks noChangeArrowheads="1"/>
          </p:cNvSpPr>
          <p:nvPr/>
        </p:nvSpPr>
        <p:spPr bwMode="auto">
          <a:xfrm rot="3240000">
            <a:off x="3411538" y="2662238"/>
            <a:ext cx="635000" cy="330200"/>
          </a:xfrm>
          <a:prstGeom prst="leftRightArrow">
            <a:avLst>
              <a:gd name="adj1" fmla="val 50000"/>
              <a:gd name="adj2" fmla="val 38310"/>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842" tIns="41424" rIns="82842" bIns="41424" anchor="ctr"/>
          <a:lstStyle>
            <a:lvl1pPr defTabSz="406400">
              <a:defRPr sz="2400">
                <a:solidFill>
                  <a:schemeClr val="tx1"/>
                </a:solidFill>
                <a:latin typeface="Times New Roman" charset="0"/>
                <a:ea typeface="MS PGothic" charset="-128"/>
              </a:defRPr>
            </a:lvl1pPr>
            <a:lvl2pPr marL="742950" indent="-285750" defTabSz="406400">
              <a:defRPr sz="2400">
                <a:solidFill>
                  <a:schemeClr val="tx1"/>
                </a:solidFill>
                <a:latin typeface="Times New Roman" charset="0"/>
                <a:ea typeface="MS PGothic" charset="-128"/>
              </a:defRPr>
            </a:lvl2pPr>
            <a:lvl3pPr marL="1143000" indent="-228600" defTabSz="406400">
              <a:defRPr sz="2400">
                <a:solidFill>
                  <a:schemeClr val="tx1"/>
                </a:solidFill>
                <a:latin typeface="Times New Roman" charset="0"/>
                <a:ea typeface="MS PGothic" charset="-128"/>
              </a:defRPr>
            </a:lvl3pPr>
            <a:lvl4pPr marL="1600200" indent="-228600" defTabSz="406400">
              <a:defRPr sz="2400">
                <a:solidFill>
                  <a:schemeClr val="tx1"/>
                </a:solidFill>
                <a:latin typeface="Times New Roman" charset="0"/>
                <a:ea typeface="MS PGothic" charset="-128"/>
              </a:defRPr>
            </a:lvl4pPr>
            <a:lvl5pPr marL="2057400" indent="-228600" defTabSz="406400">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defRPr sz="2400">
                <a:solidFill>
                  <a:schemeClr val="tx1"/>
                </a:solidFill>
                <a:latin typeface="Times New Roman" charset="0"/>
                <a:ea typeface="MS PGothic" charset="-128"/>
              </a:defRPr>
            </a:lvl9pPr>
          </a:lstStyle>
          <a:p>
            <a:pPr>
              <a:lnSpc>
                <a:spcPct val="93000"/>
              </a:lnSpc>
              <a:buClr>
                <a:srgbClr val="000000"/>
              </a:buClr>
              <a:buSzPct val="100000"/>
            </a:pPr>
            <a:endParaRPr lang="fr-FR" altLang="fr-FR">
              <a:solidFill>
                <a:srgbClr val="FFFFFF"/>
              </a:solidFill>
              <a:ea typeface="ＭＳ Ｐゴシック" charset="-128"/>
              <a:cs typeface="unifont" charset="0"/>
            </a:endParaRPr>
          </a:p>
        </p:txBody>
      </p:sp>
      <p:sp>
        <p:nvSpPr>
          <p:cNvPr id="38920" name="Text Box 8"/>
          <p:cNvSpPr txBox="1">
            <a:spLocks noChangeArrowheads="1"/>
          </p:cNvSpPr>
          <p:nvPr/>
        </p:nvSpPr>
        <p:spPr bwMode="auto">
          <a:xfrm>
            <a:off x="5700713" y="4610100"/>
            <a:ext cx="3309937" cy="1046163"/>
          </a:xfrm>
          <a:prstGeom prst="rect">
            <a:avLst/>
          </a:prstGeom>
          <a:solidFill>
            <a:srgbClr val="00FF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a:solidFill>
                  <a:schemeClr val="bg1"/>
                </a:solidFill>
                <a:latin typeface="Cambria" charset="0"/>
              </a:rPr>
              <a:t>Modified Gravity tests</a:t>
            </a:r>
          </a:p>
          <a:p>
            <a:pPr>
              <a:lnSpc>
                <a:spcPct val="93000"/>
              </a:lnSpc>
              <a:buSzPct val="100000"/>
            </a:pPr>
            <a:r>
              <a:rPr lang="en-US" altLang="fr-FR" sz="1600">
                <a:solidFill>
                  <a:schemeClr val="bg1"/>
                </a:solidFill>
                <a:latin typeface="Cambria" charset="0"/>
              </a:rPr>
              <a:t>Cosmic strings, </a:t>
            </a:r>
          </a:p>
          <a:p>
            <a:pPr>
              <a:lnSpc>
                <a:spcPct val="93000"/>
              </a:lnSpc>
              <a:buSzPct val="100000"/>
            </a:pPr>
            <a:r>
              <a:rPr lang="en-US" altLang="fr-FR" sz="1600">
                <a:solidFill>
                  <a:schemeClr val="bg1"/>
                </a:solidFill>
                <a:latin typeface="Cambria" charset="0"/>
              </a:rPr>
              <a:t>mass of the graviton</a:t>
            </a:r>
          </a:p>
          <a:p>
            <a:pPr>
              <a:lnSpc>
                <a:spcPct val="93000"/>
              </a:lnSpc>
              <a:buSzPct val="100000"/>
            </a:pPr>
            <a:r>
              <a:rPr lang="en-US" altLang="fr-FR" sz="1600">
                <a:solidFill>
                  <a:schemeClr val="bg1"/>
                </a:solidFill>
                <a:latin typeface="Cambria" charset="0"/>
              </a:rPr>
              <a:t>primordial GW backgrounds  </a:t>
            </a:r>
          </a:p>
        </p:txBody>
      </p:sp>
      <p:sp>
        <p:nvSpPr>
          <p:cNvPr id="38921" name="Text Box 9"/>
          <p:cNvSpPr txBox="1">
            <a:spLocks noChangeArrowheads="1"/>
          </p:cNvSpPr>
          <p:nvPr/>
        </p:nvSpPr>
        <p:spPr bwMode="auto">
          <a:xfrm>
            <a:off x="3808413" y="5892800"/>
            <a:ext cx="3787775" cy="757238"/>
          </a:xfrm>
          <a:prstGeom prst="rect">
            <a:avLst/>
          </a:prstGeom>
          <a:solidFill>
            <a:srgbClr val="FF0000">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a:solidFill>
                  <a:schemeClr val="bg1"/>
                </a:solidFill>
                <a:latin typeface="Cambria" charset="0"/>
              </a:rPr>
              <a:t>Multimessenger  Astronomy</a:t>
            </a:r>
          </a:p>
          <a:p>
            <a:pPr>
              <a:lnSpc>
                <a:spcPct val="93000"/>
              </a:lnSpc>
              <a:buSzPct val="100000"/>
            </a:pPr>
            <a:r>
              <a:rPr lang="en-US" altLang="fr-FR" sz="1600">
                <a:solidFill>
                  <a:schemeClr val="bg1"/>
                </a:solidFill>
                <a:latin typeface="Cambria" charset="0"/>
              </a:rPr>
              <a:t>Understanding of Violent phenomena</a:t>
            </a:r>
          </a:p>
          <a:p>
            <a:pPr>
              <a:lnSpc>
                <a:spcPct val="93000"/>
              </a:lnSpc>
              <a:buSzPct val="100000"/>
            </a:pPr>
            <a:r>
              <a:rPr lang="en-US" altLang="fr-FR" sz="1600">
                <a:solidFill>
                  <a:schemeClr val="bg1"/>
                </a:solidFill>
                <a:latin typeface="Cambria" charset="0"/>
              </a:rPr>
              <a:t>Tests of fundamental laws</a:t>
            </a:r>
          </a:p>
        </p:txBody>
      </p:sp>
      <p:sp>
        <p:nvSpPr>
          <p:cNvPr id="38922" name="Text Box 10"/>
          <p:cNvSpPr txBox="1">
            <a:spLocks noChangeArrowheads="1"/>
          </p:cNvSpPr>
          <p:nvPr/>
        </p:nvSpPr>
        <p:spPr bwMode="auto">
          <a:xfrm>
            <a:off x="4181475" y="1257300"/>
            <a:ext cx="4351338" cy="960438"/>
          </a:xfrm>
          <a:prstGeom prst="rect">
            <a:avLst/>
          </a:prstGeom>
          <a:solidFill>
            <a:srgbClr val="0000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charset="0"/>
                <a:ea typeface="MS PGothic" charset="-128"/>
              </a:defRPr>
            </a:lvl9pPr>
          </a:lstStyle>
          <a:p>
            <a:pPr>
              <a:lnSpc>
                <a:spcPct val="93000"/>
              </a:lnSpc>
              <a:buSzPct val="100000"/>
            </a:pPr>
            <a:r>
              <a:rPr lang="en-US" altLang="fr-FR" sz="1600" b="1">
                <a:solidFill>
                  <a:schemeClr val="bg1"/>
                </a:solidFill>
                <a:latin typeface="Cambria" charset="0"/>
              </a:rPr>
              <a:t>Measurement of  cosmological parameters</a:t>
            </a:r>
          </a:p>
          <a:p>
            <a:pPr>
              <a:lnSpc>
                <a:spcPct val="93000"/>
              </a:lnSpc>
              <a:buSzPct val="100000"/>
            </a:pPr>
            <a:r>
              <a:rPr lang="en-US" altLang="fr-FR" sz="1600" b="1">
                <a:solidFill>
                  <a:schemeClr val="bg1"/>
                </a:solidFill>
                <a:latin typeface="Cambria" charset="0"/>
              </a:rPr>
              <a:t>Primordial Black Holes</a:t>
            </a:r>
          </a:p>
          <a:p>
            <a:pPr>
              <a:lnSpc>
                <a:spcPct val="93000"/>
              </a:lnSpc>
              <a:buSzPct val="100000"/>
            </a:pPr>
            <a:r>
              <a:rPr lang="en-US" altLang="fr-FR" sz="1600" b="1">
                <a:solidFill>
                  <a:schemeClr val="bg1"/>
                </a:solidFill>
                <a:latin typeface="Cambria" charset="0"/>
              </a:rPr>
              <a:t>CMB Polarisation</a:t>
            </a:r>
          </a:p>
          <a:p>
            <a:pPr>
              <a:lnSpc>
                <a:spcPct val="93000"/>
              </a:lnSpc>
              <a:buSzPct val="100000"/>
            </a:pPr>
            <a:r>
              <a:rPr lang="en-US" altLang="fr-FR" sz="1600" b="1">
                <a:solidFill>
                  <a:schemeClr val="bg1"/>
                </a:solidFill>
                <a:latin typeface="Cambria" charset="0"/>
              </a:rPr>
              <a:t>Cosmologial phase transitions</a:t>
            </a:r>
          </a:p>
        </p:txBody>
      </p:sp>
      <p:sp>
        <p:nvSpPr>
          <p:cNvPr id="38923" name="Text Box 11"/>
          <p:cNvSpPr txBox="1">
            <a:spLocks noChangeArrowheads="1"/>
          </p:cNvSpPr>
          <p:nvPr/>
        </p:nvSpPr>
        <p:spPr bwMode="auto">
          <a:xfrm>
            <a:off x="323850" y="6350"/>
            <a:ext cx="9144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38" tIns="40769" rIns="81538" bIns="40769"/>
          <a:lstStyle>
            <a:lvl1pPr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1pPr>
            <a:lvl2pPr marL="742950" indent="-28575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2pPr>
            <a:lvl3pPr marL="11430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3pPr>
            <a:lvl4pPr marL="16002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4pPr>
            <a:lvl5pPr marL="2057400" indent="-228600" defTabSz="4064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5pPr>
            <a:lvl6pPr marL="25146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6pPr>
            <a:lvl7pPr marL="29718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7pPr>
            <a:lvl8pPr marL="34290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8pPr>
            <a:lvl9pPr marL="3886200" indent="-228600" defTabSz="406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sz="2400">
                <a:solidFill>
                  <a:schemeClr val="tx1"/>
                </a:solidFill>
                <a:latin typeface="Times New Roman" charset="0"/>
                <a:ea typeface="MS PGothic" charset="-128"/>
              </a:defRPr>
            </a:lvl9pPr>
          </a:lstStyle>
          <a:p>
            <a:pPr algn="ctr">
              <a:lnSpc>
                <a:spcPct val="93000"/>
              </a:lnSpc>
              <a:buSzPct val="100000"/>
            </a:pPr>
            <a:r>
              <a:rPr lang="en-US" altLang="fr-FR" sz="2900">
                <a:solidFill>
                  <a:srgbClr val="000000"/>
                </a:solidFill>
                <a:latin typeface="Lato Heavy" charset="0"/>
                <a:ea typeface="ＭＳ Ｐゴシック" charset="-128"/>
                <a:cs typeface="unifont" charset="0"/>
              </a:rPr>
              <a:t>Gravitational-wave astronomy: an emerging field...</a:t>
            </a:r>
          </a:p>
        </p:txBody>
      </p:sp>
      <p:sp>
        <p:nvSpPr>
          <p:cNvPr id="38924" name="ZoneTexte 13"/>
          <p:cNvSpPr txBox="1">
            <a:spLocks noChangeArrowheads="1"/>
          </p:cNvSpPr>
          <p:nvPr/>
        </p:nvSpPr>
        <p:spPr bwMode="auto">
          <a:xfrm>
            <a:off x="2406650" y="176213"/>
            <a:ext cx="4751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r>
              <a:rPr lang="en-GB" altLang="fr-FR" b="1">
                <a:solidFill>
                  <a:schemeClr val="accent1"/>
                </a:solidFill>
              </a:rPr>
              <a:t>A “sudden” new convergence </a:t>
            </a:r>
          </a:p>
        </p:txBody>
      </p:sp>
      <p:pic>
        <p:nvPicPr>
          <p:cNvPr id="38925" name="Imag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3175"/>
            <a:ext cx="167163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ZoneTexte 3"/>
          <p:cNvSpPr txBox="1">
            <a:spLocks noChangeArrowheads="1"/>
          </p:cNvSpPr>
          <p:nvPr/>
        </p:nvSpPr>
        <p:spPr bwMode="auto">
          <a:xfrm>
            <a:off x="1908175" y="188913"/>
            <a:ext cx="5903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algn="ctr"/>
            <a:r>
              <a:rPr lang="fr-FR" altLang="fr-FR" i="1">
                <a:solidFill>
                  <a:srgbClr val="FFFF00"/>
                </a:solidFill>
                <a:latin typeface="Cambria" charset="0"/>
              </a:rPr>
              <a:t>Cosmology</a:t>
            </a:r>
          </a:p>
          <a:p>
            <a:pPr algn="ctr"/>
            <a:r>
              <a:rPr lang="fr-FR" altLang="fr-FR" i="1">
                <a:solidFill>
                  <a:srgbClr val="FFFF00"/>
                </a:solidFill>
                <a:latin typeface="Cambria" charset="0"/>
              </a:rPr>
              <a:t>Ground-Space and « near »-« far » complementarity   @APC</a:t>
            </a:r>
          </a:p>
        </p:txBody>
      </p:sp>
      <p:sp>
        <p:nvSpPr>
          <p:cNvPr id="10242" name="ZoneTexte 1"/>
          <p:cNvSpPr txBox="1">
            <a:spLocks noChangeArrowheads="1"/>
          </p:cNvSpPr>
          <p:nvPr/>
        </p:nvSpPr>
        <p:spPr bwMode="auto">
          <a:xfrm>
            <a:off x="72719" y="6069246"/>
            <a:ext cx="89165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MS PGothic" charset="-128"/>
              </a:defRPr>
            </a:lvl1pPr>
            <a:lvl2pPr marL="742950" indent="-285750">
              <a:defRPr sz="2400">
                <a:solidFill>
                  <a:schemeClr val="tx1"/>
                </a:solidFill>
                <a:latin typeface="Times New Roman" charset="0"/>
                <a:ea typeface="MS PGothic" charset="-128"/>
              </a:defRPr>
            </a:lvl2pPr>
            <a:lvl3pPr marL="1143000" indent="-228600">
              <a:defRPr sz="2400">
                <a:solidFill>
                  <a:schemeClr val="tx1"/>
                </a:solidFill>
                <a:latin typeface="Times New Roman" charset="0"/>
                <a:ea typeface="MS PGothic" charset="-128"/>
              </a:defRPr>
            </a:lvl3pPr>
            <a:lvl4pPr marL="1600200" indent="-228600">
              <a:defRPr sz="2400">
                <a:solidFill>
                  <a:schemeClr val="tx1"/>
                </a:solidFill>
                <a:latin typeface="Times New Roman" charset="0"/>
                <a:ea typeface="MS PGothic" charset="-128"/>
              </a:defRPr>
            </a:lvl4pPr>
            <a:lvl5pPr marL="2057400" indent="-228600">
              <a:defRPr sz="2400">
                <a:solidFill>
                  <a:schemeClr val="tx1"/>
                </a:solidFill>
                <a:latin typeface="Times New Roman" charset="0"/>
                <a:ea typeface="MS PGothic" charset="-128"/>
              </a:defRPr>
            </a:lvl5pPr>
            <a:lvl6pPr marL="2514600" indent="-228600" eaLnBrk="0" fontAlgn="base" hangingPunct="0">
              <a:spcBef>
                <a:spcPct val="0"/>
              </a:spcBef>
              <a:spcAft>
                <a:spcPct val="0"/>
              </a:spcAft>
              <a:defRPr sz="2400">
                <a:solidFill>
                  <a:schemeClr val="tx1"/>
                </a:solidFill>
                <a:latin typeface="Times New Roman" charset="0"/>
                <a:ea typeface="MS PGothic" charset="-128"/>
              </a:defRPr>
            </a:lvl6pPr>
            <a:lvl7pPr marL="2971800" indent="-228600" eaLnBrk="0" fontAlgn="base" hangingPunct="0">
              <a:spcBef>
                <a:spcPct val="0"/>
              </a:spcBef>
              <a:spcAft>
                <a:spcPct val="0"/>
              </a:spcAft>
              <a:defRPr sz="2400">
                <a:solidFill>
                  <a:schemeClr val="tx1"/>
                </a:solidFill>
                <a:latin typeface="Times New Roman" charset="0"/>
                <a:ea typeface="MS PGothic" charset="-128"/>
              </a:defRPr>
            </a:lvl7pPr>
            <a:lvl8pPr marL="3429000" indent="-228600" eaLnBrk="0" fontAlgn="base" hangingPunct="0">
              <a:spcBef>
                <a:spcPct val="0"/>
              </a:spcBef>
              <a:spcAft>
                <a:spcPct val="0"/>
              </a:spcAft>
              <a:defRPr sz="2400">
                <a:solidFill>
                  <a:schemeClr val="tx1"/>
                </a:solidFill>
                <a:latin typeface="Times New Roman" charset="0"/>
                <a:ea typeface="MS PGothic" charset="-128"/>
              </a:defRPr>
            </a:lvl8pPr>
            <a:lvl9pPr marL="3886200" indent="-228600" eaLnBrk="0" fontAlgn="base" hangingPunct="0">
              <a:spcBef>
                <a:spcPct val="0"/>
              </a:spcBef>
              <a:spcAft>
                <a:spcPct val="0"/>
              </a:spcAft>
              <a:defRPr sz="2400">
                <a:solidFill>
                  <a:schemeClr val="tx1"/>
                </a:solidFill>
                <a:latin typeface="Times New Roman" charset="0"/>
                <a:ea typeface="MS PGothic" charset="-128"/>
              </a:defRPr>
            </a:lvl9pPr>
          </a:lstStyle>
          <a:p>
            <a:pPr marL="285750" indent="-285750">
              <a:buFont typeface="Arial" charset="0"/>
              <a:buChar char="•"/>
            </a:pPr>
            <a:r>
              <a:rPr lang="en-GB" altLang="fr-FR" sz="1800" dirty="0" smtClean="0">
                <a:solidFill>
                  <a:schemeClr val="accent1"/>
                </a:solidFill>
              </a:rPr>
              <a:t>A well defined roadmap for dark energy</a:t>
            </a:r>
          </a:p>
          <a:p>
            <a:pPr marL="285750" indent="-285750">
              <a:buFont typeface="Arial" charset="0"/>
              <a:buChar char="•"/>
            </a:pPr>
            <a:r>
              <a:rPr lang="en-GB" altLang="fr-FR" sz="1800" dirty="0">
                <a:solidFill>
                  <a:schemeClr val="accent1"/>
                </a:solidFill>
              </a:rPr>
              <a:t>U</a:t>
            </a:r>
            <a:r>
              <a:rPr lang="en-GB" altLang="fr-FR" sz="1800" dirty="0" smtClean="0">
                <a:solidFill>
                  <a:schemeClr val="accent1"/>
                </a:solidFill>
              </a:rPr>
              <a:t>ncertainties in the European roadmap for CMB on ground and space (CMB-E4,CORE)</a:t>
            </a:r>
            <a:endParaRPr lang="en-GB" altLang="fr-FR" sz="1800" dirty="0">
              <a:solidFill>
                <a:schemeClr val="accent1"/>
              </a:solidFill>
            </a:endParaRPr>
          </a:p>
        </p:txBody>
      </p:sp>
      <p:pic>
        <p:nvPicPr>
          <p:cNvPr id="10243" name="Image 4"/>
          <p:cNvPicPr>
            <a:picLocks noChangeAspect="1"/>
          </p:cNvPicPr>
          <p:nvPr/>
        </p:nvPicPr>
        <p:blipFill rotWithShape="1">
          <a:blip r:embed="rId2">
            <a:extLst>
              <a:ext uri="{28A0092B-C50C-407E-A947-70E740481C1C}">
                <a14:useLocalDpi xmlns:a14="http://schemas.microsoft.com/office/drawing/2010/main" val="0"/>
              </a:ext>
            </a:extLst>
          </a:blip>
          <a:srcRect l="1796" t="-529"/>
          <a:stretch/>
        </p:blipFill>
        <p:spPr bwMode="auto">
          <a:xfrm>
            <a:off x="1351795" y="1443106"/>
            <a:ext cx="6901657" cy="4406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44" name="Image 6" descr="euclid-artist-impression-43_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8634" y="2373969"/>
            <a:ext cx="11906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 38" descr="Telescope_Side_2-14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2712" y="3498539"/>
            <a:ext cx="14716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627" y="4002423"/>
            <a:ext cx="917431" cy="146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25828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7"/>
          <a:stretch>
            <a:fillRect/>
          </a:stretch>
        </p:blipFill>
        <p:spPr>
          <a:xfrm>
            <a:off x="133628" y="2085201"/>
            <a:ext cx="1116942" cy="794121"/>
          </a:xfrm>
          <a:prstGeom prst="rect">
            <a:avLst/>
          </a:prstGeom>
        </p:spPr>
      </p:pic>
      <p:pic>
        <p:nvPicPr>
          <p:cNvPr id="10" name="Image 9"/>
          <p:cNvPicPr>
            <a:picLocks noChangeAspect="1"/>
          </p:cNvPicPr>
          <p:nvPr/>
        </p:nvPicPr>
        <p:blipFill rotWithShape="1">
          <a:blip r:embed="rId8"/>
          <a:srcRect l="65835"/>
          <a:stretch/>
        </p:blipFill>
        <p:spPr>
          <a:xfrm>
            <a:off x="484442" y="5128192"/>
            <a:ext cx="867353" cy="640004"/>
          </a:xfrm>
          <a:prstGeom prst="rect">
            <a:avLst/>
          </a:prstGeom>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66" y="3012683"/>
            <a:ext cx="1261663" cy="811973"/>
          </a:xfrm>
          <a:prstGeom prst="rect">
            <a:avLst/>
          </a:prstGeom>
        </p:spPr>
      </p:pic>
      <p:sp>
        <p:nvSpPr>
          <p:cNvPr id="3" name="ZoneTexte 2"/>
          <p:cNvSpPr txBox="1"/>
          <p:nvPr/>
        </p:nvSpPr>
        <p:spPr>
          <a:xfrm>
            <a:off x="8028384" y="3198469"/>
            <a:ext cx="960875" cy="369332"/>
          </a:xfrm>
          <a:prstGeom prst="rect">
            <a:avLst/>
          </a:prstGeom>
          <a:noFill/>
        </p:spPr>
        <p:txBody>
          <a:bodyPr wrap="square" rtlCol="0">
            <a:spAutoFit/>
          </a:bodyPr>
          <a:lstStyle/>
          <a:p>
            <a:r>
              <a:rPr lang="en-GB" sz="1800" dirty="0">
                <a:solidFill>
                  <a:schemeClr val="accent1"/>
                </a:solidFill>
              </a:rPr>
              <a:t>E</a:t>
            </a:r>
            <a:r>
              <a:rPr lang="en-GB" sz="1800" dirty="0" smtClean="0">
                <a:solidFill>
                  <a:schemeClr val="accent1"/>
                </a:solidFill>
              </a:rPr>
              <a:t>uclid</a:t>
            </a:r>
            <a:endParaRPr lang="en-GB" sz="1800" dirty="0">
              <a:solidFill>
                <a:schemeClr val="accent1"/>
              </a:solidFill>
            </a:endParaRPr>
          </a:p>
        </p:txBody>
      </p:sp>
      <p:sp>
        <p:nvSpPr>
          <p:cNvPr id="4" name="ZoneTexte 3"/>
          <p:cNvSpPr txBox="1"/>
          <p:nvPr/>
        </p:nvSpPr>
        <p:spPr>
          <a:xfrm>
            <a:off x="8177640" y="4542765"/>
            <a:ext cx="662361" cy="338554"/>
          </a:xfrm>
          <a:prstGeom prst="rect">
            <a:avLst/>
          </a:prstGeom>
          <a:noFill/>
        </p:spPr>
        <p:txBody>
          <a:bodyPr wrap="none" rtlCol="0">
            <a:spAutoFit/>
          </a:bodyPr>
          <a:lstStyle/>
          <a:p>
            <a:r>
              <a:rPr lang="en-GB" sz="1600" dirty="0" smtClean="0">
                <a:solidFill>
                  <a:schemeClr val="accent1"/>
                </a:solidFill>
              </a:rPr>
              <a:t>LSST</a:t>
            </a:r>
            <a:endParaRPr lang="en-GB" sz="1600" dirty="0">
              <a:solidFill>
                <a:schemeClr val="accent1"/>
              </a:solidFill>
            </a:endParaRPr>
          </a:p>
        </p:txBody>
      </p:sp>
      <p:sp>
        <p:nvSpPr>
          <p:cNvPr id="5" name="ZoneTexte 4"/>
          <p:cNvSpPr txBox="1"/>
          <p:nvPr/>
        </p:nvSpPr>
        <p:spPr>
          <a:xfrm>
            <a:off x="155662" y="2627643"/>
            <a:ext cx="1219168" cy="338554"/>
          </a:xfrm>
          <a:prstGeom prst="rect">
            <a:avLst/>
          </a:prstGeom>
          <a:noFill/>
        </p:spPr>
        <p:txBody>
          <a:bodyPr wrap="square" rtlCol="0">
            <a:spAutoFit/>
          </a:bodyPr>
          <a:lstStyle/>
          <a:p>
            <a:r>
              <a:rPr lang="en-GB" sz="1600" dirty="0" err="1" smtClean="0">
                <a:solidFill>
                  <a:schemeClr val="accent1"/>
                </a:solidFill>
              </a:rPr>
              <a:t>LiteBird</a:t>
            </a:r>
            <a:endParaRPr lang="en-GB" sz="1600" dirty="0">
              <a:solidFill>
                <a:schemeClr val="accent1"/>
              </a:solidFill>
            </a:endParaRPr>
          </a:p>
        </p:txBody>
      </p:sp>
      <p:sp>
        <p:nvSpPr>
          <p:cNvPr id="6" name="ZoneTexte 5"/>
          <p:cNvSpPr txBox="1"/>
          <p:nvPr/>
        </p:nvSpPr>
        <p:spPr>
          <a:xfrm>
            <a:off x="0" y="3707740"/>
            <a:ext cx="1604064" cy="369332"/>
          </a:xfrm>
          <a:prstGeom prst="rect">
            <a:avLst/>
          </a:prstGeom>
          <a:noFill/>
        </p:spPr>
        <p:txBody>
          <a:bodyPr wrap="square" rtlCol="0">
            <a:spAutoFit/>
          </a:bodyPr>
          <a:lstStyle/>
          <a:p>
            <a:r>
              <a:rPr lang="en-GB" sz="1800" dirty="0" smtClean="0">
                <a:solidFill>
                  <a:schemeClr val="accent1"/>
                </a:solidFill>
              </a:rPr>
              <a:t>Simons Array</a:t>
            </a:r>
            <a:endParaRPr lang="en-GB" sz="1800" dirty="0">
              <a:solidFill>
                <a:schemeClr val="accent1"/>
              </a:solidFill>
            </a:endParaRPr>
          </a:p>
        </p:txBody>
      </p:sp>
      <p:sp>
        <p:nvSpPr>
          <p:cNvPr id="7" name="ZoneTexte 6"/>
          <p:cNvSpPr txBox="1"/>
          <p:nvPr/>
        </p:nvSpPr>
        <p:spPr>
          <a:xfrm>
            <a:off x="591343" y="4628839"/>
            <a:ext cx="956321" cy="369332"/>
          </a:xfrm>
          <a:prstGeom prst="rect">
            <a:avLst/>
          </a:prstGeom>
          <a:noFill/>
        </p:spPr>
        <p:txBody>
          <a:bodyPr wrap="square" rtlCol="0">
            <a:spAutoFit/>
          </a:bodyPr>
          <a:lstStyle/>
          <a:p>
            <a:r>
              <a:rPr lang="en-GB" sz="1800" smtClean="0">
                <a:solidFill>
                  <a:schemeClr val="accent1"/>
                </a:solidFill>
              </a:rPr>
              <a:t>QUBIC</a:t>
            </a:r>
            <a:endParaRPr lang="en-GB" sz="1800"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Vide">
  <a:themeElements>
    <a:clrScheme name="Personnalisée 2">
      <a:dk1>
        <a:srgbClr val="000000"/>
      </a:dk1>
      <a:lt1>
        <a:srgbClr val="FFFFFF"/>
      </a:lt1>
      <a:dk2>
        <a:srgbClr val="000000"/>
      </a:dk2>
      <a:lt2>
        <a:srgbClr val="808080"/>
      </a:lt2>
      <a:accent1>
        <a:srgbClr val="FFFF00"/>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29086</TotalTime>
  <Words>3842</Words>
  <Application>Microsoft Macintosh PowerPoint</Application>
  <PresentationFormat>Présentation à l'écran (4:3)</PresentationFormat>
  <Paragraphs>814</Paragraphs>
  <Slides>52</Slides>
  <Notes>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52</vt:i4>
      </vt:variant>
    </vt:vector>
  </HeadingPairs>
  <TitlesOfParts>
    <vt:vector size="54" baseType="lpstr">
      <vt:lpstr>Vide</vt:lpstr>
      <vt:lpstr>Excel.Chart.8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Dark matter (invisibles II)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Gender issues</vt:lpstr>
      <vt:lpstr>Présentation PowerPoint</vt:lpstr>
      <vt:lpstr>Astro-geo science emerging synergy  (or revival of an older alliance)</vt:lpstr>
      <vt:lpstr>Présentation PowerPoint</vt:lpstr>
      <vt:lpstr>Présentation PowerPoint</vt:lpstr>
      <vt:lpstr>Présentation PowerPoint</vt:lpstr>
      <vt:lpstr>APC mm lab (strong connection with PCCP)</vt:lpstr>
      <vt:lpstr>R&amp;D BSD (B-mode Superconducting Detectors)</vt:lpstr>
      <vt:lpstr>TESs developments</vt:lpstr>
      <vt:lpstr>Polarisation sensitive KIDs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LA TAILLE Christophe</dc:creator>
  <cp:lastModifiedBy>Stavros Katsanevas</cp:lastModifiedBy>
  <cp:revision>595</cp:revision>
  <cp:lastPrinted>2017-03-31T09:28:46Z</cp:lastPrinted>
  <dcterms:created xsi:type="dcterms:W3CDTF">1601-01-01T00:00:00Z</dcterms:created>
  <dcterms:modified xsi:type="dcterms:W3CDTF">2017-11-20T05:54:54Z</dcterms:modified>
</cp:coreProperties>
</file>