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embeddings/oleObject2.bin" ContentType="application/vnd.openxmlformats-officedocument.oleObject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customXml/itemProps2.xml" ContentType="application/vnd.openxmlformats-officedocument.customXmlProperties+xml"/>
  <Override PartName="/ppt/notesSlides/notesSlide4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theme/theme5.xml" ContentType="application/vnd.openxmlformats-officedocument.theme+xml"/>
  <Default Extension="png" ContentType="image/png"/>
  <Override PartName="/ppt/slides/slide27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  <Override PartName="/ppt/slides/slide25.xml" ContentType="application/vnd.openxmlformats-officedocument.presentationml.slide+xml"/>
  <Override PartName="/ppt/embeddings/oleObject5.bin" ContentType="application/vnd.openxmlformats-officedocument.oleObject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3"/>
    <p:sldMasterId id="2147483672" r:id="rId4"/>
    <p:sldMasterId id="2147483684" r:id="rId5"/>
  </p:sldMasterIdLst>
  <p:notesMasterIdLst>
    <p:notesMasterId r:id="rId35"/>
  </p:notesMasterIdLst>
  <p:handoutMasterIdLst>
    <p:handoutMasterId r:id="rId36"/>
  </p:handoutMasterIdLst>
  <p:sldIdLst>
    <p:sldId id="256" r:id="rId6"/>
    <p:sldId id="277" r:id="rId7"/>
    <p:sldId id="300" r:id="rId8"/>
    <p:sldId id="281" r:id="rId9"/>
    <p:sldId id="288" r:id="rId10"/>
    <p:sldId id="305" r:id="rId11"/>
    <p:sldId id="298" r:id="rId12"/>
    <p:sldId id="299" r:id="rId13"/>
    <p:sldId id="302" r:id="rId14"/>
    <p:sldId id="283" r:id="rId15"/>
    <p:sldId id="295" r:id="rId16"/>
    <p:sldId id="282" r:id="rId17"/>
    <p:sldId id="301" r:id="rId18"/>
    <p:sldId id="284" r:id="rId19"/>
    <p:sldId id="285" r:id="rId20"/>
    <p:sldId id="303" r:id="rId21"/>
    <p:sldId id="287" r:id="rId22"/>
    <p:sldId id="290" r:id="rId23"/>
    <p:sldId id="291" r:id="rId24"/>
    <p:sldId id="292" r:id="rId25"/>
    <p:sldId id="293" r:id="rId26"/>
    <p:sldId id="297" r:id="rId27"/>
    <p:sldId id="289" r:id="rId28"/>
    <p:sldId id="294" r:id="rId29"/>
    <p:sldId id="304" r:id="rId30"/>
    <p:sldId id="280" r:id="rId31"/>
    <p:sldId id="279" r:id="rId32"/>
    <p:sldId id="278" r:id="rId33"/>
    <p:sldId id="29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50021"/>
    <a:srgbClr val="009900"/>
    <a:srgbClr val="66FF33"/>
    <a:srgbClr val="FF3300"/>
    <a:srgbClr val="3861AA"/>
    <a:srgbClr val="3C64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9" autoAdjust="0"/>
    <p:restoredTop sz="94668" autoAdjust="0"/>
  </p:normalViewPr>
  <p:slideViewPr>
    <p:cSldViewPr>
      <p:cViewPr varScale="1">
        <p:scale>
          <a:sx n="152" d="100"/>
          <a:sy n="152" d="100"/>
        </p:scale>
        <p:origin x="-10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26.xml"/><Relationship Id="rId34" Type="http://schemas.openxmlformats.org/officeDocument/2006/relationships/slide" Target="slides/slide29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2.xml"/><Relationship Id="rId36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9" Type="http://schemas.openxmlformats.org/officeDocument/2006/relationships/slide" Target="slides/slide4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1.xml"/><Relationship Id="rId27" Type="http://schemas.openxmlformats.org/officeDocument/2006/relationships/slide" Target="slides/slide22.xml"/><Relationship Id="rId14" Type="http://schemas.openxmlformats.org/officeDocument/2006/relationships/slide" Target="slides/slide9.xml"/><Relationship Id="rId23" Type="http://schemas.openxmlformats.org/officeDocument/2006/relationships/slide" Target="slides/slide18.xml"/><Relationship Id="rId4" Type="http://schemas.openxmlformats.org/officeDocument/2006/relationships/slideMaster" Target="slideMasters/slideMaster2.xml"/><Relationship Id="rId28" Type="http://schemas.openxmlformats.org/officeDocument/2006/relationships/slide" Target="slides/slide23.xml"/><Relationship Id="rId26" Type="http://schemas.openxmlformats.org/officeDocument/2006/relationships/slide" Target="slides/slide21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29" Type="http://schemas.openxmlformats.org/officeDocument/2006/relationships/slide" Target="slides/slide24.xml"/><Relationship Id="rId6" Type="http://schemas.openxmlformats.org/officeDocument/2006/relationships/slide" Target="slides/slide1.xml"/><Relationship Id="rId16" Type="http://schemas.openxmlformats.org/officeDocument/2006/relationships/slide" Target="slides/slide11.xml"/><Relationship Id="rId33" Type="http://schemas.openxmlformats.org/officeDocument/2006/relationships/slide" Target="slides/slide28.xml"/><Relationship Id="rId41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19" Type="http://schemas.openxmlformats.org/officeDocument/2006/relationships/slide" Target="slides/slide14.xml"/><Relationship Id="rId38" Type="http://schemas.openxmlformats.org/officeDocument/2006/relationships/presProps" Target="presProps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08C05-F062-574E-946A-5D55755206DD}" type="datetimeFigureOut">
              <a:rPr lang="ja-JP" altLang="en-US" smtClean="0"/>
              <a:pPr/>
              <a:t>09.5.19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37CA6-FEDF-8943-9B05-C13417457BD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E9161-8F25-E34B-8F94-FF5B7B9737AB}" type="datetimeFigureOut">
              <a:rPr lang="ja-JP" altLang="en-US" smtClean="0"/>
              <a:pPr/>
              <a:t>09.5.19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5BAA5-27F2-8749-A027-BED3CA75CE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8BE6D1-C901-134D-A24F-FFEDBA0406D4}" type="slidenum">
              <a:rPr lang="en-US"/>
              <a:pPr/>
              <a:t>17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Relationship Id="rId5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CERNlogo-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sz="900">
                <a:latin typeface="Tahoma" charset="0"/>
              </a:rPr>
              <a:t>CERN IT Department</a:t>
            </a:r>
          </a:p>
          <a:p>
            <a:pPr algn="r"/>
            <a:r>
              <a:rPr lang="en-US" altLang="ja-JP" sz="900">
                <a:latin typeface="Tahoma" charset="0"/>
              </a:rPr>
              <a:t>CH-1211 Genève 23</a:t>
            </a:r>
          </a:p>
          <a:p>
            <a:pPr algn="r"/>
            <a:r>
              <a:rPr lang="en-US" altLang="ja-JP" sz="900">
                <a:latin typeface="Tahoma" charset="0"/>
              </a:rPr>
              <a:t>Switzerland</a:t>
            </a:r>
          </a:p>
          <a:p>
            <a:pPr algn="r"/>
            <a:r>
              <a:rPr lang="en-US" altLang="ja-JP" sz="1100" b="1">
                <a:latin typeface="Tahoma" charset="0"/>
              </a:rPr>
              <a:t>www.cern.ch/i</a:t>
            </a:r>
            <a:r>
              <a:rPr lang="en-US" altLang="ja-JP" sz="1000" b="1">
                <a:latin typeface="Tahoma" charset="0"/>
              </a:rPr>
              <a:t>t</a:t>
            </a:r>
          </a:p>
        </p:txBody>
      </p:sp>
      <p:graphicFrame>
        <p:nvGraphicFramePr>
          <p:cNvPr id="6" name="Object 32"/>
          <p:cNvGraphicFramePr>
            <a:graphicFrameLocks noChangeAspect="1"/>
          </p:cNvGraphicFramePr>
          <p:nvPr/>
        </p:nvGraphicFramePr>
        <p:xfrm>
          <a:off x="1146175" y="0"/>
          <a:ext cx="7997825" cy="847725"/>
        </p:xfrm>
        <a:graphic>
          <a:graphicData uri="http://schemas.openxmlformats.org/presentationml/2006/ole">
            <p:oleObj spid="_x0000_s72706" name="Image" r:id="rId4" imgW="13168254" imgH="1396825" progId="">
              <p:embed/>
            </p:oleObj>
          </a:graphicData>
        </a:graphic>
      </p:graphicFrame>
      <p:graphicFrame>
        <p:nvGraphicFramePr>
          <p:cNvPr id="7" name="Object 34"/>
          <p:cNvGraphicFramePr>
            <a:graphicFrameLocks noChangeAspect="1"/>
          </p:cNvGraphicFramePr>
          <p:nvPr/>
        </p:nvGraphicFramePr>
        <p:xfrm>
          <a:off x="0" y="0"/>
          <a:ext cx="1204913" cy="6096000"/>
        </p:xfrm>
        <a:graphic>
          <a:graphicData uri="http://schemas.openxmlformats.org/presentationml/2006/ole">
            <p:oleObj spid="_x0000_s72707" name="Image" r:id="rId5" imgW="2006349" imgH="10158730" progId="">
              <p:embed/>
            </p:oleObj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752600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914400"/>
            <a:ext cx="1905000" cy="5105400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14400"/>
            <a:ext cx="55626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019800" cy="6858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en-GB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32738" y="6400799"/>
            <a:ext cx="373062" cy="228601"/>
          </a:xfrm>
          <a:prstGeom prst="rect">
            <a:avLst/>
          </a:prstGeom>
        </p:spPr>
        <p:txBody>
          <a:bodyPr/>
          <a:lstStyle/>
          <a:p>
            <a:fld id="{5513A1F5-A197-4149-B1C6-63B38B397F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219200" y="1066800"/>
            <a:ext cx="7848600" cy="495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050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55626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362200"/>
            <a:ext cx="6742113" cy="1362075"/>
          </a:xfrm>
        </p:spPr>
        <p:txBody>
          <a:bodyPr anchor="ctr"/>
          <a:lstStyle>
            <a:lvl1pPr algn="ctr">
              <a:defRPr sz="2400" b="1" i="1" cap="none">
                <a:solidFill>
                  <a:srgbClr val="3861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3733800"/>
            <a:ext cx="6742113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907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198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990600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676400"/>
            <a:ext cx="3657600" cy="441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990600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676400"/>
            <a:ext cx="3657600" cy="4419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800600"/>
            <a:ext cx="7696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914400"/>
            <a:ext cx="7696200" cy="38131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5367338"/>
            <a:ext cx="769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6" Type="http://schemas.openxmlformats.org/officeDocument/2006/relationships/oleObject" Target="../embeddings/oleObject4.bin"/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3.v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4.v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5.bin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5" descr="banner-ITonl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 i="1">
                <a:solidFill>
                  <a:srgbClr val="00529E"/>
                </a:solidFill>
                <a:ea typeface="ＭＳ Ｐゴシック" charset="-128"/>
              </a:defRPr>
            </a:lvl1pPr>
          </a:lstStyle>
          <a:p>
            <a:r>
              <a:rPr lang="en-US" altLang="ja-JP" smtClean="0"/>
              <a:t>F.Furano (CERN IT-DM) - Xrootd usage @ LHC</a:t>
            </a:r>
            <a:endParaRPr lang="ja-JP" altLang="en-US" dirty="0"/>
          </a:p>
        </p:txBody>
      </p:sp>
      <p:pic>
        <p:nvPicPr>
          <p:cNvPr id="1032" name="Picture 22" descr="CERNlogo-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sz="900">
                <a:latin typeface="Tahoma" charset="0"/>
              </a:rPr>
              <a:t>CERN IT Department</a:t>
            </a:r>
          </a:p>
          <a:p>
            <a:pPr algn="r"/>
            <a:r>
              <a:rPr lang="en-US" altLang="ja-JP" sz="900">
                <a:latin typeface="Tahoma" charset="0"/>
              </a:rPr>
              <a:t>CH-1211 Genève 23</a:t>
            </a:r>
          </a:p>
          <a:p>
            <a:pPr algn="r"/>
            <a:r>
              <a:rPr lang="en-US" altLang="ja-JP" sz="900">
                <a:latin typeface="Tahoma" charset="0"/>
              </a:rPr>
              <a:t>Switzerland</a:t>
            </a:r>
          </a:p>
          <a:p>
            <a:pPr algn="r"/>
            <a:r>
              <a:rPr lang="en-US" altLang="ja-JP" sz="1100" b="1">
                <a:latin typeface="Tahoma" charset="0"/>
              </a:rPr>
              <a:t>www.cern.ch/i</a:t>
            </a:r>
            <a:r>
              <a:rPr lang="en-US" altLang="ja-JP" sz="1000" b="1">
                <a:latin typeface="Tahoma" charset="0"/>
              </a:rPr>
              <a:t>t</a:t>
            </a: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0" y="0"/>
          <a:ext cx="1204913" cy="6096000"/>
        </p:xfrm>
        <a:graphic>
          <a:graphicData uri="http://schemas.openxmlformats.org/presentationml/2006/ole">
            <p:oleObj spid="_x0000_s1026" name="Image" r:id="rId16" imgW="2006349" imgH="1015873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4" r:id="rId8"/>
    <p:sldLayoutId id="2147483705" r:id="rId9"/>
    <p:sldLayoutId id="2147483706" r:id="rId10"/>
    <p:sldLayoutId id="2147483730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pic>
        <p:nvPicPr>
          <p:cNvPr id="3077" name="Picture 8" descr="banner-ITonl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</a:defRPr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  <p:pic>
        <p:nvPicPr>
          <p:cNvPr id="3080" name="Picture 13" descr="CERNlogo-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sz="900">
                <a:latin typeface="Tahoma" charset="0"/>
              </a:rPr>
              <a:t>CERN IT Department</a:t>
            </a:r>
          </a:p>
          <a:p>
            <a:pPr algn="r"/>
            <a:r>
              <a:rPr lang="en-US" altLang="ja-JP" sz="900">
                <a:latin typeface="Tahoma" charset="0"/>
              </a:rPr>
              <a:t>CH-1211 Genève 23</a:t>
            </a:r>
          </a:p>
          <a:p>
            <a:pPr algn="r"/>
            <a:r>
              <a:rPr lang="en-US" altLang="ja-JP" sz="900">
                <a:latin typeface="Tahoma" charset="0"/>
              </a:rPr>
              <a:t>Switzerland</a:t>
            </a:r>
          </a:p>
          <a:p>
            <a:pPr algn="r"/>
            <a:r>
              <a:rPr lang="en-US" altLang="ja-JP" sz="1100" b="1">
                <a:latin typeface="Tahoma" charset="0"/>
              </a:rPr>
              <a:t>www.cern.ch/i</a:t>
            </a:r>
            <a:r>
              <a:rPr lang="en-US" altLang="ja-JP" sz="1000" b="1">
                <a:latin typeface="Tahoma" charset="0"/>
              </a:rPr>
              <a:t>t</a:t>
            </a:r>
          </a:p>
        </p:txBody>
      </p:sp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0" y="0"/>
          <a:ext cx="1204913" cy="6096000"/>
        </p:xfrm>
        <a:graphic>
          <a:graphicData uri="http://schemas.openxmlformats.org/presentationml/2006/ole">
            <p:oleObj spid="_x0000_s3074" name="Image" r:id="rId16" imgW="2006349" imgH="1015873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pic>
        <p:nvPicPr>
          <p:cNvPr id="4101" name="Picture 8" descr="banner-ITonl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</a:defRPr>
            </a:lvl1pPr>
          </a:lstStyle>
          <a:p>
            <a:r>
              <a:rPr lang="en-US" altLang="ja-JP" smtClean="0"/>
              <a:t>F.Furano (CERN IT-DM) - Xrootd usage @ LHC</a:t>
            </a:r>
            <a:endParaRPr lang="en-US" altLang="ja-JP">
              <a:solidFill>
                <a:srgbClr val="3861AA"/>
              </a:solidFill>
            </a:endParaRPr>
          </a:p>
        </p:txBody>
      </p:sp>
      <p:graphicFrame>
        <p:nvGraphicFramePr>
          <p:cNvPr id="4098" name="Object 20"/>
          <p:cNvGraphicFramePr>
            <a:graphicFrameLocks noChangeAspect="1"/>
          </p:cNvGraphicFramePr>
          <p:nvPr/>
        </p:nvGraphicFramePr>
        <p:xfrm>
          <a:off x="0" y="0"/>
          <a:ext cx="1189038" cy="850900"/>
        </p:xfrm>
        <a:graphic>
          <a:graphicData uri="http://schemas.openxmlformats.org/presentationml/2006/ole">
            <p:oleObj spid="_x0000_s4098" name="Image" r:id="rId15" imgW="2006349" imgH="1434415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7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wmf"/><Relationship Id="rId3" Type="http://schemas.openxmlformats.org/officeDocument/2006/relationships/image" Target="../media/image9.wmf"/><Relationship Id="rId6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Xrootd usage @ LHC</a:t>
            </a:r>
            <a:endParaRPr lang="en-GB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6400800" cy="1371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An up-to-</a:t>
            </a:r>
            <a:r>
              <a:rPr lang="en-US" altLang="ja-JP" dirty="0" smtClean="0"/>
              <a:t>date technical survey about xrootd-based </a:t>
            </a:r>
            <a:r>
              <a:rPr lang="en-US" altLang="ja-JP" smtClean="0"/>
              <a:t>storage solutions</a:t>
            </a:r>
            <a:endParaRPr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13" name="Rectangle 41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xrootd Plugin Architecture</a:t>
            </a:r>
            <a:endParaRPr lang="en-US" altLang="ja-JP"/>
          </a:p>
        </p:txBody>
      </p:sp>
      <p:sp>
        <p:nvSpPr>
          <p:cNvPr id="40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en-US" altLang="ja-JP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126288" y="2544762"/>
            <a:ext cx="1789112" cy="1411288"/>
            <a:chOff x="4393" y="2064"/>
            <a:chExt cx="1127" cy="889"/>
          </a:xfrm>
        </p:grpSpPr>
        <p:sp>
          <p:nvSpPr>
            <p:cNvPr id="156691" name="Rectangle 19"/>
            <p:cNvSpPr>
              <a:spLocks noChangeArrowheads="1"/>
            </p:cNvSpPr>
            <p:nvPr/>
          </p:nvSpPr>
          <p:spPr bwMode="auto">
            <a:xfrm>
              <a:off x="4416" y="2112"/>
              <a:ext cx="1104" cy="347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CEBF5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4393" y="2064"/>
              <a:ext cx="1091" cy="889"/>
              <a:chOff x="4393" y="2064"/>
              <a:chExt cx="1091" cy="889"/>
            </a:xfrm>
          </p:grpSpPr>
          <p:pic>
            <p:nvPicPr>
              <p:cNvPr id="156693" name="Picture 21" descr="MCj0322662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7745936">
                <a:off x="4464" y="2448"/>
                <a:ext cx="434" cy="576"/>
              </a:xfrm>
              <a:prstGeom prst="rect">
                <a:avLst/>
              </a:prstGeom>
              <a:noFill/>
            </p:spPr>
          </p:pic>
          <p:sp>
            <p:nvSpPr>
              <p:cNvPr id="156694" name="Text Box 22"/>
              <p:cNvSpPr txBox="1">
                <a:spLocks noChangeArrowheads="1"/>
              </p:cNvSpPr>
              <p:nvPr/>
            </p:nvSpPr>
            <p:spPr bwMode="auto">
              <a:xfrm>
                <a:off x="4512" y="2064"/>
                <a:ext cx="972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2000"/>
                  <a:t>lfn2pfn</a:t>
                </a:r>
              </a:p>
              <a:p>
                <a:r>
                  <a:rPr lang="en-US" altLang="ja-JP" sz="1400">
                    <a:solidFill>
                      <a:schemeClr val="bg1"/>
                    </a:solidFill>
                  </a:rPr>
                  <a:t>prefix encoding</a:t>
                </a:r>
              </a:p>
            </p:txBody>
          </p:sp>
        </p:grp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4495800" y="3802062"/>
            <a:ext cx="4495800" cy="952500"/>
            <a:chOff x="2736" y="2616"/>
            <a:chExt cx="2832" cy="600"/>
          </a:xfrm>
        </p:grpSpPr>
        <p:sp>
          <p:nvSpPr>
            <p:cNvPr id="156681" name="AutoShape 9"/>
            <p:cNvSpPr>
              <a:spLocks noChangeArrowheads="1"/>
            </p:cNvSpPr>
            <p:nvPr/>
          </p:nvSpPr>
          <p:spPr bwMode="auto">
            <a:xfrm>
              <a:off x="5184" y="2688"/>
              <a:ext cx="384" cy="336"/>
            </a:xfrm>
            <a:prstGeom prst="flowChartMagneticDisk">
              <a:avLst/>
            </a:prstGeom>
            <a:gradFill rotWithShape="1">
              <a:gsLst>
                <a:gs pos="0">
                  <a:srgbClr val="BBDFD8"/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736" y="2616"/>
              <a:ext cx="2160" cy="600"/>
              <a:chOff x="2736" y="2856"/>
              <a:chExt cx="2160" cy="600"/>
            </a:xfrm>
          </p:grpSpPr>
          <p:pic>
            <p:nvPicPr>
              <p:cNvPr id="156696" name="Picture 24" descr="MCj033591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2582546">
                <a:off x="2736" y="2856"/>
                <a:ext cx="768" cy="504"/>
              </a:xfrm>
              <a:prstGeom prst="rect">
                <a:avLst/>
              </a:prstGeom>
              <a:noFill/>
            </p:spPr>
          </p:pic>
          <p:sp>
            <p:nvSpPr>
              <p:cNvPr id="156697" name="Rectangle 25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392" cy="528"/>
              </a:xfrm>
              <a:prstGeom prst="rect">
                <a:avLst/>
              </a:prstGeom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DCEBF5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ja-JP" altLang="en-US"/>
              </a:p>
            </p:txBody>
          </p:sp>
          <p:sp>
            <p:nvSpPr>
              <p:cNvPr id="156698" name="Text Box 26"/>
              <p:cNvSpPr txBox="1">
                <a:spLocks noChangeArrowheads="1"/>
              </p:cNvSpPr>
              <p:nvPr/>
            </p:nvSpPr>
            <p:spPr bwMode="auto">
              <a:xfrm>
                <a:off x="3516" y="2928"/>
                <a:ext cx="1380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/>
                  <a:t>Storage System</a:t>
                </a:r>
              </a:p>
              <a:p>
                <a:r>
                  <a:rPr lang="en-US" altLang="ja-JP" sz="1800">
                    <a:solidFill>
                      <a:schemeClr val="bg1"/>
                    </a:solidFill>
                  </a:rPr>
                  <a:t>(oss, </a:t>
                </a:r>
                <a:r>
                  <a:rPr lang="en-US" altLang="ja-JP" sz="1800">
                    <a:solidFill>
                      <a:srgbClr val="DDDDDD"/>
                    </a:solidFill>
                  </a:rPr>
                  <a:t>drm/srm</a:t>
                </a:r>
                <a:r>
                  <a:rPr lang="en-US" altLang="ja-JP" sz="1800">
                    <a:solidFill>
                      <a:schemeClr val="bg1"/>
                    </a:solidFill>
                  </a:rPr>
                  <a:t>, etc)</a:t>
                </a:r>
              </a:p>
            </p:txBody>
          </p:sp>
        </p:grpSp>
        <p:sp>
          <p:nvSpPr>
            <p:cNvPr id="156716" name="Line 44"/>
            <p:cNvSpPr>
              <a:spLocks noChangeShapeType="1"/>
            </p:cNvSpPr>
            <p:nvPr/>
          </p:nvSpPr>
          <p:spPr bwMode="auto">
            <a:xfrm>
              <a:off x="4944" y="2880"/>
              <a:ext cx="240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943600" y="1477962"/>
            <a:ext cx="2433638" cy="1828800"/>
            <a:chOff x="3648" y="1248"/>
            <a:chExt cx="1533" cy="1152"/>
          </a:xfrm>
        </p:grpSpPr>
        <p:pic>
          <p:nvPicPr>
            <p:cNvPr id="156675" name="Picture 3" descr="MCj0215570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64580479">
              <a:off x="3648" y="1680"/>
              <a:ext cx="684" cy="720"/>
            </a:xfrm>
            <a:prstGeom prst="rect">
              <a:avLst/>
            </a:prstGeom>
            <a:noFill/>
          </p:spPr>
        </p:pic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4080" y="1248"/>
              <a:ext cx="1056" cy="480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CEBF5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sp>
          <p:nvSpPr>
            <p:cNvPr id="156677" name="Text Box 5"/>
            <p:cNvSpPr txBox="1">
              <a:spLocks noChangeArrowheads="1"/>
            </p:cNvSpPr>
            <p:nvPr/>
          </p:nvSpPr>
          <p:spPr bwMode="auto">
            <a:xfrm>
              <a:off x="4080" y="1248"/>
              <a:ext cx="11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/>
                <a:t>authentication</a:t>
              </a:r>
            </a:p>
            <a:p>
              <a:r>
                <a:rPr lang="en-US" altLang="ja-JP" sz="2000">
                  <a:solidFill>
                    <a:schemeClr val="bg1"/>
                  </a:solidFill>
                </a:rPr>
                <a:t>(gsi, krb5, etc)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057400" y="4394200"/>
            <a:ext cx="2493963" cy="1585912"/>
            <a:chOff x="1200" y="2989"/>
            <a:chExt cx="1571" cy="999"/>
          </a:xfrm>
        </p:grpSpPr>
        <p:sp>
          <p:nvSpPr>
            <p:cNvPr id="156687" name="Rectangle 15"/>
            <p:cNvSpPr>
              <a:spLocks noChangeArrowheads="1"/>
            </p:cNvSpPr>
            <p:nvPr/>
          </p:nvSpPr>
          <p:spPr bwMode="auto">
            <a:xfrm>
              <a:off x="1200" y="3552"/>
              <a:ext cx="1056" cy="432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CEBF5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pic>
          <p:nvPicPr>
            <p:cNvPr id="156688" name="Picture 16" descr="MCj0237423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99925239">
              <a:off x="2124" y="2916"/>
              <a:ext cx="573" cy="720"/>
            </a:xfrm>
            <a:prstGeom prst="rect">
              <a:avLst/>
            </a:prstGeom>
            <a:noFill/>
          </p:spPr>
        </p:pic>
        <p:sp>
          <p:nvSpPr>
            <p:cNvPr id="156689" name="Text Box 17"/>
            <p:cNvSpPr txBox="1">
              <a:spLocks noChangeArrowheads="1"/>
            </p:cNvSpPr>
            <p:nvPr/>
          </p:nvSpPr>
          <p:spPr bwMode="auto">
            <a:xfrm>
              <a:off x="1325" y="3561"/>
              <a:ext cx="84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dirty="0"/>
                <a:t>Clustering</a:t>
              </a:r>
            </a:p>
            <a:p>
              <a:r>
                <a:rPr lang="en-US" altLang="ja-JP" sz="1800" dirty="0" smtClean="0">
                  <a:solidFill>
                    <a:schemeClr val="bg1"/>
                  </a:solidFill>
                </a:rPr>
                <a:t>(</a:t>
              </a:r>
              <a:r>
                <a:rPr lang="en-US" altLang="ja-JP" sz="1800" dirty="0" err="1" smtClean="0">
                  <a:solidFill>
                    <a:schemeClr val="bg1"/>
                  </a:solidFill>
                </a:rPr>
                <a:t>cmsd</a:t>
              </a:r>
              <a:r>
                <a:rPr lang="en-US" altLang="ja-JP" sz="18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447800" y="3078162"/>
            <a:ext cx="1981200" cy="1368425"/>
            <a:chOff x="816" y="2400"/>
            <a:chExt cx="1248" cy="862"/>
          </a:xfrm>
        </p:grpSpPr>
        <p:pic>
          <p:nvPicPr>
            <p:cNvPr id="156700" name="Picture 28" descr="MCj0361716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36" y="2737"/>
              <a:ext cx="528" cy="525"/>
            </a:xfrm>
            <a:prstGeom prst="rect">
              <a:avLst/>
            </a:prstGeom>
            <a:noFill/>
          </p:spPr>
        </p:pic>
        <p:sp>
          <p:nvSpPr>
            <p:cNvPr id="156701" name="Rectangle 29"/>
            <p:cNvSpPr>
              <a:spLocks noChangeArrowheads="1"/>
            </p:cNvSpPr>
            <p:nvPr/>
          </p:nvSpPr>
          <p:spPr bwMode="auto">
            <a:xfrm>
              <a:off x="816" y="2448"/>
              <a:ext cx="1104" cy="347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CEBF5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sp>
          <p:nvSpPr>
            <p:cNvPr id="156702" name="Text Box 30"/>
            <p:cNvSpPr txBox="1">
              <a:spLocks noChangeArrowheads="1"/>
            </p:cNvSpPr>
            <p:nvPr/>
          </p:nvSpPr>
          <p:spPr bwMode="auto">
            <a:xfrm>
              <a:off x="864" y="2400"/>
              <a:ext cx="9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800"/>
                <a:t>authorization</a:t>
              </a:r>
            </a:p>
            <a:p>
              <a:r>
                <a:rPr lang="en-US" altLang="ja-JP" sz="1400">
                  <a:solidFill>
                    <a:schemeClr val="bg1"/>
                  </a:solidFill>
                </a:rPr>
                <a:t>(name  based)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044825" y="2925762"/>
            <a:ext cx="1936750" cy="1828800"/>
            <a:chOff x="1822" y="2304"/>
            <a:chExt cx="1220" cy="1152"/>
          </a:xfrm>
        </p:grpSpPr>
        <p:sp>
          <p:nvSpPr>
            <p:cNvPr id="156704" name="Rectangle 32"/>
            <p:cNvSpPr>
              <a:spLocks noChangeArrowheads="1"/>
            </p:cNvSpPr>
            <p:nvPr/>
          </p:nvSpPr>
          <p:spPr bwMode="auto">
            <a:xfrm>
              <a:off x="1872" y="2928"/>
              <a:ext cx="1152" cy="528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CEBF5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1822" y="2304"/>
              <a:ext cx="1220" cy="1085"/>
              <a:chOff x="1822" y="2304"/>
              <a:chExt cx="1220" cy="1085"/>
            </a:xfrm>
          </p:grpSpPr>
          <p:pic>
            <p:nvPicPr>
              <p:cNvPr id="156706" name="Picture 34" descr="MCj03797670000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0" y="2304"/>
                <a:ext cx="495" cy="624"/>
              </a:xfrm>
              <a:prstGeom prst="rect">
                <a:avLst/>
              </a:prstGeom>
              <a:noFill/>
            </p:spPr>
          </p:pic>
          <p:sp>
            <p:nvSpPr>
              <p:cNvPr id="156707" name="Text Box 35"/>
              <p:cNvSpPr txBox="1">
                <a:spLocks noChangeArrowheads="1"/>
              </p:cNvSpPr>
              <p:nvPr/>
            </p:nvSpPr>
            <p:spPr bwMode="auto">
              <a:xfrm>
                <a:off x="1822" y="2928"/>
                <a:ext cx="1220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/>
                  <a:t>File System</a:t>
                </a:r>
              </a:p>
              <a:p>
                <a:r>
                  <a:rPr lang="en-US" altLang="ja-JP" sz="1800">
                    <a:solidFill>
                      <a:schemeClr val="bg1"/>
                    </a:solidFill>
                  </a:rPr>
                  <a:t>(ofs, sfs, alice, etc)</a:t>
                </a:r>
              </a:p>
            </p:txBody>
          </p:sp>
        </p:grp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3101975" y="2087562"/>
            <a:ext cx="3222625" cy="1219200"/>
            <a:chOff x="2982" y="1776"/>
            <a:chExt cx="2030" cy="768"/>
          </a:xfrm>
        </p:grpSpPr>
        <p:pic>
          <p:nvPicPr>
            <p:cNvPr id="156709" name="Picture 37" descr="MCj0391210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2700635">
              <a:off x="2947" y="1811"/>
              <a:ext cx="592" cy="522"/>
            </a:xfrm>
            <a:prstGeom prst="rect">
              <a:avLst/>
            </a:prstGeom>
            <a:noFill/>
          </p:spPr>
        </p:pic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552" y="1872"/>
              <a:ext cx="1460" cy="672"/>
              <a:chOff x="2208" y="2304"/>
              <a:chExt cx="1460" cy="672"/>
            </a:xfrm>
          </p:grpSpPr>
          <p:sp>
            <p:nvSpPr>
              <p:cNvPr id="156711" name="Rectangle 39"/>
              <p:cNvSpPr>
                <a:spLocks noChangeArrowheads="1"/>
              </p:cNvSpPr>
              <p:nvPr/>
            </p:nvSpPr>
            <p:spPr bwMode="auto">
              <a:xfrm>
                <a:off x="2208" y="2304"/>
                <a:ext cx="1440" cy="672"/>
              </a:xfrm>
              <a:prstGeom prst="rect">
                <a:avLst/>
              </a:prstGeom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DCEBF5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ja-JP" altLang="en-US"/>
              </a:p>
            </p:txBody>
          </p:sp>
          <p:sp>
            <p:nvSpPr>
              <p:cNvPr id="156712" name="Text Box 40"/>
              <p:cNvSpPr txBox="1">
                <a:spLocks noChangeArrowheads="1"/>
              </p:cNvSpPr>
              <p:nvPr/>
            </p:nvSpPr>
            <p:spPr bwMode="auto">
              <a:xfrm>
                <a:off x="2225" y="2400"/>
                <a:ext cx="144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/>
                  <a:t>Protocol (1 of n)</a:t>
                </a:r>
              </a:p>
              <a:p>
                <a:r>
                  <a:rPr lang="en-US" altLang="ja-JP">
                    <a:solidFill>
                      <a:schemeClr val="bg1"/>
                    </a:solidFill>
                  </a:rPr>
                  <a:t>(xrootd)</a:t>
                </a:r>
              </a:p>
            </p:txBody>
          </p:sp>
        </p:grpSp>
      </p:grpSp>
      <p:sp>
        <p:nvSpPr>
          <p:cNvPr id="156714" name="Rectangle 42"/>
          <p:cNvSpPr>
            <a:spLocks noChangeArrowheads="1"/>
          </p:cNvSpPr>
          <p:nvPr/>
        </p:nvSpPr>
        <p:spPr bwMode="auto">
          <a:xfrm>
            <a:off x="1306513" y="1554162"/>
            <a:ext cx="2286000" cy="838200"/>
          </a:xfrm>
          <a:prstGeom prst="rect">
            <a:avLst/>
          </a:prstGeom>
          <a:gradFill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CEBF5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ja-JP" altLang="en-US"/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1371600" y="1630362"/>
            <a:ext cx="2220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Protocol Driver</a:t>
            </a:r>
          </a:p>
          <a:p>
            <a:r>
              <a:rPr lang="en-US" altLang="ja-JP" sz="2000">
                <a:solidFill>
                  <a:schemeClr val="bg1"/>
                </a:solidFill>
              </a:rPr>
              <a:t>(XRD)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client side</a:t>
            </a:r>
            <a:endParaRPr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altLang="ja-JP" dirty="0" smtClean="0"/>
          </a:p>
          <a:p>
            <a:r>
              <a:rPr lang="en-US" altLang="ja-JP" dirty="0" smtClean="0"/>
              <a:t>Fault tolerance in data access</a:t>
            </a:r>
          </a:p>
          <a:p>
            <a:pPr lvl="1"/>
            <a:r>
              <a:rPr lang="en-US" altLang="ja-JP" dirty="0" smtClean="0"/>
              <a:t>Meets WAN requirements, reduces jobs mortality</a:t>
            </a:r>
          </a:p>
          <a:p>
            <a:r>
              <a:rPr lang="en-US" altLang="ja-JP" dirty="0" smtClean="0"/>
              <a:t>Connection multiplexing (authenticated sessions)</a:t>
            </a:r>
          </a:p>
          <a:p>
            <a:r>
              <a:rPr lang="en-US" altLang="ja-JP" dirty="0" smtClean="0"/>
              <a:t>Up to 65536 parallel </a:t>
            </a:r>
            <a:r>
              <a:rPr lang="en-US" altLang="ja-JP" dirty="0" err="1" smtClean="0"/>
              <a:t>r/w</a:t>
            </a:r>
            <a:r>
              <a:rPr lang="en-US" altLang="ja-JP" dirty="0" smtClean="0"/>
              <a:t> requests at once per client process</a:t>
            </a:r>
          </a:p>
          <a:p>
            <a:r>
              <a:rPr lang="en-US" altLang="ja-JP" dirty="0" smtClean="0"/>
              <a:t>Up to 32767 open files per client process</a:t>
            </a:r>
          </a:p>
          <a:p>
            <a:pPr lvl="1"/>
            <a:r>
              <a:rPr lang="en-US" altLang="ja-JP" dirty="0" smtClean="0"/>
              <a:t>Opens bunches of up to O(1000) files at once, in parallel</a:t>
            </a:r>
          </a:p>
          <a:p>
            <a:pPr lvl="1"/>
            <a:r>
              <a:rPr lang="en-US" altLang="ja-JP" dirty="0" smtClean="0"/>
              <a:t>Full support for huge bulk </a:t>
            </a:r>
            <a:r>
              <a:rPr lang="en-US" altLang="ja-JP" dirty="0" err="1" smtClean="0"/>
              <a:t>prestages</a:t>
            </a:r>
            <a:endParaRPr lang="en-US" altLang="ja-JP" dirty="0" smtClean="0"/>
          </a:p>
          <a:p>
            <a:r>
              <a:rPr lang="en-US" altLang="ja-JP" dirty="0" smtClean="0"/>
              <a:t>Smart </a:t>
            </a:r>
            <a:r>
              <a:rPr lang="en-US" altLang="ja-JP" dirty="0" err="1" smtClean="0"/>
              <a:t>r/w</a:t>
            </a:r>
            <a:r>
              <a:rPr lang="en-US" altLang="ja-JP" dirty="0" smtClean="0"/>
              <a:t> caching</a:t>
            </a:r>
          </a:p>
          <a:p>
            <a:pPr lvl="1"/>
            <a:r>
              <a:rPr lang="en-US" altLang="ja-JP" dirty="0" smtClean="0"/>
              <a:t>Supports normal </a:t>
            </a:r>
            <a:r>
              <a:rPr lang="en-US" altLang="ja-JP" dirty="0" err="1" smtClean="0"/>
              <a:t>readaheads</a:t>
            </a:r>
            <a:r>
              <a:rPr lang="en-US" altLang="ja-JP" dirty="0" smtClean="0"/>
              <a:t> and “Informed Prefetching”</a:t>
            </a:r>
          </a:p>
          <a:p>
            <a:r>
              <a:rPr lang="en-US" altLang="ja-JP" dirty="0" smtClean="0"/>
              <a:t>Asynchronous background writes</a:t>
            </a:r>
          </a:p>
          <a:p>
            <a:pPr lvl="1"/>
            <a:r>
              <a:rPr lang="en-US" altLang="ja-JP" dirty="0" smtClean="0"/>
              <a:t>Boosts writing performance in LAN/WAN</a:t>
            </a:r>
          </a:p>
          <a:p>
            <a:r>
              <a:rPr lang="en-US" altLang="ja-JP" dirty="0" smtClean="0"/>
              <a:t>Sophisticated integration with ROOT</a:t>
            </a:r>
          </a:p>
          <a:p>
            <a:pPr lvl="1"/>
            <a:r>
              <a:rPr lang="en-US" altLang="ja-JP" dirty="0" smtClean="0"/>
              <a:t>Reads in advance the “right” chunks while the app computes the preceding ones</a:t>
            </a:r>
          </a:p>
          <a:p>
            <a:pPr lvl="1"/>
            <a:r>
              <a:rPr lang="en-US" altLang="ja-JP" dirty="0" smtClean="0"/>
              <a:t>Boosts read performance in LAN/WAN (up to the same order)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Xrootd</a:t>
            </a:r>
            <a:r>
              <a:rPr lang="en-US" altLang="ja-JP" dirty="0" smtClean="0"/>
              <a:t> “protocol”</a:t>
            </a:r>
            <a:endParaRPr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XRootD</a:t>
            </a:r>
            <a:r>
              <a:rPr lang="en-US" altLang="ja-JP" dirty="0" smtClean="0"/>
              <a:t> protocol is a good one</a:t>
            </a:r>
          </a:p>
          <a:p>
            <a:pPr lvl="2"/>
            <a:r>
              <a:rPr lang="en-US" altLang="ja-JP" dirty="0" smtClean="0"/>
              <a:t>Efficient, clean, supports fault-tolerance etc. etc…</a:t>
            </a:r>
          </a:p>
          <a:p>
            <a:pPr lvl="1"/>
            <a:r>
              <a:rPr lang="en-US" altLang="ja-JP" dirty="0" smtClean="0"/>
              <a:t>It doesn’t do any magic, however</a:t>
            </a:r>
          </a:p>
          <a:p>
            <a:pPr lvl="2"/>
            <a:r>
              <a:rPr lang="en-US" altLang="ja-JP" dirty="0" smtClean="0"/>
              <a:t>It does not multiply your resources</a:t>
            </a:r>
          </a:p>
          <a:p>
            <a:pPr lvl="2"/>
            <a:r>
              <a:rPr lang="en-US" altLang="ja-JP" dirty="0" smtClean="0"/>
              <a:t>It does not overcome hw bottlenecks</a:t>
            </a:r>
          </a:p>
          <a:p>
            <a:pPr lvl="2"/>
            <a:r>
              <a:rPr lang="en-US" altLang="ja-JP" dirty="0" smtClean="0"/>
              <a:t>BUT it allows the true usage of the hw resources</a:t>
            </a:r>
          </a:p>
          <a:p>
            <a:pPr lvl="1"/>
            <a:r>
              <a:rPr lang="en-US" altLang="ja-JP" dirty="0" smtClean="0"/>
              <a:t>One of the aims of the project still is </a:t>
            </a:r>
            <a:r>
              <a:rPr lang="en-US" altLang="ja-JP" dirty="0" err="1" smtClean="0"/>
              <a:t>sw</a:t>
            </a:r>
            <a:r>
              <a:rPr lang="en-US" altLang="ja-JP" dirty="0" smtClean="0"/>
              <a:t> quality</a:t>
            </a:r>
          </a:p>
          <a:p>
            <a:pPr lvl="2"/>
            <a:r>
              <a:rPr lang="en-US" altLang="ja-JP" dirty="0" smtClean="0"/>
              <a:t>In the carefully crafted pieces of </a:t>
            </a:r>
            <a:r>
              <a:rPr lang="en-US" altLang="ja-JP" dirty="0" err="1" smtClean="0"/>
              <a:t>sw</a:t>
            </a:r>
            <a:r>
              <a:rPr lang="en-US" altLang="ja-JP" dirty="0" smtClean="0"/>
              <a:t> which come with the distribution</a:t>
            </a:r>
          </a:p>
          <a:p>
            <a:pPr lvl="1"/>
            <a:r>
              <a:rPr lang="en-US" altLang="ja-JP" dirty="0" smtClean="0"/>
              <a:t>What makes the difference with </a:t>
            </a:r>
            <a:r>
              <a:rPr lang="en-US" altLang="ja-JP" dirty="0" err="1" smtClean="0"/>
              <a:t>Scalla/XRootD</a:t>
            </a:r>
            <a:r>
              <a:rPr lang="en-US" altLang="ja-JP" dirty="0" smtClean="0"/>
              <a:t> is:</a:t>
            </a:r>
          </a:p>
          <a:p>
            <a:pPr lvl="2"/>
            <a:r>
              <a:rPr lang="en-US" altLang="ja-JP" dirty="0" err="1" smtClean="0"/>
              <a:t>Scalla/XRootD</a:t>
            </a:r>
            <a:r>
              <a:rPr lang="en-US" altLang="ja-JP" dirty="0" smtClean="0"/>
              <a:t> Implementation details (performance + robustness)</a:t>
            </a:r>
          </a:p>
          <a:p>
            <a:pPr lvl="3"/>
            <a:r>
              <a:rPr lang="en-US" altLang="ja-JP" dirty="0" smtClean="0"/>
              <a:t>And bad performance can hurt robustness (and vice-versa)</a:t>
            </a:r>
          </a:p>
          <a:p>
            <a:pPr lvl="2"/>
            <a:r>
              <a:rPr lang="en-US" altLang="ja-JP" dirty="0" smtClean="0"/>
              <a:t>Scalla SW architecture (scalability + performance + robustness)</a:t>
            </a:r>
          </a:p>
          <a:p>
            <a:pPr lvl="2"/>
            <a:r>
              <a:rPr lang="en-US" altLang="ja-JP" dirty="0" smtClean="0"/>
              <a:t>Designed to fit the HEP requirements</a:t>
            </a:r>
          </a:p>
          <a:p>
            <a:pPr lvl="2"/>
            <a:r>
              <a:rPr lang="en-US" altLang="ja-JP" dirty="0" smtClean="0"/>
              <a:t>You need a clean design where to insert it</a:t>
            </a:r>
          </a:p>
          <a:p>
            <a:pPr lvl="2"/>
            <a:r>
              <a:rPr lang="en-US" altLang="ja-JP" dirty="0" smtClean="0"/>
              <a:t>Born with efficient direct access in mind</a:t>
            </a:r>
          </a:p>
          <a:p>
            <a:pPr lvl="3"/>
            <a:r>
              <a:rPr lang="en-US" altLang="ja-JP" dirty="0" smtClean="0"/>
              <a:t>But with the requirements of high performance computing</a:t>
            </a:r>
          </a:p>
          <a:p>
            <a:pPr lvl="3"/>
            <a:r>
              <a:rPr lang="en-US" altLang="ja-JP" dirty="0" smtClean="0"/>
              <a:t>Copy-like access becomes a particular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en-GB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Pure Xrootd @ LHC</a:t>
            </a:r>
            <a:endParaRPr lang="ja-JP" alt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 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Atlas@SLAC</a:t>
            </a:r>
            <a:r>
              <a:rPr lang="en-US" altLang="ja-JP" dirty="0" smtClean="0"/>
              <a:t> way with XROOTD</a:t>
            </a:r>
            <a:endParaRPr lang="ja-JP" altLang="en-US" dirty="0"/>
          </a:p>
        </p:txBody>
      </p:sp>
      <p:sp>
        <p:nvSpPr>
          <p:cNvPr id="104" name="Content Placeholder 103"/>
          <p:cNvSpPr>
            <a:spLocks noGrp="1"/>
          </p:cNvSpPr>
          <p:nvPr>
            <p:ph idx="1"/>
          </p:nvPr>
        </p:nvSpPr>
        <p:spPr>
          <a:xfrm>
            <a:off x="1371600" y="4724400"/>
            <a:ext cx="7543800" cy="1295400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Pure Xrootd + Xrootd-based “</a:t>
            </a:r>
            <a:r>
              <a:rPr lang="en-US" altLang="ja-JP" dirty="0" err="1" smtClean="0"/>
              <a:t>filesystem</a:t>
            </a:r>
            <a:r>
              <a:rPr lang="en-US" altLang="ja-JP" dirty="0" smtClean="0"/>
              <a:t>” extension</a:t>
            </a:r>
          </a:p>
          <a:p>
            <a:r>
              <a:rPr lang="en-US" altLang="ja-JP" dirty="0" smtClean="0"/>
              <a:t>Adapters to talk to </a:t>
            </a:r>
            <a:r>
              <a:rPr lang="en-US" altLang="ja-JP" dirty="0" err="1" smtClean="0"/>
              <a:t>BestMan</a:t>
            </a:r>
            <a:r>
              <a:rPr lang="en-US" altLang="ja-JP" dirty="0" smtClean="0"/>
              <a:t> SRM and </a:t>
            </a:r>
            <a:r>
              <a:rPr lang="en-US" altLang="ja-JP" dirty="0" err="1" smtClean="0"/>
              <a:t>GridFTP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More details in </a:t>
            </a:r>
            <a:r>
              <a:rPr lang="en-US" altLang="ja-JP" dirty="0" err="1" smtClean="0"/>
              <a:t>A.Hanushevsky’s</a:t>
            </a:r>
            <a:r>
              <a:rPr lang="en-US" altLang="ja-JP" dirty="0" smtClean="0"/>
              <a:t> talk @ CHEP09</a:t>
            </a:r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1295400" y="1066800"/>
            <a:ext cx="7696200" cy="3276600"/>
            <a:chOff x="381000" y="1676400"/>
            <a:chExt cx="8382000" cy="3581400"/>
          </a:xfrm>
        </p:grpSpPr>
        <p:grpSp>
          <p:nvGrpSpPr>
            <p:cNvPr id="4" name="Group 102"/>
            <p:cNvGrpSpPr>
              <a:grpSpLocks/>
            </p:cNvGrpSpPr>
            <p:nvPr/>
          </p:nvGrpSpPr>
          <p:grpSpPr bwMode="auto">
            <a:xfrm>
              <a:off x="1828800" y="1752600"/>
              <a:ext cx="3124200" cy="3143250"/>
              <a:chOff x="624" y="1104"/>
              <a:chExt cx="1968" cy="1980"/>
            </a:xfrm>
          </p:grpSpPr>
          <p:sp>
            <p:nvSpPr>
              <p:cNvPr id="5" name="AutoShape 2"/>
              <p:cNvSpPr>
                <a:spLocks noChangeArrowheads="1"/>
              </p:cNvSpPr>
              <p:nvPr/>
            </p:nvSpPr>
            <p:spPr bwMode="auto">
              <a:xfrm>
                <a:off x="624" y="1116"/>
                <a:ext cx="1968" cy="1968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2400">
                  <a:solidFill>
                    <a:srgbClr val="000000"/>
                  </a:solidFill>
                  <a:effectLst/>
                  <a:ea typeface="ＭＳ Ｐゴシック" charset="-128"/>
                </a:endParaRPr>
              </a:p>
            </p:txBody>
          </p:sp>
          <p:sp>
            <p:nvSpPr>
              <p:cNvPr id="6" name="AutoShape 3"/>
              <p:cNvSpPr>
                <a:spLocks noChangeArrowheads="1"/>
              </p:cNvSpPr>
              <p:nvPr/>
            </p:nvSpPr>
            <p:spPr bwMode="auto">
              <a:xfrm>
                <a:off x="864" y="1776"/>
                <a:ext cx="336" cy="33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>
                <a:off x="960" y="1872"/>
                <a:ext cx="336" cy="33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1056" y="1968"/>
                <a:ext cx="336" cy="33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1152" y="2064"/>
                <a:ext cx="336" cy="33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336" cy="33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" name="AutoShape 8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336" cy="33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" name="AutoShape 9"/>
              <p:cNvSpPr>
                <a:spLocks noChangeArrowheads="1"/>
              </p:cNvSpPr>
              <p:nvPr/>
            </p:nvSpPr>
            <p:spPr bwMode="auto">
              <a:xfrm>
                <a:off x="1440" y="2352"/>
                <a:ext cx="336" cy="33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912" y="1104"/>
                <a:ext cx="1200" cy="396"/>
              </a:xfrm>
              <a:prstGeom prst="rect">
                <a:avLst/>
              </a:prstGeom>
            </p:spPr>
            <p:txBody>
              <a:bodyPr wrap="none" fromWordArt="1">
                <a:prstTxWarp prst="textFadeUp">
                  <a:avLst>
                    <a:gd name="adj" fmla="val 0"/>
                  </a:avLst>
                </a:prstTxWarp>
              </a:bodyPr>
              <a:lstStyle/>
              <a:p>
                <a:r>
                  <a:rPr lang="en-US" altLang="ja-JP" sz="1800" kern="10">
                    <a:ln w="12700">
                      <a:solidFill>
                        <a:srgbClr val="B2B2B2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520402"/>
                        </a:gs>
                        <a:gs pos="100000">
                          <a:srgbClr val="FFCC00"/>
                        </a:gs>
                      </a:gsLst>
                      <a:lin ang="5400000" scaled="1"/>
                    </a:gradFill>
                    <a:effectLst>
                      <a:outerShdw blurRad="63500" dist="38099" dir="2700000" sy="50000" rotWithShape="0">
                        <a:srgbClr val="875B0D">
                          <a:alpha val="70000"/>
                        </a:srgb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Scalla Cluster</a:t>
                </a:r>
                <a:endParaRPr lang="ja-JP" altLang="en-US" sz="18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blurRad="63500" dist="38099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 Black"/>
                  <a:ea typeface="Arial Black"/>
                  <a:cs typeface="Arial Black"/>
                </a:endParaRP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672" y="2842"/>
                <a:ext cx="1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>
                    <a:solidFill>
                      <a:srgbClr val="33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xrootd</a:t>
                </a:r>
                <a:r>
                  <a:rPr lang="en-US" altLang="ja-JP" sz="1800">
                    <a:solidFill>
                      <a:schemeClr val="bg1"/>
                    </a:solidFill>
                    <a:effectLst/>
                  </a:rPr>
                  <a:t>/</a:t>
                </a:r>
                <a:r>
                  <a:rPr lang="en-US" altLang="ja-JP" sz="180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cmsd</a:t>
                </a:r>
                <a:r>
                  <a:rPr lang="en-US" altLang="ja-JP" sz="1800">
                    <a:solidFill>
                      <a:schemeClr val="bg1"/>
                    </a:solidFill>
                    <a:effectLst/>
                  </a:rPr>
                  <a:t>/</a:t>
                </a:r>
                <a:r>
                  <a:rPr lang="en-US" altLang="ja-JP" sz="180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cnsd</a:t>
                </a:r>
              </a:p>
            </p:txBody>
          </p:sp>
          <p:sp>
            <p:nvSpPr>
              <p:cNvPr id="15" name="AutoShape 34"/>
              <p:cNvSpPr>
                <a:spLocks noChangeArrowheads="1"/>
              </p:cNvSpPr>
              <p:nvPr/>
            </p:nvSpPr>
            <p:spPr bwMode="auto">
              <a:xfrm>
                <a:off x="1536" y="2448"/>
                <a:ext cx="336" cy="33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" name="Rectangle 58"/>
              <p:cNvSpPr>
                <a:spLocks noChangeArrowheads="1"/>
              </p:cNvSpPr>
              <p:nvPr/>
            </p:nvSpPr>
            <p:spPr bwMode="auto">
              <a:xfrm>
                <a:off x="1439" y="2642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FF66FF">
                      <a:gamma/>
                      <a:shade val="46275"/>
                      <a:invGamma/>
                    </a:srgbClr>
                  </a:gs>
                  <a:gs pos="100000">
                    <a:srgbClr val="FF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" name="Rectangle 59"/>
              <p:cNvSpPr>
                <a:spLocks noChangeArrowheads="1"/>
              </p:cNvSpPr>
              <p:nvPr/>
            </p:nvSpPr>
            <p:spPr bwMode="auto">
              <a:xfrm>
                <a:off x="1342" y="2544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FF66FF">
                      <a:gamma/>
                      <a:shade val="46275"/>
                      <a:invGamma/>
                    </a:srgbClr>
                  </a:gs>
                  <a:gs pos="100000">
                    <a:srgbClr val="FF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" name="Rectangle 60"/>
              <p:cNvSpPr>
                <a:spLocks noChangeArrowheads="1"/>
              </p:cNvSpPr>
              <p:nvPr/>
            </p:nvSpPr>
            <p:spPr bwMode="auto">
              <a:xfrm>
                <a:off x="1249" y="2446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FF66FF">
                      <a:gamma/>
                      <a:shade val="46275"/>
                      <a:invGamma/>
                    </a:srgbClr>
                  </a:gs>
                  <a:gs pos="100000">
                    <a:srgbClr val="FF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" name="Rectangle 61"/>
              <p:cNvSpPr>
                <a:spLocks noChangeArrowheads="1"/>
              </p:cNvSpPr>
              <p:nvPr/>
            </p:nvSpPr>
            <p:spPr bwMode="auto">
              <a:xfrm>
                <a:off x="1152" y="2348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FF66FF">
                      <a:gamma/>
                      <a:shade val="46275"/>
                      <a:invGamma/>
                    </a:srgbClr>
                  </a:gs>
                  <a:gs pos="100000">
                    <a:srgbClr val="FF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" name="Rectangle 62"/>
              <p:cNvSpPr>
                <a:spLocks noChangeArrowheads="1"/>
              </p:cNvSpPr>
              <p:nvPr/>
            </p:nvSpPr>
            <p:spPr bwMode="auto">
              <a:xfrm>
                <a:off x="1054" y="2256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FF66FF">
                      <a:gamma/>
                      <a:shade val="46275"/>
                      <a:invGamma/>
                    </a:srgbClr>
                  </a:gs>
                  <a:gs pos="100000">
                    <a:srgbClr val="FF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" name="Rectangle 63"/>
              <p:cNvSpPr>
                <a:spLocks noChangeArrowheads="1"/>
              </p:cNvSpPr>
              <p:nvPr/>
            </p:nvSpPr>
            <p:spPr bwMode="auto">
              <a:xfrm>
                <a:off x="956" y="2160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FF66FF">
                      <a:gamma/>
                      <a:shade val="46275"/>
                      <a:invGamma/>
                    </a:srgbClr>
                  </a:gs>
                  <a:gs pos="100000">
                    <a:srgbClr val="FF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" name="Rectangle 64"/>
              <p:cNvSpPr>
                <a:spLocks noChangeArrowheads="1"/>
              </p:cNvSpPr>
              <p:nvPr/>
            </p:nvSpPr>
            <p:spPr bwMode="auto">
              <a:xfrm>
                <a:off x="864" y="2066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FF66FF">
                      <a:gamma/>
                      <a:shade val="46275"/>
                      <a:invGamma/>
                    </a:srgbClr>
                  </a:gs>
                  <a:gs pos="100000">
                    <a:srgbClr val="FF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" name="Rectangle 65"/>
              <p:cNvSpPr>
                <a:spLocks noChangeArrowheads="1"/>
              </p:cNvSpPr>
              <p:nvPr/>
            </p:nvSpPr>
            <p:spPr bwMode="auto">
              <a:xfrm>
                <a:off x="1535" y="2736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0066FF">
                      <a:gamma/>
                      <a:shade val="46275"/>
                      <a:invGamma/>
                    </a:srgbClr>
                  </a:gs>
                  <a:gs pos="100000">
                    <a:srgbClr val="0066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" name="Rectangle 76"/>
              <p:cNvSpPr>
                <a:spLocks noChangeArrowheads="1"/>
              </p:cNvSpPr>
              <p:nvPr/>
            </p:nvSpPr>
            <p:spPr bwMode="auto">
              <a:xfrm>
                <a:off x="1439" y="2443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" name="Rectangle 77"/>
              <p:cNvSpPr>
                <a:spLocks noChangeArrowheads="1"/>
              </p:cNvSpPr>
              <p:nvPr/>
            </p:nvSpPr>
            <p:spPr bwMode="auto">
              <a:xfrm>
                <a:off x="1342" y="2345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" name="Rectangle 78"/>
              <p:cNvSpPr>
                <a:spLocks noChangeArrowheads="1"/>
              </p:cNvSpPr>
              <p:nvPr/>
            </p:nvSpPr>
            <p:spPr bwMode="auto">
              <a:xfrm>
                <a:off x="1249" y="2247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" name="Rectangle 79"/>
              <p:cNvSpPr>
                <a:spLocks noChangeArrowheads="1"/>
              </p:cNvSpPr>
              <p:nvPr/>
            </p:nvSpPr>
            <p:spPr bwMode="auto">
              <a:xfrm>
                <a:off x="1152" y="2149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" name="Rectangle 80"/>
              <p:cNvSpPr>
                <a:spLocks noChangeArrowheads="1"/>
              </p:cNvSpPr>
              <p:nvPr/>
            </p:nvSpPr>
            <p:spPr bwMode="auto">
              <a:xfrm>
                <a:off x="1054" y="2057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Rectangle 81"/>
              <p:cNvSpPr>
                <a:spLocks noChangeArrowheads="1"/>
              </p:cNvSpPr>
              <p:nvPr/>
            </p:nvSpPr>
            <p:spPr bwMode="auto">
              <a:xfrm>
                <a:off x="956" y="1961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Rectangle 82"/>
              <p:cNvSpPr>
                <a:spLocks noChangeArrowheads="1"/>
              </p:cNvSpPr>
              <p:nvPr/>
            </p:nvSpPr>
            <p:spPr bwMode="auto">
              <a:xfrm>
                <a:off x="864" y="1867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Rectangle 83"/>
              <p:cNvSpPr>
                <a:spLocks noChangeArrowheads="1"/>
              </p:cNvSpPr>
              <p:nvPr/>
            </p:nvSpPr>
            <p:spPr bwMode="auto">
              <a:xfrm>
                <a:off x="1535" y="2537"/>
                <a:ext cx="48" cy="48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gamma/>
                      <a:shade val="46275"/>
                      <a:invGamma/>
                    </a:srgbClr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WordArt 93"/>
              <p:cNvSpPr>
                <a:spLocks noChangeArrowheads="1" noChangeShapeType="1" noTextEdit="1"/>
              </p:cNvSpPr>
              <p:nvPr/>
            </p:nvSpPr>
            <p:spPr bwMode="auto">
              <a:xfrm>
                <a:off x="929" y="1776"/>
                <a:ext cx="120" cy="9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r>
                  <a:rPr lang="en-US" altLang="ja-JP" sz="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latin typeface="Arial Black"/>
                    <a:ea typeface="Arial Black"/>
                    <a:cs typeface="Arial Black"/>
                  </a:rPr>
                  <a:t>Data</a:t>
                </a:r>
                <a:endParaRPr lang="ja-JP" altLang="en-US" sz="8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  <a:ea typeface="Arial Black"/>
                  <a:cs typeface="Arial Black"/>
                </a:endParaRPr>
              </a:p>
            </p:txBody>
          </p:sp>
          <p:sp>
            <p:nvSpPr>
              <p:cNvPr id="33" name="WordArt 9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25" y="1872"/>
                <a:ext cx="120" cy="9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r>
                  <a:rPr lang="en-US" altLang="ja-JP" sz="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latin typeface="Arial Black"/>
                    <a:ea typeface="Arial Black"/>
                    <a:cs typeface="Arial Black"/>
                  </a:rPr>
                  <a:t>Data</a:t>
                </a:r>
                <a:endParaRPr lang="ja-JP" altLang="en-US" sz="8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  <a:ea typeface="Arial Black"/>
                  <a:cs typeface="Arial Black"/>
                </a:endParaRPr>
              </a:p>
            </p:txBody>
          </p:sp>
          <p:sp>
            <p:nvSpPr>
              <p:cNvPr id="34" name="WordArt 9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21" y="1968"/>
                <a:ext cx="120" cy="9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r>
                  <a:rPr lang="en-US" altLang="ja-JP" sz="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latin typeface="Arial Black"/>
                    <a:ea typeface="Arial Black"/>
                    <a:cs typeface="Arial Black"/>
                  </a:rPr>
                  <a:t>Data</a:t>
                </a:r>
                <a:endParaRPr lang="ja-JP" altLang="en-US" sz="8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  <a:ea typeface="Arial Black"/>
                  <a:cs typeface="Arial Black"/>
                </a:endParaRPr>
              </a:p>
            </p:txBody>
          </p:sp>
          <p:sp>
            <p:nvSpPr>
              <p:cNvPr id="35" name="WordArt 9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17" y="2064"/>
                <a:ext cx="120" cy="9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r>
                  <a:rPr lang="en-US" altLang="ja-JP" sz="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latin typeface="Arial Black"/>
                    <a:ea typeface="Arial Black"/>
                    <a:cs typeface="Arial Black"/>
                  </a:rPr>
                  <a:t>Data</a:t>
                </a:r>
                <a:endParaRPr lang="ja-JP" altLang="en-US" sz="8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  <a:ea typeface="Arial Black"/>
                  <a:cs typeface="Arial Black"/>
                </a:endParaRPr>
              </a:p>
            </p:txBody>
          </p:sp>
          <p:sp>
            <p:nvSpPr>
              <p:cNvPr id="36" name="WordArt 9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13" y="2160"/>
                <a:ext cx="120" cy="9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r>
                  <a:rPr lang="en-US" altLang="ja-JP" sz="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latin typeface="Arial Black"/>
                    <a:ea typeface="Arial Black"/>
                    <a:cs typeface="Arial Black"/>
                  </a:rPr>
                  <a:t>Data</a:t>
                </a:r>
                <a:endParaRPr lang="ja-JP" altLang="en-US" sz="8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  <a:ea typeface="Arial Black"/>
                  <a:cs typeface="Arial Black"/>
                </a:endParaRPr>
              </a:p>
            </p:txBody>
          </p:sp>
          <p:sp>
            <p:nvSpPr>
              <p:cNvPr id="37" name="WordArt 9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09" y="2256"/>
                <a:ext cx="120" cy="9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r>
                  <a:rPr lang="en-US" altLang="ja-JP" sz="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latin typeface="Arial Black"/>
                    <a:ea typeface="Arial Black"/>
                    <a:cs typeface="Arial Black"/>
                  </a:rPr>
                  <a:t>Data</a:t>
                </a:r>
                <a:endParaRPr lang="ja-JP" altLang="en-US" sz="8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  <a:ea typeface="Arial Black"/>
                  <a:cs typeface="Arial Black"/>
                </a:endParaRPr>
              </a:p>
            </p:txBody>
          </p:sp>
          <p:sp>
            <p:nvSpPr>
              <p:cNvPr id="38" name="WordArt 9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05" y="2352"/>
                <a:ext cx="120" cy="9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r>
                  <a:rPr lang="en-US" altLang="ja-JP" sz="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latin typeface="Arial Black"/>
                    <a:ea typeface="Arial Black"/>
                    <a:cs typeface="Arial Black"/>
                  </a:rPr>
                  <a:t>Data</a:t>
                </a:r>
                <a:endParaRPr lang="ja-JP" altLang="en-US" sz="8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  <a:ea typeface="Arial Black"/>
                  <a:cs typeface="Arial Black"/>
                </a:endParaRPr>
              </a:p>
            </p:txBody>
          </p:sp>
          <p:sp>
            <p:nvSpPr>
              <p:cNvPr id="39" name="WordArt 10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01" y="2448"/>
                <a:ext cx="120" cy="9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r>
                  <a:rPr lang="en-US" altLang="ja-JP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latin typeface="Arial Black"/>
                    <a:ea typeface="Arial Black"/>
                    <a:cs typeface="Arial Black"/>
                  </a:rPr>
                  <a:t>DIR</a:t>
                </a:r>
                <a:endParaRPr lang="ja-JP" altLang="en-US" sz="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 Black"/>
                  <a:ea typeface="Arial Black"/>
                  <a:cs typeface="Arial Black"/>
                </a:endParaRPr>
              </a:p>
            </p:txBody>
          </p:sp>
        </p:grpSp>
        <p:grpSp>
          <p:nvGrpSpPr>
            <p:cNvPr id="40" name="Group 52"/>
            <p:cNvGrpSpPr>
              <a:grpSpLocks/>
            </p:cNvGrpSpPr>
            <p:nvPr/>
          </p:nvGrpSpPr>
          <p:grpSpPr bwMode="auto">
            <a:xfrm>
              <a:off x="4495800" y="1939925"/>
              <a:ext cx="681038" cy="2408238"/>
              <a:chOff x="3354" y="1222"/>
              <a:chExt cx="429" cy="1517"/>
            </a:xfrm>
          </p:grpSpPr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3354" y="1224"/>
                <a:ext cx="429" cy="1515"/>
              </a:xfrm>
              <a:custGeom>
                <a:avLst/>
                <a:gdLst/>
                <a:ahLst/>
                <a:cxnLst>
                  <a:cxn ang="0">
                    <a:pos x="429" y="0"/>
                  </a:cxn>
                  <a:cxn ang="0">
                    <a:pos x="207" y="213"/>
                  </a:cxn>
                  <a:cxn ang="0">
                    <a:pos x="201" y="1515"/>
                  </a:cxn>
                  <a:cxn ang="0">
                    <a:pos x="0" y="1512"/>
                  </a:cxn>
                  <a:cxn ang="0">
                    <a:pos x="0" y="210"/>
                  </a:cxn>
                  <a:cxn ang="0">
                    <a:pos x="241" y="0"/>
                  </a:cxn>
                  <a:cxn ang="0">
                    <a:pos x="429" y="0"/>
                  </a:cxn>
                </a:cxnLst>
                <a:rect l="0" t="0" r="r" b="b"/>
                <a:pathLst>
                  <a:path w="429" h="1515">
                    <a:moveTo>
                      <a:pt x="429" y="0"/>
                    </a:moveTo>
                    <a:lnTo>
                      <a:pt x="207" y="213"/>
                    </a:lnTo>
                    <a:lnTo>
                      <a:pt x="201" y="1515"/>
                    </a:lnTo>
                    <a:lnTo>
                      <a:pt x="0" y="1512"/>
                    </a:lnTo>
                    <a:lnTo>
                      <a:pt x="0" y="210"/>
                    </a:lnTo>
                    <a:lnTo>
                      <a:pt x="241" y="0"/>
                    </a:lnTo>
                    <a:lnTo>
                      <a:pt x="42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3555" y="1222"/>
                <a:ext cx="225" cy="1511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5" y="1175"/>
                  </a:cxn>
                  <a:cxn ang="0">
                    <a:pos x="0" y="1511"/>
                  </a:cxn>
                  <a:cxn ang="0">
                    <a:pos x="6" y="215"/>
                  </a:cxn>
                  <a:cxn ang="0">
                    <a:pos x="225" y="0"/>
                  </a:cxn>
                </a:cxnLst>
                <a:rect l="0" t="0" r="r" b="b"/>
                <a:pathLst>
                  <a:path w="225" h="1511">
                    <a:moveTo>
                      <a:pt x="225" y="0"/>
                    </a:moveTo>
                    <a:lnTo>
                      <a:pt x="225" y="1175"/>
                    </a:lnTo>
                    <a:lnTo>
                      <a:pt x="0" y="1511"/>
                    </a:lnTo>
                    <a:lnTo>
                      <a:pt x="6" y="215"/>
                    </a:lnTo>
                    <a:lnTo>
                      <a:pt x="2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3354" y="1440"/>
                <a:ext cx="20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0"/>
                  </a:cxn>
                </a:cxnLst>
                <a:rect l="0" t="0" r="r" b="b"/>
                <a:pathLst>
                  <a:path w="207" h="1">
                    <a:moveTo>
                      <a:pt x="0" y="0"/>
                    </a:moveTo>
                    <a:lnTo>
                      <a:pt x="207" y="0"/>
                    </a:lnTo>
                  </a:path>
                </a:pathLst>
              </a:cu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" name="Text Box 40"/>
              <p:cNvSpPr txBox="1">
                <a:spLocks noChangeArrowheads="1"/>
              </p:cNvSpPr>
              <p:nvPr/>
            </p:nvSpPr>
            <p:spPr bwMode="auto">
              <a:xfrm>
                <a:off x="3363" y="1759"/>
                <a:ext cx="183" cy="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urier New" charset="0"/>
                  </a:rPr>
                  <a:t>F</a:t>
                </a:r>
              </a:p>
              <a:p>
                <a:r>
                  <a:rPr lang="en-US" altLang="ja-JP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urier New" charset="0"/>
                  </a:rPr>
                  <a:t>U</a:t>
                </a:r>
              </a:p>
              <a:p>
                <a:r>
                  <a:rPr lang="en-US" altLang="ja-JP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urier New" charset="0"/>
                  </a:rPr>
                  <a:t>S</a:t>
                </a:r>
              </a:p>
              <a:p>
                <a:r>
                  <a:rPr lang="en-US" altLang="ja-JP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urier New" charset="0"/>
                  </a:rPr>
                  <a:t>E</a:t>
                </a:r>
              </a:p>
            </p:txBody>
          </p:sp>
        </p:grpSp>
        <p:grpSp>
          <p:nvGrpSpPr>
            <p:cNvPr id="45" name="Group 53"/>
            <p:cNvGrpSpPr>
              <a:grpSpLocks/>
            </p:cNvGrpSpPr>
            <p:nvPr/>
          </p:nvGrpSpPr>
          <p:grpSpPr bwMode="auto">
            <a:xfrm>
              <a:off x="4495800" y="1946275"/>
              <a:ext cx="1600200" cy="2397125"/>
              <a:chOff x="2064" y="1226"/>
              <a:chExt cx="1008" cy="1510"/>
            </a:xfrm>
          </p:grpSpPr>
          <p:grpSp>
            <p:nvGrpSpPr>
              <p:cNvPr id="46" name="Group 12"/>
              <p:cNvGrpSpPr>
                <a:grpSpLocks/>
              </p:cNvGrpSpPr>
              <p:nvPr/>
            </p:nvGrpSpPr>
            <p:grpSpPr bwMode="auto">
              <a:xfrm>
                <a:off x="2064" y="1872"/>
                <a:ext cx="1008" cy="864"/>
                <a:chOff x="4272" y="2028"/>
                <a:chExt cx="1008" cy="864"/>
              </a:xfrm>
            </p:grpSpPr>
            <p:sp>
              <p:nvSpPr>
                <p:cNvPr id="49" name="AutoShape 13"/>
                <p:cNvSpPr>
                  <a:spLocks noChangeArrowheads="1"/>
                </p:cNvSpPr>
                <p:nvPr/>
              </p:nvSpPr>
              <p:spPr bwMode="auto">
                <a:xfrm>
                  <a:off x="4272" y="2028"/>
                  <a:ext cx="1008" cy="864"/>
                </a:xfrm>
                <a:prstGeom prst="cube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295" y="2226"/>
                  <a:ext cx="171" cy="6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altLang="ja-JP" sz="8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urier New" charset="0"/>
                    </a:rPr>
                    <a:t>A</a:t>
                  </a:r>
                </a:p>
                <a:p>
                  <a:r>
                    <a:rPr lang="en-US" altLang="ja-JP" sz="8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urier New" charset="0"/>
                    </a:rPr>
                    <a:t>D</a:t>
                  </a:r>
                </a:p>
                <a:p>
                  <a:r>
                    <a:rPr lang="en-US" altLang="ja-JP" sz="8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urier New" charset="0"/>
                    </a:rPr>
                    <a:t>A</a:t>
                  </a:r>
                </a:p>
                <a:p>
                  <a:r>
                    <a:rPr lang="en-US" altLang="ja-JP" sz="8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urier New" charset="0"/>
                    </a:rPr>
                    <a:t>P</a:t>
                  </a:r>
                </a:p>
                <a:p>
                  <a:r>
                    <a:rPr lang="en-US" altLang="ja-JP" sz="8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urier New" charset="0"/>
                    </a:rPr>
                    <a:t>T</a:t>
                  </a:r>
                </a:p>
                <a:p>
                  <a:r>
                    <a:rPr lang="en-US" altLang="ja-JP" sz="8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urier New" charset="0"/>
                    </a:rPr>
                    <a:t>E</a:t>
                  </a:r>
                </a:p>
                <a:p>
                  <a:r>
                    <a:rPr lang="en-US" altLang="ja-JP" sz="8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urier New" charset="0"/>
                    </a:rPr>
                    <a:t>R</a:t>
                  </a:r>
                </a:p>
              </p:txBody>
            </p:sp>
          </p:grpSp>
          <p:sp>
            <p:nvSpPr>
              <p:cNvPr id="47" name="AutoShape 45"/>
              <p:cNvSpPr>
                <a:spLocks noChangeArrowheads="1"/>
              </p:cNvSpPr>
              <p:nvPr/>
            </p:nvSpPr>
            <p:spPr bwMode="auto">
              <a:xfrm>
                <a:off x="2064" y="1226"/>
                <a:ext cx="1008" cy="86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" name="Text Box 29"/>
              <p:cNvSpPr txBox="1">
                <a:spLocks noChangeArrowheads="1"/>
              </p:cNvSpPr>
              <p:nvPr/>
            </p:nvSpPr>
            <p:spPr bwMode="auto">
              <a:xfrm>
                <a:off x="2064" y="1451"/>
                <a:ext cx="201" cy="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urier New" charset="0"/>
                  </a:rPr>
                  <a:t>F</a:t>
                </a:r>
              </a:p>
              <a:p>
                <a:r>
                  <a:rPr lang="en-US" altLang="ja-JP" sz="1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urier New" charset="0"/>
                  </a:rPr>
                  <a:t>U</a:t>
                </a:r>
              </a:p>
              <a:p>
                <a:r>
                  <a:rPr lang="en-US" altLang="ja-JP" sz="1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urier New" charset="0"/>
                  </a:rPr>
                  <a:t>S</a:t>
                </a:r>
              </a:p>
              <a:p>
                <a:r>
                  <a:rPr lang="en-US" altLang="ja-JP" sz="1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urier New" charset="0"/>
                  </a:rPr>
                  <a:t>E</a:t>
                </a:r>
              </a:p>
            </p:txBody>
          </p:sp>
        </p:grpSp>
        <p:grpSp>
          <p:nvGrpSpPr>
            <p:cNvPr id="51" name="Group 16"/>
            <p:cNvGrpSpPr>
              <a:grpSpLocks/>
            </p:cNvGrpSpPr>
            <p:nvPr/>
          </p:nvGrpSpPr>
          <p:grpSpPr bwMode="auto">
            <a:xfrm>
              <a:off x="4800600" y="2971800"/>
              <a:ext cx="1524000" cy="1371600"/>
              <a:chOff x="2832" y="2352"/>
              <a:chExt cx="960" cy="864"/>
            </a:xfrm>
          </p:grpSpPr>
          <p:sp>
            <p:nvSpPr>
              <p:cNvPr id="52" name="AutoShape 17"/>
              <p:cNvSpPr>
                <a:spLocks noChangeArrowheads="1"/>
              </p:cNvSpPr>
              <p:nvPr/>
            </p:nvSpPr>
            <p:spPr bwMode="auto">
              <a:xfrm>
                <a:off x="2832" y="2352"/>
                <a:ext cx="960" cy="86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CC6600"/>
                  </a:gs>
                  <a:gs pos="100000">
                    <a:srgbClr val="CC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2400">
                  <a:solidFill>
                    <a:srgbClr val="000000"/>
                  </a:solidFill>
                  <a:effectLst/>
                  <a:ea typeface="ＭＳ Ｐゴシック" charset="-128"/>
                </a:endParaRPr>
              </a:p>
            </p:txBody>
          </p:sp>
          <p:sp>
            <p:nvSpPr>
              <p:cNvPr id="53" name="Text Box 18"/>
              <p:cNvSpPr txBox="1">
                <a:spLocks noChangeArrowheads="1"/>
              </p:cNvSpPr>
              <p:nvPr/>
            </p:nvSpPr>
            <p:spPr bwMode="auto">
              <a:xfrm>
                <a:off x="2860" y="2793"/>
                <a:ext cx="6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>
                    <a:solidFill>
                      <a:schemeClr val="bg1"/>
                    </a:solidFill>
                    <a:effectLst/>
                  </a:rPr>
                  <a:t>GridFTP</a:t>
                </a:r>
              </a:p>
            </p:txBody>
          </p:sp>
        </p:grpSp>
        <p:grpSp>
          <p:nvGrpSpPr>
            <p:cNvPr id="54" name="Group 20"/>
            <p:cNvGrpSpPr>
              <a:grpSpLocks/>
            </p:cNvGrpSpPr>
            <p:nvPr/>
          </p:nvGrpSpPr>
          <p:grpSpPr bwMode="auto">
            <a:xfrm>
              <a:off x="3276600" y="1752600"/>
              <a:ext cx="1447800" cy="3505200"/>
              <a:chOff x="1296" y="1104"/>
              <a:chExt cx="912" cy="2208"/>
            </a:xfrm>
          </p:grpSpPr>
          <p:sp>
            <p:nvSpPr>
              <p:cNvPr id="55" name="Line 21"/>
              <p:cNvSpPr>
                <a:spLocks noChangeShapeType="1"/>
              </p:cNvSpPr>
              <p:nvPr/>
            </p:nvSpPr>
            <p:spPr bwMode="auto">
              <a:xfrm>
                <a:off x="1728" y="1632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Text Box 22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8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2400" i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Fire Wall</a:t>
                </a:r>
                <a:endParaRPr lang="en-US" altLang="ja-JP" sz="2400" b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7" name="Line 23"/>
              <p:cNvSpPr>
                <a:spLocks noChangeShapeType="1"/>
              </p:cNvSpPr>
              <p:nvPr/>
            </p:nvSpPr>
            <p:spPr bwMode="auto">
              <a:xfrm flipH="1">
                <a:off x="1728" y="1104"/>
                <a:ext cx="48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58" name="Group 30"/>
            <p:cNvGrpSpPr>
              <a:grpSpLocks/>
            </p:cNvGrpSpPr>
            <p:nvPr/>
          </p:nvGrpSpPr>
          <p:grpSpPr bwMode="auto">
            <a:xfrm>
              <a:off x="4800600" y="1946275"/>
              <a:ext cx="1524000" cy="1371600"/>
              <a:chOff x="3024" y="1548"/>
              <a:chExt cx="960" cy="864"/>
            </a:xfrm>
          </p:grpSpPr>
          <p:sp>
            <p:nvSpPr>
              <p:cNvPr id="59" name="AutoShape 31"/>
              <p:cNvSpPr>
                <a:spLocks noChangeArrowheads="1"/>
              </p:cNvSpPr>
              <p:nvPr/>
            </p:nvSpPr>
            <p:spPr bwMode="auto">
              <a:xfrm>
                <a:off x="3024" y="1548"/>
                <a:ext cx="960" cy="86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2400">
                  <a:solidFill>
                    <a:srgbClr val="000000"/>
                  </a:solidFill>
                  <a:effectLst/>
                  <a:ea typeface="ＭＳ Ｐゴシック" charset="-128"/>
                </a:endParaRPr>
              </a:p>
            </p:txBody>
          </p:sp>
          <p:sp>
            <p:nvSpPr>
              <p:cNvPr id="60" name="Text Box 32"/>
              <p:cNvSpPr txBox="1">
                <a:spLocks noChangeArrowheads="1"/>
              </p:cNvSpPr>
              <p:nvPr/>
            </p:nvSpPr>
            <p:spPr bwMode="auto">
              <a:xfrm>
                <a:off x="3168" y="1977"/>
                <a:ext cx="4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sz="1800">
                    <a:solidFill>
                      <a:schemeClr val="bg1"/>
                    </a:solidFill>
                    <a:effectLst/>
                  </a:rPr>
                  <a:t>SRM</a:t>
                </a:r>
              </a:p>
            </p:txBody>
          </p:sp>
        </p:grpSp>
        <p:sp>
          <p:nvSpPr>
            <p:cNvPr id="61" name="AutoShape 103"/>
            <p:cNvSpPr>
              <a:spLocks noChangeArrowheads="1"/>
            </p:cNvSpPr>
            <p:nvPr/>
          </p:nvSpPr>
          <p:spPr bwMode="auto">
            <a:xfrm rot="16200000">
              <a:off x="7010400" y="2057400"/>
              <a:ext cx="381000" cy="1752600"/>
            </a:xfrm>
            <a:prstGeom prst="upDownArrow">
              <a:avLst>
                <a:gd name="adj1" fmla="val 50000"/>
                <a:gd name="adj2" fmla="val 9200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62" name="Group 137"/>
            <p:cNvGrpSpPr>
              <a:grpSpLocks/>
            </p:cNvGrpSpPr>
            <p:nvPr/>
          </p:nvGrpSpPr>
          <p:grpSpPr bwMode="auto">
            <a:xfrm>
              <a:off x="7391400" y="1676400"/>
              <a:ext cx="1371600" cy="2590800"/>
              <a:chOff x="4128" y="1056"/>
              <a:chExt cx="864" cy="1632"/>
            </a:xfrm>
          </p:grpSpPr>
          <p:sp>
            <p:nvSpPr>
              <p:cNvPr id="63" name="WordArt 104" descr="Paper bag"/>
              <p:cNvSpPr>
                <a:spLocks noChangeArrowheads="1" noChangeShapeType="1" noTextEdit="1"/>
              </p:cNvSpPr>
              <p:nvPr/>
            </p:nvSpPr>
            <p:spPr bwMode="auto">
              <a:xfrm>
                <a:off x="4392" y="2382"/>
                <a:ext cx="504" cy="25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altLang="ja-JP" sz="2400" kern="10">
                    <a:ln w="952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effectLst>
                      <a:outerShdw blurRad="63500" dist="563972" dir="14049741" sx="125000" sy="125000" algn="tl" rotWithShape="0">
                        <a:srgbClr val="C7DFD3">
                          <a:alpha val="80000"/>
                        </a:srgbClr>
                      </a:outerShdw>
                    </a:effectLst>
                    <a:latin typeface="Arial Unicode MS"/>
                    <a:ea typeface="Arial Unicode MS"/>
                    <a:cs typeface="Arial Unicode MS"/>
                  </a:rPr>
                  <a:t>GRID</a:t>
                </a:r>
                <a:endParaRPr lang="ja-JP" altLang="en-US" sz="24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effectLst>
                    <a:outerShdw blurRad="63500"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  <a:latin typeface="Arial Unicode MS"/>
                  <a:ea typeface="Arial Unicode MS"/>
                  <a:cs typeface="Arial Unicode MS"/>
                </a:endParaRPr>
              </a:p>
            </p:txBody>
          </p:sp>
          <p:grpSp>
            <p:nvGrpSpPr>
              <p:cNvPr id="64" name="Group 105"/>
              <p:cNvGrpSpPr>
                <a:grpSpLocks/>
              </p:cNvGrpSpPr>
              <p:nvPr/>
            </p:nvGrpSpPr>
            <p:grpSpPr bwMode="auto">
              <a:xfrm>
                <a:off x="4128" y="1872"/>
                <a:ext cx="864" cy="816"/>
                <a:chOff x="2016" y="3024"/>
                <a:chExt cx="864" cy="816"/>
              </a:xfrm>
            </p:grpSpPr>
            <p:grpSp>
              <p:nvGrpSpPr>
                <p:cNvPr id="81" name="Group 106"/>
                <p:cNvGrpSpPr>
                  <a:grpSpLocks/>
                </p:cNvGrpSpPr>
                <p:nvPr/>
              </p:nvGrpSpPr>
              <p:grpSpPr bwMode="auto">
                <a:xfrm>
                  <a:off x="2160" y="3024"/>
                  <a:ext cx="576" cy="816"/>
                  <a:chOff x="2064" y="3168"/>
                  <a:chExt cx="576" cy="384"/>
                </a:xfrm>
              </p:grpSpPr>
              <p:sp>
                <p:nvSpPr>
                  <p:cNvPr id="89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90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91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92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93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94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95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82" name="Line 114"/>
                <p:cNvSpPr>
                  <a:spLocks noChangeShapeType="1"/>
                </p:cNvSpPr>
                <p:nvPr/>
              </p:nvSpPr>
              <p:spPr bwMode="auto">
                <a:xfrm>
                  <a:off x="2016" y="312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3" name="Line 115"/>
                <p:cNvSpPr>
                  <a:spLocks noChangeShapeType="1"/>
                </p:cNvSpPr>
                <p:nvPr/>
              </p:nvSpPr>
              <p:spPr bwMode="auto">
                <a:xfrm>
                  <a:off x="2016" y="32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4" name="Line 116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5" name="Line 117"/>
                <p:cNvSpPr>
                  <a:spLocks noChangeShapeType="1"/>
                </p:cNvSpPr>
                <p:nvPr/>
              </p:nvSpPr>
              <p:spPr bwMode="auto">
                <a:xfrm>
                  <a:off x="2016" y="340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6" name="Line 118"/>
                <p:cNvSpPr>
                  <a:spLocks noChangeShapeType="1"/>
                </p:cNvSpPr>
                <p:nvPr/>
              </p:nvSpPr>
              <p:spPr bwMode="auto">
                <a:xfrm>
                  <a:off x="2016" y="350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7" name="Line 119"/>
                <p:cNvSpPr>
                  <a:spLocks noChangeShapeType="1"/>
                </p:cNvSpPr>
                <p:nvPr/>
              </p:nvSpPr>
              <p:spPr bwMode="auto">
                <a:xfrm>
                  <a:off x="2016" y="36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8" name="Line 120"/>
                <p:cNvSpPr>
                  <a:spLocks noChangeShapeType="1"/>
                </p:cNvSpPr>
                <p:nvPr/>
              </p:nvSpPr>
              <p:spPr bwMode="auto">
                <a:xfrm>
                  <a:off x="2016" y="369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5" name="Group 121"/>
              <p:cNvGrpSpPr>
                <a:grpSpLocks/>
              </p:cNvGrpSpPr>
              <p:nvPr/>
            </p:nvGrpSpPr>
            <p:grpSpPr bwMode="auto">
              <a:xfrm>
                <a:off x="4128" y="1056"/>
                <a:ext cx="864" cy="816"/>
                <a:chOff x="2016" y="3024"/>
                <a:chExt cx="864" cy="816"/>
              </a:xfrm>
            </p:grpSpPr>
            <p:grpSp>
              <p:nvGrpSpPr>
                <p:cNvPr id="66" name="Group 122"/>
                <p:cNvGrpSpPr>
                  <a:grpSpLocks/>
                </p:cNvGrpSpPr>
                <p:nvPr/>
              </p:nvGrpSpPr>
              <p:grpSpPr bwMode="auto">
                <a:xfrm>
                  <a:off x="2160" y="3024"/>
                  <a:ext cx="576" cy="816"/>
                  <a:chOff x="2064" y="3168"/>
                  <a:chExt cx="576" cy="384"/>
                </a:xfrm>
              </p:grpSpPr>
              <p:sp>
                <p:nvSpPr>
                  <p:cNvPr id="74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5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6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7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8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79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80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316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67" name="Line 130"/>
                <p:cNvSpPr>
                  <a:spLocks noChangeShapeType="1"/>
                </p:cNvSpPr>
                <p:nvPr/>
              </p:nvSpPr>
              <p:spPr bwMode="auto">
                <a:xfrm>
                  <a:off x="2016" y="312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8" name="Line 131"/>
                <p:cNvSpPr>
                  <a:spLocks noChangeShapeType="1"/>
                </p:cNvSpPr>
                <p:nvPr/>
              </p:nvSpPr>
              <p:spPr bwMode="auto">
                <a:xfrm>
                  <a:off x="2016" y="321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9" name="Line 132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0" name="Line 133"/>
                <p:cNvSpPr>
                  <a:spLocks noChangeShapeType="1"/>
                </p:cNvSpPr>
                <p:nvPr/>
              </p:nvSpPr>
              <p:spPr bwMode="auto">
                <a:xfrm>
                  <a:off x="2016" y="340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1" name="Line 134"/>
                <p:cNvSpPr>
                  <a:spLocks noChangeShapeType="1"/>
                </p:cNvSpPr>
                <p:nvPr/>
              </p:nvSpPr>
              <p:spPr bwMode="auto">
                <a:xfrm>
                  <a:off x="2016" y="350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2" name="Line 135"/>
                <p:cNvSpPr>
                  <a:spLocks noChangeShapeType="1"/>
                </p:cNvSpPr>
                <p:nvPr/>
              </p:nvSpPr>
              <p:spPr bwMode="auto">
                <a:xfrm>
                  <a:off x="2016" y="36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3" name="Line 136"/>
                <p:cNvSpPr>
                  <a:spLocks noChangeShapeType="1"/>
                </p:cNvSpPr>
                <p:nvPr/>
              </p:nvSpPr>
              <p:spPr bwMode="auto">
                <a:xfrm>
                  <a:off x="2016" y="369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96" name="Rectangle 138"/>
            <p:cNvSpPr>
              <a:spLocks noChangeArrowheads="1"/>
            </p:cNvSpPr>
            <p:nvPr/>
          </p:nvSpPr>
          <p:spPr bwMode="auto">
            <a:xfrm flipV="1">
              <a:off x="385763" y="31242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100000">
                  <a:srgbClr val="FF00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sp>
          <p:nvSpPr>
            <p:cNvPr id="97" name="Rectangle 139"/>
            <p:cNvSpPr>
              <a:spLocks noChangeArrowheads="1"/>
            </p:cNvSpPr>
            <p:nvPr/>
          </p:nvSpPr>
          <p:spPr bwMode="auto">
            <a:xfrm flipV="1">
              <a:off x="538163" y="32766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100000">
                  <a:srgbClr val="FF00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sp>
          <p:nvSpPr>
            <p:cNvPr id="98" name="Rectangle 140"/>
            <p:cNvSpPr>
              <a:spLocks noChangeArrowheads="1"/>
            </p:cNvSpPr>
            <p:nvPr/>
          </p:nvSpPr>
          <p:spPr bwMode="auto">
            <a:xfrm flipV="1">
              <a:off x="690563" y="34290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100000">
                  <a:srgbClr val="FF00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sp>
          <p:nvSpPr>
            <p:cNvPr id="99" name="Rectangle 141"/>
            <p:cNvSpPr>
              <a:spLocks noChangeArrowheads="1"/>
            </p:cNvSpPr>
            <p:nvPr/>
          </p:nvSpPr>
          <p:spPr bwMode="auto">
            <a:xfrm flipV="1">
              <a:off x="842963" y="35814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100000">
                  <a:srgbClr val="FF00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sp>
          <p:nvSpPr>
            <p:cNvPr id="100" name="Rectangle 142"/>
            <p:cNvSpPr>
              <a:spLocks noChangeArrowheads="1"/>
            </p:cNvSpPr>
            <p:nvPr/>
          </p:nvSpPr>
          <p:spPr bwMode="auto">
            <a:xfrm flipV="1">
              <a:off x="995363" y="3733800"/>
              <a:ext cx="381000" cy="304800"/>
            </a:xfrm>
            <a:prstGeom prst="rect">
              <a:avLst/>
            </a:prstGeom>
            <a:gradFill rotWithShape="1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100000">
                  <a:srgbClr val="FF00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ja-JP" altLang="en-US"/>
            </a:p>
          </p:txBody>
        </p:sp>
        <p:sp>
          <p:nvSpPr>
            <p:cNvPr id="101" name="WordArt 143"/>
            <p:cNvSpPr>
              <a:spLocks noChangeArrowheads="1" noChangeShapeType="1" noTextEdit="1"/>
            </p:cNvSpPr>
            <p:nvPr/>
          </p:nvSpPr>
          <p:spPr bwMode="auto">
            <a:xfrm>
              <a:off x="381000" y="4051300"/>
              <a:ext cx="995363" cy="2921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ja-JP" sz="8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blurRad="63500" dist="38099" dir="2700000" algn="ctr" rotWithShape="0">
                      <a:srgbClr val="000000">
                        <a:alpha val="80000"/>
                      </a:srgbClr>
                    </a:outerShdw>
                  </a:effectLst>
                  <a:latin typeface="Arial Black"/>
                  <a:ea typeface="Arial Black"/>
                  <a:cs typeface="Arial Black"/>
                </a:rPr>
                <a:t>Clients</a:t>
              </a:r>
              <a:endParaRPr lang="ja-JP" altLang="en-US" sz="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000000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endParaRPr>
            </a:p>
          </p:txBody>
        </p:sp>
        <p:sp>
          <p:nvSpPr>
            <p:cNvPr id="102" name="AutoShape 144"/>
            <p:cNvSpPr>
              <a:spLocks/>
            </p:cNvSpPr>
            <p:nvPr/>
          </p:nvSpPr>
          <p:spPr bwMode="auto">
            <a:xfrm>
              <a:off x="1447800" y="2667000"/>
              <a:ext cx="304800" cy="2209800"/>
            </a:xfrm>
            <a:prstGeom prst="rightBrace">
              <a:avLst>
                <a:gd name="adj1" fmla="val 60417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ALICE way with XROOTD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181600"/>
            <a:ext cx="7620000" cy="990600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dirty="0" smtClean="0"/>
              <a:t>Pure Xrootd + ALICE strong </a:t>
            </a:r>
            <a:r>
              <a:rPr lang="en-US" altLang="ja-JP" dirty="0" err="1" smtClean="0"/>
              <a:t>authz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plugin</a:t>
            </a:r>
            <a:r>
              <a:rPr lang="en-US" altLang="ja-JP" dirty="0" smtClean="0"/>
              <a:t>. No difference among T1/T2 (only size and QOS)</a:t>
            </a:r>
          </a:p>
          <a:p>
            <a:r>
              <a:rPr lang="en-US" altLang="ja-JP" dirty="0" smtClean="0"/>
              <a:t>WAN-wide globalized deployment, very efficient direct data access</a:t>
            </a:r>
          </a:p>
          <a:p>
            <a:r>
              <a:rPr lang="en-US" altLang="ja-JP" dirty="0" smtClean="0"/>
              <a:t>CASTOR at Tier-0 serving data, Pure Xrootd serving conditions to the GRID jobs</a:t>
            </a:r>
          </a:p>
          <a:p>
            <a:r>
              <a:rPr lang="en-US" altLang="ja-JP" dirty="0" smtClean="0"/>
              <a:t>“Old” </a:t>
            </a:r>
            <a:r>
              <a:rPr lang="en-US" altLang="ja-JP" dirty="0" err="1" smtClean="0"/>
              <a:t>DPM+Xrootd</a:t>
            </a:r>
            <a:r>
              <a:rPr lang="en-US" altLang="ja-JP" dirty="0" smtClean="0"/>
              <a:t> in several tier2s</a:t>
            </a:r>
          </a:p>
          <a:p>
            <a:endParaRPr lang="en-US" altLang="ja-JP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981200" y="838200"/>
            <a:ext cx="6858000" cy="4369951"/>
            <a:chOff x="1828800" y="1143000"/>
            <a:chExt cx="7906870" cy="6145243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2057401" y="4084640"/>
              <a:ext cx="1376363" cy="1023938"/>
              <a:chOff x="940" y="2573"/>
              <a:chExt cx="867" cy="645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40" y="2573"/>
                <a:ext cx="867" cy="505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055" y="2652"/>
                <a:ext cx="649" cy="5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57347" rIns="90000" bIns="45000">
                <a:prstTxWarp prst="textNoShape">
                  <a:avLst/>
                </a:prstTxWarp>
              </a:bodyPr>
              <a:lstStyle/>
              <a:p>
                <a:pPr>
                  <a:tabLst>
                    <a:tab pos="723900" algn="l"/>
                  </a:tabLst>
                </a:pPr>
                <a:r>
                  <a:rPr lang="it-CH" sz="14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Xrootd site</a:t>
                </a:r>
              </a:p>
              <a:p>
                <a:pPr>
                  <a:tabLst>
                    <a:tab pos="723900" algn="l"/>
                  </a:tabLst>
                </a:pPr>
                <a:r>
                  <a:rPr lang="it-CH" sz="14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(GSI)</a:t>
                </a:r>
              </a:p>
            </p:txBody>
          </p:sp>
        </p:grp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67175" y="1219200"/>
              <a:ext cx="1828800" cy="1828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067175" y="1143000"/>
              <a:ext cx="3433763" cy="685800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60876" rIns="90000" bIns="45000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A globalized cluster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ALICE </a:t>
              </a:r>
              <a:r>
                <a:rPr lang="it-CH" sz="14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global </a:t>
              </a:r>
              <a:r>
                <a:rPr lang="it-CH" sz="14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redirector</a:t>
              </a:r>
            </a:p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endParaRPr lang="it-CH" sz="1400" dirty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828800" y="2743202"/>
              <a:ext cx="1525588" cy="1573213"/>
              <a:chOff x="796" y="1728"/>
              <a:chExt cx="961" cy="991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865" y="1728"/>
                <a:ext cx="892" cy="588"/>
              </a:xfrm>
              <a:prstGeom prst="rect">
                <a:avLst/>
              </a:prstGeom>
              <a:noFill/>
              <a:ln w="38160" cap="rnd">
                <a:solidFill>
                  <a:srgbClr val="33CC33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lIns="90000" tIns="55584" rIns="90000" bIns="45000">
                <a:prstTxWarp prst="textNoShape">
                  <a:avLst/>
                </a:prstTxWarp>
              </a:bodyPr>
              <a:lstStyle/>
              <a:p>
                <a:pPr algn="ctr">
                  <a:tabLst>
                    <a:tab pos="723900" algn="l"/>
                  </a:tabLst>
                </a:pPr>
                <a:r>
                  <a:rPr lang="it-CH" sz="10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Local clients work</a:t>
                </a:r>
              </a:p>
              <a:p>
                <a:pPr algn="ctr">
                  <a:tabLst>
                    <a:tab pos="723900" algn="l"/>
                  </a:tabLst>
                </a:pPr>
                <a:r>
                  <a:rPr lang="it-CH" sz="10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Normally at each site</a:t>
                </a:r>
              </a:p>
            </p:txBody>
          </p:sp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6" y="2416"/>
                <a:ext cx="339" cy="303"/>
              </a:xfrm>
              <a:prstGeom prst="rect">
                <a:avLst/>
              </a:prstGeom>
              <a:noFill/>
              <a:ln w="9360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438401" y="5316537"/>
              <a:ext cx="2635252" cy="1827212"/>
            </a:xfrm>
            <a:prstGeom prst="rect">
              <a:avLst/>
            </a:prstGeom>
            <a:noFill/>
            <a:ln w="38160" cap="rnd">
              <a:solidFill>
                <a:srgbClr val="FFFF00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2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it-CH" sz="1200" dirty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Missing a file?</a:t>
              </a:r>
            </a:p>
            <a:p>
              <a:pPr algn="ctr" hangingPunct="1">
                <a:lnSpc>
                  <a:spcPct val="102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it-CH" sz="1200" dirty="0" smtClean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Ask </a:t>
              </a:r>
              <a:r>
                <a:rPr lang="it-CH" sz="1200" dirty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to the global redirector</a:t>
              </a:r>
            </a:p>
            <a:p>
              <a:pPr algn="ctr" hangingPunct="1">
                <a:lnSpc>
                  <a:spcPct val="102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it-CH" sz="1200" dirty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Get redirected to the right</a:t>
              </a:r>
            </a:p>
            <a:p>
              <a:pPr algn="ctr" hangingPunct="1">
                <a:lnSpc>
                  <a:spcPct val="102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it-CH" sz="1200" dirty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collaborating cluster, and fetch it</a:t>
              </a:r>
              <a:r>
                <a:rPr lang="it-CH" sz="1200" dirty="0" smtClean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.</a:t>
              </a:r>
            </a:p>
            <a:p>
              <a:pPr algn="ctr" hangingPunct="1">
                <a:lnSpc>
                  <a:spcPct val="102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it-CH" sz="1200" dirty="0" smtClean="0">
                  <a:solidFill>
                    <a:srgbClr val="000000"/>
                  </a:solidFill>
                  <a:latin typeface="Calibri" pitchFamily="-65" charset="0"/>
                  <a:ea typeface="MS Gothic" charset="0"/>
                  <a:cs typeface="MS Gothic" charset="0"/>
                </a:rPr>
                <a:t>Immediately.</a:t>
              </a:r>
              <a:endParaRPr lang="it-CH" sz="1200" dirty="0">
                <a:solidFill>
                  <a:srgbClr val="000000"/>
                </a:solidFill>
                <a:latin typeface="Calibri" pitchFamily="-65" charset="0"/>
                <a:ea typeface="MS Gothic" charset="0"/>
                <a:cs typeface="MS Gothic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7178675" y="1409700"/>
              <a:ext cx="1508125" cy="503237"/>
            </a:xfrm>
            <a:prstGeom prst="roundRect">
              <a:avLst>
                <a:gd name="adj" fmla="val 315"/>
              </a:avLst>
            </a:prstGeom>
            <a:solidFill>
              <a:srgbClr val="FFFFFF"/>
            </a:solidFill>
            <a:ln w="1836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</p:spPr>
          <p:txBody>
            <a:bodyPr lIns="99000" tIns="66347" rIns="99000" bIns="5400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723900" algn="l"/>
                  <a:tab pos="1447800" algn="l"/>
                </a:tabLst>
              </a:pPr>
              <a:r>
                <a:rPr lang="it-CH" sz="10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A smart client</a:t>
              </a:r>
            </a:p>
            <a:p>
              <a:pPr algn="ctr">
                <a:tabLst>
                  <a:tab pos="723900" algn="l"/>
                  <a:tab pos="1447800" algn="l"/>
                </a:tabLst>
              </a:pPr>
              <a:r>
                <a:rPr lang="it-CH" sz="10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could point here</a:t>
              </a: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665788" y="1549400"/>
              <a:ext cx="1100137" cy="639763"/>
            </a:xfrm>
            <a:custGeom>
              <a:avLst/>
              <a:gdLst/>
              <a:ahLst/>
              <a:cxnLst>
                <a:cxn ang="0">
                  <a:pos x="3053" y="762"/>
                </a:cxn>
                <a:cxn ang="0">
                  <a:pos x="0" y="1778"/>
                </a:cxn>
              </a:cxnLst>
              <a:rect l="0" t="0" r="r" b="b"/>
              <a:pathLst>
                <a:path w="3054" h="1779">
                  <a:moveTo>
                    <a:pt x="3053" y="762"/>
                  </a:moveTo>
                  <a:cubicBezTo>
                    <a:pt x="1402" y="0"/>
                    <a:pt x="0" y="1778"/>
                    <a:pt x="0" y="1778"/>
                  </a:cubicBezTo>
                </a:path>
              </a:pathLst>
            </a:custGeom>
            <a:noFill/>
            <a:ln w="9144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83363" y="2189163"/>
              <a:ext cx="1600200" cy="822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6921502" y="4094163"/>
              <a:ext cx="1376363" cy="1041400"/>
              <a:chOff x="4004" y="2579"/>
              <a:chExt cx="867" cy="656"/>
            </a:xfrm>
          </p:grpSpPr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004" y="2579"/>
                <a:ext cx="867" cy="505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4095" y="2652"/>
                <a:ext cx="702" cy="58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57347" rIns="90000" bIns="45000">
                <a:prstTxWarp prst="textNoShape">
                  <a:avLst/>
                </a:prstTxWarp>
              </a:bodyPr>
              <a:lstStyle/>
              <a:p>
                <a:pPr>
                  <a:tabLst>
                    <a:tab pos="723900" algn="l"/>
                  </a:tabLst>
                </a:pPr>
                <a:r>
                  <a:rPr lang="it-CH" sz="14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Any other</a:t>
                </a:r>
              </a:p>
              <a:p>
                <a:pPr>
                  <a:tabLst>
                    <a:tab pos="723900" algn="l"/>
                  </a:tabLst>
                </a:pPr>
                <a:r>
                  <a:rPr lang="it-CH" sz="14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Xrootd site</a:t>
                </a:r>
              </a:p>
            </p:txBody>
          </p:sp>
        </p:grp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4703765" y="4084640"/>
              <a:ext cx="1376363" cy="1023938"/>
              <a:chOff x="2607" y="2573"/>
              <a:chExt cx="867" cy="645"/>
            </a:xfrm>
          </p:grpSpPr>
          <p:pic>
            <p:nvPicPr>
              <p:cNvPr id="21" name="Picture 1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07" y="2573"/>
                <a:ext cx="867" cy="505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2722" y="2652"/>
                <a:ext cx="649" cy="5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57347" rIns="90000" bIns="45000">
                <a:prstTxWarp prst="textNoShape">
                  <a:avLst/>
                </a:prstTxWarp>
              </a:bodyPr>
              <a:lstStyle/>
              <a:p>
                <a:pPr>
                  <a:tabLst>
                    <a:tab pos="723900" algn="l"/>
                  </a:tabLst>
                </a:pPr>
                <a:r>
                  <a:rPr lang="it-CH" sz="14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Xrootd site</a:t>
                </a:r>
              </a:p>
              <a:p>
                <a:pPr>
                  <a:tabLst>
                    <a:tab pos="723900" algn="l"/>
                  </a:tabLst>
                </a:pPr>
                <a:r>
                  <a:rPr lang="it-CH" sz="1400" dirty="0">
                    <a:solidFill>
                      <a:srgbClr val="000000"/>
                    </a:solidFill>
                    <a:ea typeface="MS Gothic" charset="0"/>
                    <a:cs typeface="MS Gothic" charset="0"/>
                  </a:rPr>
                  <a:t>(CERN)</a:t>
                </a:r>
              </a:p>
            </p:txBody>
          </p: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4800598" y="1970089"/>
              <a:ext cx="822325" cy="795338"/>
              <a:chOff x="2668" y="1241"/>
              <a:chExt cx="518" cy="501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2668" y="1414"/>
                <a:ext cx="518" cy="328"/>
                <a:chOff x="2668" y="1414"/>
                <a:chExt cx="518" cy="328"/>
              </a:xfrm>
            </p:grpSpPr>
            <p:pic>
              <p:nvPicPr>
                <p:cNvPr id="28" name="Picture 22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668" y="1414"/>
                  <a:ext cx="518" cy="317"/>
                </a:xfrm>
                <a:prstGeom prst="rect">
                  <a:avLst/>
                </a:prstGeom>
                <a:noFill/>
                <a:effectLst/>
              </p:spPr>
            </p:pic>
            <p:sp>
              <p:nvSpPr>
                <p:cNvPr id="2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720" y="1559"/>
                  <a:ext cx="407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57347" rIns="90000" bIns="45000">
                  <a:prstTxWarp prst="textNoShape">
                    <a:avLst/>
                  </a:prstTxWarp>
                </a:bodyPr>
                <a:lstStyle/>
                <a:p>
                  <a:r>
                    <a:rPr lang="it-CH" sz="1000" dirty="0">
                      <a:solidFill>
                        <a:srgbClr val="000000"/>
                      </a:solidFill>
                      <a:ea typeface="MS Gothic" charset="0"/>
                      <a:cs typeface="MS Gothic" charset="0"/>
                    </a:rPr>
                    <a:t>Cmsd</a:t>
                  </a:r>
                </a:p>
              </p:txBody>
            </p:sp>
          </p:grp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2668" y="1241"/>
                <a:ext cx="518" cy="317"/>
                <a:chOff x="2668" y="1241"/>
                <a:chExt cx="518" cy="317"/>
              </a:xfrm>
            </p:grpSpPr>
            <p:pic>
              <p:nvPicPr>
                <p:cNvPr id="26" name="Picture 25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668" y="1241"/>
                  <a:ext cx="518" cy="317"/>
                </a:xfrm>
                <a:prstGeom prst="rect">
                  <a:avLst/>
                </a:prstGeom>
                <a:noFill/>
                <a:effectLst/>
              </p:spPr>
            </p:pic>
            <p:sp>
              <p:nvSpPr>
                <p:cNvPr id="2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688" y="1341"/>
                  <a:ext cx="444" cy="18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57347" rIns="90000" bIns="45000">
                  <a:prstTxWarp prst="textNoShape">
                    <a:avLst/>
                  </a:prstTxWarp>
                </a:bodyPr>
                <a:lstStyle/>
                <a:p>
                  <a:r>
                    <a:rPr lang="it-CH" sz="1000" dirty="0">
                      <a:solidFill>
                        <a:srgbClr val="000000"/>
                      </a:solidFill>
                      <a:ea typeface="MS Gothic" charset="0"/>
                      <a:cs typeface="MS Gothic" charset="0"/>
                    </a:rPr>
                    <a:t>Xrootd</a:t>
                  </a:r>
                </a:p>
              </p:txBody>
            </p:sp>
          </p:grpSp>
        </p:grp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>
              <a:off x="3335338" y="4475163"/>
              <a:ext cx="1420812" cy="1587"/>
            </a:xfrm>
            <a:prstGeom prst="line">
              <a:avLst/>
            </a:prstGeom>
            <a:noFill/>
            <a:ln w="19044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V="1">
              <a:off x="2789238" y="2690813"/>
              <a:ext cx="2093912" cy="155733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000375" y="2746375"/>
              <a:ext cx="3767138" cy="2871788"/>
            </a:xfrm>
            <a:custGeom>
              <a:avLst/>
              <a:gdLst/>
              <a:ahLst/>
              <a:cxnLst>
                <a:cxn ang="0">
                  <a:pos x="0" y="5945"/>
                </a:cxn>
                <a:cxn ang="0">
                  <a:pos x="9575" y="7215"/>
                </a:cxn>
                <a:cxn ang="0">
                  <a:pos x="10083" y="4421"/>
                </a:cxn>
                <a:cxn ang="0">
                  <a:pos x="6908" y="3"/>
                </a:cxn>
                <a:cxn ang="0">
                  <a:pos x="7289" y="4040"/>
                </a:cxn>
              </a:cxnLst>
              <a:rect l="0" t="0" r="r" b="b"/>
              <a:pathLst>
                <a:path w="10465" h="7978">
                  <a:moveTo>
                    <a:pt x="0" y="5945"/>
                  </a:moveTo>
                  <a:cubicBezTo>
                    <a:pt x="3733" y="7723"/>
                    <a:pt x="8686" y="7977"/>
                    <a:pt x="9575" y="7215"/>
                  </a:cubicBezTo>
                  <a:cubicBezTo>
                    <a:pt x="10464" y="6453"/>
                    <a:pt x="10375" y="5809"/>
                    <a:pt x="10083" y="4421"/>
                  </a:cubicBezTo>
                  <a:cubicBezTo>
                    <a:pt x="9791" y="3033"/>
                    <a:pt x="7162" y="0"/>
                    <a:pt x="6908" y="3"/>
                  </a:cubicBezTo>
                  <a:cubicBezTo>
                    <a:pt x="6654" y="6"/>
                    <a:pt x="7289" y="4040"/>
                    <a:pt x="7289" y="4040"/>
                  </a:cubicBezTo>
                </a:path>
              </a:pathLst>
            </a:custGeom>
            <a:noFill/>
            <a:ln w="14616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3" name="Picture 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32588" y="1868488"/>
              <a:ext cx="538162" cy="481012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 flipV="1">
              <a:off x="5622925" y="2644775"/>
              <a:ext cx="1968500" cy="160337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 flipV="1">
              <a:off x="5257800" y="2746375"/>
              <a:ext cx="139700" cy="150177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3870" y="5643562"/>
              <a:ext cx="2971800" cy="164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V</a:t>
              </a:r>
              <a:r>
                <a:rPr kumimoji="1" lang="en-US" altLang="ja-JP" sz="1400" dirty="0" smtClean="0"/>
                <a:t>irtual</a:t>
              </a:r>
            </a:p>
            <a:p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M</a:t>
              </a:r>
              <a:r>
                <a:rPr kumimoji="1" lang="en-US" altLang="ja-JP" sz="1400" dirty="0" smtClean="0"/>
                <a:t>ass</a:t>
              </a:r>
            </a:p>
            <a:p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S</a:t>
              </a:r>
              <a:r>
                <a:rPr kumimoji="1" lang="en-US" altLang="ja-JP" sz="1400" dirty="0" smtClean="0"/>
                <a:t>torage</a:t>
              </a:r>
            </a:p>
            <a:p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S</a:t>
              </a:r>
              <a:r>
                <a:rPr kumimoji="1" lang="en-US" altLang="ja-JP" sz="1400" dirty="0" smtClean="0"/>
                <a:t>ystem</a:t>
              </a:r>
            </a:p>
            <a:p>
              <a:r>
                <a:rPr kumimoji="1" lang="en-US" altLang="ja-JP" sz="1400" dirty="0" smtClean="0"/>
                <a:t>… built on data Globalization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295400" y="6096000"/>
            <a:ext cx="7015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More details and complete info in “Scalla/Xrootd WAN globalization tools: where we are.” @ CHEP09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CASTOR2</a:t>
            </a:r>
            <a:endParaRPr lang="ja-JP" alt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 Putting everything together @ Tier0/1s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CASTOR way</a:t>
            </a:r>
            <a:endParaRPr lang="ja-JP" alt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1371600" y="1066800"/>
            <a:ext cx="7543800" cy="1676400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Client connects to a redirector node</a:t>
            </a:r>
          </a:p>
          <a:p>
            <a:r>
              <a:rPr lang="en-US" altLang="ja-JP" dirty="0" smtClean="0"/>
              <a:t>The redirector asks CASTOR where the file is</a:t>
            </a:r>
          </a:p>
          <a:p>
            <a:r>
              <a:rPr lang="en-US" altLang="ja-JP" dirty="0" smtClean="0"/>
              <a:t>Client then connects directly to the node holding the data</a:t>
            </a:r>
          </a:p>
          <a:p>
            <a:r>
              <a:rPr lang="en-US" altLang="ja-JP" dirty="0" smtClean="0"/>
              <a:t>CASTOR handles tapes in the back</a:t>
            </a:r>
          </a:p>
          <a:p>
            <a:endParaRPr lang="ja-JP" altLang="en-US" dirty="0"/>
          </a:p>
        </p:txBody>
      </p:sp>
      <p:sp>
        <p:nvSpPr>
          <p:cNvPr id="2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724525" y="6029325"/>
            <a:ext cx="2039938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5184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84000"/>
              </a:lnSpc>
              <a:spcBef>
                <a:spcPts val="1500"/>
              </a:spcBef>
              <a:tabLst>
                <a:tab pos="723900" algn="l"/>
                <a:tab pos="1447800" algn="l"/>
              </a:tabLst>
            </a:pPr>
            <a:r>
              <a:rPr lang="en-US" sz="2400" b="1">
                <a:solidFill>
                  <a:srgbClr val="3333CC"/>
                </a:solidFill>
                <a:latin typeface="Times New Roman" charset="0"/>
                <a:ea typeface="Arial Unicode MS" charset="0"/>
                <a:cs typeface="Arial Unicode MS" charset="0"/>
              </a:rPr>
              <a:t>Disk Servers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 rot="16200000">
            <a:off x="3756025" y="3960813"/>
            <a:ext cx="1423987" cy="738188"/>
          </a:xfrm>
          <a:prstGeom prst="rect">
            <a:avLst/>
          </a:prstGeom>
          <a:solidFill>
            <a:srgbClr val="00CC00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 wrap="none" lIns="90000" tIns="95184" rIns="90000" bIns="46800" anchor="ctr">
            <a:prstTxWarp prst="textNoShape">
              <a:avLst/>
            </a:prstTxWarp>
            <a:flatTx/>
          </a:bodyPr>
          <a:lstStyle/>
          <a:p>
            <a:pPr algn="ctr">
              <a:lnSpc>
                <a:spcPct val="84000"/>
              </a:lnSpc>
              <a:tabLst>
                <a:tab pos="7239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Redirector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008688" y="3573463"/>
            <a:ext cx="842962" cy="442912"/>
          </a:xfrm>
          <a:prstGeom prst="rect">
            <a:avLst/>
          </a:prstGeom>
          <a:solidFill>
            <a:srgbClr val="3333CC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CC"/>
            </a:extrusionClr>
          </a:sp3d>
        </p:spPr>
        <p:txBody>
          <a:bodyPr wrap="none" lIns="90000" tIns="95184" rIns="90000" bIns="46800" anchor="ctr">
            <a:prstTxWarp prst="textNoShape">
              <a:avLst/>
            </a:prstTxWarp>
            <a:flatTx/>
          </a:bodyPr>
          <a:lstStyle/>
          <a:p>
            <a:pPr algn="ctr">
              <a:lnSpc>
                <a:spcPct val="84000"/>
              </a:lnSpc>
              <a:tabLst>
                <a:tab pos="723900" algn="l"/>
              </a:tabLst>
            </a:pPr>
            <a:r>
              <a:rPr lang="en-US" sz="2400">
                <a:solidFill>
                  <a:srgbClr val="FFFFFF"/>
                </a:solidFill>
                <a:latin typeface="Times New Roman" charset="0"/>
                <a:ea typeface="Arial Unicode MS" charset="0"/>
                <a:cs typeface="Arial Unicode MS" charset="0"/>
              </a:rPr>
              <a:t>A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010275" y="4587875"/>
            <a:ext cx="844550" cy="442913"/>
          </a:xfrm>
          <a:prstGeom prst="rect">
            <a:avLst/>
          </a:prstGeom>
          <a:solidFill>
            <a:srgbClr val="3333CC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CC"/>
            </a:extrusionClr>
          </a:sp3d>
        </p:spPr>
        <p:txBody>
          <a:bodyPr wrap="none" lIns="90000" tIns="95184" rIns="90000" bIns="46800" anchor="ctr">
            <a:prstTxWarp prst="textNoShape">
              <a:avLst/>
            </a:prstTxWarp>
            <a:flatTx/>
          </a:bodyPr>
          <a:lstStyle/>
          <a:p>
            <a:pPr algn="ctr">
              <a:lnSpc>
                <a:spcPct val="84000"/>
              </a:lnSpc>
              <a:tabLst>
                <a:tab pos="723900" algn="l"/>
              </a:tabLst>
            </a:pPr>
            <a:r>
              <a:rPr lang="en-US" sz="2400">
                <a:solidFill>
                  <a:srgbClr val="FFFFFF"/>
                </a:solidFill>
                <a:latin typeface="Times New Roman" charset="0"/>
                <a:ea typeface="Arial Unicode MS" charset="0"/>
                <a:cs typeface="Arial Unicode MS" charset="0"/>
              </a:rPr>
              <a:t>B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008688" y="5472113"/>
            <a:ext cx="842962" cy="442912"/>
          </a:xfrm>
          <a:prstGeom prst="rect">
            <a:avLst/>
          </a:prstGeom>
          <a:solidFill>
            <a:srgbClr val="3333CC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33CC"/>
            </a:extrusionClr>
          </a:sp3d>
        </p:spPr>
        <p:txBody>
          <a:bodyPr wrap="none" lIns="90000" tIns="95184" rIns="90000" bIns="46800" anchor="ctr">
            <a:prstTxWarp prst="textNoShape">
              <a:avLst/>
            </a:prstTxWarp>
            <a:flatTx/>
          </a:bodyPr>
          <a:lstStyle/>
          <a:p>
            <a:pPr algn="ctr">
              <a:lnSpc>
                <a:spcPct val="84000"/>
              </a:lnSpc>
              <a:tabLst>
                <a:tab pos="723900" algn="l"/>
              </a:tabLst>
            </a:pPr>
            <a:r>
              <a:rPr lang="en-US" sz="2400">
                <a:solidFill>
                  <a:srgbClr val="FFFFFF"/>
                </a:solidFill>
                <a:latin typeface="Times New Roman" charset="0"/>
                <a:ea typeface="Arial Unicode MS" charset="0"/>
                <a:cs typeface="Arial Unicode MS" charset="0"/>
              </a:rPr>
              <a:t>C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371600" y="4343400"/>
            <a:ext cx="914400" cy="442913"/>
          </a:xfrm>
          <a:prstGeom prst="rect">
            <a:avLst/>
          </a:prstGeom>
          <a:solidFill>
            <a:srgbClr val="FFCC99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lIns="90000" tIns="67968" rIns="90000" bIns="46800" anchor="ctr">
            <a:prstTxWarp prst="textNoShape">
              <a:avLst/>
            </a:prstTxWarp>
            <a:flatTx/>
          </a:bodyPr>
          <a:lstStyle/>
          <a:p>
            <a:pPr>
              <a:tabLst>
                <a:tab pos="7239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Client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459038" y="4318000"/>
            <a:ext cx="1546225" cy="1588"/>
          </a:xfrm>
          <a:prstGeom prst="line">
            <a:avLst/>
          </a:prstGeom>
          <a:noFill/>
          <a:ln w="28440">
            <a:solidFill>
              <a:srgbClr val="FF9966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59038" y="4379913"/>
            <a:ext cx="1546225" cy="1587"/>
          </a:xfrm>
          <a:prstGeom prst="line">
            <a:avLst/>
          </a:prstGeom>
          <a:noFill/>
          <a:ln w="28440">
            <a:solidFill>
              <a:srgbClr val="00CC00"/>
            </a:solidFill>
            <a:miter lim="800000"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514600" y="4608513"/>
            <a:ext cx="3429000" cy="1143000"/>
          </a:xfrm>
          <a:prstGeom prst="line">
            <a:avLst/>
          </a:prstGeom>
          <a:noFill/>
          <a:ln w="28440">
            <a:solidFill>
              <a:srgbClr val="FF9966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514600" y="4679950"/>
            <a:ext cx="3429000" cy="1143000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743200" y="3992563"/>
            <a:ext cx="1195388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9055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84000"/>
              </a:lnSpc>
              <a:spcBef>
                <a:spcPts val="1000"/>
              </a:spcBef>
              <a:tabLst>
                <a:tab pos="7239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Open file X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806700" y="4362450"/>
            <a:ext cx="1195388" cy="31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9055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84000"/>
              </a:lnSpc>
              <a:spcBef>
                <a:spcPts val="1000"/>
              </a:spcBef>
              <a:tabLst>
                <a:tab pos="7239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Go to C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949450" y="3055938"/>
            <a:ext cx="1600200" cy="442912"/>
          </a:xfrm>
          <a:prstGeom prst="rect">
            <a:avLst/>
          </a:prstGeom>
          <a:solidFill>
            <a:srgbClr val="FF3333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33"/>
            </a:extrusionClr>
          </a:sp3d>
        </p:spPr>
        <p:txBody>
          <a:bodyPr wrap="none" lIns="90000" tIns="67968" rIns="90000" bIns="46800" anchor="ctr">
            <a:prstTxWarp prst="textNoShape">
              <a:avLst/>
            </a:prstTxWarp>
            <a:flatTx/>
          </a:bodyPr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CASTOR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3727450" y="3355975"/>
            <a:ext cx="352425" cy="303213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562225" y="3524250"/>
            <a:ext cx="1368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9055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84000"/>
              </a:lnSpc>
              <a:spcBef>
                <a:spcPts val="1000"/>
              </a:spcBef>
              <a:tabLst>
                <a:tab pos="7239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Where is X ?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657600" y="3429000"/>
            <a:ext cx="336550" cy="300038"/>
          </a:xfrm>
          <a:prstGeom prst="line">
            <a:avLst/>
          </a:prstGeom>
          <a:noFill/>
          <a:ln w="28440">
            <a:solidFill>
              <a:srgbClr val="00CC00"/>
            </a:solidFill>
            <a:miter lim="800000"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751263" y="3200400"/>
            <a:ext cx="136842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9055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84000"/>
              </a:lnSpc>
              <a:spcBef>
                <a:spcPts val="1000"/>
              </a:spcBef>
              <a:tabLst>
                <a:tab pos="7239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On C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 rot="16200000">
            <a:off x="6456363" y="4171950"/>
            <a:ext cx="3024188" cy="522287"/>
          </a:xfrm>
          <a:prstGeom prst="rect">
            <a:avLst/>
          </a:prstGeom>
          <a:solidFill>
            <a:srgbClr val="00FFFF"/>
          </a:solidFill>
          <a:ln w="936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lIns="90000" tIns="95184" rIns="90000" bIns="46800" anchor="ctr">
            <a:prstTxWarp prst="textNoShape">
              <a:avLst/>
            </a:prstTxWarp>
            <a:flatTx/>
          </a:bodyPr>
          <a:lstStyle/>
          <a:p>
            <a:pPr algn="ctr">
              <a:lnSpc>
                <a:spcPct val="84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Tape backend</a:t>
            </a: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3741738" y="3092450"/>
            <a:ext cx="3886200" cy="1588"/>
          </a:xfrm>
          <a:prstGeom prst="line">
            <a:avLst/>
          </a:prstGeom>
          <a:noFill/>
          <a:ln w="28440">
            <a:solidFill>
              <a:srgbClr val="FF9966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327525" y="2803525"/>
            <a:ext cx="27590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9055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84000"/>
              </a:lnSpc>
              <a:spcBef>
                <a:spcPts val="10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US" sz="16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rPr>
              <a:t>Trigger migration/recall</a:t>
            </a: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7050088" y="5557838"/>
            <a:ext cx="685800" cy="1587"/>
          </a:xfrm>
          <a:prstGeom prst="line">
            <a:avLst/>
          </a:prstGeom>
          <a:noFill/>
          <a:ln w="28440">
            <a:solidFill>
              <a:srgbClr val="FF9966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7015163" y="5630863"/>
            <a:ext cx="685800" cy="1587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295400" y="6096000"/>
            <a:ext cx="190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Credits: </a:t>
            </a:r>
            <a:r>
              <a:rPr kumimoji="1" lang="en-US" altLang="ja-JP" sz="1200" dirty="0" err="1" smtClean="0">
                <a:solidFill>
                  <a:srgbClr val="0000FF"/>
                </a:solidFill>
              </a:rPr>
              <a:t>S.Ponce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 (IT-DM)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-38100"/>
            <a:ext cx="5562600" cy="1069975"/>
          </a:xfrm>
          <a:ln/>
        </p:spPr>
        <p:txBody>
          <a:bodyPr tIns="28224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/>
              <a:t>CASTOR 2.1.8</a:t>
            </a:r>
            <a:br>
              <a:rPr lang="de-DE"/>
            </a:br>
            <a:r>
              <a:rPr lang="de-DE" sz="1800"/>
              <a:t>Improving Latency - Read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543800" cy="4954588"/>
          </a:xfrm>
          <a:ln/>
        </p:spPr>
        <p:txBody>
          <a:bodyPr/>
          <a:lstStyle/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 1</a:t>
            </a:r>
            <a:r>
              <a:rPr lang="de-DE" baseline="33000"/>
              <a:t>st</a:t>
            </a:r>
            <a:r>
              <a:rPr lang="de-DE"/>
              <a:t> focus on file (read) open latencies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6119813" y="2339975"/>
            <a:ext cx="2627312" cy="3600450"/>
          </a:xfrm>
          <a:prstGeom prst="roundRect">
            <a:avLst>
              <a:gd name="adj" fmla="val 60"/>
            </a:avLst>
          </a:prstGeom>
          <a:solidFill>
            <a:srgbClr val="E6E6FF"/>
          </a:solidFill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 anchorCtr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999999"/>
                </a:solidFill>
                <a:ea typeface="MS Gothic" charset="0"/>
                <a:cs typeface="MS Gothic" charset="0"/>
              </a:rPr>
              <a:t>Estimate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087563" y="2338388"/>
            <a:ext cx="1587" cy="3603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087563" y="5940425"/>
            <a:ext cx="66595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908175" y="5580063"/>
            <a:ext cx="3603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908175" y="4140200"/>
            <a:ext cx="3603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1908175" y="4859338"/>
            <a:ext cx="3603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1908175" y="5580063"/>
            <a:ext cx="3603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908175" y="3419475"/>
            <a:ext cx="3603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260475" y="5435600"/>
            <a:ext cx="306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1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260475" y="4716463"/>
            <a:ext cx="434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10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260475" y="3997325"/>
            <a:ext cx="561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100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260475" y="3276600"/>
            <a:ext cx="688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1000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368425" y="2376488"/>
            <a:ext cx="4857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ms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3132138" y="3168650"/>
            <a:ext cx="360362" cy="360363"/>
          </a:xfrm>
          <a:prstGeom prst="diamond">
            <a:avLst/>
          </a:prstGeom>
          <a:solidFill>
            <a:srgbClr val="800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Castor 2.1.7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(rfio)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5219700" y="3924300"/>
            <a:ext cx="360363" cy="360363"/>
          </a:xfrm>
          <a:prstGeom prst="diamond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Castor 2.1.8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(xroot)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7056438" y="5075238"/>
            <a:ext cx="360362" cy="360362"/>
          </a:xfrm>
          <a:prstGeom prst="diamond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Castor 2.1.9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(xroot)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643438" y="5953125"/>
            <a:ext cx="15652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October 2008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2303463" y="2916238"/>
            <a:ext cx="287337" cy="863600"/>
          </a:xfrm>
          <a:prstGeom prst="upDownArrow">
            <a:avLst>
              <a:gd name="adj1" fmla="val 50000"/>
              <a:gd name="adj2" fmla="val 59832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4427538" y="3600450"/>
            <a:ext cx="287337" cy="863600"/>
          </a:xfrm>
          <a:prstGeom prst="upDownArrow">
            <a:avLst>
              <a:gd name="adj1" fmla="val 50000"/>
              <a:gd name="adj2" fmla="val 59832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6335713" y="4608513"/>
            <a:ext cx="287337" cy="863600"/>
          </a:xfrm>
          <a:prstGeom prst="upDownArrow">
            <a:avLst>
              <a:gd name="adj1" fmla="val 50000"/>
              <a:gd name="adj2" fmla="val 59832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087563" y="5580063"/>
            <a:ext cx="6731000" cy="0"/>
            <a:chOff x="1315" y="3515"/>
            <a:chExt cx="4240" cy="0"/>
          </a:xfrm>
        </p:grpSpPr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1315" y="3515"/>
              <a:ext cx="4241" cy="1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1315" y="3515"/>
              <a:ext cx="4242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 tIns="73584" rIns="108000" bIns="63000" anchor="ctr" anchorCtr="1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200">
                <a:solidFill>
                  <a:srgbClr val="FF0000"/>
                </a:solidFill>
                <a:ea typeface="MS Gothic" charset="0"/>
                <a:cs typeface="MS Gothic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FF0000"/>
                  </a:solidFill>
                  <a:ea typeface="MS Gothic" charset="0"/>
                  <a:cs typeface="MS Gothic" charset="0"/>
                </a:rPr>
                <a:t>Network Latency Limit</a:t>
              </a:r>
            </a:p>
          </p:txBody>
        </p:sp>
      </p:grp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592388" y="2376488"/>
            <a:ext cx="313055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6168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>
                <a:solidFill>
                  <a:srgbClr val="666666"/>
                </a:solidFill>
                <a:ea typeface="MS Gothic" charset="0"/>
                <a:cs typeface="MS Gothic" charset="0"/>
              </a:rPr>
              <a:t>Read Open Latencies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5400" y="6096000"/>
            <a:ext cx="1903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Credits: </a:t>
            </a:r>
            <a:r>
              <a:rPr kumimoji="1" lang="en-US" altLang="ja-JP" sz="1200" dirty="0" err="1" smtClean="0">
                <a:solidFill>
                  <a:srgbClr val="0000FF"/>
                </a:solidFill>
              </a:rPr>
              <a:t>A.Peters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 (IT-DM)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6119813" y="2339975"/>
            <a:ext cx="2627312" cy="3600450"/>
          </a:xfrm>
          <a:prstGeom prst="roundRect">
            <a:avLst>
              <a:gd name="adj" fmla="val 60"/>
            </a:avLst>
          </a:prstGeom>
          <a:solidFill>
            <a:srgbClr val="E6E6FF"/>
          </a:solidFill>
          <a:ln w="9525">
            <a:noFill/>
            <a:round/>
            <a:headEnd/>
            <a:tailEnd/>
          </a:ln>
          <a:effectLst/>
        </p:spPr>
        <p:txBody>
          <a:bodyPr lIns="90000" tIns="60876" rIns="90000" bIns="45000" anchor="ctr" anchorCtr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999999"/>
                </a:solidFill>
                <a:ea typeface="MS Gothic" charset="0"/>
                <a:cs typeface="MS Gothic" charset="0"/>
              </a:rPr>
              <a:t>Estimate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38100"/>
            <a:ext cx="5562600" cy="1069975"/>
          </a:xfrm>
          <a:ln/>
        </p:spPr>
        <p:txBody>
          <a:bodyPr tIns="28224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/>
              <a:t>CASTOR 2.1.8</a:t>
            </a:r>
            <a:br>
              <a:rPr lang="de-DE"/>
            </a:br>
            <a:r>
              <a:rPr lang="de-DE" sz="1800"/>
              <a:t>Improving Latency – Metadata Read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543800" cy="4954588"/>
          </a:xfrm>
          <a:ln/>
        </p:spPr>
        <p:txBody>
          <a:bodyPr/>
          <a:lstStyle/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Next focus on meta data (read) latencies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2087563" y="2338388"/>
            <a:ext cx="1587" cy="3603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087563" y="5940425"/>
            <a:ext cx="66595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908175" y="5580063"/>
            <a:ext cx="3603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908175" y="4140200"/>
            <a:ext cx="3603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08175" y="4859338"/>
            <a:ext cx="3603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908175" y="5580063"/>
            <a:ext cx="3603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1908175" y="3419475"/>
            <a:ext cx="3603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260475" y="5435600"/>
            <a:ext cx="3063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1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260475" y="4716463"/>
            <a:ext cx="434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10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260475" y="3997325"/>
            <a:ext cx="561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100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260475" y="3276600"/>
            <a:ext cx="688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1000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368425" y="2376488"/>
            <a:ext cx="4857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ms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3132138" y="4427538"/>
            <a:ext cx="360362" cy="360362"/>
          </a:xfrm>
          <a:prstGeom prst="diamond">
            <a:avLst/>
          </a:prstGeom>
          <a:solidFill>
            <a:srgbClr val="800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Castor 2.1.7</a:t>
            </a: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5219700" y="4427538"/>
            <a:ext cx="360363" cy="360362"/>
          </a:xfrm>
          <a:prstGeom prst="diamond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Castor 2.1.8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7091363" y="5364163"/>
            <a:ext cx="360362" cy="360362"/>
          </a:xfrm>
          <a:prstGeom prst="diamond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Castor 2.1.9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608513" y="5953125"/>
            <a:ext cx="15652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October 2008</a:t>
            </a:r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2303463" y="3887788"/>
            <a:ext cx="287337" cy="863600"/>
          </a:xfrm>
          <a:prstGeom prst="upDownArrow">
            <a:avLst>
              <a:gd name="adj1" fmla="val 50000"/>
              <a:gd name="adj2" fmla="val 59832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4427538" y="3851275"/>
            <a:ext cx="287337" cy="863600"/>
          </a:xfrm>
          <a:prstGeom prst="upDownArrow">
            <a:avLst>
              <a:gd name="adj1" fmla="val 50000"/>
              <a:gd name="adj2" fmla="val 59832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6335713" y="4716463"/>
            <a:ext cx="287337" cy="863600"/>
          </a:xfrm>
          <a:prstGeom prst="upDownArrow">
            <a:avLst>
              <a:gd name="adj1" fmla="val 50000"/>
              <a:gd name="adj2" fmla="val 59832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087563" y="5724525"/>
            <a:ext cx="6731000" cy="0"/>
            <a:chOff x="1315" y="3606"/>
            <a:chExt cx="4240" cy="0"/>
          </a:xfrm>
        </p:grpSpPr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1315" y="3606"/>
              <a:ext cx="4241" cy="1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1315" y="3606"/>
              <a:ext cx="4242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 tIns="73584" rIns="108000" bIns="63000" anchor="ctr" anchorCtr="1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 sz="1200">
                <a:solidFill>
                  <a:srgbClr val="FF0000"/>
                </a:solidFill>
                <a:ea typeface="MS Gothic" charset="0"/>
                <a:cs typeface="MS Gothic" charset="0"/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FF0000"/>
                  </a:solidFill>
                  <a:ea typeface="MS Gothic" charset="0"/>
                  <a:cs typeface="MS Gothic" charset="0"/>
                </a:rPr>
                <a:t>Network Latency Limit</a:t>
              </a:r>
            </a:p>
          </p:txBody>
        </p:sp>
      </p:grp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060700" y="2376488"/>
            <a:ext cx="211296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6168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>
                <a:solidFill>
                  <a:srgbClr val="666666"/>
                </a:solidFill>
                <a:ea typeface="MS Gothic" charset="0"/>
                <a:cs typeface="MS Gothic" charset="0"/>
              </a:rPr>
              <a:t>Stat Latencies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5400" y="6096000"/>
            <a:ext cx="1903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Credits: </a:t>
            </a:r>
            <a:r>
              <a:rPr kumimoji="1" lang="en-US" altLang="ja-JP" sz="1200" dirty="0" err="1" smtClean="0">
                <a:solidFill>
                  <a:srgbClr val="0000FF"/>
                </a:solidFill>
              </a:rPr>
              <a:t>A.Peters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 (IT-DM)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Intro</a:t>
            </a:r>
          </a:p>
          <a:p>
            <a:pPr lvl="1"/>
            <a:r>
              <a:rPr lang="en-US" altLang="ja-JP" dirty="0" smtClean="0"/>
              <a:t>Main use cases in the storage arena</a:t>
            </a:r>
          </a:p>
          <a:p>
            <a:r>
              <a:rPr lang="en-US" altLang="ja-JP" dirty="0" smtClean="0"/>
              <a:t>Generic Pure xrootd @ LHC</a:t>
            </a:r>
          </a:p>
          <a:p>
            <a:pPr lvl="1"/>
            <a:r>
              <a:rPr lang="en-US" altLang="ja-JP" dirty="0" smtClean="0"/>
              <a:t>The </a:t>
            </a:r>
            <a:r>
              <a:rPr lang="en-US" altLang="ja-JP" dirty="0" err="1" smtClean="0"/>
              <a:t>Atlas@SLAC</a:t>
            </a:r>
            <a:r>
              <a:rPr lang="en-US" altLang="ja-JP" dirty="0" smtClean="0"/>
              <a:t> way</a:t>
            </a:r>
          </a:p>
          <a:p>
            <a:pPr lvl="1"/>
            <a:r>
              <a:rPr lang="en-US" altLang="ja-JP" dirty="0" smtClean="0"/>
              <a:t>The Alice way</a:t>
            </a:r>
          </a:p>
          <a:p>
            <a:r>
              <a:rPr lang="en-US" altLang="ja-JP" dirty="0" smtClean="0"/>
              <a:t>CASTOR2</a:t>
            </a:r>
          </a:p>
          <a:p>
            <a:r>
              <a:rPr lang="en-US" altLang="ja-JP" dirty="0" smtClean="0"/>
              <a:t>Roadmap</a:t>
            </a:r>
          </a:p>
          <a:p>
            <a:r>
              <a:rPr lang="en-US" altLang="ja-JP" dirty="0" smtClean="0"/>
              <a:t>Conclusions</a:t>
            </a:r>
          </a:p>
          <a:p>
            <a:pPr lvl="1"/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295400" y="-38100"/>
            <a:ext cx="6264275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224" rIns="0" bIns="0" anchor="ctr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>
                <a:solidFill>
                  <a:srgbClr val="FFFFFF"/>
                </a:solidFill>
                <a:ea typeface="MS Gothic" charset="0"/>
                <a:cs typeface="MS Gothic" charset="0"/>
              </a:rPr>
              <a:t>Prototype - Architecture </a:t>
            </a:r>
            <a:br>
              <a:rPr lang="de-DE" sz="3200">
                <a:solidFill>
                  <a:srgbClr val="FFFFFF"/>
                </a:solidFill>
                <a:ea typeface="MS Gothic" charset="0"/>
                <a:cs typeface="MS Gothic" charset="0"/>
              </a:rPr>
            </a:br>
            <a:r>
              <a:rPr lang="de-DE" sz="2000">
                <a:solidFill>
                  <a:srgbClr val="FFFFFF"/>
                </a:solidFill>
                <a:ea typeface="MS Gothic" charset="0"/>
                <a:cs typeface="MS Gothic" charset="0"/>
              </a:rPr>
              <a:t>XCFS Overview - xroot + FUSE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331913" y="898525"/>
            <a:ext cx="7669212" cy="5475288"/>
            <a:chOff x="1331913" y="898525"/>
            <a:chExt cx="7669212" cy="5475288"/>
          </a:xfrm>
        </p:grpSpPr>
        <p:sp>
          <p:nvSpPr>
            <p:cNvPr id="24577" name="AutoShape 1"/>
            <p:cNvSpPr>
              <a:spLocks noChangeArrowheads="1"/>
            </p:cNvSpPr>
            <p:nvPr/>
          </p:nvSpPr>
          <p:spPr bwMode="auto">
            <a:xfrm>
              <a:off x="3924300" y="900113"/>
              <a:ext cx="2339975" cy="3060700"/>
            </a:xfrm>
            <a:prstGeom prst="roundRect">
              <a:avLst>
                <a:gd name="adj" fmla="val 65"/>
              </a:avLst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4578" name="AutoShape 2"/>
            <p:cNvSpPr>
              <a:spLocks noChangeArrowheads="1"/>
            </p:cNvSpPr>
            <p:nvPr/>
          </p:nvSpPr>
          <p:spPr bwMode="auto">
            <a:xfrm>
              <a:off x="4248150" y="1800225"/>
              <a:ext cx="1763713" cy="1836738"/>
            </a:xfrm>
            <a:prstGeom prst="roundRect">
              <a:avLst>
                <a:gd name="adj" fmla="val 88"/>
              </a:avLst>
            </a:prstGeom>
            <a:solidFill>
              <a:srgbClr val="CCCC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79" name="AutoShape 3"/>
            <p:cNvSpPr>
              <a:spLocks/>
            </p:cNvSpPr>
            <p:nvPr/>
          </p:nvSpPr>
          <p:spPr bwMode="auto">
            <a:xfrm flipH="1">
              <a:off x="1831975" y="5795963"/>
              <a:ext cx="1008063" cy="252412"/>
            </a:xfrm>
            <a:prstGeom prst="borderCallout2">
              <a:avLst>
                <a:gd name="adj1" fmla="val 79028"/>
                <a:gd name="adj2" fmla="val -53389"/>
                <a:gd name="adj3" fmla="val 3565"/>
                <a:gd name="adj4" fmla="val -84889"/>
                <a:gd name="adj5" fmla="val -16546"/>
                <a:gd name="adj6" fmla="val -71032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 DATA FS</a:t>
              </a:r>
            </a:p>
          </p:txBody>
        </p:sp>
        <p:sp>
          <p:nvSpPr>
            <p:cNvPr id="24580" name="AutoShape 4"/>
            <p:cNvSpPr>
              <a:spLocks/>
            </p:cNvSpPr>
            <p:nvPr/>
          </p:nvSpPr>
          <p:spPr bwMode="auto">
            <a:xfrm flipH="1">
              <a:off x="1828800" y="5387975"/>
              <a:ext cx="1008063" cy="252413"/>
            </a:xfrm>
            <a:prstGeom prst="borderCallout2">
              <a:avLst>
                <a:gd name="adj1" fmla="val 79028"/>
                <a:gd name="adj2" fmla="val -53389"/>
                <a:gd name="adj3" fmla="val 79028"/>
                <a:gd name="adj4" fmla="val -69782"/>
                <a:gd name="adj5" fmla="val 43792"/>
                <a:gd name="adj6" fmla="val -950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Authz</a:t>
              </a:r>
            </a:p>
          </p:txBody>
        </p:sp>
        <p:sp>
          <p:nvSpPr>
            <p:cNvPr id="24581" name="AutoShape 5"/>
            <p:cNvSpPr>
              <a:spLocks noChangeArrowheads="1"/>
            </p:cNvSpPr>
            <p:nvPr/>
          </p:nvSpPr>
          <p:spPr bwMode="auto">
            <a:xfrm rot="16200000">
              <a:off x="-18256" y="2248694"/>
              <a:ext cx="3060700" cy="360362"/>
            </a:xfrm>
            <a:prstGeom prst="roundRect">
              <a:avLst>
                <a:gd name="adj" fmla="val 440"/>
              </a:avLst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66168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400">
                  <a:solidFill>
                    <a:srgbClr val="2300DC"/>
                  </a:solidFill>
                  <a:ea typeface="MS Gothic" charset="0"/>
                  <a:cs typeface="MS Gothic" charset="0"/>
                </a:rPr>
                <a:t>CLIENT</a:t>
              </a:r>
            </a:p>
          </p:txBody>
        </p:sp>
        <p:sp>
          <p:nvSpPr>
            <p:cNvPr id="24582" name="AutoShape 6"/>
            <p:cNvSpPr>
              <a:spLocks noChangeArrowheads="1"/>
            </p:cNvSpPr>
            <p:nvPr/>
          </p:nvSpPr>
          <p:spPr bwMode="auto">
            <a:xfrm>
              <a:off x="2952750" y="4572000"/>
              <a:ext cx="1619250" cy="1619250"/>
            </a:xfrm>
            <a:prstGeom prst="roundRect">
              <a:avLst>
                <a:gd name="adj" fmla="val 97"/>
              </a:avLst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83" name="AutoShape 7"/>
            <p:cNvSpPr>
              <a:spLocks noChangeArrowheads="1"/>
            </p:cNvSpPr>
            <p:nvPr/>
          </p:nvSpPr>
          <p:spPr bwMode="auto">
            <a:xfrm>
              <a:off x="4787900" y="4392613"/>
              <a:ext cx="1619250" cy="1439862"/>
            </a:xfrm>
            <a:prstGeom prst="roundRect">
              <a:avLst>
                <a:gd name="adj" fmla="val 106"/>
              </a:avLst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>
              <a:off x="4932362" y="3200400"/>
              <a:ext cx="1011237" cy="228600"/>
            </a:xfrm>
            <a:prstGeom prst="roundRect">
              <a:avLst>
                <a:gd name="adj" fmla="val 639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 dirty="0" err="1">
                  <a:solidFill>
                    <a:srgbClr val="000000"/>
                  </a:solidFill>
                  <a:ea typeface="MS Gothic" charset="0"/>
                  <a:cs typeface="MS Gothic" charset="0"/>
                </a:rPr>
                <a:t>xcfsd</a:t>
              </a:r>
              <a:endParaRPr lang="de-DE" sz="1200" dirty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</p:txBody>
        </p:sp>
        <p:sp>
          <p:nvSpPr>
            <p:cNvPr id="24586" name="AutoShape 10"/>
            <p:cNvSpPr>
              <a:spLocks noChangeArrowheads="1"/>
            </p:cNvSpPr>
            <p:nvPr/>
          </p:nvSpPr>
          <p:spPr bwMode="auto">
            <a:xfrm>
              <a:off x="4932362" y="3429000"/>
              <a:ext cx="1011237" cy="223838"/>
            </a:xfrm>
            <a:prstGeom prst="roundRect">
              <a:avLst>
                <a:gd name="adj" fmla="val 958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 dirty="0" err="1">
                  <a:solidFill>
                    <a:srgbClr val="000000"/>
                  </a:solidFill>
                  <a:ea typeface="MS Gothic" charset="0"/>
                  <a:cs typeface="MS Gothic" charset="0"/>
                </a:rPr>
                <a:t>libXrdPosix</a:t>
              </a:r>
              <a:endParaRPr lang="de-DE" sz="1200" dirty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4932362" y="3651250"/>
              <a:ext cx="1011237" cy="234950"/>
            </a:xfrm>
            <a:prstGeom prst="roundRect">
              <a:avLst>
                <a:gd name="adj" fmla="val 958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libXrdClient</a:t>
              </a:r>
            </a:p>
          </p:txBody>
        </p:sp>
        <p:sp>
          <p:nvSpPr>
            <p:cNvPr id="24588" name="AutoShape 12"/>
            <p:cNvSpPr>
              <a:spLocks noChangeArrowheads="1"/>
            </p:cNvSpPr>
            <p:nvPr/>
          </p:nvSpPr>
          <p:spPr bwMode="auto">
            <a:xfrm>
              <a:off x="5184775" y="2195513"/>
              <a:ext cx="360363" cy="360362"/>
            </a:xfrm>
            <a:prstGeom prst="diamond">
              <a:avLst/>
            </a:prstGeom>
            <a:solidFill>
              <a:srgbClr val="FF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60876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0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/dev/fuse</a:t>
              </a:r>
            </a:p>
          </p:txBody>
        </p:sp>
        <p:sp>
          <p:nvSpPr>
            <p:cNvPr id="24589" name="AutoShape 13"/>
            <p:cNvSpPr>
              <a:spLocks noChangeArrowheads="1"/>
            </p:cNvSpPr>
            <p:nvPr/>
          </p:nvSpPr>
          <p:spPr bwMode="auto">
            <a:xfrm>
              <a:off x="4284663" y="2195513"/>
              <a:ext cx="720725" cy="360362"/>
            </a:xfrm>
            <a:prstGeom prst="roundRect">
              <a:avLst>
                <a:gd name="adj" fmla="val 44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60876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>
                  <a:solidFill>
                    <a:srgbClr val="000000"/>
                  </a:solidFill>
                  <a:ea typeface="MS Gothic" charset="0"/>
                  <a:cs typeface="MS Gothic" charset="0"/>
                </a:rPr>
                <a:t>VFS</a:t>
              </a:r>
            </a:p>
          </p:txBody>
        </p:sp>
        <p:sp>
          <p:nvSpPr>
            <p:cNvPr id="24590" name="AutoShape 14"/>
            <p:cNvSpPr>
              <a:spLocks noChangeArrowheads="1"/>
            </p:cNvSpPr>
            <p:nvPr/>
          </p:nvSpPr>
          <p:spPr bwMode="auto">
            <a:xfrm>
              <a:off x="5184775" y="1223963"/>
              <a:ext cx="360363" cy="360362"/>
            </a:xfrm>
            <a:prstGeom prst="flowChartDocumen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Client Application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de-DE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</p:txBody>
        </p:sp>
        <p:sp>
          <p:nvSpPr>
            <p:cNvPr id="24591" name="AutoShape 15"/>
            <p:cNvSpPr>
              <a:spLocks noChangeArrowheads="1"/>
            </p:cNvSpPr>
            <p:nvPr/>
          </p:nvSpPr>
          <p:spPr bwMode="auto">
            <a:xfrm>
              <a:off x="5181600" y="1905000"/>
              <a:ext cx="457200" cy="182563"/>
            </a:xfrm>
            <a:prstGeom prst="roundRect">
              <a:avLst>
                <a:gd name="adj" fmla="val 889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000" dirty="0" err="1">
                  <a:solidFill>
                    <a:srgbClr val="000000"/>
                  </a:solidFill>
                  <a:ea typeface="MS Gothic" charset="0"/>
                  <a:cs typeface="MS Gothic" charset="0"/>
                </a:rPr>
                <a:t>glibc</a:t>
              </a:r>
              <a:endParaRPr lang="de-DE" sz="1000" dirty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</p:txBody>
        </p:sp>
        <p:sp>
          <p:nvSpPr>
            <p:cNvPr id="24592" name="AutoShape 16"/>
            <p:cNvSpPr>
              <a:spLocks noChangeArrowheads="1"/>
            </p:cNvSpPr>
            <p:nvPr/>
          </p:nvSpPr>
          <p:spPr bwMode="auto">
            <a:xfrm>
              <a:off x="5111750" y="2819400"/>
              <a:ext cx="679450" cy="203201"/>
            </a:xfrm>
            <a:prstGeom prst="roundRect">
              <a:avLst>
                <a:gd name="adj" fmla="val 889"/>
              </a:avLst>
            </a:prstGeom>
            <a:solidFill>
              <a:srgbClr val="23FF2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 dirty="0" err="1">
                  <a:solidFill>
                    <a:srgbClr val="000000"/>
                  </a:solidFill>
                  <a:ea typeface="MS Gothic" charset="0"/>
                  <a:cs typeface="MS Gothic" charset="0"/>
                </a:rPr>
                <a:t>libfuse</a:t>
              </a:r>
              <a:endParaRPr lang="de-DE" sz="1200" dirty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</p:txBody>
        </p:sp>
        <p:cxnSp>
          <p:nvCxnSpPr>
            <p:cNvPr id="24593" name="AutoShape 17"/>
            <p:cNvCxnSpPr>
              <a:cxnSpLocks noChangeShapeType="1"/>
              <a:stCxn id="24590" idx="2"/>
              <a:endCxn id="24591" idx="0"/>
            </p:cNvCxnSpPr>
            <p:nvPr/>
          </p:nvCxnSpPr>
          <p:spPr bwMode="auto">
            <a:xfrm rot="16200000" flipH="1">
              <a:off x="5215329" y="1710128"/>
              <a:ext cx="344499" cy="452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594" name="AutoShape 18"/>
            <p:cNvCxnSpPr>
              <a:cxnSpLocks noChangeShapeType="1"/>
              <a:stCxn id="24591" idx="1"/>
              <a:endCxn id="24589" idx="0"/>
            </p:cNvCxnSpPr>
            <p:nvPr/>
          </p:nvCxnSpPr>
          <p:spPr bwMode="auto">
            <a:xfrm rot="10800000" flipV="1">
              <a:off x="4645026" y="1996281"/>
              <a:ext cx="536574" cy="19923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595" name="AutoShape 19"/>
            <p:cNvCxnSpPr>
              <a:cxnSpLocks noChangeShapeType="1"/>
              <a:stCxn id="24589" idx="3"/>
              <a:endCxn id="24588" idx="1"/>
            </p:cNvCxnSpPr>
            <p:nvPr/>
          </p:nvCxnSpPr>
          <p:spPr bwMode="auto">
            <a:xfrm>
              <a:off x="5003800" y="2376488"/>
              <a:ext cx="180975" cy="15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596" name="AutoShape 20"/>
            <p:cNvCxnSpPr>
              <a:cxnSpLocks noChangeShapeType="1"/>
              <a:stCxn id="24588" idx="3"/>
              <a:endCxn id="24592" idx="3"/>
            </p:cNvCxnSpPr>
            <p:nvPr/>
          </p:nvCxnSpPr>
          <p:spPr bwMode="auto">
            <a:xfrm>
              <a:off x="5545138" y="2375694"/>
              <a:ext cx="246062" cy="545307"/>
            </a:xfrm>
            <a:prstGeom prst="bentConnector3">
              <a:avLst>
                <a:gd name="adj1" fmla="val 19290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597" name="AutoShape 21"/>
            <p:cNvCxnSpPr>
              <a:cxnSpLocks noChangeShapeType="1"/>
              <a:stCxn id="24592" idx="2"/>
              <a:endCxn id="24585" idx="0"/>
            </p:cNvCxnSpPr>
            <p:nvPr/>
          </p:nvCxnSpPr>
          <p:spPr bwMode="auto">
            <a:xfrm rot="5400000">
              <a:off x="5355829" y="3104753"/>
              <a:ext cx="177799" cy="1349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598" name="AutoShape 22"/>
            <p:cNvSpPr>
              <a:spLocks/>
            </p:cNvSpPr>
            <p:nvPr/>
          </p:nvSpPr>
          <p:spPr bwMode="auto">
            <a:xfrm>
              <a:off x="6570663" y="2735263"/>
              <a:ext cx="1889125" cy="360362"/>
            </a:xfrm>
            <a:prstGeom prst="borderCallout2">
              <a:avLst>
                <a:gd name="adj1" fmla="val 55343"/>
                <a:gd name="adj2" fmla="val -4759"/>
                <a:gd name="adj3" fmla="val 60139"/>
                <a:gd name="adj4" fmla="val -14588"/>
                <a:gd name="adj5" fmla="val 168431"/>
                <a:gd name="adj6" fmla="val -38778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FUSE LL Implementation</a:t>
              </a:r>
            </a:p>
          </p:txBody>
        </p:sp>
        <p:sp>
          <p:nvSpPr>
            <p:cNvPr id="24599" name="AutoShape 23"/>
            <p:cNvSpPr>
              <a:spLocks/>
            </p:cNvSpPr>
            <p:nvPr/>
          </p:nvSpPr>
          <p:spPr bwMode="auto">
            <a:xfrm>
              <a:off x="6570663" y="3168650"/>
              <a:ext cx="1889125" cy="360363"/>
            </a:xfrm>
            <a:prstGeom prst="borderCallout2">
              <a:avLst>
                <a:gd name="adj1" fmla="val 55343"/>
                <a:gd name="adj2" fmla="val -4759"/>
                <a:gd name="adj3" fmla="val 60139"/>
                <a:gd name="adj4" fmla="val -14588"/>
                <a:gd name="adj5" fmla="val 109389"/>
                <a:gd name="adj6" fmla="val -38282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XROOT Posix Library</a:t>
              </a:r>
            </a:p>
          </p:txBody>
        </p:sp>
        <p:sp>
          <p:nvSpPr>
            <p:cNvPr id="24600" name="AutoShape 24"/>
            <p:cNvSpPr>
              <a:spLocks/>
            </p:cNvSpPr>
            <p:nvPr/>
          </p:nvSpPr>
          <p:spPr bwMode="auto">
            <a:xfrm>
              <a:off x="6570663" y="3635375"/>
              <a:ext cx="1889125" cy="360363"/>
            </a:xfrm>
            <a:prstGeom prst="borderCallout2">
              <a:avLst>
                <a:gd name="adj1" fmla="val 55343"/>
                <a:gd name="adj2" fmla="val -4759"/>
                <a:gd name="adj3" fmla="val 60139"/>
                <a:gd name="adj4" fmla="val -14588"/>
                <a:gd name="adj5" fmla="val 24472"/>
                <a:gd name="adj6" fmla="val -3780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XROOT Client Library</a:t>
              </a:r>
            </a:p>
          </p:txBody>
        </p:sp>
        <p:sp>
          <p:nvSpPr>
            <p:cNvPr id="24601" name="AutoShape 25"/>
            <p:cNvSpPr>
              <a:spLocks/>
            </p:cNvSpPr>
            <p:nvPr/>
          </p:nvSpPr>
          <p:spPr bwMode="auto">
            <a:xfrm>
              <a:off x="6570663" y="1439862"/>
              <a:ext cx="1889125" cy="769938"/>
            </a:xfrm>
            <a:prstGeom prst="borderCallout2">
              <a:avLst>
                <a:gd name="adj1" fmla="val 55343"/>
                <a:gd name="adj2" fmla="val -4759"/>
                <a:gd name="adj3" fmla="val 60139"/>
                <a:gd name="adj4" fmla="val -14588"/>
                <a:gd name="adj5" fmla="val 36375"/>
                <a:gd name="adj6" fmla="val -58991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 dirty="0" err="1">
                  <a:solidFill>
                    <a:srgbClr val="000000"/>
                  </a:solidFill>
                  <a:ea typeface="MS Gothic" charset="0"/>
                  <a:cs typeface="MS Gothic" charset="0"/>
                </a:rPr>
                <a:t>Posix</a:t>
              </a:r>
              <a:r>
                <a:rPr lang="de-DE" sz="12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 </a:t>
              </a:r>
              <a:r>
                <a:rPr lang="de-DE" sz="1200" dirty="0" err="1">
                  <a:solidFill>
                    <a:srgbClr val="000000"/>
                  </a:solidFill>
                  <a:ea typeface="MS Gothic" charset="0"/>
                  <a:cs typeface="MS Gothic" charset="0"/>
                </a:rPr>
                <a:t>access</a:t>
              </a:r>
              <a:r>
                <a:rPr lang="de-DE" sz="1200" dirty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 to /</a:t>
              </a:r>
              <a:r>
                <a:rPr lang="de-DE" sz="1200" dirty="0" err="1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xcfs</a:t>
              </a:r>
              <a:endParaRPr lang="de-DE" sz="1200" dirty="0" smtClean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(</a:t>
              </a:r>
              <a:r>
                <a:rPr lang="de-DE" sz="1200" dirty="0" err="1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i.e</a:t>
              </a:r>
              <a:r>
                <a:rPr lang="de-DE" sz="12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. a </a:t>
              </a:r>
              <a:r>
                <a:rPr lang="de-DE" sz="1200" dirty="0" err="1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generic</a:t>
              </a:r>
              <a:r>
                <a:rPr lang="de-DE" sz="12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 </a:t>
              </a:r>
              <a:r>
                <a:rPr lang="de-DE" sz="1200" dirty="0" err="1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application</a:t>
              </a:r>
              <a:r>
                <a:rPr lang="de-DE" sz="1200" dirty="0" smtClean="0">
                  <a:solidFill>
                    <a:srgbClr val="000000"/>
                  </a:solidFill>
                  <a:ea typeface="MS Gothic" charset="0"/>
                  <a:cs typeface="MS Gothic" charset="0"/>
                </a:rPr>
                <a:t>)</a:t>
              </a:r>
              <a:endParaRPr lang="de-DE" sz="1200" dirty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</p:txBody>
        </p:sp>
        <p:sp>
          <p:nvSpPr>
            <p:cNvPr id="24602" name="AutoShape 26"/>
            <p:cNvSpPr>
              <a:spLocks noChangeArrowheads="1"/>
            </p:cNvSpPr>
            <p:nvPr/>
          </p:nvSpPr>
          <p:spPr bwMode="auto">
            <a:xfrm>
              <a:off x="4938713" y="5073650"/>
              <a:ext cx="1439862" cy="176213"/>
            </a:xfrm>
            <a:prstGeom prst="roundRect">
              <a:avLst>
                <a:gd name="adj" fmla="val 907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libXrdCatalogFs</a:t>
              </a:r>
            </a:p>
          </p:txBody>
        </p:sp>
        <p:sp>
          <p:nvSpPr>
            <p:cNvPr id="24603" name="AutoShape 27"/>
            <p:cNvSpPr>
              <a:spLocks noChangeArrowheads="1"/>
            </p:cNvSpPr>
            <p:nvPr/>
          </p:nvSpPr>
          <p:spPr bwMode="auto">
            <a:xfrm>
              <a:off x="4932363" y="4464050"/>
              <a:ext cx="900112" cy="247650"/>
            </a:xfrm>
            <a:prstGeom prst="roundRect">
              <a:avLst>
                <a:gd name="adj" fmla="val 639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FFFFFF"/>
                  </a:solidFill>
                  <a:ea typeface="MS Gothic" charset="0"/>
                  <a:cs typeface="MS Gothic" charset="0"/>
                </a:rPr>
                <a:t>xrootd</a:t>
              </a:r>
            </a:p>
          </p:txBody>
        </p:sp>
        <p:sp>
          <p:nvSpPr>
            <p:cNvPr id="24604" name="AutoShape 28"/>
            <p:cNvSpPr>
              <a:spLocks noChangeArrowheads="1"/>
            </p:cNvSpPr>
            <p:nvPr/>
          </p:nvSpPr>
          <p:spPr bwMode="auto">
            <a:xfrm>
              <a:off x="4938713" y="4854575"/>
              <a:ext cx="1439862" cy="176213"/>
            </a:xfrm>
            <a:prstGeom prst="roundRect">
              <a:avLst>
                <a:gd name="adj" fmla="val 907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libXrdSec&lt;plugin&gt;</a:t>
              </a:r>
            </a:p>
          </p:txBody>
        </p:sp>
        <p:sp>
          <p:nvSpPr>
            <p:cNvPr id="24605" name="AutoShape 29"/>
            <p:cNvSpPr>
              <a:spLocks noChangeArrowheads="1"/>
            </p:cNvSpPr>
            <p:nvPr/>
          </p:nvSpPr>
          <p:spPr bwMode="auto">
            <a:xfrm>
              <a:off x="4932363" y="4464050"/>
              <a:ext cx="900112" cy="247650"/>
            </a:xfrm>
            <a:prstGeom prst="roundRect">
              <a:avLst>
                <a:gd name="adj" fmla="val 639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FFFFFF"/>
                  </a:solidFill>
                  <a:ea typeface="MS Gothic" charset="0"/>
                  <a:cs typeface="MS Gothic" charset="0"/>
                </a:rPr>
                <a:t>xrootd</a:t>
              </a:r>
            </a:p>
          </p:txBody>
        </p:sp>
        <p:sp>
          <p:nvSpPr>
            <p:cNvPr id="24606" name="AutoShape 30"/>
            <p:cNvSpPr>
              <a:spLocks noChangeArrowheads="1"/>
            </p:cNvSpPr>
            <p:nvPr/>
          </p:nvSpPr>
          <p:spPr bwMode="auto">
            <a:xfrm>
              <a:off x="4938713" y="4854575"/>
              <a:ext cx="1439862" cy="176213"/>
            </a:xfrm>
            <a:prstGeom prst="roundRect">
              <a:avLst>
                <a:gd name="adj" fmla="val 907"/>
              </a:avLst>
            </a:prstGeom>
            <a:solidFill>
              <a:srgbClr val="FF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libXrdSec&lt;plugin&gt;</a:t>
              </a:r>
            </a:p>
          </p:txBody>
        </p:sp>
        <p:sp>
          <p:nvSpPr>
            <p:cNvPr id="24607" name="AutoShape 31"/>
            <p:cNvSpPr>
              <a:spLocks noChangeArrowheads="1"/>
            </p:cNvSpPr>
            <p:nvPr/>
          </p:nvSpPr>
          <p:spPr bwMode="auto">
            <a:xfrm>
              <a:off x="3095625" y="5332413"/>
              <a:ext cx="1439863" cy="176212"/>
            </a:xfrm>
            <a:prstGeom prst="roundRect">
              <a:avLst>
                <a:gd name="adj" fmla="val 907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libXrdCatalogFs</a:t>
              </a:r>
            </a:p>
          </p:txBody>
        </p:sp>
        <p:sp>
          <p:nvSpPr>
            <p:cNvPr id="24608" name="AutoShape 32"/>
            <p:cNvSpPr>
              <a:spLocks noChangeArrowheads="1"/>
            </p:cNvSpPr>
            <p:nvPr/>
          </p:nvSpPr>
          <p:spPr bwMode="auto">
            <a:xfrm>
              <a:off x="3095625" y="4716463"/>
              <a:ext cx="900113" cy="247650"/>
            </a:xfrm>
            <a:prstGeom prst="roundRect">
              <a:avLst>
                <a:gd name="adj" fmla="val 639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FFFFFF"/>
                  </a:solidFill>
                  <a:ea typeface="MS Gothic" charset="0"/>
                  <a:cs typeface="MS Gothic" charset="0"/>
                </a:rPr>
                <a:t>xrootd</a:t>
              </a:r>
            </a:p>
          </p:txBody>
        </p:sp>
        <p:sp>
          <p:nvSpPr>
            <p:cNvPr id="24609" name="AutoShape 33"/>
            <p:cNvSpPr>
              <a:spLocks noChangeArrowheads="1"/>
            </p:cNvSpPr>
            <p:nvPr/>
          </p:nvSpPr>
          <p:spPr bwMode="auto">
            <a:xfrm>
              <a:off x="3095625" y="5111750"/>
              <a:ext cx="1439863" cy="176213"/>
            </a:xfrm>
            <a:prstGeom prst="roundRect">
              <a:avLst>
                <a:gd name="adj" fmla="val 907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libXrdSec&lt;plugin&gt;</a:t>
              </a:r>
            </a:p>
          </p:txBody>
        </p:sp>
        <p:sp>
          <p:nvSpPr>
            <p:cNvPr id="24610" name="AutoShape 34"/>
            <p:cNvSpPr>
              <a:spLocks noChangeArrowheads="1"/>
            </p:cNvSpPr>
            <p:nvPr/>
          </p:nvSpPr>
          <p:spPr bwMode="auto">
            <a:xfrm>
              <a:off x="3048001" y="5332413"/>
              <a:ext cx="1487488" cy="153987"/>
            </a:xfrm>
            <a:prstGeom prst="roundRect">
              <a:avLst>
                <a:gd name="adj" fmla="val 907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libXrdCatalogOfs</a:t>
              </a:r>
            </a:p>
          </p:txBody>
        </p:sp>
        <p:sp>
          <p:nvSpPr>
            <p:cNvPr id="24611" name="AutoShape 35"/>
            <p:cNvSpPr>
              <a:spLocks noChangeArrowheads="1"/>
            </p:cNvSpPr>
            <p:nvPr/>
          </p:nvSpPr>
          <p:spPr bwMode="auto">
            <a:xfrm>
              <a:off x="3095625" y="4716463"/>
              <a:ext cx="900113" cy="247650"/>
            </a:xfrm>
            <a:prstGeom prst="roundRect">
              <a:avLst>
                <a:gd name="adj" fmla="val 639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FFFFFF"/>
                  </a:solidFill>
                  <a:ea typeface="MS Gothic" charset="0"/>
                  <a:cs typeface="MS Gothic" charset="0"/>
                </a:rPr>
                <a:t>xrootd</a:t>
              </a:r>
            </a:p>
          </p:txBody>
        </p:sp>
        <p:sp>
          <p:nvSpPr>
            <p:cNvPr id="24612" name="AutoShape 36"/>
            <p:cNvSpPr>
              <a:spLocks noChangeArrowheads="1"/>
            </p:cNvSpPr>
            <p:nvPr/>
          </p:nvSpPr>
          <p:spPr bwMode="auto">
            <a:xfrm>
              <a:off x="3048001" y="5111751"/>
              <a:ext cx="1487488" cy="146050"/>
            </a:xfrm>
            <a:prstGeom prst="roundRect">
              <a:avLst>
                <a:gd name="adj" fmla="val 907"/>
              </a:avLst>
            </a:prstGeom>
            <a:solidFill>
              <a:srgbClr val="FF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libXrdSecUnix</a:t>
              </a:r>
            </a:p>
          </p:txBody>
        </p:sp>
        <p:sp>
          <p:nvSpPr>
            <p:cNvPr id="24613" name="AutoShape 37"/>
            <p:cNvSpPr>
              <a:spLocks noChangeArrowheads="1"/>
            </p:cNvSpPr>
            <p:nvPr/>
          </p:nvSpPr>
          <p:spPr bwMode="auto">
            <a:xfrm>
              <a:off x="4211638" y="5795963"/>
              <a:ext cx="252412" cy="360362"/>
            </a:xfrm>
            <a:prstGeom prst="flowChartMagneticDisk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14" name="AutoShape 38"/>
            <p:cNvSpPr>
              <a:spLocks noChangeArrowheads="1"/>
            </p:cNvSpPr>
            <p:nvPr/>
          </p:nvSpPr>
          <p:spPr bwMode="auto">
            <a:xfrm>
              <a:off x="3600450" y="5795963"/>
              <a:ext cx="360363" cy="360362"/>
            </a:xfrm>
            <a:prstGeom prst="flowChartMultidocumen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XFS</a:t>
              </a:r>
            </a:p>
          </p:txBody>
        </p:sp>
        <p:sp>
          <p:nvSpPr>
            <p:cNvPr id="24615" name="AutoShape 39"/>
            <p:cNvSpPr>
              <a:spLocks noChangeArrowheads="1"/>
            </p:cNvSpPr>
            <p:nvPr/>
          </p:nvSpPr>
          <p:spPr bwMode="auto">
            <a:xfrm>
              <a:off x="5478463" y="5394325"/>
              <a:ext cx="360362" cy="360363"/>
            </a:xfrm>
            <a:prstGeom prst="flowChartMultidocumen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FS</a:t>
              </a:r>
            </a:p>
          </p:txBody>
        </p:sp>
        <p:sp>
          <p:nvSpPr>
            <p:cNvPr id="24616" name="AutoShape 40"/>
            <p:cNvSpPr>
              <a:spLocks noChangeArrowheads="1"/>
            </p:cNvSpPr>
            <p:nvPr/>
          </p:nvSpPr>
          <p:spPr bwMode="auto">
            <a:xfrm>
              <a:off x="6054725" y="5394325"/>
              <a:ext cx="252413" cy="360363"/>
            </a:xfrm>
            <a:prstGeom prst="flowChartMagneticDisk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24617" name="AutoShape 41"/>
            <p:cNvCxnSpPr>
              <a:cxnSpLocks noChangeShapeType="1"/>
              <a:stCxn id="24587" idx="2"/>
              <a:endCxn id="24605" idx="0"/>
            </p:cNvCxnSpPr>
            <p:nvPr/>
          </p:nvCxnSpPr>
          <p:spPr bwMode="auto">
            <a:xfrm rot="5400000">
              <a:off x="5121275" y="4147344"/>
              <a:ext cx="577850" cy="55562"/>
            </a:xfrm>
            <a:prstGeom prst="bentConnector3">
              <a:avLst>
                <a:gd name="adj1" fmla="val 50000"/>
              </a:avLst>
            </a:prstGeom>
            <a:noFill/>
            <a:ln w="360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618" name="AutoShape 42"/>
            <p:cNvCxnSpPr>
              <a:cxnSpLocks noChangeShapeType="1"/>
              <a:stCxn id="24587" idx="2"/>
              <a:endCxn id="24611" idx="0"/>
            </p:cNvCxnSpPr>
            <p:nvPr/>
          </p:nvCxnSpPr>
          <p:spPr bwMode="auto">
            <a:xfrm rot="5400000">
              <a:off x="4076701" y="3355182"/>
              <a:ext cx="830263" cy="1892299"/>
            </a:xfrm>
            <a:prstGeom prst="curvedConnector3">
              <a:avLst>
                <a:gd name="adj1" fmla="val 50000"/>
              </a:avLst>
            </a:prstGeom>
            <a:noFill/>
            <a:ln w="360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619" name="AutoShape 43"/>
            <p:cNvCxnSpPr>
              <a:cxnSpLocks noChangeShapeType="1"/>
              <a:stCxn id="24605" idx="2"/>
              <a:endCxn id="24606" idx="0"/>
            </p:cNvCxnSpPr>
            <p:nvPr/>
          </p:nvCxnSpPr>
          <p:spPr bwMode="auto">
            <a:xfrm>
              <a:off x="5381625" y="4711700"/>
              <a:ext cx="276225" cy="142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620" name="AutoShape 44"/>
            <p:cNvCxnSpPr>
              <a:cxnSpLocks noChangeShapeType="1"/>
              <a:stCxn id="24611" idx="2"/>
              <a:endCxn id="24612" idx="0"/>
            </p:cNvCxnSpPr>
            <p:nvPr/>
          </p:nvCxnSpPr>
          <p:spPr bwMode="auto">
            <a:xfrm rot="16200000" flipH="1">
              <a:off x="3594894" y="4914900"/>
              <a:ext cx="147638" cy="2460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621" name="AutoShape 45"/>
            <p:cNvCxnSpPr>
              <a:cxnSpLocks noChangeShapeType="1"/>
              <a:endCxn id="24615" idx="1"/>
            </p:cNvCxnSpPr>
            <p:nvPr/>
          </p:nvCxnSpPr>
          <p:spPr bwMode="auto">
            <a:xfrm flipH="1">
              <a:off x="5478463" y="5249863"/>
              <a:ext cx="193675" cy="3238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622" name="AutoShape 46"/>
            <p:cNvCxnSpPr>
              <a:cxnSpLocks noChangeShapeType="1"/>
              <a:stCxn id="24615" idx="3"/>
              <a:endCxn id="24616" idx="2"/>
            </p:cNvCxnSpPr>
            <p:nvPr/>
          </p:nvCxnSpPr>
          <p:spPr bwMode="auto">
            <a:xfrm>
              <a:off x="5838825" y="5573713"/>
              <a:ext cx="215900" cy="15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623" name="AutoShape 47"/>
            <p:cNvCxnSpPr>
              <a:cxnSpLocks noChangeShapeType="1"/>
              <a:stCxn id="24610" idx="2"/>
              <a:endCxn id="24614" idx="1"/>
            </p:cNvCxnSpPr>
            <p:nvPr/>
          </p:nvCxnSpPr>
          <p:spPr bwMode="auto">
            <a:xfrm rot="5400000">
              <a:off x="3451226" y="5635625"/>
              <a:ext cx="489744" cy="191295"/>
            </a:xfrm>
            <a:prstGeom prst="bentConnector4">
              <a:avLst>
                <a:gd name="adj1" fmla="val 31604"/>
                <a:gd name="adj2" fmla="val 21950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624" name="AutoShape 48"/>
            <p:cNvCxnSpPr>
              <a:cxnSpLocks noChangeShapeType="1"/>
              <a:stCxn id="24614" idx="3"/>
              <a:endCxn id="24613" idx="2"/>
            </p:cNvCxnSpPr>
            <p:nvPr/>
          </p:nvCxnSpPr>
          <p:spPr bwMode="auto">
            <a:xfrm>
              <a:off x="3959225" y="5975350"/>
              <a:ext cx="252413" cy="15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625" name="AutoShape 49"/>
            <p:cNvSpPr>
              <a:spLocks/>
            </p:cNvSpPr>
            <p:nvPr/>
          </p:nvSpPr>
          <p:spPr bwMode="auto">
            <a:xfrm>
              <a:off x="6570663" y="5724525"/>
              <a:ext cx="1889125" cy="360363"/>
            </a:xfrm>
            <a:prstGeom prst="borderCallout2">
              <a:avLst>
                <a:gd name="adj1" fmla="val 55343"/>
                <a:gd name="adj2" fmla="val -4759"/>
                <a:gd name="adj3" fmla="val 54542"/>
                <a:gd name="adj4" fmla="val -14245"/>
                <a:gd name="adj5" fmla="val 5194"/>
                <a:gd name="adj6" fmla="val -49181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Name Space Provider</a:t>
              </a:r>
            </a:p>
          </p:txBody>
        </p:sp>
        <p:sp>
          <p:nvSpPr>
            <p:cNvPr id="24626" name="AutoShape 50"/>
            <p:cNvSpPr>
              <a:spLocks/>
            </p:cNvSpPr>
            <p:nvPr/>
          </p:nvSpPr>
          <p:spPr bwMode="auto">
            <a:xfrm>
              <a:off x="6572250" y="5219700"/>
              <a:ext cx="1889125" cy="360363"/>
            </a:xfrm>
            <a:prstGeom prst="borderCallout2">
              <a:avLst>
                <a:gd name="adj1" fmla="val 55343"/>
                <a:gd name="adj2" fmla="val -4759"/>
                <a:gd name="adj3" fmla="val 55144"/>
                <a:gd name="adj4" fmla="val -9236"/>
                <a:gd name="adj5" fmla="val -13583"/>
                <a:gd name="adj6" fmla="val -10245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Meta Data Filesystem</a:t>
              </a:r>
            </a:p>
          </p:txBody>
        </p:sp>
        <p:sp>
          <p:nvSpPr>
            <p:cNvPr id="24627" name="AutoShape 51"/>
            <p:cNvSpPr>
              <a:spLocks noChangeArrowheads="1"/>
            </p:cNvSpPr>
            <p:nvPr/>
          </p:nvSpPr>
          <p:spPr bwMode="auto">
            <a:xfrm>
              <a:off x="3048001" y="5548313"/>
              <a:ext cx="1487488" cy="166687"/>
            </a:xfrm>
            <a:prstGeom prst="roundRect">
              <a:avLst>
                <a:gd name="adj" fmla="val 907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55584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 dirty="0" err="1">
                  <a:solidFill>
                    <a:srgbClr val="000000"/>
                  </a:solidFill>
                  <a:ea typeface="MS Gothic" charset="0"/>
                  <a:cs typeface="MS Gothic" charset="0"/>
                </a:rPr>
                <a:t>libXrdCatalogAuthz</a:t>
              </a:r>
              <a:endParaRPr lang="de-DE" sz="1200" dirty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</p:txBody>
        </p:sp>
        <p:sp>
          <p:nvSpPr>
            <p:cNvPr id="24628" name="AutoShape 52"/>
            <p:cNvSpPr>
              <a:spLocks/>
            </p:cNvSpPr>
            <p:nvPr/>
          </p:nvSpPr>
          <p:spPr bwMode="auto">
            <a:xfrm>
              <a:off x="6572250" y="4716463"/>
              <a:ext cx="1889125" cy="360362"/>
            </a:xfrm>
            <a:prstGeom prst="borderCallout2">
              <a:avLst>
                <a:gd name="adj1" fmla="val 55343"/>
                <a:gd name="adj2" fmla="val -4759"/>
                <a:gd name="adj3" fmla="val 55144"/>
                <a:gd name="adj4" fmla="val -9236"/>
                <a:gd name="adj5" fmla="val 55144"/>
                <a:gd name="adj6" fmla="val -10398"/>
              </a:avLst>
            </a:prstGeom>
            <a:solidFill>
              <a:srgbClr val="FF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000000"/>
                  </a:solidFill>
                  <a:ea typeface="MS Gothic" charset="0"/>
                  <a:cs typeface="MS Gothic" charset="0"/>
                </a:rPr>
                <a:t>Strong Auth Plugin</a:t>
              </a:r>
            </a:p>
          </p:txBody>
        </p:sp>
        <p:sp>
          <p:nvSpPr>
            <p:cNvPr id="24629" name="AutoShape 53"/>
            <p:cNvSpPr>
              <a:spLocks/>
            </p:cNvSpPr>
            <p:nvPr/>
          </p:nvSpPr>
          <p:spPr bwMode="auto">
            <a:xfrm>
              <a:off x="6572250" y="4211638"/>
              <a:ext cx="1889125" cy="360362"/>
            </a:xfrm>
            <a:prstGeom prst="borderCallout2">
              <a:avLst>
                <a:gd name="adj1" fmla="val 55343"/>
                <a:gd name="adj2" fmla="val -4759"/>
                <a:gd name="adj3" fmla="val 55144"/>
                <a:gd name="adj4" fmla="val -9236"/>
                <a:gd name="adj5" fmla="val 102597"/>
                <a:gd name="adj6" fmla="val -3727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>
                  <a:solidFill>
                    <a:srgbClr val="FFFFFF"/>
                  </a:solidFill>
                  <a:ea typeface="MS Gothic" charset="0"/>
                  <a:cs typeface="MS Gothic" charset="0"/>
                </a:rPr>
                <a:t>xrootd server daemon</a:t>
              </a:r>
            </a:p>
          </p:txBody>
        </p:sp>
        <p:cxnSp>
          <p:nvCxnSpPr>
            <p:cNvPr id="24630" name="AutoShape 54"/>
            <p:cNvCxnSpPr>
              <a:cxnSpLocks noChangeShapeType="1"/>
              <a:stCxn id="24590" idx="1"/>
              <a:endCxn id="24587" idx="1"/>
            </p:cNvCxnSpPr>
            <p:nvPr/>
          </p:nvCxnSpPr>
          <p:spPr bwMode="auto">
            <a:xfrm rot="10800000" flipV="1">
              <a:off x="4932363" y="1404143"/>
              <a:ext cx="252413" cy="2364581"/>
            </a:xfrm>
            <a:prstGeom prst="bentConnector3">
              <a:avLst>
                <a:gd name="adj1" fmla="val 460622"/>
              </a:avLst>
            </a:prstGeom>
            <a:noFill/>
            <a:ln w="360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</p:spPr>
        </p:cxnSp>
        <p:sp>
          <p:nvSpPr>
            <p:cNvPr id="24631" name="AutoShape 55"/>
            <p:cNvSpPr>
              <a:spLocks/>
            </p:cNvSpPr>
            <p:nvPr/>
          </p:nvSpPr>
          <p:spPr bwMode="auto">
            <a:xfrm flipH="1">
              <a:off x="1979612" y="1403350"/>
              <a:ext cx="1476375" cy="806450"/>
            </a:xfrm>
            <a:prstGeom prst="borderCallout2">
              <a:avLst>
                <a:gd name="adj1" fmla="val 55343"/>
                <a:gd name="adj2" fmla="val -6069"/>
                <a:gd name="adj3" fmla="val 60139"/>
                <a:gd name="adj4" fmla="val -14588"/>
                <a:gd name="adj5" fmla="val 193835"/>
                <a:gd name="adj6" fmla="val -38246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55584" rIns="90000" bIns="45000" anchor="ctr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 b="1" dirty="0" err="1">
                  <a:solidFill>
                    <a:srgbClr val="9999FF"/>
                  </a:solidFill>
                  <a:ea typeface="MS Gothic" charset="0"/>
                  <a:cs typeface="MS Gothic" charset="0"/>
                </a:rPr>
                <a:t>Remote</a:t>
              </a:r>
              <a:r>
                <a:rPr lang="de-DE" sz="1200" b="1" dirty="0">
                  <a:solidFill>
                    <a:srgbClr val="9999FF"/>
                  </a:solidFill>
                  <a:ea typeface="MS Gothic" charset="0"/>
                  <a:cs typeface="MS Gothic" charset="0"/>
                </a:rPr>
                <a:t> Access </a:t>
              </a:r>
              <a:r>
                <a:rPr lang="de-DE" sz="1200" b="1" dirty="0" err="1" smtClean="0">
                  <a:solidFill>
                    <a:srgbClr val="9999FF"/>
                  </a:solidFill>
                  <a:ea typeface="MS Gothic" charset="0"/>
                  <a:cs typeface="MS Gothic" charset="0"/>
                </a:rPr>
                <a:t>Protocol</a:t>
              </a:r>
              <a:endParaRPr lang="de-DE" sz="1200" b="1" dirty="0" smtClean="0">
                <a:solidFill>
                  <a:srgbClr val="9999FF"/>
                </a:solidFill>
                <a:ea typeface="MS Gothic" charset="0"/>
                <a:cs typeface="MS Gothic" charset="0"/>
              </a:endParaRP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200" b="1" dirty="0" smtClean="0">
                  <a:solidFill>
                    <a:srgbClr val="9999FF"/>
                  </a:solidFill>
                  <a:ea typeface="MS Gothic" charset="0"/>
                  <a:cs typeface="MS Gothic" charset="0"/>
                </a:rPr>
                <a:t>(ROOT </a:t>
              </a:r>
              <a:r>
                <a:rPr lang="de-DE" sz="1200" b="1" dirty="0" err="1" smtClean="0">
                  <a:solidFill>
                    <a:srgbClr val="9999FF"/>
                  </a:solidFill>
                  <a:ea typeface="MS Gothic" charset="0"/>
                  <a:cs typeface="MS Gothic" charset="0"/>
                </a:rPr>
                <a:t>plugs</a:t>
              </a:r>
              <a:r>
                <a:rPr lang="de-DE" sz="1200" b="1" dirty="0" smtClean="0">
                  <a:solidFill>
                    <a:srgbClr val="9999FF"/>
                  </a:solidFill>
                  <a:ea typeface="MS Gothic" charset="0"/>
                  <a:cs typeface="MS Gothic" charset="0"/>
                </a:rPr>
                <a:t> </a:t>
              </a:r>
              <a:r>
                <a:rPr lang="de-DE" sz="1200" b="1" dirty="0" err="1" smtClean="0">
                  <a:solidFill>
                    <a:srgbClr val="9999FF"/>
                  </a:solidFill>
                  <a:ea typeface="MS Gothic" charset="0"/>
                  <a:cs typeface="MS Gothic" charset="0"/>
                </a:rPr>
                <a:t>here</a:t>
              </a:r>
              <a:r>
                <a:rPr lang="de-DE" sz="1200" b="1" dirty="0" smtClean="0">
                  <a:solidFill>
                    <a:srgbClr val="9999FF"/>
                  </a:solidFill>
                  <a:ea typeface="MS Gothic" charset="0"/>
                  <a:cs typeface="MS Gothic" charset="0"/>
                </a:rPr>
                <a:t>)</a:t>
              </a:r>
              <a:endParaRPr lang="de-DE" sz="1200" b="1" dirty="0">
                <a:solidFill>
                  <a:srgbClr val="9999FF"/>
                </a:solidFill>
                <a:ea typeface="MS Gothic" charset="0"/>
                <a:cs typeface="MS Gothic" charset="0"/>
              </a:endParaRPr>
            </a:p>
          </p:txBody>
        </p:sp>
        <p:sp>
          <p:nvSpPr>
            <p:cNvPr id="24632" name="AutoShape 56"/>
            <p:cNvSpPr>
              <a:spLocks noChangeArrowheads="1"/>
            </p:cNvSpPr>
            <p:nvPr/>
          </p:nvSpPr>
          <p:spPr bwMode="auto">
            <a:xfrm rot="16200000">
              <a:off x="360362" y="5041901"/>
              <a:ext cx="2303463" cy="360362"/>
            </a:xfrm>
            <a:prstGeom prst="roundRect">
              <a:avLst>
                <a:gd name="adj" fmla="val 440"/>
              </a:avLst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66168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400">
                  <a:solidFill>
                    <a:srgbClr val="2300DC"/>
                  </a:solidFill>
                  <a:ea typeface="MS Gothic" charset="0"/>
                  <a:cs typeface="MS Gothic" charset="0"/>
                </a:rPr>
                <a:t>DISK SERVER</a:t>
              </a:r>
            </a:p>
          </p:txBody>
        </p:sp>
        <p:sp>
          <p:nvSpPr>
            <p:cNvPr id="24633" name="AutoShape 57"/>
            <p:cNvSpPr>
              <a:spLocks noChangeArrowheads="1"/>
            </p:cNvSpPr>
            <p:nvPr/>
          </p:nvSpPr>
          <p:spPr bwMode="auto">
            <a:xfrm rot="16200000">
              <a:off x="7831137" y="4987926"/>
              <a:ext cx="1979613" cy="360362"/>
            </a:xfrm>
            <a:prstGeom prst="roundRect">
              <a:avLst>
                <a:gd name="adj" fmla="val 440"/>
              </a:avLst>
            </a:prstGeom>
            <a:solidFill>
              <a:srgbClr val="E6E6E6"/>
            </a:solidFill>
            <a:ln w="9525">
              <a:noFill/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66168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2000" dirty="0">
                  <a:solidFill>
                    <a:srgbClr val="2300DC"/>
                  </a:solidFill>
                  <a:ea typeface="MS Gothic" charset="0"/>
                  <a:cs typeface="MS Gothic" charset="0"/>
                </a:rPr>
                <a:t>MD SERVER</a:t>
              </a:r>
            </a:p>
          </p:txBody>
        </p:sp>
        <p:sp>
          <p:nvSpPr>
            <p:cNvPr id="24634" name="AutoShape 58"/>
            <p:cNvSpPr>
              <a:spLocks noChangeArrowheads="1"/>
            </p:cNvSpPr>
            <p:nvPr/>
          </p:nvSpPr>
          <p:spPr bwMode="auto">
            <a:xfrm>
              <a:off x="3733800" y="4038600"/>
              <a:ext cx="765175" cy="280988"/>
            </a:xfrm>
            <a:prstGeom prst="roundRect">
              <a:avLst>
                <a:gd name="adj" fmla="val 731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152735" dir="2700000" algn="ctr" rotWithShape="0">
                <a:srgbClr val="808080"/>
              </a:outerShdw>
            </a:effectLst>
          </p:spPr>
          <p:txBody>
            <a:bodyPr lIns="90000" tIns="51173" rIns="90000" bIns="45000" anchor="ctr" anchorCtr="1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DE" sz="1000" dirty="0" err="1">
                  <a:solidFill>
                    <a:srgbClr val="000000"/>
                  </a:solidFill>
                  <a:ea typeface="MS Gothic" charset="0"/>
                  <a:cs typeface="MS Gothic" charset="0"/>
                </a:rPr>
                <a:t>Capability</a:t>
              </a:r>
              <a:endParaRPr lang="de-DE" sz="1000" dirty="0">
                <a:solidFill>
                  <a:srgbClr val="000000"/>
                </a:solidFill>
                <a:ea typeface="MS Gothic" charset="0"/>
                <a:cs typeface="MS Gothic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295400" y="6581001"/>
            <a:ext cx="1903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Credits: </a:t>
            </a:r>
            <a:r>
              <a:rPr kumimoji="1" lang="en-US" altLang="ja-JP" sz="1200" dirty="0" err="1" smtClean="0">
                <a:solidFill>
                  <a:srgbClr val="0000FF"/>
                </a:solidFill>
              </a:rPr>
              <a:t>A.Peters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 (IT-DM)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83" name="Footer Placeholder 8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-38100"/>
            <a:ext cx="5905500" cy="1069975"/>
          </a:xfrm>
          <a:ln/>
        </p:spPr>
        <p:txBody>
          <a:bodyPr tIns="28224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err="1" smtClean="0"/>
              <a:t>Early</a:t>
            </a:r>
            <a:r>
              <a:rPr lang="de-DE" dirty="0" smtClean="0"/>
              <a:t> Prototype </a:t>
            </a:r>
            <a:r>
              <a:rPr lang="de-DE" dirty="0"/>
              <a:t>- Evaluation </a:t>
            </a:r>
            <a:br>
              <a:rPr lang="de-DE" dirty="0"/>
            </a:br>
            <a:r>
              <a:rPr lang="de-DE" sz="2000" dirty="0"/>
              <a:t>Meta Data </a:t>
            </a:r>
            <a:r>
              <a:rPr lang="de-DE" sz="2000" dirty="0" smtClean="0"/>
              <a:t>Performance</a:t>
            </a:r>
            <a:endParaRPr lang="de-DE" sz="20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914400"/>
            <a:ext cx="3681413" cy="4954588"/>
          </a:xfrm>
          <a:ln/>
        </p:spPr>
        <p:txBody>
          <a:bodyPr>
            <a:noAutofit/>
          </a:bodyPr>
          <a:lstStyle/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/>
              <a:t>File Creation*</a:t>
            </a:r>
            <a:br>
              <a:rPr lang="de-DE" dirty="0"/>
            </a:br>
            <a:endParaRPr lang="de-DE" dirty="0"/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/>
              <a:t>File </a:t>
            </a:r>
            <a:r>
              <a:rPr lang="de-DE" dirty="0" err="1"/>
              <a:t>Rewrite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/>
              <a:t>File </a:t>
            </a:r>
            <a:r>
              <a:rPr lang="de-DE" dirty="0" err="1"/>
              <a:t>Read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err="1"/>
              <a:t>Rm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 err="1"/>
              <a:t>Readdir/Stat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Access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237163" y="914400"/>
            <a:ext cx="3681412" cy="4954588"/>
          </a:xfrm>
          <a:ln/>
        </p:spPr>
        <p:txBody>
          <a:bodyPr>
            <a:noAutofit/>
          </a:bodyPr>
          <a:lstStyle/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/>
              <a:t>~1.000/s</a:t>
            </a:r>
            <a:br>
              <a:rPr lang="de-DE" dirty="0"/>
            </a:br>
            <a:endParaRPr lang="de-DE" dirty="0"/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/>
              <a:t>~2.400/s</a:t>
            </a:r>
            <a:br>
              <a:rPr lang="de-DE" dirty="0"/>
            </a:br>
            <a:endParaRPr lang="de-DE" dirty="0"/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/>
              <a:t>~2.500/s</a:t>
            </a:r>
            <a:br>
              <a:rPr lang="de-DE" dirty="0"/>
            </a:br>
            <a:endParaRPr lang="de-DE" dirty="0"/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/>
              <a:t>~3.000/s</a:t>
            </a:r>
            <a:br>
              <a:rPr lang="de-DE" dirty="0"/>
            </a:br>
            <a:endParaRPr lang="de-DE" dirty="0"/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dirty="0">
                <a:ea typeface="Courier New" charset="0"/>
                <a:cs typeface="Courier New" charset="0"/>
              </a:rPr>
              <a:t>Σ = </a:t>
            </a:r>
            <a:r>
              <a:rPr lang="de-DE" dirty="0"/>
              <a:t>70.000/s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39863" y="5562600"/>
            <a:ext cx="7053262" cy="85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>
                <a:solidFill>
                  <a:srgbClr val="000000"/>
                </a:solidFill>
                <a:ea typeface="MS Gothic" charset="0"/>
                <a:cs typeface="MS Gothic" charset="0"/>
              </a:rPr>
              <a:t>*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These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values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have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been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measured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executing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shell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commands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on 216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mount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clients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. Creation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performance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decreases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with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the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filling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of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the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b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namespace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on a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spinning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medium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.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Using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an XFS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filesystem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over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a DRBD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blockdevice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/>
            </a:r>
            <a:b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in a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high-availability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setup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file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creation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perfromance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stabilizes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at 400/s (20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Mio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files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in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the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namespace</a:t>
            </a:r>
            <a:r>
              <a:rPr lang="de-DE" sz="1200" dirty="0">
                <a:solidFill>
                  <a:srgbClr val="000000"/>
                </a:solidFill>
                <a:ea typeface="MS Gothic" charset="0"/>
                <a:cs typeface="MS Gothic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6581001"/>
            <a:ext cx="1903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Credits: </a:t>
            </a:r>
            <a:r>
              <a:rPr kumimoji="1" lang="en-US" altLang="ja-JP" sz="1200" dirty="0" err="1" smtClean="0">
                <a:solidFill>
                  <a:srgbClr val="0000FF"/>
                </a:solidFill>
              </a:rPr>
              <a:t>A.Peters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 (IT-DM)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Network usage (or waste!)</a:t>
            </a:r>
            <a:endParaRPr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71600" y="2438400"/>
            <a:ext cx="75438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Network traffic is an important factor – it has to match the ratio IO(CPU Server) / </a:t>
            </a:r>
            <a:r>
              <a:rPr lang="en-US" altLang="ja-JP" dirty="0" err="1" smtClean="0"/>
              <a:t>IO(Disk</a:t>
            </a:r>
            <a:r>
              <a:rPr lang="en-US" altLang="ja-JP" dirty="0" smtClean="0"/>
              <a:t> Server)</a:t>
            </a:r>
          </a:p>
          <a:p>
            <a:pPr lvl="1"/>
            <a:r>
              <a:rPr lang="en-US" altLang="ja-JP" dirty="0" smtClean="0"/>
              <a:t>Too much unneeded traffic means fewer clients supported (serious bottleneck: 1 client works well, 100-1000 clients do not at all)</a:t>
            </a:r>
          </a:p>
          <a:p>
            <a:pPr lvl="1"/>
            <a:r>
              <a:rPr lang="en-US" altLang="ja-JP" dirty="0" err="1" smtClean="0"/>
              <a:t>Lustre</a:t>
            </a:r>
            <a:r>
              <a:rPr lang="en-US" altLang="ja-JP" dirty="0" smtClean="0"/>
              <a:t> doesn't disable </a:t>
            </a:r>
            <a:r>
              <a:rPr lang="en-US" altLang="ja-JP" dirty="0" err="1" smtClean="0"/>
              <a:t>readahead</a:t>
            </a:r>
            <a:r>
              <a:rPr lang="en-US" altLang="ja-JP" dirty="0" smtClean="0"/>
              <a:t> during forward-seeking access and transfers the complete file if reads are found in the buffer cache (</a:t>
            </a:r>
            <a:r>
              <a:rPr lang="en-US" altLang="ja-JP" dirty="0" err="1" smtClean="0"/>
              <a:t>readahead</a:t>
            </a:r>
            <a:r>
              <a:rPr lang="en-US" altLang="ja-JP" dirty="0" smtClean="0"/>
              <a:t> window starts with 1M and scales up to 40 M)</a:t>
            </a:r>
          </a:p>
          <a:p>
            <a:r>
              <a:rPr lang="en-US" altLang="ja-JP" dirty="0" smtClean="0"/>
              <a:t>XCFS/LUSTRE/NFS4 network volume without read-ahead is based on 4k pages in Linux</a:t>
            </a:r>
          </a:p>
          <a:p>
            <a:pPr lvl="1"/>
            <a:r>
              <a:rPr lang="en-US" altLang="ja-JP" dirty="0" smtClean="0"/>
              <a:t>Most of the requests are not page aligned and result in additional pages to be transferred (avg. read size 4k), hence they </a:t>
            </a:r>
            <a:r>
              <a:rPr lang="en-US" altLang="ja-JP" dirty="0" err="1" smtClean="0"/>
              <a:t>xfer</a:t>
            </a:r>
            <a:r>
              <a:rPr lang="en-US" altLang="ja-JP" dirty="0" smtClean="0"/>
              <a:t> twice as much data (but XCFS can skip this now!)</a:t>
            </a:r>
          </a:p>
          <a:p>
            <a:pPr lvl="1"/>
            <a:r>
              <a:rPr lang="en-US" altLang="ja-JP" dirty="0" smtClean="0"/>
              <a:t>2nd execution plays no real role for analysis since datasets are usually bigger than client buffer cache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07" y="914400"/>
            <a:ext cx="7741435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6096000"/>
            <a:ext cx="2850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Credits: </a:t>
            </a:r>
            <a:r>
              <a:rPr kumimoji="1" lang="en-US" altLang="ja-JP" sz="1200" dirty="0" err="1" smtClean="0">
                <a:solidFill>
                  <a:srgbClr val="0000FF"/>
                </a:solidFill>
              </a:rPr>
              <a:t>A.Peters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 (IT-DM) – ACAT2008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7" name="Text Box 73"/>
          <p:cNvSpPr txBox="1">
            <a:spLocks noChangeArrowheads="1"/>
          </p:cNvSpPr>
          <p:nvPr/>
        </p:nvSpPr>
        <p:spPr bwMode="auto">
          <a:xfrm>
            <a:off x="1260475" y="4648200"/>
            <a:ext cx="3240088" cy="1579562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Why</a:t>
            </a:r>
            <a:r>
              <a:rPr lang="de-DE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is</a:t>
            </a:r>
            <a:r>
              <a:rPr lang="de-DE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that</a:t>
            </a:r>
            <a:r>
              <a:rPr lang="de-DE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b="1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useful</a:t>
            </a:r>
            <a:r>
              <a:rPr lang="de-DE" b="1" dirty="0">
                <a:solidFill>
                  <a:srgbClr val="000000"/>
                </a:solidFill>
                <a:ea typeface="MS Gothic" charset="0"/>
                <a:cs typeface="MS Gothic" charset="0"/>
              </a:rPr>
              <a:t>?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Users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can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access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data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by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LFN</a:t>
            </a:r>
            <a:b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without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specification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of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the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stager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/>
            </a:r>
            <a:b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endParaRPr lang="de-DE" sz="1500" dirty="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Users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are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automatically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directed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to '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their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'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pool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with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write</a:t>
            </a:r>
            <a:r>
              <a:rPr lang="de-DE" sz="1500" dirty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ea typeface="MS Gothic" charset="0"/>
                <a:cs typeface="MS Gothic" charset="0"/>
              </a:rPr>
              <a:t>permissions</a:t>
            </a:r>
            <a:endParaRPr lang="de-DE" sz="15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21505" name="AutoShape 1"/>
          <p:cNvSpPr>
            <a:spLocks noChangeArrowheads="1"/>
          </p:cNvSpPr>
          <p:nvPr/>
        </p:nvSpPr>
        <p:spPr bwMode="auto">
          <a:xfrm>
            <a:off x="4284663" y="3743325"/>
            <a:ext cx="1116012" cy="360363"/>
          </a:xfrm>
          <a:prstGeom prst="roundRect">
            <a:avLst>
              <a:gd name="adj" fmla="val 440"/>
            </a:avLst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040313" y="1079500"/>
            <a:ext cx="3419475" cy="2160588"/>
          </a:xfrm>
          <a:prstGeom prst="roundRect">
            <a:avLst>
              <a:gd name="adj" fmla="val 69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295400" y="1079500"/>
            <a:ext cx="2700338" cy="2160588"/>
          </a:xfrm>
          <a:prstGeom prst="roundRect">
            <a:avLst>
              <a:gd name="adj" fmla="val 69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735263" y="2700338"/>
            <a:ext cx="900112" cy="360362"/>
          </a:xfrm>
          <a:prstGeom prst="roundRect">
            <a:avLst>
              <a:gd name="adj" fmla="val 440"/>
            </a:avLst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5327650" y="2700338"/>
            <a:ext cx="900113" cy="360362"/>
          </a:xfrm>
          <a:prstGeom prst="roundRect">
            <a:avLst>
              <a:gd name="adj" fmla="val 440"/>
            </a:avLst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1295400" y="-38100"/>
            <a:ext cx="5562600" cy="1069975"/>
          </a:xfrm>
          <a:ln/>
        </p:spPr>
        <p:txBody>
          <a:bodyPr tIns="28224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/>
              <a:t>CASTOR 2.1.8-6</a:t>
            </a:r>
            <a:br>
              <a:rPr lang="de-DE"/>
            </a:br>
            <a:r>
              <a:rPr lang="de-DE" sz="1800"/>
              <a:t>Cross Pool Redirection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2808288" y="1619250"/>
            <a:ext cx="720725" cy="539750"/>
          </a:xfrm>
          <a:prstGeom prst="ca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5584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T3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Stager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5364163" y="1619250"/>
            <a:ext cx="720725" cy="539750"/>
          </a:xfrm>
          <a:prstGeom prst="ca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5584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T0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Stager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2771775" y="2700338"/>
            <a:ext cx="360363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X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5364163" y="2700338"/>
            <a:ext cx="360362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X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4319588" y="3743325"/>
            <a:ext cx="360362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X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3203575" y="2700338"/>
            <a:ext cx="360363" cy="360362"/>
          </a:xfrm>
          <a:prstGeom prst="diamond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5795963" y="2700338"/>
            <a:ext cx="360362" cy="360362"/>
          </a:xfrm>
          <a:prstGeom prst="diamond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4967288" y="3743325"/>
            <a:ext cx="360362" cy="360363"/>
          </a:xfrm>
          <a:prstGeom prst="diamond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2195513" y="1439863"/>
            <a:ext cx="360362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2016125" y="1584325"/>
            <a:ext cx="360363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1836738" y="1728788"/>
            <a:ext cx="360362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692275" y="1908175"/>
            <a:ext cx="360363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1619250" y="2087563"/>
            <a:ext cx="360363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7199313" y="1260475"/>
            <a:ext cx="360362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7199313" y="1476375"/>
            <a:ext cx="360362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7199313" y="1692275"/>
            <a:ext cx="360362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7199313" y="1871663"/>
            <a:ext cx="360362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7199313" y="2052638"/>
            <a:ext cx="360362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7199313" y="2195513"/>
            <a:ext cx="360362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7199313" y="2339975"/>
            <a:ext cx="360362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7199313" y="2447925"/>
            <a:ext cx="360362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7199313" y="2519363"/>
            <a:ext cx="360362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7524750" y="1260475"/>
            <a:ext cx="360363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7524750" y="1476375"/>
            <a:ext cx="360363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7524750" y="1692275"/>
            <a:ext cx="360363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36" name="AutoShape 32"/>
          <p:cNvSpPr>
            <a:spLocks noChangeArrowheads="1"/>
          </p:cNvSpPr>
          <p:nvPr/>
        </p:nvSpPr>
        <p:spPr bwMode="auto">
          <a:xfrm>
            <a:off x="7524750" y="1871663"/>
            <a:ext cx="360363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7524750" y="2052638"/>
            <a:ext cx="360363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7524750" y="2195513"/>
            <a:ext cx="360363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7524750" y="2339975"/>
            <a:ext cx="360363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40" name="AutoShape 36"/>
          <p:cNvSpPr>
            <a:spLocks noChangeArrowheads="1"/>
          </p:cNvSpPr>
          <p:nvPr/>
        </p:nvSpPr>
        <p:spPr bwMode="auto">
          <a:xfrm>
            <a:off x="7524750" y="2447925"/>
            <a:ext cx="360363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7524750" y="2519363"/>
            <a:ext cx="360363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7848600" y="1260475"/>
            <a:ext cx="360363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43" name="AutoShape 39"/>
          <p:cNvSpPr>
            <a:spLocks noChangeArrowheads="1"/>
          </p:cNvSpPr>
          <p:nvPr/>
        </p:nvSpPr>
        <p:spPr bwMode="auto">
          <a:xfrm>
            <a:off x="7848600" y="1476375"/>
            <a:ext cx="360363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7848600" y="1692275"/>
            <a:ext cx="360363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848600" y="1871663"/>
            <a:ext cx="360363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46" name="AutoShape 42"/>
          <p:cNvSpPr>
            <a:spLocks noChangeArrowheads="1"/>
          </p:cNvSpPr>
          <p:nvPr/>
        </p:nvSpPr>
        <p:spPr bwMode="auto">
          <a:xfrm>
            <a:off x="7848600" y="2052638"/>
            <a:ext cx="360363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848600" y="2195513"/>
            <a:ext cx="360363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48" name="AutoShape 44"/>
          <p:cNvSpPr>
            <a:spLocks noChangeArrowheads="1"/>
          </p:cNvSpPr>
          <p:nvPr/>
        </p:nvSpPr>
        <p:spPr bwMode="auto">
          <a:xfrm>
            <a:off x="7848600" y="2339975"/>
            <a:ext cx="360363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49" name="AutoShape 45"/>
          <p:cNvSpPr>
            <a:spLocks noChangeArrowheads="1"/>
          </p:cNvSpPr>
          <p:nvPr/>
        </p:nvSpPr>
        <p:spPr bwMode="auto">
          <a:xfrm>
            <a:off x="7848600" y="2447925"/>
            <a:ext cx="360363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50" name="AutoShape 46"/>
          <p:cNvSpPr>
            <a:spLocks noChangeArrowheads="1"/>
          </p:cNvSpPr>
          <p:nvPr/>
        </p:nvSpPr>
        <p:spPr bwMode="auto">
          <a:xfrm>
            <a:off x="7848600" y="2519363"/>
            <a:ext cx="360363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51" name="AutoShape 47"/>
          <p:cNvSpPr>
            <a:spLocks noChangeArrowheads="1"/>
          </p:cNvSpPr>
          <p:nvPr/>
        </p:nvSpPr>
        <p:spPr bwMode="auto">
          <a:xfrm>
            <a:off x="6875463" y="1260475"/>
            <a:ext cx="360362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52" name="AutoShape 48"/>
          <p:cNvSpPr>
            <a:spLocks noChangeArrowheads="1"/>
          </p:cNvSpPr>
          <p:nvPr/>
        </p:nvSpPr>
        <p:spPr bwMode="auto">
          <a:xfrm>
            <a:off x="6875463" y="1476375"/>
            <a:ext cx="360362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53" name="AutoShape 49"/>
          <p:cNvSpPr>
            <a:spLocks noChangeArrowheads="1"/>
          </p:cNvSpPr>
          <p:nvPr/>
        </p:nvSpPr>
        <p:spPr bwMode="auto">
          <a:xfrm>
            <a:off x="6875463" y="1692275"/>
            <a:ext cx="360362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54" name="AutoShape 50"/>
          <p:cNvSpPr>
            <a:spLocks noChangeArrowheads="1"/>
          </p:cNvSpPr>
          <p:nvPr/>
        </p:nvSpPr>
        <p:spPr bwMode="auto">
          <a:xfrm>
            <a:off x="6875463" y="1871663"/>
            <a:ext cx="360362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55" name="AutoShape 51"/>
          <p:cNvSpPr>
            <a:spLocks noChangeArrowheads="1"/>
          </p:cNvSpPr>
          <p:nvPr/>
        </p:nvSpPr>
        <p:spPr bwMode="auto">
          <a:xfrm>
            <a:off x="6875463" y="2052638"/>
            <a:ext cx="360362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56" name="AutoShape 52"/>
          <p:cNvSpPr>
            <a:spLocks noChangeArrowheads="1"/>
          </p:cNvSpPr>
          <p:nvPr/>
        </p:nvSpPr>
        <p:spPr bwMode="auto">
          <a:xfrm>
            <a:off x="6875463" y="2195513"/>
            <a:ext cx="360362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57" name="AutoShape 53"/>
          <p:cNvSpPr>
            <a:spLocks noChangeArrowheads="1"/>
          </p:cNvSpPr>
          <p:nvPr/>
        </p:nvSpPr>
        <p:spPr bwMode="auto">
          <a:xfrm>
            <a:off x="6875463" y="2339975"/>
            <a:ext cx="360362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58" name="AutoShape 54"/>
          <p:cNvSpPr>
            <a:spLocks noChangeArrowheads="1"/>
          </p:cNvSpPr>
          <p:nvPr/>
        </p:nvSpPr>
        <p:spPr bwMode="auto">
          <a:xfrm>
            <a:off x="6875463" y="2447925"/>
            <a:ext cx="360362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59" name="AutoShape 55"/>
          <p:cNvSpPr>
            <a:spLocks noChangeArrowheads="1"/>
          </p:cNvSpPr>
          <p:nvPr/>
        </p:nvSpPr>
        <p:spPr bwMode="auto">
          <a:xfrm>
            <a:off x="6875463" y="2519363"/>
            <a:ext cx="360362" cy="360362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1560" name="AutoShape 56"/>
          <p:cNvCxnSpPr>
            <a:cxnSpLocks noChangeShapeType="1"/>
            <a:stCxn id="21517" idx="2"/>
            <a:endCxn id="21518" idx="0"/>
          </p:cNvCxnSpPr>
          <p:nvPr/>
        </p:nvCxnSpPr>
        <p:spPr bwMode="auto">
          <a:xfrm flipH="1">
            <a:off x="5148263" y="3060700"/>
            <a:ext cx="827087" cy="684213"/>
          </a:xfrm>
          <a:prstGeom prst="curvedConnector3">
            <a:avLst>
              <a:gd name="adj1" fmla="val 50000"/>
            </a:avLst>
          </a:prstGeom>
          <a:noFill/>
          <a:ln w="360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61" name="AutoShape 57"/>
          <p:cNvCxnSpPr>
            <a:cxnSpLocks noChangeShapeType="1"/>
            <a:stCxn id="21516" idx="2"/>
            <a:endCxn id="21518" idx="0"/>
          </p:cNvCxnSpPr>
          <p:nvPr/>
        </p:nvCxnSpPr>
        <p:spPr bwMode="auto">
          <a:xfrm>
            <a:off x="3382963" y="3060700"/>
            <a:ext cx="1763712" cy="684213"/>
          </a:xfrm>
          <a:prstGeom prst="curvedConnector3">
            <a:avLst>
              <a:gd name="adj1" fmla="val 50000"/>
            </a:avLst>
          </a:prstGeom>
          <a:noFill/>
          <a:ln w="36000">
            <a:solidFill>
              <a:srgbClr val="0000FF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62" name="AutoShape 58"/>
          <p:cNvCxnSpPr>
            <a:cxnSpLocks noChangeShapeType="1"/>
            <a:stCxn id="21516" idx="2"/>
            <a:endCxn id="21518" idx="0"/>
          </p:cNvCxnSpPr>
          <p:nvPr/>
        </p:nvCxnSpPr>
        <p:spPr bwMode="auto">
          <a:xfrm>
            <a:off x="3382963" y="3060700"/>
            <a:ext cx="1763712" cy="684213"/>
          </a:xfrm>
          <a:prstGeom prst="curvedConnector3">
            <a:avLst>
              <a:gd name="adj1" fmla="val 50000"/>
            </a:avLst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63" name="AutoShape 59"/>
          <p:cNvCxnSpPr>
            <a:cxnSpLocks noChangeShapeType="1"/>
            <a:stCxn id="21515" idx="3"/>
            <a:endCxn id="21518" idx="1"/>
          </p:cNvCxnSpPr>
          <p:nvPr/>
        </p:nvCxnSpPr>
        <p:spPr bwMode="auto">
          <a:xfrm>
            <a:off x="4679950" y="3924300"/>
            <a:ext cx="28892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1564" name="AutoShape 60"/>
          <p:cNvSpPr>
            <a:spLocks noChangeArrowheads="1"/>
          </p:cNvSpPr>
          <p:nvPr/>
        </p:nvSpPr>
        <p:spPr bwMode="auto">
          <a:xfrm>
            <a:off x="4643438" y="5075238"/>
            <a:ext cx="360362" cy="36036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1565" name="AutoShape 61"/>
          <p:cNvCxnSpPr>
            <a:cxnSpLocks noChangeShapeType="1"/>
            <a:stCxn id="21564" idx="0"/>
            <a:endCxn id="21515" idx="2"/>
          </p:cNvCxnSpPr>
          <p:nvPr/>
        </p:nvCxnSpPr>
        <p:spPr bwMode="auto">
          <a:xfrm flipH="1" flipV="1">
            <a:off x="4498975" y="4103688"/>
            <a:ext cx="323850" cy="971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66" name="AutoShape 62"/>
          <p:cNvCxnSpPr>
            <a:cxnSpLocks noChangeShapeType="1"/>
            <a:stCxn id="21564" idx="0"/>
            <a:endCxn id="21513" idx="2"/>
          </p:cNvCxnSpPr>
          <p:nvPr/>
        </p:nvCxnSpPr>
        <p:spPr bwMode="auto">
          <a:xfrm flipH="1" flipV="1">
            <a:off x="2951163" y="3060700"/>
            <a:ext cx="1871662" cy="2016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67" name="AutoShape 63"/>
          <p:cNvCxnSpPr>
            <a:cxnSpLocks noChangeShapeType="1"/>
            <a:stCxn id="21564" idx="0"/>
            <a:endCxn id="21523" idx="2"/>
          </p:cNvCxnSpPr>
          <p:nvPr/>
        </p:nvCxnSpPr>
        <p:spPr bwMode="auto">
          <a:xfrm flipH="1" flipV="1">
            <a:off x="1800225" y="2447925"/>
            <a:ext cx="3024188" cy="2627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5435600" y="3024188"/>
            <a:ext cx="581025" cy="20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20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800">
                <a:solidFill>
                  <a:srgbClr val="000000"/>
                </a:solidFill>
                <a:ea typeface="MS Gothic" charset="0"/>
                <a:cs typeface="MS Gothic" charset="0"/>
              </a:rPr>
              <a:t>Manager</a:t>
            </a: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7237413" y="2843213"/>
            <a:ext cx="62865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584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Server</a:t>
            </a: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1476375" y="1463675"/>
            <a:ext cx="62865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584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Server</a:t>
            </a:r>
          </a:p>
        </p:txBody>
      </p:sp>
      <p:sp>
        <p:nvSpPr>
          <p:cNvPr id="21571" name="Text Box 67"/>
          <p:cNvSpPr txBox="1">
            <a:spLocks noChangeArrowheads="1"/>
          </p:cNvSpPr>
          <p:nvPr/>
        </p:nvSpPr>
        <p:spPr bwMode="auto">
          <a:xfrm>
            <a:off x="5400675" y="3816350"/>
            <a:ext cx="116205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584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Meta Manager</a:t>
            </a:r>
          </a:p>
        </p:txBody>
      </p:sp>
      <p:sp>
        <p:nvSpPr>
          <p:cNvPr id="21572" name="AutoShape 68"/>
          <p:cNvSpPr>
            <a:spLocks noChangeArrowheads="1"/>
          </p:cNvSpPr>
          <p:nvPr/>
        </p:nvSpPr>
        <p:spPr bwMode="auto">
          <a:xfrm>
            <a:off x="4176713" y="1619250"/>
            <a:ext cx="720725" cy="539750"/>
          </a:xfrm>
          <a:prstGeom prst="ca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5584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Name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Space</a:t>
            </a:r>
          </a:p>
        </p:txBody>
      </p:sp>
      <p:cxnSp>
        <p:nvCxnSpPr>
          <p:cNvPr id="21573" name="AutoShape 69"/>
          <p:cNvCxnSpPr>
            <a:cxnSpLocks noChangeShapeType="1"/>
            <a:endCxn id="21572" idx="3"/>
          </p:cNvCxnSpPr>
          <p:nvPr/>
        </p:nvCxnSpPr>
        <p:spPr bwMode="auto">
          <a:xfrm flipV="1">
            <a:off x="2951163" y="2160588"/>
            <a:ext cx="1584325" cy="539750"/>
          </a:xfrm>
          <a:prstGeom prst="straightConnector1">
            <a:avLst/>
          </a:prstGeom>
          <a:noFill/>
          <a:ln w="36000">
            <a:solidFill>
              <a:srgbClr val="0000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1574" name="AutoShape 70"/>
          <p:cNvCxnSpPr>
            <a:cxnSpLocks noChangeShapeType="1"/>
            <a:endCxn id="21572" idx="3"/>
          </p:cNvCxnSpPr>
          <p:nvPr/>
        </p:nvCxnSpPr>
        <p:spPr bwMode="auto">
          <a:xfrm flipH="1" flipV="1">
            <a:off x="4535488" y="2160588"/>
            <a:ext cx="1008062" cy="539750"/>
          </a:xfrm>
          <a:prstGeom prst="straightConnector1">
            <a:avLst/>
          </a:prstGeom>
          <a:noFill/>
          <a:ln w="36000">
            <a:solidFill>
              <a:srgbClr val="000000"/>
            </a:solidFill>
            <a:prstDash val="sysDot"/>
            <a:round/>
            <a:headEnd/>
            <a:tailEnd/>
          </a:ln>
          <a:effectLst/>
        </p:spPr>
      </p:cxnSp>
      <p:sp>
        <p:nvSpPr>
          <p:cNvPr id="21575" name="Text Box 71"/>
          <p:cNvSpPr txBox="1">
            <a:spLocks noChangeArrowheads="1"/>
          </p:cNvSpPr>
          <p:nvPr/>
        </p:nvSpPr>
        <p:spPr bwMode="auto">
          <a:xfrm>
            <a:off x="5694363" y="4367213"/>
            <a:ext cx="2974975" cy="1039812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90000" tIns="55584" rIns="90000" bIns="45000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T3 pool subscribed</a:t>
            </a:r>
          </a:p>
          <a:p>
            <a:pPr marL="457200" lvl="1" indent="0">
              <a:lnSpc>
                <a:spcPct val="83000"/>
              </a:lnSpc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Courier New" charset="0"/>
                <a:ea typeface="MS Gothic" charset="0"/>
                <a:cs typeface="MS Gothic" charset="0"/>
              </a:rPr>
              <a:t>r/w for /castor/user</a:t>
            </a:r>
          </a:p>
          <a:p>
            <a:pPr marL="457200" lvl="1" indent="0">
              <a:lnSpc>
                <a:spcPct val="83000"/>
              </a:lnSpc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Courier New" charset="0"/>
                <a:ea typeface="MS Gothic" charset="0"/>
                <a:cs typeface="MS Gothic" charset="0"/>
              </a:rPr>
              <a:t>r/w for /castor/cms/user/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T0 pool subscribed</a:t>
            </a:r>
          </a:p>
          <a:p>
            <a:pPr marL="457200" lvl="1" indent="0">
              <a:lnSpc>
                <a:spcPct val="83000"/>
              </a:lnSpc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Courier New" charset="0"/>
                <a:ea typeface="MS Gothic" charset="0"/>
                <a:cs typeface="MS Gothic" charset="0"/>
              </a:rPr>
              <a:t>ro for /castor</a:t>
            </a:r>
          </a:p>
          <a:p>
            <a:pPr marL="457200" lvl="1" indent="0">
              <a:lnSpc>
                <a:spcPct val="83000"/>
              </a:lnSpc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latin typeface="Courier New" charset="0"/>
                <a:ea typeface="MS Gothic" charset="0"/>
                <a:cs typeface="MS Gothic" charset="0"/>
              </a:rPr>
              <a:t>ro for /castor/cms/data</a:t>
            </a:r>
          </a:p>
        </p:txBody>
      </p:sp>
      <p:sp>
        <p:nvSpPr>
          <p:cNvPr id="21576" name="Text Box 72"/>
          <p:cNvSpPr txBox="1">
            <a:spLocks noChangeArrowheads="1"/>
          </p:cNvSpPr>
          <p:nvPr/>
        </p:nvSpPr>
        <p:spPr bwMode="auto">
          <a:xfrm>
            <a:off x="6521450" y="4127500"/>
            <a:ext cx="172085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5584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Example Configuration</a:t>
            </a:r>
          </a:p>
        </p:txBody>
      </p:sp>
      <p:sp>
        <p:nvSpPr>
          <p:cNvPr id="21578" name="Text Box 74"/>
          <p:cNvSpPr txBox="1">
            <a:spLocks noChangeArrowheads="1"/>
          </p:cNvSpPr>
          <p:nvPr/>
        </p:nvSpPr>
        <p:spPr bwMode="auto">
          <a:xfrm>
            <a:off x="4957762" y="5562600"/>
            <a:ext cx="2586038" cy="8382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90000" tIns="55584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There are even more possibilities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if a part of the namespace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can be assigned to individual pools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for write operations.</a:t>
            </a:r>
          </a:p>
        </p:txBody>
      </p:sp>
      <p:sp>
        <p:nvSpPr>
          <p:cNvPr id="21579" name="AutoShape 75"/>
          <p:cNvSpPr>
            <a:spLocks noChangeArrowheads="1"/>
          </p:cNvSpPr>
          <p:nvPr/>
        </p:nvSpPr>
        <p:spPr bwMode="auto">
          <a:xfrm>
            <a:off x="1331913" y="3492500"/>
            <a:ext cx="360362" cy="360363"/>
          </a:xfrm>
          <a:prstGeom prst="diamond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X</a:t>
            </a:r>
          </a:p>
        </p:txBody>
      </p:sp>
      <p:sp>
        <p:nvSpPr>
          <p:cNvPr id="21580" name="AutoShape 76"/>
          <p:cNvSpPr>
            <a:spLocks noChangeArrowheads="1"/>
          </p:cNvSpPr>
          <p:nvPr/>
        </p:nvSpPr>
        <p:spPr bwMode="auto">
          <a:xfrm>
            <a:off x="1331913" y="3851275"/>
            <a:ext cx="360362" cy="360363"/>
          </a:xfrm>
          <a:prstGeom prst="diamond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581" name="Text Box 77"/>
          <p:cNvSpPr txBox="1">
            <a:spLocks noChangeArrowheads="1"/>
          </p:cNvSpPr>
          <p:nvPr/>
        </p:nvSpPr>
        <p:spPr bwMode="auto">
          <a:xfrm>
            <a:off x="1692275" y="3492500"/>
            <a:ext cx="8159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xrootd</a:t>
            </a:r>
          </a:p>
        </p:txBody>
      </p:sp>
      <p:sp>
        <p:nvSpPr>
          <p:cNvPr id="21582" name="Text Box 78"/>
          <p:cNvSpPr txBox="1">
            <a:spLocks noChangeArrowheads="1"/>
          </p:cNvSpPr>
          <p:nvPr/>
        </p:nvSpPr>
        <p:spPr bwMode="auto">
          <a:xfrm>
            <a:off x="1692275" y="3816350"/>
            <a:ext cx="1662113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cmsd</a:t>
            </a:r>
            <a:b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(cluster management)</a:t>
            </a:r>
          </a:p>
        </p:txBody>
      </p:sp>
      <p:sp>
        <p:nvSpPr>
          <p:cNvPr id="21583" name="Text Box 79"/>
          <p:cNvSpPr txBox="1">
            <a:spLocks noChangeArrowheads="1"/>
          </p:cNvSpPr>
          <p:nvPr/>
        </p:nvSpPr>
        <p:spPr bwMode="auto">
          <a:xfrm>
            <a:off x="2879725" y="3032125"/>
            <a:ext cx="581025" cy="20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205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800">
                <a:solidFill>
                  <a:srgbClr val="000000"/>
                </a:solidFill>
                <a:ea typeface="MS Gothic" charset="0"/>
                <a:cs typeface="MS Gothic" charset="0"/>
              </a:rPr>
              <a:t>Manager</a:t>
            </a:r>
          </a:p>
        </p:txBody>
      </p:sp>
      <p:cxnSp>
        <p:nvCxnSpPr>
          <p:cNvPr id="21584" name="AutoShape 80"/>
          <p:cNvCxnSpPr>
            <a:cxnSpLocks noChangeShapeType="1"/>
            <a:stCxn id="21573" idx="1"/>
            <a:endCxn id="21511" idx="3"/>
          </p:cNvCxnSpPr>
          <p:nvPr/>
        </p:nvCxnSpPr>
        <p:spPr bwMode="auto">
          <a:xfrm flipV="1">
            <a:off x="2951163" y="2160588"/>
            <a:ext cx="215900" cy="539750"/>
          </a:xfrm>
          <a:prstGeom prst="bentConnector3">
            <a:avLst>
              <a:gd name="adj1" fmla="val 50000"/>
            </a:avLst>
          </a:prstGeom>
          <a:noFill/>
          <a:ln w="36000">
            <a:solidFill>
              <a:srgbClr val="0000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1585" name="AutoShape 81"/>
          <p:cNvCxnSpPr>
            <a:cxnSpLocks noChangeShapeType="1"/>
            <a:stCxn id="21516" idx="0"/>
            <a:endCxn id="21511" idx="3"/>
          </p:cNvCxnSpPr>
          <p:nvPr/>
        </p:nvCxnSpPr>
        <p:spPr bwMode="auto">
          <a:xfrm flipH="1" flipV="1">
            <a:off x="3167063" y="2160588"/>
            <a:ext cx="215900" cy="539750"/>
          </a:xfrm>
          <a:prstGeom prst="bentConnector3">
            <a:avLst>
              <a:gd name="adj1" fmla="val 50000"/>
            </a:avLst>
          </a:prstGeom>
          <a:noFill/>
          <a:ln w="36000">
            <a:solidFill>
              <a:srgbClr val="0000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1586" name="AutoShape 82"/>
          <p:cNvCxnSpPr>
            <a:cxnSpLocks noChangeShapeType="1"/>
          </p:cNvCxnSpPr>
          <p:nvPr/>
        </p:nvCxnSpPr>
        <p:spPr bwMode="auto">
          <a:xfrm flipV="1">
            <a:off x="5543550" y="2160588"/>
            <a:ext cx="215900" cy="539750"/>
          </a:xfrm>
          <a:prstGeom prst="bentConnector3">
            <a:avLst>
              <a:gd name="adj1" fmla="val 50000"/>
            </a:avLst>
          </a:prstGeom>
          <a:noFill/>
          <a:ln w="36000">
            <a:solidFill>
              <a:srgbClr val="000000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1587" name="AutoShape 83"/>
          <p:cNvCxnSpPr>
            <a:cxnSpLocks noChangeShapeType="1"/>
          </p:cNvCxnSpPr>
          <p:nvPr/>
        </p:nvCxnSpPr>
        <p:spPr bwMode="auto">
          <a:xfrm flipH="1" flipV="1">
            <a:off x="5759450" y="2160588"/>
            <a:ext cx="215900" cy="539750"/>
          </a:xfrm>
          <a:prstGeom prst="bentConnector3">
            <a:avLst>
              <a:gd name="adj1" fmla="val 50000"/>
            </a:avLst>
          </a:prstGeom>
          <a:noFill/>
          <a:ln w="36000">
            <a:solidFill>
              <a:srgbClr val="000000"/>
            </a:solidFill>
            <a:prstDash val="sysDot"/>
            <a:round/>
            <a:headEnd/>
            <a:tailEnd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1295400" y="6581001"/>
            <a:ext cx="1903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FF"/>
                </a:solidFill>
              </a:rPr>
              <a:t>Credits: </a:t>
            </a:r>
            <a:r>
              <a:rPr kumimoji="1" lang="en-US" altLang="ja-JP" sz="1200" dirty="0" err="1" smtClean="0">
                <a:solidFill>
                  <a:srgbClr val="0000FF"/>
                </a:solidFill>
              </a:rPr>
              <a:t>A.Peters</a:t>
            </a:r>
            <a:r>
              <a:rPr kumimoji="1" lang="en-US" altLang="ja-JP" sz="1200" dirty="0" smtClean="0">
                <a:solidFill>
                  <a:srgbClr val="0000FF"/>
                </a:solidFill>
              </a:rPr>
              <a:t> (IT-DM)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-38100"/>
            <a:ext cx="5562600" cy="1069975"/>
          </a:xfrm>
          <a:ln/>
        </p:spPr>
        <p:txBody>
          <a:bodyPr tIns="28224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err="1"/>
              <a:t>Towards</a:t>
            </a:r>
            <a:r>
              <a:rPr lang="de-DE" dirty="0"/>
              <a:t> a </a:t>
            </a:r>
            <a:r>
              <a:rPr lang="de-DE" dirty="0" err="1"/>
              <a:t>Production</a:t>
            </a:r>
            <a:r>
              <a:rPr lang="de-DE" dirty="0"/>
              <a:t> Version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err="1"/>
              <a:t>Further</a:t>
            </a:r>
            <a:r>
              <a:rPr lang="de-DE" sz="1800" dirty="0"/>
              <a:t> </a:t>
            </a:r>
            <a:r>
              <a:rPr lang="de-DE" sz="1800" dirty="0" err="1"/>
              <a:t>Improvements</a:t>
            </a:r>
            <a:r>
              <a:rPr lang="de-DE" sz="1800" dirty="0"/>
              <a:t> – </a:t>
            </a:r>
            <a:r>
              <a:rPr lang="de-DE" sz="1800" dirty="0" err="1"/>
              <a:t>Security</a:t>
            </a:r>
            <a:endParaRPr lang="de-DE" sz="18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7543800" cy="4451350"/>
          </a:xfrm>
          <a:ln/>
        </p:spPr>
        <p:txBody>
          <a:bodyPr>
            <a:normAutofit fontScale="92500" lnSpcReduction="10000"/>
          </a:bodyPr>
          <a:lstStyle/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b="1"/>
              <a:t>GSI/VOMS</a:t>
            </a:r>
            <a:r>
              <a:rPr lang="de-DE"/>
              <a:t> authentication plugin prototype developed </a:t>
            </a:r>
            <a:r>
              <a:rPr lang="de-DE" b="1"/>
              <a:t>based on</a:t>
            </a:r>
            <a:r>
              <a:rPr lang="de-DE"/>
              <a:t> pure </a:t>
            </a:r>
            <a:r>
              <a:rPr lang="de-DE" b="1"/>
              <a:t>OpenSSL</a:t>
            </a:r>
            <a:r>
              <a:rPr lang="de-DE"/>
              <a:t> </a:t>
            </a:r>
          </a:p>
          <a:p>
            <a:pPr marL="741363" lvl="1" indent="-284163">
              <a:buClr>
                <a:srgbClr val="33339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using additionally code from mod_ssl &amp; libgridsite</a:t>
            </a:r>
          </a:p>
          <a:p>
            <a:pPr marL="741363" lvl="1" indent="-284163">
              <a:buClr>
                <a:srgbClr val="33339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significantly faster than GLOBUS implementation</a:t>
            </a:r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After Security Workshop with A.Hanushevsky </a:t>
            </a:r>
            <a:r>
              <a:rPr lang="de-DE" b="1"/>
              <a:t>Virtual Socket Layer</a:t>
            </a:r>
            <a:r>
              <a:rPr lang="de-DE"/>
              <a:t> introduced into xrootd authentication plugin base to allow socket oriented authentication over xrootd protocol layer</a:t>
            </a:r>
          </a:p>
          <a:p>
            <a:pPr marL="741363" lvl="1" indent="-284163">
              <a:buClr>
                <a:srgbClr val="33339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/>
              <a:t>Final version should be based on </a:t>
            </a:r>
            <a:r>
              <a:rPr lang="de-DE" b="1"/>
              <a:t>OpenSSL</a:t>
            </a:r>
            <a:r>
              <a:rPr lang="de-DE"/>
              <a:t> and </a:t>
            </a:r>
            <a:r>
              <a:rPr lang="de-DE" b="1"/>
              <a:t>VOMS</a:t>
            </a:r>
            <a:r>
              <a:rPr lang="de-DE"/>
              <a:t> library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4068763" y="6011863"/>
            <a:ext cx="539750" cy="360362"/>
          </a:xfrm>
          <a:prstGeom prst="roundRect">
            <a:avLst>
              <a:gd name="adj" fmla="val 44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3527425" y="6011863"/>
            <a:ext cx="360363" cy="3603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55584" rIns="90000" bIns="45000" anchor="ctr" anchorCtr="1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Virtual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Socket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508625" y="6011863"/>
            <a:ext cx="539750" cy="360362"/>
          </a:xfrm>
          <a:prstGeom prst="roundRect">
            <a:avLst>
              <a:gd name="adj" fmla="val 44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6227763" y="6011863"/>
            <a:ext cx="360362" cy="360362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55584" rIns="90000" bIns="45000" anchor="ctr" anchorCtr="1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Virtual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Socket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cxnSp>
        <p:nvCxnSpPr>
          <p:cNvPr id="34823" name="AutoShape 7"/>
          <p:cNvCxnSpPr>
            <a:cxnSpLocks noChangeShapeType="1"/>
            <a:stCxn id="34819" idx="0"/>
            <a:endCxn id="34821" idx="0"/>
          </p:cNvCxnSpPr>
          <p:nvPr/>
        </p:nvCxnSpPr>
        <p:spPr bwMode="auto">
          <a:xfrm>
            <a:off x="4338638" y="6011863"/>
            <a:ext cx="1439862" cy="1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4824" name="AutoShape 8"/>
          <p:cNvCxnSpPr>
            <a:cxnSpLocks noChangeShapeType="1"/>
            <a:stCxn id="34821" idx="2"/>
            <a:endCxn id="34819" idx="2"/>
          </p:cNvCxnSpPr>
          <p:nvPr/>
        </p:nvCxnSpPr>
        <p:spPr bwMode="auto">
          <a:xfrm flipH="1">
            <a:off x="4338638" y="6372225"/>
            <a:ext cx="1439862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5903913"/>
            <a:ext cx="971550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903913"/>
            <a:ext cx="971550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34827" name="AutoShape 11"/>
          <p:cNvCxnSpPr>
            <a:cxnSpLocks noChangeShapeType="1"/>
            <a:stCxn id="34820" idx="6"/>
            <a:endCxn id="34819" idx="1"/>
          </p:cNvCxnSpPr>
          <p:nvPr/>
        </p:nvCxnSpPr>
        <p:spPr bwMode="auto">
          <a:xfrm>
            <a:off x="3887788" y="6191250"/>
            <a:ext cx="1809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4828" name="AutoShape 12"/>
          <p:cNvCxnSpPr>
            <a:cxnSpLocks noChangeShapeType="1"/>
            <a:stCxn id="34821" idx="3"/>
            <a:endCxn id="34822" idx="2"/>
          </p:cNvCxnSpPr>
          <p:nvPr/>
        </p:nvCxnSpPr>
        <p:spPr bwMode="auto">
          <a:xfrm>
            <a:off x="6048375" y="6191250"/>
            <a:ext cx="1809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4829" name="AutoShape 13"/>
          <p:cNvCxnSpPr>
            <a:cxnSpLocks noChangeShapeType="1"/>
            <a:stCxn id="0" idx="3"/>
            <a:endCxn id="34820" idx="2"/>
          </p:cNvCxnSpPr>
          <p:nvPr/>
        </p:nvCxnSpPr>
        <p:spPr bwMode="auto">
          <a:xfrm>
            <a:off x="3095625" y="6029325"/>
            <a:ext cx="431800" cy="161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4830" name="AutoShape 14"/>
          <p:cNvCxnSpPr>
            <a:cxnSpLocks noChangeShapeType="1"/>
            <a:stCxn id="34822" idx="6"/>
            <a:endCxn id="0" idx="1"/>
          </p:cNvCxnSpPr>
          <p:nvPr/>
        </p:nvCxnSpPr>
        <p:spPr bwMode="auto">
          <a:xfrm flipV="1">
            <a:off x="6588125" y="6029325"/>
            <a:ext cx="431800" cy="161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roadmap</a:t>
            </a:r>
            <a:endParaRPr lang="ja-JP" alt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 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XROOT Roadmap @CERN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XROOT is strategic for scalable analysis support with CASTOR at CERN / T1s</a:t>
            </a:r>
          </a:p>
          <a:p>
            <a:pPr lvl="2"/>
            <a:r>
              <a:rPr lang="en-US" altLang="ja-JP" dirty="0" smtClean="0"/>
              <a:t>will support other file access protocols until they become obsolete</a:t>
            </a:r>
          </a:p>
          <a:p>
            <a:r>
              <a:rPr lang="en-US" altLang="ja-JP" dirty="0" smtClean="0"/>
              <a:t>CASTOR</a:t>
            </a:r>
          </a:p>
          <a:p>
            <a:pPr lvl="2"/>
            <a:r>
              <a:rPr lang="en-US" altLang="ja-JP" dirty="0" smtClean="0"/>
              <a:t>Secure RFIO has been released in 2.1.8</a:t>
            </a:r>
          </a:p>
          <a:p>
            <a:pPr lvl="2"/>
            <a:r>
              <a:rPr lang="en-US" altLang="ja-JP" dirty="0" smtClean="0"/>
              <a:t>deployment impact in terms of CPU may be significant</a:t>
            </a:r>
          </a:p>
          <a:p>
            <a:pPr lvl="1"/>
            <a:r>
              <a:rPr lang="en-US" altLang="ja-JP" dirty="0" smtClean="0"/>
              <a:t>Secure XROOT is default in 2.1.8 (</a:t>
            </a:r>
            <a:r>
              <a:rPr lang="en-US" altLang="ja-JP" dirty="0" err="1" smtClean="0"/>
              <a:t>Kerb</a:t>
            </a:r>
            <a:r>
              <a:rPr lang="en-US" altLang="ja-JP" dirty="0" smtClean="0"/>
              <a:t>. or X509)</a:t>
            </a:r>
          </a:p>
          <a:p>
            <a:pPr lvl="2"/>
            <a:r>
              <a:rPr lang="en-US" altLang="ja-JP" dirty="0" smtClean="0"/>
              <a:t>Expect to lower CPU cost than </a:t>
            </a:r>
            <a:r>
              <a:rPr lang="en-US" altLang="ja-JP" dirty="0" err="1" smtClean="0"/>
              <a:t>rfio</a:t>
            </a:r>
            <a:r>
              <a:rPr lang="en-US" altLang="ja-JP" dirty="0" smtClean="0"/>
              <a:t> due to session model</a:t>
            </a:r>
          </a:p>
          <a:p>
            <a:pPr lvl="2"/>
            <a:r>
              <a:rPr lang="en-US" altLang="ja-JP" dirty="0" smtClean="0"/>
              <a:t>No plans to provide un-authenticated access via XROOT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XROOTD Roadmap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CASTOR</a:t>
            </a:r>
          </a:p>
          <a:p>
            <a:pPr lvl="1"/>
            <a:r>
              <a:rPr lang="en-US" altLang="ja-JP" dirty="0" smtClean="0"/>
              <a:t>Secure RFIO has been released in 2.1.8</a:t>
            </a:r>
          </a:p>
          <a:p>
            <a:pPr lvl="1"/>
            <a:r>
              <a:rPr lang="en-US" altLang="ja-JP" dirty="0" smtClean="0"/>
              <a:t>deployment impact in terms of CPU may be significant</a:t>
            </a:r>
          </a:p>
          <a:p>
            <a:r>
              <a:rPr lang="en-US" altLang="ja-JP" dirty="0" smtClean="0"/>
              <a:t>Secure XROOT is default in 2.1.8 (</a:t>
            </a:r>
            <a:r>
              <a:rPr lang="en-US" altLang="ja-JP" dirty="0" err="1" smtClean="0"/>
              <a:t>Kerb</a:t>
            </a:r>
            <a:r>
              <a:rPr lang="en-US" altLang="ja-JP" dirty="0" smtClean="0"/>
              <a:t>. or X509)</a:t>
            </a:r>
          </a:p>
          <a:p>
            <a:pPr lvl="2"/>
            <a:r>
              <a:rPr lang="en-US" altLang="ja-JP" dirty="0" smtClean="0"/>
              <a:t>Expect to lower CPU cost than </a:t>
            </a:r>
            <a:r>
              <a:rPr lang="en-US" altLang="ja-JP" dirty="0" err="1" smtClean="0"/>
              <a:t>rfio</a:t>
            </a:r>
            <a:r>
              <a:rPr lang="en-US" altLang="ja-JP" dirty="0" smtClean="0"/>
              <a:t> due to session model</a:t>
            </a:r>
          </a:p>
          <a:p>
            <a:pPr lvl="2"/>
            <a:r>
              <a:rPr lang="en-US" altLang="ja-JP" dirty="0" smtClean="0"/>
              <a:t>No plans to provide un-authenticated access via XROOT</a:t>
            </a:r>
          </a:p>
          <a:p>
            <a:r>
              <a:rPr lang="en-US" altLang="ja-JP" dirty="0" smtClean="0"/>
              <a:t>DPM</a:t>
            </a:r>
          </a:p>
          <a:p>
            <a:pPr lvl="1"/>
            <a:r>
              <a:rPr lang="en-US" altLang="ja-JP" dirty="0" smtClean="0"/>
              <a:t>support for authentication via xrootd is scheduled start certification begin of July</a:t>
            </a:r>
          </a:p>
          <a:p>
            <a:r>
              <a:rPr lang="en-US" altLang="ja-JP" dirty="0" err="1" smtClean="0"/>
              <a:t>dCache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Relies on a custom full re-implementation of XROOTD protocol</a:t>
            </a:r>
          </a:p>
          <a:p>
            <a:pPr lvl="1"/>
            <a:r>
              <a:rPr lang="en-US" altLang="ja-JP" dirty="0" smtClean="0"/>
              <a:t>protocol docs have been updated by A. </a:t>
            </a:r>
            <a:r>
              <a:rPr lang="en-US" altLang="ja-JP" dirty="0" err="1" smtClean="0"/>
              <a:t>Hanushevsky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in contact with CASTOR/DPM team to add authentication/</a:t>
            </a:r>
            <a:r>
              <a:rPr lang="en-US" altLang="ja-JP" dirty="0" err="1" smtClean="0"/>
              <a:t>authorisation</a:t>
            </a:r>
            <a:r>
              <a:rPr lang="en-US" altLang="ja-JP" dirty="0" smtClean="0"/>
              <a:t> on the server side</a:t>
            </a:r>
          </a:p>
          <a:p>
            <a:pPr lvl="1"/>
            <a:r>
              <a:rPr lang="en-US" altLang="ja-JP" dirty="0" smtClean="0"/>
              <a:t>evaluating common client plug-in / security protocol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 very dense roadmap</a:t>
            </a:r>
          </a:p>
          <a:p>
            <a:r>
              <a:rPr lang="en-US" altLang="ja-JP" dirty="0" smtClean="0"/>
              <a:t>Many, many tech details</a:t>
            </a:r>
          </a:p>
          <a:p>
            <a:r>
              <a:rPr lang="en-US" altLang="ja-JP" dirty="0" smtClean="0"/>
              <a:t>Heading for</a:t>
            </a:r>
          </a:p>
          <a:p>
            <a:pPr lvl="1"/>
            <a:r>
              <a:rPr lang="en-US" altLang="ja-JP" dirty="0" smtClean="0"/>
              <a:t>Solid and high performance data access</a:t>
            </a:r>
          </a:p>
          <a:p>
            <a:pPr lvl="2"/>
            <a:r>
              <a:rPr lang="en-US" altLang="ja-JP" dirty="0" smtClean="0"/>
              <a:t>For production and analysis</a:t>
            </a:r>
          </a:p>
          <a:p>
            <a:pPr lvl="1"/>
            <a:r>
              <a:rPr lang="en-US" altLang="ja-JP" dirty="0" smtClean="0"/>
              <a:t>More advanced user analysis scenarios</a:t>
            </a:r>
          </a:p>
          <a:p>
            <a:pPr lvl="1"/>
            <a:r>
              <a:rPr lang="en-US" altLang="ja-JP" dirty="0" smtClean="0"/>
              <a:t>Need to match existing architectures, protocols and workarounds</a:t>
            </a:r>
          </a:p>
          <a:p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Thank you</a:t>
            </a:r>
            <a:endParaRPr lang="ja-JP" alt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Questions?</a:t>
            </a:r>
            <a:endParaRPr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 and use cases</a:t>
            </a:r>
            <a:endParaRPr lang="ja-JP" alt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 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The historical Problem: data access</a:t>
            </a:r>
            <a:endParaRPr lang="en-US" altLang="ja-JP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en-US" altLang="ja-JP"/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Physics experiments rely on rare events and statistics</a:t>
            </a:r>
          </a:p>
          <a:p>
            <a:pPr lvl="1"/>
            <a:r>
              <a:rPr lang="en-US" altLang="ja-JP" dirty="0" smtClean="0"/>
              <a:t>Huge amount of data to get a significant number of events</a:t>
            </a:r>
          </a:p>
          <a:p>
            <a:pPr lvl="2"/>
            <a:r>
              <a:rPr lang="en-US" altLang="ja-JP" dirty="0" smtClean="0"/>
              <a:t>The typical data store can reach 5-10 PB… now</a:t>
            </a:r>
          </a:p>
          <a:p>
            <a:pPr lvl="2"/>
            <a:r>
              <a:rPr lang="en-US" altLang="ja-JP" dirty="0" smtClean="0"/>
              <a:t>Millions of files, thousands of concurrent clients</a:t>
            </a:r>
          </a:p>
          <a:p>
            <a:pPr lvl="1"/>
            <a:r>
              <a:rPr lang="en-US" altLang="ja-JP" dirty="0" smtClean="0"/>
              <a:t>The transaction rate is very high</a:t>
            </a:r>
          </a:p>
          <a:p>
            <a:pPr lvl="2"/>
            <a:r>
              <a:rPr lang="en-US" altLang="ja-JP" dirty="0" smtClean="0"/>
              <a:t>Not uncommon O(10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) file opens/sec per cluster</a:t>
            </a:r>
          </a:p>
          <a:p>
            <a:pPr lvl="3"/>
            <a:r>
              <a:rPr lang="en-US" altLang="ja-JP" dirty="0" smtClean="0"/>
              <a:t>Average, not peak</a:t>
            </a:r>
          </a:p>
          <a:p>
            <a:pPr lvl="3"/>
            <a:r>
              <a:rPr lang="en-US" altLang="ja-JP" dirty="0" smtClean="0"/>
              <a:t>Traffic sources: local GRID site, local batch system, WAN</a:t>
            </a:r>
          </a:p>
          <a:p>
            <a:pPr lvl="2"/>
            <a:r>
              <a:rPr lang="en-US" altLang="ja-JP" dirty="0" smtClean="0"/>
              <a:t>Up to O(10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) clients per server!</a:t>
            </a:r>
          </a:p>
          <a:p>
            <a:pPr lvl="2"/>
            <a:r>
              <a:rPr lang="en-US" altLang="ja-JP" dirty="0" smtClean="0"/>
              <a:t>If not met then the outcome is:</a:t>
            </a:r>
          </a:p>
          <a:p>
            <a:pPr lvl="3"/>
            <a:r>
              <a:rPr lang="en-US" altLang="ja-JP" dirty="0" smtClean="0"/>
              <a:t>Crashes, instability, workarounds, “need” for crazy things</a:t>
            </a:r>
          </a:p>
          <a:p>
            <a:r>
              <a:rPr lang="en-US" altLang="ja-JP" dirty="0" smtClean="0"/>
              <a:t>Scalable high performance direct data access</a:t>
            </a:r>
          </a:p>
          <a:p>
            <a:pPr lvl="1"/>
            <a:r>
              <a:rPr lang="en-US" altLang="ja-JP" dirty="0" smtClean="0"/>
              <a:t>No imposed limits on performance and size, connectivity</a:t>
            </a:r>
          </a:p>
          <a:p>
            <a:pPr lvl="1"/>
            <a:r>
              <a:rPr lang="en-US" altLang="ja-JP" dirty="0" smtClean="0"/>
              <a:t>Higher performance, supports WAN direct data access</a:t>
            </a:r>
          </a:p>
          <a:p>
            <a:pPr lvl="1"/>
            <a:r>
              <a:rPr lang="en-US" altLang="ja-JP" dirty="0" smtClean="0"/>
              <a:t>Avoids WN under-utilization</a:t>
            </a:r>
          </a:p>
          <a:p>
            <a:pPr lvl="1"/>
            <a:r>
              <a:rPr lang="en-US" altLang="ja-JP" dirty="0" smtClean="0"/>
              <a:t>No need to do inefficient local copies if not needed</a:t>
            </a:r>
          </a:p>
          <a:p>
            <a:pPr lvl="2"/>
            <a:r>
              <a:rPr lang="en-US" altLang="ja-JP" dirty="0" smtClean="0"/>
              <a:t>Do we fetch entire websites to browse one page?</a:t>
            </a:r>
          </a:p>
          <a:p>
            <a:pPr lvl="1"/>
            <a:endParaRPr lang="en-US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5219700" y="4068763"/>
            <a:ext cx="3779838" cy="2411412"/>
          </a:xfrm>
          <a:prstGeom prst="roundRect">
            <a:avLst>
              <a:gd name="adj" fmla="val 65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1260475" y="4068763"/>
            <a:ext cx="3779838" cy="2411412"/>
          </a:xfrm>
          <a:prstGeom prst="roundRect">
            <a:avLst>
              <a:gd name="adj" fmla="val 65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260475" y="1044575"/>
            <a:ext cx="7740650" cy="2952750"/>
          </a:xfrm>
          <a:prstGeom prst="roundRect">
            <a:avLst>
              <a:gd name="adj" fmla="val 51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-38100"/>
            <a:ext cx="5562600" cy="1069975"/>
          </a:xfrm>
          <a:ln/>
        </p:spPr>
        <p:txBody>
          <a:bodyPr tIns="28224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endParaRPr lang="de-DE" sz="1800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066800"/>
            <a:ext cx="3681413" cy="5341938"/>
          </a:xfrm>
          <a:ln/>
        </p:spPr>
        <p:txBody>
          <a:bodyPr>
            <a:normAutofit fontScale="92500"/>
          </a:bodyPr>
          <a:lstStyle/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b="1">
                <a:solidFill>
                  <a:srgbClr val="000080"/>
                </a:solidFill>
              </a:rPr>
              <a:t>LHC User Analysis</a:t>
            </a:r>
            <a:br>
              <a:rPr lang="de-DE" b="1">
                <a:solidFill>
                  <a:srgbClr val="000080"/>
                </a:solidFill>
              </a:rPr>
            </a:br>
            <a:r>
              <a:rPr lang="de-DE" b="1">
                <a:solidFill>
                  <a:srgbClr val="000080"/>
                </a:solidFill>
              </a:rPr>
              <a:t/>
            </a:r>
            <a:br>
              <a:rPr lang="de-DE" b="1">
                <a:solidFill>
                  <a:srgbClr val="000080"/>
                </a:solidFill>
              </a:rPr>
            </a:br>
            <a:r>
              <a:rPr lang="de-DE" b="1">
                <a:solidFill>
                  <a:srgbClr val="000080"/>
                </a:solidFill>
              </a:rPr>
              <a:t/>
            </a:r>
            <a:br>
              <a:rPr lang="de-DE" b="1">
                <a:solidFill>
                  <a:srgbClr val="000080"/>
                </a:solidFill>
              </a:rPr>
            </a:br>
            <a:r>
              <a:rPr lang="de-DE" b="1">
                <a:solidFill>
                  <a:srgbClr val="000080"/>
                </a:solidFill>
              </a:rPr>
              <a:t/>
            </a:r>
            <a:br>
              <a:rPr lang="de-DE" b="1">
                <a:solidFill>
                  <a:srgbClr val="000080"/>
                </a:solidFill>
              </a:rPr>
            </a:br>
            <a:r>
              <a:rPr lang="de-DE" b="1">
                <a:solidFill>
                  <a:srgbClr val="000080"/>
                </a:solidFill>
              </a:rPr>
              <a:t/>
            </a:r>
            <a:br>
              <a:rPr lang="de-DE" b="1">
                <a:solidFill>
                  <a:srgbClr val="000080"/>
                </a:solidFill>
              </a:rPr>
            </a:br>
            <a:r>
              <a:rPr lang="de-DE" b="1">
                <a:solidFill>
                  <a:srgbClr val="000080"/>
                </a:solidFill>
              </a:rPr>
              <a:t/>
            </a:r>
            <a:br>
              <a:rPr lang="de-DE" b="1">
                <a:solidFill>
                  <a:srgbClr val="000080"/>
                </a:solidFill>
              </a:rPr>
            </a:br>
            <a:r>
              <a:rPr lang="de-DE" sz="1800" b="1">
                <a:solidFill>
                  <a:srgbClr val="000080"/>
                </a:solidFill>
              </a:rPr>
              <a:t/>
            </a:r>
            <a:br>
              <a:rPr lang="de-DE" sz="1800" b="1">
                <a:solidFill>
                  <a:srgbClr val="000080"/>
                </a:solidFill>
              </a:rPr>
            </a:br>
            <a:endParaRPr lang="de-DE" sz="1800" b="1">
              <a:solidFill>
                <a:srgbClr val="000080"/>
              </a:solidFill>
            </a:endParaRPr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600">
                <a:solidFill>
                  <a:srgbClr val="000080"/>
                </a:solidFill>
              </a:rPr>
              <a:t>Boundary Conditions</a:t>
            </a:r>
          </a:p>
          <a:p>
            <a:pPr marL="741363" lvl="1" indent="-284163">
              <a:buClr>
                <a:srgbClr val="33339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>
                <a:solidFill>
                  <a:srgbClr val="000080"/>
                </a:solidFill>
              </a:rPr>
              <a:t>GRID environment</a:t>
            </a:r>
          </a:p>
          <a:p>
            <a:pPr lvl="2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>
                <a:solidFill>
                  <a:srgbClr val="000080"/>
                </a:solidFill>
              </a:rPr>
              <a:t>GSI authentication</a:t>
            </a:r>
          </a:p>
          <a:p>
            <a:pPr lvl="2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>
                <a:solidFill>
                  <a:srgbClr val="000080"/>
                </a:solidFill>
              </a:rPr>
              <a:t>User space deployment</a:t>
            </a:r>
          </a:p>
          <a:p>
            <a:pPr marL="741363" lvl="1" indent="-284163">
              <a:buClr>
                <a:srgbClr val="33339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>
                <a:solidFill>
                  <a:srgbClr val="000080"/>
                </a:solidFill>
              </a:rPr>
              <a:t>CC environment</a:t>
            </a:r>
          </a:p>
          <a:p>
            <a:pPr lvl="2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>
                <a:solidFill>
                  <a:srgbClr val="000080"/>
                </a:solidFill>
              </a:rPr>
              <a:t>Kerberos, - admin deployment</a:t>
            </a:r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600">
                <a:solidFill>
                  <a:srgbClr val="000080"/>
                </a:solidFill>
              </a:rPr>
              <a:t>High I/O load</a:t>
            </a:r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600">
                <a:solidFill>
                  <a:srgbClr val="000080"/>
                </a:solidFill>
              </a:rPr>
              <a:t>Moderate Namespace load</a:t>
            </a:r>
          </a:p>
          <a:p>
            <a:pPr marL="341313" indent="-341313"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600">
                <a:solidFill>
                  <a:srgbClr val="000080"/>
                </a:solidFill>
              </a:rPr>
              <a:t>Many clients </a:t>
            </a:r>
            <a:r>
              <a:rPr lang="de-DE" sz="1600" b="1" i="1">
                <a:solidFill>
                  <a:srgbClr val="000080"/>
                </a:solidFill>
              </a:rPr>
              <a:t>O(1000-10000)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439863" y="1511300"/>
            <a:ext cx="2519362" cy="539750"/>
          </a:xfrm>
          <a:prstGeom prst="roundRect">
            <a:avLst>
              <a:gd name="adj" fmla="val 292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90000" tIns="59112" rIns="90000" bIns="45000" anchor="ctr" anchorCtr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b="1">
                <a:solidFill>
                  <a:srgbClr val="000000"/>
                </a:solidFill>
                <a:ea typeface="MS Gothic" charset="0"/>
                <a:cs typeface="MS Gothic" charset="0"/>
              </a:rPr>
              <a:t>Sequential File Access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5832475" y="1511300"/>
            <a:ext cx="2519363" cy="539750"/>
          </a:xfrm>
          <a:prstGeom prst="roundRect">
            <a:avLst>
              <a:gd name="adj" fmla="val 292"/>
            </a:avLst>
          </a:prstGeom>
          <a:solidFill>
            <a:srgbClr val="FF808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90000" tIns="60876" rIns="90000" bIns="45000" anchor="ctr" anchorCtr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000000"/>
                </a:solidFill>
                <a:ea typeface="MS Gothic" charset="0"/>
                <a:cs typeface="MS Gothic" charset="0"/>
              </a:rPr>
              <a:t>Sparse File Access</a:t>
            </a:r>
          </a:p>
        </p:txBody>
      </p:sp>
      <p:cxnSp>
        <p:nvCxnSpPr>
          <p:cNvPr id="6152" name="AutoShape 8"/>
          <p:cNvCxnSpPr>
            <a:cxnSpLocks noChangeShapeType="1"/>
            <a:stCxn id="6150" idx="3"/>
            <a:endCxn id="6151" idx="1"/>
          </p:cNvCxnSpPr>
          <p:nvPr/>
        </p:nvCxnSpPr>
        <p:spPr bwMode="auto">
          <a:xfrm>
            <a:off x="3959225" y="1782763"/>
            <a:ext cx="1871663" cy="1587"/>
          </a:xfrm>
          <a:prstGeom prst="bentConnector3">
            <a:avLst>
              <a:gd name="adj1" fmla="val 50000"/>
            </a:avLst>
          </a:prstGeom>
          <a:noFill/>
          <a:ln w="720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511300" y="2100263"/>
            <a:ext cx="2466975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Basic Analysis (</a:t>
            </a:r>
            <a:r>
              <a:rPr lang="de-DE" b="1">
                <a:solidFill>
                  <a:srgbClr val="000080"/>
                </a:solidFill>
                <a:ea typeface="MS Gothic" charset="0"/>
                <a:cs typeface="MS Gothic" charset="0"/>
              </a:rPr>
              <a:t>today</a:t>
            </a: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)</a:t>
            </a:r>
            <a:b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RAW, ESD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688013" y="2100263"/>
            <a:ext cx="3370262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Advanced Analysis (</a:t>
            </a:r>
            <a:r>
              <a:rPr lang="de-DE" b="1">
                <a:solidFill>
                  <a:srgbClr val="FF0000"/>
                </a:solidFill>
                <a:ea typeface="MS Gothic" charset="0"/>
                <a:cs typeface="MS Gothic" charset="0"/>
              </a:rPr>
              <a:t>tomorrow</a:t>
            </a: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)</a:t>
            </a:r>
            <a:b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>
                <a:solidFill>
                  <a:srgbClr val="000000"/>
                </a:solidFill>
                <a:ea typeface="MS Gothic" charset="0"/>
                <a:cs typeface="MS Gothic" charset="0"/>
              </a:rPr>
              <a:t>ESD,AOD, Ntuple, Histograms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1439863" y="3276600"/>
            <a:ext cx="2519362" cy="539750"/>
          </a:xfrm>
          <a:prstGeom prst="roundRect">
            <a:avLst>
              <a:gd name="adj" fmla="val 292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90000" tIns="60876" rIns="90000" bIns="45000" anchor="ctr" anchorCtr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000000"/>
                </a:solidFill>
                <a:ea typeface="MS Gothic" charset="0"/>
                <a:cs typeface="MS Gothic" charset="0"/>
              </a:rPr>
              <a:t>Batch Data Access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5832475" y="3276600"/>
            <a:ext cx="2519363" cy="539750"/>
          </a:xfrm>
          <a:prstGeom prst="roundRect">
            <a:avLst>
              <a:gd name="adj" fmla="val 292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90000" tIns="59112" rIns="90000" bIns="45000" anchor="ctr" anchorCtr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600" b="1">
                <a:solidFill>
                  <a:srgbClr val="000000"/>
                </a:solidFill>
                <a:ea typeface="MS Gothic" charset="0"/>
                <a:cs typeface="MS Gothic" charset="0"/>
              </a:rPr>
              <a:t>Interactive Data Access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2592388" y="2663825"/>
            <a:ext cx="179387" cy="539750"/>
          </a:xfrm>
          <a:prstGeom prst="upArrow">
            <a:avLst>
              <a:gd name="adj1" fmla="val 50000"/>
              <a:gd name="adj2" fmla="val 75221"/>
            </a:avLst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5584" rIns="90000" bIns="45000" anchor="ctr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RAP                                                </a:t>
            </a:r>
            <a:b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root, dcap,rfio ....</a:t>
            </a: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7091363" y="2663825"/>
            <a:ext cx="179387" cy="539750"/>
          </a:xfrm>
          <a:prstGeom prst="upArrow">
            <a:avLst>
              <a:gd name="adj1" fmla="val 50000"/>
              <a:gd name="adj2" fmla="val 75221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5584" rIns="90000" bIns="45000" anchor="ctr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MFS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>
                <a:solidFill>
                  <a:srgbClr val="000000"/>
                </a:solidFill>
                <a:ea typeface="MS Gothic" charset="0"/>
                <a:cs typeface="MS Gothic" charset="0"/>
              </a:rPr>
              <a:t>                                          Mounted File Systems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 rot="18900000">
            <a:off x="5507038" y="2701925"/>
            <a:ext cx="179387" cy="539750"/>
          </a:xfrm>
          <a:prstGeom prst="upArrow">
            <a:avLst>
              <a:gd name="adj1" fmla="val 50000"/>
              <a:gd name="adj2" fmla="val 75221"/>
            </a:avLst>
          </a:prstGeom>
          <a:solidFill>
            <a:srgbClr val="23FF2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5584" rIns="90000" bIns="45000" anchor="ctr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 rot="2700000">
            <a:off x="4104481" y="2701132"/>
            <a:ext cx="179387" cy="539750"/>
          </a:xfrm>
          <a:prstGeom prst="upArrow">
            <a:avLst>
              <a:gd name="adj1" fmla="val 50000"/>
              <a:gd name="adj2" fmla="val 75221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55584" rIns="90000" bIns="45000" anchor="ctr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380038" y="1066800"/>
            <a:ext cx="3681412" cy="524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695" rIns="0" bIns="0">
            <a:prstTxWarp prst="textNoShape">
              <a:avLst/>
            </a:prstTxWarp>
          </a:bodyPr>
          <a:lstStyle/>
          <a:p>
            <a:pPr marL="341313" indent="-341313">
              <a:spcBef>
                <a:spcPts val="700"/>
              </a:spcBef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2800" b="1" dirty="0">
                <a:solidFill>
                  <a:srgbClr val="FF0000"/>
                </a:solidFill>
                <a:ea typeface="MS Gothic" charset="0"/>
                <a:cs typeface="MS Gothic" charset="0"/>
              </a:rPr>
              <a:t>T0/T3</a:t>
            </a:r>
            <a:r>
              <a:rPr lang="de-DE" sz="2800" dirty="0">
                <a:solidFill>
                  <a:srgbClr val="000000"/>
                </a:solidFill>
                <a:ea typeface="MS Gothic" charset="0"/>
                <a:cs typeface="MS Gothic" charset="0"/>
              </a:rPr>
              <a:t> @ CERN</a:t>
            </a:r>
            <a:br>
              <a:rPr lang="de-DE" sz="2800" dirty="0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 sz="2800" dirty="0">
                <a:solidFill>
                  <a:srgbClr val="000000"/>
                </a:solidFill>
                <a:ea typeface="MS Gothic" charset="0"/>
                <a:cs typeface="MS Gothic" charset="0"/>
              </a:rPr>
              <a:t/>
            </a:r>
            <a:br>
              <a:rPr lang="de-DE" sz="2800" dirty="0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 sz="2800" dirty="0">
                <a:solidFill>
                  <a:srgbClr val="000000"/>
                </a:solidFill>
                <a:ea typeface="MS Gothic" charset="0"/>
                <a:cs typeface="MS Gothic" charset="0"/>
              </a:rPr>
              <a:t/>
            </a:r>
            <a:br>
              <a:rPr lang="de-DE" sz="2800" dirty="0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 sz="2800" dirty="0">
                <a:solidFill>
                  <a:srgbClr val="000000"/>
                </a:solidFill>
                <a:ea typeface="MS Gothic" charset="0"/>
                <a:cs typeface="MS Gothic" charset="0"/>
              </a:rPr>
              <a:t/>
            </a:r>
            <a:br>
              <a:rPr lang="de-DE" sz="2800" dirty="0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 sz="2800" dirty="0">
                <a:solidFill>
                  <a:srgbClr val="000000"/>
                </a:solidFill>
                <a:ea typeface="MS Gothic" charset="0"/>
                <a:cs typeface="MS Gothic" charset="0"/>
              </a:rPr>
              <a:t/>
            </a:r>
            <a:br>
              <a:rPr lang="de-DE" sz="2800" dirty="0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 sz="2800" dirty="0">
                <a:solidFill>
                  <a:srgbClr val="000000"/>
                </a:solidFill>
                <a:ea typeface="MS Gothic" charset="0"/>
                <a:cs typeface="MS Gothic" charset="0"/>
              </a:rPr>
              <a:t/>
            </a:r>
            <a:br>
              <a:rPr lang="de-DE" sz="2800" dirty="0">
                <a:solidFill>
                  <a:srgbClr val="000000"/>
                </a:solidFill>
                <a:ea typeface="MS Gothic" charset="0"/>
                <a:cs typeface="MS Gothic" charset="0"/>
              </a:rPr>
            </a:br>
            <a:r>
              <a:rPr lang="de-DE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 </a:t>
            </a:r>
          </a:p>
          <a:p>
            <a:pPr marL="341313" indent="-341313">
              <a:spcBef>
                <a:spcPts val="700"/>
              </a:spcBef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6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Preferred</a:t>
            </a:r>
            <a:r>
              <a:rPr lang="de-DE" sz="1600" dirty="0">
                <a:solidFill>
                  <a:srgbClr val="8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6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interface</a:t>
            </a:r>
            <a:r>
              <a:rPr lang="de-DE" sz="1600" dirty="0">
                <a:solidFill>
                  <a:srgbClr val="8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6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is</a:t>
            </a:r>
            <a:r>
              <a:rPr lang="de-DE" sz="1600" dirty="0">
                <a:solidFill>
                  <a:srgbClr val="800000"/>
                </a:solidFill>
                <a:ea typeface="MS Gothic" charset="0"/>
                <a:cs typeface="MS Gothic" charset="0"/>
              </a:rPr>
              <a:t> MFS</a:t>
            </a:r>
          </a:p>
          <a:p>
            <a:pPr marL="741363" lvl="1" indent="-284163">
              <a:spcBef>
                <a:spcPts val="600"/>
              </a:spcBef>
              <a:buClr>
                <a:srgbClr val="33339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 dirty="0">
                <a:solidFill>
                  <a:srgbClr val="800000"/>
                </a:solidFill>
                <a:ea typeface="MS Gothic" charset="0"/>
                <a:cs typeface="MS Gothic" charset="0"/>
              </a:rPr>
              <a:t>Easy, intuitive, fast </a:t>
            </a:r>
            <a:r>
              <a:rPr lang="de-DE" sz="12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response</a:t>
            </a:r>
            <a:r>
              <a:rPr lang="de-DE" sz="1200" dirty="0">
                <a:solidFill>
                  <a:srgbClr val="800000"/>
                </a:solidFill>
                <a:ea typeface="MS Gothic" charset="0"/>
                <a:cs typeface="MS Gothic" charset="0"/>
              </a:rPr>
              <a:t>, </a:t>
            </a:r>
            <a:r>
              <a:rPr lang="de-DE" sz="12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standard</a:t>
            </a:r>
            <a:r>
              <a:rPr lang="de-DE" sz="1200" dirty="0">
                <a:solidFill>
                  <a:srgbClr val="8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2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applications</a:t>
            </a:r>
            <a:endParaRPr lang="de-DE" sz="1200" dirty="0">
              <a:solidFill>
                <a:srgbClr val="800000"/>
              </a:solidFill>
              <a:ea typeface="MS Gothic" charset="0"/>
              <a:cs typeface="MS Gothic" charset="0"/>
            </a:endParaRPr>
          </a:p>
          <a:p>
            <a:pPr marL="741363" lvl="1" indent="-284163">
              <a:spcBef>
                <a:spcPts val="600"/>
              </a:spcBef>
              <a:buClr>
                <a:srgbClr val="33339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600" dirty="0" smtClean="0">
                <a:solidFill>
                  <a:srgbClr val="800000"/>
                </a:solidFill>
                <a:ea typeface="MS Gothic" charset="0"/>
                <a:cs typeface="MS Gothic" charset="0"/>
              </a:rPr>
              <a:t>Moderate </a:t>
            </a:r>
            <a:r>
              <a:rPr lang="de-DE" sz="1600" dirty="0">
                <a:solidFill>
                  <a:srgbClr val="800000"/>
                </a:solidFill>
                <a:ea typeface="MS Gothic" charset="0"/>
                <a:cs typeface="MS Gothic" charset="0"/>
              </a:rPr>
              <a:t>I/O </a:t>
            </a:r>
            <a:r>
              <a:rPr lang="de-DE" sz="16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load</a:t>
            </a:r>
            <a:endParaRPr lang="de-DE" sz="1600" dirty="0">
              <a:solidFill>
                <a:srgbClr val="800000"/>
              </a:solidFill>
              <a:ea typeface="MS Gothic" charset="0"/>
              <a:cs typeface="MS Gothic" charset="0"/>
            </a:endParaRPr>
          </a:p>
          <a:p>
            <a:pPr marL="741363" lvl="1" indent="-284163">
              <a:spcBef>
                <a:spcPts val="600"/>
              </a:spcBef>
              <a:buClr>
                <a:srgbClr val="333399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600" dirty="0">
                <a:solidFill>
                  <a:srgbClr val="800000"/>
                </a:solidFill>
                <a:ea typeface="MS Gothic" charset="0"/>
                <a:cs typeface="MS Gothic" charset="0"/>
              </a:rPr>
              <a:t>High </a:t>
            </a:r>
            <a:r>
              <a:rPr lang="de-DE" sz="16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Namespace</a:t>
            </a:r>
            <a:r>
              <a:rPr lang="de-DE" sz="1600" dirty="0">
                <a:solidFill>
                  <a:srgbClr val="800000"/>
                </a:solidFill>
                <a:ea typeface="MS Gothic" charset="0"/>
                <a:cs typeface="MS Gothic" charset="0"/>
              </a:rPr>
              <a:t> </a:t>
            </a:r>
            <a:r>
              <a:rPr lang="de-DE" sz="16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load</a:t>
            </a:r>
            <a:r>
              <a:rPr lang="de-DE" sz="1600" dirty="0">
                <a:solidFill>
                  <a:srgbClr val="800000"/>
                </a:solidFill>
                <a:ea typeface="MS Gothic" charset="0"/>
                <a:cs typeface="MS Gothic" charset="0"/>
              </a:rPr>
              <a:t> </a:t>
            </a:r>
          </a:p>
          <a:p>
            <a:pPr lvl="2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Compilation</a:t>
            </a:r>
            <a:endParaRPr lang="de-DE" sz="1200" dirty="0">
              <a:solidFill>
                <a:srgbClr val="800000"/>
              </a:solidFill>
              <a:ea typeface="MS Gothic" charset="0"/>
              <a:cs typeface="MS Gothic" charset="0"/>
            </a:endParaRPr>
          </a:p>
          <a:p>
            <a:pPr lvl="2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 dirty="0">
                <a:solidFill>
                  <a:srgbClr val="800000"/>
                </a:solidFill>
                <a:ea typeface="MS Gothic" charset="0"/>
                <a:cs typeface="MS Gothic" charset="0"/>
              </a:rPr>
              <a:t>Software </a:t>
            </a:r>
            <a:r>
              <a:rPr lang="de-DE" sz="12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startup</a:t>
            </a:r>
            <a:endParaRPr lang="de-DE" sz="1200" dirty="0">
              <a:solidFill>
                <a:srgbClr val="800000"/>
              </a:solidFill>
              <a:ea typeface="MS Gothic" charset="0"/>
              <a:cs typeface="MS Gothic" charset="0"/>
            </a:endParaRPr>
          </a:p>
          <a:p>
            <a:pPr lvl="2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2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searches</a:t>
            </a:r>
            <a:endParaRPr lang="de-DE" sz="1200" dirty="0">
              <a:solidFill>
                <a:srgbClr val="800000"/>
              </a:solidFill>
              <a:ea typeface="MS Gothic" charset="0"/>
              <a:cs typeface="MS Gothic" charset="0"/>
            </a:endParaRPr>
          </a:p>
          <a:p>
            <a:pPr marL="341313" indent="-341313">
              <a:spcBef>
                <a:spcPts val="700"/>
              </a:spcBef>
              <a:buClr>
                <a:srgbClr val="00660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sz="16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Less</a:t>
            </a:r>
            <a:r>
              <a:rPr lang="de-DE" sz="1600" dirty="0">
                <a:solidFill>
                  <a:srgbClr val="800000"/>
                </a:solidFill>
                <a:ea typeface="MS Gothic" charset="0"/>
                <a:cs typeface="MS Gothic" charset="0"/>
              </a:rPr>
              <a:t> Clients </a:t>
            </a:r>
            <a:r>
              <a:rPr lang="de-DE" sz="1600" b="1" i="1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O</a:t>
            </a:r>
            <a:r>
              <a:rPr lang="de-DE" sz="1600" dirty="0" err="1">
                <a:solidFill>
                  <a:srgbClr val="800000"/>
                </a:solidFill>
                <a:ea typeface="MS Gothic" charset="0"/>
                <a:cs typeface="MS Gothic" charset="0"/>
              </a:rPr>
              <a:t>(#users</a:t>
            </a:r>
            <a:r>
              <a:rPr lang="de-DE" sz="1600" dirty="0">
                <a:solidFill>
                  <a:srgbClr val="800000"/>
                </a:solidFill>
                <a:ea typeface="MS Gothic" charset="0"/>
                <a:cs typeface="MS Gothic" charset="0"/>
              </a:rPr>
              <a:t>)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Main requirement</a:t>
            </a:r>
            <a:endParaRPr lang="ja-JP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Data access has to work reliably at the desired scale</a:t>
            </a:r>
          </a:p>
          <a:p>
            <a:pPr lvl="1"/>
            <a:r>
              <a:rPr lang="en-US" altLang="ja-JP" dirty="0" smtClean="0"/>
              <a:t>This also means:</a:t>
            </a:r>
          </a:p>
          <a:p>
            <a:pPr lvl="2"/>
            <a:r>
              <a:rPr lang="en-US" altLang="ja-JP" dirty="0" smtClean="0"/>
              <a:t>It has not to waste resources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simple use case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I am a physicist, waiting for the results of my analysis jobs</a:t>
            </a:r>
          </a:p>
          <a:p>
            <a:pPr lvl="1"/>
            <a:r>
              <a:rPr lang="en-US" altLang="ja-JP" dirty="0" smtClean="0"/>
              <a:t>Many bunches, several outputs</a:t>
            </a:r>
          </a:p>
          <a:p>
            <a:pPr lvl="2"/>
            <a:r>
              <a:rPr lang="en-US" altLang="ja-JP" dirty="0" smtClean="0"/>
              <a:t>Will be saved e.g. to an SE at CERN</a:t>
            </a:r>
          </a:p>
          <a:p>
            <a:pPr lvl="1"/>
            <a:r>
              <a:rPr lang="en-US" altLang="ja-JP" dirty="0" smtClean="0"/>
              <a:t>My laptop is configured to show histograms etc, with ROOT</a:t>
            </a:r>
          </a:p>
          <a:p>
            <a:pPr lvl="1"/>
            <a:r>
              <a:rPr lang="en-US" altLang="ja-JP" dirty="0" smtClean="0"/>
              <a:t>I leave for a conference, the jobs finish while in the plane</a:t>
            </a:r>
          </a:p>
          <a:p>
            <a:pPr lvl="1"/>
            <a:r>
              <a:rPr lang="en-US" altLang="ja-JP" dirty="0" smtClean="0"/>
              <a:t>When there, I want to simply draw the results from my home directory</a:t>
            </a:r>
          </a:p>
          <a:p>
            <a:pPr lvl="1"/>
            <a:r>
              <a:rPr lang="en-US" altLang="ja-JP" dirty="0" smtClean="0"/>
              <a:t>When there, I want to save my new </a:t>
            </a:r>
            <a:r>
              <a:rPr lang="en-US" altLang="ja-JP" dirty="0" err="1" smtClean="0"/>
              <a:t>histos</a:t>
            </a:r>
            <a:r>
              <a:rPr lang="en-US" altLang="ja-JP" dirty="0" smtClean="0"/>
              <a:t> in the same place</a:t>
            </a:r>
          </a:p>
          <a:p>
            <a:pPr lvl="1"/>
            <a:r>
              <a:rPr lang="en-US" altLang="ja-JP" dirty="0" smtClean="0"/>
              <a:t>I have no time to loose in tweaking to get a copy of everything. I loose copies into the confusion.</a:t>
            </a:r>
          </a:p>
          <a:p>
            <a:pPr lvl="1"/>
            <a:r>
              <a:rPr lang="en-US" altLang="ja-JP" dirty="0" smtClean="0"/>
              <a:t>I want to leave the things where they are.</a:t>
            </a:r>
          </a:p>
        </p:txBody>
      </p:sp>
      <p:sp>
        <p:nvSpPr>
          <p:cNvPr id="4" name="Rectangle 3"/>
          <p:cNvSpPr/>
          <p:nvPr/>
        </p:nvSpPr>
        <p:spPr>
          <a:xfrm rot="20488542">
            <a:off x="1618825" y="2604328"/>
            <a:ext cx="7086600" cy="17526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72000"/>
                </a:schemeClr>
              </a:gs>
              <a:gs pos="80000">
                <a:schemeClr val="accent2">
                  <a:shade val="93000"/>
                  <a:satMod val="130000"/>
                  <a:alpha val="72000"/>
                </a:schemeClr>
              </a:gs>
              <a:gs pos="100000">
                <a:schemeClr val="accent2">
                  <a:shade val="94000"/>
                  <a:satMod val="135000"/>
                  <a:alpha val="7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I know nothing about things to tweak.</a:t>
            </a:r>
          </a:p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What can I expect? Can I do it?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 Furano, A. Hanushevsky - Scalla/xrootd WAN globalization tools: where we are. (CHEP09)</a:t>
            </a: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Another use case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ALICE analysis on the GRID</a:t>
            </a:r>
          </a:p>
          <a:p>
            <a:r>
              <a:rPr lang="en-US" altLang="ja-JP" dirty="0" smtClean="0"/>
              <a:t>Each job reads ~100-150MB from ALICE::CERN::SE</a:t>
            </a:r>
          </a:p>
          <a:p>
            <a:pPr lvl="2"/>
            <a:r>
              <a:rPr lang="en-US" altLang="ja-JP" dirty="0" smtClean="0"/>
              <a:t>These are </a:t>
            </a:r>
            <a:r>
              <a:rPr lang="en-US" altLang="ja-JP" dirty="0" err="1" smtClean="0"/>
              <a:t>cond</a:t>
            </a:r>
            <a:r>
              <a:rPr lang="en-US" altLang="ja-JP" dirty="0" smtClean="0"/>
              <a:t> data accessed directly, not file copies</a:t>
            </a:r>
          </a:p>
          <a:p>
            <a:pPr lvl="3"/>
            <a:r>
              <a:rPr lang="en-US" altLang="ja-JP" dirty="0" smtClean="0"/>
              <a:t>I.e. VERY efficient, one job reads only what it needs.</a:t>
            </a:r>
          </a:p>
          <a:p>
            <a:pPr lvl="2"/>
            <a:r>
              <a:rPr lang="en-US" altLang="ja-JP" dirty="0" smtClean="0"/>
              <a:t>It just works, no workarounds</a:t>
            </a:r>
          </a:p>
          <a:p>
            <a:pPr lvl="3"/>
            <a:r>
              <a:rPr lang="en-US" altLang="ja-JP" dirty="0" smtClean="0"/>
              <a:t>At 10-20MB/s it takes 5-10 </a:t>
            </a:r>
            <a:r>
              <a:rPr lang="en-US" altLang="ja-JP" dirty="0" err="1" smtClean="0"/>
              <a:t>secs</a:t>
            </a:r>
            <a:r>
              <a:rPr lang="en-US" altLang="ja-JP" dirty="0" smtClean="0"/>
              <a:t> (most common case)</a:t>
            </a:r>
          </a:p>
          <a:p>
            <a:pPr lvl="3"/>
            <a:r>
              <a:rPr lang="en-US" altLang="ja-JP" dirty="0" smtClean="0"/>
              <a:t>At 5MB/s it takes 20secs</a:t>
            </a:r>
          </a:p>
          <a:p>
            <a:pPr lvl="3"/>
            <a:r>
              <a:rPr lang="en-US" altLang="ja-JP" dirty="0" smtClean="0"/>
              <a:t>At 1MB/s it takes 100</a:t>
            </a:r>
          </a:p>
          <a:p>
            <a:r>
              <a:rPr lang="en-US" altLang="ja-JP" dirty="0" smtClean="0"/>
              <a:t>Sometimes data are accessed elsewhere</a:t>
            </a:r>
          </a:p>
          <a:p>
            <a:pPr lvl="1"/>
            <a:r>
              <a:rPr lang="en-US" altLang="ja-JP" dirty="0" smtClean="0"/>
              <a:t>Alien allows to save a job by making it read data from a different site. Very good performance</a:t>
            </a:r>
            <a:endParaRPr lang="en-US" altLang="ja-JP" dirty="0" smtClean="0"/>
          </a:p>
          <a:p>
            <a:r>
              <a:rPr lang="en-US" altLang="ja-JP" dirty="0" smtClean="0"/>
              <a:t>Quite</a:t>
            </a:r>
            <a:r>
              <a:rPr lang="en-US" altLang="ja-JP" dirty="0" smtClean="0"/>
              <a:t> </a:t>
            </a:r>
            <a:r>
              <a:rPr lang="en-US" altLang="ja-JP" dirty="0" smtClean="0"/>
              <a:t>often the results are written/merged </a:t>
            </a:r>
            <a:r>
              <a:rPr lang="en-US" altLang="ja-JP" dirty="0" smtClean="0"/>
              <a:t>elsewhere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 Furano, A. Hanushevsky - Scalla/xrootd WAN globalization tools: where we are. (CHEP09)</a:t>
            </a:r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Pure Xrootd</a:t>
            </a:r>
            <a:endParaRPr lang="ja-JP" alt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 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F.Furano (CERN IT-DM) - Xrootd usage @ LHC</a:t>
            </a: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-11-05-DM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23794059813469CA1BC0790C2B39F" ma:contentTypeVersion="0" ma:contentTypeDescription="Create a new document." ma:contentTypeScope="" ma:versionID="76946fd07aab25a80fb8b23a3eeb295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3716BCA-57DB-4849-BB7F-57DDD5B67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AA5F7-9AB1-4558-B3F8-0E57D3E16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2007-11-05-DM-template</Template>
  <TotalTime>2516</TotalTime>
  <Words>2597</Words>
  <Application>Microsoft Office PowerPoint</Application>
  <PresentationFormat>On-screen Show (4:3)</PresentationFormat>
  <Paragraphs>479</Paragraphs>
  <Slides>29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2007-11-05-DM-template</vt:lpstr>
      <vt:lpstr>Custom Design</vt:lpstr>
      <vt:lpstr>1_Custom Design</vt:lpstr>
      <vt:lpstr>Image</vt:lpstr>
      <vt:lpstr>Xrootd usage @ LHC</vt:lpstr>
      <vt:lpstr>Outline</vt:lpstr>
      <vt:lpstr>Introduction and use cases</vt:lpstr>
      <vt:lpstr>The historical Problem: data access</vt:lpstr>
      <vt:lpstr>The Challenges</vt:lpstr>
      <vt:lpstr>Main requirement</vt:lpstr>
      <vt:lpstr>A simple use case</vt:lpstr>
      <vt:lpstr>Another use case</vt:lpstr>
      <vt:lpstr>Pure Xrootd</vt:lpstr>
      <vt:lpstr>xrootd Plugin Architecture</vt:lpstr>
      <vt:lpstr>The client side</vt:lpstr>
      <vt:lpstr>The Xrootd “protocol”</vt:lpstr>
      <vt:lpstr>Pure Xrootd @ LHC</vt:lpstr>
      <vt:lpstr>The Atlas@SLAC way with XROOTD</vt:lpstr>
      <vt:lpstr>The ALICE way with XROOTD</vt:lpstr>
      <vt:lpstr>CASTOR2</vt:lpstr>
      <vt:lpstr>The CASTOR way</vt:lpstr>
      <vt:lpstr>CASTOR 2.1.8 Improving Latency - Read</vt:lpstr>
      <vt:lpstr>CASTOR 2.1.8 Improving Latency – Metadata Read</vt:lpstr>
      <vt:lpstr>Slide 20</vt:lpstr>
      <vt:lpstr>Early Prototype - Evaluation  Meta Data Performance</vt:lpstr>
      <vt:lpstr>Network usage (or waste!)</vt:lpstr>
      <vt:lpstr>CASTOR 2.1.8-6 Cross Pool Redirection</vt:lpstr>
      <vt:lpstr>Towards a Production Version Further Improvements – Security</vt:lpstr>
      <vt:lpstr>The roadmap</vt:lpstr>
      <vt:lpstr>XROOT Roadmap @CERN</vt:lpstr>
      <vt:lpstr>XROOTD Roadmap</vt:lpstr>
      <vt:lpstr>Conclusion</vt:lpstr>
      <vt:lpstr>Thank you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DM Group meeting</dc:title>
  <dc:creator>Alberto Pace</dc:creator>
  <cp:lastModifiedBy>Fabrizio Furano</cp:lastModifiedBy>
  <cp:revision>204</cp:revision>
  <dcterms:created xsi:type="dcterms:W3CDTF">2009-05-19T13:12:19Z</dcterms:created>
  <dcterms:modified xsi:type="dcterms:W3CDTF">2009-05-19T13:17:27Z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0x0101002E423794059813469CA1BC0790C2B39F</vt:lpwstr>
  </property>
</Properties>
</file>