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4" r:id="rId3"/>
    <p:sldId id="311" r:id="rId4"/>
    <p:sldId id="303" r:id="rId5"/>
    <p:sldId id="308" r:id="rId6"/>
    <p:sldId id="306" r:id="rId7"/>
    <p:sldId id="305" r:id="rId8"/>
    <p:sldId id="307" r:id="rId9"/>
    <p:sldId id="257" r:id="rId10"/>
    <p:sldId id="312" r:id="rId11"/>
    <p:sldId id="313" r:id="rId12"/>
    <p:sldId id="302" r:id="rId13"/>
    <p:sldId id="310" r:id="rId14"/>
  </p:sldIdLst>
  <p:sldSz cx="9144000" cy="6858000" type="screen4x3"/>
  <p:notesSz cx="6731000" cy="98679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E7E7"/>
    <a:srgbClr val="FFFF99"/>
    <a:srgbClr val="43FB43"/>
    <a:srgbClr val="FF0000"/>
    <a:srgbClr val="000000"/>
    <a:srgbClr val="777777"/>
    <a:srgbClr val="808080"/>
    <a:srgbClr val="FF8837"/>
    <a:srgbClr val="003366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34579" autoAdjust="0"/>
    <p:restoredTop sz="86441" autoAdjust="0"/>
  </p:normalViewPr>
  <p:slideViewPr>
    <p:cSldViewPr snapToGrid="0">
      <p:cViewPr varScale="1">
        <p:scale>
          <a:sx n="90" d="100"/>
          <a:sy n="90" d="100"/>
        </p:scale>
        <p:origin x="-120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771" y="-77"/>
      </p:cViewPr>
      <p:guideLst>
        <p:guide orient="horz" pos="3108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fr-FR"/>
              <a:t>Equipe Projets Grille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/>
              <a:t>2004-05-28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fr-FR"/>
              <a:t>F. Hernandez – CC-IN2P3 – COS 2004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96ED13-BD34-426F-8621-7D8C56A74D60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48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6C0683-1053-499C-8602-D42D85902E8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43B83-567B-447A-BC07-1F8A101F901F}" type="slidenum">
              <a:rPr lang="fr-FR"/>
              <a:pPr/>
              <a:t>1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CB060-536D-42D3-8ACC-C272C63541E8}" type="slidenum">
              <a:rPr lang="fr-FR"/>
              <a:pPr/>
              <a:t>9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1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5" Type="http://schemas.openxmlformats.org/officeDocument/2006/relationships/image" Target="../media/image6.pd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863" y="3573463"/>
            <a:ext cx="3570287" cy="303371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/>
              <a:t>sdfqsdf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96888" y="2193925"/>
            <a:ext cx="7772400" cy="942975"/>
          </a:xfrm>
        </p:spPr>
        <p:txBody>
          <a:bodyPr/>
          <a:lstStyle>
            <a:lvl1pPr algn="l">
              <a:defRPr>
                <a:solidFill>
                  <a:srgbClr val="003366"/>
                </a:solidFill>
              </a:defRPr>
            </a:lvl1pPr>
          </a:lstStyle>
          <a:p>
            <a:r>
              <a:rPr lang="fr-FR"/>
              <a:t>qsdfqsdf</a:t>
            </a:r>
          </a:p>
        </p:txBody>
      </p:sp>
      <p:sp>
        <p:nvSpPr>
          <p:cNvPr id="5131" name="AutoShape 11"/>
          <p:cNvSpPr>
            <a:spLocks noChangeArrowheads="1"/>
          </p:cNvSpPr>
          <p:nvPr userDrawn="1"/>
        </p:nvSpPr>
        <p:spPr bwMode="auto">
          <a:xfrm>
            <a:off x="361950" y="3319463"/>
            <a:ext cx="8420100" cy="109537"/>
          </a:xfrm>
          <a:custGeom>
            <a:avLst/>
            <a:gdLst>
              <a:gd name="G0" fmla="+- 584 0 0"/>
            </a:gdLst>
            <a:ahLst/>
            <a:cxnLst>
              <a:cxn ang="0">
                <a:pos x="0" y="0"/>
              </a:cxn>
              <a:cxn ang="0">
                <a:pos x="584" y="0"/>
              </a:cxn>
              <a:cxn ang="0">
                <a:pos x="584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4" y="0"/>
                </a:lnTo>
                <a:lnTo>
                  <a:pt x="584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pic>
        <p:nvPicPr>
          <p:cNvPr id="5136" name="Picture 16" descr="LCG-FR-v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11850" y="3792538"/>
            <a:ext cx="2827338" cy="2500312"/>
          </a:xfrm>
          <a:prstGeom prst="rect">
            <a:avLst/>
          </a:prstGeom>
          <a:noFill/>
        </p:spPr>
      </p:pic>
      <p:pic>
        <p:nvPicPr>
          <p:cNvPr id="5137" name="Picture 17" descr="CE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85597" y="188001"/>
            <a:ext cx="873125" cy="873125"/>
          </a:xfrm>
          <a:prstGeom prst="rect">
            <a:avLst/>
          </a:prstGeom>
          <a:noFill/>
        </p:spPr>
      </p:pic>
      <p:pic>
        <p:nvPicPr>
          <p:cNvPr id="5138" name="Picture 18" descr="DSM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76197" y="430889"/>
            <a:ext cx="709613" cy="298450"/>
          </a:xfrm>
          <a:prstGeom prst="rect">
            <a:avLst/>
          </a:prstGeom>
          <a:noFill/>
        </p:spPr>
      </p:pic>
      <p:pic>
        <p:nvPicPr>
          <p:cNvPr id="11" name="Image 10" descr="CNRSfrIN2P3-Q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98654" y="180656"/>
            <a:ext cx="1272399" cy="175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-60326" y="6607175"/>
            <a:ext cx="2044573" cy="3413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F. Hernandez/</a:t>
            </a:r>
            <a:r>
              <a:rPr lang="fr-FR" dirty="0" err="1" smtClean="0"/>
              <a:t>F.Chollet</a:t>
            </a:r>
            <a:r>
              <a:rPr lang="fr-FR" dirty="0" smtClean="0"/>
              <a:t>/</a:t>
            </a:r>
            <a:r>
              <a:rPr lang="fr-FR" dirty="0" err="1" smtClean="0"/>
              <a:t>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12680EC-BA5C-4F34-8090-8B33D04C8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ltHorz">
          <a:fgClr>
            <a:srgbClr val="DDDDD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85225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0326" y="6607175"/>
            <a:ext cx="191602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1338" y="6618288"/>
            <a:ext cx="3984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12C1DC9-AAAB-4CAA-A421-D72CE08F6BF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31" name="Picture 7" descr="BlueBackground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17625"/>
            <a:ext cx="9144000" cy="114300"/>
          </a:xfrm>
          <a:prstGeom prst="rect">
            <a:avLst/>
          </a:prstGeom>
          <a:solidFill>
            <a:srgbClr val="FF88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7137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0" y="6543675"/>
            <a:ext cx="8407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043" name="Picture 19" descr="LCG-FR-v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63" y="6351588"/>
            <a:ext cx="471487" cy="4175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837"/>
        </a:buClr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rgbClr val="77777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○"/>
        <a:defRPr sz="2000" i="1">
          <a:solidFill>
            <a:srgbClr val="80808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488" y="2054225"/>
            <a:ext cx="8453437" cy="1160463"/>
          </a:xfrm>
        </p:spPr>
        <p:txBody>
          <a:bodyPr/>
          <a:lstStyle/>
          <a:p>
            <a:r>
              <a:rPr lang="en-US" sz="3600" dirty="0" smtClean="0"/>
              <a:t>Conclusions (?)</a:t>
            </a:r>
            <a:endParaRPr lang="en-US" sz="24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757613"/>
            <a:ext cx="4933950" cy="2795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Fabio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Hernandez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Frédérique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Chollet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Fairouz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Malek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 err="1" smtClean="0">
                <a:latin typeface="Verdana" pitchFamily="34" charset="0"/>
              </a:rPr>
              <a:t>Réunion</a:t>
            </a:r>
            <a:r>
              <a:rPr lang="en-US" sz="1800" dirty="0" smtClean="0">
                <a:latin typeface="Verdana" pitchFamily="34" charset="0"/>
              </a:rPr>
              <a:t> Sites LCG-France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Annecy, May 18-19 2009</a:t>
            </a:r>
            <a:endParaRPr lang="en-US" sz="20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Large </a:t>
            </a:r>
            <a:r>
              <a:rPr lang="en-US" sz="2800" dirty="0" err="1" smtClean="0"/>
              <a:t>spectre</a:t>
            </a:r>
            <a:endParaRPr lang="en-US" sz="2800" dirty="0" smtClean="0"/>
          </a:p>
          <a:p>
            <a:pPr lvl="1"/>
            <a:r>
              <a:rPr lang="fr-FR" sz="2400" dirty="0" smtClean="0"/>
              <a:t>D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activités</a:t>
            </a:r>
            <a:r>
              <a:rPr lang="en-US" sz="2400" dirty="0" smtClean="0"/>
              <a:t> et des </a:t>
            </a:r>
            <a:r>
              <a:rPr lang="en-US" sz="2400" dirty="0" err="1" smtClean="0"/>
              <a:t>outils</a:t>
            </a:r>
            <a:r>
              <a:rPr lang="en-US" sz="2400" dirty="0" smtClean="0"/>
              <a:t> </a:t>
            </a:r>
            <a:r>
              <a:rPr lang="en-US" sz="2400" dirty="0" err="1" smtClean="0"/>
              <a:t>nécessaire</a:t>
            </a:r>
            <a:r>
              <a:rPr lang="en-US" sz="2400" dirty="0" smtClean="0"/>
              <a:t> pour les supporter: du laptop </a:t>
            </a:r>
            <a:r>
              <a:rPr lang="en-US" sz="2400" dirty="0" err="1" smtClean="0"/>
              <a:t>jusqu’au</a:t>
            </a:r>
            <a:r>
              <a:rPr lang="en-US" sz="2400" dirty="0" smtClean="0"/>
              <a:t> tier-0</a:t>
            </a:r>
          </a:p>
          <a:p>
            <a:pPr lvl="1"/>
            <a:r>
              <a:rPr lang="fr-FR" sz="2400" dirty="0" smtClean="0"/>
              <a:t>C</a:t>
            </a:r>
            <a:r>
              <a:rPr lang="en-US" sz="2400" dirty="0" err="1" smtClean="0"/>
              <a:t>omplexité</a:t>
            </a:r>
            <a:r>
              <a:rPr lang="en-US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l’infrastructure</a:t>
            </a:r>
            <a:r>
              <a:rPr lang="en-US" sz="2400" dirty="0" smtClean="0"/>
              <a:t> </a:t>
            </a:r>
            <a:r>
              <a:rPr lang="en-US" sz="2400" dirty="0" err="1" smtClean="0"/>
              <a:t>réelle</a:t>
            </a:r>
            <a:r>
              <a:rPr lang="en-US" sz="2400" dirty="0" smtClean="0"/>
              <a:t> et </a:t>
            </a:r>
            <a:r>
              <a:rPr lang="en-US" sz="2400" dirty="0" err="1" smtClean="0"/>
              <a:t>preçue</a:t>
            </a:r>
            <a:r>
              <a:rPr lang="en-US" sz="2400" dirty="0" smtClean="0"/>
              <a:t> par les </a:t>
            </a:r>
            <a:r>
              <a:rPr lang="en-US" sz="2400" dirty="0" err="1" smtClean="0"/>
              <a:t>utilisateurs</a:t>
            </a:r>
            <a:r>
              <a:rPr lang="en-US" sz="2400" dirty="0" smtClean="0"/>
              <a:t> </a:t>
            </a:r>
            <a:r>
              <a:rPr lang="en-US" sz="2400" dirty="0" err="1" smtClean="0"/>
              <a:t>finaux</a:t>
            </a:r>
            <a:endParaRPr lang="en-US" sz="2400" dirty="0" smtClean="0"/>
          </a:p>
          <a:p>
            <a:pPr lvl="1"/>
            <a:r>
              <a:rPr lang="fr-FR" sz="2400" dirty="0" smtClean="0"/>
              <a:t>N</a:t>
            </a:r>
            <a:r>
              <a:rPr lang="en-US" sz="2400" dirty="0" err="1" smtClean="0"/>
              <a:t>iveau</a:t>
            </a:r>
            <a:r>
              <a:rPr lang="en-US" sz="2400" dirty="0" smtClean="0"/>
              <a:t> collaboration, </a:t>
            </a:r>
            <a:r>
              <a:rPr lang="en-US" sz="2400" dirty="0" err="1" smtClean="0"/>
              <a:t>groupe</a:t>
            </a:r>
            <a:r>
              <a:rPr lang="en-US" sz="2400" dirty="0" smtClean="0"/>
              <a:t> et </a:t>
            </a:r>
            <a:r>
              <a:rPr lang="en-US" sz="2400" dirty="0" err="1" smtClean="0"/>
              <a:t>individu</a:t>
            </a:r>
            <a:endParaRPr lang="en-US" sz="2400" dirty="0" smtClean="0"/>
          </a:p>
          <a:p>
            <a:pPr lvl="1"/>
            <a:r>
              <a:rPr lang="fr-FR" sz="2400" dirty="0" smtClean="0"/>
              <a:t>P</a:t>
            </a:r>
            <a:r>
              <a:rPr lang="en-US" sz="2400" dirty="0" err="1" smtClean="0"/>
              <a:t>roblème</a:t>
            </a:r>
            <a:r>
              <a:rPr lang="en-US" sz="2400" dirty="0" smtClean="0"/>
              <a:t> de </a:t>
            </a:r>
            <a:r>
              <a:rPr lang="en-US" sz="2400" dirty="0" err="1" smtClean="0"/>
              <a:t>localisation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en entrée et en sortie, </a:t>
            </a:r>
            <a:r>
              <a:rPr lang="en-US" sz="2400" dirty="0" err="1" smtClean="0"/>
              <a:t>politique</a:t>
            </a:r>
            <a:r>
              <a:rPr lang="en-US" sz="2400" dirty="0" smtClean="0"/>
              <a:t> </a:t>
            </a:r>
            <a:r>
              <a:rPr lang="en-US" sz="2400" dirty="0" err="1" smtClean="0"/>
              <a:t>d’affectation</a:t>
            </a:r>
            <a:r>
              <a:rPr lang="en-US" sz="2400" dirty="0" smtClean="0"/>
              <a:t> des jobs </a:t>
            </a:r>
            <a:r>
              <a:rPr lang="en-US" sz="2400" dirty="0" err="1" smtClean="0"/>
              <a:t>dirigée</a:t>
            </a:r>
            <a:r>
              <a:rPr lang="en-US" sz="2400" dirty="0" smtClean="0"/>
              <a:t> par les </a:t>
            </a:r>
            <a:r>
              <a:rPr lang="en-US" sz="2400" dirty="0" err="1" smtClean="0"/>
              <a:t>données</a:t>
            </a:r>
            <a:endParaRPr lang="en-US" sz="2400" dirty="0" smtClean="0"/>
          </a:p>
          <a:p>
            <a:r>
              <a:rPr lang="en-US" sz="2800" dirty="0" smtClean="0"/>
              <a:t>Analysis trains</a:t>
            </a:r>
          </a:p>
          <a:p>
            <a:pPr lvl="1"/>
            <a:r>
              <a:rPr lang="en-US" sz="2400" dirty="0" smtClean="0"/>
              <a:t>Alice &amp; </a:t>
            </a:r>
            <a:r>
              <a:rPr lang="en-US" sz="2400" dirty="0" err="1" smtClean="0"/>
              <a:t>LHCb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(suite)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PROOF </a:t>
            </a:r>
            <a:r>
              <a:rPr lang="en-US" sz="2400" dirty="0" err="1" smtClean="0"/>
              <a:t>comme</a:t>
            </a:r>
            <a:r>
              <a:rPr lang="en-US" sz="2400" dirty="0" smtClean="0"/>
              <a:t> un des </a:t>
            </a:r>
            <a:r>
              <a:rPr lang="en-US" sz="2400" dirty="0" err="1" smtClean="0"/>
              <a:t>composants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cha</a:t>
            </a:r>
            <a:r>
              <a:rPr lang="en-US" sz="2400" dirty="0" err="1" smtClean="0"/>
              <a:t>îne</a:t>
            </a:r>
            <a:r>
              <a:rPr lang="en-US" sz="2400" dirty="0" smtClean="0"/>
              <a:t> </a:t>
            </a:r>
            <a:r>
              <a:rPr lang="en-US" sz="2400" dirty="0" err="1" smtClean="0"/>
              <a:t>d’outils</a:t>
            </a:r>
            <a:r>
              <a:rPr lang="en-US" sz="2400" dirty="0" smtClean="0"/>
              <a:t> pour </a:t>
            </a:r>
            <a:r>
              <a:rPr lang="en-US" sz="2400" dirty="0" err="1" smtClean="0"/>
              <a:t>l’analyse</a:t>
            </a:r>
            <a:endParaRPr lang="en-US" sz="2400" dirty="0" smtClean="0"/>
          </a:p>
          <a:p>
            <a:pPr lvl="1"/>
            <a:r>
              <a:rPr lang="fr-FR" sz="2000" dirty="0" smtClean="0"/>
              <a:t>D</a:t>
            </a:r>
            <a:r>
              <a:rPr lang="en-US" sz="2000" dirty="0" err="1" smtClean="0"/>
              <a:t>ifférents</a:t>
            </a:r>
            <a:r>
              <a:rPr lang="en-US" sz="2000" dirty="0" smtClean="0"/>
              <a:t> </a:t>
            </a:r>
            <a:r>
              <a:rPr lang="en-US" sz="2000" dirty="0" err="1" smtClean="0"/>
              <a:t>exemples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différents</a:t>
            </a:r>
            <a:r>
              <a:rPr lang="en-US" sz="2000" dirty="0" smtClean="0"/>
              <a:t> </a:t>
            </a:r>
            <a:r>
              <a:rPr lang="en-US" sz="2000" dirty="0" err="1" smtClean="0"/>
              <a:t>contextes</a:t>
            </a:r>
            <a:r>
              <a:rPr lang="en-US" sz="2000" dirty="0" smtClean="0"/>
              <a:t> </a:t>
            </a:r>
            <a:r>
              <a:rPr lang="en-US" sz="2000" dirty="0" err="1" smtClean="0"/>
              <a:t>présentés</a:t>
            </a:r>
            <a:endParaRPr lang="en-US" sz="2000" dirty="0" smtClean="0"/>
          </a:p>
          <a:p>
            <a:r>
              <a:rPr lang="en-US" sz="2400" dirty="0" err="1" smtClean="0"/>
              <a:t>Exemple</a:t>
            </a:r>
            <a:r>
              <a:rPr lang="en-US" sz="2400" dirty="0" smtClean="0"/>
              <a:t> </a:t>
            </a:r>
            <a:r>
              <a:rPr lang="en-US" sz="2400" dirty="0" err="1" smtClean="0"/>
              <a:t>d’une</a:t>
            </a:r>
            <a:r>
              <a:rPr lang="en-US" sz="2400" dirty="0" smtClean="0"/>
              <a:t> plate-</a:t>
            </a:r>
            <a:r>
              <a:rPr lang="en-US" sz="2400" dirty="0" err="1" smtClean="0"/>
              <a:t>forme</a:t>
            </a:r>
            <a:r>
              <a:rPr lang="en-US" sz="2400" dirty="0" smtClean="0"/>
              <a:t> prototype au CC-IN2P3</a:t>
            </a:r>
          </a:p>
          <a:p>
            <a:pPr lvl="1"/>
            <a:r>
              <a:rPr lang="fr-FR" sz="2000" dirty="0" smtClean="0"/>
              <a:t>Noyau opérationnel</a:t>
            </a:r>
          </a:p>
          <a:p>
            <a:pPr lvl="1"/>
            <a:r>
              <a:rPr lang="fr-FR" sz="2000" dirty="0" smtClean="0"/>
              <a:t>T</a:t>
            </a:r>
            <a:r>
              <a:rPr lang="en-US" sz="2000" dirty="0" err="1" smtClean="0"/>
              <a:t>ests</a:t>
            </a:r>
            <a:r>
              <a:rPr lang="en-US" sz="2000" dirty="0" smtClean="0"/>
              <a:t> </a:t>
            </a:r>
            <a:r>
              <a:rPr lang="en-US" sz="2000" dirty="0" err="1" smtClean="0"/>
              <a:t>initiaux</a:t>
            </a:r>
            <a:r>
              <a:rPr lang="en-US" sz="2000" dirty="0" smtClean="0"/>
              <a:t> par ALICE et par CMS</a:t>
            </a:r>
          </a:p>
          <a:p>
            <a:r>
              <a:rPr lang="fr-FR" sz="2400" dirty="0" smtClean="0"/>
              <a:t>X</a:t>
            </a:r>
            <a:r>
              <a:rPr lang="en-US" sz="2400" dirty="0" err="1" smtClean="0"/>
              <a:t>rootd</a:t>
            </a:r>
            <a:endParaRPr lang="en-US" sz="2400" dirty="0" smtClean="0"/>
          </a:p>
          <a:p>
            <a:pPr lvl="1"/>
            <a:r>
              <a:rPr lang="fr-FR" sz="2000" dirty="0" smtClean="0"/>
              <a:t>P</a:t>
            </a:r>
            <a:r>
              <a:rPr lang="en-US" sz="2000" dirty="0" err="1" smtClean="0"/>
              <a:t>rotocole</a:t>
            </a:r>
            <a:r>
              <a:rPr lang="en-US" sz="2000" dirty="0" smtClean="0"/>
              <a:t> </a:t>
            </a:r>
            <a:r>
              <a:rPr lang="en-US" sz="2000" dirty="0" err="1" smtClean="0"/>
              <a:t>d’accès</a:t>
            </a:r>
            <a:r>
              <a:rPr lang="en-US" sz="2000" dirty="0" smtClean="0"/>
              <a:t> direct et scalable, avec des </a:t>
            </a:r>
            <a:r>
              <a:rPr lang="en-US" sz="2000" dirty="0" err="1" smtClean="0"/>
              <a:t>caractéristiques</a:t>
            </a:r>
            <a:r>
              <a:rPr lang="en-US" sz="2000" dirty="0" smtClean="0"/>
              <a:t> </a:t>
            </a:r>
            <a:r>
              <a:rPr lang="en-US" sz="2000" dirty="0" err="1" smtClean="0"/>
              <a:t>intéressantes</a:t>
            </a:r>
            <a:r>
              <a:rPr lang="en-US" sz="2000" dirty="0" smtClean="0"/>
              <a:t>, </a:t>
            </a:r>
            <a:r>
              <a:rPr lang="en-US" sz="2000" dirty="0" err="1" smtClean="0"/>
              <a:t>adaptées</a:t>
            </a:r>
            <a:r>
              <a:rPr lang="en-US" sz="2000" dirty="0" smtClean="0"/>
              <a:t> aux </a:t>
            </a:r>
            <a:r>
              <a:rPr lang="en-US" sz="2000" dirty="0" err="1" smtClean="0"/>
              <a:t>besoins</a:t>
            </a:r>
            <a:r>
              <a:rPr lang="en-US" sz="2000" dirty="0" smtClean="0"/>
              <a:t> </a:t>
            </a:r>
            <a:r>
              <a:rPr lang="en-US" sz="2000" dirty="0" err="1" smtClean="0"/>
              <a:t>d’analyse</a:t>
            </a:r>
            <a:r>
              <a:rPr lang="en-US" sz="2000" dirty="0" smtClean="0"/>
              <a:t> des </a:t>
            </a:r>
            <a:r>
              <a:rPr lang="en-US" sz="2000" dirty="0" err="1" smtClean="0"/>
              <a:t>données</a:t>
            </a:r>
            <a:r>
              <a:rPr lang="en-US" sz="2000" dirty="0" smtClean="0"/>
              <a:t> LHC</a:t>
            </a:r>
          </a:p>
          <a:p>
            <a:pPr lvl="1"/>
            <a:r>
              <a:rPr lang="fr-FR" sz="2000" dirty="0" smtClean="0"/>
              <a:t>U</a:t>
            </a:r>
            <a:r>
              <a:rPr lang="en-US" sz="2000" dirty="0" err="1" smtClean="0"/>
              <a:t>tilisation</a:t>
            </a:r>
            <a:r>
              <a:rPr lang="en-US" sz="2000" dirty="0" smtClean="0"/>
              <a:t> “pure”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intégré</a:t>
            </a:r>
            <a:r>
              <a:rPr lang="en-US" sz="2000" dirty="0" smtClean="0"/>
              <a:t> </a:t>
            </a:r>
            <a:r>
              <a:rPr lang="en-US" sz="2000" dirty="0" err="1" smtClean="0"/>
              <a:t>à</a:t>
            </a:r>
            <a:r>
              <a:rPr lang="en-US" sz="2000" dirty="0" smtClean="0"/>
              <a:t> </a:t>
            </a:r>
            <a:r>
              <a:rPr lang="en-US" sz="2000" dirty="0" err="1" smtClean="0"/>
              <a:t>d’autres</a:t>
            </a:r>
            <a:r>
              <a:rPr lang="en-US" sz="2000" dirty="0" smtClean="0"/>
              <a:t> </a:t>
            </a:r>
            <a:r>
              <a:rPr lang="en-US" sz="2000" dirty="0" err="1" smtClean="0"/>
              <a:t>composants</a:t>
            </a:r>
            <a:r>
              <a:rPr lang="en-US" sz="2000" dirty="0" smtClean="0"/>
              <a:t> (Castor)</a:t>
            </a:r>
          </a:p>
          <a:p>
            <a:pPr lvl="1"/>
            <a:r>
              <a:rPr lang="fr-FR" sz="2000" dirty="0" smtClean="0"/>
              <a:t>A</a:t>
            </a:r>
            <a:r>
              <a:rPr lang="en-US" sz="2000" dirty="0" err="1" smtClean="0"/>
              <a:t>ccessible</a:t>
            </a:r>
            <a:r>
              <a:rPr lang="en-US" sz="2000" dirty="0" smtClean="0"/>
              <a:t> via des interfaces </a:t>
            </a:r>
            <a:r>
              <a:rPr lang="en-US" sz="2000" dirty="0" err="1" smtClean="0"/>
              <a:t>gridifiées</a:t>
            </a:r>
            <a:r>
              <a:rPr lang="en-US" sz="2000" dirty="0" smtClean="0"/>
              <a:t> (SRM, </a:t>
            </a:r>
            <a:r>
              <a:rPr lang="en-US" sz="2000" dirty="0" err="1" smtClean="0"/>
              <a:t>gridFTP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Remerciements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 aux organisateurs locaux (LAPP + LPSC)</a:t>
            </a:r>
          </a:p>
          <a:p>
            <a:pPr lvl="1"/>
            <a:r>
              <a:rPr lang="fr-FR" dirty="0" smtClean="0"/>
              <a:t>Myriam </a:t>
            </a:r>
            <a:r>
              <a:rPr lang="fr-FR" dirty="0" err="1" smtClean="0"/>
              <a:t>Froger</a:t>
            </a:r>
            <a:r>
              <a:rPr lang="fr-FR" dirty="0" smtClean="0"/>
              <a:t>, Chantal Claus, Patric </a:t>
            </a:r>
            <a:r>
              <a:rPr lang="fr-FR" dirty="0" err="1" smtClean="0"/>
              <a:t>Letournel</a:t>
            </a:r>
            <a:r>
              <a:rPr lang="fr-FR" dirty="0" smtClean="0"/>
              <a:t>, Sylvain Garrigues, </a:t>
            </a:r>
            <a:r>
              <a:rPr lang="fr-FR" dirty="0" err="1" smtClean="0"/>
              <a:t>Annic</a:t>
            </a:r>
            <a:r>
              <a:rPr lang="fr-FR" dirty="0" smtClean="0"/>
              <a:t> </a:t>
            </a:r>
            <a:r>
              <a:rPr lang="fr-FR" dirty="0" err="1" smtClean="0"/>
              <a:t>Vey</a:t>
            </a:r>
            <a:r>
              <a:rPr lang="fr-FR" dirty="0" smtClean="0"/>
              <a:t>, Sophie </a:t>
            </a:r>
            <a:r>
              <a:rPr lang="fr-FR" dirty="0" err="1" smtClean="0"/>
              <a:t>Lieunard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Merci </a:t>
            </a:r>
            <a:r>
              <a:rPr lang="en-US" dirty="0" smtClean="0"/>
              <a:t>aux </a:t>
            </a:r>
            <a:r>
              <a:rPr lang="en-US" dirty="0" err="1" smtClean="0"/>
              <a:t>présentateurs</a:t>
            </a:r>
            <a:endParaRPr lang="en-US" dirty="0" smtClean="0"/>
          </a:p>
          <a:p>
            <a:r>
              <a:rPr lang="fr-FR" dirty="0" smtClean="0"/>
              <a:t>… aux représentants des expériences</a:t>
            </a:r>
          </a:p>
          <a:p>
            <a:r>
              <a:rPr lang="fr-FR" dirty="0" smtClean="0"/>
              <a:t>… </a:t>
            </a:r>
            <a:r>
              <a:rPr lang="fr-FR" dirty="0" smtClean="0"/>
              <a:t>aux</a:t>
            </a:r>
            <a:r>
              <a:rPr lang="fr-FR" dirty="0" smtClean="0"/>
              <a:t> participants locaux et distants</a:t>
            </a: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061065"/>
            <a:ext cx="9144000" cy="796935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796935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Espace réservé du contenu 5" descr="Colloque-v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97" r="-7397"/>
          <a:stretch>
            <a:fillRect/>
          </a:stretch>
        </p:blipFill>
        <p:spPr>
          <a:xfrm>
            <a:off x="-683536" y="578688"/>
            <a:ext cx="10547716" cy="574273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Expériences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Rôle</a:t>
            </a:r>
            <a:r>
              <a:rPr lang="en-US" sz="2000" dirty="0" smtClean="0"/>
              <a:t> divers de </a:t>
            </a:r>
            <a:r>
              <a:rPr lang="en-US" sz="2000" dirty="0" err="1" smtClean="0"/>
              <a:t>chacun</a:t>
            </a:r>
            <a:r>
              <a:rPr lang="en-US" sz="2000" dirty="0" smtClean="0"/>
              <a:t> des tiers pour </a:t>
            </a:r>
            <a:r>
              <a:rPr lang="en-US" sz="2000" dirty="0" err="1" smtClean="0"/>
              <a:t>chacune</a:t>
            </a:r>
            <a:r>
              <a:rPr lang="en-US" sz="2000" dirty="0" smtClean="0"/>
              <a:t> des </a:t>
            </a:r>
            <a:r>
              <a:rPr lang="en-US" sz="2000" dirty="0" err="1" smtClean="0"/>
              <a:t>expériences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rappelé</a:t>
            </a:r>
            <a:endParaRPr lang="en-US" sz="2000" dirty="0" smtClean="0"/>
          </a:p>
          <a:p>
            <a:r>
              <a:rPr lang="en-US" sz="2000" dirty="0" err="1" smtClean="0"/>
              <a:t>Attente</a:t>
            </a:r>
            <a:r>
              <a:rPr lang="en-US" sz="2000" dirty="0" smtClean="0"/>
              <a:t> de participation active </a:t>
            </a:r>
            <a:r>
              <a:rPr lang="en-US" sz="2000" dirty="0" err="1" smtClean="0"/>
              <a:t>à</a:t>
            </a:r>
            <a:r>
              <a:rPr lang="en-US" sz="2000" dirty="0" smtClean="0"/>
              <a:t> STEP’09 par </a:t>
            </a:r>
            <a:r>
              <a:rPr lang="en-US" sz="2000" dirty="0" err="1" smtClean="0"/>
              <a:t>tous</a:t>
            </a:r>
            <a:r>
              <a:rPr lang="en-US" sz="2000" dirty="0" smtClean="0"/>
              <a:t> les sites</a:t>
            </a:r>
          </a:p>
          <a:p>
            <a:pPr lvl="1"/>
            <a:r>
              <a:rPr lang="fr-FR" sz="1800" dirty="0" smtClean="0"/>
              <a:t>S</a:t>
            </a:r>
            <a:r>
              <a:rPr lang="en-US" sz="1800" dirty="0" err="1" smtClean="0"/>
              <a:t>urveillance</a:t>
            </a:r>
            <a:r>
              <a:rPr lang="en-US" sz="1800" dirty="0" smtClean="0"/>
              <a:t>, </a:t>
            </a:r>
            <a:r>
              <a:rPr lang="en-US" sz="1800" dirty="0" err="1" smtClean="0"/>
              <a:t>analyse</a:t>
            </a:r>
            <a:r>
              <a:rPr lang="en-US" sz="1800" dirty="0" smtClean="0"/>
              <a:t> des </a:t>
            </a:r>
            <a:r>
              <a:rPr lang="en-US" sz="1800" dirty="0" err="1" smtClean="0"/>
              <a:t>problèmes</a:t>
            </a:r>
            <a:r>
              <a:rPr lang="en-US" sz="1800" dirty="0" smtClean="0"/>
              <a:t>, </a:t>
            </a:r>
            <a:r>
              <a:rPr lang="en-US" sz="1800" dirty="0" err="1" smtClean="0"/>
              <a:t>analyse</a:t>
            </a:r>
            <a:r>
              <a:rPr lang="en-US" sz="1800" dirty="0" smtClean="0"/>
              <a:t> post-</a:t>
            </a:r>
            <a:r>
              <a:rPr lang="en-US" sz="1800" dirty="0" smtClean="0"/>
              <a:t>mortem, contacts </a:t>
            </a:r>
            <a:r>
              <a:rPr lang="en-US" sz="1800" dirty="0" err="1" smtClean="0"/>
              <a:t>bien</a:t>
            </a:r>
            <a:r>
              <a:rPr lang="en-US" sz="1800" dirty="0" smtClean="0"/>
              <a:t> </a:t>
            </a:r>
            <a:r>
              <a:rPr lang="en-US" sz="1800" dirty="0" err="1" smtClean="0"/>
              <a:t>identifiés</a:t>
            </a:r>
            <a:endParaRPr lang="en-US" sz="1800" dirty="0" smtClean="0"/>
          </a:p>
          <a:p>
            <a:r>
              <a:rPr lang="en-US" sz="2000" dirty="0" err="1" smtClean="0"/>
              <a:t>R</a:t>
            </a:r>
            <a:r>
              <a:rPr lang="en-US" sz="2000" dirty="0" err="1" smtClean="0"/>
              <a:t>ôle</a:t>
            </a:r>
            <a:r>
              <a:rPr lang="en-US" sz="2000" dirty="0" smtClean="0"/>
              <a:t> du support du </a:t>
            </a:r>
            <a:r>
              <a:rPr lang="en-US" sz="2000" dirty="0" err="1" smtClean="0"/>
              <a:t>laboratoire</a:t>
            </a:r>
            <a:r>
              <a:rPr lang="en-US" sz="2000" dirty="0" smtClean="0"/>
              <a:t> pour aider les </a:t>
            </a:r>
            <a:r>
              <a:rPr lang="en-US" sz="2000" dirty="0" err="1" smtClean="0"/>
              <a:t>utilisateurs</a:t>
            </a:r>
            <a:r>
              <a:rPr lang="en-US" sz="2000" dirty="0" smtClean="0"/>
              <a:t> </a:t>
            </a:r>
            <a:r>
              <a:rPr lang="en-US" sz="2000" dirty="0" err="1" smtClean="0"/>
              <a:t>finaux</a:t>
            </a:r>
            <a:endParaRPr lang="en-US" sz="2000" dirty="0" smtClean="0"/>
          </a:p>
          <a:p>
            <a:pPr lvl="1"/>
            <a:r>
              <a:rPr lang="fr-FR" sz="1800" dirty="0" smtClean="0"/>
              <a:t>F</a:t>
            </a:r>
            <a:r>
              <a:rPr lang="en-US" sz="1800" dirty="0" err="1" smtClean="0"/>
              <a:t>édération</a:t>
            </a:r>
            <a:r>
              <a:rPr lang="en-US" sz="1800" dirty="0" smtClean="0"/>
              <a:t> </a:t>
            </a:r>
            <a:r>
              <a:rPr lang="en-US" sz="1800" dirty="0" smtClean="0"/>
              <a:t>des efforts au </a:t>
            </a:r>
            <a:r>
              <a:rPr lang="en-US" sz="1800" dirty="0" err="1" smtClean="0"/>
              <a:t>niveau</a:t>
            </a:r>
            <a:r>
              <a:rPr lang="en-US" sz="1800" dirty="0" smtClean="0"/>
              <a:t> </a:t>
            </a:r>
            <a:r>
              <a:rPr lang="en-US" sz="1800" dirty="0" err="1" smtClean="0"/>
              <a:t>nationale</a:t>
            </a:r>
            <a:r>
              <a:rPr lang="en-US" sz="1800" dirty="0" smtClean="0"/>
              <a:t> et reconnaissance des contributions </a:t>
            </a:r>
            <a:r>
              <a:rPr lang="en-US" sz="1800" dirty="0" err="1" smtClean="0"/>
              <a:t>faites</a:t>
            </a:r>
            <a:r>
              <a:rPr lang="en-US" sz="1800" dirty="0" smtClean="0"/>
              <a:t> par les participants</a:t>
            </a:r>
          </a:p>
          <a:p>
            <a:r>
              <a:rPr lang="en-US" sz="2000" dirty="0" smtClean="0"/>
              <a:t>Importance de la </a:t>
            </a:r>
            <a:r>
              <a:rPr lang="en-US" sz="2000" dirty="0" err="1" smtClean="0"/>
              <a:t>stabilité</a:t>
            </a:r>
            <a:r>
              <a:rPr lang="en-US" sz="2000" dirty="0" smtClean="0"/>
              <a:t> du services de </a:t>
            </a:r>
            <a:r>
              <a:rPr lang="en-US" sz="2000" dirty="0" err="1" smtClean="0"/>
              <a:t>stockage</a:t>
            </a:r>
            <a:r>
              <a:rPr lang="en-US" sz="2000" dirty="0" smtClean="0"/>
              <a:t> pour les </a:t>
            </a:r>
            <a:r>
              <a:rPr lang="en-US" sz="2000" dirty="0" err="1" smtClean="0"/>
              <a:t>expériences</a:t>
            </a:r>
            <a:endParaRPr lang="en-US" sz="2000" dirty="0" smtClean="0"/>
          </a:p>
          <a:p>
            <a:r>
              <a:rPr lang="en-US" sz="2000" dirty="0" err="1" smtClean="0"/>
              <a:t>Nouvelles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possibilités</a:t>
            </a:r>
            <a:r>
              <a:rPr lang="en-US" sz="2000" dirty="0" smtClean="0"/>
              <a:t> </a:t>
            </a:r>
            <a:r>
              <a:rPr lang="en-US" sz="2000" dirty="0" err="1" smtClean="0"/>
              <a:t>d’installation</a:t>
            </a:r>
            <a:r>
              <a:rPr lang="en-US" sz="2000" dirty="0" smtClean="0"/>
              <a:t> du </a:t>
            </a:r>
            <a:r>
              <a:rPr lang="en-US" sz="2000" dirty="0" err="1" smtClean="0"/>
              <a:t>logiciel</a:t>
            </a:r>
            <a:r>
              <a:rPr lang="en-US" sz="2000" dirty="0" smtClean="0"/>
              <a:t> des </a:t>
            </a:r>
            <a:r>
              <a:rPr lang="en-US" sz="2000" dirty="0" err="1" smtClean="0"/>
              <a:t>expériences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les sites</a:t>
            </a:r>
          </a:p>
          <a:p>
            <a:pPr lvl="1"/>
            <a:r>
              <a:rPr lang="fr-FR" sz="1800" dirty="0" smtClean="0"/>
              <a:t>F</a:t>
            </a:r>
            <a:r>
              <a:rPr lang="en-US" sz="1800" dirty="0" err="1" smtClean="0"/>
              <a:t>eedback</a:t>
            </a:r>
            <a:r>
              <a:rPr lang="en-US" sz="1800" dirty="0" smtClean="0"/>
              <a:t> </a:t>
            </a:r>
            <a:r>
              <a:rPr lang="en-US" sz="1800" dirty="0" err="1" smtClean="0"/>
              <a:t>attendu</a:t>
            </a:r>
            <a:r>
              <a:rPr lang="en-US" sz="1800" dirty="0" smtClean="0"/>
              <a:t> par les </a:t>
            </a:r>
            <a:r>
              <a:rPr lang="en-US" sz="1800" dirty="0" err="1" smtClean="0"/>
              <a:t>expériences</a:t>
            </a:r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Expériences</a:t>
            </a:r>
            <a:r>
              <a:rPr lang="en-US" dirty="0" smtClean="0"/>
              <a:t> (suite)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Amélioration</a:t>
            </a:r>
            <a:r>
              <a:rPr lang="en-US" dirty="0" smtClean="0"/>
              <a:t> </a:t>
            </a:r>
            <a:r>
              <a:rPr lang="en-US" dirty="0" err="1" smtClean="0"/>
              <a:t>del’efficacité</a:t>
            </a:r>
            <a:r>
              <a:rPr lang="en-US" dirty="0" smtClean="0"/>
              <a:t> des sites ATLAS et </a:t>
            </a:r>
            <a:r>
              <a:rPr lang="en-US" dirty="0" err="1" smtClean="0"/>
              <a:t>nette</a:t>
            </a:r>
            <a:r>
              <a:rPr lang="en-US" dirty="0" smtClean="0"/>
              <a:t> </a:t>
            </a:r>
            <a:r>
              <a:rPr lang="en-US" dirty="0" err="1" smtClean="0"/>
              <a:t>amélioration</a:t>
            </a:r>
            <a:r>
              <a:rPr lang="en-US" dirty="0" smtClean="0"/>
              <a:t> du tier-1 </a:t>
            </a:r>
            <a:r>
              <a:rPr lang="en-US" dirty="0" err="1" smtClean="0"/>
              <a:t>français</a:t>
            </a: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Tier-1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4959266"/>
          </a:xfrm>
        </p:spPr>
        <p:txBody>
          <a:bodyPr/>
          <a:lstStyle/>
          <a:p>
            <a:r>
              <a:rPr lang="en-US" sz="2000" dirty="0" err="1" smtClean="0"/>
              <a:t>Amélioration</a:t>
            </a:r>
            <a:r>
              <a:rPr lang="en-US" sz="2000" dirty="0" smtClean="0"/>
              <a:t> de la </a:t>
            </a:r>
            <a:r>
              <a:rPr lang="en-US" sz="2000" dirty="0" err="1" smtClean="0"/>
              <a:t>stabilité</a:t>
            </a:r>
            <a:r>
              <a:rPr lang="en-US" sz="2000" dirty="0" smtClean="0"/>
              <a:t> et de la </a:t>
            </a:r>
            <a:r>
              <a:rPr lang="en-US" sz="2000" dirty="0" err="1" smtClean="0"/>
              <a:t>disponibilité</a:t>
            </a:r>
            <a:r>
              <a:rPr lang="en-US" sz="2000" dirty="0" smtClean="0"/>
              <a:t> des services</a:t>
            </a:r>
          </a:p>
          <a:p>
            <a:pPr lvl="1"/>
            <a:r>
              <a:rPr lang="en-US" sz="1800" dirty="0" smtClean="0"/>
              <a:t>LFC, bases de </a:t>
            </a:r>
            <a:r>
              <a:rPr lang="en-US" sz="1800" dirty="0" err="1" smtClean="0"/>
              <a:t>données</a:t>
            </a:r>
            <a:r>
              <a:rPr lang="en-US" sz="1800" dirty="0" smtClean="0"/>
              <a:t>, FTS, SRM/</a:t>
            </a:r>
            <a:r>
              <a:rPr lang="en-US" sz="1800" dirty="0" err="1" smtClean="0"/>
              <a:t>dCache</a:t>
            </a:r>
            <a:r>
              <a:rPr lang="en-US" sz="1800" dirty="0" smtClean="0"/>
              <a:t>, job management, </a:t>
            </a:r>
            <a:r>
              <a:rPr lang="fr-FR" sz="1800" dirty="0" smtClean="0"/>
              <a:t>…</a:t>
            </a:r>
          </a:p>
          <a:p>
            <a:r>
              <a:rPr lang="fr-FR" sz="2000" dirty="0" smtClean="0"/>
              <a:t>Débits observés de copie des données HPSS </a:t>
            </a:r>
            <a:r>
              <a:rPr lang="fr-FR" sz="2000" dirty="0" err="1" smtClean="0">
                <a:sym typeface="Wingdings"/>
              </a:rPr>
              <a:t>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dCache</a:t>
            </a:r>
            <a:r>
              <a:rPr lang="fr-FR" sz="2000" dirty="0" smtClean="0">
                <a:sym typeface="Wingdings"/>
              </a:rPr>
              <a:t> insuffisants</a:t>
            </a:r>
          </a:p>
          <a:p>
            <a:pPr lvl="1"/>
            <a:r>
              <a:rPr lang="fr-FR" sz="1800" dirty="0" smtClean="0">
                <a:sym typeface="Wingdings"/>
              </a:rPr>
              <a:t>Améliorations planifiées: mise à jour de HPSS et modifications dans l’interaction </a:t>
            </a:r>
            <a:r>
              <a:rPr lang="fr-FR" sz="1800" dirty="0" err="1" smtClean="0">
                <a:sym typeface="Wingdings"/>
              </a:rPr>
              <a:t>HPSS-dCache</a:t>
            </a:r>
            <a:endParaRPr lang="fr-FR" sz="1800" dirty="0" smtClean="0">
              <a:sym typeface="Wingdings"/>
            </a:endParaRPr>
          </a:p>
          <a:p>
            <a:pPr lvl="1"/>
            <a:r>
              <a:rPr lang="fr-FR" sz="1800" dirty="0" smtClean="0">
                <a:sym typeface="Wingdings"/>
              </a:rPr>
              <a:t>Point critique pour STEP</a:t>
            </a:r>
          </a:p>
          <a:p>
            <a:r>
              <a:rPr lang="fr-FR" sz="2000" dirty="0" smtClean="0">
                <a:sym typeface="Wingdings"/>
              </a:rPr>
              <a:t>Des travaux de mise à jour de l’infrastructure électrique et de climatisation sont en cours</a:t>
            </a:r>
          </a:p>
          <a:p>
            <a:pPr lvl="1"/>
            <a:r>
              <a:rPr lang="fr-FR" sz="1800" dirty="0" smtClean="0">
                <a:sym typeface="Wingdings"/>
              </a:rPr>
              <a:t>Réduction de la capacité pour rester dans des limites raisonnables</a:t>
            </a:r>
          </a:p>
          <a:p>
            <a:pPr lvl="1"/>
            <a:r>
              <a:rPr lang="fr-FR" sz="1800" dirty="0" smtClean="0">
                <a:sym typeface="Wingdings"/>
              </a:rPr>
              <a:t>Limites seront atteintes en 2010</a:t>
            </a:r>
          </a:p>
          <a:p>
            <a:pPr lvl="1"/>
            <a:r>
              <a:rPr lang="fr-FR" sz="1800" dirty="0" smtClean="0">
                <a:sym typeface="Wingdings"/>
              </a:rPr>
              <a:t>Programme de renouvellement accéléré du matériel (serveurs de disque et de CPU)</a:t>
            </a:r>
          </a:p>
          <a:p>
            <a:pPr lvl="1"/>
            <a:r>
              <a:rPr lang="fr-FR" sz="1800" dirty="0" smtClean="0">
                <a:sym typeface="Wingdings"/>
              </a:rPr>
              <a:t>Généralisation des armoires refroidis à eau</a:t>
            </a:r>
          </a:p>
          <a:p>
            <a:pPr lvl="1"/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Tier-2s &amp; Tier-3s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Insfrastructure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r>
              <a:rPr lang="en-US" dirty="0" smtClean="0"/>
              <a:t> et </a:t>
            </a:r>
            <a:r>
              <a:rPr lang="en-US" dirty="0" err="1" smtClean="0"/>
              <a:t>climatique</a:t>
            </a:r>
            <a:endParaRPr lang="en-US" dirty="0" smtClean="0"/>
          </a:p>
          <a:p>
            <a:r>
              <a:rPr lang="en-US" dirty="0" err="1" smtClean="0"/>
              <a:t>Politiques</a:t>
            </a:r>
            <a:r>
              <a:rPr lang="en-US" dirty="0" smtClean="0"/>
              <a:t> </a:t>
            </a:r>
            <a:r>
              <a:rPr lang="en-US" dirty="0" err="1" smtClean="0"/>
              <a:t>d’utilisation</a:t>
            </a:r>
            <a:r>
              <a:rPr lang="en-US" dirty="0" smtClean="0"/>
              <a:t> par les </a:t>
            </a:r>
            <a:r>
              <a:rPr lang="en-US" dirty="0" err="1" smtClean="0"/>
              <a:t>utilisateurs</a:t>
            </a:r>
            <a:r>
              <a:rPr lang="en-US" dirty="0" smtClean="0"/>
              <a:t> </a:t>
            </a:r>
            <a:r>
              <a:rPr lang="en-US" dirty="0" err="1" smtClean="0"/>
              <a:t>locaux</a:t>
            </a:r>
            <a:r>
              <a:rPr lang="en-US" dirty="0" smtClean="0"/>
              <a:t> au 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laboratoires</a:t>
            </a:r>
            <a:endParaRPr lang="en-US" dirty="0" smtClean="0"/>
          </a:p>
          <a:p>
            <a:r>
              <a:rPr lang="fr-FR" dirty="0" smtClean="0"/>
              <a:t>R</a:t>
            </a:r>
            <a:r>
              <a:rPr lang="en-US" dirty="0" err="1" smtClean="0"/>
              <a:t>ôle</a:t>
            </a:r>
            <a:r>
              <a:rPr lang="en-US" dirty="0" smtClean="0"/>
              <a:t> des sites en </a:t>
            </a:r>
            <a:r>
              <a:rPr lang="en-US" dirty="0" err="1" smtClean="0"/>
              <a:t>tant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moteurs</a:t>
            </a:r>
            <a:r>
              <a:rPr lang="en-US" dirty="0" smtClean="0"/>
              <a:t> des grilles </a:t>
            </a:r>
            <a:r>
              <a:rPr lang="en-US" dirty="0" err="1" smtClean="0"/>
              <a:t>régionales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“campus grids”</a:t>
            </a:r>
          </a:p>
          <a:p>
            <a:pPr lvl="1"/>
            <a:r>
              <a:rPr lang="fr-FR" dirty="0" smtClean="0"/>
              <a:t>Q</a:t>
            </a:r>
            <a:r>
              <a:rPr lang="en-US" dirty="0" err="1" smtClean="0"/>
              <a:t>uestion</a:t>
            </a:r>
            <a:r>
              <a:rPr lang="en-US" dirty="0" smtClean="0"/>
              <a:t> de </a:t>
            </a:r>
            <a:r>
              <a:rPr lang="en-US" dirty="0" err="1" smtClean="0"/>
              <a:t>l’opportunité</a:t>
            </a:r>
            <a:r>
              <a:rPr lang="en-US" dirty="0" smtClean="0"/>
              <a:t> </a:t>
            </a:r>
            <a:r>
              <a:rPr lang="en-US" dirty="0" err="1" smtClean="0"/>
              <a:t>d’ouvrir</a:t>
            </a:r>
            <a:r>
              <a:rPr lang="en-US" dirty="0" smtClean="0"/>
              <a:t> des sites mono-VO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disciplines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Effort joint u</a:t>
            </a:r>
            <a:r>
              <a:rPr lang="en-US" dirty="0" err="1" smtClean="0"/>
              <a:t>niversité</a:t>
            </a:r>
            <a:r>
              <a:rPr lang="en-US" dirty="0" smtClean="0"/>
              <a:t> </a:t>
            </a:r>
            <a:r>
              <a:rPr lang="fr-FR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labo</a:t>
            </a:r>
            <a:endParaRPr lang="en-US" dirty="0" smtClean="0"/>
          </a:p>
          <a:p>
            <a:pPr lvl="1"/>
            <a:r>
              <a:rPr lang="fr-FR" dirty="0" smtClean="0"/>
              <a:t>U</a:t>
            </a:r>
            <a:r>
              <a:rPr lang="en-US" dirty="0" err="1" smtClean="0"/>
              <a:t>tilisation</a:t>
            </a:r>
            <a:r>
              <a:rPr lang="en-US" dirty="0" smtClean="0"/>
              <a:t> ne </a:t>
            </a:r>
            <a:r>
              <a:rPr lang="en-US" dirty="0" err="1" smtClean="0"/>
              <a:t>reflète</a:t>
            </a:r>
            <a:r>
              <a:rPr lang="en-US" dirty="0" smtClean="0"/>
              <a:t> pas les contributions des </a:t>
            </a:r>
            <a:r>
              <a:rPr lang="en-US" dirty="0" err="1" smtClean="0"/>
              <a:t>partenaires</a:t>
            </a:r>
            <a:endParaRPr lang="en-US" dirty="0" smtClean="0"/>
          </a:p>
          <a:p>
            <a:r>
              <a:rPr lang="fr-FR" dirty="0" smtClean="0"/>
              <a:t>M</a:t>
            </a:r>
            <a:r>
              <a:rPr lang="en-US" dirty="0" err="1" smtClean="0"/>
              <a:t>écanismes</a:t>
            </a:r>
            <a:r>
              <a:rPr lang="en-US" dirty="0" smtClean="0"/>
              <a:t> </a:t>
            </a:r>
            <a:r>
              <a:rPr lang="en-US" dirty="0" err="1" smtClean="0"/>
              <a:t>automatisés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vérification</a:t>
            </a:r>
            <a:r>
              <a:rPr lang="en-US" dirty="0" smtClean="0"/>
              <a:t> de </a:t>
            </a:r>
            <a:r>
              <a:rPr lang="en-US" dirty="0" err="1" smtClean="0"/>
              <a:t>l’installation</a:t>
            </a:r>
            <a:r>
              <a:rPr lang="en-US" dirty="0" smtClean="0"/>
              <a:t> du </a:t>
            </a:r>
            <a:r>
              <a:rPr lang="en-US" dirty="0" err="1" smtClean="0"/>
              <a:t>logiciel</a:t>
            </a:r>
            <a:r>
              <a:rPr lang="en-US" dirty="0" smtClean="0"/>
              <a:t> des </a:t>
            </a:r>
            <a:r>
              <a:rPr lang="en-US" dirty="0" err="1" smtClean="0"/>
              <a:t>expériences</a:t>
            </a:r>
            <a:endParaRPr lang="en-US" dirty="0" smtClean="0"/>
          </a:p>
          <a:p>
            <a:r>
              <a:rPr lang="fr-FR" dirty="0" smtClean="0"/>
              <a:t>T</a:t>
            </a:r>
            <a:r>
              <a:rPr lang="en-US" dirty="0" err="1" smtClean="0"/>
              <a:t>ests</a:t>
            </a:r>
            <a:r>
              <a:rPr lang="en-US" dirty="0" smtClean="0"/>
              <a:t> </a:t>
            </a:r>
            <a:r>
              <a:rPr lang="en-US" dirty="0" err="1" smtClean="0"/>
              <a:t>d’accès</a:t>
            </a:r>
            <a:r>
              <a:rPr lang="en-US" dirty="0" smtClean="0"/>
              <a:t> aux </a:t>
            </a:r>
            <a:r>
              <a:rPr lang="en-US" dirty="0" err="1" smtClean="0"/>
              <a:t>données</a:t>
            </a:r>
            <a:r>
              <a:rPr lang="en-US" dirty="0" smtClean="0"/>
              <a:t> pour </a:t>
            </a:r>
            <a:r>
              <a:rPr lang="en-US" dirty="0" err="1" smtClean="0"/>
              <a:t>l’analyse</a:t>
            </a:r>
            <a:endParaRPr lang="en-US" dirty="0" smtClean="0"/>
          </a:p>
          <a:p>
            <a:r>
              <a:rPr lang="en-US" dirty="0" smtClean="0"/>
              <a:t>Plan </a:t>
            </a:r>
            <a:r>
              <a:rPr lang="en-US" dirty="0" err="1" smtClean="0"/>
              <a:t>d’extension</a:t>
            </a:r>
            <a:r>
              <a:rPr lang="en-US" dirty="0" smtClean="0"/>
              <a:t>: nouvelle </a:t>
            </a:r>
            <a:r>
              <a:rPr lang="en-US" dirty="0" err="1" smtClean="0"/>
              <a:t>salle</a:t>
            </a:r>
            <a:r>
              <a:rPr lang="en-US" dirty="0" smtClean="0"/>
              <a:t> machine en 2012/2013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</a:t>
            </a:r>
            <a:r>
              <a:rPr lang="en-US" dirty="0" err="1" smtClean="0"/>
              <a:t>vers</a:t>
            </a:r>
            <a:r>
              <a:rPr lang="en-US" dirty="0" smtClean="0"/>
              <a:t> la grille </a:t>
            </a:r>
            <a:r>
              <a:rPr lang="en-US" dirty="0" err="1" smtClean="0"/>
              <a:t>nationale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S</a:t>
            </a:r>
            <a:r>
              <a:rPr lang="en-US" sz="2800" dirty="0" err="1" smtClean="0"/>
              <a:t>tructure</a:t>
            </a:r>
            <a:r>
              <a:rPr lang="en-US" sz="2800" dirty="0" smtClean="0"/>
              <a:t> </a:t>
            </a:r>
            <a:r>
              <a:rPr lang="en-US" sz="2800" dirty="0" err="1" smtClean="0"/>
              <a:t>juridique</a:t>
            </a:r>
            <a:r>
              <a:rPr lang="en-US" sz="2800" dirty="0" smtClean="0"/>
              <a:t> en </a:t>
            </a:r>
            <a:r>
              <a:rPr lang="en-US" sz="2800" dirty="0" err="1" smtClean="0"/>
              <a:t>cours</a:t>
            </a:r>
            <a:r>
              <a:rPr lang="en-US" sz="2800" dirty="0" smtClean="0"/>
              <a:t> de </a:t>
            </a:r>
            <a:r>
              <a:rPr lang="en-US" sz="2800" dirty="0" err="1" smtClean="0"/>
              <a:t>définition</a:t>
            </a:r>
            <a:endParaRPr lang="en-US" sz="2800" dirty="0" smtClean="0"/>
          </a:p>
          <a:p>
            <a:r>
              <a:rPr lang="en-US" sz="2800" dirty="0" err="1" smtClean="0"/>
              <a:t>Politique</a:t>
            </a:r>
            <a:r>
              <a:rPr lang="en-US" sz="2800" dirty="0" smtClean="0"/>
              <a:t> de </a:t>
            </a:r>
            <a:r>
              <a:rPr lang="en-US" sz="2800" dirty="0" err="1" smtClean="0"/>
              <a:t>soutien</a:t>
            </a:r>
            <a:r>
              <a:rPr lang="en-US" sz="2800" dirty="0" smtClean="0"/>
              <a:t> aux </a:t>
            </a:r>
            <a:r>
              <a:rPr lang="en-US" sz="2800" dirty="0" err="1" smtClean="0"/>
              <a:t>futurs</a:t>
            </a:r>
            <a:r>
              <a:rPr lang="en-US" sz="2800" dirty="0" smtClean="0"/>
              <a:t> nouveaux sites, extension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d’autres</a:t>
            </a:r>
            <a:r>
              <a:rPr lang="en-US" sz="2800" dirty="0" smtClean="0"/>
              <a:t> disciplines</a:t>
            </a:r>
            <a:endParaRPr lang="en-US" sz="2800" dirty="0" smtClean="0"/>
          </a:p>
          <a:p>
            <a:r>
              <a:rPr lang="en-US" sz="2800" dirty="0" smtClean="0"/>
              <a:t>SSC pour HEP</a:t>
            </a:r>
          </a:p>
          <a:p>
            <a:pPr lvl="1"/>
            <a:r>
              <a:rPr lang="fr-FR" sz="2400" dirty="0" smtClean="0"/>
              <a:t>C</a:t>
            </a:r>
            <a:r>
              <a:rPr lang="en-US" sz="2400" dirty="0" err="1" smtClean="0"/>
              <a:t>ontribution</a:t>
            </a:r>
            <a:r>
              <a:rPr lang="en-US" sz="2400" dirty="0" smtClean="0"/>
              <a:t> </a:t>
            </a:r>
            <a:r>
              <a:rPr lang="en-US" sz="2400" dirty="0" err="1" smtClean="0"/>
              <a:t>française</a:t>
            </a:r>
            <a:r>
              <a:rPr lang="en-US" sz="2400" dirty="0" smtClean="0"/>
              <a:t> </a:t>
            </a:r>
            <a:r>
              <a:rPr lang="en-US" sz="2400" dirty="0" err="1" smtClean="0"/>
              <a:t>à</a:t>
            </a:r>
            <a:r>
              <a:rPr lang="en-US" sz="2400" dirty="0" smtClean="0"/>
              <a:t> la </a:t>
            </a:r>
            <a:r>
              <a:rPr lang="en-US" sz="2400" dirty="0" err="1" smtClean="0"/>
              <a:t>mise</a:t>
            </a:r>
            <a:r>
              <a:rPr lang="en-US" sz="2400" dirty="0" smtClean="0"/>
              <a:t> en place?</a:t>
            </a:r>
          </a:p>
          <a:p>
            <a:pPr lvl="1"/>
            <a:r>
              <a:rPr lang="fr-FR" sz="2400" dirty="0" smtClean="0"/>
              <a:t>R</a:t>
            </a:r>
            <a:r>
              <a:rPr lang="fr-FR" sz="2400" dirty="0" smtClean="0"/>
              <a:t>ôle, mode de fonctionnement et taille pas tout à fait compris</a:t>
            </a:r>
            <a:endParaRPr lang="en-US" sz="2400" dirty="0" smtClean="0"/>
          </a:p>
          <a:p>
            <a:r>
              <a:rPr lang="fr-FR" sz="2800" dirty="0" smtClean="0"/>
              <a:t>Opération quotidienne de la grille nationale</a:t>
            </a:r>
          </a:p>
          <a:p>
            <a:pPr lvl="1"/>
            <a:r>
              <a:rPr lang="fr-FR" sz="2400" dirty="0" smtClean="0"/>
              <a:t>R</a:t>
            </a:r>
            <a:r>
              <a:rPr lang="en-US" sz="2400" dirty="0" err="1" smtClean="0"/>
              <a:t>otation</a:t>
            </a:r>
            <a:r>
              <a:rPr lang="en-US" sz="2400" dirty="0" smtClean="0"/>
              <a:t> </a:t>
            </a:r>
            <a:r>
              <a:rPr lang="en-US" sz="2400" dirty="0" err="1" smtClean="0"/>
              <a:t>nécessaire</a:t>
            </a:r>
            <a:r>
              <a:rPr lang="en-US" sz="2400" dirty="0" smtClean="0"/>
              <a:t> entre </a:t>
            </a:r>
            <a:r>
              <a:rPr lang="en-US" sz="2400" dirty="0" err="1" smtClean="0"/>
              <a:t>plusieurs</a:t>
            </a:r>
            <a:r>
              <a:rPr lang="en-US" sz="2400" dirty="0" smtClean="0"/>
              <a:t> sites</a:t>
            </a:r>
          </a:p>
          <a:p>
            <a:pPr lvl="1"/>
            <a:r>
              <a:rPr lang="fr-FR" sz="2400" dirty="0" smtClean="0"/>
              <a:t>O</a:t>
            </a:r>
            <a:r>
              <a:rPr lang="en-US" sz="2400" dirty="0" err="1" smtClean="0"/>
              <a:t>utils</a:t>
            </a:r>
            <a:r>
              <a:rPr lang="en-US" sz="2400" dirty="0" smtClean="0"/>
              <a:t> de surveillance et </a:t>
            </a:r>
            <a:r>
              <a:rPr lang="en-US" sz="2400" dirty="0" err="1" smtClean="0"/>
              <a:t>d’escalade</a:t>
            </a:r>
            <a:r>
              <a:rPr lang="en-US" sz="2400" dirty="0" smtClean="0"/>
              <a:t> </a:t>
            </a:r>
            <a:r>
              <a:rPr lang="en-US" sz="2400" dirty="0" err="1" smtClean="0"/>
              <a:t>d’incient</a:t>
            </a:r>
            <a:r>
              <a:rPr lang="en-US" sz="2400" dirty="0" smtClean="0"/>
              <a:t> en </a:t>
            </a:r>
            <a:r>
              <a:rPr lang="en-US" sz="2400" dirty="0" smtClean="0"/>
              <a:t>place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Groupes</a:t>
            </a:r>
            <a:r>
              <a:rPr lang="en-US" dirty="0" smtClean="0"/>
              <a:t> de travail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</a:p>
          <a:p>
            <a:pPr lvl="1"/>
            <a:r>
              <a:rPr lang="fr-FR" dirty="0" smtClean="0"/>
              <a:t>P</a:t>
            </a:r>
            <a:r>
              <a:rPr lang="en-US" dirty="0" err="1" smtClean="0"/>
              <a:t>riorité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l’accounting</a:t>
            </a:r>
            <a:r>
              <a:rPr lang="en-US" dirty="0" smtClean="0"/>
              <a:t> </a:t>
            </a:r>
            <a:r>
              <a:rPr lang="en-US" dirty="0" err="1" smtClean="0"/>
              <a:t>nominatif</a:t>
            </a:r>
            <a:r>
              <a:rPr lang="en-US" dirty="0" smtClean="0"/>
              <a:t>: dossier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soumettre</a:t>
            </a:r>
            <a:r>
              <a:rPr lang="en-US" dirty="0" smtClean="0"/>
              <a:t> pour avis </a:t>
            </a:r>
            <a:r>
              <a:rPr lang="en-US" dirty="0" err="1" smtClean="0"/>
              <a:t>à</a:t>
            </a:r>
            <a:r>
              <a:rPr lang="en-US" dirty="0" smtClean="0"/>
              <a:t> la CNIL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fr-FR" dirty="0" smtClean="0"/>
              <a:t>P</a:t>
            </a:r>
            <a:r>
              <a:rPr lang="en-US" dirty="0" smtClean="0"/>
              <a:t>late-</a:t>
            </a:r>
            <a:r>
              <a:rPr lang="en-US" dirty="0" err="1" smtClean="0"/>
              <a:t>forme</a:t>
            </a:r>
            <a:r>
              <a:rPr lang="en-US" dirty="0" smtClean="0"/>
              <a:t> NAGIOS </a:t>
            </a:r>
            <a:r>
              <a:rPr lang="en-US" dirty="0" err="1" smtClean="0"/>
              <a:t>nationale</a:t>
            </a:r>
            <a:r>
              <a:rPr lang="en-US" dirty="0" smtClean="0"/>
              <a:t> en place</a:t>
            </a:r>
          </a:p>
          <a:p>
            <a:pPr lvl="1"/>
            <a:r>
              <a:rPr lang="fr-FR" dirty="0" smtClean="0"/>
              <a:t>U</a:t>
            </a:r>
            <a:r>
              <a:rPr lang="en-US" dirty="0" err="1" smtClean="0"/>
              <a:t>tilisation</a:t>
            </a:r>
            <a:r>
              <a:rPr lang="en-US" dirty="0" smtClean="0"/>
              <a:t> plus </a:t>
            </a:r>
            <a:r>
              <a:rPr lang="en-US" dirty="0" err="1" smtClean="0"/>
              <a:t>compliquée</a:t>
            </a:r>
            <a:r>
              <a:rPr lang="en-US" dirty="0" smtClean="0"/>
              <a:t> </a:t>
            </a:r>
            <a:r>
              <a:rPr lang="en-US" dirty="0" err="1" smtClean="0"/>
              <a:t>qu’initialement</a:t>
            </a:r>
            <a:r>
              <a:rPr lang="en-US" dirty="0" smtClean="0"/>
              <a:t> </a:t>
            </a:r>
            <a:r>
              <a:rPr lang="en-US" dirty="0" err="1" smtClean="0"/>
              <a:t>prévu</a:t>
            </a:r>
            <a:endParaRPr lang="en-US" dirty="0" smtClean="0"/>
          </a:p>
          <a:p>
            <a:pPr lvl="1"/>
            <a:r>
              <a:rPr lang="fr-FR" dirty="0" smtClean="0"/>
              <a:t>O</a:t>
            </a:r>
            <a:r>
              <a:rPr lang="en-US" dirty="0" err="1" smtClean="0"/>
              <a:t>utils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aux sites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F. Hernandez/F.Chollet/F.Malek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680EC-BA5C-4F34-8090-8B33D04C838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1E68B8-EF8C-409C-9829-4357DC3C0173}" type="slidenum">
              <a:rPr lang="fr-FR"/>
              <a:pPr/>
              <a:t>9</a:t>
            </a:fld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Réseaux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Réseau</a:t>
            </a:r>
            <a:r>
              <a:rPr lang="en-US" sz="2400" dirty="0" smtClean="0"/>
              <a:t> long distance</a:t>
            </a:r>
          </a:p>
          <a:p>
            <a:pPr lvl="1"/>
            <a:r>
              <a:rPr lang="fr-FR" sz="2000" dirty="0" smtClean="0"/>
              <a:t>Généralisation en cours des liens à 10Gbps (dédiés ou mutualisés) pour le trafic LHC</a:t>
            </a:r>
          </a:p>
          <a:p>
            <a:pPr lvl="1"/>
            <a:r>
              <a:rPr lang="fr-FR" sz="2000" dirty="0" smtClean="0"/>
              <a:t>Conservation des liens « généralistes » (via les réseaux régionaux et RENATER) pour les autres besoins</a:t>
            </a:r>
          </a:p>
          <a:p>
            <a:pPr lvl="1"/>
            <a:r>
              <a:rPr lang="fr-FR" sz="2000" dirty="0" smtClean="0"/>
              <a:t>LAPP: à court terme, amélioration de la fiabilité. En deuxième partie d’année, augmentation de la bande passante.</a:t>
            </a:r>
          </a:p>
          <a:p>
            <a:pPr lvl="2"/>
            <a:r>
              <a:rPr lang="fr-FR" sz="1800" dirty="0" smtClean="0"/>
              <a:t>Ce point continue à être critique</a:t>
            </a:r>
            <a:endParaRPr lang="en-US" sz="1800" dirty="0" smtClean="0"/>
          </a:p>
          <a:p>
            <a:r>
              <a:rPr lang="en-US" sz="2400" dirty="0" err="1" smtClean="0"/>
              <a:t>Réseau</a:t>
            </a:r>
            <a:r>
              <a:rPr lang="en-US" sz="2400" dirty="0" smtClean="0"/>
              <a:t> local des sites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10Gbps</a:t>
            </a:r>
          </a:p>
          <a:p>
            <a:pPr lvl="1"/>
            <a:r>
              <a:rPr lang="fr-FR" sz="2000" dirty="0" smtClean="0"/>
              <a:t>Importance de mettre en place une infrastructure extensible, même si l’utilisation actuelle ne reflète par forcement ce qui sera</a:t>
            </a:r>
            <a:r>
              <a:rPr lang="en-US" sz="2000" dirty="0" smtClean="0"/>
              <a:t> </a:t>
            </a:r>
            <a:r>
              <a:rPr lang="en-US" sz="2000" dirty="0" err="1" smtClean="0"/>
              <a:t>nécessaire</a:t>
            </a:r>
            <a:r>
              <a:rPr lang="en-US" sz="2000" dirty="0" smtClean="0"/>
              <a:t> </a:t>
            </a:r>
            <a:r>
              <a:rPr lang="en-US" sz="2000" dirty="0" err="1" smtClean="0"/>
              <a:t>à</a:t>
            </a:r>
            <a:r>
              <a:rPr lang="en-US" sz="2000" dirty="0" smtClean="0"/>
              <a:t> </a:t>
            </a:r>
            <a:r>
              <a:rPr lang="en-US" sz="2000" dirty="0" err="1" smtClean="0"/>
              <a:t>l’avenir</a:t>
            </a:r>
            <a:endParaRPr lang="en-US" sz="2000" dirty="0" smtClean="0"/>
          </a:p>
          <a:p>
            <a:pPr lvl="1"/>
            <a:r>
              <a:rPr lang="fr-FR" sz="2000" dirty="0" smtClean="0"/>
              <a:t>C</a:t>
            </a:r>
            <a:r>
              <a:rPr lang="en-US" sz="2000" dirty="0" err="1" smtClean="0"/>
              <a:t>oûts</a:t>
            </a:r>
            <a:r>
              <a:rPr lang="en-US" sz="2000" dirty="0" smtClean="0"/>
              <a:t> et </a:t>
            </a:r>
            <a:r>
              <a:rPr lang="en-US" sz="2000" dirty="0" err="1" smtClean="0"/>
              <a:t>délais</a:t>
            </a:r>
            <a:r>
              <a:rPr lang="en-US" sz="2000" dirty="0" smtClean="0"/>
              <a:t> des </a:t>
            </a:r>
            <a:r>
              <a:rPr lang="en-US" sz="2000" dirty="0" err="1" smtClean="0"/>
              <a:t>améliorations</a:t>
            </a:r>
            <a:r>
              <a:rPr lang="en-US" sz="2000" dirty="0" smtClean="0"/>
              <a:t> du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local </a:t>
            </a:r>
            <a:r>
              <a:rPr lang="en-US" sz="2000" dirty="0" err="1" smtClean="0"/>
              <a:t>à</a:t>
            </a:r>
            <a:r>
              <a:rPr lang="en-US" sz="2000" dirty="0" smtClean="0"/>
              <a:t> ne pas </a:t>
            </a:r>
            <a:r>
              <a:rPr lang="en-US" sz="2000" dirty="0" err="1" smtClean="0"/>
              <a:t>négliger</a:t>
            </a:r>
            <a:endParaRPr lang="en-US" sz="2000" dirty="0" smtClean="0"/>
          </a:p>
          <a:p>
            <a:pPr lvl="1"/>
            <a:r>
              <a:rPr lang="fr-FR" sz="2000" dirty="0" smtClean="0"/>
              <a:t>I</a:t>
            </a:r>
            <a:r>
              <a:rPr lang="en-US" sz="2000" dirty="0" err="1" smtClean="0"/>
              <a:t>mpact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du passage aux workers N-</a:t>
            </a:r>
            <a:r>
              <a:rPr lang="en-US" sz="2000" dirty="0" err="1" smtClean="0"/>
              <a:t>coeurs</a:t>
            </a:r>
            <a:endParaRPr lang="en-US" sz="2000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-60326" y="6607175"/>
            <a:ext cx="2044573" cy="3413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F. Hernandez/</a:t>
            </a:r>
            <a:r>
              <a:rPr lang="fr-FR" dirty="0" err="1" smtClean="0"/>
              <a:t>F.Chollet</a:t>
            </a:r>
            <a:r>
              <a:rPr lang="fr-FR" dirty="0" smtClean="0"/>
              <a:t>/</a:t>
            </a:r>
            <a:r>
              <a:rPr lang="fr-FR" dirty="0" err="1" smtClean="0"/>
              <a:t>F.Malek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15449</TotalTime>
  <Words>864</Words>
  <Application>Microsoft PowerPoint</Application>
  <PresentationFormat>Présentation à l'écran (4:3)</PresentationFormat>
  <Paragraphs>118</Paragraphs>
  <Slides>13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Conclusions (?)</vt:lpstr>
      <vt:lpstr>Expériences</vt:lpstr>
      <vt:lpstr>Expériences (suite)</vt:lpstr>
      <vt:lpstr>Tier-1</vt:lpstr>
      <vt:lpstr>Tier-2s &amp; Tier-3s</vt:lpstr>
      <vt:lpstr>LAPP</vt:lpstr>
      <vt:lpstr>Transition vers la grille nationale</vt:lpstr>
      <vt:lpstr>Groupes de travail</vt:lpstr>
      <vt:lpstr>Réseaux</vt:lpstr>
      <vt:lpstr>Analyse des données</vt:lpstr>
      <vt:lpstr>Analyse des données (suite)</vt:lpstr>
      <vt:lpstr>Remerciements</vt:lpstr>
      <vt:lpstr>Diapositive 13</vt:lpstr>
    </vt:vector>
  </TitlesOfParts>
  <Company>Centre de Calcul de l'IN2P3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 Projets Grille</dc:title>
  <dc:creator>Fabio Hernandez</dc:creator>
  <cp:lastModifiedBy>Fabio Hernandez (fh)</cp:lastModifiedBy>
  <cp:revision>1328</cp:revision>
  <dcterms:created xsi:type="dcterms:W3CDTF">2009-05-19T07:39:55Z</dcterms:created>
  <dcterms:modified xsi:type="dcterms:W3CDTF">2009-05-19T14:30:39Z</dcterms:modified>
</cp:coreProperties>
</file>