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275" r:id="rId3"/>
    <p:sldId id="276" r:id="rId4"/>
    <p:sldId id="277" r:id="rId5"/>
    <p:sldId id="281" r:id="rId6"/>
    <p:sldId id="278" r:id="rId7"/>
    <p:sldId id="279" r:id="rId8"/>
    <p:sldId id="280" r:id="rId9"/>
    <p:sldId id="288" r:id="rId10"/>
    <p:sldId id="283" r:id="rId11"/>
    <p:sldId id="282" r:id="rId12"/>
    <p:sldId id="287" r:id="rId13"/>
    <p:sldId id="284" r:id="rId14"/>
    <p:sldId id="285" r:id="rId15"/>
    <p:sldId id="286" r:id="rId1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000"/>
    <a:srgbClr val="F3F3F3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0" autoAdjust="0"/>
    <p:restoredTop sz="91453" autoAdjust="0"/>
  </p:normalViewPr>
  <p:slideViewPr>
    <p:cSldViewPr>
      <p:cViewPr varScale="1">
        <p:scale>
          <a:sx n="79" d="100"/>
          <a:sy n="79" d="100"/>
        </p:scale>
        <p:origin x="-6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64FF74A4-C850-48EE-AE6C-D1DE812124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DEA7-4DDA-4E2D-9850-F716C6DADE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4A387-83A3-4C0D-911B-DC8BABD7CB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2324C-CA3A-40A4-B01F-B06D3901DF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FA13F-CB79-4F73-8708-AD4CE9C6AA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F6C36-BB4F-4CD1-93A7-C1144F2745A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1895-4128-42C9-A956-880E39E294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EA1F0-3DFC-4AC8-A604-B3C1EFF12F9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E50C-C9FD-4FBC-960D-0A66F59407E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75E25-6112-4D1F-84FE-B806A9F8BB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469F-208D-42F5-954F-655E872E3C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7460-524E-41A0-97F2-7FBFADB14E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A22D08E-C7D8-47C3-8712-0BA2E32420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500430" y="4000504"/>
            <a:ext cx="5429288" cy="1214446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Le CC-IN2P3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Fonctionnement – Évolution - Extension</a:t>
            </a:r>
            <a:endParaRPr lang="fr-FR" sz="2400" dirty="0"/>
          </a:p>
        </p:txBody>
      </p:sp>
      <p:sp>
        <p:nvSpPr>
          <p:cNvPr id="3075" name="Sous-titre 4"/>
          <p:cNvSpPr>
            <a:spLocks noGrp="1"/>
          </p:cNvSpPr>
          <p:nvPr>
            <p:ph type="subTitle" idx="1"/>
          </p:nvPr>
        </p:nvSpPr>
        <p:spPr>
          <a:xfrm>
            <a:off x="3643306" y="5143512"/>
            <a:ext cx="4419600" cy="42862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dirty="0" smtClean="0"/>
              <a:t>Réunion LCG-France - Annecy</a:t>
            </a:r>
          </a:p>
        </p:txBody>
      </p:sp>
      <p:pic>
        <p:nvPicPr>
          <p:cNvPr id="5" name="Picture 8" descr="CC_retouc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5083175"/>
            <a:ext cx="3240088" cy="1774825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14282" y="3929066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357686" y="64886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Dominique Boutigny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Refroidissement (2)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14282" y="1571612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Nous étudions aussi la possibilité d'installer des refroidisseur adiabatique (brumisateurs) sur les </a:t>
            </a:r>
            <a:r>
              <a:rPr lang="fr-FR" sz="1800" dirty="0" err="1" smtClean="0"/>
              <a:t>aéroréfrigérants</a:t>
            </a:r>
            <a:endParaRPr lang="fr-FR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181110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14282" y="3571876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Nous atteignons maintenant les limites ultimes des possibilités de la salle informatique actuelle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4282" y="2643182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Amélioration sensible des performances par temps chaud et sec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4282" y="464344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Nous travaillons en parallèle sur l'instrumentation du système de climatisation afin de repérer les dérives de fonctionnement avant la panne !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4282" y="542926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Nous sommes malheureusement dans un contexte industriel où la notion de "slow control" est quasiment absente 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71604" y="4071942"/>
            <a:ext cx="392909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>
                <a:sym typeface="Wingdings" pitchFamily="2" charset="2"/>
              </a:rPr>
              <a:t> </a:t>
            </a:r>
            <a:r>
              <a:rPr lang="fr-FR" sz="1800" dirty="0" smtClean="0"/>
              <a:t>L'été 2010 va être très difficile…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stratégie pour 2009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42844" y="135729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Toute la stratégie d'acquisition de matériel au CC doit maintenant être dictée par le souci permanent d'optimiser la consommation électrique et le refroidissement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4282" y="207167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ym typeface="Wingdings" pitchFamily="2" charset="2"/>
              </a:rPr>
              <a:t> </a:t>
            </a:r>
            <a:r>
              <a:rPr lang="fr-FR" sz="1800" dirty="0" smtClean="0"/>
              <a:t>Installation de 5 racks au CINES dès que  les performances en I/O avec la nouvelle liaison à 10 Gb/s seront validées (incertitude sur GPFS)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4282" y="2857496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ym typeface="Wingdings" pitchFamily="2" charset="2"/>
              </a:rPr>
              <a:t> </a:t>
            </a:r>
            <a:r>
              <a:rPr lang="fr-FR" sz="1800" dirty="0" smtClean="0"/>
              <a:t>Remplacement de la ferme de 479 DELL </a:t>
            </a:r>
            <a:r>
              <a:rPr lang="fr-FR" sz="1800" dirty="0" err="1" smtClean="0"/>
              <a:t>PowerEdge</a:t>
            </a:r>
            <a:r>
              <a:rPr lang="fr-FR" sz="1800" dirty="0" smtClean="0"/>
              <a:t> 1950 (&lt; 3 ans) par un système refroidi à eau</a:t>
            </a:r>
          </a:p>
          <a:p>
            <a:r>
              <a:rPr lang="fr-FR" sz="1800" dirty="0" smtClean="0"/>
              <a:t>Ce remplacement inclura l'acquisition d'un cluster parallèle </a:t>
            </a:r>
            <a:r>
              <a:rPr lang="fr-FR" sz="1800" dirty="0" err="1" smtClean="0"/>
              <a:t>InfiniBand</a:t>
            </a:r>
            <a:r>
              <a:rPr lang="fr-FR" sz="1800" dirty="0" smtClean="0"/>
              <a:t> (Pour </a:t>
            </a:r>
            <a:r>
              <a:rPr lang="fr-FR" sz="1800" dirty="0" err="1" smtClean="0"/>
              <a:t>Pistoo</a:t>
            </a:r>
            <a:r>
              <a:rPr lang="fr-FR" sz="1800" dirty="0" smtClean="0"/>
              <a:t>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4282" y="400050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ym typeface="Wingdings" pitchFamily="2" charset="2"/>
              </a:rPr>
              <a:t> </a:t>
            </a:r>
            <a:r>
              <a:rPr lang="fr-FR" sz="1800" dirty="0" smtClean="0"/>
              <a:t>Acquisition de racks refroidis à eau pour intégrer le restant des DELL les plus récentes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4282" y="450057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ym typeface="Wingdings" pitchFamily="2" charset="2"/>
              </a:rPr>
              <a:t> </a:t>
            </a:r>
            <a:r>
              <a:rPr lang="fr-FR" sz="1800" dirty="0" smtClean="0"/>
              <a:t>Capotage et optimisation du refroidissement des Thors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4282" y="500063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ym typeface="Wingdings" pitchFamily="2" charset="2"/>
              </a:rPr>
              <a:t> </a:t>
            </a:r>
            <a:r>
              <a:rPr lang="fr-FR" sz="1800" dirty="0" smtClean="0"/>
              <a:t>Migration des Thumpers vers les Thors et élimination des Thumpers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4282" y="542926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ym typeface="Wingdings" pitchFamily="2" charset="2"/>
              </a:rPr>
              <a:t> Acquisition du matériel pour la ferme d'analyse en fonction du résultat de l'étude en cours (en utilisant le marché national DELL </a:t>
            </a:r>
            <a:r>
              <a:rPr lang="fr-FR" sz="1800" smtClean="0">
                <a:sym typeface="Wingdings" pitchFamily="2" charset="2"/>
              </a:rPr>
              <a:t>si possible)</a:t>
            </a:r>
            <a:endParaRPr lang="fr-FR" sz="1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stratégie pour 2009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14282" y="178592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Au niveau des services la stratégie est de renforcer les performances et la robustesse partout où c'est possible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4282" y="2786058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Migration HPSS</a:t>
            </a:r>
          </a:p>
          <a:p>
            <a:r>
              <a:rPr lang="fr-FR" sz="1800" dirty="0" smtClean="0"/>
              <a:t>Optimisation des débits Cassettes </a:t>
            </a:r>
            <a:r>
              <a:rPr lang="fr-FR" sz="1800" dirty="0" smtClean="0">
                <a:sym typeface="Wingdings" pitchFamily="2" charset="2"/>
              </a:rPr>
              <a:t> Disques</a:t>
            </a:r>
          </a:p>
          <a:p>
            <a:endParaRPr lang="fr-FR" sz="1800" dirty="0" smtClean="0">
              <a:sym typeface="Wingdings" pitchFamily="2" charset="2"/>
            </a:endParaRPr>
          </a:p>
          <a:p>
            <a:r>
              <a:rPr lang="fr-FR" sz="1800" dirty="0" smtClean="0">
                <a:sym typeface="Wingdings" pitchFamily="2" charset="2"/>
              </a:rPr>
              <a:t>Renforcement d'AFS</a:t>
            </a:r>
          </a:p>
          <a:p>
            <a:endParaRPr lang="fr-FR" sz="1800" dirty="0" smtClean="0">
              <a:sym typeface="Wingdings" pitchFamily="2" charset="2"/>
            </a:endParaRPr>
          </a:p>
          <a:p>
            <a:r>
              <a:rPr lang="fr-FR" sz="1800" dirty="0" smtClean="0">
                <a:sym typeface="Wingdings" pitchFamily="2" charset="2"/>
              </a:rPr>
              <a:t>Mise en place de redondances sur les services critiques</a:t>
            </a:r>
            <a:endParaRPr lang="fr-FR" sz="1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nouvelle salle informatique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85720" y="242886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Le projet avance bien et les blocages administratifs sont levés (toutefois, le terrain n'est toujours pas attribué officiellement au CNRS)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5720" y="157161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Nous bénéficions de 900 k€ dans le cadre du plan de relance qui doivent impérativement être dépensés cette année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5720" y="335756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Le programme est quasiment terminé et nous allons lancer une consultation en vue d'une procédure de conception-réalisation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7158" y="442913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On vise une mise en service progressive de la nouvelle salle à partir du début 2011. Ce planning est tenable si toutes les opérations s'enchainent sans la moindre faille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salle informatique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pic>
        <p:nvPicPr>
          <p:cNvPr id="2050" name="Objet 3"/>
          <p:cNvPicPr>
            <a:picLocks noChangeArrowheads="1"/>
          </p:cNvPicPr>
          <p:nvPr/>
        </p:nvPicPr>
        <p:blipFill>
          <a:blip r:embed="rId3"/>
          <a:srcRect b="-313"/>
          <a:stretch>
            <a:fillRect/>
          </a:stretch>
        </p:blipFill>
        <p:spPr bwMode="auto">
          <a:xfrm>
            <a:off x="142844" y="1500174"/>
            <a:ext cx="54578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786446" y="185736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Surface d'environ 900 m</a:t>
            </a:r>
            <a:r>
              <a:rPr lang="fr-FR" sz="1800" baseline="30000" dirty="0" smtClean="0"/>
              <a:t>2</a:t>
            </a:r>
          </a:p>
          <a:p>
            <a:r>
              <a:rPr lang="fr-FR" sz="1800" dirty="0" smtClean="0"/>
              <a:t>sur 2 niveaux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15008" y="285749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Le budget est très serré </a:t>
            </a:r>
            <a:r>
              <a:rPr lang="fr-FR" sz="1800" dirty="0" smtClean="0">
                <a:sym typeface="Wingdings" pitchFamily="2" charset="2"/>
              </a:rPr>
              <a:t> le bâtiment sera extrêmement simple (type charpente métallique + bardage)</a:t>
            </a:r>
            <a:endParaRPr lang="fr-FR" sz="18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142844" y="471488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Puissance électrique limitée au début (~500 kW pour l'informatique) mais infrastructure évolutive jusqu'à &gt;3 MW pour l'informatique (5 MW total) en plus de la salle actuelle (total ~6.5 MW)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2844" y="5786454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Récupération des calories produites pour le chauffage de bâtiments universitaires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581796" cy="609600"/>
          </a:xfrm>
        </p:spPr>
        <p:txBody>
          <a:bodyPr/>
          <a:lstStyle/>
          <a:p>
            <a:r>
              <a:rPr lang="fr-FR" dirty="0" smtClean="0"/>
              <a:t>Refroidissement de la nouvelle salle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42844" y="142873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Travail d'investigation pour identifier les meilleures solutions de refroidissement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2844" y="214311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Refroidissement à eau pour toute la nouvelle salle - A priori, confinement des allées chaudes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86058"/>
            <a:ext cx="4191006" cy="252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792" y="2714621"/>
            <a:ext cx="450296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14282" y="557214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25 à 30 kW par rack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86248" y="557214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A priori pas de faux plancher – Électricité, eau glacée et courants faibles arrivent par le haut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072362" cy="609600"/>
          </a:xfrm>
        </p:spPr>
        <p:txBody>
          <a:bodyPr/>
          <a:lstStyle/>
          <a:p>
            <a:r>
              <a:rPr lang="fr-FR" sz="2400" dirty="0" smtClean="0"/>
              <a:t>Composition actuelle de la ferme de batch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844" y="1428736"/>
            <a:ext cx="88583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 charset="0"/>
              </a:rPr>
              <a:t>479 DELL dual CPU / quad </a:t>
            </a:r>
            <a:r>
              <a:rPr lang="fr-FR" sz="1800" dirty="0" err="1" smtClean="0">
                <a:solidFill>
                  <a:srgbClr val="000000"/>
                </a:solidFill>
                <a:latin typeface="Arial" charset="0"/>
              </a:rPr>
              <a:t>core</a:t>
            </a:r>
            <a:r>
              <a:rPr lang="fr-FR" sz="1800" dirty="0" smtClean="0">
                <a:solidFill>
                  <a:srgbClr val="000000"/>
                </a:solidFill>
                <a:latin typeface="Arial" charset="0"/>
              </a:rPr>
              <a:t> INTEL 5345 @ 2.33 GHz – </a:t>
            </a:r>
            <a:r>
              <a:rPr lang="fr-FR" sz="1800" dirty="0" smtClean="0">
                <a:solidFill>
                  <a:srgbClr val="FF0000"/>
                </a:solidFill>
                <a:latin typeface="Arial" charset="0"/>
              </a:rPr>
              <a:t>6.3 MSpecInt2k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0000"/>
                </a:solidFill>
                <a:latin typeface="Arial" charset="0"/>
              </a:rPr>
              <a:t> 401 DELL dual CPU / quad </a:t>
            </a:r>
            <a:r>
              <a:rPr lang="fr-FR" sz="1800" dirty="0" err="1" smtClean="0">
                <a:solidFill>
                  <a:srgbClr val="000000"/>
                </a:solidFill>
                <a:latin typeface="Arial" charset="0"/>
              </a:rPr>
              <a:t>core</a:t>
            </a:r>
            <a:r>
              <a:rPr lang="fr-FR" sz="1800" dirty="0" smtClean="0">
                <a:solidFill>
                  <a:srgbClr val="000000"/>
                </a:solidFill>
                <a:latin typeface="Arial" charset="0"/>
              </a:rPr>
              <a:t> INTEL 5450 @ 3.0 GHz –</a:t>
            </a:r>
            <a:r>
              <a:rPr lang="fr-F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1800" dirty="0" smtClean="0">
                <a:solidFill>
                  <a:srgbClr val="FF0000"/>
                </a:solidFill>
                <a:latin typeface="Arial" charset="0"/>
              </a:rPr>
              <a:t>6.5 MSpecInt2k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fr-FR" sz="1800" dirty="0" smtClean="0">
                <a:latin typeface="Arial" charset="0"/>
              </a:rPr>
              <a:t> 412 IBM dual CPU / quad </a:t>
            </a:r>
            <a:r>
              <a:rPr lang="fr-FR" sz="1800" dirty="0" err="1" smtClean="0">
                <a:latin typeface="Arial" charset="0"/>
              </a:rPr>
              <a:t>core</a:t>
            </a:r>
            <a:r>
              <a:rPr lang="fr-FR" sz="1800" dirty="0" smtClean="0">
                <a:latin typeface="Arial" charset="0"/>
              </a:rPr>
              <a:t> INTEL 5430 @2.66 GHz – </a:t>
            </a:r>
            <a:r>
              <a:rPr lang="fr-FR" sz="1800" dirty="0" smtClean="0">
                <a:solidFill>
                  <a:srgbClr val="FF0000"/>
                </a:solidFill>
                <a:latin typeface="Arial" charset="0"/>
              </a:rPr>
              <a:t>6.0 MSpecInt2k</a:t>
            </a:r>
            <a:endParaRPr lang="fr-FR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00372"/>
            <a:ext cx="2248944" cy="3081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214686"/>
            <a:ext cx="2607365" cy="318611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00372"/>
            <a:ext cx="2915966" cy="194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6572264" y="2857496"/>
            <a:ext cx="107157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85 kW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929190" y="5929330"/>
            <a:ext cx="207167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Refroidissement par porte à eau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357290" y="521495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81 </a:t>
            </a:r>
            <a:r>
              <a:rPr lang="fr-FR" sz="1800" dirty="0" smtClean="0"/>
              <a:t>kW mesuré incluant l'échangeur thermique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Stockage disque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71406" y="1665920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146 Sun / Thumper X4500 – 17 To utiles / machine </a:t>
            </a:r>
            <a:r>
              <a:rPr lang="fr-FR" sz="1800" dirty="0" smtClean="0">
                <a:sym typeface="Wingdings" pitchFamily="2" charset="2"/>
              </a:rPr>
              <a:t> 2.5 Po</a:t>
            </a:r>
          </a:p>
          <a:p>
            <a:r>
              <a:rPr lang="fr-FR" sz="1800" dirty="0" smtClean="0">
                <a:sym typeface="Wingdings" pitchFamily="2" charset="2"/>
              </a:rPr>
              <a:t>160 Sun / Thor X4540        – 33 To utiles / machine  5.3 Po</a:t>
            </a:r>
          </a:p>
          <a:p>
            <a:r>
              <a:rPr lang="fr-FR" sz="1800" b="1" dirty="0" smtClean="0">
                <a:solidFill>
                  <a:srgbClr val="0070C0"/>
                </a:solidFill>
                <a:sym typeface="Wingdings" pitchFamily="2" charset="2"/>
              </a:rPr>
              <a:t>Total 7.8 Po de stockage DAS essentiellement pour dcache / xrootd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643050"/>
            <a:ext cx="3024192" cy="202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4071942"/>
            <a:ext cx="3064002" cy="20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214678" y="528638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IBM/DDN DCS9550</a:t>
            </a:r>
          </a:p>
          <a:p>
            <a:r>
              <a:rPr lang="fr-FR" sz="1800" dirty="0" smtClean="0"/>
              <a:t>640 To pour GPFS – 480 To pour </a:t>
            </a:r>
            <a:r>
              <a:rPr lang="fr-FR" sz="1800" dirty="0" smtClean="0"/>
              <a:t>le cache HPSS</a:t>
            </a:r>
            <a:endParaRPr lang="fr-FR" sz="1800" dirty="0"/>
          </a:p>
        </p:txBody>
      </p:sp>
      <p:sp>
        <p:nvSpPr>
          <p:cNvPr id="8" name="Rectangle 7"/>
          <p:cNvSpPr/>
          <p:nvPr/>
        </p:nvSpPr>
        <p:spPr>
          <a:xfrm>
            <a:off x="5715008" y="3500438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800" dirty="0" smtClean="0">
                <a:sym typeface="Wingdings" pitchFamily="2" charset="2"/>
              </a:rPr>
              <a:t>Environ 15 000 disques ! </a:t>
            </a:r>
            <a:endParaRPr lang="fr-FR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142844" y="3000372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Nous avons l'ensemble du stockage disque sur lequel nous nous sommes engagés pour 2009 </a:t>
            </a:r>
            <a:endParaRPr lang="fr-F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Stockage sur cassettes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Lundi 18 mai 2009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1406" y="1571612"/>
            <a:ext cx="764386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3 robots Sun / STK SL8500 d'une capacité de 3</a:t>
            </a:r>
            <a:r>
              <a:rPr lang="fr-FR" sz="2000" dirty="0" smtClean="0">
                <a:sym typeface="Symbol"/>
              </a:rPr>
              <a:t>10 000 cassettes</a:t>
            </a:r>
            <a:endParaRPr lang="fr-F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3116"/>
            <a:ext cx="2273792" cy="340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215074" y="5572140"/>
            <a:ext cx="26933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="1" dirty="0" smtClean="0"/>
              <a:t>© CC-IN2P3 / CNRS / f. de </a:t>
            </a:r>
            <a:r>
              <a:rPr lang="nl-NL" sz="1200" b="1" dirty="0" err="1" smtClean="0"/>
              <a:t>Stefanis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214282" y="2214554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capacité théorique est de 30 Po mais:</a:t>
            </a:r>
          </a:p>
          <a:p>
            <a:pPr marL="288000" indent="-288000">
              <a:buFont typeface="Wingdings" pitchFamily="2" charset="2"/>
              <a:buChar char="Ø"/>
            </a:pPr>
            <a:r>
              <a:rPr lang="fr-FR" dirty="0" smtClean="0"/>
              <a:t> 1 robot plein de 9840 (20 Go)</a:t>
            </a:r>
          </a:p>
          <a:p>
            <a:pPr marL="288000" indent="-288000">
              <a:buFont typeface="Wingdings" pitchFamily="2" charset="2"/>
              <a:buChar char="Ø"/>
            </a:pPr>
            <a:r>
              <a:rPr lang="fr-FR" dirty="0" smtClean="0"/>
              <a:t> 1 robot plein de T10k-A (500 Go)</a:t>
            </a:r>
          </a:p>
          <a:p>
            <a:pPr marL="288000" indent="-288000">
              <a:buFont typeface="Wingdings" pitchFamily="2" charset="2"/>
              <a:buChar char="Ø"/>
            </a:pPr>
            <a:r>
              <a:rPr lang="fr-FR" dirty="0" smtClean="0"/>
              <a:t> 1 robot servant de trop-plein  pour les T10k-A et normalement dédié au T10k-B (1 To)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2844" y="4357694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T10k-B ne seront disponibles qu'après la mise à jour HPSS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2844" y="5500702"/>
            <a:ext cx="571504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Un 4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robot va être installé à la fin de l'année</a:t>
            </a:r>
            <a:endParaRPr lang="fr-F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Migration HPSS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14282" y="150017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La migration de HPSS 5.1 vers HPSS 6.2 est une opération majeure</a:t>
            </a:r>
          </a:p>
          <a:p>
            <a:endParaRPr lang="fr-FR" sz="1800" dirty="0" smtClean="0"/>
          </a:p>
          <a:p>
            <a:r>
              <a:rPr lang="fr-FR" sz="1800" dirty="0" smtClean="0"/>
              <a:t>Elle va se  dérouler début juin après une très grosse phase de préparation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5720" y="2857496"/>
            <a:ext cx="5929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solidFill>
                  <a:srgbClr val="0070C0"/>
                </a:solidFill>
              </a:rPr>
              <a:t>Avantages attendus:</a:t>
            </a:r>
          </a:p>
          <a:p>
            <a:endParaRPr lang="fr-FR" sz="1800" u="sng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1800" dirty="0" smtClean="0"/>
              <a:t> Version supportée par IBM (la 5.1 n'est plus supportée)</a:t>
            </a:r>
          </a:p>
          <a:p>
            <a:pPr>
              <a:buFont typeface="Wingdings" pitchFamily="2" charset="2"/>
              <a:buChar char="Ø"/>
            </a:pPr>
            <a:r>
              <a:rPr lang="fr-FR" sz="1800" dirty="0" smtClean="0"/>
              <a:t> Support des T10k-B</a:t>
            </a:r>
          </a:p>
          <a:p>
            <a:pPr>
              <a:buFont typeface="Wingdings" pitchFamily="2" charset="2"/>
              <a:buChar char="Ø"/>
            </a:pPr>
            <a:r>
              <a:rPr lang="fr-FR" sz="1800" dirty="0" smtClean="0"/>
              <a:t> Utilisation d'une plateforme matérielle plus performante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596" y="4786322"/>
            <a:ext cx="735811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L'impact sur l'amélioration des performances devrait être déterminant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Évolution du réseau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14282" y="1428736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effort important a été fait en 2008 pour renforcer l'infrastructure du réseau local </a:t>
            </a:r>
            <a:r>
              <a:rPr lang="fr-FR" i="1" dirty="0" smtClean="0">
                <a:sym typeface="Wingdings" pitchFamily="2" charset="2"/>
              </a:rPr>
              <a:t> plus de 800 k€ investis en 2008</a:t>
            </a:r>
            <a:endParaRPr lang="fr-FR" dirty="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1231900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786190"/>
            <a:ext cx="2046288" cy="209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928794" y="264318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Tous les workers sont connectés en </a:t>
            </a:r>
            <a:r>
              <a:rPr lang="fr-FR" dirty="0" err="1" smtClean="0"/>
              <a:t>Gbit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14942" y="242886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serveurs de données les plus sollicités sont connectés en 10 </a:t>
            </a:r>
            <a:r>
              <a:rPr lang="fr-FR" dirty="0" err="1" smtClean="0"/>
              <a:t>Gbits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143372" y="371475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autres sont en N</a:t>
            </a:r>
            <a:r>
              <a:rPr lang="fr-FR" dirty="0" smtClean="0">
                <a:sym typeface="Symbol"/>
              </a:rPr>
              <a:t>1Gbit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4282" y="5143512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3 gros </a:t>
            </a:r>
            <a:r>
              <a:rPr lang="fr-FR" dirty="0" err="1" smtClean="0"/>
              <a:t>switches</a:t>
            </a:r>
            <a:r>
              <a:rPr lang="fr-FR" dirty="0" smtClean="0"/>
              <a:t> de la salle machine sont interconnectés en 4</a:t>
            </a:r>
            <a:r>
              <a:rPr lang="fr-FR" dirty="0" smtClean="0">
                <a:sym typeface="Symbol"/>
              </a:rPr>
              <a:t>10 </a:t>
            </a:r>
            <a:r>
              <a:rPr lang="fr-FR" dirty="0" err="1" smtClean="0">
                <a:sym typeface="Symbol"/>
              </a:rPr>
              <a:t>Gbits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Consommation électrique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1" t="15002" r="6317" b="16131"/>
          <a:stretch>
            <a:fillRect/>
          </a:stretch>
        </p:blipFill>
        <p:spPr bwMode="auto">
          <a:xfrm>
            <a:off x="142844" y="1643050"/>
            <a:ext cx="511542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071538" y="1500174"/>
            <a:ext cx="278608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Fit linéaire: +500W / jour</a:t>
            </a:r>
            <a:endParaRPr 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5143504" y="1785926"/>
            <a:ext cx="35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En principe la limite de disjonction du CC est à 1550 kW</a:t>
            </a:r>
          </a:p>
          <a:p>
            <a:endParaRPr lang="fr-FR" sz="1800" dirty="0" smtClean="0"/>
          </a:p>
          <a:p>
            <a:r>
              <a:rPr lang="fr-FR" sz="1800" dirty="0" smtClean="0"/>
              <a:t>Nous tenons grâce à un transformateur de chantier  qui nous donne une marge de 400 kW (800 dans quelques semaines)</a:t>
            </a:r>
            <a:endParaRPr 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142844" y="450057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En septembre nous remplaçons les transfos par 3 nouveaux de 3 </a:t>
            </a:r>
            <a:r>
              <a:rPr lang="fr-FR" sz="1800" dirty="0" smtClean="0">
                <a:sym typeface="Symbol"/>
              </a:rPr>
              <a:t> 1000 </a:t>
            </a:r>
            <a:r>
              <a:rPr lang="fr-FR" sz="1800" dirty="0" err="1" smtClean="0">
                <a:sym typeface="Symbol"/>
              </a:rPr>
              <a:t>kVA</a:t>
            </a:r>
            <a:endParaRPr lang="fr-FR" sz="1800" dirty="0" smtClean="0">
              <a:sym typeface="Symbol"/>
            </a:endParaRPr>
          </a:p>
          <a:p>
            <a:r>
              <a:rPr lang="fr-FR" sz="1800" dirty="0" smtClean="0">
                <a:sym typeface="Symbol"/>
              </a:rPr>
              <a:t>ceci entrainera un arrêt important du CC – Nous essayons de trouver la solution qui impactera le moins possible les utilisateurs</a:t>
            </a:r>
            <a:endParaRPr lang="fr-FR" sz="18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571472" y="5500702"/>
            <a:ext cx="71438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Chaque degré de température extérieure supplémentaire nous fait consommer 20 kW de plus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Refroidissement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42844" y="128586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Nous avons actuellement 2 groupes froids capable </a:t>
            </a:r>
            <a:r>
              <a:rPr lang="fr-FR" sz="1800" i="1" dirty="0" smtClean="0"/>
              <a:t>théoriquement</a:t>
            </a:r>
            <a:r>
              <a:rPr lang="fr-FR" sz="1800" dirty="0" smtClean="0"/>
              <a:t> de produire chacun 600 kW de froid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14488"/>
            <a:ext cx="5629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42844" y="335756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Malheureusement l'efficacité des </a:t>
            </a:r>
            <a:r>
              <a:rPr lang="fr-FR" sz="1800" dirty="0" err="1" smtClean="0"/>
              <a:t>aéroréfrigérants</a:t>
            </a:r>
            <a:r>
              <a:rPr lang="fr-FR" sz="1800" dirty="0" smtClean="0"/>
              <a:t> (les gros ventilateurs sur la toiture) baisse lorsque la température extérieure augmente.</a:t>
            </a:r>
          </a:p>
          <a:p>
            <a:r>
              <a:rPr lang="fr-FR" sz="1800" dirty="0" smtClean="0"/>
              <a:t>Le week-end du 3 mai les groupes froids se sont coupés en cascade en raison de la trop forte pression du fréon dans </a:t>
            </a:r>
            <a:r>
              <a:rPr lang="fr-FR" sz="1800" dirty="0" smtClean="0"/>
              <a:t>le circuit de réfrigération </a:t>
            </a:r>
            <a:r>
              <a:rPr lang="fr-FR" sz="1800" dirty="0" smtClean="0"/>
              <a:t>(22 bars !)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2844" y="464344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Un 3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groupe froid va être installé à la fin du mois il devrait nous permettre de passer l'été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2844" y="507207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L'installation devrait se faire sans impact majeur sur les services grâce à la location d'un groupe froid et d'un groupe électrogène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4282" y="571501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En attendant la puissance CPU disponible va rester autour de 60% afin de ne pas nous retrouver de nouveau en situation critique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Lundi 18 mai 2009</a:t>
            </a:r>
            <a:endParaRPr lang="en-US"/>
          </a:p>
        </p:txBody>
      </p:sp>
      <p:pic>
        <p:nvPicPr>
          <p:cNvPr id="1027" name="Picture 3" descr="D:\Mes documents\CCIN2P3\Infrastructure\Photos\aer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285861"/>
            <a:ext cx="6479426" cy="485778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286380" y="1345156"/>
            <a:ext cx="15001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15 mai 2009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29388" y="221455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Investissement Transfos + Groupes Froids: 550 k€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1179</Words>
  <Application>Microsoft Office PowerPoint</Application>
  <PresentationFormat>Affichage à l'écran (4:3)</PresentationFormat>
  <Paragraphs>130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PowerPointCC_110906</vt:lpstr>
      <vt:lpstr>Le CC-IN2P3 Fonctionnement – Évolution - Extension</vt:lpstr>
      <vt:lpstr>Composition actuelle de la ferme de batch</vt:lpstr>
      <vt:lpstr>Stockage disque</vt:lpstr>
      <vt:lpstr>Stockage sur cassettes</vt:lpstr>
      <vt:lpstr>Migration HPSS</vt:lpstr>
      <vt:lpstr>Évolution du réseau</vt:lpstr>
      <vt:lpstr>Consommation électrique</vt:lpstr>
      <vt:lpstr>Refroidissement</vt:lpstr>
      <vt:lpstr>Diapositive 9</vt:lpstr>
      <vt:lpstr>Refroidissement (2)</vt:lpstr>
      <vt:lpstr>La stratégie pour 2009</vt:lpstr>
      <vt:lpstr>La stratégie pour 2009</vt:lpstr>
      <vt:lpstr>La nouvelle salle informatique</vt:lpstr>
      <vt:lpstr>Future salle informatique</vt:lpstr>
      <vt:lpstr>Refroidissement de la nouvelle salle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Dominique BOUTIGNY</cp:lastModifiedBy>
  <cp:revision>77</cp:revision>
  <cp:lastPrinted>1904-01-01T00:00:00Z</cp:lastPrinted>
  <dcterms:created xsi:type="dcterms:W3CDTF">2008-11-05T15:14:46Z</dcterms:created>
  <dcterms:modified xsi:type="dcterms:W3CDTF">2009-05-18T08:16:21Z</dcterms:modified>
</cp:coreProperties>
</file>