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charts/chart1.xml" ContentType="application/vnd.openxmlformats-officedocument.drawingml.chart+xml"/>
  <Override PartName="/ppt/drawings/drawing1.xml" ContentType="application/vnd.openxmlformats-officedocument.drawingml.chartshapes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9.xml" ContentType="application/vnd.openxmlformats-officedocument.presentationml.slide+xml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slides/slide12.xml" ContentType="application/vnd.openxmlformats-officedocument.presentationml.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461" r:id="rId4"/>
    <p:sldId id="420" r:id="rId5"/>
    <p:sldId id="439" r:id="rId6"/>
    <p:sldId id="462" r:id="rId7"/>
    <p:sldId id="469" r:id="rId8"/>
    <p:sldId id="470" r:id="rId9"/>
    <p:sldId id="463" r:id="rId10"/>
    <p:sldId id="468" r:id="rId11"/>
    <p:sldId id="465" r:id="rId12"/>
    <p:sldId id="467" r:id="rId13"/>
    <p:sldId id="466" r:id="rId14"/>
    <p:sldId id="464" r:id="rId15"/>
    <p:sldId id="319" r:id="rId16"/>
    <p:sldId id="301" r:id="rId17"/>
  </p:sldIdLst>
  <p:sldSz cx="9144000" cy="6858000" type="screen4x3"/>
  <p:notesSz cx="6731000" cy="9867900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7E7E7"/>
    <a:srgbClr val="FFFF99"/>
    <a:srgbClr val="43FB43"/>
    <a:srgbClr val="FF0000"/>
    <a:srgbClr val="000000"/>
    <a:srgbClr val="777777"/>
    <a:srgbClr val="808080"/>
    <a:srgbClr val="FF8837"/>
    <a:srgbClr val="003366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4579" autoAdjust="0"/>
    <p:restoredTop sz="86441" autoAdjust="0"/>
  </p:normalViewPr>
  <p:slideViewPr>
    <p:cSldViewPr snapToGrid="0">
      <p:cViewPr varScale="1">
        <p:scale>
          <a:sx n="101" d="100"/>
          <a:sy n="101" d="100"/>
        </p:scale>
        <p:origin x="-3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9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1771" y="-77"/>
      </p:cViewPr>
      <p:guideLst>
        <p:guide orient="horz" pos="3108"/>
        <p:guide pos="212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fh:Work:Documents:Grille:LCG-France:Infocentre:WLCG:CPU:2009-05-15%20WLCG%20--%20CPU%20contribution%20by%20Country%20-%20Jan08%20-%20Apr0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h:Work:Documents:Grille:LCG-France:Reunions:R&#233;union%20des%20Sites:2009-05-18%20R&#233;union%20Sites%20LCG-France%20-%20LAPP%20-%20Annecy:2009-05-16-LCGFR%20%20-%20CPU%20contribution%20by%20French%20si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0"/>
  <c:chart>
    <c:title>
      <c:tx>
        <c:rich>
          <a:bodyPr/>
          <a:lstStyle/>
          <a:p>
            <a:pPr>
              <a:defRPr/>
            </a:pPr>
            <a:r>
              <a:rPr lang="fr-FR" dirty="0"/>
              <a:t>CPU contribution per country</a:t>
            </a:r>
          </a:p>
          <a:p>
            <a:pPr>
              <a:defRPr/>
            </a:pPr>
            <a:r>
              <a:rPr lang="fr-FR" sz="1200" b="0" i="1" dirty="0"/>
              <a:t>All LHC </a:t>
            </a:r>
            <a:r>
              <a:rPr lang="fr-FR" sz="1200" b="0" i="1" dirty="0" err="1"/>
              <a:t>VOs</a:t>
            </a:r>
            <a:r>
              <a:rPr lang="fr-FR" sz="1200" b="0" i="1" dirty="0" smtClean="0"/>
              <a:t> – Jan 2008-Apr</a:t>
            </a:r>
            <a:r>
              <a:rPr lang="fr-FR" sz="1200" b="0" i="1" baseline="0" dirty="0" smtClean="0"/>
              <a:t> </a:t>
            </a:r>
            <a:r>
              <a:rPr lang="fr-FR" sz="1200" b="0" i="1" dirty="0" smtClean="0"/>
              <a:t>2009</a:t>
            </a:r>
            <a:endParaRPr lang="fr-FR" sz="1200" b="0" i="1" dirty="0"/>
          </a:p>
        </c:rich>
      </c:tx>
      <c:layout/>
    </c:title>
    <c:plotArea>
      <c:layout/>
      <c:pieChart>
        <c:varyColors val="1"/>
        <c:ser>
          <c:idx val="0"/>
          <c:order val="0"/>
          <c:dPt>
            <c:idx val="2"/>
            <c:explosion val="22"/>
          </c:dPt>
          <c:dLbls>
            <c:dLbl>
              <c:idx val="2"/>
              <c:spPr/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</c:dLbl>
            <c:txPr>
              <a:bodyPr/>
              <a:lstStyle/>
              <a:p>
                <a:pPr>
                  <a:defRPr sz="1100"/>
                </a:pPr>
                <a:endParaRPr lang="fr-FR"/>
              </a:p>
            </c:txPr>
            <c:showCatName val="1"/>
            <c:showPercent val="1"/>
            <c:showLeaderLines val="1"/>
          </c:dLbls>
          <c:cat>
            <c:strRef>
              <c:f>Graphique!$A$1:$A$16</c:f>
              <c:strCache>
                <c:ptCount val="16"/>
                <c:pt idx="0">
                  <c:v>United States of America</c:v>
                </c:pt>
                <c:pt idx="1">
                  <c:v>United Kingdom</c:v>
                </c:pt>
                <c:pt idx="2">
                  <c:v>France</c:v>
                </c:pt>
                <c:pt idx="3">
                  <c:v>Germany</c:v>
                </c:pt>
                <c:pt idx="4">
                  <c:v>Italy</c:v>
                </c:pt>
                <c:pt idx="5">
                  <c:v>Russia</c:v>
                </c:pt>
                <c:pt idx="6">
                  <c:v>Spain</c:v>
                </c:pt>
                <c:pt idx="7">
                  <c:v>Canada</c:v>
                </c:pt>
                <c:pt idx="8">
                  <c:v>Switzerland</c:v>
                </c:pt>
                <c:pt idx="9">
                  <c:v>Denmark</c:v>
                </c:pt>
                <c:pt idx="10">
                  <c:v>Netherlands</c:v>
                </c:pt>
                <c:pt idx="11">
                  <c:v>Poland</c:v>
                </c:pt>
                <c:pt idx="12">
                  <c:v>Taiwan</c:v>
                </c:pt>
                <c:pt idx="13">
                  <c:v>Romania</c:v>
                </c:pt>
                <c:pt idx="14">
                  <c:v>Japan</c:v>
                </c:pt>
                <c:pt idx="15">
                  <c:v>Others</c:v>
                </c:pt>
              </c:strCache>
            </c:strRef>
          </c:cat>
          <c:val>
            <c:numRef>
              <c:f>Graphique!$B$1:$B$16</c:f>
              <c:numCache>
                <c:formatCode>#,#00%</c:formatCode>
                <c:ptCount val="16"/>
                <c:pt idx="0">
                  <c:v>0.316793424531646</c:v>
                </c:pt>
                <c:pt idx="1">
                  <c:v>0.119809028069988</c:v>
                </c:pt>
                <c:pt idx="2">
                  <c:v>0.113038282161807</c:v>
                </c:pt>
                <c:pt idx="3">
                  <c:v>0.0986685546064089</c:v>
                </c:pt>
                <c:pt idx="4">
                  <c:v>0.0480044606229131</c:v>
                </c:pt>
                <c:pt idx="5">
                  <c:v>0.0428375553191002</c:v>
                </c:pt>
                <c:pt idx="6">
                  <c:v>0.0333682178620116</c:v>
                </c:pt>
                <c:pt idx="7">
                  <c:v>0.0321750915500225</c:v>
                </c:pt>
                <c:pt idx="8">
                  <c:v>0.0290486875549064</c:v>
                </c:pt>
                <c:pt idx="9">
                  <c:v>0.022080688454193</c:v>
                </c:pt>
                <c:pt idx="10">
                  <c:v>0.0217029007736215</c:v>
                </c:pt>
                <c:pt idx="11">
                  <c:v>0.0190483232626959</c:v>
                </c:pt>
                <c:pt idx="12">
                  <c:v>0.0150469716474852</c:v>
                </c:pt>
                <c:pt idx="13">
                  <c:v>0.0132747347640287</c:v>
                </c:pt>
                <c:pt idx="14">
                  <c:v>0.0109705536954094</c:v>
                </c:pt>
                <c:pt idx="15">
                  <c:v>0.0641325251237626</c:v>
                </c:pt>
              </c:numCache>
            </c:numRef>
          </c:val>
        </c:ser>
        <c:dLbls>
          <c:showCatName val="1"/>
          <c:showPercent val="1"/>
        </c:dLbls>
        <c:firstSliceAng val="299"/>
      </c:pieChart>
      <c:spPr>
        <a:solidFill>
          <a:schemeClr val="lt1"/>
        </a:solidFill>
        <a:ln w="25400" cap="flat" cmpd="sng" algn="ctr">
          <a:noFill/>
          <a:prstDash val="solid"/>
        </a:ln>
        <a:effectLst/>
      </c:spPr>
    </c:plotArea>
    <c:plotVisOnly val="1"/>
  </c:chart>
  <c:spPr>
    <a:solidFill>
      <a:schemeClr val="bg1"/>
    </a:solidFill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0"/>
  <c:chart>
    <c:title>
      <c:tx>
        <c:rich>
          <a:bodyPr/>
          <a:lstStyle/>
          <a:p>
            <a:pPr>
              <a:defRPr/>
            </a:pPr>
            <a:r>
              <a:rPr lang="fr-FR" dirty="0" err="1"/>
              <a:t>LCG-France</a:t>
            </a:r>
            <a:r>
              <a:rPr lang="fr-FR" dirty="0"/>
              <a:t> - CPU</a:t>
            </a:r>
            <a:r>
              <a:rPr lang="fr-FR" dirty="0" smtClean="0"/>
              <a:t> contribution per </a:t>
            </a:r>
            <a:r>
              <a:rPr lang="fr-FR" dirty="0"/>
              <a:t>site</a:t>
            </a:r>
          </a:p>
          <a:p>
            <a:pPr>
              <a:defRPr/>
            </a:pPr>
            <a:r>
              <a:rPr lang="fr-FR" sz="1400" b="0" i="1" dirty="0"/>
              <a:t>All LHC </a:t>
            </a:r>
            <a:r>
              <a:rPr lang="fr-FR" sz="1400" b="0" i="1" dirty="0" err="1"/>
              <a:t>VOs</a:t>
            </a:r>
            <a:r>
              <a:rPr lang="fr-FR" sz="1400" b="0" i="1" dirty="0" smtClean="0"/>
              <a:t> -- Jan2008</a:t>
            </a:r>
            <a:r>
              <a:rPr lang="fr-FR" sz="1400" b="0" i="1" dirty="0"/>
              <a:t>-Apr2009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317492545310534"/>
          <c:y val="0.192264768301019"/>
          <c:w val="0.450450856106591"/>
          <c:h val="0.767857915111067"/>
        </c:manualLayout>
      </c:layout>
      <c:pieChart>
        <c:varyColors val="1"/>
        <c:ser>
          <c:idx val="0"/>
          <c:order val="0"/>
          <c:dLbls>
            <c:dLbl>
              <c:idx val="8"/>
              <c:layout>
                <c:manualLayout>
                  <c:x val="-0.147451099327695"/>
                  <c:y val="0.100647150701156"/>
                </c:manualLayout>
              </c:layout>
              <c:showCatName val="1"/>
              <c:showPercent val="1"/>
            </c:dLbl>
            <c:dLbl>
              <c:idx val="10"/>
              <c:spPr/>
              <c:txPr>
                <a:bodyPr/>
                <a:lstStyle/>
                <a:p>
                  <a:pPr>
                    <a:defRPr sz="1100">
                      <a:solidFill>
                        <a:srgbClr val="984807"/>
                      </a:solidFill>
                    </a:defRPr>
                  </a:pPr>
                  <a:endParaRPr lang="fr-FR"/>
                </a:p>
              </c:txPr>
            </c:dLbl>
            <c:dLbl>
              <c:idx val="11"/>
              <c:spPr/>
              <c:txPr>
                <a:bodyPr/>
                <a:lstStyle/>
                <a:p>
                  <a:pPr>
                    <a:defRPr sz="1100">
                      <a:solidFill>
                        <a:srgbClr val="984807"/>
                      </a:solidFill>
                    </a:defRPr>
                  </a:pPr>
                  <a:endParaRPr lang="fr-FR"/>
                </a:p>
              </c:txPr>
            </c:dLbl>
            <c:dLbl>
              <c:idx val="12"/>
              <c:spPr/>
              <c:txPr>
                <a:bodyPr/>
                <a:lstStyle/>
                <a:p>
                  <a:pPr>
                    <a:defRPr sz="1100">
                      <a:solidFill>
                        <a:schemeClr val="accent6">
                          <a:lumMod val="50000"/>
                        </a:schemeClr>
                      </a:solidFill>
                    </a:defRPr>
                  </a:pPr>
                  <a:endParaRPr lang="fr-FR"/>
                </a:p>
              </c:txPr>
            </c:dLbl>
            <c:txPr>
              <a:bodyPr/>
              <a:lstStyle/>
              <a:p>
                <a:pPr>
                  <a:defRPr sz="1100"/>
                </a:pPr>
                <a:endParaRPr lang="fr-FR"/>
              </a:p>
            </c:txPr>
            <c:showCatName val="1"/>
            <c:showPercent val="1"/>
            <c:showLeaderLines val="1"/>
          </c:dLbls>
          <c:cat>
            <c:strRef>
              <c:f>'2009-05-16-LCGFR  - CPU contrib'!$A$2:$A$14</c:f>
              <c:strCache>
                <c:ptCount val="13"/>
                <c:pt idx="0">
                  <c:v>IN2P3-CC</c:v>
                </c:pt>
                <c:pt idx="1">
                  <c:v>IN2P3-CC-T2</c:v>
                </c:pt>
                <c:pt idx="2">
                  <c:v>GRIF</c:v>
                </c:pt>
                <c:pt idx="3">
                  <c:v>IN2P3-LPC</c:v>
                </c:pt>
                <c:pt idx="4">
                  <c:v>IN2P3-IRES</c:v>
                </c:pt>
                <c:pt idx="5">
                  <c:v>IN2P3-LAPP</c:v>
                </c:pt>
                <c:pt idx="6">
                  <c:v>IN2P3-SUBATECH</c:v>
                </c:pt>
                <c:pt idx="7">
                  <c:v>IN2P3-CPPM</c:v>
                </c:pt>
                <c:pt idx="8">
                  <c:v>IN2P3-IPNL</c:v>
                </c:pt>
                <c:pt idx="9">
                  <c:v>IN2P3-LPSC</c:v>
                </c:pt>
                <c:pt idx="10">
                  <c:v>AUVERGRID</c:v>
                </c:pt>
                <c:pt idx="11">
                  <c:v>IPSL-IPGP-LCG2</c:v>
                </c:pt>
                <c:pt idx="12">
                  <c:v>CGG-LCG2</c:v>
                </c:pt>
              </c:strCache>
            </c:strRef>
          </c:cat>
          <c:val>
            <c:numRef>
              <c:f>'2009-05-16-LCGFR  - CPU contrib'!$G$2:$G$14</c:f>
              <c:numCache>
                <c:formatCode>#,#00%</c:formatCode>
                <c:ptCount val="13"/>
                <c:pt idx="0">
                  <c:v>0.267094244570931</c:v>
                </c:pt>
                <c:pt idx="1">
                  <c:v>0.266670565743939</c:v>
                </c:pt>
                <c:pt idx="2">
                  <c:v>0.237911735366785</c:v>
                </c:pt>
                <c:pt idx="3">
                  <c:v>0.0516486272555166</c:v>
                </c:pt>
                <c:pt idx="4">
                  <c:v>0.0456777455793427</c:v>
                </c:pt>
                <c:pt idx="5">
                  <c:v>0.0411052013838367</c:v>
                </c:pt>
                <c:pt idx="6">
                  <c:v>0.0369774729242836</c:v>
                </c:pt>
                <c:pt idx="7">
                  <c:v>0.0284285892297378</c:v>
                </c:pt>
                <c:pt idx="8">
                  <c:v>0.0193688231256818</c:v>
                </c:pt>
                <c:pt idx="9">
                  <c:v>0.00161988769919692</c:v>
                </c:pt>
                <c:pt idx="10">
                  <c:v>0.00211295313309118</c:v>
                </c:pt>
                <c:pt idx="11">
                  <c:v>0.00121295609152068</c:v>
                </c:pt>
                <c:pt idx="12">
                  <c:v>0.000171197896136107</c:v>
                </c:pt>
              </c:numCache>
            </c:numRef>
          </c:val>
        </c:ser>
        <c:dLbls>
          <c:showCatName val="1"/>
          <c:showPercent val="1"/>
        </c:dLbls>
        <c:firstSliceAng val="270"/>
      </c:pieChart>
    </c:plotArea>
    <c:plotVisOnly val="1"/>
  </c:chart>
  <c:spPr>
    <a:solidFill>
      <a:schemeClr val="bg1"/>
    </a:solidFill>
  </c:sp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0.09889</cdr:x>
      <cdr:y>0.1447</cdr:y>
    </cdr:from>
    <cdr:to>
      <cdr:x>0.15897</cdr:x>
      <cdr:y>0.20442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683053" y="792215"/>
          <a:ext cx="414922" cy="3269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52%</a:t>
          </a:r>
          <a:endParaRPr lang="en-US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fr-FR"/>
              <a:t>Equipe Projets Grille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3175" y="0"/>
            <a:ext cx="29162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fr-FR"/>
              <a:t>2004-05-28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62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fr-FR"/>
              <a:t>F. Hernandez – CC-IN2P3 – COS 2004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3175" y="9372600"/>
            <a:ext cx="29162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96ED13-BD34-426F-8621-7D8C56A74D60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3175" y="0"/>
            <a:ext cx="29162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4800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62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3175" y="9372600"/>
            <a:ext cx="29162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6C0683-1053-499C-8602-D42D85902E8F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543B83-567B-447A-BC07-1F8A101F901F}" type="slidenum">
              <a:rPr lang="fr-FR"/>
              <a:pPr/>
              <a:t>1</a:t>
            </a:fld>
            <a:endParaRPr lang="fr-FR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9CB060-536D-42D3-8ACC-C272C63541E8}" type="slidenum">
              <a:rPr lang="fr-FR"/>
              <a:pPr/>
              <a:t>2</a:t>
            </a:fld>
            <a:endParaRPr lang="fr-FR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C0683-1053-499C-8602-D42D85902E8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C0683-1053-499C-8602-D42D85902E8F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136EB-E678-4D45-A08D-7A0B02A8B2E5}" type="slidenum">
              <a:rPr lang="fr-FR"/>
              <a:pPr/>
              <a:t>15</a:t>
            </a:fld>
            <a:endParaRPr lang="fr-FR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76E00B-0B03-4A05-9A78-48F28C366B8D}" type="slidenum">
              <a:rPr lang="fr-FR"/>
              <a:pPr/>
              <a:t>16</a:t>
            </a:fld>
            <a:endParaRPr lang="fr-FR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image" Target="../media/image71.png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5" Type="http://schemas.openxmlformats.org/officeDocument/2006/relationships/image" Target="../media/image6.pd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3863" y="3573463"/>
            <a:ext cx="3570287" cy="3033712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fr-FR"/>
              <a:t>sdfqsdf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496888" y="2193925"/>
            <a:ext cx="7772400" cy="942975"/>
          </a:xfrm>
        </p:spPr>
        <p:txBody>
          <a:bodyPr/>
          <a:lstStyle>
            <a:lvl1pPr algn="l">
              <a:defRPr>
                <a:solidFill>
                  <a:srgbClr val="003366"/>
                </a:solidFill>
              </a:defRPr>
            </a:lvl1pPr>
          </a:lstStyle>
          <a:p>
            <a:r>
              <a:rPr lang="fr-FR"/>
              <a:t>qsdfqsdf</a:t>
            </a:r>
          </a:p>
        </p:txBody>
      </p:sp>
      <p:sp>
        <p:nvSpPr>
          <p:cNvPr id="5131" name="AutoShape 11"/>
          <p:cNvSpPr>
            <a:spLocks noChangeArrowheads="1"/>
          </p:cNvSpPr>
          <p:nvPr userDrawn="1"/>
        </p:nvSpPr>
        <p:spPr bwMode="auto">
          <a:xfrm>
            <a:off x="361950" y="3319463"/>
            <a:ext cx="8420100" cy="109537"/>
          </a:xfrm>
          <a:custGeom>
            <a:avLst/>
            <a:gdLst>
              <a:gd name="G0" fmla="+- 584 0 0"/>
            </a:gdLst>
            <a:ahLst/>
            <a:cxnLst>
              <a:cxn ang="0">
                <a:pos x="0" y="0"/>
              </a:cxn>
              <a:cxn ang="0">
                <a:pos x="584" y="0"/>
              </a:cxn>
              <a:cxn ang="0">
                <a:pos x="584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4" y="0"/>
                </a:lnTo>
                <a:lnTo>
                  <a:pt x="584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pic>
        <p:nvPicPr>
          <p:cNvPr id="5136" name="Picture 16" descr="LCG-FR-v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911850" y="3792538"/>
            <a:ext cx="2827338" cy="2500312"/>
          </a:xfrm>
          <a:prstGeom prst="rect">
            <a:avLst/>
          </a:prstGeom>
          <a:noFill/>
        </p:spPr>
      </p:pic>
      <p:pic>
        <p:nvPicPr>
          <p:cNvPr id="5137" name="Picture 17" descr="CEA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185597" y="188001"/>
            <a:ext cx="873125" cy="873125"/>
          </a:xfrm>
          <a:prstGeom prst="rect">
            <a:avLst/>
          </a:prstGeom>
          <a:noFill/>
        </p:spPr>
      </p:pic>
      <p:pic>
        <p:nvPicPr>
          <p:cNvPr id="5138" name="Picture 18" descr="DSM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176197" y="430889"/>
            <a:ext cx="709613" cy="298450"/>
          </a:xfrm>
          <a:prstGeom prst="rect">
            <a:avLst/>
          </a:prstGeom>
          <a:noFill/>
        </p:spPr>
      </p:pic>
      <p:pic>
        <p:nvPicPr>
          <p:cNvPr id="11" name="Image 10" descr="CNRSfrIN2P3-Q.eps"/>
          <p:cNvPicPr>
            <a:picLocks noChangeAspect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5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398654" y="180656"/>
            <a:ext cx="1272399" cy="17516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-60326" y="6607175"/>
            <a:ext cx="2044573" cy="341313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F. Hernandez/</a:t>
            </a:r>
            <a:r>
              <a:rPr lang="fr-FR" dirty="0" err="1" smtClean="0"/>
              <a:t>F.Chollet</a:t>
            </a:r>
            <a:r>
              <a:rPr lang="fr-FR" dirty="0" smtClean="0"/>
              <a:t>/</a:t>
            </a:r>
            <a:r>
              <a:rPr lang="fr-FR" dirty="0" err="1" smtClean="0"/>
              <a:t>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12680EC-BA5C-4F34-8090-8B33D04C838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Relationship Id="rId5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pattFill prst="ltHorz">
          <a:fgClr>
            <a:srgbClr val="DDDDD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484313"/>
            <a:ext cx="8785225" cy="478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60326" y="6607175"/>
            <a:ext cx="191602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1338" y="6618288"/>
            <a:ext cx="3984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12C1DC9-AAAB-4CAA-A421-D72CE08F6BF2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1031" name="Picture 7" descr="BlueBackground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223963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1317625"/>
            <a:ext cx="9144000" cy="114300"/>
          </a:xfrm>
          <a:prstGeom prst="rect">
            <a:avLst/>
          </a:prstGeom>
          <a:solidFill>
            <a:srgbClr val="FF883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7137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 flipV="1">
            <a:off x="0" y="6543675"/>
            <a:ext cx="8407400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pic>
        <p:nvPicPr>
          <p:cNvPr id="1043" name="Picture 19" descr="LCG-FR-v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01063" y="6351588"/>
            <a:ext cx="471487" cy="4175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8837"/>
        </a:buClr>
        <a:buChar char="•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3366"/>
        </a:buClr>
        <a:buFont typeface="Wingdings" pitchFamily="2" charset="2"/>
        <a:buChar char="§"/>
        <a:defRPr sz="2800">
          <a:solidFill>
            <a:srgbClr val="777777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3366"/>
        </a:buClr>
        <a:buFont typeface="Arial" charset="0"/>
        <a:buChar char="○"/>
        <a:defRPr sz="2000" i="1">
          <a:solidFill>
            <a:srgbClr val="80808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hepix.caspur.it/benchmarks/doku.php?id=homepag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hyperlink" Target="http://indico.in2p3.fr/categoryDisplay.py?categId=59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lcg.in2p3.fr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3.egee.cesga.es/gridsite/accounting/CESGA/vomet_view.html" TargetMode="External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3.egee.cesga.es/gridsite/accounting/CESGA/country_view.html" TargetMode="External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3.egee.cesga.es/gridsite/accounting/CESGA/country_view.html" TargetMode="Externa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5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hyperlink" Target="https://edms.cern.ch/document/963325" TargetMode="External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5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dms.cern.ch/document/963325" TargetMode="External"/><Relationship Id="rId3" Type="http://schemas.openxmlformats.org/officeDocument/2006/relationships/image" Target="../media/image18.png"/><Relationship Id="rId5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3" Type="http://schemas.openxmlformats.org/officeDocument/2006/relationships/hyperlink" Target="http://indico.cern.ch/conferenceDisplay.py?confId=1686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4488" y="2054225"/>
            <a:ext cx="8453437" cy="1160463"/>
          </a:xfrm>
        </p:spPr>
        <p:txBody>
          <a:bodyPr/>
          <a:lstStyle/>
          <a:p>
            <a:r>
              <a:rPr lang="en-US" sz="3600" dirty="0"/>
              <a:t>LCG-France </a:t>
            </a:r>
            <a:r>
              <a:rPr lang="en-US" sz="3600" dirty="0" smtClean="0"/>
              <a:t>Project Status</a:t>
            </a:r>
            <a:endParaRPr lang="en-US" sz="2400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3757613"/>
            <a:ext cx="4933950" cy="2795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Verdana" pitchFamily="34" charset="0"/>
              </a:rPr>
              <a:t>Fabio 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Hernandez</a:t>
            </a:r>
          </a:p>
          <a:p>
            <a:pPr>
              <a:lnSpc>
                <a:spcPct val="90000"/>
              </a:lnSpc>
            </a:pP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Frédérique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Chollet</a:t>
            </a:r>
            <a:endParaRPr lang="en-US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Fairouz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</a:rPr>
              <a:t>Malek</a:t>
            </a:r>
            <a:endParaRPr lang="en-US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1800" dirty="0" err="1" smtClean="0">
                <a:latin typeface="Verdana" pitchFamily="34" charset="0"/>
              </a:rPr>
              <a:t>Réunion</a:t>
            </a:r>
            <a:r>
              <a:rPr lang="en-US" sz="1800" dirty="0" smtClean="0">
                <a:latin typeface="Verdana" pitchFamily="34" charset="0"/>
              </a:rPr>
              <a:t> Sites LCG-France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</a:rPr>
              <a:t>Annecy, May 18-19 2009</a:t>
            </a:r>
            <a:endParaRPr lang="en-US" sz="2000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WLCG - Ongoing work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User-level accounting</a:t>
            </a:r>
          </a:p>
          <a:p>
            <a:r>
              <a:rPr lang="en-US" sz="2400" dirty="0" smtClean="0"/>
              <a:t>Improving monitoring tools for various users</a:t>
            </a:r>
          </a:p>
          <a:p>
            <a:pPr lvl="1"/>
            <a:r>
              <a:rPr lang="fr-FR" sz="2000" dirty="0" smtClean="0"/>
              <a:t>E</a:t>
            </a:r>
            <a:r>
              <a:rPr lang="en-US" sz="2000" dirty="0" err="1" smtClean="0"/>
              <a:t>xperiments</a:t>
            </a:r>
            <a:r>
              <a:rPr lang="en-US" sz="2000" dirty="0" smtClean="0"/>
              <a:t> &amp; sites</a:t>
            </a:r>
          </a:p>
          <a:p>
            <a:r>
              <a:rPr lang="en-US" sz="2400" dirty="0" smtClean="0"/>
              <a:t>Automated collection of and reporting on installed CPU and storage capacity</a:t>
            </a:r>
          </a:p>
          <a:p>
            <a:r>
              <a:rPr lang="en-US" sz="2400" dirty="0" smtClean="0"/>
              <a:t>Initial deployment of Scientific Linux v5 for worker nodes, for validation purposes</a:t>
            </a:r>
          </a:p>
          <a:p>
            <a:pPr lvl="1"/>
            <a:r>
              <a:rPr lang="fr-FR" sz="2000" dirty="0" err="1" smtClean="0"/>
              <a:t>Bulk</a:t>
            </a:r>
            <a:r>
              <a:rPr lang="fr-FR" sz="2000" dirty="0" smtClean="0"/>
              <a:t> CPU </a:t>
            </a:r>
            <a:r>
              <a:rPr lang="fr-FR" sz="2000" dirty="0" err="1" smtClean="0"/>
              <a:t>capacity</a:t>
            </a:r>
            <a:r>
              <a:rPr lang="fr-FR" sz="2000" dirty="0" smtClean="0"/>
              <a:t> not </a:t>
            </a:r>
            <a:r>
              <a:rPr lang="fr-FR" sz="2000" dirty="0" err="1" smtClean="0"/>
              <a:t>expected</a:t>
            </a:r>
            <a:r>
              <a:rPr lang="fr-FR" sz="2000" dirty="0" smtClean="0"/>
              <a:t> running SL5 </a:t>
            </a:r>
            <a:r>
              <a:rPr lang="fr-FR" sz="2000" dirty="0" err="1" smtClean="0"/>
              <a:t>before</a:t>
            </a:r>
            <a:r>
              <a:rPr lang="fr-FR" sz="2000" dirty="0" smtClean="0"/>
              <a:t> </a:t>
            </a:r>
            <a:r>
              <a:rPr lang="fr-FR" sz="2000" dirty="0" err="1" smtClean="0"/>
              <a:t>September</a:t>
            </a:r>
            <a:r>
              <a:rPr lang="fr-FR" sz="2000" dirty="0" smtClean="0"/>
              <a:t> 2009</a:t>
            </a:r>
          </a:p>
          <a:p>
            <a:r>
              <a:rPr lang="fr-FR" sz="2400" dirty="0" smtClean="0"/>
              <a:t>Switch to new CPU unit SPEC-HEP 2006</a:t>
            </a:r>
          </a:p>
          <a:p>
            <a:pPr lvl="1"/>
            <a:r>
              <a:rPr lang="fr-FR" sz="2000" dirty="0" err="1" smtClean="0">
                <a:hlinkClick r:id="rId2"/>
              </a:rPr>
              <a:t>https://hepix.caspur.it/benchmarks/doku.php?id</a:t>
            </a:r>
            <a:r>
              <a:rPr lang="fr-FR" sz="2000" dirty="0" smtClean="0">
                <a:hlinkClick r:id="rId2"/>
              </a:rPr>
              <a:t>=</a:t>
            </a:r>
            <a:r>
              <a:rPr lang="fr-FR" sz="2000" dirty="0" err="1" smtClean="0">
                <a:hlinkClick r:id="rId2"/>
              </a:rPr>
              <a:t>homepage</a:t>
            </a:r>
            <a:endParaRPr lang="fr-FR" sz="2000" dirty="0" smtClean="0"/>
          </a:p>
          <a:p>
            <a:r>
              <a:rPr lang="fr-FR" sz="2400" dirty="0" err="1" smtClean="0"/>
              <a:t>Virtualization</a:t>
            </a:r>
            <a:endParaRPr lang="fr-FR" sz="2400" dirty="0" smtClean="0"/>
          </a:p>
          <a:p>
            <a:r>
              <a:rPr lang="fr-FR" sz="2400" dirty="0" smtClean="0"/>
              <a:t>STEP’09</a:t>
            </a:r>
            <a:endParaRPr lang="en-US" sz="240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since previous meeting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of a dedicated farm for end-user analysis in place and tests started (CC)</a:t>
            </a:r>
          </a:p>
          <a:p>
            <a:r>
              <a:rPr lang="en-US" dirty="0" smtClean="0"/>
              <a:t>Pilot testing or early adopters of some services at several sites</a:t>
            </a:r>
          </a:p>
          <a:p>
            <a:pPr lvl="1"/>
            <a:r>
              <a:rPr lang="en-US" dirty="0" smtClean="0"/>
              <a:t>WMS (GRIF), CREAM CE (</a:t>
            </a:r>
            <a:r>
              <a:rPr lang="en-US" dirty="0" err="1" smtClean="0"/>
              <a:t>Subatech</a:t>
            </a:r>
            <a:r>
              <a:rPr lang="en-US" dirty="0" smtClean="0"/>
              <a:t>), </a:t>
            </a:r>
            <a:r>
              <a:rPr lang="en-US" dirty="0" err="1" smtClean="0"/>
              <a:t>glexec</a:t>
            </a:r>
            <a:r>
              <a:rPr lang="en-US" dirty="0" smtClean="0"/>
              <a:t> &amp; SCAS (CC), </a:t>
            </a:r>
            <a:r>
              <a:rPr lang="fr-FR" dirty="0" smtClean="0"/>
              <a:t>…</a:t>
            </a:r>
          </a:p>
          <a:p>
            <a:r>
              <a:rPr lang="fr-FR" dirty="0" err="1" smtClean="0"/>
              <a:t>Several</a:t>
            </a:r>
            <a:r>
              <a:rPr lang="fr-FR" dirty="0" smtClean="0"/>
              <a:t> software and hardware updates</a:t>
            </a:r>
          </a:p>
          <a:p>
            <a:pPr lvl="1"/>
            <a:r>
              <a:rPr lang="fr-FR" dirty="0" smtClean="0"/>
              <a:t>FTS, VO boxes, WMS, </a:t>
            </a:r>
            <a:r>
              <a:rPr lang="fr-FR" dirty="0" err="1" smtClean="0"/>
              <a:t>CEs</a:t>
            </a:r>
            <a:r>
              <a:rPr lang="fr-FR" dirty="0" smtClean="0"/>
              <a:t>, …</a:t>
            </a:r>
          </a:p>
          <a:p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Contribution of LCG-France to the funding of the tier-2s and tier-3s: on time</a:t>
            </a:r>
          </a:p>
          <a:p>
            <a:r>
              <a:rPr lang="en-US" dirty="0" smtClean="0"/>
              <a:t>Risk analysis: belated</a:t>
            </a:r>
          </a:p>
          <a:p>
            <a:r>
              <a:rPr lang="en-US" dirty="0" smtClean="0"/>
              <a:t>Quarterly all-sites meetings: first experience seems worth to continue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388" y="1484313"/>
            <a:ext cx="8785225" cy="4783137"/>
          </a:xfrm>
        </p:spPr>
        <p:txBody>
          <a:bodyPr/>
          <a:lstStyle/>
          <a:p>
            <a:r>
              <a:rPr lang="en-US" sz="2400" dirty="0" smtClean="0"/>
              <a:t>Connectivity of LAPP to the national network, before LHC starts</a:t>
            </a:r>
          </a:p>
          <a:p>
            <a:r>
              <a:rPr lang="en-US" sz="2400" dirty="0" smtClean="0"/>
              <a:t>Infrastructure </a:t>
            </a:r>
            <a:r>
              <a:rPr lang="en-US" sz="2400" dirty="0" smtClean="0"/>
              <a:t>of tier-1</a:t>
            </a:r>
          </a:p>
          <a:p>
            <a:r>
              <a:rPr lang="en-US" sz="2400" dirty="0" smtClean="0"/>
              <a:t>Performance of the access to mass storage at tier-1</a:t>
            </a:r>
          </a:p>
          <a:p>
            <a:pPr lvl="1"/>
            <a:r>
              <a:rPr lang="fr-FR" sz="2000" dirty="0" smtClean="0"/>
              <a:t>Y</a:t>
            </a:r>
            <a:r>
              <a:rPr lang="en-US" sz="2000" dirty="0" smtClean="0"/>
              <a:t>et to demonstrate that it can cope with requirements by LHC </a:t>
            </a:r>
            <a:r>
              <a:rPr lang="en-US" sz="2000" dirty="0" smtClean="0"/>
              <a:t>experiments</a:t>
            </a:r>
          </a:p>
          <a:p>
            <a:r>
              <a:rPr lang="en-US" sz="2400" dirty="0" smtClean="0"/>
              <a:t>Stability of the storage components</a:t>
            </a:r>
            <a:endParaRPr lang="en-US" sz="2400" dirty="0" smtClean="0"/>
          </a:p>
          <a:p>
            <a:r>
              <a:rPr lang="en-US" sz="2400" dirty="0" smtClean="0"/>
              <a:t>Requirements </a:t>
            </a:r>
            <a:r>
              <a:rPr lang="en-US" sz="2400" dirty="0" smtClean="0"/>
              <a:t>for data analysis not yet understood</a:t>
            </a:r>
          </a:p>
          <a:p>
            <a:r>
              <a:rPr lang="fr-FR" sz="2400" dirty="0" smtClean="0"/>
              <a:t>L</a:t>
            </a:r>
            <a:r>
              <a:rPr lang="en-US" sz="2400" dirty="0" err="1" smtClean="0"/>
              <a:t>ack</a:t>
            </a:r>
            <a:r>
              <a:rPr lang="en-US" sz="2400" dirty="0" smtClean="0"/>
              <a:t> of sufficient regulation mechanisms</a:t>
            </a:r>
          </a:p>
          <a:p>
            <a:pPr lvl="1"/>
            <a:r>
              <a:rPr lang="fr-FR" sz="2000" dirty="0" smtClean="0"/>
              <a:t>I</a:t>
            </a:r>
            <a:r>
              <a:rPr lang="en-US" sz="2000" dirty="0" err="1" smtClean="0"/>
              <a:t>nter</a:t>
            </a:r>
            <a:r>
              <a:rPr lang="en-US" sz="2000" dirty="0" smtClean="0"/>
              <a:t>-site data </a:t>
            </a:r>
            <a:r>
              <a:rPr lang="en-US" sz="2000" dirty="0" err="1" smtClean="0"/>
              <a:t>transfering</a:t>
            </a:r>
            <a:endParaRPr lang="en-US" sz="2000" dirty="0" smtClean="0"/>
          </a:p>
          <a:p>
            <a:pPr lvl="1"/>
            <a:r>
              <a:rPr lang="en-US" sz="2000" dirty="0" smtClean="0"/>
              <a:t>Different activities by the same experiment within a single site</a:t>
            </a:r>
          </a:p>
          <a:p>
            <a:endParaRPr lang="en-US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meeting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Update on tier-1 activities and infrastructure</a:t>
            </a:r>
          </a:p>
          <a:p>
            <a:r>
              <a:rPr lang="en-US" sz="2800" dirty="0" smtClean="0"/>
              <a:t>Updates on some other sites</a:t>
            </a:r>
          </a:p>
          <a:p>
            <a:r>
              <a:rPr lang="en-US" sz="2800" dirty="0" smtClean="0"/>
              <a:t>Experiments</a:t>
            </a:r>
          </a:p>
          <a:p>
            <a:r>
              <a:rPr lang="en-US" sz="2800" dirty="0" smtClean="0"/>
              <a:t>Transition to the French NGI</a:t>
            </a:r>
          </a:p>
          <a:p>
            <a:pPr lvl="1"/>
            <a:r>
              <a:rPr lang="en-US" sz="2400" dirty="0" smtClean="0"/>
              <a:t>organization and day-to-day operations</a:t>
            </a:r>
          </a:p>
          <a:p>
            <a:r>
              <a:rPr lang="en-US" sz="2800" dirty="0" smtClean="0"/>
              <a:t>Updates on working groups</a:t>
            </a:r>
          </a:p>
          <a:p>
            <a:pPr lvl="1"/>
            <a:r>
              <a:rPr lang="en-US" sz="2400" dirty="0" smtClean="0"/>
              <a:t>accounting and monitoring</a:t>
            </a:r>
          </a:p>
          <a:p>
            <a:r>
              <a:rPr lang="en-US" sz="2800" dirty="0" smtClean="0"/>
              <a:t>Connectivity update</a:t>
            </a:r>
          </a:p>
          <a:p>
            <a:pPr lvl="1"/>
            <a:r>
              <a:rPr lang="en-US" sz="2400" dirty="0" smtClean="0"/>
              <a:t>WAN and LANs</a:t>
            </a:r>
          </a:p>
          <a:p>
            <a:r>
              <a:rPr lang="en-US" sz="2800" dirty="0" smtClean="0"/>
              <a:t>LHC data analysis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8F16E2-63C5-45D3-BDF6-EA710A058361}" type="slidenum">
              <a:rPr lang="fr-FR"/>
              <a:pPr/>
              <a:t>15</a:t>
            </a:fld>
            <a:endParaRPr lang="fr-FR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Information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LCG-France website </a:t>
            </a:r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lcg.in2p3.</a:t>
            </a:r>
            <a:r>
              <a:rPr lang="en-US" sz="2800" dirty="0" smtClean="0">
                <a:hlinkClick r:id="rId3"/>
              </a:rPr>
              <a:t>fr</a:t>
            </a:r>
            <a:endParaRPr lang="en-US" sz="2800" dirty="0" smtClean="0"/>
          </a:p>
          <a:p>
            <a:r>
              <a:rPr lang="en-US" sz="2800" dirty="0" smtClean="0"/>
              <a:t>Agendas</a:t>
            </a:r>
          </a:p>
          <a:p>
            <a:pPr lvl="1"/>
            <a:r>
              <a:rPr lang="fr-FR" sz="2000" dirty="0" smtClean="0">
                <a:hlinkClick r:id="rId4"/>
              </a:rPr>
              <a:t>http://indico.in2p3.fr/categoryDisplay.py?categId=59</a:t>
            </a:r>
            <a:endParaRPr lang="en-US" sz="2000" dirty="0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-60326" y="6607175"/>
            <a:ext cx="2044573" cy="341313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F. Hernandez/</a:t>
            </a:r>
            <a:r>
              <a:rPr lang="fr-FR" dirty="0" err="1" smtClean="0"/>
              <a:t>F.Chollet</a:t>
            </a:r>
            <a:r>
              <a:rPr lang="fr-FR" dirty="0" smtClean="0"/>
              <a:t>/</a:t>
            </a:r>
            <a:r>
              <a:rPr lang="fr-FR" dirty="0" err="1" smtClean="0"/>
              <a:t>F.Malek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F73628-BAC5-42AE-99AC-9046D2476DA8}" type="slidenum">
              <a:rPr lang="fr-FR"/>
              <a:pPr/>
              <a:t>16</a:t>
            </a:fld>
            <a:endParaRPr lang="fr-FR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139268" name="WordArt 4"/>
          <p:cNvSpPr>
            <a:spLocks noChangeArrowheads="1" noChangeShapeType="1" noTextEdit="1"/>
          </p:cNvSpPr>
          <p:nvPr/>
        </p:nvSpPr>
        <p:spPr bwMode="auto">
          <a:xfrm>
            <a:off x="2503488" y="1719263"/>
            <a:ext cx="4132262" cy="4405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fr-FR" sz="3600" kern="10">
                <a:ln w="9525">
                  <a:noFill/>
                  <a:round/>
                  <a:headEnd/>
                  <a:tailEnd/>
                </a:ln>
                <a:solidFill>
                  <a:srgbClr val="003366"/>
                </a:solidFill>
                <a:latin typeface="Arial Black"/>
              </a:rPr>
              <a:t>?</a:t>
            </a: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-60326" y="6607175"/>
            <a:ext cx="2044573" cy="341313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F. Hernandez/</a:t>
            </a:r>
            <a:r>
              <a:rPr lang="fr-FR" dirty="0" err="1" smtClean="0"/>
              <a:t>F.Chollet</a:t>
            </a:r>
            <a:r>
              <a:rPr lang="fr-FR" dirty="0" smtClean="0"/>
              <a:t>/</a:t>
            </a:r>
            <a:r>
              <a:rPr lang="fr-FR" dirty="0" err="1" smtClean="0"/>
              <a:t>F.Malek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1E68B8-EF8C-409C-9829-4357DC3C0173}" type="slidenum">
              <a:rPr lang="fr-FR"/>
              <a:pPr/>
              <a:t>2</a:t>
            </a:fld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LCG-France contribution to WLCG</a:t>
            </a:r>
          </a:p>
          <a:p>
            <a:r>
              <a:rPr lang="en-US" dirty="0" smtClean="0"/>
              <a:t>Ongoing work</a:t>
            </a:r>
          </a:p>
          <a:p>
            <a:r>
              <a:rPr lang="en-US" dirty="0" smtClean="0"/>
              <a:t>Progress since last </a:t>
            </a:r>
            <a:r>
              <a:rPr lang="en-US" smtClean="0"/>
              <a:t>meeting</a:t>
            </a:r>
          </a:p>
          <a:p>
            <a:r>
              <a:rPr lang="en-US" smtClean="0"/>
              <a:t>Questions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-60326" y="6607175"/>
            <a:ext cx="2044573" cy="341313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F. Hernandez/</a:t>
            </a:r>
            <a:r>
              <a:rPr lang="fr-FR" dirty="0" err="1" smtClean="0"/>
              <a:t>F.Chollet</a:t>
            </a:r>
            <a:r>
              <a:rPr lang="fr-FR" dirty="0" smtClean="0"/>
              <a:t>/</a:t>
            </a:r>
            <a:r>
              <a:rPr lang="fr-FR" dirty="0" err="1" smtClean="0"/>
              <a:t>F.Malek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infrastructure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BE04F1-4F2D-4B54-BDF1-5D58CB59FD80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 rot="16200000">
            <a:off x="-1074406" y="5188268"/>
            <a:ext cx="2425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+mj-lt"/>
              </a:rPr>
              <a:t>Source: </a:t>
            </a:r>
            <a:r>
              <a:rPr lang="fr-FR" sz="1200" dirty="0" smtClean="0">
                <a:latin typeface="+mj-lt"/>
                <a:hlinkClick r:id="rId2"/>
              </a:rPr>
              <a:t>EGEE </a:t>
            </a:r>
            <a:r>
              <a:rPr lang="fr-FR" sz="1200" dirty="0" err="1" smtClean="0">
                <a:latin typeface="+mj-lt"/>
                <a:hlinkClick r:id="rId2"/>
              </a:rPr>
              <a:t>Accounting</a:t>
            </a:r>
            <a:r>
              <a:rPr lang="fr-FR" sz="1200" dirty="0" smtClean="0">
                <a:latin typeface="+mj-lt"/>
                <a:hlinkClick r:id="rId2"/>
              </a:rPr>
              <a:t> Portal</a:t>
            </a:r>
            <a:endParaRPr lang="fr-FR" sz="1200" dirty="0">
              <a:latin typeface="+mj-lt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175" y="1295145"/>
            <a:ext cx="4788797" cy="2667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7573" y="3895205"/>
            <a:ext cx="4699289" cy="277181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AutoShape 39"/>
          <p:cNvSpPr>
            <a:spLocks noChangeArrowheads="1"/>
          </p:cNvSpPr>
          <p:nvPr/>
        </p:nvSpPr>
        <p:spPr bwMode="auto">
          <a:xfrm>
            <a:off x="1830536" y="4900799"/>
            <a:ext cx="2370130" cy="1357322"/>
          </a:xfrm>
          <a:prstGeom prst="wedgeRoundRectCallout">
            <a:avLst>
              <a:gd name="adj1" fmla="val 60741"/>
              <a:gd name="adj2" fmla="val 14214"/>
              <a:gd name="adj3" fmla="val 16667"/>
            </a:avLst>
          </a:prstGeom>
          <a:solidFill>
            <a:srgbClr val="FFFF99"/>
          </a:solidFill>
          <a:ln w="57150" algn="ctr">
            <a:noFill/>
            <a:miter lim="800000"/>
            <a:headEnd/>
            <a:tailEnd/>
          </a:ln>
          <a:effectLst>
            <a:outerShdw dist="124841" dir="2700000" algn="ctr" rotWithShape="0">
              <a:schemeClr val="bg2"/>
            </a:outerShdw>
          </a:effectLst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sz="1600" b="1" dirty="0" err="1" smtClean="0">
                <a:latin typeface="+mn-lt"/>
              </a:rPr>
              <a:t>Users</a:t>
            </a:r>
            <a:r>
              <a:rPr lang="fr-FR" sz="1600" b="1" dirty="0" smtClean="0">
                <a:latin typeface="+mn-lt"/>
              </a:rPr>
              <a:t> </a:t>
            </a:r>
            <a:r>
              <a:rPr lang="fr-FR" sz="1600" dirty="0" err="1" smtClean="0">
                <a:latin typeface="+mn-lt"/>
              </a:rPr>
              <a:t>currently</a:t>
            </a:r>
            <a:r>
              <a:rPr lang="fr-FR" sz="1600" dirty="0" smtClean="0">
                <a:latin typeface="+mn-lt"/>
              </a:rPr>
              <a:t> </a:t>
            </a:r>
            <a:r>
              <a:rPr lang="fr-FR" sz="1600" dirty="0" err="1" smtClean="0">
                <a:latin typeface="+mn-lt"/>
              </a:rPr>
              <a:t>registered</a:t>
            </a:r>
            <a:r>
              <a:rPr lang="fr-FR" sz="1600" dirty="0" smtClean="0">
                <a:latin typeface="+mn-lt"/>
              </a:rPr>
              <a:t> in LHC VOs have </a:t>
            </a:r>
            <a:r>
              <a:rPr lang="fr-FR" sz="1600" dirty="0" err="1" smtClean="0">
                <a:latin typeface="+mn-lt"/>
              </a:rPr>
              <a:t>certificates</a:t>
            </a:r>
            <a:r>
              <a:rPr lang="fr-FR" sz="1600" dirty="0" smtClean="0">
                <a:latin typeface="+mn-lt"/>
              </a:rPr>
              <a:t> </a:t>
            </a:r>
            <a:r>
              <a:rPr lang="fr-FR" sz="1600" dirty="0" err="1" smtClean="0">
                <a:latin typeface="+mn-lt"/>
              </a:rPr>
              <a:t>issued</a:t>
            </a:r>
            <a:r>
              <a:rPr lang="fr-FR" sz="1600" dirty="0" smtClean="0">
                <a:latin typeface="+mn-lt"/>
              </a:rPr>
              <a:t> by </a:t>
            </a:r>
            <a:r>
              <a:rPr lang="fr-FR" sz="1600" dirty="0" err="1" smtClean="0">
                <a:latin typeface="+mn-lt"/>
              </a:rPr>
              <a:t>authorities</a:t>
            </a:r>
            <a:r>
              <a:rPr lang="fr-FR" sz="1600" dirty="0" smtClean="0">
                <a:latin typeface="+mn-lt"/>
              </a:rPr>
              <a:t> in </a:t>
            </a:r>
            <a:r>
              <a:rPr lang="fr-FR" sz="1600" dirty="0" err="1" smtClean="0">
                <a:latin typeface="+mn-lt"/>
              </a:rPr>
              <a:t>these</a:t>
            </a:r>
            <a:r>
              <a:rPr lang="fr-FR" sz="1600" dirty="0" smtClean="0">
                <a:latin typeface="+mn-lt"/>
              </a:rPr>
              <a:t> countries</a:t>
            </a:r>
          </a:p>
        </p:txBody>
      </p:sp>
      <p:sp>
        <p:nvSpPr>
          <p:cNvPr id="6" name="AutoShape 39"/>
          <p:cNvSpPr>
            <a:spLocks noChangeArrowheads="1"/>
          </p:cNvSpPr>
          <p:nvPr/>
        </p:nvSpPr>
        <p:spPr bwMode="auto">
          <a:xfrm>
            <a:off x="5344399" y="1572888"/>
            <a:ext cx="2904054" cy="1935886"/>
          </a:xfrm>
          <a:prstGeom prst="wedgeRoundRectCallout">
            <a:avLst>
              <a:gd name="adj1" fmla="val -67730"/>
              <a:gd name="adj2" fmla="val 20904"/>
              <a:gd name="adj3" fmla="val 16667"/>
            </a:avLst>
          </a:prstGeom>
          <a:solidFill>
            <a:srgbClr val="FFFF99"/>
          </a:solidFill>
          <a:ln w="57150" algn="ctr">
            <a:noFill/>
            <a:miter lim="800000"/>
            <a:headEnd/>
            <a:tailEnd/>
          </a:ln>
          <a:effectLst>
            <a:outerShdw dist="124841" dir="2700000" algn="ctr" rotWithShape="0">
              <a:schemeClr val="bg2"/>
            </a:outerShdw>
          </a:effectLst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sz="1600" dirty="0" smtClean="0">
                <a:latin typeface="+mn-lt"/>
              </a:rPr>
              <a:t>Location of </a:t>
            </a:r>
            <a:r>
              <a:rPr lang="fr-FR" sz="1600" b="1" dirty="0" smtClean="0">
                <a:latin typeface="+mn-lt"/>
              </a:rPr>
              <a:t>sites </a:t>
            </a:r>
            <a:r>
              <a:rPr lang="fr-FR" sz="1600" dirty="0" err="1" smtClean="0">
                <a:latin typeface="+mn-lt"/>
              </a:rPr>
              <a:t>connected</a:t>
            </a:r>
            <a:r>
              <a:rPr lang="fr-FR" sz="1600" dirty="0" smtClean="0">
                <a:latin typeface="+mn-lt"/>
              </a:rPr>
              <a:t> to a </a:t>
            </a:r>
            <a:r>
              <a:rPr lang="fr-FR" sz="1600" dirty="0" err="1" smtClean="0">
                <a:latin typeface="+mn-lt"/>
              </a:rPr>
              <a:t>grid</a:t>
            </a:r>
            <a:r>
              <a:rPr lang="fr-FR" sz="1600" dirty="0" smtClean="0">
                <a:latin typeface="+mn-lt"/>
              </a:rPr>
              <a:t> infrastructure </a:t>
            </a:r>
            <a:r>
              <a:rPr lang="fr-FR" sz="1600" dirty="0" err="1" smtClean="0">
                <a:latin typeface="+mn-lt"/>
              </a:rPr>
              <a:t>which</a:t>
            </a:r>
            <a:r>
              <a:rPr lang="fr-FR" sz="1600" dirty="0" smtClean="0">
                <a:latin typeface="+mn-lt"/>
              </a:rPr>
              <a:t> </a:t>
            </a:r>
            <a:r>
              <a:rPr lang="fr-FR" sz="1600" dirty="0" err="1" smtClean="0">
                <a:latin typeface="+mn-lt"/>
              </a:rPr>
              <a:t>provided</a:t>
            </a:r>
            <a:r>
              <a:rPr lang="fr-FR" sz="1600" dirty="0" smtClean="0">
                <a:latin typeface="+mn-lt"/>
              </a:rPr>
              <a:t> CPU </a:t>
            </a:r>
            <a:r>
              <a:rPr lang="fr-FR" sz="1600" dirty="0" err="1" smtClean="0">
                <a:latin typeface="+mn-lt"/>
              </a:rPr>
              <a:t>resources</a:t>
            </a:r>
            <a:r>
              <a:rPr lang="fr-FR" sz="1600" dirty="0" smtClean="0">
                <a:latin typeface="+mn-lt"/>
              </a:rPr>
              <a:t> to LHC </a:t>
            </a:r>
            <a:r>
              <a:rPr lang="fr-FR" sz="1600" dirty="0" err="1" smtClean="0">
                <a:latin typeface="+mn-lt"/>
              </a:rPr>
              <a:t>experiments</a:t>
            </a:r>
            <a:r>
              <a:rPr lang="fr-FR" sz="1600" dirty="0" smtClean="0">
                <a:latin typeface="+mn-lt"/>
              </a:rPr>
              <a:t> in 2008 (43 countries)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err="1" smtClean="0"/>
              <a:t>Actual</a:t>
            </a:r>
            <a:r>
              <a:rPr lang="fr-FR" sz="3600" dirty="0" smtClean="0"/>
              <a:t> contribution:</a:t>
            </a:r>
            <a:br>
              <a:rPr lang="fr-FR" sz="3600" dirty="0" smtClean="0"/>
            </a:br>
            <a:r>
              <a:rPr lang="fr-FR" sz="3600" dirty="0" smtClean="0"/>
              <a:t>CPU All sites</a:t>
            </a:r>
            <a:endParaRPr lang="fr-FR" sz="36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8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-60326" y="6607175"/>
            <a:ext cx="2044573" cy="341313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F. Hernandez/</a:t>
            </a:r>
            <a:r>
              <a:rPr lang="fr-FR" dirty="0" err="1" smtClean="0"/>
              <a:t>F.Chollet</a:t>
            </a:r>
            <a:r>
              <a:rPr lang="fr-FR" dirty="0" smtClean="0"/>
              <a:t>/</a:t>
            </a:r>
            <a:r>
              <a:rPr lang="fr-FR" dirty="0" err="1" smtClean="0"/>
              <a:t>F.Malek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 rot="16200000">
            <a:off x="-988721" y="5220202"/>
            <a:ext cx="22390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Source: </a:t>
            </a:r>
            <a:r>
              <a:rPr lang="fr-FR" sz="1100" dirty="0" smtClean="0">
                <a:hlinkClick r:id="rId3"/>
              </a:rPr>
              <a:t>EGEE </a:t>
            </a:r>
            <a:r>
              <a:rPr lang="fr-FR" sz="1100" dirty="0" err="1" smtClean="0">
                <a:hlinkClick r:id="rId3"/>
              </a:rPr>
              <a:t>Accounting</a:t>
            </a:r>
            <a:r>
              <a:rPr lang="fr-FR" sz="1100" dirty="0" smtClean="0">
                <a:hlinkClick r:id="rId3"/>
              </a:rPr>
              <a:t> Portal</a:t>
            </a:r>
            <a:endParaRPr lang="fr-FR" sz="1100" dirty="0"/>
          </a:p>
        </p:txBody>
      </p:sp>
      <p:graphicFrame>
        <p:nvGraphicFramePr>
          <p:cNvPr id="9" name="Graphique 8"/>
          <p:cNvGraphicFramePr/>
          <p:nvPr/>
        </p:nvGraphicFramePr>
        <p:xfrm>
          <a:off x="888621" y="1383232"/>
          <a:ext cx="6906883" cy="5474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Bulle rectangulaire à coins arrondis 10"/>
          <p:cNvSpPr/>
          <p:nvPr/>
        </p:nvSpPr>
        <p:spPr bwMode="auto">
          <a:xfrm>
            <a:off x="7305442" y="1662785"/>
            <a:ext cx="1653918" cy="1719619"/>
          </a:xfrm>
          <a:prstGeom prst="wedgeRoundRectCallout">
            <a:avLst>
              <a:gd name="adj1" fmla="val -73824"/>
              <a:gd name="adj2" fmla="val 24753"/>
              <a:gd name="adj3" fmla="val 16667"/>
            </a:avLst>
          </a:prstGeom>
          <a:solidFill>
            <a:srgbClr val="FFFF99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r>
              <a:rPr lang="fr-FR" dirty="0" smtClean="0"/>
              <a:t>43 countries </a:t>
            </a:r>
            <a:r>
              <a:rPr lang="fr-FR" dirty="0" err="1" smtClean="0"/>
              <a:t>contribute</a:t>
            </a:r>
            <a:r>
              <a:rPr lang="fr-FR" dirty="0" smtClean="0"/>
              <a:t> CPU to the LHC </a:t>
            </a:r>
            <a:r>
              <a:rPr lang="fr-FR" dirty="0" err="1" smtClean="0"/>
              <a:t>experiments</a:t>
            </a:r>
            <a:endParaRPr lang="fr-FR" dirty="0" smtClean="0"/>
          </a:p>
        </p:txBody>
      </p:sp>
      <p:sp>
        <p:nvSpPr>
          <p:cNvPr id="13" name="Bulle rectangulaire à coins arrondis 12"/>
          <p:cNvSpPr/>
          <p:nvPr/>
        </p:nvSpPr>
        <p:spPr bwMode="auto">
          <a:xfrm>
            <a:off x="7490081" y="4418176"/>
            <a:ext cx="1487321" cy="1554870"/>
          </a:xfrm>
          <a:prstGeom prst="wedgeRoundRectCallout">
            <a:avLst>
              <a:gd name="adj1" fmla="val -64702"/>
              <a:gd name="adj2" fmla="val -24973"/>
              <a:gd name="adj3" fmla="val 16667"/>
            </a:avLst>
          </a:prstGeom>
          <a:solidFill>
            <a:srgbClr val="FFFF99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1397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r>
              <a:rPr lang="fr-FR" dirty="0" smtClean="0"/>
              <a:t>Top 10 countries </a:t>
            </a:r>
            <a:r>
              <a:rPr lang="fr-FR" dirty="0" err="1" smtClean="0"/>
              <a:t>crontribute</a:t>
            </a:r>
            <a:r>
              <a:rPr lang="fr-FR" dirty="0" smtClean="0"/>
              <a:t> 85% of CPU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582" y="2139947"/>
            <a:ext cx="533444" cy="354584"/>
          </a:xfrm>
          <a:prstGeom prst="rect">
            <a:avLst/>
          </a:prstGeom>
          <a:effectLst>
            <a:outerShdw blurRad="50800" dist="1270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err="1" smtClean="0"/>
              <a:t>Actual</a:t>
            </a:r>
            <a:r>
              <a:rPr lang="fr-FR" sz="3600" dirty="0" smtClean="0"/>
              <a:t> contribution:</a:t>
            </a:r>
            <a:br>
              <a:rPr lang="fr-FR" sz="3600" dirty="0" smtClean="0"/>
            </a:br>
            <a:r>
              <a:rPr lang="fr-FR" sz="3600" dirty="0" smtClean="0"/>
              <a:t>CPU All sites (</a:t>
            </a:r>
            <a:r>
              <a:rPr lang="fr-FR" sz="3600" dirty="0" err="1" smtClean="0"/>
              <a:t>cont</a:t>
            </a:r>
            <a:r>
              <a:rPr lang="fr-FR" sz="3600" dirty="0" smtClean="0"/>
              <a:t>.)</a:t>
            </a:r>
            <a:endParaRPr lang="fr-FR" sz="36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-60326" y="6607175"/>
            <a:ext cx="2044573" cy="341313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F. Hernandez/</a:t>
            </a:r>
            <a:r>
              <a:rPr lang="fr-FR" dirty="0" err="1" smtClean="0"/>
              <a:t>F.Chollet</a:t>
            </a:r>
            <a:r>
              <a:rPr lang="fr-FR" dirty="0" smtClean="0"/>
              <a:t>/</a:t>
            </a:r>
            <a:r>
              <a:rPr lang="fr-FR" dirty="0" err="1" smtClean="0"/>
              <a:t>F.Malek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 rot="16200000">
            <a:off x="-945876" y="5286924"/>
            <a:ext cx="21456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/>
              <a:t>Source: </a:t>
            </a:r>
            <a:r>
              <a:rPr lang="fr-FR" sz="1050" dirty="0" smtClean="0">
                <a:hlinkClick r:id="rId3"/>
              </a:rPr>
              <a:t>EGEE </a:t>
            </a:r>
            <a:r>
              <a:rPr lang="fr-FR" sz="1050" dirty="0" err="1" smtClean="0">
                <a:hlinkClick r:id="rId3"/>
              </a:rPr>
              <a:t>Accounting</a:t>
            </a:r>
            <a:r>
              <a:rPr lang="fr-FR" sz="1050" dirty="0" smtClean="0">
                <a:hlinkClick r:id="rId3"/>
              </a:rPr>
              <a:t> Portal</a:t>
            </a:r>
            <a:endParaRPr lang="fr-FR" sz="1050" dirty="0"/>
          </a:p>
        </p:txBody>
      </p:sp>
      <p:graphicFrame>
        <p:nvGraphicFramePr>
          <p:cNvPr id="10" name="Graphique 9"/>
          <p:cNvGraphicFramePr/>
          <p:nvPr/>
        </p:nvGraphicFramePr>
        <p:xfrm>
          <a:off x="349263" y="1597003"/>
          <a:ext cx="6953841" cy="4918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Tableau 10"/>
          <p:cNvGraphicFramePr>
            <a:graphicFrameLocks noGrp="1" noChangeAspect="1"/>
          </p:cNvGraphicFramePr>
          <p:nvPr/>
        </p:nvGraphicFramePr>
        <p:xfrm>
          <a:off x="5983262" y="2074386"/>
          <a:ext cx="2951601" cy="421813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76200" dir="2700000" algn="tl" rotWithShape="0">
                    <a:srgbClr val="000000">
                      <a:alpha val="43000"/>
                    </a:srgbClr>
                  </a:outerShdw>
                </a:effectLst>
                <a:tableStyleId>{793D81CF-94F2-401A-BA57-92F5A7B2D0C5}</a:tableStyleId>
              </a:tblPr>
              <a:tblGrid>
                <a:gridCol w="517827"/>
                <a:gridCol w="1106967"/>
                <a:gridCol w="347767"/>
                <a:gridCol w="347602"/>
                <a:gridCol w="340006"/>
                <a:gridCol w="291432"/>
              </a:tblGrid>
              <a:tr h="61948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Role</a:t>
                      </a:r>
                      <a:endParaRPr lang="en-US" sz="1100" dirty="0"/>
                    </a:p>
                  </a:txBody>
                  <a:tcPr marL="56307" marR="56307" marT="28154" marB="28154" anchor="ctr">
                    <a:solidFill>
                      <a:srgbClr val="FF883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Site</a:t>
                      </a:r>
                      <a:endParaRPr lang="en-US" sz="1100" dirty="0"/>
                    </a:p>
                  </a:txBody>
                  <a:tcPr marL="56307" marR="56307" marT="28154" marB="28154" anchor="ctr">
                    <a:solidFill>
                      <a:srgbClr val="FF883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ALICE</a:t>
                      </a:r>
                      <a:endParaRPr lang="en-US" sz="1100" dirty="0"/>
                    </a:p>
                  </a:txBody>
                  <a:tcPr marL="56307" marR="56307" marT="28154" marB="28154" vert="vert270" anchor="ctr">
                    <a:solidFill>
                      <a:srgbClr val="FF883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ATLAS</a:t>
                      </a:r>
                      <a:endParaRPr lang="en-US" sz="1100" dirty="0"/>
                    </a:p>
                  </a:txBody>
                  <a:tcPr marL="56307" marR="56307" marT="28154" marB="28154" vert="vert270" anchor="ctr">
                    <a:solidFill>
                      <a:srgbClr val="FF883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CMS</a:t>
                      </a:r>
                      <a:endParaRPr lang="en-US" sz="1100" dirty="0"/>
                    </a:p>
                  </a:txBody>
                  <a:tcPr marL="56307" marR="56307" marT="28154" marB="28154" vert="vert270" anchor="ctr">
                    <a:solidFill>
                      <a:srgbClr val="FF883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err="1" smtClean="0"/>
                        <a:t>LHCb</a:t>
                      </a:r>
                      <a:endParaRPr lang="en-US" sz="1100" dirty="0"/>
                    </a:p>
                  </a:txBody>
                  <a:tcPr marL="56307" marR="56307" marT="28154" marB="28154" vert="vert270" anchor="ctr">
                    <a:solidFill>
                      <a:srgbClr val="FF8837"/>
                    </a:solidFill>
                  </a:tcPr>
                </a:tc>
              </a:tr>
              <a:tr h="34868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Tier-1</a:t>
                      </a:r>
                      <a:endParaRPr lang="en-US" sz="9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IN2P3-CC</a:t>
                      </a:r>
                      <a:endParaRPr lang="en-US" sz="9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✓</a:t>
                      </a:r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✓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✓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✓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</a:tr>
              <a:tr h="348683">
                <a:tc rowSpan="6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Tier-2</a:t>
                      </a:r>
                      <a:endParaRPr lang="en-US" sz="9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IN2P3-CC-T2</a:t>
                      </a:r>
                      <a:endParaRPr lang="en-US" sz="9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✓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✓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✓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✓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</a:tr>
              <a:tr h="348683">
                <a:tc v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GRIF</a:t>
                      </a:r>
                      <a:endParaRPr lang="en-US" sz="9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✓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✓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✓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✓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</a:tr>
              <a:tr h="348683">
                <a:tc v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IN2P3-LPC</a:t>
                      </a:r>
                      <a:endParaRPr lang="en-US" sz="9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✓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✓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✓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</a:tr>
              <a:tr h="348683">
                <a:tc v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IN2P3-IRES</a:t>
                      </a:r>
                      <a:endParaRPr lang="en-US" sz="9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✓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✓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</a:tr>
              <a:tr h="3486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IN2P3-LAPP</a:t>
                      </a:r>
                      <a:endParaRPr lang="en-US" sz="9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✓</a:t>
                      </a:r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✓</a:t>
                      </a:r>
                    </a:p>
                  </a:txBody>
                  <a:tcPr marL="56307" marR="56307" marT="28154" marB="28154" anchor="ctr"/>
                </a:tc>
              </a:tr>
              <a:tr h="348683">
                <a:tc v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IN2P3-SUBATECH</a:t>
                      </a:r>
                      <a:endParaRPr lang="en-US" sz="9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✓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</a:tr>
              <a:tr h="348683">
                <a:tc rowSpan="3"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Tier-3</a:t>
                      </a:r>
                      <a:endParaRPr lang="en-US" sz="900" dirty="0"/>
                    </a:p>
                  </a:txBody>
                  <a:tcPr marL="56307" marR="56307" marT="28154" marB="28154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IN2P3-CPPM</a:t>
                      </a:r>
                      <a:endParaRPr lang="en-US" sz="9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✓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✓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</a:tr>
              <a:tr h="348683">
                <a:tc v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IN2P3-IPNL</a:t>
                      </a:r>
                      <a:endParaRPr lang="en-US" sz="9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✓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✓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</a:tr>
              <a:tr h="348683">
                <a:tc v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/>
                        <a:t>IN2P3-LPSC</a:t>
                      </a:r>
                      <a:endParaRPr lang="en-US" sz="9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✓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✓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56307" marR="56307" marT="28154" marB="28154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675" y="0"/>
            <a:ext cx="4783325" cy="370707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78789"/>
            <a:ext cx="4489305" cy="347921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-1"/>
            <a:ext cx="4375541" cy="339104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6993" y="3380571"/>
            <a:ext cx="4487007" cy="3477430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 rot="19800000">
            <a:off x="1429337" y="994558"/>
            <a:ext cx="18282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FF"/>
                </a:solidFill>
              </a:rPr>
              <a:t>ALICE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 rot="19800000">
            <a:off x="5912406" y="1172107"/>
            <a:ext cx="19431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ATLAS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 rot="19800000">
            <a:off x="1663441" y="4617612"/>
            <a:ext cx="14385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FF"/>
                </a:solidFill>
              </a:rPr>
              <a:t>CMS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 rot="19800000">
            <a:off x="6449074" y="4342468"/>
            <a:ext cx="16272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solidFill>
                  <a:srgbClr val="FFFFFF"/>
                </a:solidFill>
              </a:rPr>
              <a:t>LHCb</a:t>
            </a:r>
            <a:endParaRPr lang="en-US" sz="4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Availability &amp; Reliability </a:t>
            </a:r>
            <a:r>
              <a:rPr lang="fr-FR" sz="3600" dirty="0" smtClean="0"/>
              <a:t>–</a:t>
            </a:r>
            <a:r>
              <a:rPr lang="en-US" sz="3600" dirty="0" smtClean="0"/>
              <a:t> EGEE Regions</a:t>
            </a:r>
            <a:endParaRPr lang="en-US" sz="36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361" y="1693957"/>
            <a:ext cx="3299248" cy="344306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3747" y="2480405"/>
            <a:ext cx="3269083" cy="273484"/>
          </a:xfrm>
          <a:prstGeom prst="rect">
            <a:avLst/>
          </a:prstGeom>
          <a:solidFill>
            <a:srgbClr val="FF0000">
              <a:alpha val="20000"/>
            </a:srgbClr>
          </a:solidFill>
          <a:ln w="9525" algn="ctr">
            <a:noFill/>
            <a:round/>
            <a:headEnd type="oval" w="med" len="med"/>
            <a:tailEnd/>
          </a:ln>
        </p:spPr>
        <p:txBody>
          <a:bodyPr lIns="90000" tIns="46800" rIns="90000" bIns="46800"/>
          <a:lstStyle/>
          <a:p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6250" y="2194203"/>
            <a:ext cx="3207892" cy="34234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328064" y="3021217"/>
            <a:ext cx="3146699" cy="272638"/>
          </a:xfrm>
          <a:prstGeom prst="rect">
            <a:avLst/>
          </a:prstGeom>
          <a:solidFill>
            <a:srgbClr val="FF0000">
              <a:alpha val="20000"/>
            </a:srgbClr>
          </a:solidFill>
          <a:ln w="9525" algn="ctr">
            <a:noFill/>
            <a:round/>
            <a:headEnd type="oval" w="med" len="med"/>
            <a:tailEnd/>
          </a:ln>
        </p:spPr>
        <p:txBody>
          <a:bodyPr lIns="90000" tIns="46800" rIns="90000" bIns="46800"/>
          <a:lstStyle/>
          <a:p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89361" y="1307783"/>
            <a:ext cx="969876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Jan 09</a:t>
            </a:r>
            <a:endParaRPr lang="en-US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316251" y="1835926"/>
            <a:ext cx="947192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Feb 09</a:t>
            </a:r>
            <a:endParaRPr lang="en-US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700084" y="2375122"/>
            <a:ext cx="1222814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Mar 09</a:t>
            </a:r>
            <a:endParaRPr lang="en-US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2659" y="2741313"/>
            <a:ext cx="3523744" cy="361463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837632" y="4336521"/>
            <a:ext cx="3373624" cy="328742"/>
          </a:xfrm>
          <a:prstGeom prst="rect">
            <a:avLst/>
          </a:prstGeom>
          <a:solidFill>
            <a:srgbClr val="FF0000">
              <a:alpha val="20000"/>
            </a:srgbClr>
          </a:solidFill>
          <a:ln w="9525" algn="ctr">
            <a:noFill/>
            <a:round/>
            <a:headEnd type="oval" w="med" len="med"/>
            <a:tailEnd/>
          </a:ln>
        </p:spPr>
        <p:txBody>
          <a:bodyPr lIns="90000" tIns="46800" rIns="90000" bIns="46800"/>
          <a:lstStyle/>
          <a:p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4793503" y="2944265"/>
            <a:ext cx="1065698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Apr  09</a:t>
            </a:r>
            <a:endParaRPr lang="en-US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6075" y="3319756"/>
            <a:ext cx="3449383" cy="353824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844554" y="3808815"/>
            <a:ext cx="3391017" cy="290581"/>
          </a:xfrm>
          <a:prstGeom prst="rect">
            <a:avLst/>
          </a:prstGeom>
          <a:solidFill>
            <a:srgbClr val="FF0000">
              <a:alpha val="20000"/>
            </a:srgbClr>
          </a:solidFill>
          <a:ln w="9525" algn="ctr">
            <a:noFill/>
            <a:round/>
            <a:headEnd type="oval" w="med" len="med"/>
            <a:tailEnd/>
          </a:ln>
        </p:spPr>
        <p:txBody>
          <a:bodyPr lIns="90000" tIns="46800" rIns="90000" bIns="46800"/>
          <a:lstStyle/>
          <a:p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 rot="16200000">
            <a:off x="7109226" y="4197953"/>
            <a:ext cx="37925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Century Gothic"/>
                <a:cs typeface="Century Gothic"/>
              </a:rPr>
              <a:t>Source: </a:t>
            </a:r>
            <a:r>
              <a:rPr lang="fr-FR" sz="1200" dirty="0" smtClean="0">
                <a:latin typeface="Century Gothic"/>
                <a:cs typeface="Century Gothic"/>
                <a:hlinkClick r:id="rId6"/>
              </a:rPr>
              <a:t>https://edms.cern.ch/document/963325</a:t>
            </a:r>
            <a:endParaRPr lang="fr-FR" sz="12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Availability &amp; Reliability </a:t>
            </a:r>
            <a:r>
              <a:rPr lang="fr-FR" sz="2800" dirty="0" smtClean="0"/>
              <a:t>–</a:t>
            </a:r>
            <a:r>
              <a:rPr lang="en-US" sz="2800" dirty="0" smtClean="0"/>
              <a:t> EGEE France</a:t>
            </a:r>
            <a:endParaRPr lang="en-US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BE04F1-4F2D-4B54-BDF1-5D58CB59FD80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16200000">
            <a:off x="-209549" y="1873017"/>
            <a:ext cx="902072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Apr 09</a:t>
            </a:r>
            <a:endParaRPr lang="en-US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6272799"/>
            <a:ext cx="37925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Century Gothic"/>
                <a:cs typeface="Century Gothic"/>
              </a:rPr>
              <a:t>Source: </a:t>
            </a:r>
            <a:r>
              <a:rPr lang="fr-FR" sz="1200" dirty="0" smtClean="0">
                <a:latin typeface="Century Gothic"/>
                <a:cs typeface="Century Gothic"/>
                <a:hlinkClick r:id="rId2"/>
              </a:rPr>
              <a:t>https://edms.cern.ch/document/963325</a:t>
            </a:r>
            <a:endParaRPr lang="fr-FR" sz="1200" dirty="0">
              <a:latin typeface="Century Gothic"/>
              <a:cs typeface="Century Gothic"/>
            </a:endParaRPr>
          </a:p>
        </p:txBody>
      </p:sp>
      <p:grpSp>
        <p:nvGrpSpPr>
          <p:cNvPr id="3" name="Grouper 16"/>
          <p:cNvGrpSpPr/>
          <p:nvPr/>
        </p:nvGrpSpPr>
        <p:grpSpPr>
          <a:xfrm>
            <a:off x="422031" y="1371600"/>
            <a:ext cx="8510954" cy="4724400"/>
            <a:chOff x="-152400" y="1143000"/>
            <a:chExt cx="10198100" cy="5524500"/>
          </a:xfrm>
        </p:grpSpPr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27000" y="1917700"/>
              <a:ext cx="10160000" cy="3022600"/>
            </a:xfrm>
            <a:prstGeom prst="rect">
              <a:avLst/>
            </a:prstGeom>
          </p:spPr>
        </p:pic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33350" y="1143000"/>
              <a:ext cx="10172700" cy="762000"/>
            </a:xfrm>
            <a:prstGeom prst="rect">
              <a:avLst/>
            </a:prstGeom>
          </p:spPr>
        </p:pic>
        <p:pic>
          <p:nvPicPr>
            <p:cNvPr id="16" name="Imag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152400" y="4876800"/>
              <a:ext cx="10198100" cy="1790700"/>
            </a:xfrm>
            <a:prstGeom prst="rect">
              <a:avLst/>
            </a:prstGeom>
          </p:spPr>
        </p:pic>
      </p:grpSp>
      <p:sp>
        <p:nvSpPr>
          <p:cNvPr id="12" name="Rectangle 11"/>
          <p:cNvSpPr/>
          <p:nvPr/>
        </p:nvSpPr>
        <p:spPr bwMode="auto">
          <a:xfrm>
            <a:off x="4431323" y="1295400"/>
            <a:ext cx="984738" cy="4876800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oval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3" name="Bulle rectangulaire à coins arrondis 12"/>
          <p:cNvSpPr/>
          <p:nvPr/>
        </p:nvSpPr>
        <p:spPr bwMode="auto">
          <a:xfrm>
            <a:off x="2092479" y="1371600"/>
            <a:ext cx="2039815" cy="1447800"/>
          </a:xfrm>
          <a:prstGeom prst="wedgeRoundRectCallout">
            <a:avLst>
              <a:gd name="adj1" fmla="val 70667"/>
              <a:gd name="adj2" fmla="val 64273"/>
              <a:gd name="adj3" fmla="val 16667"/>
            </a:avLst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oval" w="med" len="med"/>
            <a:tailEnd type="none" w="med" len="med"/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r>
              <a:rPr lang="en-US" sz="1400" dirty="0" err="1" smtClean="0">
                <a:latin typeface="Century Gothic"/>
                <a:cs typeface="Century Gothic"/>
              </a:rPr>
              <a:t>Ces</a:t>
            </a:r>
            <a:r>
              <a:rPr lang="en-US" sz="1400" dirty="0" smtClean="0"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latin typeface="Century Gothic"/>
                <a:cs typeface="Century Gothic"/>
              </a:rPr>
              <a:t>chiffres</a:t>
            </a:r>
            <a:r>
              <a:rPr lang="en-US" sz="1400" dirty="0" smtClean="0"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latin typeface="Century Gothic"/>
                <a:cs typeface="Century Gothic"/>
              </a:rPr>
              <a:t>paraissent</a:t>
            </a:r>
            <a:r>
              <a:rPr lang="en-US" sz="1400" dirty="0" smtClean="0">
                <a:latin typeface="Century Gothic"/>
                <a:cs typeface="Century Gothic"/>
              </a:rPr>
              <a:t> suspects pour </a:t>
            </a:r>
            <a:r>
              <a:rPr lang="en-US" sz="1400" dirty="0" err="1" smtClean="0">
                <a:latin typeface="Century Gothic"/>
                <a:cs typeface="Century Gothic"/>
              </a:rPr>
              <a:t>certains</a:t>
            </a:r>
            <a:r>
              <a:rPr lang="en-US" sz="1400" dirty="0" smtClean="0">
                <a:latin typeface="Century Gothic"/>
                <a:cs typeface="Century Gothic"/>
              </a:rPr>
              <a:t> sites</a:t>
            </a:r>
          </a:p>
          <a:p>
            <a:r>
              <a:rPr lang="en-US" sz="1400" dirty="0" smtClean="0">
                <a:latin typeface="Century Gothic"/>
                <a:cs typeface="Century Gothic"/>
              </a:rPr>
              <a:t>(</a:t>
            </a:r>
            <a:r>
              <a:rPr lang="en-US" sz="1400" dirty="0" err="1" smtClean="0">
                <a:latin typeface="Century Gothic"/>
                <a:cs typeface="Century Gothic"/>
              </a:rPr>
              <a:t>Phy.CPU</a:t>
            </a:r>
            <a:r>
              <a:rPr lang="en-US" sz="1400" dirty="0" smtClean="0">
                <a:latin typeface="Century Gothic"/>
                <a:cs typeface="Century Gothic"/>
              </a:rPr>
              <a:t> =  </a:t>
            </a:r>
            <a:r>
              <a:rPr lang="en-US" sz="1400" dirty="0" err="1" smtClean="0">
                <a:latin typeface="Century Gothic"/>
                <a:cs typeface="Century Gothic"/>
              </a:rPr>
              <a:t>Log.CPU</a:t>
            </a:r>
            <a:r>
              <a:rPr lang="en-US" sz="1400" dirty="0" smtClean="0">
                <a:latin typeface="Century Gothic"/>
                <a:cs typeface="Century Gothic"/>
              </a:rPr>
              <a:t>)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Calendrier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F. Hernandez/F.Chollet/F.Malek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680EC-BA5C-4F34-8090-8B33D04C8380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798" y="1320357"/>
            <a:ext cx="7114108" cy="529400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762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ZoneTexte 6"/>
          <p:cNvSpPr txBox="1"/>
          <p:nvPr/>
        </p:nvSpPr>
        <p:spPr>
          <a:xfrm rot="16200000">
            <a:off x="-1734263" y="4439696"/>
            <a:ext cx="37224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/>
              <a:t>Source: </a:t>
            </a:r>
            <a:r>
              <a:rPr lang="fr-FR" sz="1050" dirty="0" smtClean="0">
                <a:hlinkClick r:id="rId3"/>
              </a:rPr>
              <a:t>Ian Bird, WLCG Workshop, Prague, 21-22/03/2009</a:t>
            </a:r>
            <a:endParaRPr lang="fr-FR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14981</TotalTime>
  <Words>824</Words>
  <Application>Microsoft PowerPoint</Application>
  <PresentationFormat>Présentation à l'écran (4:3)</PresentationFormat>
  <Paragraphs>174</Paragraphs>
  <Slides>16</Slides>
  <Notes>6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Modèle par défaut</vt:lpstr>
      <vt:lpstr>LCG-France Project Status</vt:lpstr>
      <vt:lpstr>Contents</vt:lpstr>
      <vt:lpstr>Global infrastructure</vt:lpstr>
      <vt:lpstr>Actual contribution: CPU All sites</vt:lpstr>
      <vt:lpstr>Actual contribution: CPU All sites (cont.)</vt:lpstr>
      <vt:lpstr>Diapositive 6</vt:lpstr>
      <vt:lpstr>Availability &amp; Reliability – EGEE Regions</vt:lpstr>
      <vt:lpstr>Availability &amp; Reliability – EGEE France</vt:lpstr>
      <vt:lpstr>Calendrier</vt:lpstr>
      <vt:lpstr>WLCG - Ongoing work</vt:lpstr>
      <vt:lpstr>Progress since previous meeting</vt:lpstr>
      <vt:lpstr>Project Management</vt:lpstr>
      <vt:lpstr>Concerns</vt:lpstr>
      <vt:lpstr>This meeting</vt:lpstr>
      <vt:lpstr>More Information</vt:lpstr>
      <vt:lpstr>Questions</vt:lpstr>
    </vt:vector>
  </TitlesOfParts>
  <Company>Centre de Calcul de l'IN2P3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Equipe Projets Grille</dc:title>
  <dc:creator>Fabio Hernandez</dc:creator>
  <cp:lastModifiedBy>Fabio Hernandez (fh)</cp:lastModifiedBy>
  <cp:revision>1254</cp:revision>
  <dcterms:created xsi:type="dcterms:W3CDTF">2009-05-18T06:43:45Z</dcterms:created>
  <dcterms:modified xsi:type="dcterms:W3CDTF">2009-05-18T06:48:31Z</dcterms:modified>
</cp:coreProperties>
</file>